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5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E9202"/>
    <a:srgbClr val="003296"/>
    <a:srgbClr val="FEA402"/>
    <a:srgbClr val="5EEC3C"/>
    <a:srgbClr val="7CC800"/>
    <a:srgbClr val="1D3A00"/>
    <a:srgbClr val="6C1A00"/>
    <a:srgbClr val="E39A39"/>
    <a:srgbClr val="FFC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541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492AF-9EFD-41CD-8A16-D895FB4BB63B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65B9D-9BF6-4ACC-A70C-5B7F5752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1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1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8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2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19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2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65B9D-9BF6-4ACC-A70C-5B7F57520C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2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2419045"/>
            <a:ext cx="5650085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87F581DD-0858-4A9E-9DA3-538B9FD40F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44700"/>
            <a:ext cx="8246070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610820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7CC8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4664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41904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664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41904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2724455"/>
            <a:ext cx="5955493" cy="7253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300" dirty="0">
                <a:latin typeface="Arial Rounded MT Bold" panose="020F0704030504030204" pitchFamily="34" charset="0"/>
              </a:rPr>
              <a:t>7 Steps for Classroom </a:t>
            </a:r>
            <a:br>
              <a:rPr lang="en-US" dirty="0"/>
            </a:br>
            <a:r>
              <a:rPr lang="en-US" dirty="0"/>
              <a:t>‘</a:t>
            </a:r>
            <a:r>
              <a:rPr lang="en-US" sz="4000" spc="300" dirty="0">
                <a:ln>
                  <a:solidFill>
                    <a:srgbClr val="FFC000"/>
                  </a:solidFill>
                </a:ln>
                <a:solidFill>
                  <a:srgbClr val="FF3399"/>
                </a:solidFill>
                <a:latin typeface="Forte" panose="03060902040502070203" pitchFamily="66" charset="0"/>
              </a:rPr>
              <a:t>Discipline</a:t>
            </a:r>
            <a:r>
              <a:rPr lang="en-US" sz="4000" spc="300" dirty="0">
                <a:latin typeface="Forte" panose="03060902040502070203" pitchFamily="66" charset="0"/>
              </a:rPr>
              <a:t>’</a:t>
            </a:r>
            <a:endParaRPr lang="en-US" spc="3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99725" y="1655520"/>
            <a:ext cx="8246071" cy="3206803"/>
          </a:xfrm>
        </p:spPr>
        <p:txBody>
          <a:bodyPr/>
          <a:lstStyle/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Mindset of </a:t>
            </a:r>
            <a:r>
              <a:rPr lang="en-US" sz="4000" dirty="0">
                <a:solidFill>
                  <a:srgbClr val="FE9202"/>
                </a:solidFill>
              </a:rPr>
              <a:t>CORRECTING</a:t>
            </a:r>
            <a:r>
              <a:rPr lang="en-US" sz="4000" dirty="0">
                <a:solidFill>
                  <a:srgbClr val="FF3399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behavior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A close up of a building&#10;&#10;Description generated with high confidence">
            <a:extLst>
              <a:ext uri="{FF2B5EF4-FFF2-40B4-BE49-F238E27FC236}">
                <a16:creationId xmlns:a16="http://schemas.microsoft.com/office/drawing/2014/main" id="{1A923329-B6B1-4E78-8D79-B7ABF0FC4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20" y="2571750"/>
            <a:ext cx="2193779" cy="219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7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59785" y="1808225"/>
            <a:ext cx="6566315" cy="3970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>
                <a:solidFill>
                  <a:srgbClr val="FE9202"/>
                </a:solidFill>
                <a:latin typeface="Arial Rounded MT Bold" panose="020F0704030504030204" pitchFamily="34" charset="0"/>
              </a:rPr>
              <a:t>Make</a:t>
            </a:r>
            <a:r>
              <a:rPr lang="en-US" sz="7200" dirty="0">
                <a:solidFill>
                  <a:srgbClr val="FE9202"/>
                </a:solidFill>
              </a:rPr>
              <a:t> </a:t>
            </a:r>
            <a:r>
              <a:rPr lang="en-US" sz="7200" dirty="0" err="1">
                <a:solidFill>
                  <a:srgbClr val="FF3399"/>
                </a:solidFill>
                <a:latin typeface="Lato Black" panose="020F0A02020204030203" pitchFamily="34" charset="0"/>
              </a:rPr>
              <a:t>Duaa</a:t>
            </a:r>
            <a:r>
              <a:rPr lang="en-US" sz="7200" dirty="0">
                <a:solidFill>
                  <a:srgbClr val="FF3399"/>
                </a:solidFill>
                <a:latin typeface="Lato Black" panose="020F0A02020204030203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E08B5B-C3DA-45EA-A64B-71F01E83BF27}"/>
              </a:ext>
            </a:extLst>
          </p:cNvPr>
          <p:cNvSpPr txBox="1"/>
          <p:nvPr/>
        </p:nvSpPr>
        <p:spPr>
          <a:xfrm>
            <a:off x="1365195" y="1655520"/>
            <a:ext cx="65493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3600" dirty="0">
                <a:latin typeface="Lato Black" panose="020F0A02020204030203" pitchFamily="34" charset="0"/>
              </a:rPr>
              <a:t>“An </a:t>
            </a:r>
            <a:r>
              <a:rPr lang="en-ZA" sz="3600" i="1" dirty="0">
                <a:solidFill>
                  <a:srgbClr val="FF3399"/>
                </a:solidFill>
                <a:latin typeface="Lato Black" panose="020F0A02020204030203" pitchFamily="34" charset="0"/>
              </a:rPr>
              <a:t>effective </a:t>
            </a:r>
            <a:r>
              <a:rPr lang="en-ZA" sz="3600" dirty="0">
                <a:latin typeface="Lato Black" panose="020F0A02020204030203" pitchFamily="34" charset="0"/>
              </a:rPr>
              <a:t>teacher </a:t>
            </a:r>
          </a:p>
          <a:p>
            <a:pPr algn="ctr"/>
            <a:r>
              <a:rPr lang="en-ZA" sz="3600" u="sng" dirty="0">
                <a:solidFill>
                  <a:srgbClr val="FE9202"/>
                </a:solidFill>
                <a:latin typeface="Lato Black" panose="020F0A02020204030203" pitchFamily="34" charset="0"/>
              </a:rPr>
              <a:t>MANAGES</a:t>
            </a:r>
            <a:r>
              <a:rPr lang="en-ZA" sz="3600" dirty="0">
                <a:latin typeface="Lato Black" panose="020F0A02020204030203" pitchFamily="34" charset="0"/>
              </a:rPr>
              <a:t> the classroom</a:t>
            </a:r>
          </a:p>
          <a:p>
            <a:pPr algn="ctr"/>
            <a:r>
              <a:rPr lang="en-ZA" sz="3600" spc="300" dirty="0">
                <a:latin typeface="Lato Black" panose="020F0A02020204030203" pitchFamily="34" charset="0"/>
              </a:rPr>
              <a:t>an </a:t>
            </a:r>
            <a:r>
              <a:rPr lang="en-ZA" sz="3600" i="1" spc="300" dirty="0">
                <a:solidFill>
                  <a:srgbClr val="FF3399"/>
                </a:solidFill>
                <a:latin typeface="Lato Black" panose="020F0A02020204030203" pitchFamily="34" charset="0"/>
              </a:rPr>
              <a:t>ineffective</a:t>
            </a:r>
            <a:r>
              <a:rPr lang="en-ZA" sz="3600" spc="300" dirty="0">
                <a:latin typeface="Lato Black" panose="020F0A02020204030203" pitchFamily="34" charset="0"/>
              </a:rPr>
              <a:t> teacher </a:t>
            </a:r>
          </a:p>
          <a:p>
            <a:pPr algn="ctr"/>
            <a:r>
              <a:rPr lang="en-ZA" sz="3600" u="sng" spc="300" dirty="0">
                <a:solidFill>
                  <a:schemeClr val="accent6">
                    <a:lumMod val="75000"/>
                  </a:schemeClr>
                </a:solidFill>
                <a:latin typeface="Lato Black" panose="020F0A02020204030203" pitchFamily="34" charset="0"/>
              </a:rPr>
              <a:t>disciplines</a:t>
            </a:r>
            <a:r>
              <a:rPr lang="en-ZA" sz="3600" spc="300" dirty="0">
                <a:latin typeface="Lato Black" panose="020F0A02020204030203" pitchFamily="34" charset="0"/>
              </a:rPr>
              <a:t> the classroom</a:t>
            </a:r>
            <a:r>
              <a:rPr lang="en-ZA" sz="3600" dirty="0">
                <a:latin typeface="Lato Black" panose="020F0A02020204030203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63250" y="1956023"/>
            <a:ext cx="8246071" cy="3206803"/>
          </a:xfrm>
        </p:spPr>
        <p:txBody>
          <a:bodyPr/>
          <a:lstStyle/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Be </a:t>
            </a:r>
            <a:r>
              <a:rPr lang="en-US" sz="4000" dirty="0">
                <a:solidFill>
                  <a:srgbClr val="FEA402"/>
                </a:solidFill>
              </a:rPr>
              <a:t>prepared</a:t>
            </a:r>
            <a:r>
              <a:rPr lang="en-US" sz="4000" dirty="0">
                <a:solidFill>
                  <a:srgbClr val="FF3399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when coming to class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63250" y="1956023"/>
            <a:ext cx="8246071" cy="3206803"/>
          </a:xfrm>
        </p:spPr>
        <p:txBody>
          <a:bodyPr/>
          <a:lstStyle/>
          <a:p>
            <a:pPr marL="0" indent="0" algn="r">
              <a:buNone/>
            </a:pPr>
            <a:r>
              <a:rPr lang="en-US" sz="4000" dirty="0">
                <a:solidFill>
                  <a:srgbClr val="FEA402"/>
                </a:solidFill>
              </a:rPr>
              <a:t>Classroom</a:t>
            </a:r>
            <a:r>
              <a:rPr lang="en-US" sz="4000" dirty="0">
                <a:solidFill>
                  <a:srgbClr val="FF3399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Setup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06A92B-7530-46F7-A410-4A7A5CA73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5" y="287716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1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7020" y="1731872"/>
            <a:ext cx="8246071" cy="3206803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rgbClr val="FF3399"/>
                </a:solidFill>
              </a:rPr>
              <a:t>Be </a:t>
            </a:r>
            <a:r>
              <a:rPr lang="en-US" sz="4000" dirty="0">
                <a:solidFill>
                  <a:srgbClr val="FEA402"/>
                </a:solidFill>
              </a:rPr>
              <a:t>direct</a:t>
            </a:r>
            <a:r>
              <a:rPr lang="en-US" sz="4000" dirty="0">
                <a:solidFill>
                  <a:srgbClr val="FF3399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in your admonition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1529F0-B632-4146-9C81-5B8FCC5F8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60" y="2985970"/>
            <a:ext cx="2137870" cy="213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63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47020" y="1502815"/>
            <a:ext cx="8246071" cy="3206803"/>
          </a:xfrm>
        </p:spPr>
        <p:txBody>
          <a:bodyPr/>
          <a:lstStyle/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Reflect the </a:t>
            </a:r>
            <a:r>
              <a:rPr lang="en-US" sz="4000" dirty="0">
                <a:solidFill>
                  <a:srgbClr val="FEA402"/>
                </a:solidFill>
              </a:rPr>
              <a:t>wrong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behavior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&amp; highlight the </a:t>
            </a:r>
            <a:r>
              <a:rPr lang="en-US" sz="4000" dirty="0">
                <a:solidFill>
                  <a:srgbClr val="FE9202"/>
                </a:solidFill>
              </a:rPr>
              <a:t>appropriate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behavior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02509" y="1731872"/>
            <a:ext cx="8246071" cy="3206803"/>
          </a:xfrm>
        </p:spPr>
        <p:txBody>
          <a:bodyPr/>
          <a:lstStyle/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Use an </a:t>
            </a:r>
            <a:r>
              <a:rPr lang="en-US" sz="4000" dirty="0">
                <a:solidFill>
                  <a:srgbClr val="FEA402"/>
                </a:solidFill>
              </a:rPr>
              <a:t>appropriate</a:t>
            </a:r>
            <a:r>
              <a:rPr lang="en-US" sz="4000" dirty="0">
                <a:solidFill>
                  <a:srgbClr val="FF3399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tone when admonishing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109EB2-3D6A-4B66-B331-941F97C01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63" y="318257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4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D55A0DD-5965-46D2-AF4E-86B78AD0651B}"/>
              </a:ext>
            </a:extLst>
          </p:cNvPr>
          <p:cNvSpPr/>
          <p:nvPr/>
        </p:nvSpPr>
        <p:spPr>
          <a:xfrm>
            <a:off x="6557165" y="2266340"/>
            <a:ext cx="1221640" cy="1068934"/>
          </a:xfrm>
          <a:prstGeom prst="ellipse">
            <a:avLst/>
          </a:prstGeom>
          <a:solidFill>
            <a:srgbClr val="0032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223" y="2266341"/>
            <a:ext cx="763524" cy="10689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99725" y="1808225"/>
            <a:ext cx="8246071" cy="3206803"/>
          </a:xfrm>
        </p:spPr>
        <p:txBody>
          <a:bodyPr/>
          <a:lstStyle/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Set up agreed </a:t>
            </a:r>
            <a:r>
              <a:rPr lang="en-US" sz="4000" dirty="0">
                <a:solidFill>
                  <a:srgbClr val="FE9202"/>
                </a:solidFill>
              </a:rPr>
              <a:t>procedures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rgbClr val="FF3399"/>
                </a:solidFill>
              </a:rPr>
              <a:t>beforehand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4B304B-9F95-4CCE-AEAF-77070A46B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965" y="2769507"/>
            <a:ext cx="19335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622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467265" y="1415609"/>
            <a:ext cx="4040188" cy="479822"/>
          </a:xfrm>
        </p:spPr>
        <p:txBody>
          <a:bodyPr/>
          <a:lstStyle/>
          <a:p>
            <a:r>
              <a:rPr lang="en-US" dirty="0">
                <a:solidFill>
                  <a:srgbClr val="FF3399"/>
                </a:solidFill>
              </a:rPr>
              <a:t>Procedures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467265" y="1888006"/>
            <a:ext cx="4040188" cy="2276294"/>
          </a:xfrm>
        </p:spPr>
        <p:txBody>
          <a:bodyPr/>
          <a:lstStyle/>
          <a:p>
            <a:r>
              <a:rPr lang="en-US" dirty="0"/>
              <a:t>Enter the class</a:t>
            </a:r>
          </a:p>
          <a:p>
            <a:r>
              <a:rPr lang="en-US" dirty="0"/>
              <a:t>How to answer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7410" y="1429636"/>
            <a:ext cx="4041775" cy="479822"/>
          </a:xfrm>
        </p:spPr>
        <p:txBody>
          <a:bodyPr/>
          <a:lstStyle/>
          <a:p>
            <a:r>
              <a:rPr lang="en-US" dirty="0">
                <a:solidFill>
                  <a:srgbClr val="FF3399"/>
                </a:solidFill>
              </a:rPr>
              <a:t>Rules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01304" y="1902986"/>
            <a:ext cx="4041775" cy="2276294"/>
          </a:xfrm>
        </p:spPr>
        <p:txBody>
          <a:bodyPr/>
          <a:lstStyle/>
          <a:p>
            <a:pPr algn="l"/>
            <a:r>
              <a:rPr lang="en-US" dirty="0"/>
              <a:t>Eating in class</a:t>
            </a:r>
          </a:p>
          <a:p>
            <a:pPr algn="l"/>
            <a:r>
              <a:rPr lang="en-US" dirty="0"/>
              <a:t>Disruptive Behavior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A64FB7CF-8AB7-42B1-8660-59CA07B65C39}"/>
              </a:ext>
            </a:extLst>
          </p:cNvPr>
          <p:cNvSpPr txBox="1">
            <a:spLocks/>
          </p:cNvSpPr>
          <p:nvPr/>
        </p:nvSpPr>
        <p:spPr>
          <a:xfrm>
            <a:off x="2556973" y="3026153"/>
            <a:ext cx="4041775" cy="47982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B050"/>
                </a:solidFill>
              </a:rPr>
              <a:t>Consequences</a:t>
            </a:r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4745FEE6-8AA7-4F72-B0B8-CAEB1DB2200F}"/>
              </a:ext>
            </a:extLst>
          </p:cNvPr>
          <p:cNvSpPr txBox="1">
            <a:spLocks/>
          </p:cNvSpPr>
          <p:nvPr/>
        </p:nvSpPr>
        <p:spPr>
          <a:xfrm>
            <a:off x="3197655" y="3528521"/>
            <a:ext cx="4041775" cy="2276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Detention</a:t>
            </a:r>
          </a:p>
          <a:p>
            <a:pPr algn="l"/>
            <a:r>
              <a:rPr lang="en-US" dirty="0"/>
              <a:t>Relearning in rules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(16:9)</PresentationFormat>
  <Paragraphs>46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Forte</vt:lpstr>
      <vt:lpstr>Lato Black</vt:lpstr>
      <vt:lpstr>Office Theme</vt:lpstr>
      <vt:lpstr>7 Steps for Classroom  ‘Discipline’</vt:lpstr>
      <vt:lpstr>PowerPoint Presentation</vt:lpstr>
      <vt:lpstr>1</vt:lpstr>
      <vt:lpstr>2</vt:lpstr>
      <vt:lpstr>3</vt:lpstr>
      <vt:lpstr>4</vt:lpstr>
      <vt:lpstr>5</vt:lpstr>
      <vt:lpstr>6</vt:lpstr>
      <vt:lpstr>PowerPoint Presentation</vt:lpstr>
      <vt:lpstr>7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2017-07-14T17:38:22Z</dcterms:created>
  <dcterms:modified xsi:type="dcterms:W3CDTF">2018-01-11T08:35:55Z</dcterms:modified>
</cp:coreProperties>
</file>