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5" r:id="rId5"/>
    <p:sldId id="259" r:id="rId6"/>
    <p:sldId id="258" r:id="rId7"/>
    <p:sldId id="287" r:id="rId8"/>
    <p:sldId id="261" r:id="rId9"/>
    <p:sldId id="285" r:id="rId10"/>
    <p:sldId id="284" r:id="rId11"/>
    <p:sldId id="276" r:id="rId12"/>
    <p:sldId id="278" r:id="rId13"/>
    <p:sldId id="279" r:id="rId14"/>
    <p:sldId id="280" r:id="rId15"/>
    <p:sldId id="281" r:id="rId16"/>
    <p:sldId id="288" r:id="rId17"/>
    <p:sldId id="282" r:id="rId18"/>
    <p:sldId id="286" r:id="rId19"/>
    <p:sldId id="263" r:id="rId20"/>
    <p:sldId id="289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1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6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8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53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15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59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8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38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3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42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62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00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44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8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71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4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50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4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83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52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28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8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8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4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8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2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55853-3DB4-4669-BEE0-E66020214856}" type="datetimeFigureOut">
              <a:rPr lang="en-US" smtClean="0"/>
              <a:t>31-Aug-12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0034-489C-4AA6-B0AB-2DDEE7D7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4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2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31-Aug-12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mpleok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exting@upng.ac.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94421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Mobile Phones &amp; Language Change </a:t>
            </a:r>
            <a:r>
              <a:rPr lang="en-US" sz="32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in </a:t>
            </a:r>
            <a:r>
              <a:rPr lang="en-US" sz="32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Papua New </a:t>
            </a:r>
            <a:r>
              <a:rPr lang="en-US" sz="32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Guinea</a:t>
            </a:r>
            <a:endParaRPr lang="en-US" sz="32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32361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August </a:t>
            </a:r>
            <a:r>
              <a:rPr lang="en-US" sz="33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2012</a:t>
            </a:r>
            <a:r>
              <a:rPr lang="en-US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EPSP Monthly Series Seminar Presentation </a:t>
            </a:r>
            <a: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by Olga Temple</a:t>
            </a:r>
            <a:br>
              <a:rPr lang="en-U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Linguistics, SHSS, UPNG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12261" r="1819" b="5721"/>
          <a:stretch/>
        </p:blipFill>
        <p:spPr>
          <a:xfrm>
            <a:off x="0" y="1124744"/>
            <a:ext cx="91440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9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036496" cy="49165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Hume (1711-1776): What do we do when we </a:t>
            </a:r>
            <a:r>
              <a:rPr lang="en-US" sz="2800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think</a:t>
            </a:r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en-US" sz="28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682" y="1916832"/>
            <a:ext cx="4536504" cy="4268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764704"/>
            <a:ext cx="4032448" cy="5976664"/>
          </a:xfrm>
        </p:spPr>
        <p:txBody>
          <a:bodyPr>
            <a:normAutofit fontScale="92500" lnSpcReduction="10000"/>
          </a:bodyPr>
          <a:lstStyle/>
          <a:p>
            <a:endParaRPr lang="en-US" sz="2000" b="1" dirty="0" smtClean="0"/>
          </a:p>
          <a:p>
            <a:r>
              <a:rPr lang="en-US" sz="2800" i="1" dirty="0" smtClean="0">
                <a:solidFill>
                  <a:srgbClr val="002060"/>
                </a:solidFill>
              </a:rPr>
              <a:t>‘Though </a:t>
            </a:r>
            <a:r>
              <a:rPr lang="en-US" sz="2800" i="1" dirty="0">
                <a:solidFill>
                  <a:srgbClr val="002060"/>
                </a:solidFill>
              </a:rPr>
              <a:t>it be too obvious to escape observation, that different ideas are connected together; I do not find that any philosopher has attempted to enumerate or class all the principles of association; ... To me, there appear to be only three principles of </a:t>
            </a:r>
            <a:r>
              <a:rPr lang="en-US" sz="2800" i="1" dirty="0" err="1">
                <a:solidFill>
                  <a:srgbClr val="002060"/>
                </a:solidFill>
              </a:rPr>
              <a:t>connexion</a:t>
            </a:r>
            <a:r>
              <a:rPr lang="en-US" sz="2800" i="1" dirty="0">
                <a:solidFill>
                  <a:srgbClr val="002060"/>
                </a:solidFill>
              </a:rPr>
              <a:t> among </a:t>
            </a:r>
            <a:r>
              <a:rPr lang="en-US" sz="2800" i="1" dirty="0" smtClean="0">
                <a:solidFill>
                  <a:srgbClr val="002060"/>
                </a:solidFill>
              </a:rPr>
              <a:t>ideas; </a:t>
            </a:r>
            <a:r>
              <a:rPr lang="en-US" sz="2800" i="1" dirty="0">
                <a:solidFill>
                  <a:srgbClr val="002060"/>
                </a:solidFill>
              </a:rPr>
              <a:t>namely, </a:t>
            </a:r>
            <a:r>
              <a:rPr lang="en-US" sz="2800" b="1" i="1" dirty="0">
                <a:solidFill>
                  <a:srgbClr val="002060"/>
                </a:solidFill>
              </a:rPr>
              <a:t>Resemblance, Contiguity </a:t>
            </a:r>
            <a:r>
              <a:rPr lang="en-US" sz="2800" i="1" dirty="0">
                <a:solidFill>
                  <a:srgbClr val="002060"/>
                </a:solidFill>
              </a:rPr>
              <a:t>in time or place, and </a:t>
            </a:r>
            <a:r>
              <a:rPr lang="en-US" sz="2800" b="1" i="1" dirty="0">
                <a:solidFill>
                  <a:srgbClr val="002060"/>
                </a:solidFill>
              </a:rPr>
              <a:t>Cause</a:t>
            </a:r>
            <a:r>
              <a:rPr lang="en-US" sz="2800" i="1" dirty="0">
                <a:solidFill>
                  <a:srgbClr val="002060"/>
                </a:solidFill>
              </a:rPr>
              <a:t> or </a:t>
            </a:r>
            <a:r>
              <a:rPr lang="en-US" sz="2800" b="1" i="1" dirty="0">
                <a:solidFill>
                  <a:srgbClr val="002060"/>
                </a:solidFill>
              </a:rPr>
              <a:t>Effect</a:t>
            </a:r>
            <a:r>
              <a:rPr lang="en-US" sz="2800" i="1" dirty="0" smtClean="0">
                <a:solidFill>
                  <a:srgbClr val="002060"/>
                </a:solidFill>
              </a:rPr>
              <a:t>.’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r"/>
            <a:r>
              <a:rPr lang="en-US" sz="1800" dirty="0" smtClean="0">
                <a:solidFill>
                  <a:srgbClr val="002060"/>
                </a:solidFill>
              </a:rPr>
              <a:t>(David Hume: An Enquiry Concerning Human Understanding, 1748)	</a:t>
            </a:r>
            <a:r>
              <a:rPr lang="en-US" sz="1800" dirty="0" smtClean="0"/>
              <a:t>	</a:t>
            </a:r>
            <a:r>
              <a:rPr lang="en-US" sz="1800" b="1" dirty="0" smtClean="0"/>
              <a:t> </a:t>
            </a:r>
            <a:endParaRPr lang="en-US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0" t="12711" r="14538" b="30983"/>
          <a:stretch/>
        </p:blipFill>
        <p:spPr bwMode="auto">
          <a:xfrm>
            <a:off x="3995936" y="964752"/>
            <a:ext cx="5148064" cy="5776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9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1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David Hume: on  Human Understanding</a:t>
            </a:r>
            <a:endParaRPr lang="en-US" sz="28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That </a:t>
            </a:r>
            <a:r>
              <a:rPr lang="en-US" sz="2400" dirty="0">
                <a:solidFill>
                  <a:srgbClr val="002060"/>
                </a:solidFill>
              </a:rPr>
              <a:t>these principles serve to connect ideas will not, I believe, be much </a:t>
            </a:r>
            <a:r>
              <a:rPr lang="en-US" sz="2400" dirty="0" smtClean="0">
                <a:solidFill>
                  <a:srgbClr val="002060"/>
                </a:solidFill>
              </a:rPr>
              <a:t>doubted: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A </a:t>
            </a:r>
            <a:r>
              <a:rPr lang="en-US" sz="2400" dirty="0">
                <a:solidFill>
                  <a:srgbClr val="002060"/>
                </a:solidFill>
              </a:rPr>
              <a:t>picture naturally leads our thoughts to the original</a:t>
            </a:r>
            <a:r>
              <a:rPr lang="en-US" sz="2400" dirty="0" smtClean="0">
                <a:solidFill>
                  <a:srgbClr val="002060"/>
                </a:solidFill>
              </a:rPr>
              <a:t>:[</a:t>
            </a:r>
            <a:r>
              <a:rPr lang="en-US" sz="2400" dirty="0">
                <a:solidFill>
                  <a:srgbClr val="002060"/>
                </a:solidFill>
              </a:rPr>
              <a:t>1] 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mention of one apartment in a building naturally introduces an enquiry or discourse concerning the others</a:t>
            </a:r>
            <a:r>
              <a:rPr lang="en-US" sz="2400" dirty="0" smtClean="0">
                <a:solidFill>
                  <a:srgbClr val="002060"/>
                </a:solidFill>
              </a:rPr>
              <a:t>:[</a:t>
            </a:r>
            <a:r>
              <a:rPr lang="en-US" sz="2400" dirty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] </a:t>
            </a:r>
            <a:r>
              <a:rPr lang="en-US" sz="2400" dirty="0">
                <a:solidFill>
                  <a:srgbClr val="002060"/>
                </a:solidFill>
              </a:rPr>
              <a:t>and </a:t>
            </a:r>
            <a:endParaRPr lang="en-US" sz="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If </a:t>
            </a:r>
            <a:r>
              <a:rPr lang="en-US" sz="2400" dirty="0">
                <a:solidFill>
                  <a:srgbClr val="002060"/>
                </a:solidFill>
              </a:rPr>
              <a:t>we think of a wound, we can scarcely forbear reflecting on the pain which follows it.[3]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more instances we examine, </a:t>
            </a:r>
            <a:r>
              <a:rPr lang="en-US" sz="2400" dirty="0" smtClean="0">
                <a:solidFill>
                  <a:srgbClr val="002060"/>
                </a:solidFill>
              </a:rPr>
              <a:t>…the </a:t>
            </a:r>
            <a:r>
              <a:rPr lang="en-US" sz="2400" dirty="0">
                <a:solidFill>
                  <a:srgbClr val="002060"/>
                </a:solidFill>
              </a:rPr>
              <a:t>more assurance shall we acquire, that the </a:t>
            </a:r>
            <a:r>
              <a:rPr lang="en-US" sz="2400" dirty="0" smtClean="0">
                <a:solidFill>
                  <a:srgbClr val="002060"/>
                </a:solidFill>
              </a:rPr>
              <a:t>enumeration … </a:t>
            </a:r>
            <a:r>
              <a:rPr lang="en-US" sz="2400" dirty="0">
                <a:solidFill>
                  <a:srgbClr val="002060"/>
                </a:solidFill>
              </a:rPr>
              <a:t>is complete and entire.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[1] </a:t>
            </a:r>
            <a:r>
              <a:rPr lang="en-US" sz="2400" b="1" dirty="0">
                <a:solidFill>
                  <a:srgbClr val="002060"/>
                </a:solidFill>
              </a:rPr>
              <a:t>Resemblance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[2] </a:t>
            </a:r>
            <a:r>
              <a:rPr lang="en-US" sz="2400" b="1" dirty="0">
                <a:solidFill>
                  <a:srgbClr val="002060"/>
                </a:solidFill>
              </a:rPr>
              <a:t>Contiguity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[3] </a:t>
            </a:r>
            <a:r>
              <a:rPr lang="en-US" sz="2400" b="1" dirty="0">
                <a:solidFill>
                  <a:srgbClr val="002060"/>
                </a:solidFill>
              </a:rPr>
              <a:t>Cause and effect</a:t>
            </a:r>
            <a:r>
              <a:rPr lang="en-US" sz="2400" dirty="0" smtClean="0">
                <a:solidFill>
                  <a:srgbClr val="002060"/>
                </a:solidFill>
              </a:rPr>
              <a:t>.  </a:t>
            </a:r>
          </a:p>
          <a:p>
            <a:pPr marL="0" indent="0" algn="r">
              <a:buNone/>
            </a:pPr>
            <a:r>
              <a:rPr lang="en-US" sz="1500" b="1" dirty="0" smtClean="0">
                <a:solidFill>
                  <a:srgbClr val="002060"/>
                </a:solidFill>
              </a:rPr>
              <a:t>David Hume: An Enquiry Concerning Human Understanding</a:t>
            </a:r>
            <a:endParaRPr lang="en-US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We ‘make sense’ of </a:t>
            </a:r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 meaningless </a:t>
            </a:r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world: </a:t>
            </a:r>
            <a:r>
              <a:rPr lang="en-US" sz="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br>
              <a:rPr lang="en-US" sz="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1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[both images below taken from FB postings by friends]</a:t>
            </a:r>
            <a:endParaRPr lang="en-US" sz="28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5"/>
            <a:ext cx="7992888" cy="562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2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7"/>
            <a:ext cx="8640960" cy="6120680"/>
          </a:xfrm>
        </p:spPr>
      </p:pic>
    </p:spTree>
    <p:extLst>
      <p:ext uri="{BB962C8B-B14F-4D97-AF65-F5344CB8AC3E}">
        <p14:creationId xmlns:p14="http://schemas.microsoft.com/office/powerpoint/2010/main" val="4038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8496944" cy="58906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Our data show how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 collective minds of societies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create new words through associations by resemblance, contiguity, &amp;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cause/effect:</a:t>
            </a: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20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sms@upng.ac.pg</a:t>
            </a:r>
            <a:r>
              <a:rPr lang="en-US" sz="28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– shaped by practical </a:t>
            </a:r>
            <a:r>
              <a:rPr lang="en-US" sz="28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concerns </a:t>
            </a:r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&amp; </a:t>
            </a:r>
            <a:r>
              <a:rPr lang="en-US" sz="28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generalizing</a:t>
            </a:r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students’ </a:t>
            </a:r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minds</a:t>
            </a:r>
            <a:endParaRPr lang="en-US" sz="14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Can you figure out the meanings of these acronyms?</a:t>
            </a:r>
            <a:r>
              <a:rPr lang="en-US" sz="3100" dirty="0" smtClean="0">
                <a:solidFill>
                  <a:srgbClr val="002060"/>
                </a:solidFill>
                <a:cs typeface="Aharoni" pitchFamily="2" charset="-79"/>
              </a:rPr>
              <a:t> 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2060"/>
                </a:solidFill>
                <a:cs typeface="Aharoni" pitchFamily="2" charset="-79"/>
              </a:rPr>
              <a:t>[</a:t>
            </a:r>
            <a:r>
              <a:rPr lang="en-US" sz="900" dirty="0">
                <a:solidFill>
                  <a:srgbClr val="002060"/>
                </a:solidFill>
                <a:cs typeface="Aharoni" pitchFamily="2" charset="-79"/>
              </a:rPr>
              <a:t>Temple, O. et al </a:t>
            </a:r>
            <a:r>
              <a:rPr lang="en-US" sz="900" dirty="0" smtClean="0">
                <a:solidFill>
                  <a:srgbClr val="002060"/>
                </a:solidFill>
                <a:cs typeface="Aharoni" pitchFamily="2" charset="-79"/>
              </a:rPr>
              <a:t>2009]</a:t>
            </a:r>
          </a:p>
          <a:p>
            <a:pPr marL="0" indent="0">
              <a:buNone/>
            </a:pPr>
            <a:endParaRPr lang="en-US" sz="9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5200" b="1" dirty="0" smtClean="0">
                <a:solidFill>
                  <a:srgbClr val="002060"/>
                </a:solidFill>
              </a:rPr>
              <a:t>10q / 10Q		1ce		</a:t>
            </a:r>
            <a:r>
              <a:rPr lang="en-US" sz="5200" b="1" dirty="0" smtClean="0">
                <a:solidFill>
                  <a:srgbClr val="002060"/>
                </a:solidFill>
              </a:rPr>
              <a:t>1t	      1m</a:t>
            </a:r>
            <a:endParaRPr lang="en-US" sz="5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5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5200" b="1" dirty="0" smtClean="0">
                <a:solidFill>
                  <a:srgbClr val="002060"/>
                </a:solidFill>
              </a:rPr>
              <a:t>	2CU		99		6y		4rnr	</a:t>
            </a:r>
          </a:p>
          <a:p>
            <a:pPr marL="0" indent="0">
              <a:buNone/>
            </a:pPr>
            <a:endParaRPr lang="en-US" sz="5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5200" b="1" dirty="0" smtClean="0">
                <a:solidFill>
                  <a:srgbClr val="002060"/>
                </a:solidFill>
              </a:rPr>
              <a:t>4rum		8U		hangs	LU</a:t>
            </a:r>
          </a:p>
          <a:p>
            <a:pPr marL="0" indent="0">
              <a:buNone/>
            </a:pPr>
            <a:endParaRPr lang="en-US" sz="5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5200" b="1" dirty="0" smtClean="0">
                <a:solidFill>
                  <a:srgbClr val="002060"/>
                </a:solidFill>
              </a:rPr>
              <a:t>		M8	 	</a:t>
            </a:r>
            <a:r>
              <a:rPr lang="en-US" sz="5200" b="1" dirty="0" err="1" smtClean="0">
                <a:solidFill>
                  <a:srgbClr val="002060"/>
                </a:solidFill>
              </a:rPr>
              <a:t>msol</a:t>
            </a:r>
            <a:r>
              <a:rPr lang="en-US" sz="5200" b="1" dirty="0" smtClean="0">
                <a:solidFill>
                  <a:srgbClr val="002060"/>
                </a:solidFill>
              </a:rPr>
              <a:t>		NY</a:t>
            </a:r>
          </a:p>
        </p:txBody>
      </p:sp>
    </p:spTree>
    <p:extLst>
      <p:ext uri="{BB962C8B-B14F-4D97-AF65-F5344CB8AC3E}">
        <p14:creationId xmlns:p14="http://schemas.microsoft.com/office/powerpoint/2010/main" val="39612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srgbClr val="002060"/>
                </a:solidFill>
                <a:latin typeface="Aharoni" pitchFamily="2" charset="-79"/>
                <a:ea typeface="+mn-ea"/>
                <a:cs typeface="Aharoni" pitchFamily="2" charset="-79"/>
              </a:rPr>
              <a:t>What associations resulted in these acronyms</a:t>
            </a:r>
            <a:r>
              <a:rPr lang="en-US" sz="2400" dirty="0" smtClean="0">
                <a:solidFill>
                  <a:srgbClr val="002060"/>
                </a:solidFill>
                <a:latin typeface="Aharoni" pitchFamily="2" charset="-79"/>
                <a:ea typeface="+mn-ea"/>
                <a:cs typeface="Aharoni" pitchFamily="2" charset="-79"/>
              </a:rPr>
              <a:t>?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10q </a:t>
            </a:r>
            <a:r>
              <a:rPr lang="fr-FR" dirty="0" smtClean="0">
                <a:solidFill>
                  <a:srgbClr val="002060"/>
                </a:solidFill>
              </a:rPr>
              <a:t>/10Q	</a:t>
            </a:r>
            <a:r>
              <a:rPr lang="fr-FR" dirty="0" err="1" smtClean="0">
                <a:solidFill>
                  <a:srgbClr val="002060"/>
                </a:solidFill>
              </a:rPr>
              <a:t>tenk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yu</a:t>
            </a:r>
            <a:r>
              <a:rPr lang="fr-FR" dirty="0" smtClean="0">
                <a:solidFill>
                  <a:srgbClr val="002060"/>
                </a:solidFill>
              </a:rPr>
              <a:t> (</a:t>
            </a:r>
            <a:r>
              <a:rPr lang="fr-FR" dirty="0" err="1" smtClean="0">
                <a:solidFill>
                  <a:srgbClr val="002060"/>
                </a:solidFill>
              </a:rPr>
              <a:t>thank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you</a:t>
            </a:r>
            <a:r>
              <a:rPr lang="fr-FR" dirty="0" smtClean="0">
                <a:solidFill>
                  <a:srgbClr val="002060"/>
                </a:solidFill>
              </a:rPr>
              <a:t>)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1ce		</a:t>
            </a:r>
            <a:r>
              <a:rPr lang="fr-FR" dirty="0" smtClean="0">
                <a:solidFill>
                  <a:srgbClr val="002060"/>
                </a:solidFill>
              </a:rPr>
              <a:t>once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1m		</a:t>
            </a:r>
            <a:r>
              <a:rPr lang="fr-FR" dirty="0" err="1" smtClean="0">
                <a:solidFill>
                  <a:srgbClr val="002060"/>
                </a:solidFill>
              </a:rPr>
              <a:t>wanem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1t </a:t>
            </a:r>
            <a:r>
              <a:rPr lang="fr-FR" dirty="0" smtClean="0">
                <a:solidFill>
                  <a:srgbClr val="002060"/>
                </a:solidFill>
              </a:rPr>
              <a:t>	</a:t>
            </a:r>
            <a:r>
              <a:rPr lang="fr-FR" dirty="0" smtClean="0">
                <a:solidFill>
                  <a:srgbClr val="002060"/>
                </a:solidFill>
              </a:rPr>
              <a:t>	</a:t>
            </a:r>
            <a:r>
              <a:rPr lang="fr-FR" dirty="0" err="1" smtClean="0">
                <a:solidFill>
                  <a:srgbClr val="002060"/>
                </a:solidFill>
              </a:rPr>
              <a:t>want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2CU		to </a:t>
            </a:r>
            <a:r>
              <a:rPr lang="fr-FR" dirty="0" err="1" smtClean="0">
                <a:solidFill>
                  <a:srgbClr val="002060"/>
                </a:solidFill>
              </a:rPr>
              <a:t>see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you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99		</a:t>
            </a:r>
            <a:r>
              <a:rPr lang="fr-FR" dirty="0" err="1" smtClean="0">
                <a:solidFill>
                  <a:srgbClr val="002060"/>
                </a:solidFill>
              </a:rPr>
              <a:t>nighty</a:t>
            </a:r>
            <a:r>
              <a:rPr lang="fr-FR" dirty="0" smtClean="0">
                <a:solidFill>
                  <a:srgbClr val="002060"/>
                </a:solidFill>
              </a:rPr>
              <a:t>-night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6y		sexy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4rnr		</a:t>
            </a:r>
            <a:r>
              <a:rPr lang="fr-FR" dirty="0" err="1" smtClean="0">
                <a:solidFill>
                  <a:srgbClr val="002060"/>
                </a:solidFill>
              </a:rPr>
              <a:t>foreigner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4rum		Forum (UPNG Forum area)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8U		</a:t>
            </a:r>
            <a:r>
              <a:rPr lang="fr-FR" dirty="0" err="1" smtClean="0">
                <a:solidFill>
                  <a:srgbClr val="002060"/>
                </a:solidFill>
              </a:rPr>
              <a:t>hate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you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</a:rPr>
              <a:t>h</a:t>
            </a:r>
            <a:r>
              <a:rPr lang="fr-FR" dirty="0" err="1" smtClean="0">
                <a:solidFill>
                  <a:srgbClr val="002060"/>
                </a:solidFill>
              </a:rPr>
              <a:t>angs</a:t>
            </a:r>
            <a:r>
              <a:rPr lang="fr-FR" dirty="0" smtClean="0">
                <a:solidFill>
                  <a:srgbClr val="002060"/>
                </a:solidFill>
              </a:rPr>
              <a:t>		</a:t>
            </a:r>
            <a:r>
              <a:rPr lang="fr-FR" dirty="0" err="1" smtClean="0">
                <a:solidFill>
                  <a:srgbClr val="002060"/>
                </a:solidFill>
              </a:rPr>
              <a:t>hangere</a:t>
            </a:r>
            <a:r>
              <a:rPr lang="fr-FR" dirty="0" smtClean="0">
                <a:solidFill>
                  <a:srgbClr val="002060"/>
                </a:solidFill>
              </a:rPr>
              <a:t> (</a:t>
            </a:r>
            <a:r>
              <a:rPr lang="fr-FR" dirty="0" err="1" smtClean="0">
                <a:solidFill>
                  <a:srgbClr val="002060"/>
                </a:solidFill>
              </a:rPr>
              <a:t>hunger</a:t>
            </a:r>
            <a:r>
              <a:rPr lang="fr-FR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LU		love </a:t>
            </a:r>
            <a:r>
              <a:rPr lang="fr-FR" dirty="0" err="1" smtClean="0">
                <a:solidFill>
                  <a:srgbClr val="002060"/>
                </a:solidFill>
              </a:rPr>
              <a:t>you</a:t>
            </a:r>
            <a:endParaRPr lang="fr-F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M8		mate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</a:rPr>
              <a:t>m</a:t>
            </a:r>
            <a:r>
              <a:rPr lang="fr-FR" dirty="0" err="1" smtClean="0">
                <a:solidFill>
                  <a:srgbClr val="002060"/>
                </a:solidFill>
              </a:rPr>
              <a:t>sol</a:t>
            </a:r>
            <a:r>
              <a:rPr lang="fr-FR" dirty="0" smtClean="0">
                <a:solidFill>
                  <a:srgbClr val="002060"/>
                </a:solidFill>
              </a:rPr>
              <a:t>		</a:t>
            </a:r>
            <a:r>
              <a:rPr lang="fr-FR" dirty="0" err="1" smtClean="0">
                <a:solidFill>
                  <a:srgbClr val="002060"/>
                </a:solidFill>
              </a:rPr>
              <a:t>em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tasol</a:t>
            </a:r>
            <a:r>
              <a:rPr lang="fr-FR" dirty="0" smtClean="0">
                <a:solidFill>
                  <a:srgbClr val="002060"/>
                </a:solidFill>
              </a:rPr>
              <a:t> (</a:t>
            </a:r>
            <a:r>
              <a:rPr lang="fr-FR" dirty="0" err="1" smtClean="0">
                <a:solidFill>
                  <a:srgbClr val="002060"/>
                </a:solidFill>
              </a:rPr>
              <a:t>that’s</a:t>
            </a:r>
            <a:r>
              <a:rPr lang="fr-FR" dirty="0" smtClean="0">
                <a:solidFill>
                  <a:srgbClr val="002060"/>
                </a:solidFill>
              </a:rPr>
              <a:t> all)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NY		</a:t>
            </a:r>
            <a:r>
              <a:rPr lang="fr-FR" dirty="0" err="1" smtClean="0">
                <a:solidFill>
                  <a:srgbClr val="002060"/>
                </a:solidFill>
              </a:rPr>
              <a:t>nau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yet</a:t>
            </a:r>
            <a:r>
              <a:rPr lang="fr-FR" dirty="0" smtClean="0">
                <a:solidFill>
                  <a:srgbClr val="002060"/>
                </a:solidFill>
              </a:rPr>
              <a:t> (right </a:t>
            </a:r>
            <a:r>
              <a:rPr lang="fr-FR" dirty="0" err="1" smtClean="0">
                <a:solidFill>
                  <a:srgbClr val="002060"/>
                </a:solidFill>
              </a:rPr>
              <a:t>now</a:t>
            </a:r>
            <a:r>
              <a:rPr lang="fr-FR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Our Major Conclusions:</a:t>
            </a: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47260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endParaRPr lang="en-US" sz="800" dirty="0" smtClean="0">
              <a:solidFill>
                <a:srgbClr val="002060"/>
              </a:solidFill>
            </a:endParaRPr>
          </a:p>
          <a:p>
            <a:pPr marL="5715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Collective </a:t>
            </a:r>
            <a:r>
              <a:rPr lang="en-US" sz="2800" dirty="0" smtClean="0">
                <a:solidFill>
                  <a:srgbClr val="002060"/>
                </a:solidFill>
              </a:rPr>
              <a:t>social </a:t>
            </a:r>
            <a:r>
              <a:rPr lang="en-US" sz="2800" dirty="0">
                <a:solidFill>
                  <a:srgbClr val="002060"/>
                </a:solidFill>
              </a:rPr>
              <a:t>minds </a:t>
            </a:r>
            <a:r>
              <a:rPr lang="en-US" sz="2800" dirty="0" smtClean="0">
                <a:solidFill>
                  <a:srgbClr val="002060"/>
                </a:solidFill>
              </a:rPr>
              <a:t>continually ‘make sense’ of the world they live in, creating the words &amp; structures of their languages through </a:t>
            </a:r>
            <a:r>
              <a:rPr lang="en-US" sz="2800" b="1" i="1" dirty="0" smtClean="0">
                <a:solidFill>
                  <a:srgbClr val="C00000"/>
                </a:solidFill>
              </a:rPr>
              <a:t>generalization </a:t>
            </a:r>
            <a:r>
              <a:rPr lang="en-US" sz="2800" dirty="0" smtClean="0">
                <a:solidFill>
                  <a:srgbClr val="002060"/>
                </a:solidFill>
              </a:rPr>
              <a:t>(associations by resemblance, contiguity, &amp; cause/effect)</a:t>
            </a:r>
            <a:r>
              <a:rPr lang="en-US" sz="2800" dirty="0" smtClean="0">
                <a:solidFill>
                  <a:srgbClr val="002060"/>
                </a:solidFill>
                <a:sym typeface="Wingdings" pitchFamily="2" charset="2"/>
              </a:rPr>
              <a:t>.</a:t>
            </a:r>
            <a:r>
              <a:rPr lang="en-US" sz="8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</a:p>
          <a:p>
            <a:pPr marL="57150" indent="0">
              <a:buNone/>
            </a:pPr>
            <a:endParaRPr lang="en-US" sz="800" dirty="0">
              <a:solidFill>
                <a:srgbClr val="00206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T</a:t>
            </a:r>
            <a:r>
              <a:rPr lang="en-US" sz="2800" dirty="0" smtClean="0">
                <a:solidFill>
                  <a:srgbClr val="002060"/>
                </a:solidFill>
                <a:sym typeface="Wingdings" pitchFamily="2" charset="2"/>
              </a:rPr>
              <a:t>he 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speakers’ communication </a:t>
            </a:r>
            <a:r>
              <a:rPr lang="en-US" sz="2800" dirty="0" smtClean="0">
                <a:solidFill>
                  <a:srgbClr val="002060"/>
                </a:solidFill>
                <a:sym typeface="Wingdings" pitchFamily="2" charset="2"/>
              </a:rPr>
              <a:t>needs determine the viability of every language, which explains the current trends:</a:t>
            </a:r>
          </a:p>
          <a:p>
            <a:pPr marL="914400" lvl="1" indent="-457200"/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Expansion of </a:t>
            </a:r>
            <a:r>
              <a:rPr lang="en-US" sz="2400" dirty="0" err="1" smtClean="0">
                <a:solidFill>
                  <a:srgbClr val="002060"/>
                </a:solidFill>
                <a:sym typeface="Wingdings" pitchFamily="2" charset="2"/>
              </a:rPr>
              <a:t>Tok</a:t>
            </a: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sym typeface="Wingdings" pitchFamily="2" charset="2"/>
              </a:rPr>
              <a:t>Pisin</a:t>
            </a: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 (TP) use, particularly in texting</a:t>
            </a:r>
          </a:p>
          <a:p>
            <a:pPr marL="914400" lvl="1" indent="-457200"/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Increased influence of English on TP</a:t>
            </a:r>
          </a:p>
          <a:p>
            <a:pPr marL="914400" lvl="1" indent="-457200"/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Increased vulnerability of </a:t>
            </a:r>
            <a:r>
              <a:rPr lang="en-US" sz="2400" dirty="0" err="1" smtClean="0">
                <a:solidFill>
                  <a:srgbClr val="002060"/>
                </a:solidFill>
                <a:sym typeface="Wingdings" pitchFamily="2" charset="2"/>
              </a:rPr>
              <a:t>Tok</a:t>
            </a: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sym typeface="Wingdings" pitchFamily="2" charset="2"/>
              </a:rPr>
              <a:t>Ples</a:t>
            </a: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 languages in Papua New Guinea  urgent need for language development.</a:t>
            </a:r>
          </a:p>
          <a:p>
            <a:pPr marL="57150" indent="0">
              <a:buNone/>
            </a:pPr>
            <a:endParaRPr lang="en-US" sz="800" b="1" dirty="0" smtClean="0">
              <a:solidFill>
                <a:srgbClr val="002060"/>
              </a:solidFill>
            </a:endParaRPr>
          </a:p>
          <a:p>
            <a:pPr marL="57150" indent="0"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indent="-285750">
              <a:buFont typeface="Arial" charset="0"/>
              <a:buChar char="•"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8135"/>
            <a:ext cx="8640960" cy="634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600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600" dirty="0" smtClean="0">
                <a:solidFill>
                  <a:srgbClr val="002060"/>
                </a:solidFill>
              </a:rPr>
              <a:t>Our </a:t>
            </a:r>
            <a:r>
              <a:rPr lang="en-US" sz="3600" dirty="0">
                <a:solidFill>
                  <a:srgbClr val="002060"/>
                </a:solidFill>
              </a:rPr>
              <a:t>findings, analysis &amp; conclusions have been published, and are available in the UPNG Bookshop</a:t>
            </a:r>
            <a:r>
              <a:rPr lang="en-US" sz="3600" dirty="0" smtClean="0">
                <a:solidFill>
                  <a:srgbClr val="002060"/>
                </a:solidFill>
              </a:rPr>
              <a:t>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smtClean="0">
                <a:solidFill>
                  <a:srgbClr val="002060"/>
                </a:solidFill>
              </a:rPr>
              <a:t>Temple</a:t>
            </a:r>
            <a:r>
              <a:rPr lang="en-US" sz="3200" dirty="0">
                <a:solidFill>
                  <a:srgbClr val="002060"/>
                </a:solidFill>
              </a:rPr>
              <a:t>, O. et al. (2011). </a:t>
            </a:r>
            <a:r>
              <a:rPr lang="en-US" sz="3200" dirty="0" err="1">
                <a:solidFill>
                  <a:srgbClr val="002060"/>
                </a:solidFill>
              </a:rPr>
              <a:t>Tok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Ples</a:t>
            </a:r>
            <a:r>
              <a:rPr lang="en-US" sz="3200" dirty="0">
                <a:solidFill>
                  <a:srgbClr val="002060"/>
                </a:solidFill>
              </a:rPr>
              <a:t> in Texting and Social Networking. University Bookshop. ISBN: 978-9980-945-29-7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>
                <a:solidFill>
                  <a:srgbClr val="002060"/>
                </a:solidFill>
              </a:rPr>
              <a:t>Temple, O. et al. (2009). </a:t>
            </a:r>
            <a:r>
              <a:rPr lang="en-US" sz="3200" i="1" dirty="0">
                <a:solidFill>
                  <a:srgbClr val="002060"/>
                </a:solidFill>
              </a:rPr>
              <a:t>PNG SMS Serendipity or sms@upng.ac.pg UPNG. </a:t>
            </a:r>
            <a:r>
              <a:rPr lang="en-US" sz="3200" dirty="0">
                <a:solidFill>
                  <a:srgbClr val="002060"/>
                </a:solidFill>
              </a:rPr>
              <a:t>University Press ISBN 978-9980-84-885-7</a:t>
            </a:r>
          </a:p>
          <a:p>
            <a:pPr lvl="0">
              <a:spcBef>
                <a:spcPct val="20000"/>
              </a:spcBef>
            </a:pPr>
            <a:endParaRPr lang="en-US" sz="1200" dirty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</a:pPr>
            <a:endParaRPr lang="en-US" sz="1200" dirty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N.B</a:t>
            </a:r>
            <a:r>
              <a:rPr lang="en-US" b="1" dirty="0">
                <a:solidFill>
                  <a:srgbClr val="002060"/>
                </a:solidFill>
              </a:rPr>
              <a:t>. More info available on my website </a:t>
            </a:r>
            <a:r>
              <a:rPr lang="en-US" b="1" dirty="0">
                <a:solidFill>
                  <a:prstClr val="black"/>
                </a:solidFill>
                <a:hlinkClick r:id="rId2"/>
              </a:rPr>
              <a:t>www.templeok.com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kern="1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References</a:t>
            </a: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Temple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et al. (2009). </a:t>
            </a:r>
            <a:r>
              <a:rPr lang="en-US" sz="2200" i="1" dirty="0">
                <a:solidFill>
                  <a:srgbClr val="002060"/>
                </a:solidFill>
              </a:rPr>
              <a:t>PNG SMS Serendipity </a:t>
            </a:r>
            <a:r>
              <a:rPr lang="en-US" sz="2200" dirty="0">
                <a:solidFill>
                  <a:srgbClr val="002060"/>
                </a:solidFill>
              </a:rPr>
              <a:t>or </a:t>
            </a:r>
            <a:r>
              <a:rPr lang="en-US" sz="2200" i="1" dirty="0" smtClean="0">
                <a:solidFill>
                  <a:srgbClr val="002060"/>
                </a:solidFill>
              </a:rPr>
              <a:t>sms@upng.ac.pg</a:t>
            </a:r>
            <a:r>
              <a:rPr lang="en-US" sz="2200" dirty="0" smtClean="0">
                <a:solidFill>
                  <a:srgbClr val="002060"/>
                </a:solidFill>
              </a:rPr>
              <a:t>. </a:t>
            </a:r>
            <a:r>
              <a:rPr lang="en-US" sz="2200" dirty="0">
                <a:solidFill>
                  <a:srgbClr val="002060"/>
                </a:solidFill>
              </a:rPr>
              <a:t>UPNG </a:t>
            </a:r>
            <a:r>
              <a:rPr lang="en-US" sz="2200" dirty="0" smtClean="0">
                <a:solidFill>
                  <a:srgbClr val="002060"/>
                </a:solidFill>
              </a:rPr>
              <a:t>University Press. </a:t>
            </a:r>
            <a:r>
              <a:rPr lang="en-US" sz="2200" dirty="0">
                <a:solidFill>
                  <a:srgbClr val="002060"/>
                </a:solidFill>
              </a:rPr>
              <a:t>ISBN 978-9980-84-885-7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Temple </a:t>
            </a:r>
            <a:r>
              <a:rPr lang="en-US" sz="2200" dirty="0" smtClean="0">
                <a:solidFill>
                  <a:srgbClr val="002060"/>
                </a:solidFill>
              </a:rPr>
              <a:t>et </a:t>
            </a:r>
            <a:r>
              <a:rPr lang="en-US" sz="2200" dirty="0">
                <a:solidFill>
                  <a:srgbClr val="002060"/>
                </a:solidFill>
              </a:rPr>
              <a:t>al. (2011) </a:t>
            </a:r>
            <a:r>
              <a:rPr lang="en-US" sz="2200" dirty="0" err="1">
                <a:solidFill>
                  <a:srgbClr val="002060"/>
                </a:solidFill>
              </a:rPr>
              <a:t>Tok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Ples</a:t>
            </a:r>
            <a:r>
              <a:rPr lang="en-US" sz="2200" dirty="0">
                <a:solidFill>
                  <a:srgbClr val="002060"/>
                </a:solidFill>
              </a:rPr>
              <a:t> in Texting and Social Networking. University Bookshop. ISBN: 978-9980-945-29-7</a:t>
            </a: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b="1" dirty="0" err="1" smtClean="0">
                <a:solidFill>
                  <a:srgbClr val="002060"/>
                </a:solidFill>
              </a:rPr>
              <a:t>Vygotsky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b="1" dirty="0" smtClean="0">
                <a:solidFill>
                  <a:srgbClr val="002060"/>
                </a:solidFill>
              </a:rPr>
              <a:t>L</a:t>
            </a:r>
            <a:r>
              <a:rPr lang="en-US" sz="2200" dirty="0" smtClean="0">
                <a:solidFill>
                  <a:srgbClr val="002060"/>
                </a:solidFill>
              </a:rPr>
              <a:t>. </a:t>
            </a:r>
            <a:r>
              <a:rPr lang="en-US" sz="2200" i="1" dirty="0">
                <a:solidFill>
                  <a:srgbClr val="002060"/>
                </a:solidFill>
              </a:rPr>
              <a:t>Thinking and Speaking</a:t>
            </a:r>
            <a:r>
              <a:rPr lang="en-US" sz="2200" dirty="0">
                <a:solidFill>
                  <a:srgbClr val="002060"/>
                </a:solidFill>
              </a:rPr>
              <a:t>. The M.I.T. Press, 1962</a:t>
            </a:r>
            <a:r>
              <a:rPr lang="en-US" sz="2200" dirty="0" smtClean="0">
                <a:solidFill>
                  <a:srgbClr val="002060"/>
                </a:solidFill>
              </a:rPr>
              <a:t>; http</a:t>
            </a:r>
            <a:r>
              <a:rPr lang="en-US" sz="2200" dirty="0">
                <a:solidFill>
                  <a:srgbClr val="002060"/>
                </a:solidFill>
              </a:rPr>
              <a:t>://www.marxists.org/archive/vygotsky/works/words/index.htm (27/06/2008</a:t>
            </a:r>
            <a:r>
              <a:rPr lang="en-US" sz="22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Hume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b="1" dirty="0" smtClean="0">
                <a:solidFill>
                  <a:srgbClr val="002060"/>
                </a:solidFill>
              </a:rPr>
              <a:t>D</a:t>
            </a:r>
            <a:r>
              <a:rPr lang="en-US" sz="2200" dirty="0" smtClean="0">
                <a:solidFill>
                  <a:srgbClr val="002060"/>
                </a:solidFill>
              </a:rPr>
              <a:t>. </a:t>
            </a:r>
            <a:r>
              <a:rPr lang="en-US" sz="2200" i="1" dirty="0">
                <a:solidFill>
                  <a:srgbClr val="002060"/>
                </a:solidFill>
              </a:rPr>
              <a:t>An Enquiry Concerning Human Understanding</a:t>
            </a:r>
            <a:r>
              <a:rPr lang="en-US" sz="2200" dirty="0">
                <a:solidFill>
                  <a:srgbClr val="002060"/>
                </a:solidFill>
              </a:rPr>
              <a:t>, Section III – Of the Association of Ideas. 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http</a:t>
            </a:r>
            <a:r>
              <a:rPr lang="en-US" sz="2200" dirty="0">
                <a:solidFill>
                  <a:srgbClr val="002060"/>
                </a:solidFill>
              </a:rPr>
              <a:t>://18th.eserver.org/hume-enquiry.html#3 (27/06/2008) 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632"/>
            <a:ext cx="9101189" cy="130100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We conducted </a:t>
            </a:r>
            <a:r>
              <a:rPr lang="en-US" sz="5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2 </a:t>
            </a:r>
            <a:r>
              <a:rPr lang="en-US" sz="3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studies of technology-driven language change in PNG:</a:t>
            </a:r>
            <a:endParaRPr lang="en-US" sz="36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464496" cy="474198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2009: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texting@upng.ac.pg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Olga Temple, </a:t>
            </a:r>
            <a:r>
              <a:rPr lang="en-US" sz="2000" dirty="0" err="1" smtClean="0">
                <a:solidFill>
                  <a:srgbClr val="002060"/>
                </a:solidFill>
              </a:rPr>
              <a:t>Alopi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Apakali</a:t>
            </a:r>
            <a:r>
              <a:rPr lang="en-US" sz="2000" dirty="0">
                <a:solidFill>
                  <a:srgbClr val="002060"/>
                </a:solidFill>
              </a:rPr>
              <a:t>, Dorothy </a:t>
            </a:r>
            <a:r>
              <a:rPr lang="en-US" sz="2000" dirty="0" err="1">
                <a:solidFill>
                  <a:srgbClr val="002060"/>
                </a:solidFill>
              </a:rPr>
              <a:t>Bai</a:t>
            </a:r>
            <a:r>
              <a:rPr lang="en-US" sz="2000" dirty="0">
                <a:solidFill>
                  <a:srgbClr val="002060"/>
                </a:solidFill>
              </a:rPr>
              <a:t>, David </a:t>
            </a:r>
            <a:r>
              <a:rPr lang="en-US" sz="2000" dirty="0" err="1">
                <a:solidFill>
                  <a:srgbClr val="002060"/>
                </a:solidFill>
              </a:rPr>
              <a:t>Dekemba</a:t>
            </a:r>
            <a:r>
              <a:rPr lang="en-US" sz="2000" dirty="0">
                <a:solidFill>
                  <a:srgbClr val="002060"/>
                </a:solidFill>
              </a:rPr>
              <a:t>, Lilly John, Gabriel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2060"/>
                </a:solidFill>
              </a:rPr>
              <a:t>Matiwat</a:t>
            </a:r>
            <a:r>
              <a:rPr lang="en-US" sz="2000" dirty="0">
                <a:solidFill>
                  <a:srgbClr val="002060"/>
                </a:solidFill>
              </a:rPr>
              <a:t> &amp; Malinda </a:t>
            </a:r>
            <a:r>
              <a:rPr lang="en-US" sz="2000" dirty="0" err="1" smtClean="0">
                <a:solidFill>
                  <a:srgbClr val="002060"/>
                </a:solidFill>
              </a:rPr>
              <a:t>Ginmauli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[N.B. Both projects partly funded by SHSS, UPNG]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16288" cy="471338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234D2D"/>
                </a:solidFill>
              </a:rPr>
              <a:t>2010: Mobiles &amp; </a:t>
            </a:r>
            <a:r>
              <a:rPr lang="en-US" b="1" dirty="0" err="1" smtClean="0">
                <a:solidFill>
                  <a:srgbClr val="234D2D"/>
                </a:solidFill>
              </a:rPr>
              <a:t>Tok</a:t>
            </a:r>
            <a:r>
              <a:rPr lang="en-US" b="1" dirty="0" smtClean="0">
                <a:solidFill>
                  <a:srgbClr val="234D2D"/>
                </a:solidFill>
              </a:rPr>
              <a:t> </a:t>
            </a:r>
            <a:r>
              <a:rPr lang="en-US" b="1" dirty="0" err="1" smtClean="0">
                <a:solidFill>
                  <a:srgbClr val="234D2D"/>
                </a:solidFill>
              </a:rPr>
              <a:t>Ples</a:t>
            </a:r>
            <a:endParaRPr lang="en-US" b="1" dirty="0" smtClean="0">
              <a:solidFill>
                <a:srgbClr val="234D2D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34D2D"/>
                </a:solidFill>
              </a:rPr>
              <a:t>Olga Temple, </a:t>
            </a:r>
            <a:r>
              <a:rPr lang="en-US" sz="2000" dirty="0" smtClean="0">
                <a:solidFill>
                  <a:srgbClr val="234D2D"/>
                </a:solidFill>
              </a:rPr>
              <a:t>Lin Berry,  </a:t>
            </a:r>
            <a:r>
              <a:rPr lang="en-US" sz="2000" dirty="0">
                <a:solidFill>
                  <a:srgbClr val="234D2D"/>
                </a:solidFill>
              </a:rPr>
              <a:t>Jack Bobby, </a:t>
            </a:r>
            <a:r>
              <a:rPr lang="en-US" sz="2000" dirty="0" smtClean="0">
                <a:solidFill>
                  <a:srgbClr val="234D2D"/>
                </a:solidFill>
              </a:rPr>
              <a:t>Charlotte </a:t>
            </a:r>
            <a:r>
              <a:rPr lang="en-US" sz="2000" dirty="0" err="1" smtClean="0">
                <a:solidFill>
                  <a:srgbClr val="234D2D"/>
                </a:solidFill>
              </a:rPr>
              <a:t>Laudiwana</a:t>
            </a:r>
            <a:r>
              <a:rPr lang="en-US" sz="2000" dirty="0" smtClean="0">
                <a:solidFill>
                  <a:srgbClr val="234D2D"/>
                </a:solidFill>
              </a:rPr>
              <a:t>, Nadia </a:t>
            </a:r>
            <a:r>
              <a:rPr lang="en-US" sz="2000" dirty="0" err="1" smtClean="0">
                <a:solidFill>
                  <a:srgbClr val="234D2D"/>
                </a:solidFill>
              </a:rPr>
              <a:t>Lawes</a:t>
            </a:r>
            <a:r>
              <a:rPr lang="en-US" sz="2000" dirty="0" smtClean="0">
                <a:solidFill>
                  <a:srgbClr val="234D2D"/>
                </a:solidFill>
              </a:rPr>
              <a:t>, </a:t>
            </a:r>
            <a:endParaRPr lang="en-US" sz="2000" dirty="0">
              <a:solidFill>
                <a:srgbClr val="234D2D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234D2D"/>
                </a:solidFill>
              </a:rPr>
              <a:t>Emmanuel </a:t>
            </a:r>
            <a:r>
              <a:rPr lang="en-US" sz="2000" dirty="0" err="1" smtClean="0">
                <a:solidFill>
                  <a:srgbClr val="234D2D"/>
                </a:solidFill>
              </a:rPr>
              <a:t>Maipe</a:t>
            </a:r>
            <a:r>
              <a:rPr lang="en-US" sz="2000" dirty="0" smtClean="0">
                <a:solidFill>
                  <a:srgbClr val="234D2D"/>
                </a:solidFill>
              </a:rPr>
              <a:t>, </a:t>
            </a:r>
            <a:r>
              <a:rPr lang="en-US" sz="2000" dirty="0">
                <a:solidFill>
                  <a:srgbClr val="234D2D"/>
                </a:solidFill>
              </a:rPr>
              <a:t>Deborah</a:t>
            </a:r>
            <a:r>
              <a:rPr lang="en-US" sz="2000" dirty="0" smtClean="0">
                <a:solidFill>
                  <a:srgbClr val="234D2D"/>
                </a:solidFill>
              </a:rPr>
              <a:t> Salle, </a:t>
            </a:r>
            <a:r>
              <a:rPr lang="en-US" sz="2000" dirty="0" err="1" smtClean="0">
                <a:solidFill>
                  <a:srgbClr val="234D2D"/>
                </a:solidFill>
              </a:rPr>
              <a:t>Filomina</a:t>
            </a:r>
            <a:r>
              <a:rPr lang="en-US" sz="2000" dirty="0" smtClean="0">
                <a:solidFill>
                  <a:srgbClr val="234D2D"/>
                </a:solidFill>
              </a:rPr>
              <a:t> </a:t>
            </a:r>
            <a:r>
              <a:rPr lang="en-US" sz="2000" dirty="0" err="1" smtClean="0">
                <a:solidFill>
                  <a:srgbClr val="234D2D"/>
                </a:solidFill>
              </a:rPr>
              <a:t>Sion</a:t>
            </a:r>
            <a:r>
              <a:rPr lang="en-US" sz="2000" dirty="0" smtClean="0">
                <a:solidFill>
                  <a:srgbClr val="234D2D"/>
                </a:solidFill>
              </a:rPr>
              <a:t> &amp; Xavier </a:t>
            </a:r>
            <a:r>
              <a:rPr lang="en-US" sz="2000" dirty="0" err="1" smtClean="0">
                <a:solidFill>
                  <a:srgbClr val="234D2D"/>
                </a:solidFill>
              </a:rPr>
              <a:t>Winnia</a:t>
            </a:r>
            <a:r>
              <a:rPr lang="en-US" sz="2000" dirty="0" smtClean="0">
                <a:solidFill>
                  <a:srgbClr val="234D2D"/>
                </a:solidFill>
              </a:rPr>
              <a:t> </a:t>
            </a:r>
            <a:endParaRPr lang="en-US" sz="2000" dirty="0">
              <a:solidFill>
                <a:srgbClr val="234D2D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b="16434"/>
          <a:stretch/>
        </p:blipFill>
        <p:spPr bwMode="auto">
          <a:xfrm>
            <a:off x="1" y="3427608"/>
            <a:ext cx="4572000" cy="297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8"/>
          <a:stretch/>
        </p:blipFill>
        <p:spPr bwMode="auto">
          <a:xfrm>
            <a:off x="4572000" y="3428696"/>
            <a:ext cx="4529190" cy="2970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6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3600" kern="1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New Technologies &amp; Social Networking</a:t>
            </a:r>
            <a:r>
              <a:rPr lang="en-GB" sz="3600" kern="1600" dirty="0" smtClean="0">
                <a:solidFill>
                  <a:srgbClr val="002060"/>
                </a:solidFill>
                <a:effectLst/>
                <a:latin typeface="Aharoni" pitchFamily="2" charset="-79"/>
                <a:cs typeface="Aharoni" pitchFamily="2" charset="-79"/>
              </a:rPr>
              <a:t>: </a:t>
            </a:r>
            <a:br>
              <a:rPr lang="en-GB" sz="3600" kern="1600" dirty="0" smtClean="0">
                <a:solidFill>
                  <a:srgbClr val="002060"/>
                </a:solidFill>
                <a:effectLst/>
                <a:latin typeface="Aharoni" pitchFamily="2" charset="-79"/>
                <a:cs typeface="Aharoni" pitchFamily="2" charset="-79"/>
              </a:rPr>
            </a:br>
            <a:r>
              <a:rPr lang="en-GB" kern="1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PNG </a:t>
            </a:r>
            <a:r>
              <a:rPr lang="en-GB" sz="6000" kern="1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2007-2010</a:t>
            </a:r>
            <a:endParaRPr lang="en-US" sz="60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96855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AU" dirty="0" smtClean="0">
                <a:solidFill>
                  <a:srgbClr val="002060"/>
                </a:solidFill>
                <a:effectLst/>
                <a:latin typeface="Aharoni" pitchFamily="2" charset="-79"/>
                <a:ea typeface="Times New Roman"/>
                <a:cs typeface="Aharoni" pitchFamily="2" charset="-79"/>
              </a:rPr>
              <a:t>Issue </a:t>
            </a:r>
          </a:p>
          <a:p>
            <a:pPr marL="114300" indent="0">
              <a:buNone/>
            </a:pPr>
            <a:r>
              <a:rPr lang="en-US" sz="2600" dirty="0" smtClean="0">
                <a:solidFill>
                  <a:srgbClr val="002060"/>
                </a:solidFill>
                <a:effectLst/>
                <a:ea typeface="Times New Roman"/>
              </a:rPr>
              <a:t>Significant changes in language use observed after </a:t>
            </a:r>
            <a:r>
              <a:rPr lang="en-US" sz="2600" dirty="0" smtClean="0">
                <a:solidFill>
                  <a:srgbClr val="002060"/>
                </a:solidFill>
                <a:ea typeface="Times New Roman"/>
              </a:rPr>
              <a:t>2007, when </a:t>
            </a:r>
            <a:r>
              <a:rPr lang="en-US" sz="2600" dirty="0" smtClean="0">
                <a:solidFill>
                  <a:srgbClr val="002060"/>
                </a:solidFill>
                <a:effectLst/>
                <a:ea typeface="Times New Roman"/>
              </a:rPr>
              <a:t>mobile phones became widespread </a:t>
            </a:r>
            <a:r>
              <a:rPr lang="en-US" sz="2600" dirty="0" smtClean="0">
                <a:solidFill>
                  <a:srgbClr val="002060"/>
                </a:solidFill>
                <a:ea typeface="Times New Roman"/>
              </a:rPr>
              <a:t>in </a:t>
            </a:r>
            <a:r>
              <a:rPr lang="en-US" sz="2600" dirty="0">
                <a:solidFill>
                  <a:srgbClr val="002060"/>
                </a:solidFill>
                <a:ea typeface="Times New Roman"/>
              </a:rPr>
              <a:t>PNG </a:t>
            </a:r>
            <a:r>
              <a:rPr lang="en-US" sz="2600" dirty="0" smtClean="0">
                <a:solidFill>
                  <a:srgbClr val="002060"/>
                </a:solidFill>
                <a:effectLst/>
                <a:ea typeface="Times New Roman"/>
              </a:rPr>
              <a:t>.</a:t>
            </a:r>
          </a:p>
          <a:p>
            <a:pPr marL="114300" indent="0">
              <a:buNone/>
            </a:pPr>
            <a:endParaRPr lang="en-US" sz="2600" dirty="0" smtClean="0">
              <a:solidFill>
                <a:srgbClr val="002060"/>
              </a:solidFill>
              <a:effectLst/>
              <a:ea typeface="Times New Roman"/>
            </a:endParaRPr>
          </a:p>
          <a:p>
            <a:pPr marL="114300" indent="0">
              <a:buNone/>
            </a:pPr>
            <a:r>
              <a:rPr lang="en-AU" dirty="0">
                <a:solidFill>
                  <a:srgbClr val="002060"/>
                </a:solidFill>
                <a:latin typeface="Aharoni" pitchFamily="2" charset="-79"/>
                <a:ea typeface="Times New Roman"/>
                <a:cs typeface="Aharoni" pitchFamily="2" charset="-79"/>
              </a:rPr>
              <a:t>Hypothesis Summary</a:t>
            </a:r>
            <a:endParaRPr lang="en-US" dirty="0">
              <a:solidFill>
                <a:srgbClr val="002060"/>
              </a:solidFill>
              <a:ea typeface="Times New Roman"/>
            </a:endParaRPr>
          </a:p>
          <a:p>
            <a:pPr marL="571500" indent="-457200">
              <a:buFont typeface="Courier New" pitchFamily="49" charset="0"/>
              <a:buChar char="o"/>
            </a:pPr>
            <a:r>
              <a:rPr lang="en-US" sz="2600" dirty="0" smtClean="0">
                <a:solidFill>
                  <a:srgbClr val="002060"/>
                </a:solidFill>
                <a:ea typeface="Times New Roman"/>
              </a:rPr>
              <a:t>Language</a:t>
            </a:r>
            <a:r>
              <a:rPr lang="en-US" sz="2600" dirty="0">
                <a:solidFill>
                  <a:srgbClr val="002060"/>
                </a:solidFill>
                <a:ea typeface="Times New Roman"/>
              </a:rPr>
              <a:t>, the </a:t>
            </a:r>
            <a:r>
              <a:rPr lang="en-US" sz="2600" b="1" i="1" dirty="0">
                <a:solidFill>
                  <a:srgbClr val="C00000"/>
                </a:solidFill>
                <a:ea typeface="Times New Roman"/>
              </a:rPr>
              <a:t>social</a:t>
            </a:r>
            <a:r>
              <a:rPr lang="en-US" sz="2600" b="1" dirty="0">
                <a:solidFill>
                  <a:srgbClr val="C00000"/>
                </a:solidFill>
                <a:ea typeface="Times New Roman"/>
              </a:rPr>
              <a:t>  </a:t>
            </a:r>
            <a:r>
              <a:rPr lang="en-US" sz="2600" b="1" i="1" dirty="0">
                <a:solidFill>
                  <a:srgbClr val="C00000"/>
                </a:solidFill>
                <a:ea typeface="Times New Roman"/>
              </a:rPr>
              <a:t>means</a:t>
            </a:r>
            <a:r>
              <a:rPr lang="en-US" sz="2600" b="1" dirty="0">
                <a:solidFill>
                  <a:srgbClr val="C00000"/>
                </a:solidFill>
                <a:ea typeface="Times New Roman"/>
              </a:rPr>
              <a:t> </a:t>
            </a:r>
            <a:r>
              <a:rPr lang="en-US" sz="2600" b="1" i="1" dirty="0">
                <a:solidFill>
                  <a:srgbClr val="C00000"/>
                </a:solidFill>
                <a:ea typeface="Times New Roman"/>
              </a:rPr>
              <a:t>of </a:t>
            </a:r>
            <a:r>
              <a:rPr lang="en-US" sz="2600" b="1" i="1" dirty="0" smtClean="0">
                <a:solidFill>
                  <a:srgbClr val="C00000"/>
                </a:solidFill>
                <a:ea typeface="Times New Roman"/>
              </a:rPr>
              <a:t>thought</a:t>
            </a:r>
            <a:r>
              <a:rPr lang="en-US" sz="2600" dirty="0">
                <a:solidFill>
                  <a:srgbClr val="002060"/>
                </a:solidFill>
                <a:ea typeface="Times New Roman"/>
              </a:rPr>
              <a:t>, embodies conceptualization of reality by a society </a:t>
            </a:r>
            <a:r>
              <a:rPr lang="en-US" sz="2600" dirty="0" smtClean="0">
                <a:solidFill>
                  <a:srgbClr val="002060"/>
                </a:solidFill>
                <a:ea typeface="Times New Roman"/>
              </a:rPr>
              <a:t>(with all </a:t>
            </a:r>
            <a:r>
              <a:rPr lang="en-US" sz="2600" dirty="0">
                <a:solidFill>
                  <a:srgbClr val="002060"/>
                </a:solidFill>
                <a:ea typeface="Times New Roman"/>
              </a:rPr>
              <a:t>variables being in constant flux). </a:t>
            </a:r>
            <a:endParaRPr lang="en-US" sz="3600" dirty="0" smtClean="0">
              <a:solidFill>
                <a:srgbClr val="002060"/>
              </a:solidFill>
              <a:effectLst/>
              <a:ea typeface="Times New Roman"/>
            </a:endParaRPr>
          </a:p>
          <a:p>
            <a:pPr marL="571500" indent="-457200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  <a:ea typeface="Times New Roman"/>
              </a:rPr>
              <a:t>Every </a:t>
            </a:r>
            <a:r>
              <a:rPr lang="en-US" sz="2800" i="1" dirty="0" smtClean="0">
                <a:solidFill>
                  <a:srgbClr val="002060"/>
                </a:solidFill>
                <a:ea typeface="Times New Roman"/>
              </a:rPr>
              <a:t>word</a:t>
            </a:r>
            <a:r>
              <a:rPr lang="en-US" sz="2800" dirty="0" smtClean="0">
                <a:solidFill>
                  <a:srgbClr val="002060"/>
                </a:solidFill>
                <a:ea typeface="Times New Roman"/>
              </a:rPr>
              <a:t>, every </a:t>
            </a:r>
            <a:r>
              <a:rPr lang="en-US" sz="2800" i="1" dirty="0" smtClean="0">
                <a:solidFill>
                  <a:srgbClr val="002060"/>
                </a:solidFill>
                <a:ea typeface="Times New Roman"/>
              </a:rPr>
              <a:t>meaning</a:t>
            </a:r>
            <a:r>
              <a:rPr lang="en-US" sz="2800" dirty="0" smtClean="0">
                <a:solidFill>
                  <a:srgbClr val="002060"/>
                </a:solidFill>
                <a:ea typeface="Times New Roman"/>
              </a:rPr>
              <a:t>, is a </a:t>
            </a:r>
            <a:r>
              <a:rPr lang="en-US" sz="2800" i="1" dirty="0" smtClean="0">
                <a:solidFill>
                  <a:srgbClr val="002060"/>
                </a:solidFill>
                <a:ea typeface="Times New Roman"/>
              </a:rPr>
              <a:t>generalization</a:t>
            </a:r>
            <a:r>
              <a:rPr lang="en-US" sz="2800" dirty="0" smtClean="0">
                <a:solidFill>
                  <a:srgbClr val="002060"/>
                </a:solidFill>
                <a:ea typeface="Times New Roman"/>
              </a:rPr>
              <a:t>; therefore,</a:t>
            </a:r>
            <a:r>
              <a:rPr lang="en-US" sz="2800" dirty="0" smtClean="0">
                <a:solidFill>
                  <a:srgbClr val="C00000"/>
                </a:solidFill>
                <a:ea typeface="Times New Roman"/>
                <a:sym typeface="Wingdings" pitchFamily="2" charset="2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ea typeface="Times New Roman"/>
                <a:sym typeface="Wingdings" pitchFamily="2" charset="2"/>
              </a:rPr>
              <a:t>u</a:t>
            </a:r>
            <a:r>
              <a:rPr lang="en-US" sz="2800" b="1" i="1" dirty="0" smtClean="0">
                <a:solidFill>
                  <a:srgbClr val="C00000"/>
                </a:solidFill>
                <a:ea typeface="Times New Roman"/>
              </a:rPr>
              <a:t>niversal </a:t>
            </a:r>
            <a:r>
              <a:rPr lang="en-US" sz="2800" b="1" i="1" dirty="0">
                <a:solidFill>
                  <a:srgbClr val="C00000"/>
                </a:solidFill>
                <a:ea typeface="Times New Roman"/>
              </a:rPr>
              <a:t>principles of </a:t>
            </a:r>
            <a:r>
              <a:rPr lang="en-US" sz="2800" b="1" i="1" dirty="0" smtClean="0">
                <a:solidFill>
                  <a:srgbClr val="C00000"/>
                </a:solidFill>
                <a:ea typeface="Times New Roman"/>
              </a:rPr>
              <a:t>generalization </a:t>
            </a:r>
            <a:r>
              <a:rPr lang="en-US" sz="2800" dirty="0" smtClean="0">
                <a:solidFill>
                  <a:srgbClr val="002060"/>
                </a:solidFill>
                <a:ea typeface="Times New Roman"/>
              </a:rPr>
              <a:t>shape all verbal thought.</a:t>
            </a:r>
            <a:endParaRPr lang="en-US" sz="2800" dirty="0">
              <a:solidFill>
                <a:srgbClr val="00206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37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531439"/>
            <a:ext cx="8229600" cy="531440"/>
          </a:xfrm>
        </p:spPr>
        <p:txBody>
          <a:bodyPr>
            <a:normAutofit fontScale="90000"/>
          </a:bodyPr>
          <a:lstStyle/>
          <a:p>
            <a:endParaRPr lang="en-US" sz="32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Aharoni" pitchFamily="2" charset="-79"/>
                <a:ea typeface="+mj-ea"/>
                <a:cs typeface="Aharoni" pitchFamily="2" charset="-79"/>
              </a:rPr>
              <a:t>What did we do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ea typeface="+mj-ea"/>
                <a:cs typeface="Aharoni" pitchFamily="2" charset="-79"/>
              </a:rPr>
              <a:t>?</a:t>
            </a:r>
            <a:r>
              <a:rPr lang="en-US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200" b="1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We attempted to capture language change in PNG  through the WA lens of dialectics &amp; </a:t>
            </a:r>
            <a:r>
              <a:rPr lang="en-US" sz="2400" dirty="0">
                <a:solidFill>
                  <a:srgbClr val="C00000"/>
                </a:solidFill>
              </a:rPr>
              <a:t>explain </a:t>
            </a:r>
            <a:r>
              <a:rPr lang="en-US" sz="2400" dirty="0" smtClean="0">
                <a:solidFill>
                  <a:srgbClr val="C00000"/>
                </a:solidFill>
              </a:rPr>
              <a:t>it in terms of universal principles of human understanding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9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Why</a:t>
            </a:r>
            <a:r>
              <a:rPr lang="en-US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?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endParaRPr lang="en-US" sz="200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sz="200" dirty="0" smtClean="0">
                <a:latin typeface="Aharoni" pitchFamily="2" charset="-79"/>
                <a:cs typeface="Aharoni" pitchFamily="2" charset="-79"/>
              </a:rPr>
              <a:t>Be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cs typeface="Aharoni" pitchFamily="2" charset="-79"/>
              </a:rPr>
              <a:t>Because only dialectical analysis can capture the interconnectedness of constantly changing complex wholes, such as Language:</a:t>
            </a:r>
            <a:endParaRPr lang="en-US" sz="2600" dirty="0">
              <a:solidFill>
                <a:srgbClr val="002060"/>
              </a:solidFill>
              <a:cs typeface="Aharoni" pitchFamily="2" charset="-79"/>
            </a:endParaRPr>
          </a:p>
          <a:p>
            <a:pPr marL="0" indent="0" algn="r">
              <a:buNone/>
            </a:pPr>
            <a:r>
              <a:rPr lang="en-US" sz="2200" i="1" dirty="0">
                <a:solidFill>
                  <a:srgbClr val="C00000"/>
                </a:solidFill>
              </a:rPr>
              <a:t>Every word is already a </a:t>
            </a:r>
            <a:r>
              <a:rPr lang="en-US" sz="2200" i="1" dirty="0" err="1" smtClean="0">
                <a:solidFill>
                  <a:srgbClr val="C00000"/>
                </a:solidFill>
              </a:rPr>
              <a:t>generalisation</a:t>
            </a:r>
            <a:r>
              <a:rPr lang="en-US" sz="2200" i="1" dirty="0" smtClean="0">
                <a:solidFill>
                  <a:srgbClr val="C00000"/>
                </a:solidFill>
              </a:rPr>
              <a:t> and, therefore, an act of thought.</a:t>
            </a:r>
            <a:endParaRPr lang="en-US" sz="2200" i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n-US" sz="1600" dirty="0">
                <a:solidFill>
                  <a:srgbClr val="002060"/>
                </a:solidFill>
              </a:rPr>
              <a:t>(</a:t>
            </a:r>
            <a:r>
              <a:rPr lang="en-US" sz="1600" dirty="0" err="1">
                <a:solidFill>
                  <a:srgbClr val="002060"/>
                </a:solidFill>
              </a:rPr>
              <a:t>Vygotsky</a:t>
            </a:r>
            <a:r>
              <a:rPr lang="en-US" sz="1600" dirty="0">
                <a:solidFill>
                  <a:srgbClr val="002060"/>
                </a:solidFill>
              </a:rPr>
              <a:t>: 1934)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How?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Through examining lists of neologisms &amp; SMS acronyms that </a:t>
            </a:r>
            <a:r>
              <a:rPr lang="en-US" sz="2400" dirty="0">
                <a:solidFill>
                  <a:srgbClr val="002060"/>
                </a:solidFill>
              </a:rPr>
              <a:t>we </a:t>
            </a:r>
            <a:r>
              <a:rPr lang="en-US" sz="2400" dirty="0" smtClean="0">
                <a:solidFill>
                  <a:srgbClr val="002060"/>
                </a:solidFill>
              </a:rPr>
              <a:t>as society have </a:t>
            </a:r>
            <a:r>
              <a:rPr lang="en-US" sz="2400" dirty="0">
                <a:solidFill>
                  <a:srgbClr val="002060"/>
                </a:solidFill>
              </a:rPr>
              <a:t>conceptualized </a:t>
            </a:r>
            <a:r>
              <a:rPr lang="en-US" sz="2400" dirty="0" smtClean="0">
                <a:solidFill>
                  <a:srgbClr val="002060"/>
                </a:solidFill>
              </a:rPr>
              <a:t>after </a:t>
            </a:r>
            <a:r>
              <a:rPr lang="en-US" sz="2400" dirty="0">
                <a:solidFill>
                  <a:srgbClr val="002060"/>
                </a:solidFill>
              </a:rPr>
              <a:t>the 2007 ‘mobile revolution</a:t>
            </a:r>
            <a:r>
              <a:rPr lang="en-US" sz="2400" dirty="0" smtClean="0">
                <a:solidFill>
                  <a:srgbClr val="002060"/>
                </a:solidFill>
              </a:rPr>
              <a:t>’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To obtain the data, we used interviews </a:t>
            </a:r>
            <a:r>
              <a:rPr lang="en-US" sz="2400" dirty="0">
                <a:solidFill>
                  <a:srgbClr val="002060"/>
                </a:solidFill>
              </a:rPr>
              <a:t>&amp; </a:t>
            </a:r>
            <a:r>
              <a:rPr lang="en-US" sz="2400" dirty="0" smtClean="0">
                <a:solidFill>
                  <a:srgbClr val="002060"/>
                </a:solidFill>
              </a:rPr>
              <a:t>questionnaires  on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two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UPNG </a:t>
            </a:r>
            <a:r>
              <a:rPr lang="en-US" sz="2400" dirty="0">
                <a:solidFill>
                  <a:srgbClr val="002060"/>
                </a:solidFill>
              </a:rPr>
              <a:t>campuses and in researchers’ </a:t>
            </a:r>
            <a:r>
              <a:rPr lang="en-US" sz="2400" dirty="0" err="1">
                <a:solidFill>
                  <a:srgbClr val="002060"/>
                </a:solidFill>
              </a:rPr>
              <a:t>wantok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communities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Dialectical Analysis is best suited to the study of complex wholes (i.e., Language): </a:t>
            </a:r>
            <a:endParaRPr lang="en-US" sz="32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2200" b="1" dirty="0" smtClean="0">
                <a:solidFill>
                  <a:srgbClr val="C00000"/>
                </a:solidFill>
                <a:ea typeface="MS Mincho"/>
                <a:cs typeface="Calibri"/>
              </a:rPr>
              <a:t>Word-meaning is the smallest unit of Language, </a:t>
            </a:r>
            <a:r>
              <a:rPr lang="en-US" sz="2200" b="1" dirty="0" smtClean="0">
                <a:solidFill>
                  <a:srgbClr val="002060"/>
                </a:solidFill>
                <a:ea typeface="MS Mincho"/>
                <a:cs typeface="Calibri"/>
              </a:rPr>
              <a:t>because every </a:t>
            </a:r>
            <a:r>
              <a:rPr lang="en-US" sz="2200" b="1" dirty="0">
                <a:solidFill>
                  <a:srgbClr val="002060"/>
                </a:solidFill>
                <a:ea typeface="MS Mincho"/>
                <a:cs typeface="Calibri"/>
              </a:rPr>
              <a:t>word is a </a:t>
            </a:r>
            <a:r>
              <a:rPr lang="en-US" sz="2200" b="1" i="1" dirty="0" smtClean="0">
                <a:solidFill>
                  <a:srgbClr val="002060"/>
                </a:solidFill>
                <a:ea typeface="MS Mincho"/>
                <a:cs typeface="Calibri"/>
              </a:rPr>
              <a:t>generalization</a:t>
            </a:r>
            <a:r>
              <a:rPr lang="en-US" sz="2200" dirty="0" smtClean="0">
                <a:solidFill>
                  <a:srgbClr val="002060"/>
                </a:solidFill>
                <a:ea typeface="MS Mincho"/>
                <a:cs typeface="Calibri"/>
              </a:rPr>
              <a:t>, </a:t>
            </a:r>
            <a:r>
              <a:rPr lang="en-US" sz="2200" b="1" dirty="0" smtClean="0">
                <a:solidFill>
                  <a:srgbClr val="002060"/>
                </a:solidFill>
                <a:ea typeface="MS Mincho"/>
                <a:cs typeface="Calibri"/>
              </a:rPr>
              <a:t>an </a:t>
            </a:r>
            <a:r>
              <a:rPr lang="en-US" sz="2200" b="1" i="1" dirty="0">
                <a:solidFill>
                  <a:srgbClr val="002060"/>
                </a:solidFill>
                <a:ea typeface="MS Mincho"/>
                <a:cs typeface="Calibri"/>
              </a:rPr>
              <a:t>act</a:t>
            </a:r>
            <a:r>
              <a:rPr lang="en-US" sz="2200" b="1" dirty="0">
                <a:solidFill>
                  <a:srgbClr val="002060"/>
                </a:solidFill>
                <a:ea typeface="MS Mincho"/>
                <a:cs typeface="Calibri"/>
              </a:rPr>
              <a:t> of social </a:t>
            </a:r>
            <a:r>
              <a:rPr lang="en-US" sz="2200" b="1" dirty="0" smtClean="0">
                <a:solidFill>
                  <a:srgbClr val="002060"/>
                </a:solidFill>
                <a:ea typeface="MS Mincho"/>
                <a:cs typeface="Calibri"/>
              </a:rPr>
              <a:t>mind:</a:t>
            </a:r>
            <a:endParaRPr lang="en-US" sz="2200" b="1" dirty="0">
              <a:solidFill>
                <a:srgbClr val="002060"/>
              </a:solidFill>
              <a:ea typeface="MS Mincho"/>
              <a:cs typeface="Calibri"/>
            </a:endParaRPr>
          </a:p>
          <a:p>
            <a:pPr lvl="3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2060"/>
                </a:solidFill>
                <a:ea typeface="MS Mincho"/>
                <a:cs typeface="Calibri"/>
              </a:rPr>
              <a:t>psycho-physical &amp; socio-historical properties of language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  <a:ea typeface="MS Mincho"/>
                <a:cs typeface="Calibri"/>
              </a:rPr>
              <a:t>Being the creations of </a:t>
            </a:r>
            <a:r>
              <a:rPr lang="en-US" sz="2200" i="1" dirty="0">
                <a:solidFill>
                  <a:srgbClr val="002060"/>
                </a:solidFill>
                <a:ea typeface="MS Mincho"/>
                <a:cs typeface="Calibri"/>
              </a:rPr>
              <a:t>living</a:t>
            </a:r>
            <a:r>
              <a:rPr lang="en-US" sz="2200" dirty="0">
                <a:solidFill>
                  <a:srgbClr val="002060"/>
                </a:solidFill>
                <a:ea typeface="MS Mincho"/>
                <a:cs typeface="Calibri"/>
              </a:rPr>
              <a:t>, </a:t>
            </a:r>
            <a:r>
              <a:rPr lang="en-US" sz="2200" i="1" dirty="0">
                <a:solidFill>
                  <a:srgbClr val="002060"/>
                </a:solidFill>
                <a:ea typeface="MS Mincho"/>
                <a:cs typeface="Calibri"/>
              </a:rPr>
              <a:t>generalizing</a:t>
            </a:r>
            <a:r>
              <a:rPr lang="en-US" sz="2200" dirty="0">
                <a:solidFill>
                  <a:srgbClr val="002060"/>
                </a:solidFill>
                <a:ea typeface="MS Mincho"/>
                <a:cs typeface="Calibri"/>
              </a:rPr>
              <a:t>, constantly </a:t>
            </a:r>
            <a:r>
              <a:rPr lang="en-US" sz="2200" i="1" dirty="0">
                <a:solidFill>
                  <a:srgbClr val="002060"/>
                </a:solidFill>
                <a:ea typeface="MS Mincho"/>
                <a:cs typeface="Calibri"/>
              </a:rPr>
              <a:t>changing</a:t>
            </a:r>
            <a:r>
              <a:rPr lang="en-US" sz="2200" dirty="0">
                <a:solidFill>
                  <a:srgbClr val="002060"/>
                </a:solidFill>
                <a:ea typeface="MS Mincho"/>
                <a:cs typeface="Calibri"/>
              </a:rPr>
              <a:t> minds, </a:t>
            </a:r>
            <a:r>
              <a:rPr lang="en-US" sz="2200" b="1" dirty="0">
                <a:solidFill>
                  <a:srgbClr val="C00000"/>
                </a:solidFill>
                <a:ea typeface="MS Mincho"/>
                <a:cs typeface="Calibri"/>
              </a:rPr>
              <a:t>word-meanings develop and change in time</a:t>
            </a:r>
            <a:r>
              <a:rPr lang="en-US" sz="2200" dirty="0">
                <a:solidFill>
                  <a:srgbClr val="002060"/>
                </a:solidFill>
                <a:ea typeface="MS Mincho"/>
                <a:cs typeface="Calibri"/>
              </a:rPr>
              <a:t>:</a:t>
            </a:r>
            <a:r>
              <a:rPr lang="en-US" sz="1000" dirty="0">
                <a:solidFill>
                  <a:srgbClr val="002060"/>
                </a:solidFill>
                <a:ea typeface="MS Mincho"/>
                <a:cs typeface="Calibri"/>
              </a:rPr>
              <a:t> 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1000" dirty="0">
                <a:solidFill>
                  <a:srgbClr val="002060"/>
                </a:solidFill>
                <a:ea typeface="MS Mincho"/>
                <a:cs typeface="Calibri"/>
              </a:rPr>
              <a:t> </a:t>
            </a:r>
            <a:endParaRPr lang="en-US" sz="2200" dirty="0">
              <a:solidFill>
                <a:srgbClr val="002060"/>
              </a:solidFill>
              <a:ea typeface="MS Mincho"/>
              <a:cs typeface="Times New Roman"/>
            </a:endParaRPr>
          </a:p>
          <a:p>
            <a:pPr marL="514350" lvl="1" indent="0">
              <a:lnSpc>
                <a:spcPct val="115000"/>
              </a:lnSpc>
              <a:buNone/>
            </a:pPr>
            <a:r>
              <a:rPr lang="en-US" sz="2000" i="1" dirty="0">
                <a:solidFill>
                  <a:srgbClr val="002060"/>
                </a:solidFill>
                <a:ea typeface="Times New Roman"/>
                <a:cs typeface="Calibri"/>
              </a:rPr>
              <a:t>In the historical evolution of language, the very structure of meaning and its psychological nature also change. </a:t>
            </a:r>
            <a:r>
              <a:rPr lang="en-US" sz="2000" b="1" i="1" dirty="0">
                <a:solidFill>
                  <a:srgbClr val="002060"/>
                </a:solidFill>
                <a:ea typeface="Times New Roman"/>
                <a:cs typeface="Calibri"/>
              </a:rPr>
              <a:t>From primitive </a:t>
            </a:r>
            <a:r>
              <a:rPr lang="en-US" sz="2000" b="1" i="1" dirty="0" err="1">
                <a:solidFill>
                  <a:srgbClr val="002060"/>
                </a:solidFill>
                <a:ea typeface="Times New Roman"/>
                <a:cs typeface="Calibri"/>
              </a:rPr>
              <a:t>generalisations</a:t>
            </a:r>
            <a:r>
              <a:rPr lang="en-US" sz="2000" b="1" i="1" dirty="0">
                <a:solidFill>
                  <a:srgbClr val="002060"/>
                </a:solidFill>
                <a:ea typeface="Times New Roman"/>
                <a:cs typeface="Calibri"/>
              </a:rPr>
              <a:t>, verbal thought rises to the most abstract concepts. It is not merely the content of a word that changes, but the way in which reality is </a:t>
            </a:r>
            <a:r>
              <a:rPr lang="en-US" sz="2000" b="1" i="1" dirty="0" err="1">
                <a:solidFill>
                  <a:srgbClr val="002060"/>
                </a:solidFill>
                <a:ea typeface="Times New Roman"/>
                <a:cs typeface="Calibri"/>
              </a:rPr>
              <a:t>generalised</a:t>
            </a:r>
            <a:r>
              <a:rPr lang="en-US" sz="2000" b="1" i="1" dirty="0">
                <a:solidFill>
                  <a:srgbClr val="002060"/>
                </a:solidFill>
                <a:ea typeface="Times New Roman"/>
                <a:cs typeface="Calibri"/>
              </a:rPr>
              <a:t> and reflected in a word</a:t>
            </a:r>
            <a:r>
              <a:rPr lang="en-US" sz="2000" i="1" dirty="0">
                <a:solidFill>
                  <a:srgbClr val="002060"/>
                </a:solidFill>
                <a:ea typeface="Times New Roman"/>
                <a:cs typeface="Calibri"/>
              </a:rPr>
              <a:t>.</a:t>
            </a:r>
          </a:p>
          <a:p>
            <a:pPr marL="114300" lvl="0" indent="0" algn="r">
              <a:lnSpc>
                <a:spcPct val="115000"/>
              </a:lnSpc>
              <a:buNone/>
            </a:pPr>
            <a:r>
              <a:rPr lang="en-US" sz="1600" dirty="0">
                <a:solidFill>
                  <a:srgbClr val="002060"/>
                </a:solidFill>
                <a:ea typeface="Times New Roman"/>
                <a:cs typeface="Calibri"/>
              </a:rPr>
              <a:t>(</a:t>
            </a:r>
            <a:r>
              <a:rPr lang="en-US" sz="1600" dirty="0" err="1">
                <a:solidFill>
                  <a:srgbClr val="002060"/>
                </a:solidFill>
                <a:ea typeface="Times New Roman"/>
                <a:cs typeface="Calibri"/>
              </a:rPr>
              <a:t>Vygotsky</a:t>
            </a:r>
            <a:r>
              <a:rPr lang="en-US" sz="1600" dirty="0">
                <a:solidFill>
                  <a:srgbClr val="002060"/>
                </a:solidFill>
                <a:ea typeface="Times New Roman"/>
                <a:cs typeface="Calibri"/>
              </a:rPr>
              <a:t>: 1934).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We recorded</a:t>
            </a:r>
            <a:r>
              <a:rPr lang="en-US" sz="3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:</a:t>
            </a:r>
            <a:endParaRPr lang="en-US" sz="36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184576"/>
          </a:xfrm>
        </p:spPr>
        <p:txBody>
          <a:bodyPr>
            <a:normAutofit/>
          </a:bodyPr>
          <a:lstStyle/>
          <a:p>
            <a:endParaRPr lang="en-US" sz="800" dirty="0" smtClean="0">
              <a:solidFill>
                <a:srgbClr val="002060"/>
              </a:solidFill>
            </a:endParaRPr>
          </a:p>
          <a:p>
            <a:pPr marL="857250" lvl="1" indent="-457200"/>
            <a:r>
              <a:rPr lang="en-US" b="1" dirty="0" smtClean="0">
                <a:solidFill>
                  <a:srgbClr val="002060"/>
                </a:solidFill>
              </a:rPr>
              <a:t>Over two thousand </a:t>
            </a:r>
            <a:r>
              <a:rPr lang="en-US" b="1" dirty="0" err="1" smtClean="0">
                <a:solidFill>
                  <a:srgbClr val="002060"/>
                </a:solidFill>
              </a:rPr>
              <a:t>Tok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Pisin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&amp; </a:t>
            </a:r>
            <a:r>
              <a:rPr lang="en-US" b="1" dirty="0" smtClean="0">
                <a:solidFill>
                  <a:srgbClr val="002060"/>
                </a:solidFill>
              </a:rPr>
              <a:t>English </a:t>
            </a:r>
            <a:r>
              <a:rPr lang="en-US" dirty="0" smtClean="0">
                <a:solidFill>
                  <a:srgbClr val="002060"/>
                </a:solidFill>
              </a:rPr>
              <a:t>texting acronyms on </a:t>
            </a:r>
            <a:r>
              <a:rPr lang="en-US" dirty="0" err="1" smtClean="0">
                <a:solidFill>
                  <a:srgbClr val="002060"/>
                </a:solidFill>
              </a:rPr>
              <a:t>Waigani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&amp; </a:t>
            </a:r>
            <a:r>
              <a:rPr lang="en-US" dirty="0" err="1" smtClean="0">
                <a:solidFill>
                  <a:srgbClr val="002060"/>
                </a:solidFill>
              </a:rPr>
              <a:t>Taurama</a:t>
            </a:r>
            <a:r>
              <a:rPr lang="en-US" dirty="0" smtClean="0">
                <a:solidFill>
                  <a:srgbClr val="002060"/>
                </a:solidFill>
              </a:rPr>
              <a:t> campuses of UPNG </a:t>
            </a:r>
            <a:endParaRPr lang="en-US" dirty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&amp;</a:t>
            </a:r>
          </a:p>
          <a:p>
            <a:pPr marL="857250" lvl="1" indent="-457200"/>
            <a:r>
              <a:rPr lang="en-US" b="1" dirty="0" smtClean="0">
                <a:solidFill>
                  <a:srgbClr val="002060"/>
                </a:solidFill>
              </a:rPr>
              <a:t>Hundreds of new words in 14 </a:t>
            </a:r>
            <a:r>
              <a:rPr lang="en-US" b="1" dirty="0" err="1" smtClean="0">
                <a:solidFill>
                  <a:srgbClr val="002060"/>
                </a:solidFill>
              </a:rPr>
              <a:t>Tok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Ples</a:t>
            </a:r>
            <a:r>
              <a:rPr lang="en-US" b="1" dirty="0" smtClean="0">
                <a:solidFill>
                  <a:srgbClr val="002060"/>
                </a:solidFill>
              </a:rPr>
              <a:t> languages of Papua New Guinea: Foe</a:t>
            </a:r>
            <a:r>
              <a:rPr lang="en-US" dirty="0" smtClean="0">
                <a:solidFill>
                  <a:srgbClr val="002060"/>
                </a:solidFill>
              </a:rPr>
              <a:t>,  </a:t>
            </a:r>
            <a:r>
              <a:rPr lang="en-US" b="1" dirty="0" err="1" smtClean="0">
                <a:solidFill>
                  <a:srgbClr val="002060"/>
                </a:solidFill>
              </a:rPr>
              <a:t>Hiri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Motu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Iduna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Loniu</a:t>
            </a:r>
            <a:r>
              <a:rPr lang="en-US" dirty="0" smtClean="0">
                <a:solidFill>
                  <a:srgbClr val="002060"/>
                </a:solidFill>
              </a:rPr>
              <a:t> (a.k.a. </a:t>
            </a:r>
            <a:r>
              <a:rPr lang="en-US" dirty="0" err="1" smtClean="0">
                <a:solidFill>
                  <a:srgbClr val="002060"/>
                </a:solidFill>
              </a:rPr>
              <a:t>Ndrokou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Yil</a:t>
            </a:r>
            <a:r>
              <a:rPr lang="en-US" dirty="0" smtClean="0">
                <a:solidFill>
                  <a:srgbClr val="002060"/>
                </a:solidFill>
              </a:rPr>
              <a:t>,  </a:t>
            </a:r>
            <a:r>
              <a:rPr lang="en-US" b="1" dirty="0" err="1" smtClean="0">
                <a:solidFill>
                  <a:srgbClr val="002060"/>
                </a:solidFill>
              </a:rPr>
              <a:t>Iatmul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Boiken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Weri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Dobu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Keapara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Kuanua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Mussau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Solos</a:t>
            </a:r>
            <a:r>
              <a:rPr lang="en-US" dirty="0" smtClean="0">
                <a:solidFill>
                  <a:srgbClr val="002060"/>
                </a:solidFill>
              </a:rPr>
              <a:t>, &amp; </a:t>
            </a:r>
            <a:r>
              <a:rPr lang="en-US" b="1" dirty="0" err="1" smtClean="0">
                <a:solidFill>
                  <a:srgbClr val="002060"/>
                </a:solidFill>
              </a:rPr>
              <a:t>Taulil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3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Our Findings: Summary</a:t>
            </a:r>
            <a:endParaRPr lang="en-US" sz="32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The impact of mobile phones /SMS technology on English, </a:t>
            </a:r>
            <a:r>
              <a:rPr lang="en-US" sz="2800" dirty="0" err="1">
                <a:solidFill>
                  <a:srgbClr val="002060"/>
                </a:solidFill>
              </a:rPr>
              <a:t>Tok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Pisin</a:t>
            </a:r>
            <a:r>
              <a:rPr lang="en-US" sz="2800" dirty="0">
                <a:solidFill>
                  <a:srgbClr val="002060"/>
                </a:solidFill>
              </a:rPr>
              <a:t>, and </a:t>
            </a:r>
            <a:r>
              <a:rPr lang="en-US" sz="2800" dirty="0" err="1">
                <a:solidFill>
                  <a:srgbClr val="002060"/>
                </a:solidFill>
              </a:rPr>
              <a:t>Tok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Ples</a:t>
            </a:r>
            <a:r>
              <a:rPr lang="en-US" sz="2800" dirty="0">
                <a:solidFill>
                  <a:srgbClr val="002060"/>
                </a:solidFill>
              </a:rPr>
              <a:t> languages was found to vary, depending on:</a:t>
            </a:r>
          </a:p>
          <a:p>
            <a:pPr lvl="1"/>
            <a:endParaRPr lang="en-US" sz="800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Speakers’ communication </a:t>
            </a:r>
            <a:r>
              <a:rPr lang="en-US" dirty="0" smtClean="0">
                <a:solidFill>
                  <a:srgbClr val="002060"/>
                </a:solidFill>
              </a:rPr>
              <a:t>needs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sz="800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Status of each language </a:t>
            </a:r>
            <a:r>
              <a:rPr lang="en-US" dirty="0" smtClean="0">
                <a:solidFill>
                  <a:srgbClr val="002060"/>
                </a:solidFill>
              </a:rPr>
              <a:t>development &amp; levels </a:t>
            </a:r>
            <a:r>
              <a:rPr lang="en-US" dirty="0">
                <a:solidFill>
                  <a:srgbClr val="002060"/>
                </a:solidFill>
              </a:rPr>
              <a:t>of literacy in each language </a:t>
            </a:r>
            <a:r>
              <a:rPr lang="en-US" dirty="0" smtClean="0">
                <a:solidFill>
                  <a:srgbClr val="002060"/>
                </a:solidFill>
              </a:rPr>
              <a:t>community</a:t>
            </a:r>
          </a:p>
          <a:p>
            <a:pPr lvl="1"/>
            <a:endParaRPr lang="en-US" sz="800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Language phonology, </a:t>
            </a:r>
            <a:r>
              <a:rPr lang="en-US" dirty="0" smtClean="0">
                <a:solidFill>
                  <a:srgbClr val="002060"/>
                </a:solidFill>
              </a:rPr>
              <a:t>writing system, etc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Summary of Our Findings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726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Our findings </a:t>
            </a:r>
            <a:r>
              <a:rPr lang="en-US" sz="2800" b="1" dirty="0" smtClean="0">
                <a:solidFill>
                  <a:srgbClr val="C00000"/>
                </a:solidFill>
              </a:rPr>
              <a:t>validated </a:t>
            </a:r>
            <a:r>
              <a:rPr lang="en-US" sz="2800" b="1" dirty="0">
                <a:solidFill>
                  <a:srgbClr val="C00000"/>
                </a:solidFill>
              </a:rPr>
              <a:t>our theoretical conjectures </a:t>
            </a:r>
            <a:r>
              <a:rPr lang="en-US" sz="2800" dirty="0" smtClean="0">
                <a:solidFill>
                  <a:srgbClr val="002060"/>
                </a:solidFill>
              </a:rPr>
              <a:t>with regard to language &amp; </a:t>
            </a:r>
            <a:r>
              <a:rPr lang="en-US" sz="2800" dirty="0">
                <a:solidFill>
                  <a:srgbClr val="002060"/>
                </a:solidFill>
              </a:rPr>
              <a:t>language </a:t>
            </a:r>
            <a:r>
              <a:rPr lang="en-US" sz="2800" dirty="0" smtClean="0">
                <a:solidFill>
                  <a:srgbClr val="002060"/>
                </a:solidFill>
              </a:rPr>
              <a:t>change: 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US" sz="1050" dirty="0" smtClean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Indeed,</a:t>
            </a:r>
          </a:p>
          <a:p>
            <a:pPr marL="0" lvl="0" indent="0" algn="ctr">
              <a:buNone/>
            </a:pPr>
            <a:endParaRPr lang="en-US" sz="900" dirty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en-US" sz="29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universal principles of human understanding</a:t>
            </a:r>
          </a:p>
          <a:p>
            <a:pPr marL="0" lv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(associations </a:t>
            </a:r>
            <a:r>
              <a:rPr lang="en-US" sz="2800" dirty="0" smtClean="0">
                <a:solidFill>
                  <a:srgbClr val="002060"/>
                </a:solidFill>
              </a:rPr>
              <a:t>by resemblance, contiguity, &amp; cause/effect) constitute the </a:t>
            </a:r>
            <a:r>
              <a:rPr lang="en-US" sz="2800" b="1" i="1" dirty="0" smtClean="0">
                <a:solidFill>
                  <a:srgbClr val="C00000"/>
                </a:solidFill>
              </a:rPr>
              <a:t>Rational </a:t>
            </a:r>
            <a:r>
              <a:rPr lang="en-US" sz="2800" b="1" i="1" dirty="0" smtClean="0">
                <a:solidFill>
                  <a:srgbClr val="002060"/>
                </a:solidFill>
              </a:rPr>
              <a:t>Language Mechanism</a:t>
            </a:r>
            <a:r>
              <a:rPr lang="en-US" sz="2800" dirty="0" smtClean="0">
                <a:solidFill>
                  <a:srgbClr val="002060"/>
                </a:solidFill>
              </a:rPr>
              <a:t> - </a:t>
            </a:r>
          </a:p>
          <a:p>
            <a:pPr marL="0" lvl="0" indent="0" algn="ctr">
              <a:buNone/>
            </a:pPr>
            <a:r>
              <a:rPr lang="en-US" sz="4400" b="1" i="1" dirty="0" smtClean="0">
                <a:solidFill>
                  <a:srgbClr val="C00000"/>
                </a:solidFill>
              </a:rPr>
              <a:t>Generalization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- </a:t>
            </a:r>
          </a:p>
          <a:p>
            <a:pPr marL="0" lvl="0" indent="0" algn="ctr">
              <a:buNone/>
            </a:pPr>
            <a:endParaRPr lang="en-US" sz="800" dirty="0" smtClean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which shapes the structures of all human languages.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47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4608512" cy="6597352"/>
          </a:xfrm>
        </p:spPr>
        <p:txBody>
          <a:bodyPr>
            <a:noAutofit/>
          </a:bodyPr>
          <a:lstStyle/>
          <a:p>
            <a:pPr algn="r"/>
            <a:r>
              <a:rPr lang="en-US" sz="29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Generalization:</a:t>
            </a:r>
            <a:br>
              <a:rPr lang="en-US" sz="29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9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Synthesis &amp; Analysis</a:t>
            </a:r>
            <a:r>
              <a:rPr lang="en-US" sz="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2 </a:t>
            </a:r>
            <a:r>
              <a:rPr lang="en-US" sz="3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000" dirty="0" smtClean="0">
                <a:solidFill>
                  <a:srgbClr val="002060"/>
                </a:solidFill>
              </a:rPr>
              <a:t>In </a:t>
            </a:r>
            <a:r>
              <a:rPr lang="en-US" sz="3000" dirty="0">
                <a:solidFill>
                  <a:srgbClr val="002060"/>
                </a:solidFill>
              </a:rPr>
              <a:t>order to individuate objects by their </a:t>
            </a:r>
            <a:r>
              <a:rPr lang="en-US" sz="3000" b="1" i="1" dirty="0">
                <a:solidFill>
                  <a:srgbClr val="002060"/>
                </a:solidFill>
              </a:rPr>
              <a:t>kind</a:t>
            </a:r>
            <a:r>
              <a:rPr lang="en-US" sz="3000" dirty="0">
                <a:solidFill>
                  <a:srgbClr val="002060"/>
                </a:solidFill>
              </a:rPr>
              <a:t>, the mind must be able not only to </a:t>
            </a:r>
            <a:r>
              <a:rPr lang="en-US" sz="3000" b="1" i="1" dirty="0" smtClean="0">
                <a:solidFill>
                  <a:srgbClr val="002060"/>
                </a:solidFill>
              </a:rPr>
              <a:t>connect</a:t>
            </a:r>
            <a:r>
              <a:rPr lang="en-US" sz="3000" dirty="0" smtClean="0">
                <a:solidFill>
                  <a:srgbClr val="002060"/>
                </a:solidFill>
              </a:rPr>
              <a:t> things by </a:t>
            </a:r>
            <a:r>
              <a:rPr lang="en-US" sz="3000" b="1" i="1" dirty="0" smtClean="0">
                <a:solidFill>
                  <a:srgbClr val="002060"/>
                </a:solidFill>
              </a:rPr>
              <a:t>resemblance</a:t>
            </a:r>
            <a:r>
              <a:rPr lang="en-US" sz="3000" dirty="0" smtClean="0">
                <a:solidFill>
                  <a:srgbClr val="002060"/>
                </a:solidFill>
              </a:rPr>
              <a:t> &amp; </a:t>
            </a:r>
            <a:r>
              <a:rPr lang="en-US" sz="3000" b="1" i="1" dirty="0" smtClean="0">
                <a:solidFill>
                  <a:srgbClr val="002060"/>
                </a:solidFill>
              </a:rPr>
              <a:t>categorize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>
                <a:solidFill>
                  <a:srgbClr val="002060"/>
                </a:solidFill>
              </a:rPr>
              <a:t>them </a:t>
            </a:r>
            <a:r>
              <a:rPr lang="en-US" sz="3000" b="1" i="1" dirty="0" smtClean="0">
                <a:solidFill>
                  <a:srgbClr val="002060"/>
                </a:solidFill>
              </a:rPr>
              <a:t>because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>
                <a:solidFill>
                  <a:srgbClr val="002060"/>
                </a:solidFill>
              </a:rPr>
              <a:t>of their </a:t>
            </a:r>
            <a:r>
              <a:rPr lang="en-US" sz="3000" dirty="0" smtClean="0">
                <a:solidFill>
                  <a:srgbClr val="002060"/>
                </a:solidFill>
              </a:rPr>
              <a:t>resemblance, </a:t>
            </a:r>
            <a:r>
              <a:rPr lang="en-US" sz="3000" dirty="0">
                <a:solidFill>
                  <a:srgbClr val="002060"/>
                </a:solidFill>
              </a:rPr>
              <a:t>but also to </a:t>
            </a:r>
            <a:r>
              <a:rPr lang="en-US" sz="3000" b="1" i="1" dirty="0" smtClean="0">
                <a:solidFill>
                  <a:srgbClr val="002060"/>
                </a:solidFill>
              </a:rPr>
              <a:t>abstract</a:t>
            </a:r>
            <a:r>
              <a:rPr lang="en-US" sz="3000" dirty="0" smtClean="0">
                <a:solidFill>
                  <a:srgbClr val="002060"/>
                </a:solidFill>
              </a:rPr>
              <a:t>, distinguish </a:t>
            </a:r>
            <a:r>
              <a:rPr lang="en-US" sz="3000" dirty="0">
                <a:solidFill>
                  <a:srgbClr val="002060"/>
                </a:solidFill>
              </a:rPr>
              <a:t>them </a:t>
            </a:r>
            <a:r>
              <a:rPr lang="en-US" sz="3000" dirty="0" smtClean="0">
                <a:solidFill>
                  <a:srgbClr val="002060"/>
                </a:solidFill>
              </a:rPr>
              <a:t>from other, dissimilar things – </a:t>
            </a:r>
            <a:r>
              <a:rPr lang="en-US" sz="3000" dirty="0">
                <a:solidFill>
                  <a:srgbClr val="002060"/>
                </a:solidFill>
              </a:rPr>
              <a:t>this is </a:t>
            </a:r>
            <a:r>
              <a:rPr lang="en-US" sz="3000" dirty="0" smtClean="0">
                <a:solidFill>
                  <a:srgbClr val="002060"/>
                </a:solidFill>
              </a:rPr>
              <a:t>the essence of all abstract verbal thought, a.k.a. </a:t>
            </a:r>
            <a:r>
              <a:rPr lang="en-US" sz="3000" b="1" i="1" dirty="0" smtClean="0">
                <a:solidFill>
                  <a:srgbClr val="C00000"/>
                </a:solidFill>
              </a:rPr>
              <a:t>generalization</a:t>
            </a:r>
            <a:r>
              <a:rPr lang="en-US" sz="3000" dirty="0" smtClean="0">
                <a:solidFill>
                  <a:srgbClr val="002060"/>
                </a:solidFill>
              </a:rPr>
              <a:t>: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32048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4752020" y="5949280"/>
            <a:ext cx="1764196" cy="43204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2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1126</Words>
  <Application>Microsoft Office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14_Office Theme</vt:lpstr>
      <vt:lpstr>Mobile Phones &amp; Language Change  in Papua New Guinea</vt:lpstr>
      <vt:lpstr>We conducted 2 studies of technology-driven language change in PNG:</vt:lpstr>
      <vt:lpstr>New Technologies &amp; Social Networking:  PNG 2007-2010</vt:lpstr>
      <vt:lpstr>PowerPoint Presentation</vt:lpstr>
      <vt:lpstr>Dialectical Analysis is best suited to the study of complex wholes (i.e., Language): </vt:lpstr>
      <vt:lpstr>We recorded:</vt:lpstr>
      <vt:lpstr>Our Findings: Summary</vt:lpstr>
      <vt:lpstr>Summary of Our Findings (contd.)</vt:lpstr>
      <vt:lpstr>Generalization: Synthesis &amp; Analysis2    In order to individuate objects by their kind, the mind must be able not only to connect things by resemblance &amp; categorize them because of their resemblance, but also to abstract, distinguish them from other, dissimilar things – this is the essence of all abstract verbal thought, a.k.a. generalization:</vt:lpstr>
      <vt:lpstr>Hume (1711-1776): What do we do when we think?</vt:lpstr>
      <vt:lpstr>David Hume: on  Human Understanding</vt:lpstr>
      <vt:lpstr>We ‘make sense’ of the meaningless world:   [both images below taken from FB postings by friends]</vt:lpstr>
      <vt:lpstr>PowerPoint Presentation</vt:lpstr>
      <vt:lpstr>Our data show how the collective minds of societies create new words through associations by resemblance, contiguity, &amp; cause/effect:</vt:lpstr>
      <vt:lpstr>sms@upng.ac.pg – shaped by practical concerns &amp; generalizing students’ minds</vt:lpstr>
      <vt:lpstr>What associations resulted in these acronyms?</vt:lpstr>
      <vt:lpstr>Our Major Conclusions:</vt:lpstr>
      <vt:lpstr>PowerPoint Presentation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 Ples in Texting &amp; Social Networking: PNG 2010</dc:title>
  <dc:creator>Olga Temple</dc:creator>
  <cp:lastModifiedBy>Olga Temple</cp:lastModifiedBy>
  <cp:revision>180</cp:revision>
  <dcterms:created xsi:type="dcterms:W3CDTF">2011-09-10T22:16:43Z</dcterms:created>
  <dcterms:modified xsi:type="dcterms:W3CDTF">2012-08-31T02:14:00Z</dcterms:modified>
</cp:coreProperties>
</file>