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notesSlides/notesSlide8.xml" ContentType="application/vnd.openxmlformats-officedocument.presentationml.notesSlide+xml"/>
  <Default Extension="gif" ContentType="image/gif"/>
  <Override PartName="/ppt/notesSlides/notesSlide1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4">
  <p:sldMasterIdLst>
    <p:sldMasterId id="2147483648" r:id="rId1"/>
  </p:sldMasterIdLst>
  <p:notesMasterIdLst>
    <p:notesMasterId r:id="rId65"/>
  </p:notesMasterIdLst>
  <p:sldIdLst>
    <p:sldId id="256" r:id="rId2"/>
    <p:sldId id="257" r:id="rId3"/>
    <p:sldId id="258" r:id="rId4"/>
    <p:sldId id="259" r:id="rId5"/>
    <p:sldId id="307" r:id="rId6"/>
    <p:sldId id="308" r:id="rId7"/>
    <p:sldId id="309" r:id="rId8"/>
    <p:sldId id="260" r:id="rId9"/>
    <p:sldId id="265" r:id="rId10"/>
    <p:sldId id="311" r:id="rId11"/>
    <p:sldId id="262" r:id="rId12"/>
    <p:sldId id="312" r:id="rId13"/>
    <p:sldId id="313" r:id="rId14"/>
    <p:sldId id="314" r:id="rId15"/>
    <p:sldId id="317" r:id="rId16"/>
    <p:sldId id="266" r:id="rId17"/>
    <p:sldId id="267" r:id="rId18"/>
    <p:sldId id="268" r:id="rId19"/>
    <p:sldId id="264" r:id="rId20"/>
    <p:sldId id="261" r:id="rId21"/>
    <p:sldId id="269" r:id="rId22"/>
    <p:sldId id="282" r:id="rId23"/>
    <p:sldId id="322" r:id="rId24"/>
    <p:sldId id="283" r:id="rId25"/>
    <p:sldId id="284" r:id="rId26"/>
    <p:sldId id="325" r:id="rId27"/>
    <p:sldId id="285" r:id="rId28"/>
    <p:sldId id="286" r:id="rId29"/>
    <p:sldId id="287" r:id="rId30"/>
    <p:sldId id="288" r:id="rId31"/>
    <p:sldId id="289" r:id="rId32"/>
    <p:sldId id="276" r:id="rId33"/>
    <p:sldId id="290" r:id="rId34"/>
    <p:sldId id="279" r:id="rId35"/>
    <p:sldId id="291" r:id="rId36"/>
    <p:sldId id="292" r:id="rId37"/>
    <p:sldId id="293" r:id="rId38"/>
    <p:sldId id="278" r:id="rId39"/>
    <p:sldId id="350" r:id="rId40"/>
    <p:sldId id="328" r:id="rId41"/>
    <p:sldId id="294" r:id="rId42"/>
    <p:sldId id="330" r:id="rId43"/>
    <p:sldId id="271" r:id="rId44"/>
    <p:sldId id="272" r:id="rId45"/>
    <p:sldId id="273" r:id="rId46"/>
    <p:sldId id="297" r:id="rId47"/>
    <p:sldId id="299" r:id="rId48"/>
    <p:sldId id="296" r:id="rId49"/>
    <p:sldId id="334" r:id="rId50"/>
    <p:sldId id="335" r:id="rId51"/>
    <p:sldId id="336" r:id="rId52"/>
    <p:sldId id="337" r:id="rId53"/>
    <p:sldId id="339" r:id="rId54"/>
    <p:sldId id="298" r:id="rId55"/>
    <p:sldId id="300" r:id="rId56"/>
    <p:sldId id="301" r:id="rId57"/>
    <p:sldId id="302" r:id="rId58"/>
    <p:sldId id="353" r:id="rId59"/>
    <p:sldId id="303" r:id="rId60"/>
    <p:sldId id="351" r:id="rId61"/>
    <p:sldId id="352" r:id="rId62"/>
    <p:sldId id="305" r:id="rId63"/>
    <p:sldId id="306" r:id="rId6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6" d="100"/>
          <a:sy n="86" d="100"/>
        </p:scale>
        <p:origin x="-1494" y="-9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hr-H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D3BAD1A-04FF-44EF-B7DD-1B434B3FF577}" type="datetimeFigureOut">
              <a:rPr lang="hr-HR" smtClean="0"/>
              <a:pPr/>
              <a:t>29.6.2015.</a:t>
            </a:fld>
            <a:endParaRPr lang="hr-H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hr-H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hr-H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EE7E433-A34A-4EEC-9321-88A292E68D8F}" type="slidenum">
              <a:rPr lang="hr-HR" smtClean="0"/>
              <a:pPr/>
              <a:t>‹#›</a:t>
            </a:fld>
            <a:endParaRPr lang="hr-HR"/>
          </a:p>
        </p:txBody>
      </p:sp>
    </p:spTree>
    <p:extLst>
      <p:ext uri="{BB962C8B-B14F-4D97-AF65-F5344CB8AC3E}">
        <p14:creationId xmlns:p14="http://schemas.microsoft.com/office/powerpoint/2010/main" xmlns="" val="1798613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30DBD971-B7EA-4FA2-B71E-94E8A6E00532}" type="slidenum">
              <a:rPr lang="hr-HR" smtClean="0"/>
              <a:pPr/>
              <a:t>5</a:t>
            </a:fld>
            <a:endParaRPr lang="hr-HR" smtClean="0"/>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p:spPr>
        <p:txBody>
          <a:bodyPr/>
          <a:lstStyle/>
          <a:p>
            <a:pPr eaLnBrk="1" hangingPunct="1"/>
            <a:r>
              <a:rPr lang="hr-HR" smtClean="0"/>
              <a:t>Hipotalamus: RH</a:t>
            </a:r>
          </a:p>
          <a:p>
            <a:pPr eaLnBrk="1" hangingPunct="1"/>
            <a:endParaRPr lang="hr-HR" smtClean="0"/>
          </a:p>
          <a:p>
            <a:pPr eaLnBrk="1" hangingPunct="1"/>
            <a:r>
              <a:rPr lang="hr-HR" smtClean="0"/>
              <a:t>Hipotalamus: TRH, CRH, GnRH, GHRH, SST (inh. GH) i DA (inh.prolaktin)</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fld id="{589700A4-9425-49F3-B1D6-45F9E4DA9C92}" type="slidenum">
              <a:rPr lang="hr-HR" smtClean="0"/>
              <a:pPr/>
              <a:t>42</a:t>
            </a:fld>
            <a:endParaRPr lang="hr-HR" smtClean="0"/>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p:spPr>
        <p:txBody>
          <a:bodyPr/>
          <a:lstStyle/>
          <a:p>
            <a:pPr eaLnBrk="1" hangingPunct="1"/>
            <a:r>
              <a:rPr lang="hr-HR" smtClean="0"/>
              <a:t>Vit D2 ergokalciferol</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ln/>
        </p:spPr>
        <p:txBody>
          <a:bodyPr/>
          <a:lstStyle/>
          <a:p>
            <a:pPr eaLnBrk="1" hangingPunct="1"/>
            <a:r>
              <a:rPr lang="hr-HR" smtClean="0"/>
              <a:t>SERM – selektivni estrogen receptor modulatori (na neke agonistički, na neke antagonistički djeluju)</a:t>
            </a:r>
            <a:endParaRPr lang="en-US" smtClean="0"/>
          </a:p>
        </p:txBody>
      </p:sp>
      <p:sp>
        <p:nvSpPr>
          <p:cNvPr id="72708" name="Slide Number Placeholder 3"/>
          <p:cNvSpPr>
            <a:spLocks noGrp="1"/>
          </p:cNvSpPr>
          <p:nvPr>
            <p:ph type="sldNum" sz="quarter" idx="5"/>
          </p:nvPr>
        </p:nvSpPr>
        <p:spPr>
          <a:noFill/>
        </p:spPr>
        <p:txBody>
          <a:bodyPr/>
          <a:lstStyle/>
          <a:p>
            <a:fld id="{E0E7B30F-2243-43ED-8F3D-18862ED58DA8}" type="slidenum">
              <a:rPr lang="hr-HR" smtClean="0"/>
              <a:pPr/>
              <a:t>58</a:t>
            </a:fld>
            <a:endParaRPr lang="hr-HR"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fld id="{44492F6D-71CD-43C5-96FE-6DBA6B8B1890}" type="slidenum">
              <a:rPr lang="en-US" smtClean="0"/>
              <a:pPr/>
              <a:t>61</a:t>
            </a:fld>
            <a:endParaRPr lang="en-US" smtClean="0"/>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p:spPr>
        <p:txBody>
          <a:bodyPr/>
          <a:lstStyle/>
          <a:p>
            <a:pPr eaLnBrk="1" hangingPunct="1"/>
            <a:endParaRPr lang="sr-Latn-C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rgbClr val="FFFF00"/>
                </a:solidFill>
                <a:latin typeface="Times New Roman" pitchFamily="18" charset="0"/>
              </a:defRPr>
            </a:lvl1pPr>
            <a:lvl2pPr marL="742950" indent="-285750">
              <a:defRPr sz="2400">
                <a:solidFill>
                  <a:srgbClr val="FFFF00"/>
                </a:solidFill>
                <a:latin typeface="Times New Roman" pitchFamily="18" charset="0"/>
              </a:defRPr>
            </a:lvl2pPr>
            <a:lvl3pPr marL="1143000" indent="-228600">
              <a:defRPr sz="2400">
                <a:solidFill>
                  <a:srgbClr val="FFFF00"/>
                </a:solidFill>
                <a:latin typeface="Times New Roman" pitchFamily="18" charset="0"/>
              </a:defRPr>
            </a:lvl3pPr>
            <a:lvl4pPr marL="1600200" indent="-228600">
              <a:defRPr sz="2400">
                <a:solidFill>
                  <a:srgbClr val="FFFF00"/>
                </a:solidFill>
                <a:latin typeface="Times New Roman" pitchFamily="18" charset="0"/>
              </a:defRPr>
            </a:lvl4pPr>
            <a:lvl5pPr marL="2057400" indent="-228600">
              <a:defRPr sz="2400">
                <a:solidFill>
                  <a:srgbClr val="FFFF00"/>
                </a:solidFill>
                <a:latin typeface="Times New Roman" pitchFamily="18" charset="0"/>
              </a:defRPr>
            </a:lvl5pPr>
            <a:lvl6pPr marL="2514600" indent="-228600" eaLnBrk="0" fontAlgn="base" hangingPunct="0">
              <a:spcBef>
                <a:spcPct val="0"/>
              </a:spcBef>
              <a:spcAft>
                <a:spcPct val="0"/>
              </a:spcAft>
              <a:defRPr sz="2400">
                <a:solidFill>
                  <a:srgbClr val="FFFF00"/>
                </a:solidFill>
                <a:latin typeface="Times New Roman" pitchFamily="18" charset="0"/>
              </a:defRPr>
            </a:lvl6pPr>
            <a:lvl7pPr marL="2971800" indent="-228600" eaLnBrk="0" fontAlgn="base" hangingPunct="0">
              <a:spcBef>
                <a:spcPct val="0"/>
              </a:spcBef>
              <a:spcAft>
                <a:spcPct val="0"/>
              </a:spcAft>
              <a:defRPr sz="2400">
                <a:solidFill>
                  <a:srgbClr val="FFFF00"/>
                </a:solidFill>
                <a:latin typeface="Times New Roman" pitchFamily="18" charset="0"/>
              </a:defRPr>
            </a:lvl7pPr>
            <a:lvl8pPr marL="3429000" indent="-228600" eaLnBrk="0" fontAlgn="base" hangingPunct="0">
              <a:spcBef>
                <a:spcPct val="0"/>
              </a:spcBef>
              <a:spcAft>
                <a:spcPct val="0"/>
              </a:spcAft>
              <a:defRPr sz="2400">
                <a:solidFill>
                  <a:srgbClr val="FFFF00"/>
                </a:solidFill>
                <a:latin typeface="Times New Roman" pitchFamily="18" charset="0"/>
              </a:defRPr>
            </a:lvl8pPr>
            <a:lvl9pPr marL="3886200" indent="-228600" eaLnBrk="0" fontAlgn="base" hangingPunct="0">
              <a:spcBef>
                <a:spcPct val="0"/>
              </a:spcBef>
              <a:spcAft>
                <a:spcPct val="0"/>
              </a:spcAft>
              <a:defRPr sz="2400">
                <a:solidFill>
                  <a:srgbClr val="FFFF00"/>
                </a:solidFill>
                <a:latin typeface="Times New Roman" pitchFamily="18" charset="0"/>
              </a:defRPr>
            </a:lvl9pPr>
          </a:lstStyle>
          <a:p>
            <a:fld id="{BBCE8545-1780-40AA-91EF-49818D66ED3B}" type="slidenum">
              <a:rPr lang="en-US" altLang="x-none" sz="1200" smtClean="0">
                <a:solidFill>
                  <a:schemeClr val="tx1"/>
                </a:solidFill>
              </a:rPr>
              <a:pPr/>
              <a:t>11</a:t>
            </a:fld>
            <a:endParaRPr lang="en-US" altLang="x-none" sz="1200" smtClean="0">
              <a:solidFill>
                <a:schemeClr val="tx1"/>
              </a:solidFill>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sr-Latn-CS" altLang="x-none"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6D11151B-634A-4B1E-953C-D48A696D7AB3}" type="slidenum">
              <a:rPr lang="en-US" smtClean="0"/>
              <a:pPr/>
              <a:t>15</a:t>
            </a:fld>
            <a:endParaRPr lang="en-US" smtClean="0"/>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p:spPr>
        <p:txBody>
          <a:bodyPr/>
          <a:lstStyle/>
          <a:p>
            <a:pPr eaLnBrk="1" hangingPunct="1"/>
            <a:endParaRPr lang="sr-Latn-C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rgbClr val="FFFF00"/>
                </a:solidFill>
                <a:latin typeface="Times New Roman" pitchFamily="18" charset="0"/>
              </a:defRPr>
            </a:lvl1pPr>
            <a:lvl2pPr marL="742950" indent="-285750">
              <a:defRPr sz="2400">
                <a:solidFill>
                  <a:srgbClr val="FFFF00"/>
                </a:solidFill>
                <a:latin typeface="Times New Roman" pitchFamily="18" charset="0"/>
              </a:defRPr>
            </a:lvl2pPr>
            <a:lvl3pPr marL="1143000" indent="-228600">
              <a:defRPr sz="2400">
                <a:solidFill>
                  <a:srgbClr val="FFFF00"/>
                </a:solidFill>
                <a:latin typeface="Times New Roman" pitchFamily="18" charset="0"/>
              </a:defRPr>
            </a:lvl3pPr>
            <a:lvl4pPr marL="1600200" indent="-228600">
              <a:defRPr sz="2400">
                <a:solidFill>
                  <a:srgbClr val="FFFF00"/>
                </a:solidFill>
                <a:latin typeface="Times New Roman" pitchFamily="18" charset="0"/>
              </a:defRPr>
            </a:lvl4pPr>
            <a:lvl5pPr marL="2057400" indent="-228600">
              <a:defRPr sz="2400">
                <a:solidFill>
                  <a:srgbClr val="FFFF00"/>
                </a:solidFill>
                <a:latin typeface="Times New Roman" pitchFamily="18" charset="0"/>
              </a:defRPr>
            </a:lvl5pPr>
            <a:lvl6pPr marL="2514600" indent="-228600" eaLnBrk="0" fontAlgn="base" hangingPunct="0">
              <a:spcBef>
                <a:spcPct val="0"/>
              </a:spcBef>
              <a:spcAft>
                <a:spcPct val="0"/>
              </a:spcAft>
              <a:defRPr sz="2400">
                <a:solidFill>
                  <a:srgbClr val="FFFF00"/>
                </a:solidFill>
                <a:latin typeface="Times New Roman" pitchFamily="18" charset="0"/>
              </a:defRPr>
            </a:lvl6pPr>
            <a:lvl7pPr marL="2971800" indent="-228600" eaLnBrk="0" fontAlgn="base" hangingPunct="0">
              <a:spcBef>
                <a:spcPct val="0"/>
              </a:spcBef>
              <a:spcAft>
                <a:spcPct val="0"/>
              </a:spcAft>
              <a:defRPr sz="2400">
                <a:solidFill>
                  <a:srgbClr val="FFFF00"/>
                </a:solidFill>
                <a:latin typeface="Times New Roman" pitchFamily="18" charset="0"/>
              </a:defRPr>
            </a:lvl7pPr>
            <a:lvl8pPr marL="3429000" indent="-228600" eaLnBrk="0" fontAlgn="base" hangingPunct="0">
              <a:spcBef>
                <a:spcPct val="0"/>
              </a:spcBef>
              <a:spcAft>
                <a:spcPct val="0"/>
              </a:spcAft>
              <a:defRPr sz="2400">
                <a:solidFill>
                  <a:srgbClr val="FFFF00"/>
                </a:solidFill>
                <a:latin typeface="Times New Roman" pitchFamily="18" charset="0"/>
              </a:defRPr>
            </a:lvl8pPr>
            <a:lvl9pPr marL="3886200" indent="-228600" eaLnBrk="0" fontAlgn="base" hangingPunct="0">
              <a:spcBef>
                <a:spcPct val="0"/>
              </a:spcBef>
              <a:spcAft>
                <a:spcPct val="0"/>
              </a:spcAft>
              <a:defRPr sz="2400">
                <a:solidFill>
                  <a:srgbClr val="FFFF00"/>
                </a:solidFill>
                <a:latin typeface="Times New Roman" pitchFamily="18" charset="0"/>
              </a:defRPr>
            </a:lvl9pPr>
          </a:lstStyle>
          <a:p>
            <a:fld id="{4E4D2D2C-9F6A-4BFD-8921-A1298FB0AF2E}" type="slidenum">
              <a:rPr lang="en-US" altLang="x-none" sz="1200" smtClean="0">
                <a:solidFill>
                  <a:schemeClr val="tx1"/>
                </a:solidFill>
              </a:rPr>
              <a:pPr/>
              <a:t>19</a:t>
            </a:fld>
            <a:endParaRPr lang="en-US" altLang="x-none" sz="1200" smtClean="0">
              <a:solidFill>
                <a:schemeClr val="tx1"/>
              </a:solidFill>
            </a:endParaRPr>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sr-Latn-CS" altLang="x-none"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rgbClr val="FFFF00"/>
                </a:solidFill>
                <a:latin typeface="Times New Roman" pitchFamily="18" charset="0"/>
              </a:defRPr>
            </a:lvl1pPr>
            <a:lvl2pPr marL="742950" indent="-285750">
              <a:defRPr sz="2400">
                <a:solidFill>
                  <a:srgbClr val="FFFF00"/>
                </a:solidFill>
                <a:latin typeface="Times New Roman" pitchFamily="18" charset="0"/>
              </a:defRPr>
            </a:lvl2pPr>
            <a:lvl3pPr marL="1143000" indent="-228600">
              <a:defRPr sz="2400">
                <a:solidFill>
                  <a:srgbClr val="FFFF00"/>
                </a:solidFill>
                <a:latin typeface="Times New Roman" pitchFamily="18" charset="0"/>
              </a:defRPr>
            </a:lvl3pPr>
            <a:lvl4pPr marL="1600200" indent="-228600">
              <a:defRPr sz="2400">
                <a:solidFill>
                  <a:srgbClr val="FFFF00"/>
                </a:solidFill>
                <a:latin typeface="Times New Roman" pitchFamily="18" charset="0"/>
              </a:defRPr>
            </a:lvl4pPr>
            <a:lvl5pPr marL="2057400" indent="-228600">
              <a:defRPr sz="2400">
                <a:solidFill>
                  <a:srgbClr val="FFFF00"/>
                </a:solidFill>
                <a:latin typeface="Times New Roman" pitchFamily="18" charset="0"/>
              </a:defRPr>
            </a:lvl5pPr>
            <a:lvl6pPr marL="2514600" indent="-228600" eaLnBrk="0" fontAlgn="base" hangingPunct="0">
              <a:spcBef>
                <a:spcPct val="0"/>
              </a:spcBef>
              <a:spcAft>
                <a:spcPct val="0"/>
              </a:spcAft>
              <a:defRPr sz="2400">
                <a:solidFill>
                  <a:srgbClr val="FFFF00"/>
                </a:solidFill>
                <a:latin typeface="Times New Roman" pitchFamily="18" charset="0"/>
              </a:defRPr>
            </a:lvl6pPr>
            <a:lvl7pPr marL="2971800" indent="-228600" eaLnBrk="0" fontAlgn="base" hangingPunct="0">
              <a:spcBef>
                <a:spcPct val="0"/>
              </a:spcBef>
              <a:spcAft>
                <a:spcPct val="0"/>
              </a:spcAft>
              <a:defRPr sz="2400">
                <a:solidFill>
                  <a:srgbClr val="FFFF00"/>
                </a:solidFill>
                <a:latin typeface="Times New Roman" pitchFamily="18" charset="0"/>
              </a:defRPr>
            </a:lvl7pPr>
            <a:lvl8pPr marL="3429000" indent="-228600" eaLnBrk="0" fontAlgn="base" hangingPunct="0">
              <a:spcBef>
                <a:spcPct val="0"/>
              </a:spcBef>
              <a:spcAft>
                <a:spcPct val="0"/>
              </a:spcAft>
              <a:defRPr sz="2400">
                <a:solidFill>
                  <a:srgbClr val="FFFF00"/>
                </a:solidFill>
                <a:latin typeface="Times New Roman" pitchFamily="18" charset="0"/>
              </a:defRPr>
            </a:lvl8pPr>
            <a:lvl9pPr marL="3886200" indent="-228600" eaLnBrk="0" fontAlgn="base" hangingPunct="0">
              <a:spcBef>
                <a:spcPct val="0"/>
              </a:spcBef>
              <a:spcAft>
                <a:spcPct val="0"/>
              </a:spcAft>
              <a:defRPr sz="2400">
                <a:solidFill>
                  <a:srgbClr val="FFFF00"/>
                </a:solidFill>
                <a:latin typeface="Times New Roman" pitchFamily="18" charset="0"/>
              </a:defRPr>
            </a:lvl9pPr>
          </a:lstStyle>
          <a:p>
            <a:fld id="{33E095F2-6816-4B20-95C5-5FDDBA3224B1}" type="slidenum">
              <a:rPr lang="en-US" altLang="x-none" sz="1200" smtClean="0">
                <a:solidFill>
                  <a:schemeClr val="tx1"/>
                </a:solidFill>
              </a:rPr>
              <a:pPr/>
              <a:t>29</a:t>
            </a:fld>
            <a:endParaRPr lang="en-US" altLang="x-none" sz="1200" smtClean="0">
              <a:solidFill>
                <a:schemeClr val="tx1"/>
              </a:solidFill>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sr-Latn-CS" altLang="x-none"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rgbClr val="FFFF00"/>
                </a:solidFill>
                <a:latin typeface="Times New Roman" pitchFamily="18" charset="0"/>
              </a:defRPr>
            </a:lvl1pPr>
            <a:lvl2pPr marL="742950" indent="-285750">
              <a:defRPr sz="2400">
                <a:solidFill>
                  <a:srgbClr val="FFFF00"/>
                </a:solidFill>
                <a:latin typeface="Times New Roman" pitchFamily="18" charset="0"/>
              </a:defRPr>
            </a:lvl2pPr>
            <a:lvl3pPr marL="1143000" indent="-228600">
              <a:defRPr sz="2400">
                <a:solidFill>
                  <a:srgbClr val="FFFF00"/>
                </a:solidFill>
                <a:latin typeface="Times New Roman" pitchFamily="18" charset="0"/>
              </a:defRPr>
            </a:lvl3pPr>
            <a:lvl4pPr marL="1600200" indent="-228600">
              <a:defRPr sz="2400">
                <a:solidFill>
                  <a:srgbClr val="FFFF00"/>
                </a:solidFill>
                <a:latin typeface="Times New Roman" pitchFamily="18" charset="0"/>
              </a:defRPr>
            </a:lvl4pPr>
            <a:lvl5pPr marL="2057400" indent="-228600">
              <a:defRPr sz="2400">
                <a:solidFill>
                  <a:srgbClr val="FFFF00"/>
                </a:solidFill>
                <a:latin typeface="Times New Roman" pitchFamily="18" charset="0"/>
              </a:defRPr>
            </a:lvl5pPr>
            <a:lvl6pPr marL="2514600" indent="-228600" eaLnBrk="0" fontAlgn="base" hangingPunct="0">
              <a:spcBef>
                <a:spcPct val="0"/>
              </a:spcBef>
              <a:spcAft>
                <a:spcPct val="0"/>
              </a:spcAft>
              <a:defRPr sz="2400">
                <a:solidFill>
                  <a:srgbClr val="FFFF00"/>
                </a:solidFill>
                <a:latin typeface="Times New Roman" pitchFamily="18" charset="0"/>
              </a:defRPr>
            </a:lvl6pPr>
            <a:lvl7pPr marL="2971800" indent="-228600" eaLnBrk="0" fontAlgn="base" hangingPunct="0">
              <a:spcBef>
                <a:spcPct val="0"/>
              </a:spcBef>
              <a:spcAft>
                <a:spcPct val="0"/>
              </a:spcAft>
              <a:defRPr sz="2400">
                <a:solidFill>
                  <a:srgbClr val="FFFF00"/>
                </a:solidFill>
                <a:latin typeface="Times New Roman" pitchFamily="18" charset="0"/>
              </a:defRPr>
            </a:lvl7pPr>
            <a:lvl8pPr marL="3429000" indent="-228600" eaLnBrk="0" fontAlgn="base" hangingPunct="0">
              <a:spcBef>
                <a:spcPct val="0"/>
              </a:spcBef>
              <a:spcAft>
                <a:spcPct val="0"/>
              </a:spcAft>
              <a:defRPr sz="2400">
                <a:solidFill>
                  <a:srgbClr val="FFFF00"/>
                </a:solidFill>
                <a:latin typeface="Times New Roman" pitchFamily="18" charset="0"/>
              </a:defRPr>
            </a:lvl8pPr>
            <a:lvl9pPr marL="3886200" indent="-228600" eaLnBrk="0" fontAlgn="base" hangingPunct="0">
              <a:spcBef>
                <a:spcPct val="0"/>
              </a:spcBef>
              <a:spcAft>
                <a:spcPct val="0"/>
              </a:spcAft>
              <a:defRPr sz="2400">
                <a:solidFill>
                  <a:srgbClr val="FFFF00"/>
                </a:solidFill>
                <a:latin typeface="Times New Roman" pitchFamily="18" charset="0"/>
              </a:defRPr>
            </a:lvl9pPr>
          </a:lstStyle>
          <a:p>
            <a:fld id="{7112C858-E9E2-40CA-A9C2-0F2A70D8CF6F}" type="slidenum">
              <a:rPr lang="en-US" altLang="x-none" sz="1200" smtClean="0">
                <a:solidFill>
                  <a:schemeClr val="tx1"/>
                </a:solidFill>
              </a:rPr>
              <a:pPr/>
              <a:t>32</a:t>
            </a:fld>
            <a:endParaRPr lang="en-US" altLang="x-none" sz="1200" smtClean="0">
              <a:solidFill>
                <a:schemeClr val="tx1"/>
              </a:solidFill>
            </a:endParaRPr>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sr-Latn-CS" altLang="x-none"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rgbClr val="FFFF00"/>
                </a:solidFill>
                <a:latin typeface="Times New Roman" pitchFamily="18" charset="0"/>
              </a:defRPr>
            </a:lvl1pPr>
            <a:lvl2pPr marL="742950" indent="-285750">
              <a:defRPr sz="2400">
                <a:solidFill>
                  <a:srgbClr val="FFFF00"/>
                </a:solidFill>
                <a:latin typeface="Times New Roman" pitchFamily="18" charset="0"/>
              </a:defRPr>
            </a:lvl2pPr>
            <a:lvl3pPr marL="1143000" indent="-228600">
              <a:defRPr sz="2400">
                <a:solidFill>
                  <a:srgbClr val="FFFF00"/>
                </a:solidFill>
                <a:latin typeface="Times New Roman" pitchFamily="18" charset="0"/>
              </a:defRPr>
            </a:lvl3pPr>
            <a:lvl4pPr marL="1600200" indent="-228600">
              <a:defRPr sz="2400">
                <a:solidFill>
                  <a:srgbClr val="FFFF00"/>
                </a:solidFill>
                <a:latin typeface="Times New Roman" pitchFamily="18" charset="0"/>
              </a:defRPr>
            </a:lvl4pPr>
            <a:lvl5pPr marL="2057400" indent="-228600">
              <a:defRPr sz="2400">
                <a:solidFill>
                  <a:srgbClr val="FFFF00"/>
                </a:solidFill>
                <a:latin typeface="Times New Roman" pitchFamily="18" charset="0"/>
              </a:defRPr>
            </a:lvl5pPr>
            <a:lvl6pPr marL="2514600" indent="-228600" eaLnBrk="0" fontAlgn="base" hangingPunct="0">
              <a:spcBef>
                <a:spcPct val="0"/>
              </a:spcBef>
              <a:spcAft>
                <a:spcPct val="0"/>
              </a:spcAft>
              <a:defRPr sz="2400">
                <a:solidFill>
                  <a:srgbClr val="FFFF00"/>
                </a:solidFill>
                <a:latin typeface="Times New Roman" pitchFamily="18" charset="0"/>
              </a:defRPr>
            </a:lvl6pPr>
            <a:lvl7pPr marL="2971800" indent="-228600" eaLnBrk="0" fontAlgn="base" hangingPunct="0">
              <a:spcBef>
                <a:spcPct val="0"/>
              </a:spcBef>
              <a:spcAft>
                <a:spcPct val="0"/>
              </a:spcAft>
              <a:defRPr sz="2400">
                <a:solidFill>
                  <a:srgbClr val="FFFF00"/>
                </a:solidFill>
                <a:latin typeface="Times New Roman" pitchFamily="18" charset="0"/>
              </a:defRPr>
            </a:lvl7pPr>
            <a:lvl8pPr marL="3429000" indent="-228600" eaLnBrk="0" fontAlgn="base" hangingPunct="0">
              <a:spcBef>
                <a:spcPct val="0"/>
              </a:spcBef>
              <a:spcAft>
                <a:spcPct val="0"/>
              </a:spcAft>
              <a:defRPr sz="2400">
                <a:solidFill>
                  <a:srgbClr val="FFFF00"/>
                </a:solidFill>
                <a:latin typeface="Times New Roman" pitchFamily="18" charset="0"/>
              </a:defRPr>
            </a:lvl8pPr>
            <a:lvl9pPr marL="3886200" indent="-228600" eaLnBrk="0" fontAlgn="base" hangingPunct="0">
              <a:spcBef>
                <a:spcPct val="0"/>
              </a:spcBef>
              <a:spcAft>
                <a:spcPct val="0"/>
              </a:spcAft>
              <a:defRPr sz="2400">
                <a:solidFill>
                  <a:srgbClr val="FFFF00"/>
                </a:solidFill>
                <a:latin typeface="Times New Roman" pitchFamily="18" charset="0"/>
              </a:defRPr>
            </a:lvl9pPr>
          </a:lstStyle>
          <a:p>
            <a:fld id="{34DBDC41-D62C-44F9-876A-48774860FDA9}" type="slidenum">
              <a:rPr lang="en-US" altLang="x-none" sz="1200" smtClean="0">
                <a:solidFill>
                  <a:schemeClr val="tx1"/>
                </a:solidFill>
              </a:rPr>
              <a:pPr/>
              <a:t>34</a:t>
            </a:fld>
            <a:endParaRPr lang="en-US" altLang="x-none" sz="1200" smtClean="0">
              <a:solidFill>
                <a:schemeClr val="tx1"/>
              </a:solidFill>
            </a:endParaRPr>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sr-Latn-CS" altLang="x-none"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rgbClr val="FFFF00"/>
                </a:solidFill>
                <a:latin typeface="Times New Roman" pitchFamily="18" charset="0"/>
              </a:defRPr>
            </a:lvl1pPr>
            <a:lvl2pPr marL="742950" indent="-285750">
              <a:defRPr sz="2400">
                <a:solidFill>
                  <a:srgbClr val="FFFF00"/>
                </a:solidFill>
                <a:latin typeface="Times New Roman" pitchFamily="18" charset="0"/>
              </a:defRPr>
            </a:lvl2pPr>
            <a:lvl3pPr marL="1143000" indent="-228600">
              <a:defRPr sz="2400">
                <a:solidFill>
                  <a:srgbClr val="FFFF00"/>
                </a:solidFill>
                <a:latin typeface="Times New Roman" pitchFamily="18" charset="0"/>
              </a:defRPr>
            </a:lvl3pPr>
            <a:lvl4pPr marL="1600200" indent="-228600">
              <a:defRPr sz="2400">
                <a:solidFill>
                  <a:srgbClr val="FFFF00"/>
                </a:solidFill>
                <a:latin typeface="Times New Roman" pitchFamily="18" charset="0"/>
              </a:defRPr>
            </a:lvl4pPr>
            <a:lvl5pPr marL="2057400" indent="-228600">
              <a:defRPr sz="2400">
                <a:solidFill>
                  <a:srgbClr val="FFFF00"/>
                </a:solidFill>
                <a:latin typeface="Times New Roman" pitchFamily="18" charset="0"/>
              </a:defRPr>
            </a:lvl5pPr>
            <a:lvl6pPr marL="2514600" indent="-228600" eaLnBrk="0" fontAlgn="base" hangingPunct="0">
              <a:spcBef>
                <a:spcPct val="0"/>
              </a:spcBef>
              <a:spcAft>
                <a:spcPct val="0"/>
              </a:spcAft>
              <a:defRPr sz="2400">
                <a:solidFill>
                  <a:srgbClr val="FFFF00"/>
                </a:solidFill>
                <a:latin typeface="Times New Roman" pitchFamily="18" charset="0"/>
              </a:defRPr>
            </a:lvl6pPr>
            <a:lvl7pPr marL="2971800" indent="-228600" eaLnBrk="0" fontAlgn="base" hangingPunct="0">
              <a:spcBef>
                <a:spcPct val="0"/>
              </a:spcBef>
              <a:spcAft>
                <a:spcPct val="0"/>
              </a:spcAft>
              <a:defRPr sz="2400">
                <a:solidFill>
                  <a:srgbClr val="FFFF00"/>
                </a:solidFill>
                <a:latin typeface="Times New Roman" pitchFamily="18" charset="0"/>
              </a:defRPr>
            </a:lvl7pPr>
            <a:lvl8pPr marL="3429000" indent="-228600" eaLnBrk="0" fontAlgn="base" hangingPunct="0">
              <a:spcBef>
                <a:spcPct val="0"/>
              </a:spcBef>
              <a:spcAft>
                <a:spcPct val="0"/>
              </a:spcAft>
              <a:defRPr sz="2400">
                <a:solidFill>
                  <a:srgbClr val="FFFF00"/>
                </a:solidFill>
                <a:latin typeface="Times New Roman" pitchFamily="18" charset="0"/>
              </a:defRPr>
            </a:lvl8pPr>
            <a:lvl9pPr marL="3886200" indent="-228600" eaLnBrk="0" fontAlgn="base" hangingPunct="0">
              <a:spcBef>
                <a:spcPct val="0"/>
              </a:spcBef>
              <a:spcAft>
                <a:spcPct val="0"/>
              </a:spcAft>
              <a:defRPr sz="2400">
                <a:solidFill>
                  <a:srgbClr val="FFFF00"/>
                </a:solidFill>
                <a:latin typeface="Times New Roman" pitchFamily="18" charset="0"/>
              </a:defRPr>
            </a:lvl9pPr>
          </a:lstStyle>
          <a:p>
            <a:fld id="{C90631F1-2C8A-492B-8451-F43AB1F0C59D}" type="slidenum">
              <a:rPr lang="en-US" altLang="x-none" sz="1200" smtClean="0">
                <a:solidFill>
                  <a:schemeClr val="tx1"/>
                </a:solidFill>
              </a:rPr>
              <a:pPr/>
              <a:t>38</a:t>
            </a:fld>
            <a:endParaRPr lang="en-US" altLang="x-none" sz="1200" smtClean="0">
              <a:solidFill>
                <a:schemeClr val="tx1"/>
              </a:solidFill>
            </a:endParaRPr>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sr-Latn-CS" altLang="x-none"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rgbClr val="FFFF00"/>
                </a:solidFill>
                <a:latin typeface="Times New Roman" pitchFamily="18" charset="0"/>
              </a:defRPr>
            </a:lvl1pPr>
            <a:lvl2pPr marL="742950" indent="-285750">
              <a:defRPr sz="2400">
                <a:solidFill>
                  <a:srgbClr val="FFFF00"/>
                </a:solidFill>
                <a:latin typeface="Times New Roman" pitchFamily="18" charset="0"/>
              </a:defRPr>
            </a:lvl2pPr>
            <a:lvl3pPr marL="1143000" indent="-228600">
              <a:defRPr sz="2400">
                <a:solidFill>
                  <a:srgbClr val="FFFF00"/>
                </a:solidFill>
                <a:latin typeface="Times New Roman" pitchFamily="18" charset="0"/>
              </a:defRPr>
            </a:lvl3pPr>
            <a:lvl4pPr marL="1600200" indent="-228600">
              <a:defRPr sz="2400">
                <a:solidFill>
                  <a:srgbClr val="FFFF00"/>
                </a:solidFill>
                <a:latin typeface="Times New Roman" pitchFamily="18" charset="0"/>
              </a:defRPr>
            </a:lvl4pPr>
            <a:lvl5pPr marL="2057400" indent="-228600">
              <a:defRPr sz="2400">
                <a:solidFill>
                  <a:srgbClr val="FFFF00"/>
                </a:solidFill>
                <a:latin typeface="Times New Roman" pitchFamily="18" charset="0"/>
              </a:defRPr>
            </a:lvl5pPr>
            <a:lvl6pPr marL="2514600" indent="-228600" eaLnBrk="0" fontAlgn="base" hangingPunct="0">
              <a:spcBef>
                <a:spcPct val="0"/>
              </a:spcBef>
              <a:spcAft>
                <a:spcPct val="0"/>
              </a:spcAft>
              <a:defRPr sz="2400">
                <a:solidFill>
                  <a:srgbClr val="FFFF00"/>
                </a:solidFill>
                <a:latin typeface="Times New Roman" pitchFamily="18" charset="0"/>
              </a:defRPr>
            </a:lvl6pPr>
            <a:lvl7pPr marL="2971800" indent="-228600" eaLnBrk="0" fontAlgn="base" hangingPunct="0">
              <a:spcBef>
                <a:spcPct val="0"/>
              </a:spcBef>
              <a:spcAft>
                <a:spcPct val="0"/>
              </a:spcAft>
              <a:defRPr sz="2400">
                <a:solidFill>
                  <a:srgbClr val="FFFF00"/>
                </a:solidFill>
                <a:latin typeface="Times New Roman" pitchFamily="18" charset="0"/>
              </a:defRPr>
            </a:lvl7pPr>
            <a:lvl8pPr marL="3429000" indent="-228600" eaLnBrk="0" fontAlgn="base" hangingPunct="0">
              <a:spcBef>
                <a:spcPct val="0"/>
              </a:spcBef>
              <a:spcAft>
                <a:spcPct val="0"/>
              </a:spcAft>
              <a:defRPr sz="2400">
                <a:solidFill>
                  <a:srgbClr val="FFFF00"/>
                </a:solidFill>
                <a:latin typeface="Times New Roman" pitchFamily="18" charset="0"/>
              </a:defRPr>
            </a:lvl8pPr>
            <a:lvl9pPr marL="3886200" indent="-228600" eaLnBrk="0" fontAlgn="base" hangingPunct="0">
              <a:spcBef>
                <a:spcPct val="0"/>
              </a:spcBef>
              <a:spcAft>
                <a:spcPct val="0"/>
              </a:spcAft>
              <a:defRPr sz="2400">
                <a:solidFill>
                  <a:srgbClr val="FFFF00"/>
                </a:solidFill>
                <a:latin typeface="Times New Roman" pitchFamily="18" charset="0"/>
              </a:defRPr>
            </a:lvl9pPr>
          </a:lstStyle>
          <a:p>
            <a:fld id="{F6A1BF5D-1202-4473-841B-7380731AFAE8}" type="slidenum">
              <a:rPr lang="en-US" altLang="x-none" sz="1200" smtClean="0">
                <a:solidFill>
                  <a:schemeClr val="tx1"/>
                </a:solidFill>
              </a:rPr>
              <a:pPr/>
              <a:t>39</a:t>
            </a:fld>
            <a:endParaRPr lang="en-US" altLang="x-none" sz="1200" smtClean="0">
              <a:solidFill>
                <a:schemeClr val="tx1"/>
              </a:solidFill>
            </a:endParaRP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sr-Latn-CS" altLang="x-none"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BD723CB-AD4A-4841-BCEB-E7EA95F4DFE7}" type="datetimeFigureOut">
              <a:rPr lang="en-US" smtClean="0"/>
              <a:pPr/>
              <a:t>6/29/2015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BB52E3-1404-4B65-A454-DBE489A7C447}"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BD723CB-AD4A-4841-BCEB-E7EA95F4DFE7}" type="datetimeFigureOut">
              <a:rPr lang="en-US" smtClean="0"/>
              <a:pPr/>
              <a:t>6/29/2015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BB52E3-1404-4B65-A454-DBE489A7C447}"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BD723CB-AD4A-4841-BCEB-E7EA95F4DFE7}" type="datetimeFigureOut">
              <a:rPr lang="en-US" smtClean="0"/>
              <a:pPr/>
              <a:t>6/29/2015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BB52E3-1404-4B65-A454-DBE489A7C447}"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hr-HR"/>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5" name="Date Placeholder 4"/>
          <p:cNvSpPr>
            <a:spLocks noGrp="1"/>
          </p:cNvSpPr>
          <p:nvPr>
            <p:ph type="dt" sz="half" idx="10"/>
          </p:nvPr>
        </p:nvSpPr>
        <p:spPr/>
        <p:txBody>
          <a:bodyPr/>
          <a:lstStyle>
            <a:lvl1pPr>
              <a:defRPr/>
            </a:lvl1pPr>
          </a:lstStyle>
          <a:p>
            <a:pPr>
              <a:defRPr/>
            </a:pPr>
            <a:fld id="{B76525ED-E329-49CC-BD67-E5CD525CEF4F}" type="datetime1">
              <a:rPr lang="hr-HR"/>
              <a:pPr>
                <a:defRPr/>
              </a:pPr>
              <a:t>29.6.2015.</a:t>
            </a:fld>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09A72743-5844-4479-B64A-69BF9FA70E0E}"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hr-HR"/>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4" name="Content Placeholder 3"/>
          <p:cNvSpPr>
            <a:spLocks noGrp="1"/>
          </p:cNvSpPr>
          <p:nvPr>
            <p:ph sz="quarter" idx="2"/>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5" name="Text Placeholder 4"/>
          <p:cNvSpPr>
            <a:spLocks noGrp="1"/>
          </p:cNvSpPr>
          <p:nvPr>
            <p:ph type="body" sz="half" idx="3"/>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6" name="Date Placeholder 5"/>
          <p:cNvSpPr>
            <a:spLocks noGrp="1"/>
          </p:cNvSpPr>
          <p:nvPr>
            <p:ph type="dt" sz="half" idx="10"/>
          </p:nvPr>
        </p:nvSpPr>
        <p:spPr/>
        <p:txBody>
          <a:bodyPr/>
          <a:lstStyle>
            <a:lvl1pPr>
              <a:defRPr/>
            </a:lvl1pPr>
          </a:lstStyle>
          <a:p>
            <a:pPr>
              <a:defRPr/>
            </a:pPr>
            <a:fld id="{B56D605E-2068-4D33-9802-7EC9CC64D7B0}" type="datetime1">
              <a:rPr lang="hr-HR"/>
              <a:pPr>
                <a:defRPr/>
              </a:pPr>
              <a:t>29.6.2015.</a:t>
            </a:fld>
            <a:endParaRPr lang="en-US"/>
          </a:p>
        </p:txBody>
      </p:sp>
      <p:sp>
        <p:nvSpPr>
          <p:cNvPr id="7" name="Footer Placeholder 6"/>
          <p:cNvSpPr>
            <a:spLocks noGrp="1"/>
          </p:cNvSpPr>
          <p:nvPr>
            <p:ph type="ftr" sz="quarter" idx="11"/>
          </p:nvPr>
        </p:nvSpPr>
        <p:spPr/>
        <p:txBody>
          <a:bodyPr/>
          <a:lstStyle>
            <a:lvl1pPr>
              <a:defRPr/>
            </a:lvl1pPr>
          </a:lstStyle>
          <a:p>
            <a:pPr>
              <a:defRPr/>
            </a:pPr>
            <a:endParaRPr lang="en-US"/>
          </a:p>
        </p:txBody>
      </p:sp>
      <p:sp>
        <p:nvSpPr>
          <p:cNvPr id="8" name="Slide Number Placeholder 7"/>
          <p:cNvSpPr>
            <a:spLocks noGrp="1"/>
          </p:cNvSpPr>
          <p:nvPr>
            <p:ph type="sldNum" sz="quarter" idx="12"/>
          </p:nvPr>
        </p:nvSpPr>
        <p:spPr/>
        <p:txBody>
          <a:bodyPr/>
          <a:lstStyle>
            <a:lvl1pPr>
              <a:defRPr/>
            </a:lvl1pPr>
          </a:lstStyle>
          <a:p>
            <a:pPr>
              <a:defRPr/>
            </a:pPr>
            <a:fld id="{304D545A-FD92-460B-83C1-D780E6230961}"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hr-HR"/>
          </a:p>
        </p:txBody>
      </p:sp>
      <p:sp>
        <p:nvSpPr>
          <p:cNvPr id="3" name="Text Placeholder 2"/>
          <p:cNvSpPr>
            <a:spLocks noGrp="1"/>
          </p:cNvSpPr>
          <p:nvPr>
            <p:ph type="body" sz="half" idx="1"/>
          </p:nvPr>
        </p:nvSpPr>
        <p:spPr>
          <a:xfrm>
            <a:off x="457200" y="1600200"/>
            <a:ext cx="8229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4" name="Content Placeholder 3"/>
          <p:cNvSpPr>
            <a:spLocks noGrp="1"/>
          </p:cNvSpPr>
          <p:nvPr>
            <p:ph sz="half" idx="2"/>
          </p:nvPr>
        </p:nvSpPr>
        <p:spPr>
          <a:xfrm>
            <a:off x="457200" y="3938588"/>
            <a:ext cx="8229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5" name="Date Placeholder 4"/>
          <p:cNvSpPr>
            <a:spLocks noGrp="1"/>
          </p:cNvSpPr>
          <p:nvPr>
            <p:ph type="dt" sz="half" idx="10"/>
          </p:nvPr>
        </p:nvSpPr>
        <p:spPr/>
        <p:txBody>
          <a:bodyPr/>
          <a:lstStyle>
            <a:lvl1pPr>
              <a:defRPr/>
            </a:lvl1pPr>
          </a:lstStyle>
          <a:p>
            <a:pPr>
              <a:defRPr/>
            </a:pPr>
            <a:fld id="{04F4074D-028D-42C3-8966-276E97395535}" type="datetime1">
              <a:rPr lang="hr-HR"/>
              <a:pPr>
                <a:defRPr/>
              </a:pPr>
              <a:t>29.6.2015.</a:t>
            </a:fld>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8FC719A6-6F7F-46EA-8624-981D1D465C7A}"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BD723CB-AD4A-4841-BCEB-E7EA95F4DFE7}" type="datetimeFigureOut">
              <a:rPr lang="en-US" smtClean="0"/>
              <a:pPr/>
              <a:t>6/29/2015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BB52E3-1404-4B65-A454-DBE489A7C447}"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BD723CB-AD4A-4841-BCEB-E7EA95F4DFE7}" type="datetimeFigureOut">
              <a:rPr lang="en-US" smtClean="0"/>
              <a:pPr/>
              <a:t>6/29/2015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BB52E3-1404-4B65-A454-DBE489A7C447}"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BD723CB-AD4A-4841-BCEB-E7EA95F4DFE7}" type="datetimeFigureOut">
              <a:rPr lang="en-US" smtClean="0"/>
              <a:pPr/>
              <a:t>6/29/2015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BB52E3-1404-4B65-A454-DBE489A7C447}"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BD723CB-AD4A-4841-BCEB-E7EA95F4DFE7}" type="datetimeFigureOut">
              <a:rPr lang="en-US" smtClean="0"/>
              <a:pPr/>
              <a:t>6/29/2015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3BB52E3-1404-4B65-A454-DBE489A7C447}"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BD723CB-AD4A-4841-BCEB-E7EA95F4DFE7}" type="datetimeFigureOut">
              <a:rPr lang="en-US" smtClean="0"/>
              <a:pPr/>
              <a:t>6/29/2015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3BB52E3-1404-4B65-A454-DBE489A7C447}"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BD723CB-AD4A-4841-BCEB-E7EA95F4DFE7}" type="datetimeFigureOut">
              <a:rPr lang="en-US" smtClean="0"/>
              <a:pPr/>
              <a:t>6/29/2015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3BB52E3-1404-4B65-A454-DBE489A7C447}"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BD723CB-AD4A-4841-BCEB-E7EA95F4DFE7}" type="datetimeFigureOut">
              <a:rPr lang="en-US" smtClean="0"/>
              <a:pPr/>
              <a:t>6/29/2015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BB52E3-1404-4B65-A454-DBE489A7C447}"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BD723CB-AD4A-4841-BCEB-E7EA95F4DFE7}" type="datetimeFigureOut">
              <a:rPr lang="en-US" smtClean="0"/>
              <a:pPr/>
              <a:t>6/29/2015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BB52E3-1404-4B65-A454-DBE489A7C447}"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D723CB-AD4A-4841-BCEB-E7EA95F4DFE7}" type="datetimeFigureOut">
              <a:rPr lang="en-US" smtClean="0"/>
              <a:pPr/>
              <a:t>6/29/2015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BB52E3-1404-4B65-A454-DBE489A7C447}"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3.xml"/><Relationship Id="rId4" Type="http://schemas.openxmlformats.org/officeDocument/2006/relationships/image" Target="../media/image13.jpe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5.w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7.wmf"/><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pPr lvl="0" algn="l"/>
            <a:r>
              <a:rPr lang="hr-HR" dirty="0" smtClean="0"/>
              <a:t>S17. </a:t>
            </a:r>
            <a:br>
              <a:rPr lang="hr-HR" dirty="0" smtClean="0"/>
            </a:br>
            <a:r>
              <a:rPr lang="en-US" dirty="0" smtClean="0">
                <a:solidFill>
                  <a:srgbClr val="FF0000"/>
                </a:solidFill>
              </a:rPr>
              <a:t>Pituitary hormones</a:t>
            </a:r>
            <a:r>
              <a:rPr lang="hr-HR" dirty="0" smtClean="0">
                <a:solidFill>
                  <a:srgbClr val="FF0000"/>
                </a:solidFill>
              </a:rPr>
              <a:t/>
            </a:r>
            <a:br>
              <a:rPr lang="hr-HR" dirty="0" smtClean="0">
                <a:solidFill>
                  <a:srgbClr val="FF0000"/>
                </a:solidFill>
              </a:rPr>
            </a:br>
            <a:r>
              <a:rPr lang="hr-HR" dirty="0" smtClean="0"/>
              <a:t/>
            </a:r>
            <a:br>
              <a:rPr lang="hr-HR" dirty="0" smtClean="0"/>
            </a:br>
            <a:r>
              <a:rPr lang="hr-HR" dirty="0" smtClean="0"/>
              <a:t> </a:t>
            </a:r>
            <a:r>
              <a:rPr lang="hr-HR" dirty="0" smtClean="0">
                <a:solidFill>
                  <a:srgbClr val="FF0000"/>
                </a:solidFill>
              </a:rPr>
              <a:t>T</a:t>
            </a:r>
            <a:r>
              <a:rPr lang="en-US" dirty="0" err="1" smtClean="0">
                <a:solidFill>
                  <a:srgbClr val="FF0000"/>
                </a:solidFill>
              </a:rPr>
              <a:t>hyroid</a:t>
            </a:r>
            <a:r>
              <a:rPr lang="en-US" dirty="0" smtClean="0">
                <a:solidFill>
                  <a:srgbClr val="FF0000"/>
                </a:solidFill>
              </a:rPr>
              <a:t> hormones and </a:t>
            </a:r>
            <a:r>
              <a:rPr lang="en-US" dirty="0" err="1" smtClean="0">
                <a:solidFill>
                  <a:srgbClr val="FF0000"/>
                </a:solidFill>
              </a:rPr>
              <a:t>antithyroid</a:t>
            </a:r>
            <a:r>
              <a:rPr lang="en-US" dirty="0" smtClean="0">
                <a:solidFill>
                  <a:srgbClr val="FF0000"/>
                </a:solidFill>
              </a:rPr>
              <a:t> drugs</a:t>
            </a:r>
            <a:r>
              <a:rPr lang="hr-HR" dirty="0" smtClean="0">
                <a:solidFill>
                  <a:srgbClr val="FF0000"/>
                </a:solidFill>
              </a:rPr>
              <a:t/>
            </a:r>
            <a:br>
              <a:rPr lang="hr-HR" dirty="0" smtClean="0">
                <a:solidFill>
                  <a:srgbClr val="FF0000"/>
                </a:solidFill>
              </a:rPr>
            </a:br>
            <a:r>
              <a:rPr lang="hr-HR" dirty="0" smtClean="0"/>
              <a:t/>
            </a:r>
            <a:br>
              <a:rPr lang="hr-HR" dirty="0" smtClean="0"/>
            </a:br>
            <a:r>
              <a:rPr lang="hr-HR" dirty="0" smtClean="0"/>
              <a:t> </a:t>
            </a:r>
            <a:r>
              <a:rPr lang="hr-HR" dirty="0" err="1" smtClean="0">
                <a:solidFill>
                  <a:srgbClr val="FF0000"/>
                </a:solidFill>
              </a:rPr>
              <a:t>Agents</a:t>
            </a:r>
            <a:r>
              <a:rPr lang="hr-HR" dirty="0" smtClean="0">
                <a:solidFill>
                  <a:srgbClr val="FF0000"/>
                </a:solidFill>
              </a:rPr>
              <a:t> </a:t>
            </a:r>
            <a:r>
              <a:rPr lang="hr-HR" dirty="0" err="1" smtClean="0">
                <a:solidFill>
                  <a:srgbClr val="FF0000"/>
                </a:solidFill>
              </a:rPr>
              <a:t>that</a:t>
            </a:r>
            <a:r>
              <a:rPr lang="hr-HR" dirty="0" smtClean="0">
                <a:solidFill>
                  <a:srgbClr val="FF0000"/>
                </a:solidFill>
              </a:rPr>
              <a:t> </a:t>
            </a:r>
            <a:r>
              <a:rPr lang="hr-HR" dirty="0" err="1" smtClean="0">
                <a:solidFill>
                  <a:srgbClr val="FF0000"/>
                </a:solidFill>
              </a:rPr>
              <a:t>affect</a:t>
            </a:r>
            <a:r>
              <a:rPr lang="hr-HR" dirty="0" smtClean="0">
                <a:solidFill>
                  <a:srgbClr val="FF0000"/>
                </a:solidFill>
              </a:rPr>
              <a:t> bone mineral </a:t>
            </a:r>
            <a:r>
              <a:rPr lang="hr-HR" dirty="0" err="1" smtClean="0">
                <a:solidFill>
                  <a:srgbClr val="FF0000"/>
                </a:solidFill>
              </a:rPr>
              <a:t>homoestasis</a:t>
            </a:r>
            <a:r>
              <a:rPr lang="hr-HR" dirty="0" smtClean="0">
                <a:solidFill>
                  <a:srgbClr val="FF0000"/>
                </a:solidFill>
              </a:rPr>
              <a:t> </a:t>
            </a:r>
            <a:br>
              <a:rPr lang="hr-HR" dirty="0" smtClean="0">
                <a:solidFill>
                  <a:srgbClr val="FF0000"/>
                </a:solidFill>
              </a:rPr>
            </a:br>
            <a:endParaRPr lang="en-US" dirty="0">
              <a:solidFill>
                <a:srgbClr val="FF0000"/>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Number Placeholder 5"/>
          <p:cNvSpPr>
            <a:spLocks noGrp="1"/>
          </p:cNvSpPr>
          <p:nvPr>
            <p:ph type="sldNum" sz="quarter" idx="12"/>
          </p:nvPr>
        </p:nvSpPr>
        <p:spPr>
          <a:noFill/>
        </p:spPr>
        <p:txBody>
          <a:bodyPr/>
          <a:lstStyle/>
          <a:p>
            <a:fld id="{95E0A9E9-7A4D-4F84-B118-93D861A9B506}" type="slidenum">
              <a:rPr lang="hr-HR" smtClean="0"/>
              <a:pPr/>
              <a:t>10</a:t>
            </a:fld>
            <a:endParaRPr lang="hr-HR" smtClean="0"/>
          </a:p>
        </p:txBody>
      </p:sp>
      <p:sp>
        <p:nvSpPr>
          <p:cNvPr id="9219" name="Rectangle 2"/>
          <p:cNvSpPr>
            <a:spLocks noGrp="1" noChangeArrowheads="1"/>
          </p:cNvSpPr>
          <p:nvPr>
            <p:ph type="title"/>
          </p:nvPr>
        </p:nvSpPr>
        <p:spPr/>
        <p:txBody>
          <a:bodyPr/>
          <a:lstStyle/>
          <a:p>
            <a:pPr eaLnBrk="1" hangingPunct="1"/>
            <a:endParaRPr lang="sr-Latn-CS" smtClean="0"/>
          </a:p>
        </p:txBody>
      </p:sp>
      <p:sp>
        <p:nvSpPr>
          <p:cNvPr id="9220" name="Rectangle 3"/>
          <p:cNvSpPr>
            <a:spLocks noGrp="1" noChangeArrowheads="1"/>
          </p:cNvSpPr>
          <p:nvPr>
            <p:ph type="body" idx="1"/>
          </p:nvPr>
        </p:nvSpPr>
        <p:spPr/>
        <p:txBody>
          <a:bodyPr/>
          <a:lstStyle/>
          <a:p>
            <a:pPr eaLnBrk="1" hangingPunct="1"/>
            <a:endParaRPr lang="sr-Latn-CS" smtClean="0"/>
          </a:p>
        </p:txBody>
      </p:sp>
      <p:pic>
        <p:nvPicPr>
          <p:cNvPr id="9221" name="Picture 4" descr="humangrowthhormone"/>
          <p:cNvPicPr>
            <a:picLocks noChangeAspect="1" noChangeArrowheads="1"/>
          </p:cNvPicPr>
          <p:nvPr/>
        </p:nvPicPr>
        <p:blipFill>
          <a:blip r:embed="rId2" cstate="print"/>
          <a:srcRect/>
          <a:stretch>
            <a:fillRect/>
          </a:stretch>
        </p:blipFill>
        <p:spPr bwMode="auto">
          <a:xfrm>
            <a:off x="3544888" y="476250"/>
            <a:ext cx="4970462" cy="6097588"/>
          </a:xfrm>
          <a:prstGeom prst="rect">
            <a:avLst/>
          </a:prstGeom>
          <a:noFill/>
          <a:ln w="9525">
            <a:noFill/>
            <a:miter lim="800000"/>
            <a:headEnd/>
            <a:tailEnd/>
          </a:ln>
        </p:spPr>
      </p:pic>
      <p:sp>
        <p:nvSpPr>
          <p:cNvPr id="9222" name="AutoShape 5"/>
          <p:cNvSpPr>
            <a:spLocks noChangeArrowheads="1"/>
          </p:cNvSpPr>
          <p:nvPr/>
        </p:nvSpPr>
        <p:spPr bwMode="auto">
          <a:xfrm>
            <a:off x="5651500" y="1484313"/>
            <a:ext cx="1441450" cy="431800"/>
          </a:xfrm>
          <a:prstGeom prst="flowChartProcess">
            <a:avLst/>
          </a:prstGeom>
          <a:solidFill>
            <a:schemeClr val="accent1"/>
          </a:solidFill>
          <a:ln w="9525">
            <a:solidFill>
              <a:schemeClr val="tx1"/>
            </a:solidFill>
            <a:miter lim="800000"/>
            <a:headEnd/>
            <a:tailEnd/>
          </a:ln>
        </p:spPr>
        <p:txBody>
          <a:bodyPr wrap="none" anchor="ctr"/>
          <a:lstStyle/>
          <a:p>
            <a:endParaRPr lang="sr-Latn-C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AutoShape 5" descr="loadBinary_004"/>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rgbClr val="FFFF00"/>
                </a:solidFill>
                <a:latin typeface="Times New Roman" pitchFamily="18" charset="0"/>
              </a:defRPr>
            </a:lvl1pPr>
            <a:lvl2pPr marL="742950" indent="-285750">
              <a:defRPr sz="2400">
                <a:solidFill>
                  <a:srgbClr val="FFFF00"/>
                </a:solidFill>
                <a:latin typeface="Times New Roman" pitchFamily="18" charset="0"/>
              </a:defRPr>
            </a:lvl2pPr>
            <a:lvl3pPr marL="1143000" indent="-228600">
              <a:defRPr sz="2400">
                <a:solidFill>
                  <a:srgbClr val="FFFF00"/>
                </a:solidFill>
                <a:latin typeface="Times New Roman" pitchFamily="18" charset="0"/>
              </a:defRPr>
            </a:lvl3pPr>
            <a:lvl4pPr marL="1600200" indent="-228600">
              <a:defRPr sz="2400">
                <a:solidFill>
                  <a:srgbClr val="FFFF00"/>
                </a:solidFill>
                <a:latin typeface="Times New Roman" pitchFamily="18" charset="0"/>
              </a:defRPr>
            </a:lvl4pPr>
            <a:lvl5pPr marL="2057400" indent="-228600">
              <a:defRPr sz="2400">
                <a:solidFill>
                  <a:srgbClr val="FFFF00"/>
                </a:solidFill>
                <a:latin typeface="Times New Roman" pitchFamily="18" charset="0"/>
              </a:defRPr>
            </a:lvl5pPr>
            <a:lvl6pPr marL="2514600" indent="-228600" eaLnBrk="0" fontAlgn="base" hangingPunct="0">
              <a:spcBef>
                <a:spcPct val="0"/>
              </a:spcBef>
              <a:spcAft>
                <a:spcPct val="0"/>
              </a:spcAft>
              <a:defRPr sz="2400">
                <a:solidFill>
                  <a:srgbClr val="FFFF00"/>
                </a:solidFill>
                <a:latin typeface="Times New Roman" pitchFamily="18" charset="0"/>
              </a:defRPr>
            </a:lvl6pPr>
            <a:lvl7pPr marL="2971800" indent="-228600" eaLnBrk="0" fontAlgn="base" hangingPunct="0">
              <a:spcBef>
                <a:spcPct val="0"/>
              </a:spcBef>
              <a:spcAft>
                <a:spcPct val="0"/>
              </a:spcAft>
              <a:defRPr sz="2400">
                <a:solidFill>
                  <a:srgbClr val="FFFF00"/>
                </a:solidFill>
                <a:latin typeface="Times New Roman" pitchFamily="18" charset="0"/>
              </a:defRPr>
            </a:lvl7pPr>
            <a:lvl8pPr marL="3429000" indent="-228600" eaLnBrk="0" fontAlgn="base" hangingPunct="0">
              <a:spcBef>
                <a:spcPct val="0"/>
              </a:spcBef>
              <a:spcAft>
                <a:spcPct val="0"/>
              </a:spcAft>
              <a:defRPr sz="2400">
                <a:solidFill>
                  <a:srgbClr val="FFFF00"/>
                </a:solidFill>
                <a:latin typeface="Times New Roman" pitchFamily="18" charset="0"/>
              </a:defRPr>
            </a:lvl8pPr>
            <a:lvl9pPr marL="3886200" indent="-228600" eaLnBrk="0" fontAlgn="base" hangingPunct="0">
              <a:spcBef>
                <a:spcPct val="0"/>
              </a:spcBef>
              <a:spcAft>
                <a:spcPct val="0"/>
              </a:spcAft>
              <a:defRPr sz="2400">
                <a:solidFill>
                  <a:srgbClr val="FFFF00"/>
                </a:solidFill>
                <a:latin typeface="Times New Roman" pitchFamily="18" charset="0"/>
              </a:defRPr>
            </a:lvl9pPr>
          </a:lstStyle>
          <a:p>
            <a:endParaRPr lang="hr-HR" altLang="x-none"/>
          </a:p>
        </p:txBody>
      </p:sp>
      <p:pic>
        <p:nvPicPr>
          <p:cNvPr id="7171" name="Picture 6"/>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116013" y="0"/>
            <a:ext cx="6192837"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10677880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Number Placeholder 5"/>
          <p:cNvSpPr>
            <a:spLocks noGrp="1"/>
          </p:cNvSpPr>
          <p:nvPr>
            <p:ph type="sldNum" sz="quarter" idx="12"/>
          </p:nvPr>
        </p:nvSpPr>
        <p:spPr>
          <a:noFill/>
        </p:spPr>
        <p:txBody>
          <a:bodyPr/>
          <a:lstStyle/>
          <a:p>
            <a:fld id="{259E0DBD-0372-4B27-AC9D-9BC6F9861230}" type="slidenum">
              <a:rPr lang="hr-HR" smtClean="0"/>
              <a:pPr/>
              <a:t>12</a:t>
            </a:fld>
            <a:endParaRPr lang="hr-HR" smtClean="0"/>
          </a:p>
        </p:txBody>
      </p:sp>
      <p:sp>
        <p:nvSpPr>
          <p:cNvPr id="11267" name="Rectangle 2"/>
          <p:cNvSpPr>
            <a:spLocks noGrp="1" noChangeArrowheads="1"/>
          </p:cNvSpPr>
          <p:nvPr>
            <p:ph type="title"/>
          </p:nvPr>
        </p:nvSpPr>
        <p:spPr>
          <a:xfrm>
            <a:off x="457200" y="274638"/>
            <a:ext cx="8229600" cy="906462"/>
          </a:xfrm>
        </p:spPr>
        <p:txBody>
          <a:bodyPr/>
          <a:lstStyle/>
          <a:p>
            <a:pPr eaLnBrk="1" hangingPunct="1"/>
            <a:endParaRPr lang="hr-HR" sz="4500" b="1" dirty="0" smtClean="0">
              <a:latin typeface="Palatino Linotype" pitchFamily="18" charset="0"/>
            </a:endParaRPr>
          </a:p>
        </p:txBody>
      </p:sp>
      <p:sp>
        <p:nvSpPr>
          <p:cNvPr id="11268" name="Rectangle 3"/>
          <p:cNvSpPr>
            <a:spLocks noGrp="1" noChangeArrowheads="1"/>
          </p:cNvSpPr>
          <p:nvPr>
            <p:ph type="body" idx="1"/>
          </p:nvPr>
        </p:nvSpPr>
        <p:spPr/>
        <p:txBody>
          <a:bodyPr/>
          <a:lstStyle/>
          <a:p>
            <a:pPr eaLnBrk="1" hangingPunct="1">
              <a:buFontTx/>
              <a:buNone/>
            </a:pPr>
            <a:endParaRPr lang="hr-HR" sz="3700" b="1" smtClean="0">
              <a:latin typeface="Palatino Linotype" pitchFamily="18" charset="0"/>
            </a:endParaRPr>
          </a:p>
          <a:p>
            <a:pPr eaLnBrk="1" hangingPunct="1">
              <a:buFontTx/>
              <a:buNone/>
            </a:pPr>
            <a:endParaRPr lang="hr-HR" sz="3700" b="1" smtClean="0">
              <a:latin typeface="Palatino Linotype" pitchFamily="18" charset="0"/>
            </a:endParaRPr>
          </a:p>
        </p:txBody>
      </p:sp>
      <p:pic>
        <p:nvPicPr>
          <p:cNvPr id="11269" name="Picture 6" descr="xinsrc_1520503191127387265453"/>
          <p:cNvPicPr>
            <a:picLocks noChangeAspect="1" noChangeArrowheads="1"/>
          </p:cNvPicPr>
          <p:nvPr/>
        </p:nvPicPr>
        <p:blipFill>
          <a:blip r:embed="rId2" cstate="print"/>
          <a:srcRect/>
          <a:stretch>
            <a:fillRect/>
          </a:stretch>
        </p:blipFill>
        <p:spPr bwMode="auto">
          <a:xfrm>
            <a:off x="4643438" y="977900"/>
            <a:ext cx="3457575" cy="4535488"/>
          </a:xfrm>
          <a:prstGeom prst="rect">
            <a:avLst/>
          </a:prstGeom>
          <a:noFill/>
          <a:ln w="9525">
            <a:noFill/>
            <a:miter lim="800000"/>
            <a:headEnd/>
            <a:tailEnd/>
          </a:ln>
        </p:spPr>
      </p:pic>
      <p:pic>
        <p:nvPicPr>
          <p:cNvPr id="11270" name="Picture 7" descr="dwarfism"/>
          <p:cNvPicPr>
            <a:picLocks noChangeAspect="1" noChangeArrowheads="1"/>
          </p:cNvPicPr>
          <p:nvPr/>
        </p:nvPicPr>
        <p:blipFill>
          <a:blip r:embed="rId3" cstate="print"/>
          <a:srcRect/>
          <a:stretch>
            <a:fillRect/>
          </a:stretch>
        </p:blipFill>
        <p:spPr bwMode="auto">
          <a:xfrm>
            <a:off x="755650" y="981075"/>
            <a:ext cx="3511550" cy="46085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4"/>
          <p:cNvSpPr>
            <a:spLocks noGrp="1" noChangeArrowheads="1"/>
          </p:cNvSpPr>
          <p:nvPr>
            <p:ph type="title"/>
          </p:nvPr>
        </p:nvSpPr>
        <p:spPr/>
        <p:txBody>
          <a:bodyPr/>
          <a:lstStyle/>
          <a:p>
            <a:pPr eaLnBrk="1" hangingPunct="1"/>
            <a:endParaRPr lang="sr-Latn-CS" smtClean="0"/>
          </a:p>
        </p:txBody>
      </p:sp>
      <p:sp>
        <p:nvSpPr>
          <p:cNvPr id="12291" name="Rectangle 6"/>
          <p:cNvSpPr>
            <a:spLocks noGrp="1" noChangeArrowheads="1"/>
          </p:cNvSpPr>
          <p:nvPr>
            <p:ph type="body" sz="half" idx="2"/>
          </p:nvPr>
        </p:nvSpPr>
        <p:spPr>
          <a:xfrm>
            <a:off x="4356100" y="1600200"/>
            <a:ext cx="4330700" cy="4525963"/>
          </a:xfrm>
        </p:spPr>
        <p:txBody>
          <a:bodyPr/>
          <a:lstStyle/>
          <a:p>
            <a:pPr marL="533400" indent="-533400" eaLnBrk="1" hangingPunct="1">
              <a:buNone/>
            </a:pPr>
            <a:r>
              <a:rPr lang="hr-HR" sz="2400" dirty="0" smtClean="0">
                <a:latin typeface="Comic Sans MS" pitchFamily="66" charset="0"/>
              </a:rPr>
              <a:t>1) GIGANTISM- </a:t>
            </a:r>
            <a:r>
              <a:rPr lang="hr-HR" sz="2400" dirty="0" err="1" smtClean="0">
                <a:latin typeface="Comic Sans MS" pitchFamily="66" charset="0"/>
              </a:rPr>
              <a:t>children</a:t>
            </a:r>
            <a:r>
              <a:rPr lang="hr-HR" sz="2400" dirty="0" smtClean="0">
                <a:latin typeface="Comic Sans MS" pitchFamily="66" charset="0"/>
              </a:rPr>
              <a:t> </a:t>
            </a:r>
            <a:r>
              <a:rPr lang="hr-HR" sz="2400" dirty="0" err="1" smtClean="0">
                <a:latin typeface="Comic Sans MS" pitchFamily="66" charset="0"/>
              </a:rPr>
              <a:t>and</a:t>
            </a:r>
            <a:r>
              <a:rPr lang="hr-HR" sz="2400" dirty="0" smtClean="0">
                <a:latin typeface="Comic Sans MS" pitchFamily="66" charset="0"/>
              </a:rPr>
              <a:t> </a:t>
            </a:r>
            <a:r>
              <a:rPr lang="hr-HR" sz="2400" dirty="0" err="1" smtClean="0">
                <a:latin typeface="Comic Sans MS" pitchFamily="66" charset="0"/>
              </a:rPr>
              <a:t>adolescents</a:t>
            </a:r>
            <a:r>
              <a:rPr lang="hr-HR" sz="2400" dirty="0" smtClean="0">
                <a:latin typeface="Comic Sans MS" pitchFamily="66" charset="0"/>
              </a:rPr>
              <a:t> who </a:t>
            </a:r>
            <a:r>
              <a:rPr lang="hr-HR" sz="2400" dirty="0" err="1" smtClean="0">
                <a:latin typeface="Comic Sans MS" pitchFamily="66" charset="0"/>
              </a:rPr>
              <a:t>have</a:t>
            </a:r>
            <a:r>
              <a:rPr lang="hr-HR" sz="2400" dirty="0" smtClean="0">
                <a:latin typeface="Comic Sans MS" pitchFamily="66" charset="0"/>
              </a:rPr>
              <a:t> </a:t>
            </a:r>
            <a:r>
              <a:rPr lang="hr-HR" sz="2400" dirty="0" err="1" smtClean="0">
                <a:latin typeface="Comic Sans MS" pitchFamily="66" charset="0"/>
              </a:rPr>
              <a:t>not</a:t>
            </a:r>
            <a:r>
              <a:rPr lang="hr-HR" sz="2400" dirty="0" smtClean="0">
                <a:latin typeface="Comic Sans MS" pitchFamily="66" charset="0"/>
              </a:rPr>
              <a:t> </a:t>
            </a:r>
            <a:r>
              <a:rPr lang="hr-HR" sz="2400" dirty="0" err="1" smtClean="0">
                <a:latin typeface="Comic Sans MS" pitchFamily="66" charset="0"/>
              </a:rPr>
              <a:t>completed</a:t>
            </a:r>
            <a:r>
              <a:rPr lang="hr-HR" sz="2400" dirty="0" smtClean="0">
                <a:latin typeface="Comic Sans MS" pitchFamily="66" charset="0"/>
              </a:rPr>
              <a:t> </a:t>
            </a:r>
            <a:r>
              <a:rPr lang="hr-HR" sz="2400" dirty="0" err="1" smtClean="0">
                <a:latin typeface="Comic Sans MS" pitchFamily="66" charset="0"/>
              </a:rPr>
              <a:t>their</a:t>
            </a:r>
            <a:r>
              <a:rPr lang="hr-HR" sz="2400" dirty="0" smtClean="0">
                <a:latin typeface="Comic Sans MS" pitchFamily="66" charset="0"/>
              </a:rPr>
              <a:t> </a:t>
            </a:r>
            <a:r>
              <a:rPr lang="hr-HR" sz="2400" dirty="0" err="1" smtClean="0">
                <a:latin typeface="Comic Sans MS" pitchFamily="66" charset="0"/>
              </a:rPr>
              <a:t>growth</a:t>
            </a:r>
            <a:r>
              <a:rPr lang="hr-HR" sz="2400" dirty="0" smtClean="0">
                <a:latin typeface="Comic Sans MS" pitchFamily="66" charset="0"/>
              </a:rPr>
              <a:t> </a:t>
            </a:r>
            <a:r>
              <a:rPr lang="hr-HR" sz="2400" dirty="0" err="1" smtClean="0">
                <a:latin typeface="Comic Sans MS" pitchFamily="66" charset="0"/>
              </a:rPr>
              <a:t>phase</a:t>
            </a:r>
            <a:endParaRPr lang="hr-HR" sz="2400" dirty="0" smtClean="0">
              <a:latin typeface="Comic Sans MS" pitchFamily="66" charset="0"/>
            </a:endParaRPr>
          </a:p>
          <a:p>
            <a:pPr marL="533400" indent="-533400" eaLnBrk="1" hangingPunct="1">
              <a:buNone/>
            </a:pPr>
            <a:endParaRPr lang="hr-HR" sz="2400" dirty="0" smtClean="0">
              <a:latin typeface="Comic Sans MS" pitchFamily="66" charset="0"/>
            </a:endParaRPr>
          </a:p>
          <a:p>
            <a:pPr marL="533400" indent="-533400" eaLnBrk="1" hangingPunct="1">
              <a:buFontTx/>
              <a:buAutoNum type="arabicParenR" startAt="2"/>
            </a:pPr>
            <a:endParaRPr lang="hr-HR" sz="2400" dirty="0" smtClean="0">
              <a:latin typeface="Comic Sans MS" pitchFamily="66" charset="0"/>
            </a:endParaRPr>
          </a:p>
          <a:p>
            <a:pPr marL="533400" indent="-533400" eaLnBrk="1" hangingPunct="1">
              <a:buFontTx/>
              <a:buNone/>
            </a:pPr>
            <a:endParaRPr lang="hr-HR" sz="2400" dirty="0" smtClean="0">
              <a:latin typeface="Comic Sans MS" pitchFamily="66" charset="0"/>
            </a:endParaRPr>
          </a:p>
          <a:p>
            <a:pPr marL="533400" indent="-533400" eaLnBrk="1" hangingPunct="1">
              <a:buFontTx/>
              <a:buNone/>
            </a:pPr>
            <a:endParaRPr lang="hr-HR" sz="2400" dirty="0" smtClean="0">
              <a:latin typeface="Comic Sans MS" pitchFamily="66" charset="0"/>
            </a:endParaRPr>
          </a:p>
          <a:p>
            <a:pPr marL="533400" indent="-533400" eaLnBrk="1" hangingPunct="1">
              <a:buFontTx/>
              <a:buNone/>
            </a:pPr>
            <a:endParaRPr lang="hr-HR" sz="2400" dirty="0" smtClean="0">
              <a:latin typeface="Comic Sans MS" pitchFamily="66" charset="0"/>
            </a:endParaRPr>
          </a:p>
          <a:p>
            <a:pPr marL="533400" indent="-533400" eaLnBrk="1" hangingPunct="1">
              <a:buFontTx/>
              <a:buNone/>
            </a:pPr>
            <a:r>
              <a:rPr lang="hr-HR" sz="1800" dirty="0" smtClean="0">
                <a:latin typeface="Comic Sans MS" pitchFamily="66" charset="0"/>
              </a:rPr>
              <a:t>12-</a:t>
            </a:r>
            <a:r>
              <a:rPr lang="hr-HR" sz="1800" dirty="0" err="1" smtClean="0">
                <a:latin typeface="Comic Sans MS" pitchFamily="66" charset="0"/>
              </a:rPr>
              <a:t>years</a:t>
            </a:r>
            <a:r>
              <a:rPr lang="hr-HR" sz="1800" dirty="0" smtClean="0">
                <a:latin typeface="Comic Sans MS" pitchFamily="66" charset="0"/>
              </a:rPr>
              <a:t> old </a:t>
            </a:r>
            <a:r>
              <a:rPr lang="hr-HR" sz="1800" dirty="0" err="1" smtClean="0">
                <a:latin typeface="Comic Sans MS" pitchFamily="66" charset="0"/>
              </a:rPr>
              <a:t>boy</a:t>
            </a:r>
            <a:r>
              <a:rPr lang="hr-HR" sz="1800" dirty="0" smtClean="0">
                <a:latin typeface="Comic Sans MS" pitchFamily="66" charset="0"/>
              </a:rPr>
              <a:t> </a:t>
            </a:r>
            <a:r>
              <a:rPr lang="hr-HR" sz="1800" dirty="0" err="1" smtClean="0">
                <a:latin typeface="Comic Sans MS" pitchFamily="66" charset="0"/>
              </a:rPr>
              <a:t>with</a:t>
            </a:r>
            <a:r>
              <a:rPr lang="hr-HR" sz="1800" dirty="0" smtClean="0">
                <a:latin typeface="Comic Sans MS" pitchFamily="66" charset="0"/>
              </a:rPr>
              <a:t> his </a:t>
            </a:r>
            <a:r>
              <a:rPr lang="hr-HR" sz="1800" dirty="0" err="1" smtClean="0">
                <a:latin typeface="Comic Sans MS" pitchFamily="66" charset="0"/>
              </a:rPr>
              <a:t>mother</a:t>
            </a:r>
            <a:endParaRPr lang="hr-HR" sz="1800" dirty="0" smtClean="0">
              <a:latin typeface="Comic Sans MS" pitchFamily="66" charset="0"/>
            </a:endParaRPr>
          </a:p>
          <a:p>
            <a:pPr marL="533400" indent="-533400" eaLnBrk="1" hangingPunct="1"/>
            <a:endParaRPr lang="en-US" sz="1800" dirty="0" smtClean="0"/>
          </a:p>
        </p:txBody>
      </p:sp>
      <p:pic>
        <p:nvPicPr>
          <p:cNvPr id="12292" name="Picture 7" descr="gigantizam"/>
          <p:cNvPicPr>
            <a:picLocks noGrp="1" noChangeAspect="1" noChangeArrowheads="1"/>
          </p:cNvPicPr>
          <p:nvPr>
            <p:ph sz="half" idx="1"/>
          </p:nvPr>
        </p:nvPicPr>
        <p:blipFill>
          <a:blip r:embed="rId2" cstate="print"/>
          <a:srcRect/>
          <a:stretch>
            <a:fillRect/>
          </a:stretch>
        </p:blipFill>
        <p:spPr>
          <a:xfrm>
            <a:off x="323850" y="1412875"/>
            <a:ext cx="3443288" cy="5119688"/>
          </a:xfrm>
          <a:noFill/>
        </p:spPr>
      </p:pic>
      <p:sp>
        <p:nvSpPr>
          <p:cNvPr id="12293" name="Slide Number Placeholder 4"/>
          <p:cNvSpPr>
            <a:spLocks noGrp="1"/>
          </p:cNvSpPr>
          <p:nvPr>
            <p:ph type="sldNum" sz="quarter" idx="12"/>
          </p:nvPr>
        </p:nvSpPr>
        <p:spPr>
          <a:noFill/>
        </p:spPr>
        <p:txBody>
          <a:bodyPr/>
          <a:lstStyle/>
          <a:p>
            <a:fld id="{901B5D9D-FFA1-4080-BBD0-22C8FB537E0C}" type="slidenum">
              <a:rPr lang="en-US" smtClean="0"/>
              <a:pPr/>
              <a:t>13</a:t>
            </a:fld>
            <a:endParaRPr lang="en-US" smtClean="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8" name="Rectangle 6"/>
          <p:cNvSpPr>
            <a:spLocks noGrp="1" noChangeArrowheads="1"/>
          </p:cNvSpPr>
          <p:nvPr>
            <p:ph type="body" sz="half" idx="3"/>
          </p:nvPr>
        </p:nvSpPr>
        <p:spPr>
          <a:xfrm>
            <a:off x="5292725" y="549275"/>
            <a:ext cx="3600450" cy="6048375"/>
          </a:xfrm>
        </p:spPr>
        <p:txBody>
          <a:bodyPr>
            <a:normAutofit/>
          </a:bodyPr>
          <a:lstStyle/>
          <a:p>
            <a:pPr marL="533400" indent="-533400" eaLnBrk="1" hangingPunct="1">
              <a:buNone/>
            </a:pPr>
            <a:r>
              <a:rPr lang="hr-HR" sz="2000" dirty="0" smtClean="0">
                <a:latin typeface="Comic Sans MS" pitchFamily="66" charset="0"/>
              </a:rPr>
              <a:t>2) </a:t>
            </a:r>
            <a:r>
              <a:rPr lang="hr-HR" sz="2000" dirty="0" err="1" smtClean="0">
                <a:latin typeface="Comic Sans MS" pitchFamily="66" charset="0"/>
              </a:rPr>
              <a:t>Acromegaly</a:t>
            </a:r>
            <a:r>
              <a:rPr lang="hr-HR" sz="2000" dirty="0" smtClean="0">
                <a:latin typeface="Comic Sans MS" pitchFamily="66" charset="0"/>
              </a:rPr>
              <a:t>- </a:t>
            </a:r>
            <a:r>
              <a:rPr lang="hr-HR" sz="2000" dirty="0" err="1" smtClean="0">
                <a:latin typeface="Comic Sans MS" pitchFamily="66" charset="0"/>
              </a:rPr>
              <a:t>in</a:t>
            </a:r>
            <a:r>
              <a:rPr lang="hr-HR" sz="2000" dirty="0" smtClean="0">
                <a:latin typeface="Comic Sans MS" pitchFamily="66" charset="0"/>
              </a:rPr>
              <a:t> </a:t>
            </a:r>
            <a:r>
              <a:rPr lang="hr-HR" sz="2000" dirty="0" err="1" smtClean="0">
                <a:latin typeface="Comic Sans MS" pitchFamily="66" charset="0"/>
              </a:rPr>
              <a:t>adults</a:t>
            </a:r>
            <a:endParaRPr lang="hr-HR" sz="2000" dirty="0" smtClean="0">
              <a:latin typeface="Comic Sans MS" pitchFamily="66" charset="0"/>
            </a:endParaRPr>
          </a:p>
          <a:p>
            <a:pPr marL="533400" indent="-533400" eaLnBrk="1" hangingPunct="1">
              <a:buNone/>
            </a:pPr>
            <a:r>
              <a:rPr lang="it-IT" sz="2000" dirty="0" smtClean="0">
                <a:latin typeface="Comic Sans MS" pitchFamily="66" charset="0"/>
              </a:rPr>
              <a:t> </a:t>
            </a:r>
            <a:endParaRPr lang="hr-HR" sz="2000" dirty="0" smtClean="0">
              <a:latin typeface="Comic Sans MS" pitchFamily="66" charset="0"/>
            </a:endParaRPr>
          </a:p>
          <a:p>
            <a:pPr marL="533400" indent="-533400" eaLnBrk="1" hangingPunct="1"/>
            <a:endParaRPr lang="en-US" sz="2000" dirty="0" smtClean="0"/>
          </a:p>
        </p:txBody>
      </p:sp>
      <p:pic>
        <p:nvPicPr>
          <p:cNvPr id="105482" name="Picture 10" descr="acrome1"/>
          <p:cNvPicPr>
            <a:picLocks noGrp="1" noChangeAspect="1" noChangeArrowheads="1"/>
          </p:cNvPicPr>
          <p:nvPr>
            <p:ph sz="quarter" idx="1"/>
          </p:nvPr>
        </p:nvPicPr>
        <p:blipFill>
          <a:blip r:embed="rId2" cstate="print"/>
          <a:srcRect/>
          <a:stretch>
            <a:fillRect/>
          </a:stretch>
        </p:blipFill>
        <p:spPr>
          <a:xfrm>
            <a:off x="900113" y="260350"/>
            <a:ext cx="2808287" cy="2647950"/>
          </a:xfrm>
          <a:noFill/>
        </p:spPr>
      </p:pic>
      <p:pic>
        <p:nvPicPr>
          <p:cNvPr id="105483" name="Picture 11" descr="acromegalia"/>
          <p:cNvPicPr>
            <a:picLocks noGrp="1" noChangeAspect="1" noChangeArrowheads="1"/>
          </p:cNvPicPr>
          <p:nvPr>
            <p:ph sz="quarter" idx="2"/>
          </p:nvPr>
        </p:nvPicPr>
        <p:blipFill>
          <a:blip r:embed="rId3" cstate="print"/>
          <a:srcRect/>
          <a:stretch>
            <a:fillRect/>
          </a:stretch>
        </p:blipFill>
        <p:spPr>
          <a:xfrm>
            <a:off x="0" y="3284538"/>
            <a:ext cx="2519363" cy="1974850"/>
          </a:xfrm>
          <a:noFill/>
        </p:spPr>
      </p:pic>
      <p:pic>
        <p:nvPicPr>
          <p:cNvPr id="105484" name="Picture 12"/>
          <p:cNvPicPr>
            <a:picLocks noChangeAspect="1" noChangeArrowheads="1"/>
          </p:cNvPicPr>
          <p:nvPr/>
        </p:nvPicPr>
        <p:blipFill>
          <a:blip r:embed="rId4" cstate="print"/>
          <a:srcRect/>
          <a:stretch>
            <a:fillRect/>
          </a:stretch>
        </p:blipFill>
        <p:spPr bwMode="auto">
          <a:xfrm>
            <a:off x="2700338" y="3357563"/>
            <a:ext cx="2497137" cy="3325812"/>
          </a:xfrm>
          <a:prstGeom prst="rect">
            <a:avLst/>
          </a:prstGeom>
          <a:noFill/>
          <a:ln w="9525">
            <a:noFill/>
            <a:miter lim="800000"/>
            <a:headEnd/>
            <a:tailEnd/>
          </a:ln>
        </p:spPr>
      </p:pic>
      <p:sp>
        <p:nvSpPr>
          <p:cNvPr id="15367" name="Slide Number Placeholder 6"/>
          <p:cNvSpPr>
            <a:spLocks noGrp="1"/>
          </p:cNvSpPr>
          <p:nvPr>
            <p:ph type="sldNum" sz="quarter" idx="12"/>
          </p:nvPr>
        </p:nvSpPr>
        <p:spPr>
          <a:noFill/>
        </p:spPr>
        <p:txBody>
          <a:bodyPr/>
          <a:lstStyle/>
          <a:p>
            <a:fld id="{8896872F-3A5F-4951-8A56-F899B7C6DB0A}" type="slidenum">
              <a:rPr lang="en-US" smtClean="0"/>
              <a:pPr/>
              <a:t>14</a:t>
            </a:fld>
            <a:endParaRPr lang="en-US"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548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548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54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4"/>
          <p:cNvPicPr>
            <a:picLocks noChangeAspect="1" noChangeArrowheads="1"/>
          </p:cNvPicPr>
          <p:nvPr/>
        </p:nvPicPr>
        <p:blipFill>
          <a:blip r:embed="rId3" cstate="print"/>
          <a:srcRect/>
          <a:stretch>
            <a:fillRect/>
          </a:stretch>
        </p:blipFill>
        <p:spPr bwMode="auto">
          <a:xfrm>
            <a:off x="0" y="0"/>
            <a:ext cx="3563938" cy="6858000"/>
          </a:xfrm>
          <a:prstGeom prst="rect">
            <a:avLst/>
          </a:prstGeom>
          <a:noFill/>
          <a:ln w="9525">
            <a:noFill/>
            <a:miter lim="800000"/>
            <a:headEnd/>
            <a:tailEnd/>
          </a:ln>
        </p:spPr>
      </p:pic>
      <p:pic>
        <p:nvPicPr>
          <p:cNvPr id="16387" name="Picture 5"/>
          <p:cNvPicPr>
            <a:picLocks noChangeAspect="1" noChangeArrowheads="1"/>
          </p:cNvPicPr>
          <p:nvPr/>
        </p:nvPicPr>
        <p:blipFill>
          <a:blip r:embed="rId4" cstate="print"/>
          <a:srcRect/>
          <a:stretch>
            <a:fillRect/>
          </a:stretch>
        </p:blipFill>
        <p:spPr bwMode="auto">
          <a:xfrm>
            <a:off x="3563938" y="1063625"/>
            <a:ext cx="5580062" cy="5794375"/>
          </a:xfrm>
          <a:prstGeom prst="rect">
            <a:avLst/>
          </a:prstGeom>
          <a:noFill/>
          <a:ln w="9525">
            <a:noFill/>
            <a:miter lim="800000"/>
            <a:headEnd/>
            <a:tailEnd/>
          </a:ln>
        </p:spPr>
      </p:pic>
      <p:sp>
        <p:nvSpPr>
          <p:cNvPr id="16388" name="Slide Number Placeholder 3"/>
          <p:cNvSpPr>
            <a:spLocks noGrp="1"/>
          </p:cNvSpPr>
          <p:nvPr>
            <p:ph type="sldNum" sz="quarter" idx="12"/>
          </p:nvPr>
        </p:nvSpPr>
        <p:spPr>
          <a:noFill/>
        </p:spPr>
        <p:txBody>
          <a:bodyPr/>
          <a:lstStyle/>
          <a:p>
            <a:fld id="{4A9D756A-B867-4CAB-A40F-FD4C205B0C5A}" type="slidenum">
              <a:rPr lang="hr-HR" smtClean="0"/>
              <a:pPr/>
              <a:t>15</a:t>
            </a:fld>
            <a:endParaRPr lang="hr-HR" smtClean="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44624"/>
            <a:ext cx="9144000" cy="6740307"/>
          </a:xfrm>
          <a:prstGeom prst="rect">
            <a:avLst/>
          </a:prstGeom>
        </p:spPr>
        <p:txBody>
          <a:bodyPr wrap="square">
            <a:spAutoFit/>
          </a:bodyPr>
          <a:lstStyle/>
          <a:p>
            <a:r>
              <a:rPr lang="en-US" dirty="0"/>
              <a:t>Growth Hormone (GH) </a:t>
            </a:r>
          </a:p>
          <a:p>
            <a:endParaRPr lang="en-US" dirty="0"/>
          </a:p>
          <a:p>
            <a:r>
              <a:rPr lang="en-US" dirty="0"/>
              <a:t>Growth hormone </a:t>
            </a:r>
            <a:r>
              <a:rPr lang="hr-HR" dirty="0" smtClean="0"/>
              <a:t>-</a:t>
            </a:r>
            <a:r>
              <a:rPr lang="en-US" dirty="0" smtClean="0"/>
              <a:t>required </a:t>
            </a:r>
            <a:r>
              <a:rPr lang="en-US" dirty="0"/>
              <a:t>for normal growth during childhood and </a:t>
            </a:r>
            <a:r>
              <a:rPr lang="en-US" dirty="0" smtClean="0"/>
              <a:t>adolescence</a:t>
            </a:r>
            <a:endParaRPr lang="hr-HR" dirty="0" smtClean="0"/>
          </a:p>
          <a:p>
            <a:r>
              <a:rPr lang="hr-HR" dirty="0" smtClean="0"/>
              <a:t>- </a:t>
            </a:r>
            <a:r>
              <a:rPr lang="en-US" dirty="0" smtClean="0"/>
              <a:t>an </a:t>
            </a:r>
            <a:r>
              <a:rPr lang="en-US" dirty="0"/>
              <a:t>important regulator throughout life of lipid and carbohydrate </a:t>
            </a:r>
            <a:r>
              <a:rPr lang="en-US" dirty="0" smtClean="0"/>
              <a:t>metabolism</a:t>
            </a:r>
            <a:r>
              <a:rPr lang="hr-HR" dirty="0" smtClean="0"/>
              <a:t>, </a:t>
            </a:r>
            <a:r>
              <a:rPr lang="en-US" dirty="0" smtClean="0"/>
              <a:t>lean </a:t>
            </a:r>
            <a:r>
              <a:rPr lang="en-US" dirty="0"/>
              <a:t>body </a:t>
            </a:r>
            <a:r>
              <a:rPr lang="en-US" dirty="0" smtClean="0"/>
              <a:t>mass</a:t>
            </a:r>
            <a:endParaRPr lang="hr-HR" dirty="0" smtClean="0"/>
          </a:p>
          <a:p>
            <a:r>
              <a:rPr lang="hr-HR" dirty="0" smtClean="0"/>
              <a:t>- </a:t>
            </a:r>
            <a:r>
              <a:rPr lang="en-US" dirty="0" smtClean="0"/>
              <a:t>effects primarily </a:t>
            </a:r>
            <a:r>
              <a:rPr lang="en-US" dirty="0"/>
              <a:t>mediated by regulating the production in peripheral tissues of </a:t>
            </a:r>
            <a:r>
              <a:rPr lang="en-US" b="1" dirty="0"/>
              <a:t>insulin-like growth factor 1</a:t>
            </a:r>
            <a:r>
              <a:rPr lang="en-US" dirty="0"/>
              <a:t> (</a:t>
            </a:r>
            <a:r>
              <a:rPr lang="en-US" b="1" dirty="0"/>
              <a:t>IGF-1</a:t>
            </a:r>
            <a:r>
              <a:rPr lang="en-US" dirty="0"/>
              <a:t>) and </a:t>
            </a:r>
            <a:r>
              <a:rPr lang="en-US" b="1" dirty="0"/>
              <a:t>2</a:t>
            </a:r>
            <a:r>
              <a:rPr lang="en-US" dirty="0"/>
              <a:t> (</a:t>
            </a:r>
            <a:r>
              <a:rPr lang="en-US" b="1" dirty="0"/>
              <a:t>IGF-2</a:t>
            </a:r>
            <a:r>
              <a:rPr lang="en-US" dirty="0" smtClean="0"/>
              <a:t>)</a:t>
            </a:r>
            <a:endParaRPr lang="hr-HR" dirty="0" smtClean="0"/>
          </a:p>
          <a:p>
            <a:endParaRPr lang="en-US" dirty="0"/>
          </a:p>
          <a:p>
            <a:r>
              <a:rPr lang="en-US" b="1" dirty="0" err="1"/>
              <a:t>Somatropin</a:t>
            </a:r>
            <a:r>
              <a:rPr lang="en-US" b="1" dirty="0"/>
              <a:t> </a:t>
            </a:r>
            <a:r>
              <a:rPr lang="en-US" dirty="0"/>
              <a:t>is a recombinant form of human GH </a:t>
            </a:r>
            <a:endParaRPr lang="hr-HR" dirty="0" smtClean="0"/>
          </a:p>
          <a:p>
            <a:pPr marL="285750" indent="-285750">
              <a:buFontTx/>
              <a:buChar char="-"/>
            </a:pPr>
            <a:r>
              <a:rPr lang="en-US" dirty="0" smtClean="0"/>
              <a:t>treatment </a:t>
            </a:r>
            <a:r>
              <a:rPr lang="en-US" dirty="0"/>
              <a:t>of GH deficiency in children and adults and in the treatment of children with genetic diseases associated with short stature (</a:t>
            </a:r>
            <a:r>
              <a:rPr lang="en-US" dirty="0" err="1"/>
              <a:t>eg</a:t>
            </a:r>
            <a:r>
              <a:rPr lang="en-US" dirty="0"/>
              <a:t>, Turner's syndrome, Noonan syndrome, </a:t>
            </a:r>
            <a:r>
              <a:rPr lang="en-US" dirty="0" err="1"/>
              <a:t>Prader</a:t>
            </a:r>
            <a:r>
              <a:rPr lang="en-US" dirty="0"/>
              <a:t>-Willi </a:t>
            </a:r>
            <a:r>
              <a:rPr lang="en-US" dirty="0" smtClean="0"/>
              <a:t>syndrome)</a:t>
            </a:r>
            <a:endParaRPr lang="hr-HR" dirty="0" smtClean="0"/>
          </a:p>
          <a:p>
            <a:pPr marL="285750" indent="-285750">
              <a:buFontTx/>
              <a:buChar char="-"/>
            </a:pPr>
            <a:r>
              <a:rPr lang="en-US" dirty="0" smtClean="0"/>
              <a:t>GH </a:t>
            </a:r>
            <a:r>
              <a:rPr lang="en-US" dirty="0"/>
              <a:t>treatment also improves growth in children with failure to thrive because of chronic renal failure or the small-for-gestational-age </a:t>
            </a:r>
            <a:r>
              <a:rPr lang="en-US" dirty="0" smtClean="0"/>
              <a:t>condition</a:t>
            </a:r>
            <a:endParaRPr lang="hr-HR" dirty="0"/>
          </a:p>
          <a:p>
            <a:pPr marL="285750" indent="-285750">
              <a:buFontTx/>
              <a:buChar char="-"/>
            </a:pPr>
            <a:r>
              <a:rPr lang="en-US" dirty="0" smtClean="0"/>
              <a:t>In </a:t>
            </a:r>
            <a:r>
              <a:rPr lang="en-US" dirty="0"/>
              <a:t>adults, GH has efficacy in treatment of AIDS-associated wasting and GH </a:t>
            </a:r>
            <a:r>
              <a:rPr lang="en-US" dirty="0" smtClean="0"/>
              <a:t>deficiency,</a:t>
            </a:r>
            <a:endParaRPr lang="hr-HR" dirty="0" smtClean="0"/>
          </a:p>
          <a:p>
            <a:pPr marL="285750" indent="-285750">
              <a:buFontTx/>
              <a:buChar char="-"/>
            </a:pPr>
            <a:r>
              <a:rPr lang="en-US" dirty="0" smtClean="0"/>
              <a:t>it </a:t>
            </a:r>
            <a:r>
              <a:rPr lang="en-US" dirty="0"/>
              <a:t>may improve gastrointestinal function in patients who have undergone intestinal resection and have subsequently developed a malabsorption </a:t>
            </a:r>
            <a:r>
              <a:rPr lang="en-US" dirty="0" smtClean="0"/>
              <a:t>syndrome</a:t>
            </a:r>
            <a:endParaRPr lang="hr-HR" dirty="0" smtClean="0"/>
          </a:p>
          <a:p>
            <a:pPr marL="285750" indent="-285750">
              <a:buFontTx/>
              <a:buChar char="-"/>
            </a:pPr>
            <a:r>
              <a:rPr lang="en-US" dirty="0" smtClean="0"/>
              <a:t>GH </a:t>
            </a:r>
            <a:r>
              <a:rPr lang="en-US" dirty="0"/>
              <a:t>is a popular component of </a:t>
            </a:r>
            <a:r>
              <a:rPr lang="en-US" dirty="0" err="1"/>
              <a:t>antiaging</a:t>
            </a:r>
            <a:r>
              <a:rPr lang="en-US" dirty="0"/>
              <a:t> programs even though studies in model animal systems have consistently found that analogs of GH and IGF-1 shorten </a:t>
            </a:r>
            <a:r>
              <a:rPr lang="en-US" dirty="0" smtClean="0"/>
              <a:t>lifespan</a:t>
            </a:r>
            <a:endParaRPr lang="hr-HR" dirty="0" smtClean="0"/>
          </a:p>
          <a:p>
            <a:pPr marL="285750" indent="-285750">
              <a:buFontTx/>
              <a:buChar char="-"/>
            </a:pPr>
            <a:r>
              <a:rPr lang="en-US" dirty="0" smtClean="0"/>
              <a:t>GH </a:t>
            </a:r>
            <a:r>
              <a:rPr lang="en-US" dirty="0"/>
              <a:t>is also used by athletes for a purported increase in muscle mass and athletic performance and is one of the drugs banned by the Olympic Committee and professional sports associations. </a:t>
            </a:r>
            <a:endParaRPr lang="hr-HR" dirty="0" smtClean="0"/>
          </a:p>
          <a:p>
            <a:pPr marL="285750" indent="-285750">
              <a:buFontTx/>
              <a:buChar char="-"/>
            </a:pPr>
            <a:r>
              <a:rPr lang="en-US" dirty="0" smtClean="0"/>
              <a:t>Adults </a:t>
            </a:r>
            <a:r>
              <a:rPr lang="en-US" dirty="0"/>
              <a:t>generally tolerate GH less well than children. Adverse effects include peripheral edema, myalgia, and arthralgia. Rarely, GH causes intracranial </a:t>
            </a:r>
            <a:r>
              <a:rPr lang="en-US" dirty="0" smtClean="0"/>
              <a:t>hypertension.</a:t>
            </a:r>
          </a:p>
          <a:p>
            <a:endParaRPr lang="en-US" dirty="0">
              <a:effectLst/>
            </a:endParaRPr>
          </a:p>
        </p:txBody>
      </p:sp>
    </p:spTree>
    <p:extLst>
      <p:ext uri="{BB962C8B-B14F-4D97-AF65-F5344CB8AC3E}">
        <p14:creationId xmlns:p14="http://schemas.microsoft.com/office/powerpoint/2010/main" xmlns="" val="35103865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3528" y="103747"/>
            <a:ext cx="8712968" cy="4247317"/>
          </a:xfrm>
          <a:prstGeom prst="rect">
            <a:avLst/>
          </a:prstGeom>
        </p:spPr>
        <p:txBody>
          <a:bodyPr wrap="square">
            <a:spAutoFit/>
          </a:bodyPr>
          <a:lstStyle/>
          <a:p>
            <a:r>
              <a:rPr lang="en-US" dirty="0"/>
              <a:t>Growth Hormone Antagonists</a:t>
            </a:r>
          </a:p>
          <a:p>
            <a:r>
              <a:rPr lang="en-US" dirty="0"/>
              <a:t>Growth hormone-secreting pituitary adenomas cause </a:t>
            </a:r>
            <a:r>
              <a:rPr lang="en-US" b="1" dirty="0"/>
              <a:t>acromegaly </a:t>
            </a:r>
            <a:r>
              <a:rPr lang="en-US" dirty="0"/>
              <a:t>in adults and, rarely, </a:t>
            </a:r>
            <a:r>
              <a:rPr lang="en-US" b="1" dirty="0"/>
              <a:t>gigantism </a:t>
            </a:r>
            <a:r>
              <a:rPr lang="en-US" dirty="0"/>
              <a:t>in children and adolescents who have not completed their growth phase. </a:t>
            </a:r>
            <a:endParaRPr lang="hr-HR" dirty="0" smtClean="0"/>
          </a:p>
          <a:p>
            <a:endParaRPr lang="hr-HR" dirty="0" smtClean="0"/>
          </a:p>
          <a:p>
            <a:r>
              <a:rPr lang="en-US" dirty="0" err="1" smtClean="0"/>
              <a:t>Somatostatin</a:t>
            </a:r>
            <a:r>
              <a:rPr lang="en-US" dirty="0" smtClean="0"/>
              <a:t> Analogs</a:t>
            </a:r>
            <a:endParaRPr lang="hr-HR" dirty="0" smtClean="0"/>
          </a:p>
          <a:p>
            <a:endParaRPr lang="en-US" dirty="0"/>
          </a:p>
          <a:p>
            <a:r>
              <a:rPr lang="en-US" dirty="0" err="1"/>
              <a:t>Somatostatin</a:t>
            </a:r>
            <a:r>
              <a:rPr lang="en-US" dirty="0"/>
              <a:t>, a 14-amino-acid peptide, inhibits the release of GH, glucagon, insulin, and gastrin. </a:t>
            </a:r>
            <a:endParaRPr lang="hr-HR" dirty="0" smtClean="0"/>
          </a:p>
          <a:p>
            <a:r>
              <a:rPr lang="en-US" dirty="0" err="1" smtClean="0"/>
              <a:t>Octreotide</a:t>
            </a:r>
            <a:r>
              <a:rPr lang="hr-HR" dirty="0" smtClean="0"/>
              <a:t> -</a:t>
            </a:r>
            <a:r>
              <a:rPr lang="en-US" dirty="0" smtClean="0"/>
              <a:t> </a:t>
            </a:r>
            <a:r>
              <a:rPr lang="en-US" dirty="0"/>
              <a:t>long-acting synthetic </a:t>
            </a:r>
            <a:r>
              <a:rPr lang="en-US" dirty="0" smtClean="0"/>
              <a:t>analog </a:t>
            </a:r>
            <a:r>
              <a:rPr lang="en-US" dirty="0"/>
              <a:t>of </a:t>
            </a:r>
            <a:r>
              <a:rPr lang="en-US" dirty="0" err="1" smtClean="0"/>
              <a:t>somatostatin</a:t>
            </a:r>
            <a:endParaRPr lang="hr-HR" dirty="0" smtClean="0"/>
          </a:p>
          <a:p>
            <a:pPr marL="285750" indent="-285750">
              <a:buFontTx/>
              <a:buChar char="-"/>
            </a:pPr>
            <a:r>
              <a:rPr lang="en-US" dirty="0" smtClean="0"/>
              <a:t>acromegaly</a:t>
            </a:r>
            <a:r>
              <a:rPr lang="en-US" dirty="0"/>
              <a:t>, carcinoid, </a:t>
            </a:r>
            <a:r>
              <a:rPr lang="en-US" dirty="0" err="1"/>
              <a:t>gastrinoma</a:t>
            </a:r>
            <a:r>
              <a:rPr lang="en-US" dirty="0"/>
              <a:t>, </a:t>
            </a:r>
            <a:r>
              <a:rPr lang="en-US" dirty="0" err="1"/>
              <a:t>glucagonoma</a:t>
            </a:r>
            <a:r>
              <a:rPr lang="en-US" dirty="0"/>
              <a:t>, </a:t>
            </a:r>
            <a:r>
              <a:rPr lang="en-US" dirty="0" smtClean="0"/>
              <a:t>other </a:t>
            </a:r>
            <a:r>
              <a:rPr lang="en-US" dirty="0"/>
              <a:t>endocrine </a:t>
            </a:r>
            <a:r>
              <a:rPr lang="en-US" dirty="0" smtClean="0"/>
              <a:t>tumors</a:t>
            </a:r>
            <a:endParaRPr lang="hr-HR" dirty="0" smtClean="0"/>
          </a:p>
          <a:p>
            <a:pPr marL="285750" indent="-285750">
              <a:buFontTx/>
              <a:buChar char="-"/>
            </a:pPr>
            <a:r>
              <a:rPr lang="hr-HR" dirty="0" smtClean="0"/>
              <a:t>r</a:t>
            </a:r>
            <a:r>
              <a:rPr lang="en-US" dirty="0" err="1" smtClean="0"/>
              <a:t>egular</a:t>
            </a:r>
            <a:r>
              <a:rPr lang="en-US" dirty="0" smtClean="0"/>
              <a:t> </a:t>
            </a:r>
            <a:r>
              <a:rPr lang="en-US" dirty="0" err="1"/>
              <a:t>octreotide</a:t>
            </a:r>
            <a:r>
              <a:rPr lang="en-US" dirty="0"/>
              <a:t> must be administered subcutaneously 2–4 times daily whereas a slow-release intramuscular formulation of </a:t>
            </a:r>
            <a:r>
              <a:rPr lang="en-US" dirty="0" err="1"/>
              <a:t>octreotide</a:t>
            </a:r>
            <a:r>
              <a:rPr lang="en-US" dirty="0"/>
              <a:t> </a:t>
            </a:r>
            <a:r>
              <a:rPr lang="en-US" dirty="0" smtClean="0"/>
              <a:t>is </a:t>
            </a:r>
            <a:r>
              <a:rPr lang="en-US" dirty="0"/>
              <a:t>administered every 4 </a:t>
            </a:r>
            <a:r>
              <a:rPr lang="en-US" dirty="0" err="1"/>
              <a:t>wk</a:t>
            </a:r>
            <a:r>
              <a:rPr lang="en-US" dirty="0"/>
              <a:t> for long-term </a:t>
            </a:r>
            <a:r>
              <a:rPr lang="en-US" dirty="0" smtClean="0"/>
              <a:t>therapy</a:t>
            </a:r>
            <a:endParaRPr lang="hr-HR" dirty="0" smtClean="0"/>
          </a:p>
          <a:p>
            <a:pPr marL="285750" indent="-285750">
              <a:buFontTx/>
              <a:buChar char="-"/>
            </a:pPr>
            <a:r>
              <a:rPr lang="en-US" dirty="0" err="1" smtClean="0"/>
              <a:t>Octreotide</a:t>
            </a:r>
            <a:r>
              <a:rPr lang="en-US" dirty="0" smtClean="0"/>
              <a:t> cause</a:t>
            </a:r>
            <a:r>
              <a:rPr lang="hr-HR" dirty="0" smtClean="0"/>
              <a:t>s</a:t>
            </a:r>
            <a:r>
              <a:rPr lang="en-US" dirty="0" smtClean="0"/>
              <a:t> </a:t>
            </a:r>
            <a:r>
              <a:rPr lang="en-US" dirty="0"/>
              <a:t>significant gastrointestinal disturbances, gallstones, and cardiac conduction </a:t>
            </a:r>
            <a:r>
              <a:rPr lang="en-US" dirty="0" smtClean="0"/>
              <a:t>abnormalities</a:t>
            </a:r>
            <a:endParaRPr lang="hr-HR" dirty="0"/>
          </a:p>
        </p:txBody>
      </p:sp>
    </p:spTree>
    <p:extLst>
      <p:ext uri="{BB962C8B-B14F-4D97-AF65-F5344CB8AC3E}">
        <p14:creationId xmlns:p14="http://schemas.microsoft.com/office/powerpoint/2010/main" xmlns="" val="8981906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44624"/>
            <a:ext cx="9144000" cy="2585323"/>
          </a:xfrm>
          <a:prstGeom prst="rect">
            <a:avLst/>
          </a:prstGeom>
        </p:spPr>
        <p:txBody>
          <a:bodyPr wrap="square">
            <a:spAutoFit/>
          </a:bodyPr>
          <a:lstStyle/>
          <a:p>
            <a:r>
              <a:rPr lang="en-US" dirty="0"/>
              <a:t>Posterior Pituitary Hormones</a:t>
            </a:r>
          </a:p>
          <a:p>
            <a:r>
              <a:rPr lang="en-US" dirty="0"/>
              <a:t>Oxytocin</a:t>
            </a:r>
          </a:p>
          <a:p>
            <a:r>
              <a:rPr lang="en-US" dirty="0" smtClean="0"/>
              <a:t>Oxytocin</a:t>
            </a:r>
            <a:r>
              <a:rPr lang="hr-HR" dirty="0" smtClean="0"/>
              <a:t> -</a:t>
            </a:r>
            <a:r>
              <a:rPr lang="en-US" dirty="0" smtClean="0"/>
              <a:t> a </a:t>
            </a:r>
            <a:r>
              <a:rPr lang="en-US" dirty="0" err="1"/>
              <a:t>nonapeptide</a:t>
            </a:r>
            <a:r>
              <a:rPr lang="en-US" dirty="0"/>
              <a:t> synthesized in cell bodies in the </a:t>
            </a:r>
            <a:r>
              <a:rPr lang="en-US" dirty="0" err="1"/>
              <a:t>paraventricular</a:t>
            </a:r>
            <a:r>
              <a:rPr lang="en-US" dirty="0"/>
              <a:t> nuclei of the hypothalamus and transported through the axons of these cells to the posterior pituitary </a:t>
            </a:r>
            <a:r>
              <a:rPr lang="en-US" dirty="0" smtClean="0"/>
              <a:t> </a:t>
            </a:r>
            <a:endParaRPr lang="hr-HR" dirty="0" smtClean="0"/>
          </a:p>
          <a:p>
            <a:pPr marL="285750" indent="-285750">
              <a:buFontTx/>
              <a:buChar char="-"/>
            </a:pPr>
            <a:r>
              <a:rPr lang="en-US" dirty="0" smtClean="0"/>
              <a:t>an </a:t>
            </a:r>
            <a:r>
              <a:rPr lang="en-US" dirty="0"/>
              <a:t>effective stimulant of uterine contraction </a:t>
            </a:r>
            <a:endParaRPr lang="hr-HR" dirty="0" smtClean="0"/>
          </a:p>
          <a:p>
            <a:pPr marL="285750" indent="-285750">
              <a:buFontTx/>
              <a:buChar char="-"/>
            </a:pPr>
            <a:r>
              <a:rPr lang="en-US" dirty="0" smtClean="0"/>
              <a:t>used </a:t>
            </a:r>
            <a:r>
              <a:rPr lang="en-US" dirty="0"/>
              <a:t>intravenously to induce or reinforce </a:t>
            </a:r>
            <a:r>
              <a:rPr lang="en-US" dirty="0" smtClean="0"/>
              <a:t>labor</a:t>
            </a:r>
            <a:endParaRPr lang="hr-HR" dirty="0" smtClean="0"/>
          </a:p>
          <a:p>
            <a:pPr marL="285750" indent="-285750">
              <a:buFontTx/>
              <a:buChar char="-"/>
            </a:pPr>
            <a:r>
              <a:rPr lang="en-US" b="1" dirty="0" err="1" smtClean="0"/>
              <a:t>Atosiban</a:t>
            </a:r>
            <a:r>
              <a:rPr lang="en-US" dirty="0" smtClean="0"/>
              <a:t> </a:t>
            </a:r>
            <a:r>
              <a:rPr lang="hr-HR" dirty="0" smtClean="0"/>
              <a:t>- </a:t>
            </a:r>
            <a:r>
              <a:rPr lang="en-US" dirty="0" smtClean="0"/>
              <a:t>an </a:t>
            </a:r>
            <a:r>
              <a:rPr lang="en-US" dirty="0"/>
              <a:t>antagonist of the oxytocin </a:t>
            </a:r>
            <a:r>
              <a:rPr lang="en-US" dirty="0" smtClean="0"/>
              <a:t>receptor</a:t>
            </a:r>
            <a:r>
              <a:rPr lang="hr-HR" dirty="0" smtClean="0"/>
              <a:t>,</a:t>
            </a:r>
            <a:r>
              <a:rPr lang="en-US" dirty="0" smtClean="0"/>
              <a:t> </a:t>
            </a:r>
            <a:r>
              <a:rPr lang="en-US" dirty="0"/>
              <a:t>used in some countries as a </a:t>
            </a:r>
            <a:r>
              <a:rPr lang="en-US" b="1" dirty="0" err="1"/>
              <a:t>tocolytic</a:t>
            </a:r>
            <a:r>
              <a:rPr lang="en-US" b="1" dirty="0"/>
              <a:t> </a:t>
            </a:r>
            <a:r>
              <a:rPr lang="en-US" dirty="0"/>
              <a:t>, a drug used to treat preterm </a:t>
            </a:r>
            <a:r>
              <a:rPr lang="en-US" dirty="0" smtClean="0"/>
              <a:t>labor</a:t>
            </a:r>
            <a:endParaRPr lang="hr-HR" dirty="0" smtClean="0"/>
          </a:p>
          <a:p>
            <a:pPr marL="285750" indent="-285750">
              <a:buFontTx/>
              <a:buChar char="-"/>
            </a:pPr>
            <a:endParaRPr lang="en-US" dirty="0"/>
          </a:p>
        </p:txBody>
      </p:sp>
    </p:spTree>
    <p:extLst>
      <p:ext uri="{BB962C8B-B14F-4D97-AF65-F5344CB8AC3E}">
        <p14:creationId xmlns:p14="http://schemas.microsoft.com/office/powerpoint/2010/main" xmlns="" val="196482934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171450"/>
            <a:ext cx="4049713" cy="1056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291" name="Picture 5"/>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067175" y="0"/>
            <a:ext cx="5076825" cy="6829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05537772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9552" y="908720"/>
            <a:ext cx="4572000" cy="5355312"/>
          </a:xfrm>
          <a:prstGeom prst="rect">
            <a:avLst/>
          </a:prstGeom>
        </p:spPr>
        <p:txBody>
          <a:bodyPr>
            <a:spAutoFit/>
          </a:bodyPr>
          <a:lstStyle/>
          <a:p>
            <a:pPr lvl="0"/>
            <a:r>
              <a:rPr lang="en-US" dirty="0"/>
              <a:t>Pituitary hormones: growth hormone, antagonist </a:t>
            </a:r>
            <a:r>
              <a:rPr lang="en-US" dirty="0" err="1"/>
              <a:t>octreotide</a:t>
            </a:r>
            <a:r>
              <a:rPr lang="en-US" dirty="0"/>
              <a:t>, </a:t>
            </a:r>
            <a:r>
              <a:rPr lang="en-US" dirty="0" err="1"/>
              <a:t>oxytocin</a:t>
            </a:r>
            <a:r>
              <a:rPr lang="en-US" dirty="0"/>
              <a:t>, antagonists of </a:t>
            </a:r>
            <a:r>
              <a:rPr lang="en-US" dirty="0" err="1">
                <a:solidFill>
                  <a:srgbClr val="FF0000"/>
                </a:solidFill>
              </a:rPr>
              <a:t>prolactine</a:t>
            </a:r>
            <a:r>
              <a:rPr lang="en-US" dirty="0"/>
              <a:t>, </a:t>
            </a:r>
            <a:r>
              <a:rPr lang="en-US" dirty="0" smtClean="0">
                <a:solidFill>
                  <a:srgbClr val="FF0000"/>
                </a:solidFill>
              </a:rPr>
              <a:t>vasopressin</a:t>
            </a:r>
            <a:endParaRPr lang="hr-HR" dirty="0" smtClean="0">
              <a:solidFill>
                <a:srgbClr val="FF0000"/>
              </a:solidFill>
            </a:endParaRPr>
          </a:p>
          <a:p>
            <a:r>
              <a:rPr lang="en-US" b="1" dirty="0"/>
              <a:t>Chapter 37</a:t>
            </a:r>
            <a:endParaRPr lang="en-US" dirty="0"/>
          </a:p>
          <a:p>
            <a:r>
              <a:rPr lang="en-US" dirty="0" smtClean="0"/>
              <a:t>Physiology </a:t>
            </a:r>
            <a:r>
              <a:rPr lang="en-US" dirty="0"/>
              <a:t>of hypothalamic and pituitary hormones is not test material but is recommended for reading in order to better understand the pharmacology of drugs described in this chapter. Data in tables 37-1 and 37-3 are not necessary, data in table 37-2 only informative. The frame text “Treatment of obesity” and table 37-5 can be test material; </a:t>
            </a:r>
          </a:p>
          <a:p>
            <a:r>
              <a:rPr lang="en-US" dirty="0"/>
              <a:t>- </a:t>
            </a:r>
            <a:r>
              <a:rPr lang="en-US" dirty="0">
                <a:solidFill>
                  <a:srgbClr val="FF0000"/>
                </a:solidFill>
              </a:rPr>
              <a:t>growth hormone </a:t>
            </a:r>
            <a:r>
              <a:rPr lang="en-US" dirty="0"/>
              <a:t>and antagonist </a:t>
            </a:r>
            <a:r>
              <a:rPr lang="en-US" dirty="0" err="1">
                <a:solidFill>
                  <a:srgbClr val="FF0000"/>
                </a:solidFill>
              </a:rPr>
              <a:t>octreotide</a:t>
            </a:r>
            <a:r>
              <a:rPr lang="en-US" dirty="0"/>
              <a:t> (mechanism of action, effects and indications)</a:t>
            </a:r>
          </a:p>
          <a:p>
            <a:r>
              <a:rPr lang="en-US" dirty="0"/>
              <a:t>- </a:t>
            </a:r>
            <a:r>
              <a:rPr lang="en-US" dirty="0" err="1">
                <a:solidFill>
                  <a:srgbClr val="FF0000"/>
                </a:solidFill>
              </a:rPr>
              <a:t>oxytocin</a:t>
            </a:r>
            <a:r>
              <a:rPr lang="en-US" dirty="0"/>
              <a:t> (indications and ADRs)</a:t>
            </a:r>
          </a:p>
          <a:p>
            <a:r>
              <a:rPr lang="en-US" dirty="0"/>
              <a:t>- vasopressin antagonist: </a:t>
            </a:r>
            <a:r>
              <a:rPr lang="en-US" dirty="0" err="1" smtClean="0">
                <a:solidFill>
                  <a:srgbClr val="FF0000"/>
                </a:solidFill>
              </a:rPr>
              <a:t>conivaptan</a:t>
            </a:r>
            <a:endParaRPr lang="hr-HR" dirty="0" smtClean="0">
              <a:solidFill>
                <a:srgbClr val="FF0000"/>
              </a:solidFill>
            </a:endParaRPr>
          </a:p>
          <a:p>
            <a:pPr lvl="0"/>
            <a:endParaRPr lang="hr-HR" dirty="0" smtClean="0"/>
          </a:p>
          <a:p>
            <a:pPr lvl="0"/>
            <a:endParaRPr lang="en-US" dirty="0"/>
          </a:p>
          <a:p>
            <a:pPr lvl="0"/>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32656"/>
            <a:ext cx="9144000" cy="4247317"/>
          </a:xfrm>
          <a:prstGeom prst="rect">
            <a:avLst/>
          </a:prstGeom>
        </p:spPr>
        <p:txBody>
          <a:bodyPr wrap="square">
            <a:spAutoFit/>
          </a:bodyPr>
          <a:lstStyle/>
          <a:p>
            <a:r>
              <a:rPr lang="en-US" dirty="0"/>
              <a:t>Vasopressin (Antidiuretic Hormone [ADH])</a:t>
            </a:r>
          </a:p>
          <a:p>
            <a:r>
              <a:rPr lang="en-US" dirty="0"/>
              <a:t>Vasopressin</a:t>
            </a:r>
            <a:r>
              <a:rPr lang="hr-HR" dirty="0"/>
              <a:t>- </a:t>
            </a:r>
            <a:r>
              <a:rPr lang="en-US" dirty="0"/>
              <a:t>synthesized in neuronal cell bodies in the hypothalamus and released from nerve terminals in the posterior pituitary </a:t>
            </a:r>
            <a:endParaRPr lang="hr-HR" dirty="0"/>
          </a:p>
          <a:p>
            <a:pPr marL="285750" indent="-285750">
              <a:buFontTx/>
              <a:buChar char="-"/>
            </a:pPr>
            <a:r>
              <a:rPr lang="en-US" dirty="0"/>
              <a:t>vasopressin acts through V</a:t>
            </a:r>
            <a:r>
              <a:rPr lang="en-US" baseline="-25000" dirty="0"/>
              <a:t>2</a:t>
            </a:r>
            <a:r>
              <a:rPr lang="en-US" dirty="0"/>
              <a:t> receptors to increase the insertion of water channels in the apical membranes of collecting duct cells in the kidney and to thereby provide an antidiuretic effect</a:t>
            </a:r>
            <a:endParaRPr lang="hr-HR" dirty="0"/>
          </a:p>
          <a:p>
            <a:pPr marL="285750" indent="-285750">
              <a:buFontTx/>
              <a:buChar char="-"/>
            </a:pPr>
            <a:r>
              <a:rPr lang="hr-HR" dirty="0"/>
              <a:t>e</a:t>
            </a:r>
            <a:r>
              <a:rPr lang="en-US" dirty="0" err="1"/>
              <a:t>xtrarenal</a:t>
            </a:r>
            <a:r>
              <a:rPr lang="en-US" dirty="0"/>
              <a:t> V</a:t>
            </a:r>
            <a:r>
              <a:rPr lang="en-US" baseline="-25000" dirty="0"/>
              <a:t>2</a:t>
            </a:r>
            <a:r>
              <a:rPr lang="en-US" dirty="0"/>
              <a:t>-like receptors regulate the release of coagulation factor VIII and von </a:t>
            </a:r>
            <a:r>
              <a:rPr lang="en-US" dirty="0" err="1"/>
              <a:t>Willebrand</a:t>
            </a:r>
            <a:r>
              <a:rPr lang="en-US" dirty="0"/>
              <a:t> factor </a:t>
            </a:r>
            <a:endParaRPr lang="hr-HR" dirty="0"/>
          </a:p>
          <a:p>
            <a:pPr marL="285750" indent="-285750">
              <a:buFontTx/>
              <a:buChar char="-"/>
            </a:pPr>
            <a:r>
              <a:rPr lang="en-US" b="1" dirty="0" err="1"/>
              <a:t>Desmopressin</a:t>
            </a:r>
            <a:r>
              <a:rPr lang="en-US" b="1" dirty="0"/>
              <a:t>,</a:t>
            </a:r>
            <a:r>
              <a:rPr lang="en-US" dirty="0"/>
              <a:t> a selective agonist of V</a:t>
            </a:r>
            <a:r>
              <a:rPr lang="en-US" baseline="-25000" dirty="0"/>
              <a:t>2</a:t>
            </a:r>
            <a:r>
              <a:rPr lang="en-US" dirty="0"/>
              <a:t> receptors, is administered orally, nasally, or </a:t>
            </a:r>
            <a:r>
              <a:rPr lang="en-US" dirty="0" err="1"/>
              <a:t>parenterally</a:t>
            </a:r>
            <a:r>
              <a:rPr lang="en-US" dirty="0"/>
              <a:t> in patients with pituitary diabetes insipidus and in patients with mild hemophilia A or von </a:t>
            </a:r>
            <a:r>
              <a:rPr lang="en-US" dirty="0" err="1"/>
              <a:t>Willebrand</a:t>
            </a:r>
            <a:r>
              <a:rPr lang="en-US" dirty="0"/>
              <a:t> disease.</a:t>
            </a:r>
          </a:p>
          <a:p>
            <a:pPr marL="285750" indent="-285750">
              <a:buFontTx/>
              <a:buChar char="-"/>
            </a:pPr>
            <a:r>
              <a:rPr lang="en-US" dirty="0" smtClean="0"/>
              <a:t>contracts </a:t>
            </a:r>
            <a:r>
              <a:rPr lang="en-US" dirty="0"/>
              <a:t>vascular smooth muscle by activating V</a:t>
            </a:r>
            <a:r>
              <a:rPr lang="en-US" baseline="-25000" dirty="0"/>
              <a:t>1</a:t>
            </a:r>
            <a:r>
              <a:rPr lang="en-US" dirty="0"/>
              <a:t> receptors. Because of this vasoconstrictor effect, vasopressin is sometimes used to treat patients with bleeding from esophageal varices or colon diverticula</a:t>
            </a:r>
            <a:r>
              <a:rPr lang="en-US" dirty="0" smtClean="0"/>
              <a:t>.</a:t>
            </a:r>
            <a:endParaRPr lang="hr-HR" dirty="0" smtClean="0"/>
          </a:p>
          <a:p>
            <a:pPr marL="285750" indent="-285750">
              <a:buFontTx/>
              <a:buChar char="-"/>
            </a:pPr>
            <a:endParaRPr lang="en-US" dirty="0"/>
          </a:p>
        </p:txBody>
      </p:sp>
    </p:spTree>
    <p:extLst>
      <p:ext uri="{BB962C8B-B14F-4D97-AF65-F5344CB8AC3E}">
        <p14:creationId xmlns:p14="http://schemas.microsoft.com/office/powerpoint/2010/main" xmlns="" val="173590319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5816" t="34853"/>
          <a:stretch/>
        </p:blipFill>
        <p:spPr bwMode="auto">
          <a:xfrm>
            <a:off x="-235526" y="-1"/>
            <a:ext cx="4285240" cy="68794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3"/>
          <p:cNvSpPr/>
          <p:nvPr/>
        </p:nvSpPr>
        <p:spPr>
          <a:xfrm>
            <a:off x="4355976" y="804795"/>
            <a:ext cx="4572000" cy="3970318"/>
          </a:xfrm>
          <a:prstGeom prst="rect">
            <a:avLst/>
          </a:prstGeom>
        </p:spPr>
        <p:txBody>
          <a:bodyPr>
            <a:spAutoFit/>
          </a:bodyPr>
          <a:lstStyle/>
          <a:p>
            <a:r>
              <a:rPr lang="en-US" sz="2800" dirty="0"/>
              <a:t>Several antagonists of vasopressin receptors (</a:t>
            </a:r>
            <a:r>
              <a:rPr lang="en-US" sz="2800" dirty="0" err="1"/>
              <a:t>eg</a:t>
            </a:r>
            <a:r>
              <a:rPr lang="en-US" sz="2800" dirty="0"/>
              <a:t>, </a:t>
            </a:r>
            <a:r>
              <a:rPr lang="en-US" sz="2800" b="1" dirty="0" err="1"/>
              <a:t>conivaptan</a:t>
            </a:r>
            <a:r>
              <a:rPr lang="en-US" sz="2800" b="1" dirty="0"/>
              <a:t>,</a:t>
            </a:r>
            <a:r>
              <a:rPr lang="en-US" sz="2800" dirty="0"/>
              <a:t> </a:t>
            </a:r>
            <a:r>
              <a:rPr lang="en-US" sz="2800" dirty="0" err="1"/>
              <a:t>tolvaptan</a:t>
            </a:r>
            <a:r>
              <a:rPr lang="en-US" sz="2800" dirty="0"/>
              <a:t>) have been developed to offset the fluid retention that results from the excessive production of vasopressin associated with </a:t>
            </a:r>
            <a:r>
              <a:rPr lang="en-US" sz="2800" dirty="0" err="1"/>
              <a:t>hyponatremia</a:t>
            </a:r>
            <a:r>
              <a:rPr lang="en-US" sz="2800" dirty="0"/>
              <a:t> or acute heart failure </a:t>
            </a:r>
          </a:p>
        </p:txBody>
      </p:sp>
    </p:spTree>
    <p:extLst>
      <p:ext uri="{BB962C8B-B14F-4D97-AF65-F5344CB8AC3E}">
        <p14:creationId xmlns:p14="http://schemas.microsoft.com/office/powerpoint/2010/main" xmlns="" val="37494768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63500" y="731306"/>
            <a:ext cx="9080500" cy="478592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x-none" altLang="x-none" sz="32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cs typeface="Arial" charset="0"/>
              </a:rPr>
              <a:t>Thyroid &amp; Antithyroid Drugs</a:t>
            </a:r>
          </a:p>
          <a:p>
            <a:pPr marL="0" marR="0" lvl="0" indent="0" algn="l" defTabSz="914400" rtl="0" eaLnBrk="1" fontAlgn="base" latinLnBrk="0" hangingPunct="1">
              <a:lnSpc>
                <a:spcPct val="100000"/>
              </a:lnSpc>
              <a:spcBef>
                <a:spcPct val="0"/>
              </a:spcBef>
              <a:spcAft>
                <a:spcPct val="0"/>
              </a:spcAft>
              <a:buClrTx/>
              <a:buSzTx/>
              <a:buFontTx/>
              <a:buNone/>
              <a:tabLst/>
            </a:pPr>
            <a:endParaRPr lang="x-none" altLang="x-none" dirty="0">
              <a:latin typeface="Arial"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x-none" altLang="x-none" sz="1800" b="0" i="0" u="none" strike="noStrike" cap="none" normalizeH="0" baseline="0" dirty="0" smtClean="0">
              <a:ln>
                <a:noFill/>
              </a:ln>
              <a:solidFill>
                <a:schemeClr val="tx1"/>
              </a:solidFill>
              <a:effectLst/>
              <a:latin typeface="Arial" charset="0"/>
              <a:cs typeface="Arial" charset="0"/>
            </a:endParaRPr>
          </a:p>
          <a:p>
            <a:pPr marL="285750" marR="0" lvl="0" indent="-285750" algn="l" defTabSz="914400" rtl="0" eaLnBrk="0" fontAlgn="base" latinLnBrk="0" hangingPunct="0">
              <a:lnSpc>
                <a:spcPct val="100000"/>
              </a:lnSpc>
              <a:spcBef>
                <a:spcPct val="0"/>
              </a:spcBef>
              <a:spcAft>
                <a:spcPct val="0"/>
              </a:spcAft>
              <a:buClrTx/>
              <a:buSzTx/>
              <a:buFontTx/>
              <a:buChar char="-"/>
              <a:tabLst/>
            </a:pPr>
            <a:r>
              <a:rPr kumimoji="0" lang="x-none" altLang="x-none" sz="2800" b="0" i="0" u="none" strike="noStrike" cap="none" normalizeH="0" baseline="0" dirty="0" smtClean="0">
                <a:ln>
                  <a:noFill/>
                </a:ln>
                <a:solidFill>
                  <a:schemeClr val="tx1"/>
                </a:solidFill>
                <a:effectLst/>
                <a:latin typeface="Arial" charset="0"/>
                <a:cs typeface="Arial" charset="0"/>
              </a:rPr>
              <a:t>2 types of hormones: iodine-containing amino acids (thyroxine and triiodothyronine) and a peptide (calcitonin). </a:t>
            </a:r>
          </a:p>
          <a:p>
            <a:pPr marL="285750" marR="0" lvl="0" indent="-285750" algn="l" defTabSz="914400" rtl="0" eaLnBrk="0" fontAlgn="base" latinLnBrk="0" hangingPunct="0">
              <a:lnSpc>
                <a:spcPct val="100000"/>
              </a:lnSpc>
              <a:spcBef>
                <a:spcPct val="0"/>
              </a:spcBef>
              <a:spcAft>
                <a:spcPct val="0"/>
              </a:spcAft>
              <a:buClrTx/>
              <a:buSzTx/>
              <a:buFontTx/>
              <a:buChar char="-"/>
              <a:tabLst/>
            </a:pPr>
            <a:r>
              <a:rPr kumimoji="0" lang="x-none" altLang="x-none" sz="2800" b="0" i="0" u="none" strike="noStrike" cap="none" normalizeH="0" baseline="0" dirty="0" smtClean="0">
                <a:ln>
                  <a:noFill/>
                </a:ln>
                <a:solidFill>
                  <a:schemeClr val="tx1"/>
                </a:solidFill>
                <a:effectLst/>
                <a:latin typeface="Arial" charset="0"/>
                <a:cs typeface="Arial" charset="0"/>
              </a:rPr>
              <a:t>Thyroxine and triiodothyronine have broad effects on growth, development, and metabolism</a:t>
            </a:r>
          </a:p>
          <a:p>
            <a:pPr marL="285750" marR="0" lvl="0" indent="-285750" algn="l" defTabSz="914400" rtl="0" eaLnBrk="0" fontAlgn="base" latinLnBrk="0" hangingPunct="0">
              <a:lnSpc>
                <a:spcPct val="100000"/>
              </a:lnSpc>
              <a:spcBef>
                <a:spcPct val="0"/>
              </a:spcBef>
              <a:spcAft>
                <a:spcPct val="0"/>
              </a:spcAft>
              <a:buClrTx/>
              <a:buSzTx/>
              <a:buFontTx/>
              <a:buChar char="-"/>
              <a:tabLst/>
            </a:pPr>
            <a:r>
              <a:rPr kumimoji="0" lang="x-none" altLang="x-none" sz="2800" b="0" i="0" u="none" strike="noStrike" cap="none" normalizeH="0" baseline="0" dirty="0" smtClean="0">
                <a:ln>
                  <a:noFill/>
                </a:ln>
                <a:solidFill>
                  <a:schemeClr val="tx1"/>
                </a:solidFill>
                <a:effectLst/>
                <a:latin typeface="Arial" charset="0"/>
                <a:cs typeface="Arial" charset="0"/>
              </a:rPr>
              <a:t>Calcitonin is important in calcium metabolism </a:t>
            </a:r>
          </a:p>
          <a:p>
            <a:pPr marL="285750" marR="0" lvl="0" indent="-285750" algn="l" defTabSz="914400" rtl="0" eaLnBrk="0" fontAlgn="base" latinLnBrk="0" hangingPunct="0">
              <a:lnSpc>
                <a:spcPct val="100000"/>
              </a:lnSpc>
              <a:spcBef>
                <a:spcPct val="0"/>
              </a:spcBef>
              <a:spcAft>
                <a:spcPct val="0"/>
              </a:spcAft>
              <a:buClrTx/>
              <a:buSzTx/>
              <a:buFontTx/>
              <a:buChar char="-"/>
              <a:tabLst/>
            </a:pPr>
            <a:r>
              <a:rPr kumimoji="0" lang="x-none" altLang="x-none" sz="2800" b="0" i="0" u="none" strike="noStrike" cap="none" normalizeH="0" baseline="0" dirty="0" smtClean="0">
                <a:ln>
                  <a:noFill/>
                </a:ln>
                <a:solidFill>
                  <a:schemeClr val="tx1"/>
                </a:solidFill>
                <a:effectLst/>
                <a:latin typeface="Arial" charset="0"/>
                <a:cs typeface="Arial" charset="0"/>
              </a:rPr>
              <a:t>hypothyroidism </a:t>
            </a:r>
          </a:p>
          <a:p>
            <a:pPr marL="285750" marR="0" lvl="0" indent="-285750" algn="l" defTabSz="914400" rtl="0" eaLnBrk="0" fontAlgn="base" latinLnBrk="0" hangingPunct="0">
              <a:lnSpc>
                <a:spcPct val="100000"/>
              </a:lnSpc>
              <a:spcBef>
                <a:spcPct val="0"/>
              </a:spcBef>
              <a:spcAft>
                <a:spcPct val="0"/>
              </a:spcAft>
              <a:buClrTx/>
              <a:buSzTx/>
              <a:buFontTx/>
              <a:buChar char="-"/>
              <a:tabLst/>
            </a:pPr>
            <a:r>
              <a:rPr kumimoji="0" lang="x-none" altLang="x-none" sz="2800" b="0" i="0" u="none" strike="noStrike" cap="none" normalizeH="0" baseline="0" dirty="0" smtClean="0">
                <a:ln>
                  <a:noFill/>
                </a:ln>
                <a:solidFill>
                  <a:schemeClr val="tx1"/>
                </a:solidFill>
                <a:effectLst/>
                <a:latin typeface="Arial" charset="0"/>
                <a:cs typeface="Arial" charset="0"/>
              </a:rPr>
              <a:t>hyperthyroidism. </a:t>
            </a:r>
          </a:p>
          <a:p>
            <a:pPr marL="0" marR="0" lvl="0" indent="0" algn="l" defTabSz="914400" rtl="0" eaLnBrk="0" fontAlgn="base" latinLnBrk="0" hangingPunct="0">
              <a:lnSpc>
                <a:spcPct val="100000"/>
              </a:lnSpc>
              <a:spcBef>
                <a:spcPct val="0"/>
              </a:spcBef>
              <a:spcAft>
                <a:spcPct val="0"/>
              </a:spcAft>
              <a:buClrTx/>
              <a:buSzTx/>
              <a:buFontTx/>
              <a:buNone/>
              <a:tabLst/>
            </a:pPr>
            <a:r>
              <a:rPr kumimoji="0" lang="x-none" altLang="x-none" sz="1800" b="0" i="0" u="none" strike="noStrike" cap="none" normalizeH="0" baseline="0" dirty="0" smtClean="0">
                <a:ln>
                  <a:noFill/>
                </a:ln>
                <a:solidFill>
                  <a:schemeClr val="tx1"/>
                </a:solidFill>
                <a:effectLst/>
                <a:latin typeface="Arial" charset="0"/>
                <a:cs typeface="Arial" charset="0"/>
              </a:rPr>
              <a:t>  </a:t>
            </a:r>
            <a:r>
              <a:rPr kumimoji="0" lang="x-none" altLang="x-none" sz="1900" b="0" i="0" u="none" strike="noStrike" cap="none" normalizeH="0" baseline="0" dirty="0" smtClean="0">
                <a:ln>
                  <a:noFill/>
                </a:ln>
                <a:solidFill>
                  <a:schemeClr val="tx1"/>
                </a:solidFill>
                <a:effectLst/>
                <a:latin typeface="Arial" charset="0"/>
                <a:cs typeface="Arial" charset="0"/>
              </a:rPr>
              <a:t> </a:t>
            </a:r>
            <a:r>
              <a:rPr kumimoji="0" lang="x-none" altLang="x-none" sz="1800" b="0" i="0" u="none" strike="noStrike" cap="none" normalizeH="0" baseline="0" dirty="0" smtClean="0">
                <a:ln>
                  <a:noFill/>
                </a:ln>
                <a:solidFill>
                  <a:schemeClr val="tx1"/>
                </a:solidFill>
                <a:effectLst/>
                <a:latin typeface="Arial" charset="0"/>
                <a:cs typeface="Arial" charset="0"/>
              </a:rPr>
              <a:t>    	</a:t>
            </a:r>
          </a:p>
        </p:txBody>
      </p:sp>
      <p:sp>
        <p:nvSpPr>
          <p:cNvPr id="3" name="AutoShape 2" descr="mk:@MSITStore:C:\Users\Ivana\Desktop\NASTAVA%202013-14\Materijali%20za%20spremanje%20nastave\KATZUNG2.CHM::/VII.%20Endocrine%20Drugs/38.%20Thyroid%20and%20Antithyroid%20Drugs_files/loadBinary_003.gif"/>
          <p:cNvSpPr>
            <a:spLocks noChangeAspect="1" noChangeArrowheads="1"/>
          </p:cNvSpPr>
          <p:nvPr/>
        </p:nvSpPr>
        <p:spPr bwMode="auto">
          <a:xfrm>
            <a:off x="63500" y="404813"/>
            <a:ext cx="304800" cy="304800"/>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hr-HR"/>
          </a:p>
        </p:txBody>
      </p:sp>
    </p:spTree>
    <p:extLst>
      <p:ext uri="{BB962C8B-B14F-4D97-AF65-F5344CB8AC3E}">
        <p14:creationId xmlns:p14="http://schemas.microsoft.com/office/powerpoint/2010/main" xmlns="" val="41859054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60" name="Rectangle 8"/>
          <p:cNvSpPr>
            <a:spLocks noGrp="1" noChangeArrowheads="1"/>
          </p:cNvSpPr>
          <p:nvPr>
            <p:ph type="body" sz="half" idx="2"/>
          </p:nvPr>
        </p:nvSpPr>
        <p:spPr>
          <a:xfrm>
            <a:off x="4648200" y="1844675"/>
            <a:ext cx="4038600" cy="4281488"/>
          </a:xfrm>
        </p:spPr>
        <p:txBody>
          <a:bodyPr/>
          <a:lstStyle/>
          <a:p>
            <a:pPr eaLnBrk="1" hangingPunct="1"/>
            <a:endParaRPr lang="en-US" sz="2800" dirty="0" smtClean="0"/>
          </a:p>
        </p:txBody>
      </p:sp>
      <p:sp>
        <p:nvSpPr>
          <p:cNvPr id="22531" name="Rectangle 4"/>
          <p:cNvSpPr>
            <a:spLocks noChangeArrowheads="1"/>
          </p:cNvSpPr>
          <p:nvPr/>
        </p:nvSpPr>
        <p:spPr bwMode="auto">
          <a:xfrm>
            <a:off x="457200" y="381000"/>
            <a:ext cx="8229600" cy="1371600"/>
          </a:xfrm>
          <a:prstGeom prst="rect">
            <a:avLst/>
          </a:prstGeom>
          <a:noFill/>
          <a:ln w="9525">
            <a:noFill/>
            <a:miter lim="800000"/>
            <a:headEnd/>
            <a:tailEnd/>
          </a:ln>
        </p:spPr>
        <p:txBody>
          <a:bodyPr anchor="ctr"/>
          <a:lstStyle/>
          <a:p>
            <a:pPr algn="ctr"/>
            <a:endParaRPr lang="en-US" sz="4000" dirty="0">
              <a:solidFill>
                <a:schemeClr val="tx2"/>
              </a:solidFill>
              <a:latin typeface="Comic Sans MS" pitchFamily="66" charset="0"/>
            </a:endParaRPr>
          </a:p>
        </p:txBody>
      </p:sp>
      <p:sp>
        <p:nvSpPr>
          <p:cNvPr id="22532" name="Rectangle 5"/>
          <p:cNvSpPr>
            <a:spLocks noChangeArrowheads="1"/>
          </p:cNvSpPr>
          <p:nvPr/>
        </p:nvSpPr>
        <p:spPr bwMode="auto">
          <a:xfrm>
            <a:off x="457200" y="1628775"/>
            <a:ext cx="8229600" cy="4467225"/>
          </a:xfrm>
          <a:prstGeom prst="rect">
            <a:avLst/>
          </a:prstGeom>
          <a:noFill/>
          <a:ln w="9525">
            <a:noFill/>
            <a:miter lim="800000"/>
            <a:headEnd/>
            <a:tailEnd/>
          </a:ln>
        </p:spPr>
        <p:txBody>
          <a:bodyPr/>
          <a:lstStyle/>
          <a:p>
            <a:pPr marL="342900" indent="-342900">
              <a:spcBef>
                <a:spcPct val="20000"/>
              </a:spcBef>
            </a:pPr>
            <a:endParaRPr lang="sr-Latn-CS">
              <a:latin typeface="Comic Sans MS" pitchFamily="66" charset="0"/>
            </a:endParaRPr>
          </a:p>
        </p:txBody>
      </p:sp>
      <p:pic>
        <p:nvPicPr>
          <p:cNvPr id="22533" name="Picture 9" descr="Thyroid_Gland"/>
          <p:cNvPicPr>
            <a:picLocks noGrp="1" noChangeAspect="1" noChangeArrowheads="1"/>
          </p:cNvPicPr>
          <p:nvPr>
            <p:ph sz="half" idx="1"/>
          </p:nvPr>
        </p:nvPicPr>
        <p:blipFill>
          <a:blip r:embed="rId2" cstate="print"/>
          <a:srcRect/>
          <a:stretch>
            <a:fillRect/>
          </a:stretch>
        </p:blipFill>
        <p:spPr>
          <a:xfrm>
            <a:off x="282575" y="1862138"/>
            <a:ext cx="4098925" cy="4303712"/>
          </a:xfrm>
          <a:noFill/>
        </p:spPr>
      </p:pic>
      <p:sp>
        <p:nvSpPr>
          <p:cNvPr id="22534" name="Slide Number Placeholder 6"/>
          <p:cNvSpPr>
            <a:spLocks noGrp="1"/>
          </p:cNvSpPr>
          <p:nvPr>
            <p:ph type="sldNum" sz="quarter" idx="12"/>
          </p:nvPr>
        </p:nvSpPr>
        <p:spPr>
          <a:noFill/>
        </p:spPr>
        <p:txBody>
          <a:bodyPr/>
          <a:lstStyle/>
          <a:p>
            <a:fld id="{17BE9EDE-84E8-4044-B740-6302A075E8AF}" type="slidenum">
              <a:rPr lang="en-US" smtClean="0"/>
              <a:pPr/>
              <a:t>23</a:t>
            </a:fld>
            <a:endParaRPr lang="en-US" smtClean="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856" t="34601" r="54467" b="30171"/>
          <a:stretch/>
        </p:blipFill>
        <p:spPr bwMode="auto">
          <a:xfrm>
            <a:off x="35496" y="548680"/>
            <a:ext cx="8933687" cy="396044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9867672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a:spLocks noChangeArrowheads="1"/>
          </p:cNvSpPr>
          <p:nvPr/>
        </p:nvSpPr>
        <p:spPr bwMode="auto">
          <a:xfrm>
            <a:off x="251520" y="-13728"/>
            <a:ext cx="8892480" cy="49859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x-none" altLang="x-none" sz="1800" b="0" i="0" u="none" strike="noStrike" cap="none" normalizeH="0" baseline="0" dirty="0" smtClean="0">
                <a:ln>
                  <a:noFill/>
                </a:ln>
                <a:solidFill>
                  <a:schemeClr val="tx1"/>
                </a:solidFill>
                <a:effectLst/>
                <a:latin typeface="Arial" charset="0"/>
                <a:cs typeface="Arial" charset="0"/>
              </a:rPr>
              <a:t>Synthesis &amp; Transport of Thyroid Hormones</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x-none" altLang="x-none" sz="1800" b="0" i="0" u="none" strike="noStrike" cap="none" normalizeH="0" baseline="0" dirty="0" smtClean="0">
              <a:ln>
                <a:noFill/>
              </a:ln>
              <a:solidFill>
                <a:schemeClr val="tx1"/>
              </a:solidFill>
              <a:effectLst/>
              <a:latin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x-none" altLang="x-none" sz="1800" b="0" i="0" u="none" strike="noStrike" cap="none" normalizeH="0" baseline="0" dirty="0" smtClean="0">
                <a:ln>
                  <a:noFill/>
                </a:ln>
                <a:solidFill>
                  <a:schemeClr val="tx1"/>
                </a:solidFill>
                <a:effectLst/>
                <a:latin typeface="Arial" charset="0"/>
                <a:cs typeface="Arial" charset="0"/>
              </a:rPr>
              <a:t>The thyroid secretes 2 iodine-containing hormones:</a:t>
            </a:r>
          </a:p>
          <a:p>
            <a:pPr marL="285750" marR="0" lvl="0" indent="-285750" algn="l" defTabSz="914400" rtl="0" eaLnBrk="0" fontAlgn="base" latinLnBrk="0" hangingPunct="0">
              <a:lnSpc>
                <a:spcPct val="100000"/>
              </a:lnSpc>
              <a:spcBef>
                <a:spcPct val="0"/>
              </a:spcBef>
              <a:spcAft>
                <a:spcPct val="0"/>
              </a:spcAft>
              <a:buClrTx/>
              <a:buSzTx/>
              <a:buFontTx/>
              <a:buChar char="-"/>
              <a:tabLst/>
            </a:pPr>
            <a:r>
              <a:rPr kumimoji="0" lang="x-none" altLang="x-none" sz="1800" b="0" i="0" u="none" strike="noStrike" cap="none" normalizeH="0" baseline="0" dirty="0" smtClean="0">
                <a:ln>
                  <a:noFill/>
                </a:ln>
                <a:solidFill>
                  <a:schemeClr val="tx1"/>
                </a:solidFill>
                <a:effectLst/>
                <a:latin typeface="Arial" charset="0"/>
                <a:cs typeface="Arial" charset="0"/>
              </a:rPr>
              <a:t>thyroxine (T4 ) and</a:t>
            </a:r>
          </a:p>
          <a:p>
            <a:pPr marL="285750" marR="0" lvl="0" indent="-285750" algn="l" defTabSz="914400" rtl="0" eaLnBrk="0" fontAlgn="base" latinLnBrk="0" hangingPunct="0">
              <a:lnSpc>
                <a:spcPct val="100000"/>
              </a:lnSpc>
              <a:spcBef>
                <a:spcPct val="0"/>
              </a:spcBef>
              <a:spcAft>
                <a:spcPct val="0"/>
              </a:spcAft>
              <a:buClrTx/>
              <a:buSzTx/>
              <a:buFontTx/>
              <a:buChar char="-"/>
              <a:tabLst/>
            </a:pPr>
            <a:r>
              <a:rPr kumimoji="0" lang="x-none" altLang="x-none" sz="1800" b="0" i="0" u="none" strike="noStrike" cap="none" normalizeH="0" baseline="0" dirty="0" smtClean="0">
                <a:ln>
                  <a:noFill/>
                </a:ln>
                <a:solidFill>
                  <a:schemeClr val="tx1"/>
                </a:solidFill>
                <a:effectLst/>
                <a:latin typeface="Arial" charset="0"/>
                <a:cs typeface="Arial" charset="0"/>
              </a:rPr>
              <a:t>triiodothyronine (T</a:t>
            </a:r>
            <a:r>
              <a:rPr kumimoji="0" lang="x-none" altLang="x-none" sz="1800" b="0" i="0" u="none" strike="noStrike" cap="none" normalizeH="0" baseline="-30000" dirty="0" smtClean="0">
                <a:ln>
                  <a:noFill/>
                </a:ln>
                <a:solidFill>
                  <a:schemeClr val="tx1"/>
                </a:solidFill>
                <a:effectLst/>
                <a:latin typeface="Arial" charset="0"/>
                <a:cs typeface="Arial" charset="0"/>
              </a:rPr>
              <a:t>3</a:t>
            </a:r>
            <a:r>
              <a:rPr kumimoji="0" lang="x-none" altLang="x-none" sz="1800" b="0" i="0" u="none" strike="noStrike" cap="none" normalizeH="0" baseline="0" dirty="0" smtClean="0">
                <a:ln>
                  <a:noFill/>
                </a:ln>
                <a:solidFill>
                  <a:schemeClr val="tx1"/>
                </a:solidFill>
                <a:effectLst/>
                <a:latin typeface="Arial" charset="0"/>
                <a:cs typeface="Arial" charset="0"/>
              </a:rPr>
              <a:t>)</a:t>
            </a:r>
          </a:p>
          <a:p>
            <a:pPr marL="285750" marR="0" lvl="0" indent="-285750" algn="l" defTabSz="914400" rtl="0" eaLnBrk="0" fontAlgn="base" latinLnBrk="0" hangingPunct="0">
              <a:lnSpc>
                <a:spcPct val="100000"/>
              </a:lnSpc>
              <a:spcBef>
                <a:spcPct val="0"/>
              </a:spcBef>
              <a:spcAft>
                <a:spcPct val="0"/>
              </a:spcAft>
              <a:buClrTx/>
              <a:buSzTx/>
              <a:buFontTx/>
              <a:buChar char="-"/>
              <a:tabLst/>
            </a:pPr>
            <a:r>
              <a:rPr kumimoji="0" lang="x-none" altLang="x-none" sz="1800" b="0" i="0" u="none" strike="noStrike" cap="none" normalizeH="0" baseline="0" dirty="0" smtClean="0">
                <a:ln>
                  <a:noFill/>
                </a:ln>
                <a:solidFill>
                  <a:schemeClr val="tx1"/>
                </a:solidFill>
                <a:effectLst/>
                <a:latin typeface="Arial" charset="0"/>
                <a:cs typeface="Arial" charset="0"/>
              </a:rPr>
              <a:t>The iodine necessary for the synthesis of these molecules comes from food or iodide supplements.</a:t>
            </a:r>
          </a:p>
          <a:p>
            <a:pPr marL="285750" marR="0" lvl="0" indent="-285750" algn="l" defTabSz="914400" rtl="0" eaLnBrk="0" fontAlgn="base" latinLnBrk="0" hangingPunct="0">
              <a:lnSpc>
                <a:spcPct val="100000"/>
              </a:lnSpc>
              <a:spcBef>
                <a:spcPct val="0"/>
              </a:spcBef>
              <a:spcAft>
                <a:spcPct val="0"/>
              </a:spcAft>
              <a:buClrTx/>
              <a:buSzTx/>
              <a:buFontTx/>
              <a:buChar char="-"/>
              <a:tabLst/>
            </a:pPr>
            <a:r>
              <a:rPr kumimoji="0" lang="x-none" altLang="x-none" sz="1800" b="0" i="0" u="none" strike="noStrike" cap="none" normalizeH="0" baseline="0" dirty="0" smtClean="0">
                <a:ln>
                  <a:noFill/>
                </a:ln>
                <a:solidFill>
                  <a:schemeClr val="tx1"/>
                </a:solidFill>
                <a:effectLst/>
                <a:latin typeface="Arial" charset="0"/>
                <a:cs typeface="Arial" charset="0"/>
              </a:rPr>
              <a:t>Iodide ion is actively taken up by and highly concentrated in the thyroid gland, where it is converted to elemental iodine by thyroidal peroxidase </a:t>
            </a:r>
          </a:p>
          <a:p>
            <a:pPr marL="285750" marR="0" lvl="0" indent="-285750" algn="l" defTabSz="914400" rtl="0" eaLnBrk="0" fontAlgn="base" latinLnBrk="0" hangingPunct="0">
              <a:lnSpc>
                <a:spcPct val="100000"/>
              </a:lnSpc>
              <a:spcBef>
                <a:spcPct val="0"/>
              </a:spcBef>
              <a:spcAft>
                <a:spcPct val="0"/>
              </a:spcAft>
              <a:buClrTx/>
              <a:buSzTx/>
              <a:buFontTx/>
              <a:buChar char="-"/>
              <a:tabLst/>
            </a:pPr>
            <a:r>
              <a:rPr kumimoji="0" lang="x-none" altLang="x-none" sz="1800" b="0" i="0" u="none" strike="noStrike" cap="none" normalizeH="0" baseline="0" dirty="0" smtClean="0">
                <a:ln>
                  <a:noFill/>
                </a:ln>
                <a:solidFill>
                  <a:schemeClr val="tx1"/>
                </a:solidFill>
                <a:effectLst/>
                <a:latin typeface="Arial" charset="0"/>
                <a:cs typeface="Arial" charset="0"/>
              </a:rPr>
              <a:t>The protein </a:t>
            </a:r>
            <a:r>
              <a:rPr kumimoji="0" lang="x-none" altLang="x-none" sz="1800" b="1" i="0" u="none" strike="noStrike" cap="none" normalizeH="0" baseline="0" dirty="0" smtClean="0">
                <a:ln>
                  <a:noFill/>
                </a:ln>
                <a:solidFill>
                  <a:schemeClr val="tx1"/>
                </a:solidFill>
                <a:effectLst/>
                <a:latin typeface="Arial" charset="0"/>
                <a:cs typeface="Arial" charset="0"/>
              </a:rPr>
              <a:t>thyroglobulin</a:t>
            </a:r>
            <a:r>
              <a:rPr kumimoji="0" lang="x-none" altLang="x-none" sz="1800" b="0" i="0" u="none" strike="noStrike" cap="none" normalizeH="0" baseline="0" dirty="0" smtClean="0">
                <a:ln>
                  <a:noFill/>
                </a:ln>
                <a:solidFill>
                  <a:schemeClr val="tx1"/>
                </a:solidFill>
                <a:effectLst/>
                <a:latin typeface="Arial" charset="0"/>
                <a:cs typeface="Arial" charset="0"/>
              </a:rPr>
              <a:t> serves as a scaffold for thyroid hormone synthesis.</a:t>
            </a:r>
          </a:p>
          <a:p>
            <a:pPr marL="285750" marR="0" lvl="0" indent="-285750" algn="l" defTabSz="914400" rtl="0" eaLnBrk="0" fontAlgn="base" latinLnBrk="0" hangingPunct="0">
              <a:lnSpc>
                <a:spcPct val="100000"/>
              </a:lnSpc>
              <a:spcBef>
                <a:spcPct val="0"/>
              </a:spcBef>
              <a:spcAft>
                <a:spcPct val="0"/>
              </a:spcAft>
              <a:buClrTx/>
              <a:buSzTx/>
              <a:buFontTx/>
              <a:buChar char="-"/>
              <a:tabLst/>
            </a:pPr>
            <a:r>
              <a:rPr kumimoji="0" lang="x-none" altLang="x-none" sz="1800" b="0" i="0" u="none" strike="noStrike" cap="none" normalizeH="0" baseline="0" dirty="0" smtClean="0">
                <a:ln>
                  <a:noFill/>
                </a:ln>
                <a:solidFill>
                  <a:schemeClr val="tx1"/>
                </a:solidFill>
                <a:effectLst/>
                <a:latin typeface="Arial" charset="0"/>
                <a:cs typeface="Arial" charset="0"/>
              </a:rPr>
              <a:t>Tyrosine residues in thyroglobulin are iodinated to form monoiodotyrosine (MIT) or diiodotyrosine (DIT) in a process known as </a:t>
            </a:r>
            <a:r>
              <a:rPr kumimoji="0" lang="x-none" altLang="x-none" sz="1800" b="1" i="0" u="none" strike="noStrike" cap="none" normalizeH="0" baseline="0" dirty="0" smtClean="0">
                <a:ln>
                  <a:noFill/>
                </a:ln>
                <a:solidFill>
                  <a:schemeClr val="tx1"/>
                </a:solidFill>
                <a:effectLst/>
                <a:latin typeface="Arial" charset="0"/>
                <a:cs typeface="Arial" charset="0"/>
              </a:rPr>
              <a:t>iodineorganification</a:t>
            </a:r>
            <a:r>
              <a:rPr kumimoji="0" lang="x-none" altLang="x-none" sz="1800" b="0" i="0" u="none" strike="noStrike" cap="none" normalizeH="0" baseline="0" dirty="0" smtClean="0">
                <a:ln>
                  <a:noFill/>
                </a:ln>
                <a:solidFill>
                  <a:schemeClr val="tx1"/>
                </a:solidFill>
                <a:effectLst/>
                <a:latin typeface="Arial" charset="0"/>
                <a:cs typeface="Arial" charset="0"/>
              </a:rPr>
              <a:t>. </a:t>
            </a:r>
          </a:p>
          <a:p>
            <a:pPr marL="285750" marR="0" lvl="0" indent="-285750" algn="l" defTabSz="914400" rtl="0" eaLnBrk="0" fontAlgn="base" latinLnBrk="0" hangingPunct="0">
              <a:lnSpc>
                <a:spcPct val="100000"/>
              </a:lnSpc>
              <a:spcBef>
                <a:spcPct val="0"/>
              </a:spcBef>
              <a:spcAft>
                <a:spcPct val="0"/>
              </a:spcAft>
              <a:buClrTx/>
              <a:buSzTx/>
              <a:buFontTx/>
              <a:buChar char="-"/>
              <a:tabLst/>
            </a:pPr>
            <a:r>
              <a:rPr kumimoji="0" lang="x-none" altLang="x-none" sz="1800" b="0" i="0" u="none" strike="noStrike" cap="none" normalizeH="0" baseline="0" dirty="0" smtClean="0">
                <a:ln>
                  <a:noFill/>
                </a:ln>
                <a:solidFill>
                  <a:schemeClr val="tx1"/>
                </a:solidFill>
                <a:effectLst/>
                <a:latin typeface="Arial" charset="0"/>
                <a:cs typeface="Arial" charset="0"/>
              </a:rPr>
              <a:t>Within thyroglobulin, 2 molecules of DIT combine to form T</a:t>
            </a:r>
            <a:r>
              <a:rPr kumimoji="0" lang="x-none" altLang="x-none" sz="1800" b="0" i="0" u="none" strike="noStrike" cap="none" normalizeH="0" baseline="-30000" dirty="0" smtClean="0">
                <a:ln>
                  <a:noFill/>
                </a:ln>
                <a:solidFill>
                  <a:schemeClr val="tx1"/>
                </a:solidFill>
                <a:effectLst/>
                <a:latin typeface="Arial" charset="0"/>
                <a:cs typeface="Arial" charset="0"/>
              </a:rPr>
              <a:t>4,</a:t>
            </a:r>
            <a:r>
              <a:rPr kumimoji="0" lang="x-none" altLang="x-none" sz="1800" b="0" i="0" u="none" strike="noStrike" cap="none" normalizeH="0" baseline="0" dirty="0" smtClean="0">
                <a:ln>
                  <a:noFill/>
                </a:ln>
                <a:solidFill>
                  <a:schemeClr val="tx1"/>
                </a:solidFill>
                <a:effectLst/>
                <a:latin typeface="Arial" charset="0"/>
                <a:cs typeface="Arial" charset="0"/>
              </a:rPr>
              <a:t> while 1 molecule each of MIT and DIT combine to form T</a:t>
            </a:r>
            <a:r>
              <a:rPr kumimoji="0" lang="x-none" altLang="x-none" sz="1800" b="0" i="0" u="none" strike="noStrike" cap="none" normalizeH="0" baseline="-30000" dirty="0" smtClean="0">
                <a:ln>
                  <a:noFill/>
                </a:ln>
                <a:solidFill>
                  <a:schemeClr val="tx1"/>
                </a:solidFill>
                <a:effectLst/>
                <a:latin typeface="Arial" charset="0"/>
                <a:cs typeface="Arial" charset="0"/>
              </a:rPr>
              <a:t>3</a:t>
            </a:r>
            <a:r>
              <a:rPr kumimoji="0" lang="x-none" altLang="x-none" sz="1800" b="0" i="0" u="none" strike="noStrike" cap="none" normalizeH="0" baseline="0" dirty="0" smtClean="0">
                <a:ln>
                  <a:noFill/>
                </a:ln>
                <a:solidFill>
                  <a:schemeClr val="tx1"/>
                </a:solidFill>
                <a:effectLst/>
                <a:latin typeface="Arial" charset="0"/>
                <a:cs typeface="Arial" charset="0"/>
              </a:rPr>
              <a:t>. </a:t>
            </a:r>
          </a:p>
          <a:p>
            <a:pPr marL="285750" marR="0" lvl="0" indent="-285750" algn="l" defTabSz="914400" rtl="0" eaLnBrk="0" fontAlgn="base" latinLnBrk="0" hangingPunct="0">
              <a:lnSpc>
                <a:spcPct val="100000"/>
              </a:lnSpc>
              <a:spcBef>
                <a:spcPct val="0"/>
              </a:spcBef>
              <a:spcAft>
                <a:spcPct val="0"/>
              </a:spcAft>
              <a:buClrTx/>
              <a:buSzTx/>
              <a:buFontTx/>
              <a:buChar char="-"/>
              <a:tabLst/>
            </a:pPr>
            <a:r>
              <a:rPr kumimoji="0" lang="x-none" altLang="x-none" sz="1800" b="0" i="0" u="none" strike="noStrike" cap="none" normalizeH="0" baseline="0" dirty="0" smtClean="0">
                <a:ln>
                  <a:noFill/>
                </a:ln>
                <a:solidFill>
                  <a:schemeClr val="tx1"/>
                </a:solidFill>
                <a:effectLst/>
                <a:latin typeface="Arial" charset="0"/>
                <a:cs typeface="Arial" charset="0"/>
              </a:rPr>
              <a:t>Proteolysis of thyroglobulin liberates the T</a:t>
            </a:r>
            <a:r>
              <a:rPr kumimoji="0" lang="x-none" altLang="x-none" sz="1800" b="0" i="0" u="none" strike="noStrike" cap="none" normalizeH="0" baseline="-30000" dirty="0" smtClean="0">
                <a:ln>
                  <a:noFill/>
                </a:ln>
                <a:solidFill>
                  <a:schemeClr val="tx1"/>
                </a:solidFill>
                <a:effectLst/>
                <a:latin typeface="Arial" charset="0"/>
                <a:cs typeface="Arial" charset="0"/>
              </a:rPr>
              <a:t>4</a:t>
            </a:r>
            <a:r>
              <a:rPr kumimoji="0" lang="x-none" altLang="x-none" sz="1800" b="0" i="0" u="none" strike="noStrike" cap="none" normalizeH="0" baseline="0" dirty="0" smtClean="0">
                <a:ln>
                  <a:noFill/>
                </a:ln>
                <a:solidFill>
                  <a:schemeClr val="tx1"/>
                </a:solidFill>
                <a:effectLst/>
                <a:latin typeface="Arial" charset="0"/>
                <a:cs typeface="Arial" charset="0"/>
              </a:rPr>
              <a:t> and T</a:t>
            </a:r>
            <a:r>
              <a:rPr kumimoji="0" lang="x-none" altLang="x-none" sz="1800" b="0" i="0" u="none" strike="noStrike" cap="none" normalizeH="0" baseline="-30000" dirty="0" smtClean="0">
                <a:ln>
                  <a:noFill/>
                </a:ln>
                <a:solidFill>
                  <a:schemeClr val="tx1"/>
                </a:solidFill>
                <a:effectLst/>
                <a:latin typeface="Arial" charset="0"/>
                <a:cs typeface="Arial" charset="0"/>
              </a:rPr>
              <a:t>3</a:t>
            </a:r>
            <a:r>
              <a:rPr kumimoji="0" lang="x-none" altLang="x-none" sz="1800" b="0" i="0" u="none" strike="noStrike" cap="none" normalizeH="0" baseline="0" dirty="0" smtClean="0">
                <a:ln>
                  <a:noFill/>
                </a:ln>
                <a:solidFill>
                  <a:schemeClr val="tx1"/>
                </a:solidFill>
                <a:effectLst/>
                <a:latin typeface="Arial" charset="0"/>
                <a:cs typeface="Arial" charset="0"/>
              </a:rPr>
              <a:t>, which are then released from the thyroid. </a:t>
            </a:r>
          </a:p>
          <a:p>
            <a:pPr marL="285750" marR="0" lvl="0" indent="-285750" algn="l" defTabSz="914400" rtl="0" eaLnBrk="0" fontAlgn="base" latinLnBrk="0" hangingPunct="0">
              <a:lnSpc>
                <a:spcPct val="100000"/>
              </a:lnSpc>
              <a:spcBef>
                <a:spcPct val="0"/>
              </a:spcBef>
              <a:spcAft>
                <a:spcPct val="0"/>
              </a:spcAft>
              <a:buClrTx/>
              <a:buSzTx/>
              <a:buFontTx/>
              <a:buChar char="-"/>
              <a:tabLst/>
            </a:pPr>
            <a:r>
              <a:rPr kumimoji="0" lang="x-none" altLang="x-none" sz="1800" b="0" i="0" u="none" strike="noStrike" cap="none" normalizeH="0" baseline="0" dirty="0" smtClean="0">
                <a:ln>
                  <a:noFill/>
                </a:ln>
                <a:solidFill>
                  <a:schemeClr val="tx1"/>
                </a:solidFill>
                <a:effectLst/>
                <a:latin typeface="Arial" charset="0"/>
                <a:cs typeface="Arial" charset="0"/>
              </a:rPr>
              <a:t>After release from the gland, T</a:t>
            </a:r>
            <a:r>
              <a:rPr kumimoji="0" lang="x-none" altLang="x-none" sz="1800" b="0" i="0" u="none" strike="noStrike" cap="none" normalizeH="0" baseline="-30000" dirty="0" smtClean="0">
                <a:ln>
                  <a:noFill/>
                </a:ln>
                <a:solidFill>
                  <a:schemeClr val="tx1"/>
                </a:solidFill>
                <a:effectLst/>
                <a:latin typeface="Arial" charset="0"/>
                <a:cs typeface="Arial" charset="0"/>
              </a:rPr>
              <a:t>4</a:t>
            </a:r>
            <a:r>
              <a:rPr kumimoji="0" lang="x-none" altLang="x-none" sz="1800" b="0" i="0" u="none" strike="noStrike" cap="none" normalizeH="0" baseline="0" dirty="0" smtClean="0">
                <a:ln>
                  <a:noFill/>
                </a:ln>
                <a:solidFill>
                  <a:schemeClr val="tx1"/>
                </a:solidFill>
                <a:effectLst/>
                <a:latin typeface="Arial" charset="0"/>
                <a:cs typeface="Arial" charset="0"/>
              </a:rPr>
              <a:t> and T</a:t>
            </a:r>
            <a:r>
              <a:rPr kumimoji="0" lang="x-none" altLang="x-none" sz="1800" b="0" i="0" u="none" strike="noStrike" cap="none" normalizeH="0" baseline="-30000" dirty="0" smtClean="0">
                <a:ln>
                  <a:noFill/>
                </a:ln>
                <a:solidFill>
                  <a:schemeClr val="tx1"/>
                </a:solidFill>
                <a:effectLst/>
                <a:latin typeface="Arial" charset="0"/>
                <a:cs typeface="Arial" charset="0"/>
              </a:rPr>
              <a:t>3</a:t>
            </a:r>
            <a:r>
              <a:rPr kumimoji="0" lang="x-none" altLang="x-none" sz="1800" b="0" i="0" u="none" strike="noStrike" cap="none" normalizeH="0" baseline="0" dirty="0" smtClean="0">
                <a:ln>
                  <a:noFill/>
                </a:ln>
                <a:solidFill>
                  <a:schemeClr val="tx1"/>
                </a:solidFill>
                <a:effectLst/>
                <a:latin typeface="Arial" charset="0"/>
                <a:cs typeface="Arial" charset="0"/>
              </a:rPr>
              <a:t> are transported in the blood by </a:t>
            </a:r>
            <a:r>
              <a:rPr kumimoji="0" lang="x-none" altLang="x-none" sz="1800" b="1" i="0" u="none" strike="noStrike" cap="none" normalizeH="0" baseline="0" dirty="0" smtClean="0">
                <a:ln>
                  <a:noFill/>
                </a:ln>
                <a:solidFill>
                  <a:schemeClr val="tx1"/>
                </a:solidFill>
                <a:effectLst/>
                <a:latin typeface="Arial" charset="0"/>
                <a:cs typeface="Arial" charset="0"/>
              </a:rPr>
              <a:t>thyroxine-binding globulin,</a:t>
            </a:r>
            <a:r>
              <a:rPr kumimoji="0" lang="x-none" altLang="x-none" sz="1800" b="0" i="0" u="none" strike="noStrike" cap="none" normalizeH="0" baseline="0" dirty="0" smtClean="0">
                <a:ln>
                  <a:noFill/>
                </a:ln>
                <a:solidFill>
                  <a:schemeClr val="tx1"/>
                </a:solidFill>
                <a:effectLst/>
                <a:latin typeface="Arial" charset="0"/>
                <a:cs typeface="Arial" charset="0"/>
              </a:rPr>
              <a:t> a protein synthesized in the liver.</a:t>
            </a:r>
          </a:p>
        </p:txBody>
      </p:sp>
    </p:spTree>
    <p:extLst>
      <p:ext uri="{BB962C8B-B14F-4D97-AF65-F5344CB8AC3E}">
        <p14:creationId xmlns:p14="http://schemas.microsoft.com/office/powerpoint/2010/main" xmlns="" val="148236475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5" name="Rectangle 3"/>
          <p:cNvSpPr>
            <a:spLocks noGrp="1" noChangeArrowheads="1"/>
          </p:cNvSpPr>
          <p:nvPr>
            <p:ph type="body" sz="half" idx="1"/>
          </p:nvPr>
        </p:nvSpPr>
        <p:spPr>
          <a:xfrm>
            <a:off x="457200" y="908050"/>
            <a:ext cx="8229600" cy="2878138"/>
          </a:xfrm>
        </p:spPr>
        <p:txBody>
          <a:bodyPr/>
          <a:lstStyle/>
          <a:p>
            <a:pPr lvl="1" eaLnBrk="1" hangingPunct="1">
              <a:lnSpc>
                <a:spcPct val="80000"/>
              </a:lnSpc>
              <a:buFontTx/>
              <a:buNone/>
            </a:pPr>
            <a:endParaRPr lang="hr-HR" sz="1800" dirty="0" smtClean="0">
              <a:latin typeface="Comic Sans MS" pitchFamily="66" charset="0"/>
            </a:endParaRPr>
          </a:p>
          <a:p>
            <a:pPr lvl="1" eaLnBrk="1" hangingPunct="1">
              <a:lnSpc>
                <a:spcPct val="80000"/>
              </a:lnSpc>
              <a:buFontTx/>
              <a:buNone/>
            </a:pPr>
            <a:endParaRPr lang="hr-HR" sz="1800" dirty="0" smtClean="0">
              <a:latin typeface="Comic Sans MS" pitchFamily="66" charset="0"/>
            </a:endParaRPr>
          </a:p>
          <a:p>
            <a:pPr eaLnBrk="1" hangingPunct="1">
              <a:lnSpc>
                <a:spcPct val="80000"/>
              </a:lnSpc>
              <a:buFontTx/>
              <a:buNone/>
            </a:pPr>
            <a:endParaRPr lang="hr-HR" sz="1800" dirty="0" smtClean="0">
              <a:latin typeface="Comic Sans MS" pitchFamily="66" charset="0"/>
            </a:endParaRPr>
          </a:p>
          <a:p>
            <a:pPr eaLnBrk="1" hangingPunct="1">
              <a:lnSpc>
                <a:spcPct val="80000"/>
              </a:lnSpc>
            </a:pPr>
            <a:endParaRPr lang="en-US" sz="1800" dirty="0" smtClean="0">
              <a:latin typeface="Comic Sans MS" pitchFamily="66" charset="0"/>
            </a:endParaRPr>
          </a:p>
        </p:txBody>
      </p:sp>
      <p:pic>
        <p:nvPicPr>
          <p:cNvPr id="26627" name="Picture 8"/>
          <p:cNvPicPr>
            <a:picLocks noGrp="1" noChangeAspect="1" noChangeArrowheads="1"/>
          </p:cNvPicPr>
          <p:nvPr>
            <p:ph sz="half" idx="2"/>
          </p:nvPr>
        </p:nvPicPr>
        <p:blipFill>
          <a:blip r:embed="rId2" cstate="print"/>
          <a:srcRect/>
          <a:stretch>
            <a:fillRect/>
          </a:stretch>
        </p:blipFill>
        <p:spPr>
          <a:xfrm>
            <a:off x="395288" y="3213100"/>
            <a:ext cx="4032250" cy="3375025"/>
          </a:xfrm>
        </p:spPr>
      </p:pic>
      <p:pic>
        <p:nvPicPr>
          <p:cNvPr id="90122" name="Picture 10"/>
          <p:cNvPicPr>
            <a:picLocks noChangeAspect="1" noChangeArrowheads="1"/>
          </p:cNvPicPr>
          <p:nvPr/>
        </p:nvPicPr>
        <p:blipFill>
          <a:blip r:embed="rId3" cstate="print"/>
          <a:srcRect/>
          <a:stretch>
            <a:fillRect/>
          </a:stretch>
        </p:blipFill>
        <p:spPr bwMode="auto">
          <a:xfrm>
            <a:off x="5292725" y="3860800"/>
            <a:ext cx="3124200" cy="2181225"/>
          </a:xfrm>
          <a:prstGeom prst="rect">
            <a:avLst/>
          </a:prstGeom>
          <a:noFill/>
          <a:ln w="9525">
            <a:noFill/>
            <a:miter lim="800000"/>
            <a:headEnd/>
            <a:tailEnd/>
          </a:ln>
        </p:spPr>
      </p:pic>
      <p:sp>
        <p:nvSpPr>
          <p:cNvPr id="26629" name="Slide Number Placeholder 4"/>
          <p:cNvSpPr>
            <a:spLocks noGrp="1"/>
          </p:cNvSpPr>
          <p:nvPr>
            <p:ph type="sldNum" sz="quarter" idx="12"/>
          </p:nvPr>
        </p:nvSpPr>
        <p:spPr>
          <a:noFill/>
        </p:spPr>
        <p:txBody>
          <a:bodyPr/>
          <a:lstStyle/>
          <a:p>
            <a:fld id="{99A0D8C6-5096-4198-BA5B-6D25D82C92B2}" type="slidenum">
              <a:rPr lang="en-US" smtClean="0"/>
              <a:pPr/>
              <a:t>26</a:t>
            </a:fld>
            <a:endParaRPr lang="en-US"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01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9593" t="6849" r="42997" b="22704"/>
          <a:stretch/>
        </p:blipFill>
        <p:spPr bwMode="auto">
          <a:xfrm>
            <a:off x="107504" y="265422"/>
            <a:ext cx="7320700" cy="611590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1130197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7544" y="332656"/>
            <a:ext cx="4572000" cy="5909310"/>
          </a:xfrm>
          <a:prstGeom prst="rect">
            <a:avLst/>
          </a:prstGeom>
        </p:spPr>
        <p:txBody>
          <a:bodyPr>
            <a:spAutoFit/>
          </a:bodyPr>
          <a:lstStyle/>
          <a:p>
            <a:r>
              <a:rPr lang="en-US" dirty="0"/>
              <a:t>Thyroid function is controlled by the pituitary through the release of </a:t>
            </a:r>
            <a:r>
              <a:rPr lang="en-US" dirty="0" err="1"/>
              <a:t>thyrotropin</a:t>
            </a:r>
            <a:r>
              <a:rPr lang="en-US" dirty="0"/>
              <a:t> (thyroid-stimulating hormone [TSH]) </a:t>
            </a:r>
            <a:r>
              <a:rPr lang="en-US" dirty="0" smtClean="0"/>
              <a:t> </a:t>
            </a:r>
            <a:r>
              <a:rPr lang="en-US" dirty="0"/>
              <a:t>and by the availability of iodide. </a:t>
            </a:r>
            <a:endParaRPr lang="hr-HR" dirty="0" smtClean="0"/>
          </a:p>
          <a:p>
            <a:r>
              <a:rPr lang="en-US" dirty="0" err="1" smtClean="0"/>
              <a:t>Thyrotropin</a:t>
            </a:r>
            <a:r>
              <a:rPr lang="en-US" dirty="0" smtClean="0"/>
              <a:t> </a:t>
            </a:r>
            <a:r>
              <a:rPr lang="en-US" dirty="0"/>
              <a:t>stimulates the uptake of iodide as well as synthesis and release of thyroid hormone. It also has a growth-promoting effect that causes thyroid cell hyperplasia and an enlarged gland (</a:t>
            </a:r>
            <a:r>
              <a:rPr lang="en-US" b="1" dirty="0"/>
              <a:t>goiter</a:t>
            </a:r>
            <a:r>
              <a:rPr lang="en-US" dirty="0"/>
              <a:t>). High levels of thyroid hormones inhibit the release of TSH, providing an effective negative feedback control mechanism. In </a:t>
            </a:r>
            <a:r>
              <a:rPr lang="en-US" b="1" dirty="0"/>
              <a:t>Graves' disease</a:t>
            </a:r>
            <a:r>
              <a:rPr lang="en-US" dirty="0"/>
              <a:t>, an autoimmune disorder, B lymphocytes produce an antibody that </a:t>
            </a:r>
            <a:r>
              <a:rPr lang="en-US" b="1" dirty="0"/>
              <a:t>activates the TSH receptor </a:t>
            </a:r>
            <a:r>
              <a:rPr lang="en-US" dirty="0"/>
              <a:t>and can cause a syndrome of hyperthyroidism called </a:t>
            </a:r>
            <a:r>
              <a:rPr lang="en-US" b="1" dirty="0"/>
              <a:t>thyrotoxicosis</a:t>
            </a:r>
            <a:r>
              <a:rPr lang="en-US" dirty="0"/>
              <a:t>. Because these lymphocytes are not susceptible to negative feedback, patients with Graves' disease can have very high blood concentrations of thyroid hormone at the same time that their blood concentrations of TSH are very low.</a:t>
            </a:r>
            <a:endParaRPr lang="en-US" dirty="0">
              <a:effectLst/>
            </a:endParaRPr>
          </a:p>
        </p:txBody>
      </p:sp>
      <p:pic>
        <p:nvPicPr>
          <p:cNvPr id="3" name="Picture 5"/>
          <p:cNvPicPr>
            <a:picLocks noChangeAspect="1" noChangeArrowheads="1"/>
          </p:cNvPicPr>
          <p:nvPr/>
        </p:nvPicPr>
        <p:blipFill rotWithShape="1">
          <a:blip r:embed="rId2" cstate="print">
            <a:lum bright="-6000" contrast="12000"/>
            <a:extLst>
              <a:ext uri="{28A0092B-C50C-407E-A947-70E740481C1C}">
                <a14:useLocalDpi xmlns:a14="http://schemas.microsoft.com/office/drawing/2010/main" xmlns="" val="0"/>
              </a:ext>
            </a:extLst>
          </a:blip>
          <a:srcRect t="7217" r="53097" b="39556"/>
          <a:stretch/>
        </p:blipFill>
        <p:spPr bwMode="auto">
          <a:xfrm>
            <a:off x="5138232" y="980728"/>
            <a:ext cx="4330312" cy="50405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5576156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3528" y="382013"/>
            <a:ext cx="8424936" cy="1477328"/>
          </a:xfrm>
          <a:prstGeom prst="rect">
            <a:avLst/>
          </a:prstGeom>
        </p:spPr>
        <p:txBody>
          <a:bodyPr wrap="square">
            <a:spAutoFit/>
          </a:bodyPr>
          <a:lstStyle/>
          <a:p>
            <a:r>
              <a:rPr lang="en-US" dirty="0"/>
              <a:t>Effects of Thyroid </a:t>
            </a:r>
            <a:r>
              <a:rPr lang="en-US" dirty="0" smtClean="0"/>
              <a:t>Hormone</a:t>
            </a:r>
            <a:endParaRPr lang="hr-HR" dirty="0" smtClean="0"/>
          </a:p>
          <a:p>
            <a:endParaRPr lang="en-US" dirty="0"/>
          </a:p>
          <a:p>
            <a:r>
              <a:rPr lang="en-US" dirty="0"/>
              <a:t>The organ-level actions of the thyroid hormones include normal growth and development of the nervous, skeletal, and reproductive systems and control of metabolism of fats, carbohydrates, proteins, and vitamins. </a:t>
            </a:r>
            <a:endParaRPr lang="en-US" dirty="0">
              <a:effectLst/>
            </a:endParaRPr>
          </a:p>
        </p:txBody>
      </p:sp>
      <p:pic>
        <p:nvPicPr>
          <p:cNvPr id="29698" name="Picture 2"/>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782" t="17468" r="64678" b="43453"/>
          <a:stretch/>
        </p:blipFill>
        <p:spPr bwMode="auto">
          <a:xfrm>
            <a:off x="377307" y="1859342"/>
            <a:ext cx="7579069" cy="482097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20554126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7544" y="620688"/>
            <a:ext cx="4572000" cy="5632311"/>
          </a:xfrm>
          <a:prstGeom prst="rect">
            <a:avLst/>
          </a:prstGeom>
        </p:spPr>
        <p:txBody>
          <a:bodyPr>
            <a:spAutoFit/>
          </a:bodyPr>
          <a:lstStyle/>
          <a:p>
            <a:pPr lvl="0"/>
            <a:r>
              <a:rPr lang="en-US" dirty="0" smtClean="0"/>
              <a:t>Thyroid hormones and </a:t>
            </a:r>
            <a:r>
              <a:rPr lang="en-US" dirty="0" err="1" smtClean="0"/>
              <a:t>antithyroid</a:t>
            </a:r>
            <a:r>
              <a:rPr lang="en-US" dirty="0" smtClean="0"/>
              <a:t> drugs</a:t>
            </a:r>
            <a:endParaRPr lang="hr-HR" dirty="0" smtClean="0"/>
          </a:p>
          <a:p>
            <a:r>
              <a:rPr lang="en-US" b="1" dirty="0"/>
              <a:t>Chapter 38</a:t>
            </a:r>
            <a:endParaRPr lang="en-US" dirty="0"/>
          </a:p>
          <a:p>
            <a:r>
              <a:rPr lang="en-US" dirty="0"/>
              <a:t>Thyroid physiology at the beginning of the chapter is not test material but is recommended for reading in order to better understand the pharmacology of the described drugs. Subtitle “Clinical pharmacology of thyroid &amp; </a:t>
            </a:r>
            <a:r>
              <a:rPr lang="en-US" dirty="0" err="1"/>
              <a:t>antithyroid</a:t>
            </a:r>
            <a:r>
              <a:rPr lang="en-US" dirty="0"/>
              <a:t> drugs” is not test material. Data in tables 38-1, 38-2, 38-4 and 38-5 need not to be memorized. </a:t>
            </a:r>
          </a:p>
          <a:p>
            <a:r>
              <a:rPr lang="en-US" dirty="0"/>
              <a:t>Basic pharmacology of thyroid &amp; </a:t>
            </a:r>
            <a:r>
              <a:rPr lang="en-US" dirty="0" err="1"/>
              <a:t>antithyroid</a:t>
            </a:r>
            <a:r>
              <a:rPr lang="en-US" dirty="0"/>
              <a:t> drugs (mechanism of action, indications and ADRs);</a:t>
            </a:r>
          </a:p>
          <a:p>
            <a:r>
              <a:rPr lang="en-US" dirty="0"/>
              <a:t>- thyroid hormones: </a:t>
            </a:r>
            <a:r>
              <a:rPr lang="en-US" dirty="0" err="1">
                <a:solidFill>
                  <a:srgbClr val="FF0000"/>
                </a:solidFill>
              </a:rPr>
              <a:t>levothyroxine</a:t>
            </a:r>
            <a:r>
              <a:rPr lang="en-US" dirty="0">
                <a:solidFill>
                  <a:srgbClr val="FF0000"/>
                </a:solidFill>
              </a:rPr>
              <a:t> </a:t>
            </a:r>
          </a:p>
          <a:p>
            <a:r>
              <a:rPr lang="en-US" dirty="0"/>
              <a:t>- </a:t>
            </a:r>
            <a:r>
              <a:rPr lang="en-US" dirty="0" err="1"/>
              <a:t>antithyroid</a:t>
            </a:r>
            <a:r>
              <a:rPr lang="en-US" dirty="0"/>
              <a:t> agents: </a:t>
            </a:r>
            <a:r>
              <a:rPr lang="en-US" dirty="0" err="1"/>
              <a:t>thioamides</a:t>
            </a:r>
            <a:r>
              <a:rPr lang="en-US" dirty="0">
                <a:solidFill>
                  <a:srgbClr val="FF0000"/>
                </a:solidFill>
              </a:rPr>
              <a:t>: </a:t>
            </a:r>
            <a:r>
              <a:rPr lang="en-US" dirty="0" err="1">
                <a:solidFill>
                  <a:srgbClr val="FF0000"/>
                </a:solidFill>
              </a:rPr>
              <a:t>methimazole</a:t>
            </a:r>
            <a:r>
              <a:rPr lang="en-US" dirty="0"/>
              <a:t>, </a:t>
            </a:r>
            <a:r>
              <a:rPr lang="en-US" dirty="0" err="1">
                <a:solidFill>
                  <a:srgbClr val="FF0000"/>
                </a:solidFill>
              </a:rPr>
              <a:t>propylthiouracil</a:t>
            </a:r>
            <a:endParaRPr lang="en-US" dirty="0">
              <a:solidFill>
                <a:srgbClr val="FF0000"/>
              </a:solidFill>
            </a:endParaRPr>
          </a:p>
          <a:p>
            <a:r>
              <a:rPr lang="en-US" dirty="0">
                <a:solidFill>
                  <a:srgbClr val="FF0000"/>
                </a:solidFill>
              </a:rPr>
              <a:t>Anion inhibitors</a:t>
            </a:r>
          </a:p>
          <a:p>
            <a:r>
              <a:rPr lang="en-US" dirty="0">
                <a:solidFill>
                  <a:srgbClr val="FF0000"/>
                </a:solidFill>
              </a:rPr>
              <a:t>iodides</a:t>
            </a:r>
          </a:p>
          <a:p>
            <a:r>
              <a:rPr lang="en-US" dirty="0">
                <a:solidFill>
                  <a:srgbClr val="FF0000"/>
                </a:solidFill>
              </a:rPr>
              <a:t>radioactive iodine</a:t>
            </a:r>
          </a:p>
          <a:p>
            <a:r>
              <a:rPr lang="en-US" dirty="0">
                <a:solidFill>
                  <a:srgbClr val="FF0000"/>
                </a:solidFill>
              </a:rPr>
              <a:t>beta blockers</a:t>
            </a:r>
            <a:r>
              <a:rPr lang="en-US" dirty="0"/>
              <a:t> (see also chapter </a:t>
            </a:r>
            <a:r>
              <a:rPr lang="en-US" dirty="0" smtClean="0"/>
              <a:t>10)</a:t>
            </a:r>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35140" t="17990" r="28941" b="47243"/>
          <a:stretch/>
        </p:blipFill>
        <p:spPr bwMode="auto">
          <a:xfrm>
            <a:off x="179512" y="1412776"/>
            <a:ext cx="8733310" cy="475252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4122121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476672"/>
            <a:ext cx="8892480" cy="4524315"/>
          </a:xfrm>
          <a:prstGeom prst="rect">
            <a:avLst/>
          </a:prstGeom>
        </p:spPr>
        <p:txBody>
          <a:bodyPr wrap="square">
            <a:spAutoFit/>
          </a:bodyPr>
          <a:lstStyle/>
          <a:p>
            <a:r>
              <a:rPr lang="en-US" sz="2400" dirty="0"/>
              <a:t>Clinical Use</a:t>
            </a:r>
          </a:p>
          <a:p>
            <a:r>
              <a:rPr lang="en-US" sz="2400" dirty="0"/>
              <a:t>Thyroid hormone therapy can be accomplished with either T4 or T</a:t>
            </a:r>
            <a:r>
              <a:rPr lang="en-US" sz="2400" baseline="-25000" dirty="0"/>
              <a:t>3</a:t>
            </a:r>
            <a:r>
              <a:rPr lang="en-US" sz="2400" dirty="0"/>
              <a:t>. </a:t>
            </a:r>
            <a:endParaRPr lang="hr-HR" sz="2400" dirty="0" smtClean="0"/>
          </a:p>
          <a:p>
            <a:r>
              <a:rPr lang="en-US" sz="2400" dirty="0" smtClean="0"/>
              <a:t>Synthetic </a:t>
            </a:r>
            <a:r>
              <a:rPr lang="en-US" sz="2400" b="1" dirty="0"/>
              <a:t>levothyroxine </a:t>
            </a:r>
            <a:r>
              <a:rPr lang="en-US" sz="2400" dirty="0"/>
              <a:t>(T</a:t>
            </a:r>
            <a:r>
              <a:rPr lang="en-US" sz="2400" baseline="-25000" dirty="0"/>
              <a:t>4</a:t>
            </a:r>
            <a:r>
              <a:rPr lang="en-US" sz="2400" dirty="0"/>
              <a:t>) is usually the form of choice. </a:t>
            </a:r>
            <a:endParaRPr lang="hr-HR" sz="2400" dirty="0" smtClean="0"/>
          </a:p>
          <a:p>
            <a:r>
              <a:rPr lang="en-US" sz="2400" dirty="0" smtClean="0"/>
              <a:t>T</a:t>
            </a:r>
            <a:r>
              <a:rPr lang="en-US" sz="2400" baseline="-25000" dirty="0" smtClean="0"/>
              <a:t>3</a:t>
            </a:r>
            <a:r>
              <a:rPr lang="en-US" sz="2400" dirty="0" smtClean="0"/>
              <a:t> </a:t>
            </a:r>
            <a:r>
              <a:rPr lang="en-US" sz="2400" dirty="0"/>
              <a:t>(</a:t>
            </a:r>
            <a:r>
              <a:rPr lang="en-US" sz="2400" b="1" dirty="0"/>
              <a:t> </a:t>
            </a:r>
            <a:r>
              <a:rPr lang="en-US" sz="2400" b="1" dirty="0" err="1"/>
              <a:t>liothyronine</a:t>
            </a:r>
            <a:r>
              <a:rPr lang="en-US" sz="2400" b="1" dirty="0"/>
              <a:t> </a:t>
            </a:r>
            <a:r>
              <a:rPr lang="en-US" sz="2400" dirty="0"/>
              <a:t>) is faster acting but has a shorter half-life and is more expensive</a:t>
            </a:r>
            <a:r>
              <a:rPr lang="en-US" sz="2400" dirty="0" smtClean="0"/>
              <a:t>.</a:t>
            </a:r>
            <a:endParaRPr lang="hr-HR" sz="2400" dirty="0" smtClean="0"/>
          </a:p>
          <a:p>
            <a:endParaRPr lang="en-US" sz="2400" dirty="0"/>
          </a:p>
          <a:p>
            <a:r>
              <a:rPr lang="en-US" sz="2400" dirty="0"/>
              <a:t>Toxicity</a:t>
            </a:r>
          </a:p>
          <a:p>
            <a:r>
              <a:rPr lang="hr-HR" sz="2400" dirty="0" smtClean="0"/>
              <a:t>- </a:t>
            </a:r>
            <a:r>
              <a:rPr lang="en-US" sz="2400" dirty="0" smtClean="0"/>
              <a:t>thyrotoxicosis </a:t>
            </a:r>
            <a:endParaRPr lang="hr-HR" sz="2400" dirty="0" smtClean="0"/>
          </a:p>
          <a:p>
            <a:r>
              <a:rPr lang="hr-HR" sz="2400" dirty="0"/>
              <a:t>-</a:t>
            </a:r>
            <a:r>
              <a:rPr lang="en-US" sz="2400" dirty="0" smtClean="0"/>
              <a:t>Older </a:t>
            </a:r>
            <a:r>
              <a:rPr lang="en-US" sz="2400" dirty="0"/>
              <a:t>patients, those with cardiovascular disease, and those with longstanding hypothyroidism are highly sensitive to the stimulatory effects of T4 on the </a:t>
            </a:r>
            <a:r>
              <a:rPr lang="en-US" sz="2400" dirty="0" smtClean="0"/>
              <a:t>heart</a:t>
            </a:r>
            <a:endParaRPr lang="hr-HR" sz="2400" dirty="0" smtClean="0"/>
          </a:p>
          <a:p>
            <a:r>
              <a:rPr lang="hr-HR" sz="2400" dirty="0"/>
              <a:t>-</a:t>
            </a:r>
            <a:r>
              <a:rPr lang="en-US" sz="2400" dirty="0" smtClean="0"/>
              <a:t>Such </a:t>
            </a:r>
            <a:r>
              <a:rPr lang="en-US" sz="2400" dirty="0"/>
              <a:t>patients should receive lower initial doses of T</a:t>
            </a:r>
            <a:r>
              <a:rPr lang="en-US" sz="2400" baseline="-25000" dirty="0"/>
              <a:t>4</a:t>
            </a:r>
            <a:r>
              <a:rPr lang="en-US" sz="2400" dirty="0"/>
              <a:t>.</a:t>
            </a:r>
            <a:endParaRPr lang="en-US" sz="2400" dirty="0">
              <a:effectLst/>
            </a:endParaRPr>
          </a:p>
        </p:txBody>
      </p:sp>
    </p:spTree>
    <p:extLst>
      <p:ext uri="{BB962C8B-B14F-4D97-AF65-F5344CB8AC3E}">
        <p14:creationId xmlns:p14="http://schemas.microsoft.com/office/powerpoint/2010/main" xmlns="" val="13545177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4"/>
          <p:cNvPicPr>
            <a:picLocks noChangeAspect="1" noChangeArrowheads="1"/>
          </p:cNvPicPr>
          <p:nvPr/>
        </p:nvPicPr>
        <p:blipFill>
          <a:blip r:embed="rId3" cstate="print">
            <a:lum bright="-6000" contrast="14000"/>
            <a:extLst>
              <a:ext uri="{28A0092B-C50C-407E-A947-70E740481C1C}">
                <a14:useLocalDpi xmlns:a14="http://schemas.microsoft.com/office/drawing/2010/main" xmlns="" val="0"/>
              </a:ext>
            </a:extLst>
          </a:blip>
          <a:srcRect/>
          <a:stretch>
            <a:fillRect/>
          </a:stretch>
        </p:blipFill>
        <p:spPr bwMode="auto">
          <a:xfrm>
            <a:off x="1116013" y="0"/>
            <a:ext cx="6877050" cy="686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80930853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512" y="1114866"/>
            <a:ext cx="8856984" cy="4801314"/>
          </a:xfrm>
          <a:prstGeom prst="rect">
            <a:avLst/>
          </a:prstGeom>
        </p:spPr>
        <p:txBody>
          <a:bodyPr wrap="square">
            <a:spAutoFit/>
          </a:bodyPr>
          <a:lstStyle/>
          <a:p>
            <a:r>
              <a:rPr lang="en-US" dirty="0" err="1"/>
              <a:t>Antithyroid</a:t>
            </a:r>
            <a:r>
              <a:rPr lang="en-US" dirty="0"/>
              <a:t> Drugs</a:t>
            </a:r>
          </a:p>
          <a:p>
            <a:r>
              <a:rPr lang="en-US" dirty="0" err="1"/>
              <a:t>Thioamides</a:t>
            </a:r>
            <a:endParaRPr lang="en-US" dirty="0"/>
          </a:p>
          <a:p>
            <a:r>
              <a:rPr lang="en-US" dirty="0" err="1"/>
              <a:t>Methimazole</a:t>
            </a:r>
            <a:r>
              <a:rPr lang="en-US" dirty="0"/>
              <a:t> and </a:t>
            </a:r>
            <a:r>
              <a:rPr lang="en-US" dirty="0" err="1"/>
              <a:t>propylthiouracil</a:t>
            </a:r>
            <a:r>
              <a:rPr lang="en-US" dirty="0"/>
              <a:t> (PTU) are small sulfur-containing </a:t>
            </a:r>
            <a:r>
              <a:rPr lang="en-US" dirty="0" err="1"/>
              <a:t>thioamides</a:t>
            </a:r>
            <a:r>
              <a:rPr lang="en-US" dirty="0"/>
              <a:t> that inhibit thyroid hormone synthesis by blocking peroxidase-catalyzed reactions, iodination of the tyrosine residues of thyroglobulin, and coupling of DIT and </a:t>
            </a:r>
            <a:r>
              <a:rPr lang="en-US" dirty="0" smtClean="0"/>
              <a:t>MIT</a:t>
            </a:r>
            <a:endParaRPr lang="hr-HR" dirty="0" smtClean="0"/>
          </a:p>
          <a:p>
            <a:r>
              <a:rPr lang="en-US" dirty="0" smtClean="0"/>
              <a:t> </a:t>
            </a:r>
            <a:r>
              <a:rPr lang="en-US" dirty="0" err="1"/>
              <a:t>Propylthiouracil</a:t>
            </a:r>
            <a:r>
              <a:rPr lang="en-US" dirty="0"/>
              <a:t> and, to a much lesser extent, </a:t>
            </a:r>
            <a:r>
              <a:rPr lang="en-US" dirty="0" err="1"/>
              <a:t>methimazole</a:t>
            </a:r>
            <a:r>
              <a:rPr lang="en-US" dirty="0"/>
              <a:t> inhibit peripheral conversion of T4 to T</a:t>
            </a:r>
            <a:r>
              <a:rPr lang="en-US" baseline="-25000" dirty="0"/>
              <a:t>3.</a:t>
            </a:r>
            <a:r>
              <a:rPr lang="en-US" dirty="0"/>
              <a:t> </a:t>
            </a:r>
            <a:endParaRPr lang="hr-HR" dirty="0" smtClean="0"/>
          </a:p>
          <a:p>
            <a:r>
              <a:rPr lang="en-US" dirty="0" smtClean="0"/>
              <a:t>Because </a:t>
            </a:r>
            <a:r>
              <a:rPr lang="en-US" dirty="0"/>
              <a:t>the </a:t>
            </a:r>
            <a:r>
              <a:rPr lang="en-US" dirty="0" err="1"/>
              <a:t>thioamides</a:t>
            </a:r>
            <a:r>
              <a:rPr lang="en-US" dirty="0"/>
              <a:t> do not inhibit the release of preformed thyroid hormone, their onset of activity is usually slow, often requiring 3–4 </a:t>
            </a:r>
            <a:r>
              <a:rPr lang="en-US" dirty="0" err="1"/>
              <a:t>wk</a:t>
            </a:r>
            <a:r>
              <a:rPr lang="en-US" dirty="0"/>
              <a:t> for full effect. </a:t>
            </a:r>
            <a:endParaRPr lang="hr-HR" dirty="0" smtClean="0"/>
          </a:p>
          <a:p>
            <a:r>
              <a:rPr lang="en-US" dirty="0" smtClean="0"/>
              <a:t>The </a:t>
            </a:r>
            <a:r>
              <a:rPr lang="en-US" dirty="0" err="1"/>
              <a:t>thioamides</a:t>
            </a:r>
            <a:r>
              <a:rPr lang="en-US" dirty="0"/>
              <a:t> can be used by the oral route and are effective in young patients with small glands and mild disease. </a:t>
            </a:r>
            <a:endParaRPr lang="hr-HR" dirty="0" smtClean="0"/>
          </a:p>
          <a:p>
            <a:r>
              <a:rPr lang="en-US" dirty="0" err="1" smtClean="0"/>
              <a:t>Methimazole</a:t>
            </a:r>
            <a:r>
              <a:rPr lang="en-US" dirty="0" smtClean="0"/>
              <a:t> </a:t>
            </a:r>
            <a:r>
              <a:rPr lang="en-US" dirty="0"/>
              <a:t>is generally preferred because it can be administered once per day. However, PTU is preferred in pregnancy because it is less likely than </a:t>
            </a:r>
            <a:r>
              <a:rPr lang="en-US" dirty="0" err="1"/>
              <a:t>methimazole</a:t>
            </a:r>
            <a:r>
              <a:rPr lang="en-US" dirty="0"/>
              <a:t> to cross the placenta and enter breast milk. </a:t>
            </a:r>
            <a:endParaRPr lang="hr-HR" dirty="0" smtClean="0"/>
          </a:p>
          <a:p>
            <a:r>
              <a:rPr lang="en-US" dirty="0" smtClean="0"/>
              <a:t>Toxic </a:t>
            </a:r>
            <a:r>
              <a:rPr lang="en-US" dirty="0"/>
              <a:t>effects include skin rash (common) and severe reactions (rare) such as vasculitis, </a:t>
            </a:r>
            <a:r>
              <a:rPr lang="en-US" dirty="0" err="1"/>
              <a:t>agranulocytosis</a:t>
            </a:r>
            <a:r>
              <a:rPr lang="en-US" dirty="0"/>
              <a:t>, </a:t>
            </a:r>
            <a:r>
              <a:rPr lang="en-US" dirty="0" err="1"/>
              <a:t>hypoprothrombinemia</a:t>
            </a:r>
            <a:r>
              <a:rPr lang="en-US" dirty="0"/>
              <a:t>, and liver dysfunction. These effects are usually reversible.</a:t>
            </a:r>
            <a:endParaRPr lang="en-US" dirty="0">
              <a:effectLst/>
            </a:endParaRPr>
          </a:p>
        </p:txBody>
      </p:sp>
    </p:spTree>
    <p:extLst>
      <p:ext uri="{BB962C8B-B14F-4D97-AF65-F5344CB8AC3E}">
        <p14:creationId xmlns:p14="http://schemas.microsoft.com/office/powerpoint/2010/main" xmlns="" val="29380045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55650" y="0"/>
            <a:ext cx="601186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416630353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188640"/>
            <a:ext cx="8712968" cy="3416320"/>
          </a:xfrm>
          <a:prstGeom prst="rect">
            <a:avLst/>
          </a:prstGeom>
        </p:spPr>
        <p:txBody>
          <a:bodyPr wrap="square">
            <a:spAutoFit/>
          </a:bodyPr>
          <a:lstStyle/>
          <a:p>
            <a:r>
              <a:rPr lang="en-US" dirty="0"/>
              <a:t>Iodide Salts and Iodine</a:t>
            </a:r>
          </a:p>
          <a:p>
            <a:r>
              <a:rPr lang="en-US" dirty="0"/>
              <a:t>Iodide salts inhibit iodination of tyrosine and thyroid hormone </a:t>
            </a:r>
            <a:r>
              <a:rPr lang="en-US" dirty="0" smtClean="0"/>
              <a:t>release</a:t>
            </a:r>
            <a:endParaRPr lang="hr-HR" dirty="0" smtClean="0"/>
          </a:p>
          <a:p>
            <a:r>
              <a:rPr lang="en-US" dirty="0" smtClean="0"/>
              <a:t> </a:t>
            </a:r>
            <a:r>
              <a:rPr lang="en-US" dirty="0"/>
              <a:t>these salts also decrease the size and vascularity of the hyperplastic thyroid </a:t>
            </a:r>
            <a:r>
              <a:rPr lang="en-US" dirty="0" smtClean="0"/>
              <a:t>gland</a:t>
            </a:r>
            <a:endParaRPr lang="hr-HR" dirty="0" smtClean="0"/>
          </a:p>
          <a:p>
            <a:r>
              <a:rPr lang="en-US" dirty="0" smtClean="0"/>
              <a:t>Because </a:t>
            </a:r>
            <a:r>
              <a:rPr lang="en-US" dirty="0"/>
              <a:t>iodide salts inhibit release as well as synthesis of the hormones, their onset of action occurs rapidly, within 2–7 d. However, the effects are transient; the thyroid gland "escapes" from the iodide block after several weeks of treatment. </a:t>
            </a:r>
            <a:endParaRPr lang="hr-HR" dirty="0" smtClean="0"/>
          </a:p>
          <a:p>
            <a:r>
              <a:rPr lang="en-US" dirty="0" smtClean="0"/>
              <a:t>Iodide </a:t>
            </a:r>
            <a:r>
              <a:rPr lang="en-US" dirty="0"/>
              <a:t>salts are used in the management of thyroid storm and to prepare patients for surgical resection of a hyperactive thyroid. </a:t>
            </a:r>
            <a:endParaRPr lang="hr-HR" dirty="0" smtClean="0"/>
          </a:p>
          <a:p>
            <a:r>
              <a:rPr lang="en-US" dirty="0" smtClean="0"/>
              <a:t>The </a:t>
            </a:r>
            <a:r>
              <a:rPr lang="en-US" dirty="0"/>
              <a:t>usual forms of this drug are </a:t>
            </a:r>
            <a:r>
              <a:rPr lang="en-US" dirty="0" err="1"/>
              <a:t>Lugol's</a:t>
            </a:r>
            <a:r>
              <a:rPr lang="en-US" dirty="0"/>
              <a:t> solution (iodine and potassium iodide) and saturated solution of potassium iodide. </a:t>
            </a:r>
            <a:endParaRPr lang="hr-HR" dirty="0" smtClean="0"/>
          </a:p>
          <a:p>
            <a:r>
              <a:rPr lang="en-US" dirty="0" smtClean="0"/>
              <a:t>Adverse </a:t>
            </a:r>
            <a:r>
              <a:rPr lang="en-US" dirty="0"/>
              <a:t>effects include rash, drug fever, metallic taste, bleeding disorders, and, rarely, anaphylactic reactions.</a:t>
            </a:r>
            <a:endParaRPr lang="en-US" dirty="0">
              <a:effectLst/>
            </a:endParaRPr>
          </a:p>
        </p:txBody>
      </p:sp>
    </p:spTree>
    <p:extLst>
      <p:ext uri="{BB962C8B-B14F-4D97-AF65-F5344CB8AC3E}">
        <p14:creationId xmlns:p14="http://schemas.microsoft.com/office/powerpoint/2010/main" xmlns="" val="21883449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3528" y="260647"/>
            <a:ext cx="7128792" cy="2031325"/>
          </a:xfrm>
          <a:prstGeom prst="rect">
            <a:avLst/>
          </a:prstGeom>
        </p:spPr>
        <p:txBody>
          <a:bodyPr wrap="square">
            <a:spAutoFit/>
          </a:bodyPr>
          <a:lstStyle/>
          <a:p>
            <a:r>
              <a:rPr lang="en-US" dirty="0"/>
              <a:t>Radioactive Iodine</a:t>
            </a:r>
          </a:p>
          <a:p>
            <a:r>
              <a:rPr lang="en-US" dirty="0"/>
              <a:t>Radioactive iodine (</a:t>
            </a:r>
            <a:r>
              <a:rPr lang="en-US" baseline="30000" dirty="0"/>
              <a:t>131</a:t>
            </a:r>
            <a:r>
              <a:rPr lang="en-US" dirty="0"/>
              <a:t>I) is taken up and concentrated in the thyroid gland so avidly that a dose large enough to severely damage the gland can be given without endangering other tissues. Unlike the </a:t>
            </a:r>
            <a:r>
              <a:rPr lang="en-US" dirty="0" err="1"/>
              <a:t>thioamides</a:t>
            </a:r>
            <a:r>
              <a:rPr lang="en-US" dirty="0"/>
              <a:t> and iodide salts, an effective dose of </a:t>
            </a:r>
            <a:r>
              <a:rPr lang="en-US" baseline="30000" dirty="0"/>
              <a:t>131</a:t>
            </a:r>
            <a:r>
              <a:rPr lang="en-US" dirty="0"/>
              <a:t>I can produce a permanent cure of thyrotoxicosis without surgery. </a:t>
            </a:r>
            <a:r>
              <a:rPr lang="en-US" baseline="30000" dirty="0"/>
              <a:t>131</a:t>
            </a:r>
            <a:r>
              <a:rPr lang="en-US" dirty="0"/>
              <a:t>I should not be used in pregnant or nursing women.</a:t>
            </a:r>
            <a:endParaRPr lang="en-US" dirty="0">
              <a:effectLst/>
            </a:endParaRPr>
          </a:p>
        </p:txBody>
      </p:sp>
      <p:sp>
        <p:nvSpPr>
          <p:cNvPr id="5" name="Rectangle 4"/>
          <p:cNvSpPr/>
          <p:nvPr/>
        </p:nvSpPr>
        <p:spPr>
          <a:xfrm>
            <a:off x="295818" y="2492896"/>
            <a:ext cx="8848181" cy="2862322"/>
          </a:xfrm>
          <a:prstGeom prst="rect">
            <a:avLst/>
          </a:prstGeom>
        </p:spPr>
        <p:txBody>
          <a:bodyPr wrap="square">
            <a:spAutoFit/>
          </a:bodyPr>
          <a:lstStyle/>
          <a:p>
            <a:r>
              <a:rPr lang="en-US" dirty="0"/>
              <a:t>Anion Inhibitors</a:t>
            </a:r>
          </a:p>
          <a:p>
            <a:r>
              <a:rPr lang="en-US" dirty="0"/>
              <a:t>Anions such as </a:t>
            </a:r>
            <a:r>
              <a:rPr lang="en-US" dirty="0" err="1"/>
              <a:t>thiocyanate</a:t>
            </a:r>
            <a:r>
              <a:rPr lang="en-US" dirty="0"/>
              <a:t> (SCN</a:t>
            </a:r>
            <a:r>
              <a:rPr lang="en-US" baseline="30000" dirty="0"/>
              <a:t>–</a:t>
            </a:r>
            <a:r>
              <a:rPr lang="en-US" dirty="0"/>
              <a:t>) and perchlorate (ClO</a:t>
            </a:r>
            <a:r>
              <a:rPr lang="en-US" baseline="-25000" dirty="0"/>
              <a:t>4</a:t>
            </a:r>
            <a:r>
              <a:rPr lang="en-US" baseline="30000" dirty="0"/>
              <a:t>–</a:t>
            </a:r>
            <a:r>
              <a:rPr lang="en-US" dirty="0"/>
              <a:t>) block the uptake of iodide by the thyroid gland through competitive inhibition of the iodide transporter. Their effectiveness is unpredictable and ClO</a:t>
            </a:r>
            <a:r>
              <a:rPr lang="en-US" baseline="-25000" dirty="0"/>
              <a:t>4</a:t>
            </a:r>
            <a:r>
              <a:rPr lang="en-US" baseline="30000" dirty="0"/>
              <a:t>–</a:t>
            </a:r>
            <a:r>
              <a:rPr lang="en-US" dirty="0"/>
              <a:t> can cause aplastic anemia, so these drugs are rarely used clinically</a:t>
            </a:r>
            <a:r>
              <a:rPr lang="en-US" dirty="0" smtClean="0"/>
              <a:t>.</a:t>
            </a:r>
            <a:endParaRPr lang="hr-HR" dirty="0" smtClean="0"/>
          </a:p>
          <a:p>
            <a:endParaRPr lang="hr-HR" dirty="0"/>
          </a:p>
          <a:p>
            <a:r>
              <a:rPr lang="en-US" dirty="0"/>
              <a:t>Other Drugs</a:t>
            </a:r>
          </a:p>
          <a:p>
            <a:r>
              <a:rPr lang="en-US" dirty="0"/>
              <a:t>An important class of drugs for the treatment of thyrotoxicosis is the </a:t>
            </a:r>
            <a:r>
              <a:rPr lang="hr-HR" dirty="0" smtClean="0"/>
              <a:t>beta </a:t>
            </a:r>
            <a:r>
              <a:rPr lang="en-US" dirty="0" smtClean="0"/>
              <a:t>blockers</a:t>
            </a:r>
            <a:r>
              <a:rPr lang="en-US" dirty="0"/>
              <a:t>. These agents are particularly useful in controlling the tachycardia and other cardiac abnormalities of severe thyrotoxicosis. </a:t>
            </a:r>
            <a:r>
              <a:rPr lang="en-US" b="1" dirty="0"/>
              <a:t>Propranolol </a:t>
            </a:r>
            <a:r>
              <a:rPr lang="en-US" dirty="0"/>
              <a:t>also inhibits the peripheral conversion of T4 to T</a:t>
            </a:r>
            <a:r>
              <a:rPr lang="en-US" baseline="-25000" dirty="0"/>
              <a:t>3</a:t>
            </a:r>
            <a:r>
              <a:rPr lang="en-US" dirty="0" smtClean="0"/>
              <a:t>.</a:t>
            </a:r>
            <a:endParaRPr lang="hr-HR" dirty="0" smtClean="0"/>
          </a:p>
          <a:p>
            <a:endParaRPr lang="en-US" dirty="0"/>
          </a:p>
        </p:txBody>
      </p:sp>
    </p:spTree>
    <p:extLst>
      <p:ext uri="{BB962C8B-B14F-4D97-AF65-F5344CB8AC3E}">
        <p14:creationId xmlns:p14="http://schemas.microsoft.com/office/powerpoint/2010/main" xmlns="" val="13985705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116632"/>
            <a:ext cx="8496944" cy="4801314"/>
          </a:xfrm>
          <a:prstGeom prst="rect">
            <a:avLst/>
          </a:prstGeom>
        </p:spPr>
        <p:txBody>
          <a:bodyPr wrap="square">
            <a:spAutoFit/>
          </a:bodyPr>
          <a:lstStyle/>
          <a:p>
            <a:endParaRPr lang="hr-HR" dirty="0" smtClean="0"/>
          </a:p>
          <a:p>
            <a:r>
              <a:rPr lang="en-US" dirty="0" smtClean="0"/>
              <a:t>The </a:t>
            </a:r>
            <a:r>
              <a:rPr lang="en-US" dirty="0"/>
              <a:t>iodine-containing antiarrhythmic drug </a:t>
            </a:r>
            <a:r>
              <a:rPr lang="en-US" b="1" dirty="0" err="1"/>
              <a:t>amiodarone</a:t>
            </a:r>
            <a:r>
              <a:rPr lang="en-US" b="1" dirty="0"/>
              <a:t> </a:t>
            </a:r>
            <a:r>
              <a:rPr lang="en-US" dirty="0"/>
              <a:t> can cause hypothyroidism through its ability to block the peripheral conversion of T4 to T</a:t>
            </a:r>
            <a:r>
              <a:rPr lang="en-US" baseline="-25000" dirty="0"/>
              <a:t>3</a:t>
            </a:r>
            <a:r>
              <a:rPr lang="en-US" dirty="0"/>
              <a:t>. </a:t>
            </a:r>
            <a:endParaRPr lang="hr-HR" dirty="0" smtClean="0"/>
          </a:p>
          <a:p>
            <a:endParaRPr lang="hr-HR" dirty="0" smtClean="0"/>
          </a:p>
          <a:p>
            <a:r>
              <a:rPr lang="en-US" dirty="0" smtClean="0"/>
              <a:t>It </a:t>
            </a:r>
            <a:r>
              <a:rPr lang="en-US" dirty="0"/>
              <a:t>also can cause hyperthyroidism either through an iodine-induced mechanism in persons with an underlying thyroid disease such as </a:t>
            </a:r>
            <a:r>
              <a:rPr lang="en-US" dirty="0" err="1"/>
              <a:t>multinodular</a:t>
            </a:r>
            <a:r>
              <a:rPr lang="en-US" dirty="0"/>
              <a:t> goiter or through an inflammatory mechanism that causes leakage of thyroid hormone into the circulation. </a:t>
            </a:r>
            <a:endParaRPr lang="hr-HR" dirty="0" smtClean="0"/>
          </a:p>
          <a:p>
            <a:endParaRPr lang="hr-HR" dirty="0"/>
          </a:p>
          <a:p>
            <a:r>
              <a:rPr lang="en-US" dirty="0" err="1" smtClean="0"/>
              <a:t>Amiodarone</a:t>
            </a:r>
            <a:r>
              <a:rPr lang="en-US" dirty="0" smtClean="0"/>
              <a:t>-associated </a:t>
            </a:r>
            <a:r>
              <a:rPr lang="en-US" dirty="0"/>
              <a:t>hypothyroidism is treated with thyroid hormone. </a:t>
            </a:r>
            <a:endParaRPr lang="hr-HR" dirty="0" smtClean="0"/>
          </a:p>
          <a:p>
            <a:r>
              <a:rPr lang="en-US" dirty="0" smtClean="0"/>
              <a:t>Iodine-associated </a:t>
            </a:r>
            <a:r>
              <a:rPr lang="en-US" dirty="0"/>
              <a:t>hyperthyroidism caused by </a:t>
            </a:r>
            <a:r>
              <a:rPr lang="en-US" dirty="0" err="1"/>
              <a:t>amiodarone</a:t>
            </a:r>
            <a:r>
              <a:rPr lang="en-US" dirty="0"/>
              <a:t> is treated with </a:t>
            </a:r>
            <a:r>
              <a:rPr lang="en-US" dirty="0" err="1"/>
              <a:t>thioamides</a:t>
            </a:r>
            <a:r>
              <a:rPr lang="en-US" dirty="0"/>
              <a:t>, whereas the inflammatory version is best treated with corticosteroids</a:t>
            </a:r>
            <a:r>
              <a:rPr lang="en-US" dirty="0" smtClean="0"/>
              <a:t>.</a:t>
            </a:r>
            <a:endParaRPr lang="hr-HR" dirty="0" smtClean="0"/>
          </a:p>
          <a:p>
            <a:endParaRPr lang="hr-HR" dirty="0"/>
          </a:p>
          <a:p>
            <a:endParaRPr lang="en-US" dirty="0"/>
          </a:p>
          <a:p>
            <a:r>
              <a:rPr lang="en-US" dirty="0"/>
              <a:t>Iodinated </a:t>
            </a:r>
            <a:r>
              <a:rPr lang="en-US" dirty="0" err="1"/>
              <a:t>radiocontrast</a:t>
            </a:r>
            <a:r>
              <a:rPr lang="en-US" dirty="0"/>
              <a:t> media (</a:t>
            </a:r>
            <a:r>
              <a:rPr lang="en-US" dirty="0" err="1"/>
              <a:t>eg</a:t>
            </a:r>
            <a:r>
              <a:rPr lang="en-US" dirty="0"/>
              <a:t>, oral </a:t>
            </a:r>
            <a:r>
              <a:rPr lang="en-US" dirty="0" err="1"/>
              <a:t>diatrizoate</a:t>
            </a:r>
            <a:r>
              <a:rPr lang="en-US" dirty="0"/>
              <a:t> and intravenous </a:t>
            </a:r>
            <a:r>
              <a:rPr lang="en-US" dirty="0" err="1"/>
              <a:t>iohexol</a:t>
            </a:r>
            <a:r>
              <a:rPr lang="en-US" dirty="0"/>
              <a:t>) rapidly suppress the conversion of T4 to T</a:t>
            </a:r>
            <a:r>
              <a:rPr lang="en-US" baseline="-25000" dirty="0"/>
              <a:t>3</a:t>
            </a:r>
            <a:r>
              <a:rPr lang="en-US" dirty="0"/>
              <a:t> in the liver, kidney, and other peripheral tissues.</a:t>
            </a:r>
          </a:p>
          <a:p>
            <a:endParaRPr lang="en-US" dirty="0"/>
          </a:p>
          <a:p>
            <a:endParaRPr lang="en-US" dirty="0"/>
          </a:p>
        </p:txBody>
      </p:sp>
    </p:spTree>
    <p:extLst>
      <p:ext uri="{BB962C8B-B14F-4D97-AF65-F5344CB8AC3E}">
        <p14:creationId xmlns:p14="http://schemas.microsoft.com/office/powerpoint/2010/main" xmlns="" val="41122522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0"/>
            <a:ext cx="8243888" cy="6975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07155694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4"/>
          <p:cNvPicPr>
            <a:picLocks noChangeAspect="1" noChangeArrowheads="1"/>
          </p:cNvPicPr>
          <p:nvPr/>
        </p:nvPicPr>
        <p:blipFill>
          <a:blip r:embed="rId3" cstate="print">
            <a:lum bright="-6000" contrast="20000"/>
            <a:extLst>
              <a:ext uri="{28A0092B-C50C-407E-A947-70E740481C1C}">
                <a14:useLocalDpi xmlns:a14="http://schemas.microsoft.com/office/drawing/2010/main" xmlns="" val="0"/>
              </a:ext>
            </a:extLst>
          </a:blip>
          <a:srcRect/>
          <a:stretch>
            <a:fillRect/>
          </a:stretch>
        </p:blipFill>
        <p:spPr bwMode="auto">
          <a:xfrm>
            <a:off x="1331913" y="33338"/>
            <a:ext cx="6877050" cy="6824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64721482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275856" y="1484784"/>
            <a:ext cx="184731" cy="369332"/>
          </a:xfrm>
          <a:prstGeom prst="rect">
            <a:avLst/>
          </a:prstGeom>
          <a:noFill/>
        </p:spPr>
        <p:txBody>
          <a:bodyPr wrap="none" rtlCol="0">
            <a:spAutoFit/>
          </a:bodyPr>
          <a:lstStyle/>
          <a:p>
            <a:endParaRPr lang="en-US" dirty="0"/>
          </a:p>
        </p:txBody>
      </p:sp>
      <p:sp>
        <p:nvSpPr>
          <p:cNvPr id="7" name="TextBox 6"/>
          <p:cNvSpPr txBox="1"/>
          <p:nvPr/>
        </p:nvSpPr>
        <p:spPr>
          <a:xfrm>
            <a:off x="0" y="836712"/>
            <a:ext cx="9039975" cy="3693319"/>
          </a:xfrm>
          <a:prstGeom prst="rect">
            <a:avLst/>
          </a:prstGeom>
          <a:noFill/>
        </p:spPr>
        <p:txBody>
          <a:bodyPr wrap="none" rtlCol="0">
            <a:spAutoFit/>
          </a:bodyPr>
          <a:lstStyle/>
          <a:p>
            <a:pPr lvl="0"/>
            <a:r>
              <a:rPr lang="en-US" dirty="0"/>
              <a:t>Drugs used in treatment of </a:t>
            </a:r>
            <a:r>
              <a:rPr lang="en-US" dirty="0" smtClean="0"/>
              <a:t>osteoporosis</a:t>
            </a:r>
            <a:endParaRPr lang="hr-HR" dirty="0" smtClean="0"/>
          </a:p>
          <a:p>
            <a:pPr lvl="0"/>
            <a:endParaRPr lang="en-US" dirty="0"/>
          </a:p>
          <a:p>
            <a:r>
              <a:rPr lang="en-US" b="1" dirty="0" smtClean="0"/>
              <a:t>Chapter </a:t>
            </a:r>
            <a:r>
              <a:rPr lang="en-US" b="1" dirty="0"/>
              <a:t>42.</a:t>
            </a:r>
            <a:endParaRPr lang="en-US" dirty="0"/>
          </a:p>
          <a:p>
            <a:r>
              <a:rPr lang="en-US" dirty="0"/>
              <a:t>The subtitle “Clinical pharmacology” is not test material but is recommended for reading in </a:t>
            </a:r>
            <a:endParaRPr lang="hr-HR" dirty="0" smtClean="0"/>
          </a:p>
          <a:p>
            <a:r>
              <a:rPr lang="en-US" dirty="0" smtClean="0"/>
              <a:t>order </a:t>
            </a:r>
            <a:r>
              <a:rPr lang="en-US" dirty="0"/>
              <a:t>to better understand the indications for drugs described in this. </a:t>
            </a:r>
          </a:p>
          <a:p>
            <a:r>
              <a:rPr lang="en-US" dirty="0"/>
              <a:t>Data in table 42-2, and the frame text ”Newer therapies for osteoporosis” can be test material </a:t>
            </a:r>
          </a:p>
          <a:p>
            <a:r>
              <a:rPr lang="en-US" dirty="0"/>
              <a:t>- </a:t>
            </a:r>
            <a:r>
              <a:rPr lang="en-US" dirty="0" err="1">
                <a:solidFill>
                  <a:srgbClr val="FF0000"/>
                </a:solidFill>
              </a:rPr>
              <a:t>calcitonin</a:t>
            </a:r>
            <a:r>
              <a:rPr lang="en-US" dirty="0">
                <a:solidFill>
                  <a:srgbClr val="FF0000"/>
                </a:solidFill>
              </a:rPr>
              <a:t>, parathyroid hormone (PTH)</a:t>
            </a:r>
          </a:p>
          <a:p>
            <a:r>
              <a:rPr lang="en-US" dirty="0">
                <a:solidFill>
                  <a:srgbClr val="FF0000"/>
                </a:solidFill>
              </a:rPr>
              <a:t>- estrogens</a:t>
            </a:r>
          </a:p>
          <a:p>
            <a:r>
              <a:rPr lang="en-US" dirty="0"/>
              <a:t>- </a:t>
            </a:r>
            <a:r>
              <a:rPr lang="en-US" dirty="0">
                <a:solidFill>
                  <a:srgbClr val="FF0000"/>
                </a:solidFill>
              </a:rPr>
              <a:t>vitamin D </a:t>
            </a:r>
            <a:r>
              <a:rPr lang="en-US" dirty="0"/>
              <a:t>and</a:t>
            </a:r>
            <a:r>
              <a:rPr lang="en-US" dirty="0">
                <a:solidFill>
                  <a:srgbClr val="FF0000"/>
                </a:solidFill>
              </a:rPr>
              <a:t> calcium</a:t>
            </a:r>
          </a:p>
          <a:p>
            <a:r>
              <a:rPr lang="en-US" dirty="0">
                <a:solidFill>
                  <a:srgbClr val="FF0000"/>
                </a:solidFill>
              </a:rPr>
              <a:t>- </a:t>
            </a:r>
            <a:r>
              <a:rPr lang="en-US" dirty="0" err="1">
                <a:solidFill>
                  <a:srgbClr val="FF0000"/>
                </a:solidFill>
              </a:rPr>
              <a:t>bisphosphonates</a:t>
            </a:r>
            <a:r>
              <a:rPr lang="en-US" dirty="0">
                <a:solidFill>
                  <a:srgbClr val="FF0000"/>
                </a:solidFill>
              </a:rPr>
              <a:t>: </a:t>
            </a:r>
            <a:r>
              <a:rPr lang="en-US" dirty="0" err="1">
                <a:solidFill>
                  <a:srgbClr val="FF0000"/>
                </a:solidFill>
              </a:rPr>
              <a:t>alendronate</a:t>
            </a:r>
            <a:endParaRPr lang="en-US" dirty="0">
              <a:solidFill>
                <a:srgbClr val="FF0000"/>
              </a:solidFill>
            </a:endParaRPr>
          </a:p>
          <a:p>
            <a:r>
              <a:rPr lang="en-US" dirty="0"/>
              <a:t>- </a:t>
            </a:r>
            <a:r>
              <a:rPr lang="en-US" dirty="0" err="1">
                <a:solidFill>
                  <a:srgbClr val="FF0000"/>
                </a:solidFill>
              </a:rPr>
              <a:t>raloxifen</a:t>
            </a:r>
            <a:endParaRPr lang="en-US" dirty="0">
              <a:solidFill>
                <a:srgbClr val="FF0000"/>
              </a:solidFill>
            </a:endParaRPr>
          </a:p>
          <a:p>
            <a:r>
              <a:rPr lang="en-US" dirty="0"/>
              <a:t>- </a:t>
            </a:r>
            <a:r>
              <a:rPr lang="en-US" dirty="0">
                <a:solidFill>
                  <a:srgbClr val="FF0000"/>
                </a:solidFill>
              </a:rPr>
              <a:t>strontium </a:t>
            </a:r>
            <a:r>
              <a:rPr lang="en-US" dirty="0" err="1">
                <a:solidFill>
                  <a:srgbClr val="FF0000"/>
                </a:solidFill>
              </a:rPr>
              <a:t>ranelate</a:t>
            </a:r>
            <a:endParaRPr lang="en-US" dirty="0">
              <a:solidFill>
                <a:srgbClr val="FF0000"/>
              </a:solidFill>
            </a:endParaRPr>
          </a:p>
          <a:p>
            <a:r>
              <a:rPr lang="en-US" dirty="0"/>
              <a:t>(mechanism of action and ADRs)</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6" name="Rectangle 6"/>
          <p:cNvSpPr>
            <a:spLocks noGrp="1" noChangeArrowheads="1"/>
          </p:cNvSpPr>
          <p:nvPr>
            <p:ph type="body" sz="half" idx="2"/>
          </p:nvPr>
        </p:nvSpPr>
        <p:spPr>
          <a:xfrm>
            <a:off x="4648200" y="908050"/>
            <a:ext cx="4038600" cy="5218113"/>
          </a:xfrm>
        </p:spPr>
        <p:txBody>
          <a:bodyPr/>
          <a:lstStyle/>
          <a:p>
            <a:pPr eaLnBrk="1" hangingPunct="1">
              <a:lnSpc>
                <a:spcPct val="90000"/>
              </a:lnSpc>
            </a:pPr>
            <a:endParaRPr lang="hr-HR" sz="2400" dirty="0" smtClean="0"/>
          </a:p>
        </p:txBody>
      </p:sp>
      <p:pic>
        <p:nvPicPr>
          <p:cNvPr id="122887" name="Picture 7" descr="goiter"/>
          <p:cNvPicPr>
            <a:picLocks noGrp="1" noChangeAspect="1" noChangeArrowheads="1"/>
          </p:cNvPicPr>
          <p:nvPr>
            <p:ph sz="half" idx="1"/>
          </p:nvPr>
        </p:nvPicPr>
        <p:blipFill>
          <a:blip r:embed="rId2" cstate="print"/>
          <a:srcRect/>
          <a:stretch>
            <a:fillRect/>
          </a:stretch>
        </p:blipFill>
        <p:spPr>
          <a:xfrm>
            <a:off x="755650" y="188913"/>
            <a:ext cx="2959100" cy="3527425"/>
          </a:xfrm>
          <a:noFill/>
        </p:spPr>
      </p:pic>
      <p:pic>
        <p:nvPicPr>
          <p:cNvPr id="122888" name="Picture 8"/>
          <p:cNvPicPr>
            <a:picLocks noChangeAspect="1" noChangeArrowheads="1"/>
          </p:cNvPicPr>
          <p:nvPr/>
        </p:nvPicPr>
        <p:blipFill>
          <a:blip r:embed="rId3" cstate="print"/>
          <a:srcRect/>
          <a:stretch>
            <a:fillRect/>
          </a:stretch>
        </p:blipFill>
        <p:spPr bwMode="auto">
          <a:xfrm>
            <a:off x="395288" y="3790950"/>
            <a:ext cx="4067175" cy="3067050"/>
          </a:xfrm>
          <a:prstGeom prst="rect">
            <a:avLst/>
          </a:prstGeom>
          <a:noFill/>
          <a:ln w="9525">
            <a:noFill/>
            <a:miter lim="800000"/>
            <a:headEnd/>
            <a:tailEnd/>
          </a:ln>
        </p:spPr>
      </p:pic>
      <p:sp>
        <p:nvSpPr>
          <p:cNvPr id="31749" name="Slide Number Placeholder 5"/>
          <p:cNvSpPr>
            <a:spLocks noGrp="1"/>
          </p:cNvSpPr>
          <p:nvPr>
            <p:ph type="sldNum" sz="quarter" idx="12"/>
          </p:nvPr>
        </p:nvSpPr>
        <p:spPr>
          <a:noFill/>
        </p:spPr>
        <p:txBody>
          <a:bodyPr/>
          <a:lstStyle/>
          <a:p>
            <a:fld id="{9625DEE9-1FCF-4FEF-B792-D348DB9D8871}" type="slidenum">
              <a:rPr lang="en-US" smtClean="0"/>
              <a:pPr/>
              <a:t>40</a:t>
            </a:fld>
            <a:endParaRPr lang="en-US"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288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28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3568" y="188640"/>
            <a:ext cx="8460432" cy="6432530"/>
          </a:xfrm>
          <a:prstGeom prst="rect">
            <a:avLst/>
          </a:prstGeom>
        </p:spPr>
        <p:txBody>
          <a:bodyPr wrap="square">
            <a:spAutoFit/>
          </a:bodyPr>
          <a:lstStyle/>
          <a:p>
            <a:pPr algn="ctr"/>
            <a:r>
              <a:rPr lang="en-US" sz="2800" b="1" dirty="0" smtClean="0">
                <a:effectLst>
                  <a:outerShdw blurRad="38100" dist="38100" dir="2700000" algn="tl">
                    <a:srgbClr val="000000">
                      <a:alpha val="43137"/>
                    </a:srgbClr>
                  </a:outerShdw>
                </a:effectLst>
              </a:rPr>
              <a:t>DRUGS THAT AFFECT BONE MINERAL HOMEOSTASIS</a:t>
            </a:r>
            <a:endParaRPr lang="hr-HR" sz="2800" b="1" dirty="0" smtClean="0">
              <a:effectLst>
                <a:outerShdw blurRad="38100" dist="38100" dir="2700000" algn="tl">
                  <a:srgbClr val="000000">
                    <a:alpha val="43137"/>
                  </a:srgbClr>
                </a:outerShdw>
              </a:effectLst>
            </a:endParaRPr>
          </a:p>
          <a:p>
            <a:endParaRPr lang="hr-HR" dirty="0"/>
          </a:p>
          <a:p>
            <a:endParaRPr lang="hr-HR" dirty="0" smtClean="0"/>
          </a:p>
          <a:p>
            <a:endParaRPr lang="hr-HR" dirty="0"/>
          </a:p>
          <a:p>
            <a:endParaRPr lang="en-US" dirty="0"/>
          </a:p>
          <a:p>
            <a:r>
              <a:rPr lang="en-US" sz="2400" dirty="0"/>
              <a:t>Calcium and phosphorus, the 2 major elements of bone, are crucial not only for the mechanical strength of the skeleton but also for the normal function of many other cells in the body. </a:t>
            </a:r>
            <a:endParaRPr lang="hr-HR" sz="2400" dirty="0" smtClean="0"/>
          </a:p>
          <a:p>
            <a:endParaRPr lang="hr-HR" sz="2400" dirty="0" smtClean="0"/>
          </a:p>
          <a:p>
            <a:r>
              <a:rPr lang="en-US" sz="2400" dirty="0" smtClean="0"/>
              <a:t>Accordingly</a:t>
            </a:r>
            <a:r>
              <a:rPr lang="en-US" sz="2400" dirty="0"/>
              <a:t>, a complex regulatory mechanism has evolved to tightly regulate calcium and phosphate homeostasis. </a:t>
            </a:r>
            <a:endParaRPr lang="hr-HR" sz="2400" dirty="0" smtClean="0"/>
          </a:p>
          <a:p>
            <a:r>
              <a:rPr lang="en-US" sz="2400" dirty="0" smtClean="0"/>
              <a:t>Parathyroid </a:t>
            </a:r>
            <a:r>
              <a:rPr lang="en-US" sz="2400" dirty="0"/>
              <a:t>hormone (PTH) and vitamin D are primary </a:t>
            </a:r>
            <a:r>
              <a:rPr lang="en-US" sz="2400" dirty="0" smtClean="0"/>
              <a:t>regulators</a:t>
            </a:r>
            <a:endParaRPr lang="hr-HR" sz="2400" dirty="0" smtClean="0"/>
          </a:p>
          <a:p>
            <a:r>
              <a:rPr lang="en-US" sz="2400" dirty="0" smtClean="0"/>
              <a:t>calcitonin</a:t>
            </a:r>
            <a:r>
              <a:rPr lang="en-US" sz="2400" dirty="0"/>
              <a:t>, glucocorticoids, and estrogens play secondary roles. </a:t>
            </a:r>
            <a:endParaRPr lang="hr-HR" sz="2400" dirty="0" smtClean="0"/>
          </a:p>
          <a:p>
            <a:endParaRPr lang="hr-HR" sz="2400" dirty="0"/>
          </a:p>
          <a:p>
            <a:r>
              <a:rPr lang="en-US" sz="2400" dirty="0" smtClean="0"/>
              <a:t>These </a:t>
            </a:r>
            <a:r>
              <a:rPr lang="en-US" sz="2400" dirty="0"/>
              <a:t>hormones or drugs that mimic or suppress their actions are used in the treatment of bone mineral disorders (</a:t>
            </a:r>
            <a:r>
              <a:rPr lang="en-US" sz="2400" dirty="0" err="1"/>
              <a:t>eg</a:t>
            </a:r>
            <a:r>
              <a:rPr lang="en-US" sz="2400" dirty="0"/>
              <a:t>, osteoporosis, rickets, </a:t>
            </a:r>
            <a:r>
              <a:rPr lang="en-US" sz="2400" dirty="0" err="1"/>
              <a:t>osteomalacia</a:t>
            </a:r>
            <a:r>
              <a:rPr lang="en-US" sz="2400" dirty="0"/>
              <a:t>, Paget's disease), as are several </a:t>
            </a:r>
            <a:r>
              <a:rPr lang="en-US" sz="2400" dirty="0" err="1"/>
              <a:t>nonhormonal</a:t>
            </a:r>
            <a:r>
              <a:rPr lang="en-US" sz="2400" dirty="0"/>
              <a:t> agents.</a:t>
            </a:r>
            <a:endParaRPr lang="en-US" sz="2400" dirty="0">
              <a:effectLst/>
            </a:endParaRPr>
          </a:p>
        </p:txBody>
      </p:sp>
    </p:spTree>
    <p:extLst>
      <p:ext uri="{BB962C8B-B14F-4D97-AF65-F5344CB8AC3E}">
        <p14:creationId xmlns:p14="http://schemas.microsoft.com/office/powerpoint/2010/main" xmlns="" val="39450384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Number Placeholder 5"/>
          <p:cNvSpPr>
            <a:spLocks noGrp="1"/>
          </p:cNvSpPr>
          <p:nvPr>
            <p:ph type="sldNum" sz="quarter" idx="12"/>
          </p:nvPr>
        </p:nvSpPr>
        <p:spPr>
          <a:noFill/>
        </p:spPr>
        <p:txBody>
          <a:bodyPr/>
          <a:lstStyle/>
          <a:p>
            <a:fld id="{869745A3-EE13-45F7-B17C-0ACAC2C2983F}" type="slidenum">
              <a:rPr lang="hr-HR" smtClean="0"/>
              <a:pPr/>
              <a:t>42</a:t>
            </a:fld>
            <a:endParaRPr lang="hr-HR" smtClean="0"/>
          </a:p>
        </p:txBody>
      </p:sp>
      <p:sp>
        <p:nvSpPr>
          <p:cNvPr id="33795" name="Rectangle 2"/>
          <p:cNvSpPr>
            <a:spLocks noGrp="1" noChangeArrowheads="1"/>
          </p:cNvSpPr>
          <p:nvPr>
            <p:ph type="title"/>
          </p:nvPr>
        </p:nvSpPr>
        <p:spPr>
          <a:xfrm>
            <a:off x="468313" y="0"/>
            <a:ext cx="8229600" cy="974725"/>
          </a:xfrm>
        </p:spPr>
        <p:txBody>
          <a:bodyPr/>
          <a:lstStyle/>
          <a:p>
            <a:pPr eaLnBrk="1" hangingPunct="1"/>
            <a:endParaRPr lang="hr-HR" sz="5400" b="1" dirty="0" smtClean="0">
              <a:solidFill>
                <a:schemeClr val="accent2"/>
              </a:solidFill>
              <a:latin typeface="Palatino Linotype" pitchFamily="18" charset="0"/>
            </a:endParaRPr>
          </a:p>
        </p:txBody>
      </p:sp>
      <p:sp>
        <p:nvSpPr>
          <p:cNvPr id="33796" name="Rectangle 3"/>
          <p:cNvSpPr>
            <a:spLocks noGrp="1" noChangeArrowheads="1"/>
          </p:cNvSpPr>
          <p:nvPr>
            <p:ph type="body" idx="1"/>
          </p:nvPr>
        </p:nvSpPr>
        <p:spPr/>
        <p:txBody>
          <a:bodyPr/>
          <a:lstStyle/>
          <a:p>
            <a:pPr eaLnBrk="1" hangingPunct="1">
              <a:buFontTx/>
              <a:buNone/>
            </a:pPr>
            <a:endParaRPr lang="hr-HR" sz="3400" b="1" smtClean="0">
              <a:solidFill>
                <a:schemeClr val="accent2"/>
              </a:solidFill>
              <a:latin typeface="Palatino Linotype" pitchFamily="18" charset="0"/>
            </a:endParaRPr>
          </a:p>
          <a:p>
            <a:pPr eaLnBrk="1" hangingPunct="1">
              <a:buFontTx/>
              <a:buNone/>
            </a:pPr>
            <a:endParaRPr lang="hr-HR" sz="3400" b="1" smtClean="0">
              <a:solidFill>
                <a:schemeClr val="accent2"/>
              </a:solidFill>
              <a:latin typeface="Palatino Linotype" pitchFamily="18" charset="0"/>
            </a:endParaRPr>
          </a:p>
          <a:p>
            <a:pPr eaLnBrk="1" hangingPunct="1">
              <a:buFontTx/>
              <a:buNone/>
            </a:pPr>
            <a:endParaRPr lang="hr-HR" sz="3400" b="1" smtClean="0">
              <a:solidFill>
                <a:schemeClr val="accent2"/>
              </a:solidFill>
              <a:latin typeface="Palatino Linotype" pitchFamily="18" charset="0"/>
            </a:endParaRPr>
          </a:p>
          <a:p>
            <a:pPr eaLnBrk="1" hangingPunct="1">
              <a:buFontTx/>
              <a:buNone/>
            </a:pPr>
            <a:endParaRPr lang="hr-HR" sz="3000" b="1" smtClean="0">
              <a:latin typeface="Palatino Linotype" pitchFamily="18" charset="0"/>
            </a:endParaRPr>
          </a:p>
        </p:txBody>
      </p:sp>
      <p:pic>
        <p:nvPicPr>
          <p:cNvPr id="33797" name="Picture 4" descr="vitamin-D-metabolism"/>
          <p:cNvPicPr>
            <a:picLocks noChangeAspect="1" noChangeArrowheads="1" noCrop="1"/>
          </p:cNvPicPr>
          <p:nvPr/>
        </p:nvPicPr>
        <p:blipFill>
          <a:blip r:embed="rId3" cstate="print"/>
          <a:srcRect/>
          <a:stretch>
            <a:fillRect/>
          </a:stretch>
        </p:blipFill>
        <p:spPr bwMode="auto">
          <a:xfrm>
            <a:off x="2051050" y="981075"/>
            <a:ext cx="4991100" cy="58769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l="18536" t="40969" r="31655" b="18672"/>
          <a:stretch>
            <a:fillRect/>
          </a:stretch>
        </p:blipFill>
        <p:spPr bwMode="auto">
          <a:xfrm>
            <a:off x="251520" y="1052736"/>
            <a:ext cx="8377516" cy="381642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62909595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l="35420" t="18703" r="21693" b="21251"/>
          <a:stretch>
            <a:fillRect/>
          </a:stretch>
        </p:blipFill>
        <p:spPr bwMode="auto">
          <a:xfrm>
            <a:off x="0" y="1124744"/>
            <a:ext cx="5184576" cy="408113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 name="Rectangle 2"/>
          <p:cNvSpPr/>
          <p:nvPr/>
        </p:nvSpPr>
        <p:spPr>
          <a:xfrm>
            <a:off x="4283968" y="3164681"/>
            <a:ext cx="4572000" cy="1477328"/>
          </a:xfrm>
          <a:prstGeom prst="rect">
            <a:avLst/>
          </a:prstGeom>
        </p:spPr>
        <p:txBody>
          <a:bodyPr>
            <a:spAutoFit/>
          </a:bodyPr>
          <a:lstStyle/>
          <a:p>
            <a:pPr algn="r"/>
            <a:r>
              <a:rPr lang="en-US" dirty="0" smtClean="0"/>
              <a:t>Active metabolites of </a:t>
            </a:r>
            <a:r>
              <a:rPr lang="en-US" dirty="0" smtClean="0">
                <a:solidFill>
                  <a:srgbClr val="FF0000"/>
                </a:solidFill>
              </a:rPr>
              <a:t>vitamin D</a:t>
            </a:r>
            <a:r>
              <a:rPr lang="en-US" dirty="0" smtClean="0"/>
              <a:t> increase absorption of calcium from both gut and bone, whereas </a:t>
            </a:r>
            <a:r>
              <a:rPr lang="en-US" dirty="0" smtClean="0">
                <a:solidFill>
                  <a:srgbClr val="FF0000"/>
                </a:solidFill>
              </a:rPr>
              <a:t>PTH </a:t>
            </a:r>
            <a:r>
              <a:rPr lang="en-US" dirty="0" smtClean="0"/>
              <a:t>increases </a:t>
            </a:r>
            <a:r>
              <a:rPr lang="en-US" dirty="0" err="1" smtClean="0"/>
              <a:t>reabsorption</a:t>
            </a:r>
            <a:r>
              <a:rPr lang="en-US" dirty="0" smtClean="0"/>
              <a:t> from bone. Vitamin D metabolites and PTH both reduce urinary excretion of</a:t>
            </a:r>
            <a:r>
              <a:rPr lang="hr-HR" dirty="0" smtClean="0"/>
              <a:t> </a:t>
            </a:r>
            <a:r>
              <a:rPr lang="en-US" dirty="0" smtClean="0"/>
              <a:t>calcium. </a:t>
            </a:r>
            <a:endParaRPr lang="en-US" dirty="0"/>
          </a:p>
        </p:txBody>
      </p:sp>
      <p:sp>
        <p:nvSpPr>
          <p:cNvPr id="4" name="Rectangle 3"/>
          <p:cNvSpPr/>
          <p:nvPr/>
        </p:nvSpPr>
        <p:spPr>
          <a:xfrm>
            <a:off x="683568" y="188640"/>
            <a:ext cx="4572000" cy="923330"/>
          </a:xfrm>
          <a:prstGeom prst="rect">
            <a:avLst/>
          </a:prstGeom>
        </p:spPr>
        <p:txBody>
          <a:bodyPr>
            <a:spAutoFit/>
          </a:bodyPr>
          <a:lstStyle/>
          <a:p>
            <a:r>
              <a:rPr lang="en-US" dirty="0" smtClean="0"/>
              <a:t>Effects of active metabolites of vitamin D (D), parathyroid hormone (PTH</a:t>
            </a:r>
            <a:r>
              <a:rPr lang="en-US" i="1" dirty="0" smtClean="0"/>
              <a:t>),</a:t>
            </a:r>
            <a:r>
              <a:rPr lang="en-US" dirty="0" smtClean="0"/>
              <a:t> </a:t>
            </a:r>
            <a:r>
              <a:rPr lang="en-US" dirty="0" err="1" smtClean="0"/>
              <a:t>calcitonin</a:t>
            </a:r>
            <a:r>
              <a:rPr lang="en-US" dirty="0" smtClean="0"/>
              <a:t> (CT), calcium and phosphorus homeostasis. </a:t>
            </a:r>
            <a:endParaRPr lang="hr-HR" dirty="0" smtClean="0"/>
          </a:p>
        </p:txBody>
      </p:sp>
    </p:spTree>
    <p:extLst>
      <p:ext uri="{BB962C8B-B14F-4D97-AF65-F5344CB8AC3E}">
        <p14:creationId xmlns:p14="http://schemas.microsoft.com/office/powerpoint/2010/main" xmlns="" val="193237910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564" y="0"/>
            <a:ext cx="4572000" cy="5386090"/>
          </a:xfrm>
          <a:prstGeom prst="rect">
            <a:avLst/>
          </a:prstGeom>
          <a:ln>
            <a:solidFill>
              <a:schemeClr val="tx2"/>
            </a:solidFill>
          </a:ln>
        </p:spPr>
        <p:txBody>
          <a:bodyPr>
            <a:spAutoFit/>
          </a:bodyPr>
          <a:lstStyle/>
          <a:p>
            <a:endParaRPr lang="hr-HR" dirty="0" smtClean="0"/>
          </a:p>
          <a:p>
            <a:pPr algn="ctr"/>
            <a:r>
              <a:rPr lang="en-US" sz="2000" b="1" dirty="0" smtClean="0">
                <a:solidFill>
                  <a:srgbClr val="FF0000"/>
                </a:solidFill>
                <a:effectLst>
                  <a:outerShdw blurRad="38100" dist="38100" dir="2700000" algn="tl">
                    <a:srgbClr val="000000">
                      <a:alpha val="43137"/>
                    </a:srgbClr>
                  </a:outerShdw>
                </a:effectLst>
              </a:rPr>
              <a:t>Parathyroid Hormone</a:t>
            </a:r>
            <a:endParaRPr lang="hr-HR" sz="2000" b="1" dirty="0" smtClean="0">
              <a:solidFill>
                <a:srgbClr val="FF0000"/>
              </a:solidFill>
              <a:effectLst>
                <a:outerShdw blurRad="38100" dist="38100" dir="2700000" algn="tl">
                  <a:srgbClr val="000000">
                    <a:alpha val="43137"/>
                  </a:srgbClr>
                </a:outerShdw>
              </a:effectLst>
            </a:endParaRPr>
          </a:p>
          <a:p>
            <a:endParaRPr lang="en-US" dirty="0"/>
          </a:p>
          <a:p>
            <a:r>
              <a:rPr lang="en-US" dirty="0"/>
              <a:t>Parathyroid hormone (PTH), </a:t>
            </a:r>
            <a:r>
              <a:rPr lang="hr-HR" dirty="0" err="1" smtClean="0"/>
              <a:t>acts</a:t>
            </a:r>
            <a:r>
              <a:rPr lang="hr-HR" dirty="0" smtClean="0"/>
              <a:t> on </a:t>
            </a:r>
            <a:r>
              <a:rPr lang="en-US" dirty="0" smtClean="0"/>
              <a:t>bone </a:t>
            </a:r>
            <a:r>
              <a:rPr lang="en-US" dirty="0"/>
              <a:t>and renal tubular cells. </a:t>
            </a:r>
            <a:endParaRPr lang="hr-HR" dirty="0" smtClean="0"/>
          </a:p>
          <a:p>
            <a:r>
              <a:rPr lang="en-US" dirty="0" smtClean="0"/>
              <a:t>In </a:t>
            </a:r>
            <a:r>
              <a:rPr lang="en-US" dirty="0"/>
              <a:t>the </a:t>
            </a:r>
            <a:r>
              <a:rPr lang="en-US" dirty="0">
                <a:solidFill>
                  <a:srgbClr val="FF0000"/>
                </a:solidFill>
              </a:rPr>
              <a:t>kidney</a:t>
            </a:r>
            <a:r>
              <a:rPr lang="en-US" dirty="0"/>
              <a:t>, PTH inhibits calcium excretion, promotes phosphate excretion, and stimulates the production of active vitamin D metabolites </a:t>
            </a:r>
            <a:r>
              <a:rPr lang="en-US" dirty="0" smtClean="0"/>
              <a:t>In </a:t>
            </a:r>
            <a:r>
              <a:rPr lang="en-US" dirty="0">
                <a:solidFill>
                  <a:srgbClr val="FF0000"/>
                </a:solidFill>
              </a:rPr>
              <a:t>bone</a:t>
            </a:r>
            <a:r>
              <a:rPr lang="en-US" dirty="0"/>
              <a:t>, PTH promotes bone turnover by increasing the activity of both osteoblasts and </a:t>
            </a:r>
            <a:r>
              <a:rPr lang="en-US" dirty="0" err="1" smtClean="0"/>
              <a:t>osteoclasts</a:t>
            </a:r>
            <a:endParaRPr lang="hr-HR" dirty="0" smtClean="0"/>
          </a:p>
          <a:p>
            <a:endParaRPr lang="hr-HR" dirty="0" smtClean="0"/>
          </a:p>
          <a:p>
            <a:r>
              <a:rPr lang="en-US" dirty="0" err="1" smtClean="0"/>
              <a:t>Osteoclast</a:t>
            </a:r>
            <a:r>
              <a:rPr lang="en-US" dirty="0" smtClean="0"/>
              <a:t> </a:t>
            </a:r>
            <a:r>
              <a:rPr lang="en-US" dirty="0"/>
              <a:t>activation is not a direct effect and instead results from PTH stimulation of osteoblast formation of RANK ligand (RANKL), a member of the tumor necrosis factor (TNF) cytokine family that stimulates the activity of mature osteoclasts and the differentiation of osteoclast precursors.</a:t>
            </a:r>
            <a:endParaRPr lang="en-US" dirty="0">
              <a:effectLst/>
            </a:endParaRPr>
          </a:p>
        </p:txBody>
      </p:sp>
      <p:sp>
        <p:nvSpPr>
          <p:cNvPr id="3" name="Rectangle 2"/>
          <p:cNvSpPr/>
          <p:nvPr/>
        </p:nvSpPr>
        <p:spPr>
          <a:xfrm>
            <a:off x="4680520" y="836712"/>
            <a:ext cx="4572000" cy="4247317"/>
          </a:xfrm>
          <a:prstGeom prst="rect">
            <a:avLst/>
          </a:prstGeom>
        </p:spPr>
        <p:txBody>
          <a:bodyPr>
            <a:spAutoFit/>
          </a:bodyPr>
          <a:lstStyle/>
          <a:p>
            <a:r>
              <a:rPr lang="en-US" dirty="0"/>
              <a:t>At the continuous high concentrations seen in hyperparathyroidism, the net effect of elevated PTH is increased bone </a:t>
            </a:r>
            <a:r>
              <a:rPr lang="en-US" dirty="0" err="1"/>
              <a:t>resorption</a:t>
            </a:r>
            <a:r>
              <a:rPr lang="en-US" dirty="0"/>
              <a:t>, </a:t>
            </a:r>
            <a:r>
              <a:rPr lang="en-US" dirty="0" err="1"/>
              <a:t>hypercalcemia</a:t>
            </a:r>
            <a:r>
              <a:rPr lang="en-US" dirty="0"/>
              <a:t>, and </a:t>
            </a:r>
            <a:r>
              <a:rPr lang="en-US" dirty="0" err="1"/>
              <a:t>hyperphosphatemia</a:t>
            </a:r>
            <a:r>
              <a:rPr lang="en-US" dirty="0"/>
              <a:t>. However, low intermittent doses of PTH produce a net increase in bone formation; this is the basis of the use of </a:t>
            </a:r>
            <a:r>
              <a:rPr lang="en-US" b="1" dirty="0" err="1"/>
              <a:t>teriparatide</a:t>
            </a:r>
            <a:r>
              <a:rPr lang="en-US" b="1" dirty="0"/>
              <a:t> </a:t>
            </a:r>
            <a:r>
              <a:rPr lang="en-US" dirty="0"/>
              <a:t>, a recombinant </a:t>
            </a:r>
            <a:r>
              <a:rPr lang="en-US" dirty="0" smtClean="0"/>
              <a:t>form </a:t>
            </a:r>
            <a:r>
              <a:rPr lang="en-US" dirty="0"/>
              <a:t>of PTH, for parenteral treatment of osteoporosis.</a:t>
            </a:r>
          </a:p>
          <a:p>
            <a:r>
              <a:rPr lang="en-US" dirty="0"/>
              <a:t>The synthesis and secretion of PTH is primarily regulated by the serum concentration of free ionized calcium; a drop in free ionized calcium stimulates PTH release. Active metabolites of vitamin D play a secondary role in regulating PTH secretion by inhibiting PTH </a:t>
            </a:r>
            <a:r>
              <a:rPr lang="en-US" dirty="0" smtClean="0"/>
              <a:t>synthesis.</a:t>
            </a:r>
            <a:endParaRPr lang="en-US" dirty="0">
              <a:effectLst/>
            </a:endParaRPr>
          </a:p>
        </p:txBody>
      </p:sp>
    </p:spTree>
    <p:extLst>
      <p:ext uri="{BB962C8B-B14F-4D97-AF65-F5344CB8AC3E}">
        <p14:creationId xmlns:p14="http://schemas.microsoft.com/office/powerpoint/2010/main" xmlns="" val="254601966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7544" y="476672"/>
            <a:ext cx="8352928" cy="4708981"/>
          </a:xfrm>
          <a:prstGeom prst="rect">
            <a:avLst/>
          </a:prstGeom>
        </p:spPr>
        <p:txBody>
          <a:bodyPr wrap="square">
            <a:spAutoFit/>
          </a:bodyPr>
          <a:lstStyle/>
          <a:p>
            <a:pPr algn="ctr"/>
            <a:r>
              <a:rPr lang="en-US" sz="2400" b="1" dirty="0">
                <a:solidFill>
                  <a:srgbClr val="FF0000"/>
                </a:solidFill>
                <a:effectLst>
                  <a:outerShdw blurRad="38100" dist="38100" dir="2700000" algn="tl">
                    <a:srgbClr val="000000">
                      <a:alpha val="43137"/>
                    </a:srgbClr>
                  </a:outerShdw>
                </a:effectLst>
              </a:rPr>
              <a:t>Vitamin </a:t>
            </a:r>
            <a:r>
              <a:rPr lang="en-US" sz="2400" b="1" dirty="0" smtClean="0">
                <a:solidFill>
                  <a:srgbClr val="FF0000"/>
                </a:solidFill>
                <a:effectLst>
                  <a:outerShdw blurRad="38100" dist="38100" dir="2700000" algn="tl">
                    <a:srgbClr val="000000">
                      <a:alpha val="43137"/>
                    </a:srgbClr>
                  </a:outerShdw>
                </a:effectLst>
              </a:rPr>
              <a:t>D</a:t>
            </a:r>
            <a:endParaRPr lang="hr-HR" sz="2400" b="1" dirty="0" smtClean="0">
              <a:solidFill>
                <a:srgbClr val="FF0000"/>
              </a:solidFill>
              <a:effectLst>
                <a:outerShdw blurRad="38100" dist="38100" dir="2700000" algn="tl">
                  <a:srgbClr val="000000">
                    <a:alpha val="43137"/>
                  </a:srgbClr>
                </a:outerShdw>
              </a:effectLst>
            </a:endParaRPr>
          </a:p>
          <a:p>
            <a:pPr algn="ctr"/>
            <a:endParaRPr lang="en-US" sz="2400" b="1" dirty="0">
              <a:solidFill>
                <a:srgbClr val="FF0000"/>
              </a:solidFill>
              <a:effectLst>
                <a:outerShdw blurRad="38100" dist="38100" dir="2700000" algn="tl">
                  <a:srgbClr val="000000">
                    <a:alpha val="43137"/>
                  </a:srgbClr>
                </a:outerShdw>
              </a:effectLst>
            </a:endParaRPr>
          </a:p>
          <a:p>
            <a:r>
              <a:rPr lang="en-US" dirty="0"/>
              <a:t>Vitamin D, a fat-soluble vitamin </a:t>
            </a:r>
            <a:endParaRPr lang="hr-HR" dirty="0" smtClean="0"/>
          </a:p>
          <a:p>
            <a:r>
              <a:rPr lang="hr-HR" dirty="0" smtClean="0"/>
              <a:t>-</a:t>
            </a:r>
            <a:r>
              <a:rPr lang="en-US" dirty="0" smtClean="0"/>
              <a:t>can </a:t>
            </a:r>
            <a:r>
              <a:rPr lang="en-US" dirty="0"/>
              <a:t>be synthesized in the skin from 7-dehydrocholesterol under the influence of ultraviolet light </a:t>
            </a:r>
            <a:endParaRPr lang="hr-HR" dirty="0" smtClean="0"/>
          </a:p>
          <a:p>
            <a:r>
              <a:rPr lang="hr-HR" dirty="0" smtClean="0"/>
              <a:t>-</a:t>
            </a:r>
            <a:r>
              <a:rPr lang="en-US" dirty="0" smtClean="0"/>
              <a:t>or </a:t>
            </a:r>
            <a:r>
              <a:rPr lang="en-US" dirty="0"/>
              <a:t>absorbed from the diet in the natural form (vitamin D3 , </a:t>
            </a:r>
            <a:r>
              <a:rPr lang="en-US" b="1" dirty="0" err="1"/>
              <a:t>cholecalciferol</a:t>
            </a:r>
            <a:r>
              <a:rPr lang="en-US" b="1" dirty="0"/>
              <a:t> </a:t>
            </a:r>
            <a:r>
              <a:rPr lang="en-US" dirty="0"/>
              <a:t>) or the plant form (vitamin D2 , </a:t>
            </a:r>
            <a:r>
              <a:rPr lang="en-US" b="1" dirty="0" err="1"/>
              <a:t>ergocalciferol</a:t>
            </a:r>
            <a:r>
              <a:rPr lang="en-US" b="1" dirty="0"/>
              <a:t> </a:t>
            </a:r>
            <a:r>
              <a:rPr lang="en-US" dirty="0"/>
              <a:t>). </a:t>
            </a:r>
            <a:endParaRPr lang="hr-HR" dirty="0" smtClean="0"/>
          </a:p>
          <a:p>
            <a:r>
              <a:rPr lang="hr-HR" dirty="0" smtClean="0"/>
              <a:t>-a</a:t>
            </a:r>
            <a:r>
              <a:rPr lang="en-US" dirty="0" err="1" smtClean="0"/>
              <a:t>ctive</a:t>
            </a:r>
            <a:r>
              <a:rPr lang="en-US" dirty="0" smtClean="0"/>
              <a:t> </a:t>
            </a:r>
            <a:r>
              <a:rPr lang="en-US" dirty="0"/>
              <a:t>metabolites are formed in the liver (25-hydroxyvitamin D or </a:t>
            </a:r>
            <a:r>
              <a:rPr lang="en-US" dirty="0" err="1"/>
              <a:t>calcifediol</a:t>
            </a:r>
            <a:r>
              <a:rPr lang="en-US" dirty="0"/>
              <a:t>) and kidney (1,25-dihydroxyvitamin D or </a:t>
            </a:r>
            <a:r>
              <a:rPr lang="en-US" b="1" dirty="0" err="1"/>
              <a:t>calcitriol</a:t>
            </a:r>
            <a:r>
              <a:rPr lang="en-US" b="1" dirty="0"/>
              <a:t> </a:t>
            </a:r>
            <a:r>
              <a:rPr lang="en-US" dirty="0"/>
              <a:t>plus other metabolites). </a:t>
            </a:r>
            <a:endParaRPr lang="hr-HR" dirty="0" smtClean="0"/>
          </a:p>
          <a:p>
            <a:endParaRPr lang="hr-HR" dirty="0" smtClean="0"/>
          </a:p>
          <a:p>
            <a:r>
              <a:rPr lang="en-US" dirty="0" smtClean="0"/>
              <a:t>Renal </a:t>
            </a:r>
            <a:r>
              <a:rPr lang="en-US" dirty="0"/>
              <a:t>synthesis of active vitamin D metabolites is stimulated by </a:t>
            </a:r>
            <a:r>
              <a:rPr lang="en-US" b="1" dirty="0"/>
              <a:t>PTH</a:t>
            </a:r>
            <a:r>
              <a:rPr lang="en-US" dirty="0"/>
              <a:t> and by fibroblast growth factor 23 (FGF23), a factor produced by osteoblasts and osteoclasts. Renal synthesis of 1,25-dihydroxyvitamin D</a:t>
            </a:r>
            <a:r>
              <a:rPr lang="en-US" baseline="-25000" dirty="0"/>
              <a:t>2</a:t>
            </a:r>
            <a:r>
              <a:rPr lang="en-US" dirty="0"/>
              <a:t> is inhibited by phosphate and vitamin D </a:t>
            </a:r>
            <a:r>
              <a:rPr lang="en-US" dirty="0" smtClean="0"/>
              <a:t>metabolites. </a:t>
            </a:r>
            <a:endParaRPr lang="hr-HR" dirty="0" smtClean="0"/>
          </a:p>
          <a:p>
            <a:r>
              <a:rPr lang="en-US" dirty="0" smtClean="0"/>
              <a:t>The </a:t>
            </a:r>
            <a:r>
              <a:rPr lang="en-US" dirty="0"/>
              <a:t>action of vitamin D metabolites is mediated by activation of 1 or possibly a family of nuclear receptors that regulate gene expression.</a:t>
            </a:r>
            <a:endParaRPr lang="en-US" dirty="0">
              <a:effectLst/>
            </a:endParaRPr>
          </a:p>
        </p:txBody>
      </p:sp>
    </p:spTree>
    <p:extLst>
      <p:ext uri="{BB962C8B-B14F-4D97-AF65-F5344CB8AC3E}">
        <p14:creationId xmlns:p14="http://schemas.microsoft.com/office/powerpoint/2010/main" xmlns="" val="236782941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l="30439" t="11813" r="18092" b="35032"/>
          <a:stretch>
            <a:fillRect/>
          </a:stretch>
        </p:blipFill>
        <p:spPr bwMode="auto">
          <a:xfrm>
            <a:off x="35496" y="764704"/>
            <a:ext cx="6696744" cy="388843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9043836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29445" t="5131" r="13552" b="35198"/>
          <a:stretch/>
        </p:blipFill>
        <p:spPr bwMode="auto">
          <a:xfrm>
            <a:off x="179512" y="0"/>
            <a:ext cx="7416824" cy="436510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8696590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1" descr="osteoporoza005.jpg"/>
          <p:cNvPicPr>
            <a:picLocks noChangeAspect="1"/>
          </p:cNvPicPr>
          <p:nvPr/>
        </p:nvPicPr>
        <p:blipFill>
          <a:blip r:embed="rId2" cstate="print"/>
          <a:srcRect/>
          <a:stretch>
            <a:fillRect/>
          </a:stretch>
        </p:blipFill>
        <p:spPr bwMode="auto">
          <a:xfrm>
            <a:off x="1258888" y="0"/>
            <a:ext cx="6967537" cy="4779963"/>
          </a:xfrm>
          <a:prstGeom prst="rect">
            <a:avLst/>
          </a:prstGeom>
          <a:noFill/>
          <a:ln w="9525">
            <a:noFill/>
            <a:miter lim="800000"/>
            <a:headEnd/>
            <a:tailEnd/>
          </a:ln>
        </p:spPr>
      </p:pic>
      <p:sp>
        <p:nvSpPr>
          <p:cNvPr id="38917" name="Slide Number Placeholder 4"/>
          <p:cNvSpPr>
            <a:spLocks noGrp="1"/>
          </p:cNvSpPr>
          <p:nvPr>
            <p:ph type="sldNum" sz="quarter" idx="12"/>
          </p:nvPr>
        </p:nvSpPr>
        <p:spPr>
          <a:noFill/>
        </p:spPr>
        <p:txBody>
          <a:bodyPr/>
          <a:lstStyle/>
          <a:p>
            <a:fld id="{30DA11B9-4783-4FEA-9F27-EF3B7FE05AD6}" type="slidenum">
              <a:rPr lang="hr-HR" smtClean="0"/>
              <a:pPr/>
              <a:t>49</a:t>
            </a:fld>
            <a:endParaRPr lang="hr-HR" smtClean="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Number Placeholder 5"/>
          <p:cNvSpPr>
            <a:spLocks noGrp="1"/>
          </p:cNvSpPr>
          <p:nvPr>
            <p:ph type="sldNum" sz="quarter" idx="12"/>
          </p:nvPr>
        </p:nvSpPr>
        <p:spPr>
          <a:noFill/>
        </p:spPr>
        <p:txBody>
          <a:bodyPr/>
          <a:lstStyle/>
          <a:p>
            <a:fld id="{259E7952-379E-42F6-B587-FD2E522265CC}" type="slidenum">
              <a:rPr lang="hr-HR" smtClean="0"/>
              <a:pPr/>
              <a:t>5</a:t>
            </a:fld>
            <a:endParaRPr lang="hr-HR" smtClean="0"/>
          </a:p>
        </p:txBody>
      </p:sp>
      <p:sp>
        <p:nvSpPr>
          <p:cNvPr id="6147" name="Rectangle 2"/>
          <p:cNvSpPr>
            <a:spLocks noGrp="1" noChangeArrowheads="1"/>
          </p:cNvSpPr>
          <p:nvPr>
            <p:ph type="title"/>
          </p:nvPr>
        </p:nvSpPr>
        <p:spPr/>
        <p:txBody>
          <a:bodyPr/>
          <a:lstStyle/>
          <a:p>
            <a:pPr eaLnBrk="1" hangingPunct="1"/>
            <a:endParaRPr lang="sr-Latn-CS" smtClean="0"/>
          </a:p>
        </p:txBody>
      </p:sp>
      <p:sp>
        <p:nvSpPr>
          <p:cNvPr id="6148" name="Rectangle 3"/>
          <p:cNvSpPr>
            <a:spLocks noGrp="1" noChangeArrowheads="1"/>
          </p:cNvSpPr>
          <p:nvPr>
            <p:ph type="body" idx="1"/>
          </p:nvPr>
        </p:nvSpPr>
        <p:spPr/>
        <p:txBody>
          <a:bodyPr/>
          <a:lstStyle/>
          <a:p>
            <a:pPr eaLnBrk="1" hangingPunct="1"/>
            <a:endParaRPr lang="sr-Latn-CS" smtClean="0"/>
          </a:p>
        </p:txBody>
      </p:sp>
      <p:pic>
        <p:nvPicPr>
          <p:cNvPr id="6149" name="Picture 4" descr="Pituitary_Hormones_large"/>
          <p:cNvPicPr>
            <a:picLocks noChangeAspect="1" noChangeArrowheads="1"/>
          </p:cNvPicPr>
          <p:nvPr/>
        </p:nvPicPr>
        <p:blipFill>
          <a:blip r:embed="rId3" cstate="print"/>
          <a:srcRect/>
          <a:stretch>
            <a:fillRect/>
          </a:stretch>
        </p:blipFill>
        <p:spPr bwMode="auto">
          <a:xfrm>
            <a:off x="539750" y="0"/>
            <a:ext cx="8064500" cy="69738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osteoporoza skelet.jpg"/>
          <p:cNvPicPr>
            <a:picLocks noChangeAspect="1"/>
          </p:cNvPicPr>
          <p:nvPr/>
        </p:nvPicPr>
        <p:blipFill>
          <a:blip r:embed="rId2" cstate="print"/>
          <a:srcRect/>
          <a:stretch>
            <a:fillRect/>
          </a:stretch>
        </p:blipFill>
        <p:spPr bwMode="auto">
          <a:xfrm>
            <a:off x="1619250" y="-26988"/>
            <a:ext cx="4619625" cy="4103688"/>
          </a:xfrm>
          <a:prstGeom prst="rect">
            <a:avLst/>
          </a:prstGeom>
          <a:noFill/>
          <a:ln w="9525">
            <a:noFill/>
            <a:miter lim="800000"/>
            <a:headEnd/>
            <a:tailEnd/>
          </a:ln>
        </p:spPr>
      </p:pic>
      <p:sp>
        <p:nvSpPr>
          <p:cNvPr id="39941" name="Slide Number Placeholder 5"/>
          <p:cNvSpPr>
            <a:spLocks noGrp="1"/>
          </p:cNvSpPr>
          <p:nvPr>
            <p:ph type="sldNum" sz="quarter" idx="12"/>
          </p:nvPr>
        </p:nvSpPr>
        <p:spPr>
          <a:noFill/>
        </p:spPr>
        <p:txBody>
          <a:bodyPr/>
          <a:lstStyle/>
          <a:p>
            <a:fld id="{4F614027-805A-45CA-9FFD-82E86600582A}" type="slidenum">
              <a:rPr lang="hr-HR" smtClean="0"/>
              <a:pPr/>
              <a:t>50</a:t>
            </a:fld>
            <a:endParaRPr lang="hr-HR" smtClean="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1" descr="osteoporosis-65.jpg"/>
          <p:cNvPicPr>
            <a:picLocks noChangeAspect="1"/>
          </p:cNvPicPr>
          <p:nvPr/>
        </p:nvPicPr>
        <p:blipFill>
          <a:blip r:embed="rId2" cstate="print"/>
          <a:srcRect/>
          <a:stretch>
            <a:fillRect/>
          </a:stretch>
        </p:blipFill>
        <p:spPr bwMode="auto">
          <a:xfrm>
            <a:off x="2257425" y="-26988"/>
            <a:ext cx="4629150" cy="2962276"/>
          </a:xfrm>
          <a:prstGeom prst="rect">
            <a:avLst/>
          </a:prstGeom>
          <a:noFill/>
          <a:ln w="9525">
            <a:noFill/>
            <a:miter lim="800000"/>
            <a:headEnd/>
            <a:tailEnd/>
          </a:ln>
        </p:spPr>
      </p:pic>
      <p:sp>
        <p:nvSpPr>
          <p:cNvPr id="40963" name="Rectangle 2"/>
          <p:cNvSpPr>
            <a:spLocks noChangeArrowheads="1"/>
          </p:cNvSpPr>
          <p:nvPr/>
        </p:nvSpPr>
        <p:spPr bwMode="auto">
          <a:xfrm>
            <a:off x="34925" y="2924175"/>
            <a:ext cx="4572000" cy="923330"/>
          </a:xfrm>
          <a:prstGeom prst="rect">
            <a:avLst/>
          </a:prstGeom>
          <a:noFill/>
          <a:ln w="9525">
            <a:noFill/>
            <a:miter lim="800000"/>
            <a:headEnd/>
            <a:tailEnd/>
          </a:ln>
        </p:spPr>
        <p:txBody>
          <a:bodyPr>
            <a:spAutoFit/>
          </a:bodyPr>
          <a:lstStyle/>
          <a:p>
            <a:endParaRPr lang="hr-HR" dirty="0"/>
          </a:p>
          <a:p>
            <a:endParaRPr lang="hr-HR" dirty="0"/>
          </a:p>
          <a:p>
            <a:endParaRPr lang="en-US" dirty="0"/>
          </a:p>
        </p:txBody>
      </p:sp>
      <p:sp>
        <p:nvSpPr>
          <p:cNvPr id="40964" name="Slide Number Placeholder 3"/>
          <p:cNvSpPr>
            <a:spLocks noGrp="1"/>
          </p:cNvSpPr>
          <p:nvPr>
            <p:ph type="sldNum" sz="quarter" idx="12"/>
          </p:nvPr>
        </p:nvSpPr>
        <p:spPr>
          <a:noFill/>
        </p:spPr>
        <p:txBody>
          <a:bodyPr/>
          <a:lstStyle/>
          <a:p>
            <a:fld id="{EAD332AB-4FD4-4B2C-AB11-B7FD22EF5AFF}" type="slidenum">
              <a:rPr lang="hr-HR" smtClean="0"/>
              <a:pPr/>
              <a:t>51</a:t>
            </a:fld>
            <a:endParaRPr lang="hr-HR" smtClean="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1" descr="Osteoporosis_bone_anatomy.jpg"/>
          <p:cNvPicPr>
            <a:picLocks noChangeAspect="1"/>
          </p:cNvPicPr>
          <p:nvPr/>
        </p:nvPicPr>
        <p:blipFill>
          <a:blip r:embed="rId2" cstate="print"/>
          <a:srcRect/>
          <a:stretch>
            <a:fillRect/>
          </a:stretch>
        </p:blipFill>
        <p:spPr bwMode="auto">
          <a:xfrm>
            <a:off x="2028825" y="44450"/>
            <a:ext cx="5495925" cy="4260850"/>
          </a:xfrm>
          <a:prstGeom prst="rect">
            <a:avLst/>
          </a:prstGeom>
          <a:noFill/>
          <a:ln w="9525">
            <a:noFill/>
            <a:miter lim="800000"/>
            <a:headEnd/>
            <a:tailEnd/>
          </a:ln>
        </p:spPr>
      </p:pic>
      <p:sp>
        <p:nvSpPr>
          <p:cNvPr id="41988" name="Slide Number Placeholder 3"/>
          <p:cNvSpPr>
            <a:spLocks noGrp="1"/>
          </p:cNvSpPr>
          <p:nvPr>
            <p:ph type="sldNum" sz="quarter" idx="12"/>
          </p:nvPr>
        </p:nvSpPr>
        <p:spPr>
          <a:noFill/>
        </p:spPr>
        <p:txBody>
          <a:bodyPr/>
          <a:lstStyle/>
          <a:p>
            <a:fld id="{0FA190D0-B7D7-45AD-9D57-67AAF1C34DB6}" type="slidenum">
              <a:rPr lang="hr-HR" smtClean="0"/>
              <a:pPr/>
              <a:t>52</a:t>
            </a:fld>
            <a:endParaRPr lang="hr-HR" smtClean="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1" descr="osteoporoza006.jpg"/>
          <p:cNvPicPr>
            <a:picLocks noChangeAspect="1"/>
          </p:cNvPicPr>
          <p:nvPr/>
        </p:nvPicPr>
        <p:blipFill>
          <a:blip r:embed="rId2" cstate="print"/>
          <a:srcRect/>
          <a:stretch>
            <a:fillRect/>
          </a:stretch>
        </p:blipFill>
        <p:spPr bwMode="auto">
          <a:xfrm>
            <a:off x="762000" y="-26988"/>
            <a:ext cx="7339013" cy="6119813"/>
          </a:xfrm>
          <a:prstGeom prst="rect">
            <a:avLst/>
          </a:prstGeom>
          <a:noFill/>
          <a:ln w="9525">
            <a:noFill/>
            <a:miter lim="800000"/>
            <a:headEnd/>
            <a:tailEnd/>
          </a:ln>
        </p:spPr>
      </p:pic>
      <p:sp>
        <p:nvSpPr>
          <p:cNvPr id="44035" name="Slide Number Placeholder 2"/>
          <p:cNvSpPr>
            <a:spLocks noGrp="1"/>
          </p:cNvSpPr>
          <p:nvPr>
            <p:ph type="sldNum" sz="quarter" idx="12"/>
          </p:nvPr>
        </p:nvSpPr>
        <p:spPr>
          <a:noFill/>
        </p:spPr>
        <p:txBody>
          <a:bodyPr/>
          <a:lstStyle/>
          <a:p>
            <a:fld id="{342E8165-0C03-458C-8DA3-DED48D9886CB}" type="slidenum">
              <a:rPr lang="hr-HR" smtClean="0"/>
              <a:pPr/>
              <a:t>53</a:t>
            </a:fld>
            <a:endParaRPr lang="hr-HR" smtClean="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ChangeArrowheads="1"/>
          </p:cNvSpPr>
          <p:nvPr/>
        </p:nvSpPr>
        <p:spPr bwMode="auto">
          <a:xfrm>
            <a:off x="179512" y="71328"/>
            <a:ext cx="8820472" cy="609397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x-none" altLang="x-none" sz="1800" b="0" i="0" u="none" strike="noStrike" cap="none" normalizeH="0" baseline="0" dirty="0" smtClean="0">
                <a:ln>
                  <a:noFill/>
                </a:ln>
                <a:solidFill>
                  <a:schemeClr val="tx1"/>
                </a:solidFill>
                <a:effectLst/>
                <a:latin typeface="Arial" charset="0"/>
                <a:cs typeface="Arial" charset="0"/>
              </a:rPr>
              <a:t>Active vitamin D metabolites cause a net increase in serum concentrations of calcium </a:t>
            </a:r>
            <a:r>
              <a:rPr kumimoji="0" lang="x-none" altLang="x-none" sz="1800" b="0" i="0" u="none" strike="noStrike" cap="none" normalizeH="0" baseline="0" smtClean="0">
                <a:ln>
                  <a:noFill/>
                </a:ln>
                <a:solidFill>
                  <a:schemeClr val="tx1"/>
                </a:solidFill>
                <a:effectLst/>
                <a:latin typeface="Arial" charset="0"/>
                <a:cs typeface="Arial" charset="0"/>
              </a:rPr>
              <a:t>and phosphate</a:t>
            </a:r>
            <a:r>
              <a:rPr kumimoji="0" lang="hr-HR" altLang="x-none" sz="1800" b="0" i="0" u="none" strike="noStrike" cap="none" normalizeH="0" baseline="0" dirty="0" smtClean="0">
                <a:ln>
                  <a:noFill/>
                </a:ln>
                <a:solidFill>
                  <a:schemeClr val="tx1"/>
                </a:solidFill>
                <a:effectLst/>
                <a:latin typeface="Arial" charset="0"/>
                <a:cs typeface="Arial" charset="0"/>
              </a:rPr>
              <a:t>:</a:t>
            </a:r>
          </a:p>
          <a:p>
            <a:pPr marL="0" marR="0" lvl="0" indent="0" algn="l" defTabSz="914400" rtl="0" eaLnBrk="1" fontAlgn="base" latinLnBrk="0" hangingPunct="1">
              <a:lnSpc>
                <a:spcPct val="100000"/>
              </a:lnSpc>
              <a:spcBef>
                <a:spcPct val="0"/>
              </a:spcBef>
              <a:spcAft>
                <a:spcPct val="0"/>
              </a:spcAft>
              <a:buClrTx/>
              <a:buSzTx/>
              <a:buFontTx/>
              <a:buNone/>
              <a:tabLst/>
            </a:pPr>
            <a:r>
              <a:rPr lang="hr-HR" altLang="x-none" dirty="0" smtClean="0">
                <a:latin typeface="Arial" charset="0"/>
                <a:cs typeface="Arial" charset="0"/>
              </a:rPr>
              <a:t>	-</a:t>
            </a:r>
            <a:r>
              <a:rPr kumimoji="0" lang="x-none" altLang="x-none" sz="1800" b="0" i="0" u="none" strike="noStrike" cap="none" normalizeH="0" baseline="0" smtClean="0">
                <a:ln>
                  <a:noFill/>
                </a:ln>
                <a:solidFill>
                  <a:schemeClr val="tx1"/>
                </a:solidFill>
                <a:effectLst/>
                <a:latin typeface="Arial" charset="0"/>
                <a:cs typeface="Arial" charset="0"/>
              </a:rPr>
              <a:t> </a:t>
            </a:r>
            <a:r>
              <a:rPr kumimoji="0" lang="x-none" altLang="x-none" sz="1800" b="0" i="0" u="none" strike="noStrike" cap="none" normalizeH="0" baseline="0" dirty="0" smtClean="0">
                <a:ln>
                  <a:noFill/>
                </a:ln>
                <a:solidFill>
                  <a:schemeClr val="tx1"/>
                </a:solidFill>
                <a:effectLst/>
                <a:latin typeface="Arial" charset="0"/>
                <a:cs typeface="Arial" charset="0"/>
              </a:rPr>
              <a:t>by increasing intestinal absorption and </a:t>
            </a:r>
            <a:r>
              <a:rPr kumimoji="0" lang="x-none" altLang="x-none" sz="1800" b="0" i="0" u="none" strike="noStrike" cap="none" normalizeH="0" baseline="0" smtClean="0">
                <a:ln>
                  <a:noFill/>
                </a:ln>
                <a:solidFill>
                  <a:schemeClr val="tx1"/>
                </a:solidFill>
                <a:effectLst/>
                <a:latin typeface="Arial" charset="0"/>
                <a:cs typeface="Arial" charset="0"/>
              </a:rPr>
              <a:t>bone resorption</a:t>
            </a:r>
            <a:endParaRPr kumimoji="0" lang="hr-HR" altLang="x-none" sz="1800" b="0" i="0" u="none" strike="noStrike" cap="none" normalizeH="0" baseline="0" dirty="0" smtClean="0">
              <a:ln>
                <a:noFill/>
              </a:ln>
              <a:solidFill>
                <a:schemeClr val="tx1"/>
              </a:solidFill>
              <a:effectLst/>
              <a:latin typeface="Arial"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hr-HR" altLang="x-none" sz="1800" b="0" i="0" u="none" strike="noStrike" cap="none" normalizeH="0" baseline="0" dirty="0" smtClean="0">
                <a:ln>
                  <a:noFill/>
                </a:ln>
                <a:solidFill>
                  <a:schemeClr val="tx1"/>
                </a:solidFill>
                <a:effectLst/>
                <a:latin typeface="Arial" charset="0"/>
                <a:cs typeface="Arial" charset="0"/>
              </a:rPr>
              <a:t>	- </a:t>
            </a:r>
            <a:r>
              <a:rPr kumimoji="0" lang="x-none" altLang="x-none" sz="1800" b="0" i="0" u="none" strike="noStrike" cap="none" normalizeH="0" baseline="0" smtClean="0">
                <a:ln>
                  <a:noFill/>
                </a:ln>
                <a:solidFill>
                  <a:schemeClr val="tx1"/>
                </a:solidFill>
                <a:effectLst/>
                <a:latin typeface="Arial" charset="0"/>
                <a:cs typeface="Arial" charset="0"/>
              </a:rPr>
              <a:t>decreasing </a:t>
            </a:r>
            <a:r>
              <a:rPr kumimoji="0" lang="x-none" altLang="x-none" sz="1800" b="0" i="0" u="none" strike="noStrike" cap="none" normalizeH="0" baseline="0" dirty="0" smtClean="0">
                <a:ln>
                  <a:noFill/>
                </a:ln>
                <a:solidFill>
                  <a:schemeClr val="tx1"/>
                </a:solidFill>
                <a:effectLst/>
                <a:latin typeface="Arial" charset="0"/>
                <a:cs typeface="Arial" charset="0"/>
              </a:rPr>
              <a:t>renal </a:t>
            </a:r>
            <a:r>
              <a:rPr kumimoji="0" lang="x-none" altLang="x-none" sz="1800" b="0" i="0" u="none" strike="noStrike" cap="none" normalizeH="0" baseline="0" smtClean="0">
                <a:ln>
                  <a:noFill/>
                </a:ln>
                <a:solidFill>
                  <a:schemeClr val="tx1"/>
                </a:solidFill>
                <a:effectLst/>
                <a:latin typeface="Arial" charset="0"/>
                <a:cs typeface="Arial" charset="0"/>
              </a:rPr>
              <a:t>excretion </a:t>
            </a:r>
            <a:endParaRPr kumimoji="0" lang="hr-HR" altLang="x-none" sz="1800" b="0" i="0" u="none" strike="noStrike" cap="none" normalizeH="0" baseline="0" dirty="0" smtClean="0">
              <a:ln>
                <a:noFill/>
              </a:ln>
              <a:solidFill>
                <a:schemeClr val="tx1"/>
              </a:solidFill>
              <a:effectLst/>
              <a:latin typeface="Arial"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hr-HR" altLang="x-none" dirty="0" smtClean="0">
              <a:latin typeface="Arial"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hr-HR" altLang="x-none" sz="1800" b="0" i="0" u="none" strike="noStrike" cap="none" normalizeH="0" baseline="0" dirty="0" smtClean="0">
                <a:ln>
                  <a:noFill/>
                </a:ln>
                <a:solidFill>
                  <a:schemeClr val="tx1"/>
                </a:solidFill>
                <a:effectLst/>
                <a:latin typeface="Arial" charset="0"/>
                <a:cs typeface="Arial" charset="0"/>
              </a:rPr>
              <a:t>- </a:t>
            </a:r>
            <a:r>
              <a:rPr kumimoji="0" lang="x-none" altLang="x-none" sz="1800" b="0" i="0" u="none" strike="noStrike" cap="none" normalizeH="0" baseline="0" smtClean="0">
                <a:ln>
                  <a:noFill/>
                </a:ln>
                <a:solidFill>
                  <a:schemeClr val="tx1"/>
                </a:solidFill>
                <a:effectLst/>
                <a:latin typeface="Arial" charset="0"/>
                <a:cs typeface="Arial" charset="0"/>
              </a:rPr>
              <a:t>Because </a:t>
            </a:r>
            <a:r>
              <a:rPr kumimoji="0" lang="x-none" altLang="x-none" sz="1800" b="0" i="0" u="none" strike="noStrike" cap="none" normalizeH="0" baseline="0" dirty="0" smtClean="0">
                <a:ln>
                  <a:noFill/>
                </a:ln>
                <a:solidFill>
                  <a:schemeClr val="tx1"/>
                </a:solidFill>
                <a:effectLst/>
                <a:latin typeface="Arial" charset="0"/>
                <a:cs typeface="Arial" charset="0"/>
              </a:rPr>
              <a:t>their effect in the gastrointestinal (GI) tract and bone is greater than their effect in the kidney, they also increase urinary calcium</a:t>
            </a:r>
            <a:r>
              <a:rPr kumimoji="0" lang="x-none" altLang="x-none" sz="1800" b="0" i="0" u="none" strike="noStrike" cap="none" normalizeH="0" baseline="0" smtClean="0">
                <a:ln>
                  <a:noFill/>
                </a:ln>
                <a:solidFill>
                  <a:schemeClr val="tx1"/>
                </a:solidFill>
                <a:effectLst/>
                <a:latin typeface="Arial" charset="0"/>
                <a:cs typeface="Arial" charset="0"/>
              </a:rPr>
              <a:t>. </a:t>
            </a:r>
            <a:endParaRPr kumimoji="0" lang="hr-HR" altLang="x-none" sz="1800" b="0" i="0" u="none" strike="noStrike" cap="none" normalizeH="0" baseline="0" dirty="0" smtClean="0">
              <a:ln>
                <a:noFill/>
              </a:ln>
              <a:solidFill>
                <a:schemeClr val="tx1"/>
              </a:solidFill>
              <a:effectLst/>
              <a:latin typeface="Arial"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hr-HR" altLang="x-none" sz="1800" b="0" i="0" u="none" strike="noStrike" cap="none" normalizeH="0" baseline="0" dirty="0" smtClean="0">
                <a:ln>
                  <a:noFill/>
                </a:ln>
                <a:solidFill>
                  <a:schemeClr val="tx1"/>
                </a:solidFill>
                <a:effectLst/>
                <a:latin typeface="Arial" charset="0"/>
                <a:cs typeface="Arial" charset="0"/>
              </a:rPr>
              <a:t>-</a:t>
            </a:r>
            <a:r>
              <a:rPr kumimoji="0" lang="x-none" altLang="x-none" sz="1800" b="0" i="0" u="none" strike="noStrike" cap="none" normalizeH="0" baseline="0" smtClean="0">
                <a:ln>
                  <a:noFill/>
                </a:ln>
                <a:solidFill>
                  <a:schemeClr val="tx1"/>
                </a:solidFill>
                <a:effectLst/>
                <a:latin typeface="Arial" charset="0"/>
                <a:cs typeface="Arial" charset="0"/>
              </a:rPr>
              <a:t>Active </a:t>
            </a:r>
            <a:r>
              <a:rPr kumimoji="0" lang="x-none" altLang="x-none" sz="1800" b="0" i="0" u="none" strike="noStrike" cap="none" normalizeH="0" baseline="0" dirty="0" smtClean="0">
                <a:ln>
                  <a:noFill/>
                </a:ln>
                <a:solidFill>
                  <a:schemeClr val="tx1"/>
                </a:solidFill>
                <a:effectLst/>
                <a:latin typeface="Arial" charset="0"/>
                <a:cs typeface="Arial" charset="0"/>
              </a:rPr>
              <a:t>vitamin D metabolites are required for normal mineralization of bone; deficiencies cause rickets in growing children and adolescents and osteomalacia in adults</a:t>
            </a:r>
            <a:r>
              <a:rPr kumimoji="0" lang="x-none" altLang="x-none" sz="1800" b="0" i="0" u="none" strike="noStrike" cap="none" normalizeH="0" baseline="0" smtClean="0">
                <a:ln>
                  <a:noFill/>
                </a:ln>
                <a:solidFill>
                  <a:schemeClr val="tx1"/>
                </a:solidFill>
                <a:effectLst/>
                <a:latin typeface="Arial" charset="0"/>
                <a:cs typeface="Arial" charset="0"/>
              </a:rPr>
              <a:t>. </a:t>
            </a:r>
            <a:endParaRPr kumimoji="0" lang="hr-HR" altLang="x-none" sz="1800" b="0" i="0" u="none" strike="noStrike" cap="none" normalizeH="0" baseline="0" dirty="0" smtClean="0">
              <a:ln>
                <a:noFill/>
              </a:ln>
              <a:solidFill>
                <a:schemeClr val="tx1"/>
              </a:solidFill>
              <a:effectLst/>
              <a:latin typeface="Arial"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r>
              <a:rPr lang="hr-HR" altLang="x-none" dirty="0" smtClean="0">
                <a:latin typeface="Arial" charset="0"/>
                <a:cs typeface="Arial" charset="0"/>
              </a:rPr>
              <a:t>-</a:t>
            </a:r>
            <a:r>
              <a:rPr kumimoji="0" lang="x-none" altLang="x-none" sz="1800" b="0" i="0" u="none" strike="noStrike" cap="none" normalizeH="0" baseline="0" smtClean="0">
                <a:ln>
                  <a:noFill/>
                </a:ln>
                <a:solidFill>
                  <a:schemeClr val="tx1"/>
                </a:solidFill>
                <a:effectLst/>
                <a:latin typeface="Arial" charset="0"/>
                <a:cs typeface="Arial" charset="0"/>
              </a:rPr>
              <a:t>Vitamin </a:t>
            </a:r>
            <a:r>
              <a:rPr kumimoji="0" lang="x-none" altLang="x-none" sz="1800" b="0" i="0" u="none" strike="noStrike" cap="none" normalizeH="0" baseline="0" dirty="0" smtClean="0">
                <a:ln>
                  <a:noFill/>
                </a:ln>
                <a:solidFill>
                  <a:schemeClr val="tx1"/>
                </a:solidFill>
                <a:effectLst/>
                <a:latin typeface="Arial" charset="0"/>
                <a:cs typeface="Arial" charset="0"/>
              </a:rPr>
              <a:t>D metabolites inhibit PTH secretion directly and indirectly, by increasing serum calcium.</a:t>
            </a:r>
          </a:p>
          <a:p>
            <a:pPr marL="0" marR="0" lvl="0" indent="0" algn="l" defTabSz="914400" rtl="0" eaLnBrk="0" fontAlgn="base" latinLnBrk="0" hangingPunct="0">
              <a:lnSpc>
                <a:spcPct val="100000"/>
              </a:lnSpc>
              <a:spcBef>
                <a:spcPct val="0"/>
              </a:spcBef>
              <a:spcAft>
                <a:spcPct val="0"/>
              </a:spcAft>
              <a:buClrTx/>
              <a:buSzTx/>
              <a:buFontTx/>
              <a:buNone/>
              <a:tabLst/>
            </a:pPr>
            <a:r>
              <a:rPr kumimoji="0" lang="x-none" altLang="x-none" sz="1800" b="0" i="0" u="none" strike="noStrike" cap="none" normalizeH="0" baseline="0" dirty="0" smtClean="0">
                <a:ln>
                  <a:noFill/>
                </a:ln>
                <a:solidFill>
                  <a:schemeClr val="tx1"/>
                </a:solidFill>
                <a:effectLst/>
                <a:latin typeface="Arial" charset="0"/>
                <a:cs typeface="Arial" charset="0"/>
              </a:rPr>
              <a:t>Vitamin D, vitamin D metabolites, and synthetic derivatives are used to treat deficiency states, including nutritional deficiency, intestinal osteodystrophy, chronic kidney or liver disease, hypoparathyroidism, and nephrotic syndrome. They are also used, in combination with calcium supplementation, to prevent and treat osteoporosis in older women and men</a:t>
            </a:r>
            <a:r>
              <a:rPr kumimoji="0" lang="x-none" altLang="x-none" sz="1800" b="0" i="0" u="none" strike="noStrike" cap="none" normalizeH="0" baseline="0" smtClean="0">
                <a:ln>
                  <a:noFill/>
                </a:ln>
                <a:solidFill>
                  <a:schemeClr val="tx1"/>
                </a:solidFill>
                <a:effectLst/>
                <a:latin typeface="Arial" charset="0"/>
                <a:cs typeface="Arial" charset="0"/>
              </a:rPr>
              <a:t>. </a:t>
            </a:r>
            <a:endParaRPr kumimoji="0" lang="hr-HR" altLang="x-none" sz="1800" b="0" i="0" u="none" strike="noStrike" cap="none" normalizeH="0" baseline="0" dirty="0" smtClean="0">
              <a:ln>
                <a:noFill/>
              </a:ln>
              <a:solidFill>
                <a:schemeClr val="tx1"/>
              </a:solidFill>
              <a:effectLst/>
              <a:latin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x-none" altLang="x-none" sz="1800" b="0" i="0" u="none" strike="noStrike" cap="none" normalizeH="0" baseline="0" smtClean="0">
                <a:ln>
                  <a:noFill/>
                </a:ln>
                <a:solidFill>
                  <a:schemeClr val="tx1"/>
                </a:solidFill>
                <a:effectLst/>
                <a:latin typeface="Arial" charset="0"/>
                <a:cs typeface="Arial" charset="0"/>
              </a:rPr>
              <a:t>Topical </a:t>
            </a:r>
            <a:r>
              <a:rPr kumimoji="0" lang="x-none" altLang="x-none" sz="1800" b="0" i="0" u="none" strike="noStrike" cap="none" normalizeH="0" baseline="0" dirty="0" smtClean="0">
                <a:ln>
                  <a:noFill/>
                </a:ln>
                <a:solidFill>
                  <a:schemeClr val="tx1"/>
                </a:solidFill>
                <a:effectLst/>
                <a:latin typeface="Arial" charset="0"/>
                <a:cs typeface="Arial" charset="0"/>
              </a:rPr>
              <a:t>formulations are used in psoriasis, a hyperproliferative skin disorder. </a:t>
            </a:r>
          </a:p>
          <a:p>
            <a:pPr marL="0" marR="0" lvl="0" indent="0" algn="l" defTabSz="914400" rtl="0" eaLnBrk="0" fontAlgn="base" latinLnBrk="0" hangingPunct="0">
              <a:lnSpc>
                <a:spcPct val="100000"/>
              </a:lnSpc>
              <a:spcBef>
                <a:spcPct val="0"/>
              </a:spcBef>
              <a:spcAft>
                <a:spcPct val="0"/>
              </a:spcAft>
              <a:buClrTx/>
              <a:buSzTx/>
              <a:buFontTx/>
              <a:buNone/>
              <a:tabLst/>
            </a:pPr>
            <a:r>
              <a:rPr kumimoji="0" lang="x-none" altLang="x-none" sz="1800" b="0" i="0" u="none" strike="noStrike" cap="none" normalizeH="0" baseline="0" dirty="0" smtClean="0">
                <a:ln>
                  <a:noFill/>
                </a:ln>
                <a:solidFill>
                  <a:schemeClr val="tx1"/>
                </a:solidFill>
                <a:effectLst/>
                <a:latin typeface="Arial" charset="0"/>
                <a:cs typeface="Arial" charset="0"/>
              </a:rPr>
              <a:t>The 2 forms of vitamin D—</a:t>
            </a:r>
            <a:r>
              <a:rPr kumimoji="0" lang="x-none" altLang="x-none" sz="1800" b="1" i="0" u="none" strike="noStrike" cap="none" normalizeH="0" baseline="0" dirty="0" smtClean="0">
                <a:ln>
                  <a:noFill/>
                </a:ln>
                <a:solidFill>
                  <a:srgbClr val="FF0000"/>
                </a:solidFill>
                <a:effectLst/>
                <a:latin typeface="Arial" charset="0"/>
                <a:cs typeface="Arial" charset="0"/>
              </a:rPr>
              <a:t>cholecalciferol</a:t>
            </a:r>
            <a:r>
              <a:rPr kumimoji="0" lang="x-none" altLang="x-none" sz="1800" b="0" i="0" u="none" strike="noStrike" cap="none" normalizeH="0" baseline="0" dirty="0" smtClean="0">
                <a:ln>
                  <a:noFill/>
                </a:ln>
                <a:solidFill>
                  <a:schemeClr val="tx1"/>
                </a:solidFill>
                <a:effectLst/>
                <a:latin typeface="Arial" charset="0"/>
                <a:cs typeface="Arial" charset="0"/>
              </a:rPr>
              <a:t> and </a:t>
            </a:r>
            <a:r>
              <a:rPr kumimoji="0" lang="x-none" altLang="x-none" sz="1800" b="1" i="0" u="none" strike="noStrike" cap="none" normalizeH="0" baseline="0" dirty="0" smtClean="0">
                <a:ln>
                  <a:noFill/>
                </a:ln>
                <a:solidFill>
                  <a:srgbClr val="FF0000"/>
                </a:solidFill>
                <a:effectLst/>
                <a:latin typeface="Arial" charset="0"/>
                <a:cs typeface="Arial" charset="0"/>
              </a:rPr>
              <a:t>ergocalciferol</a:t>
            </a:r>
            <a:r>
              <a:rPr kumimoji="0" lang="x-none" altLang="x-none" sz="1800" b="0" i="0" u="none" strike="noStrike" cap="none" normalizeH="0" baseline="0" dirty="0" smtClean="0">
                <a:ln>
                  <a:noFill/>
                </a:ln>
                <a:solidFill>
                  <a:schemeClr val="tx1"/>
                </a:solidFill>
                <a:effectLst/>
                <a:latin typeface="Arial" charset="0"/>
                <a:cs typeface="Arial" charset="0"/>
              </a:rPr>
              <a:t>—are available as oral supplements and are commonly added to dairy products and other foods. In patients with conditions that impair vitamin D activation (chronic kidney disease, liver disease, hypoparathyroidism), an </a:t>
            </a:r>
            <a:r>
              <a:rPr kumimoji="0" lang="x-none" altLang="x-none" sz="1800" b="1" i="0" u="none" strike="noStrike" cap="none" normalizeH="0" baseline="0" dirty="0" smtClean="0">
                <a:ln>
                  <a:noFill/>
                </a:ln>
                <a:solidFill>
                  <a:schemeClr val="tx1"/>
                </a:solidFill>
                <a:effectLst/>
                <a:latin typeface="Arial" charset="0"/>
                <a:cs typeface="Arial" charset="0"/>
              </a:rPr>
              <a:t>active form of vitamin D</a:t>
            </a:r>
            <a:r>
              <a:rPr kumimoji="0" lang="x-none" altLang="x-none" sz="1800" b="0" i="0" u="none" strike="noStrike" cap="none" normalizeH="0" baseline="0" dirty="0" smtClean="0">
                <a:ln>
                  <a:noFill/>
                </a:ln>
                <a:solidFill>
                  <a:schemeClr val="tx1"/>
                </a:solidFill>
                <a:effectLst/>
                <a:latin typeface="Arial" charset="0"/>
                <a:cs typeface="Arial" charset="0"/>
              </a:rPr>
              <a:t> such as </a:t>
            </a:r>
            <a:r>
              <a:rPr kumimoji="0" lang="x-none" altLang="x-none" sz="1800" b="1" i="0" u="none" strike="noStrike" cap="none" normalizeH="0" baseline="0" dirty="0" smtClean="0">
                <a:ln>
                  <a:noFill/>
                </a:ln>
                <a:solidFill>
                  <a:srgbClr val="FF0000"/>
                </a:solidFill>
                <a:effectLst/>
                <a:latin typeface="Arial" charset="0"/>
                <a:cs typeface="Arial" charset="0"/>
              </a:rPr>
              <a:t>calcitriol</a:t>
            </a:r>
            <a:r>
              <a:rPr kumimoji="0" lang="x-none" altLang="x-none" sz="1800" b="0" i="0" u="none" strike="noStrike" cap="none" normalizeH="0" baseline="0" dirty="0" smtClean="0">
                <a:ln>
                  <a:noFill/>
                </a:ln>
                <a:solidFill>
                  <a:schemeClr val="tx1"/>
                </a:solidFill>
                <a:effectLst/>
                <a:latin typeface="Arial" charset="0"/>
                <a:cs typeface="Arial" charset="0"/>
              </a:rPr>
              <a:t> is required</a:t>
            </a:r>
          </a:p>
        </p:txBody>
      </p:sp>
      <p:sp>
        <p:nvSpPr>
          <p:cNvPr id="6" name="AutoShape 4" descr="mk:@MSITStore:C:\Users\Ivana\Desktop\NASTAVA%202013-14\Materijali%20za%20spremanje%20nastave\KATZUNG2.CHM::/VII.%20Endocrine%20Drugs/42.%20Drugs%20That%20Affect%20Bone%20Mineral%20Homeostasis_files/alphalower.gif"/>
          <p:cNvSpPr>
            <a:spLocks noChangeAspect="1" noChangeArrowheads="1"/>
          </p:cNvSpPr>
          <p:nvPr/>
        </p:nvSpPr>
        <p:spPr bwMode="auto">
          <a:xfrm>
            <a:off x="15303500" y="771525"/>
            <a:ext cx="304800" cy="304800"/>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hr-HR"/>
          </a:p>
        </p:txBody>
      </p:sp>
    </p:spTree>
    <p:extLst>
      <p:ext uri="{BB962C8B-B14F-4D97-AF65-F5344CB8AC3E}">
        <p14:creationId xmlns:p14="http://schemas.microsoft.com/office/powerpoint/2010/main" xmlns="" val="209203787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7504" y="545480"/>
            <a:ext cx="9036496" cy="2585323"/>
          </a:xfrm>
          <a:prstGeom prst="rect">
            <a:avLst/>
          </a:prstGeom>
        </p:spPr>
        <p:txBody>
          <a:bodyPr wrap="square">
            <a:spAutoFit/>
          </a:bodyPr>
          <a:lstStyle/>
          <a:p>
            <a:pPr lvl="0" eaLnBrk="0" fontAlgn="base" hangingPunct="0">
              <a:spcBef>
                <a:spcPct val="0"/>
              </a:spcBef>
              <a:spcAft>
                <a:spcPct val="0"/>
              </a:spcAft>
            </a:pPr>
            <a:r>
              <a:rPr lang="x-none" altLang="x-none" smtClean="0">
                <a:latin typeface="Arial" charset="0"/>
                <a:cs typeface="Arial" charset="0"/>
              </a:rPr>
              <a:t> </a:t>
            </a:r>
            <a:endParaRPr lang="hr-HR" altLang="x-none" dirty="0" smtClean="0">
              <a:latin typeface="Arial" charset="0"/>
              <a:cs typeface="Arial" charset="0"/>
            </a:endParaRPr>
          </a:p>
          <a:p>
            <a:pPr lvl="0" eaLnBrk="0" fontAlgn="base" hangingPunct="0">
              <a:spcBef>
                <a:spcPct val="0"/>
              </a:spcBef>
              <a:spcAft>
                <a:spcPct val="0"/>
              </a:spcAft>
            </a:pPr>
            <a:r>
              <a:rPr lang="hr-HR" altLang="x-none" dirty="0" smtClean="0">
                <a:latin typeface="Arial" charset="0"/>
                <a:cs typeface="Arial" charset="0"/>
              </a:rPr>
              <a:t>-</a:t>
            </a:r>
            <a:r>
              <a:rPr lang="x-none" altLang="x-none" smtClean="0">
                <a:latin typeface="Arial" charset="0"/>
                <a:cs typeface="Arial" charset="0"/>
              </a:rPr>
              <a:t> </a:t>
            </a:r>
            <a:r>
              <a:rPr lang="hr-HR" altLang="x-none" dirty="0" smtClean="0">
                <a:latin typeface="Arial" charset="0"/>
                <a:cs typeface="Arial" charset="0"/>
              </a:rPr>
              <a:t>1</a:t>
            </a:r>
            <a:r>
              <a:rPr lang="x-none" altLang="x-none" smtClean="0">
                <a:latin typeface="Arial" charset="0"/>
                <a:cs typeface="Arial" charset="0"/>
              </a:rPr>
              <a:t>-Hydroxyvitamin </a:t>
            </a:r>
            <a:r>
              <a:rPr lang="x-none" altLang="x-none" dirty="0">
                <a:latin typeface="Arial" charset="0"/>
                <a:cs typeface="Arial" charset="0"/>
              </a:rPr>
              <a:t>D</a:t>
            </a:r>
            <a:r>
              <a:rPr lang="x-none" altLang="x-none" baseline="-30000" dirty="0">
                <a:latin typeface="Arial" charset="0"/>
                <a:cs typeface="Arial" charset="0"/>
              </a:rPr>
              <a:t>2</a:t>
            </a:r>
            <a:r>
              <a:rPr lang="x-none" altLang="x-none" dirty="0">
                <a:latin typeface="Arial" charset="0"/>
                <a:cs typeface="Arial" charset="0"/>
              </a:rPr>
              <a:t> (</a:t>
            </a:r>
            <a:r>
              <a:rPr lang="x-none" altLang="x-none" b="1" dirty="0">
                <a:latin typeface="Arial" charset="0"/>
                <a:cs typeface="Arial" charset="0"/>
              </a:rPr>
              <a:t> doxercalciferol </a:t>
            </a:r>
            <a:r>
              <a:rPr lang="x-none" altLang="x-none" dirty="0">
                <a:latin typeface="Arial" charset="0"/>
                <a:cs typeface="Arial" charset="0"/>
              </a:rPr>
              <a:t>) is a prodrug that is converted in the liver to </a:t>
            </a:r>
            <a:r>
              <a:rPr lang="x-none" altLang="x-none">
                <a:latin typeface="Arial" charset="0"/>
                <a:cs typeface="Arial" charset="0"/>
              </a:rPr>
              <a:t>1,25-dihyroxyvitamin </a:t>
            </a:r>
            <a:r>
              <a:rPr lang="x-none" altLang="x-none" smtClean="0">
                <a:latin typeface="Arial" charset="0"/>
                <a:cs typeface="Arial" charset="0"/>
              </a:rPr>
              <a:t>D</a:t>
            </a:r>
            <a:endParaRPr lang="hr-HR" altLang="x-none" dirty="0" smtClean="0">
              <a:latin typeface="Arial" charset="0"/>
              <a:cs typeface="Arial" charset="0"/>
            </a:endParaRPr>
          </a:p>
          <a:p>
            <a:pPr lvl="0" eaLnBrk="0" fontAlgn="base" hangingPunct="0">
              <a:spcBef>
                <a:spcPct val="0"/>
              </a:spcBef>
              <a:spcAft>
                <a:spcPct val="0"/>
              </a:spcAft>
            </a:pPr>
            <a:endParaRPr lang="hr-HR" altLang="x-none" dirty="0" smtClean="0">
              <a:latin typeface="Arial" charset="0"/>
              <a:cs typeface="Arial" charset="0"/>
            </a:endParaRPr>
          </a:p>
          <a:p>
            <a:pPr lvl="0" eaLnBrk="0" fontAlgn="base" hangingPunct="0">
              <a:spcBef>
                <a:spcPct val="0"/>
              </a:spcBef>
              <a:spcAft>
                <a:spcPct val="0"/>
              </a:spcAft>
            </a:pPr>
            <a:r>
              <a:rPr lang="hr-HR" altLang="x-none" dirty="0" smtClean="0">
                <a:latin typeface="Arial" charset="0"/>
                <a:cs typeface="Arial" charset="0"/>
              </a:rPr>
              <a:t>-</a:t>
            </a:r>
            <a:r>
              <a:rPr lang="x-none" altLang="x-none" smtClean="0">
                <a:latin typeface="Arial" charset="0"/>
                <a:cs typeface="Arial" charset="0"/>
              </a:rPr>
              <a:t>19-nor-1,25-dihydroxyvitamin </a:t>
            </a:r>
            <a:r>
              <a:rPr lang="x-none" altLang="x-none" dirty="0">
                <a:latin typeface="Arial" charset="0"/>
                <a:cs typeface="Arial" charset="0"/>
              </a:rPr>
              <a:t>D</a:t>
            </a:r>
            <a:r>
              <a:rPr lang="x-none" altLang="x-none" baseline="-30000" dirty="0">
                <a:latin typeface="Arial" charset="0"/>
                <a:cs typeface="Arial" charset="0"/>
              </a:rPr>
              <a:t>2</a:t>
            </a:r>
            <a:r>
              <a:rPr lang="x-none" altLang="x-none" dirty="0">
                <a:latin typeface="Arial" charset="0"/>
                <a:cs typeface="Arial" charset="0"/>
              </a:rPr>
              <a:t> (</a:t>
            </a:r>
            <a:r>
              <a:rPr lang="x-none" altLang="x-none" b="1" dirty="0">
                <a:latin typeface="Arial" charset="0"/>
                <a:cs typeface="Arial" charset="0"/>
              </a:rPr>
              <a:t> paricalcitol </a:t>
            </a:r>
            <a:r>
              <a:rPr lang="x-none" altLang="x-none" dirty="0">
                <a:latin typeface="Arial" charset="0"/>
                <a:cs typeface="Arial" charset="0"/>
              </a:rPr>
              <a:t>) and </a:t>
            </a:r>
            <a:r>
              <a:rPr lang="x-none" altLang="x-none" b="1" dirty="0">
                <a:latin typeface="Arial" charset="0"/>
                <a:cs typeface="Arial" charset="0"/>
              </a:rPr>
              <a:t>calcipotriene </a:t>
            </a:r>
            <a:r>
              <a:rPr lang="x-none" altLang="x-none" dirty="0">
                <a:latin typeface="Arial" charset="0"/>
                <a:cs typeface="Arial" charset="0"/>
              </a:rPr>
              <a:t>(calcipotriol) are analogs of calcitriol</a:t>
            </a:r>
            <a:r>
              <a:rPr lang="x-none" altLang="x-none">
                <a:latin typeface="Arial" charset="0"/>
                <a:cs typeface="Arial" charset="0"/>
              </a:rPr>
              <a:t>. </a:t>
            </a:r>
            <a:endParaRPr lang="hr-HR" altLang="x-none" dirty="0" smtClean="0">
              <a:latin typeface="Arial" charset="0"/>
              <a:cs typeface="Arial" charset="0"/>
            </a:endParaRPr>
          </a:p>
          <a:p>
            <a:pPr lvl="0" eaLnBrk="0" fontAlgn="base" hangingPunct="0">
              <a:spcBef>
                <a:spcPct val="0"/>
              </a:spcBef>
              <a:spcAft>
                <a:spcPct val="0"/>
              </a:spcAft>
            </a:pPr>
            <a:endParaRPr lang="hr-HR" altLang="x-none" dirty="0" smtClean="0">
              <a:latin typeface="Arial" charset="0"/>
              <a:cs typeface="Arial" charset="0"/>
            </a:endParaRPr>
          </a:p>
          <a:p>
            <a:pPr lvl="0" eaLnBrk="0" fontAlgn="base" hangingPunct="0">
              <a:spcBef>
                <a:spcPct val="0"/>
              </a:spcBef>
              <a:spcAft>
                <a:spcPct val="0"/>
              </a:spcAft>
            </a:pPr>
            <a:r>
              <a:rPr lang="x-none" altLang="x-none" smtClean="0">
                <a:latin typeface="Arial" charset="0"/>
                <a:cs typeface="Arial" charset="0"/>
              </a:rPr>
              <a:t>The </a:t>
            </a:r>
            <a:r>
              <a:rPr lang="x-none" altLang="x-none" dirty="0">
                <a:latin typeface="Arial" charset="0"/>
                <a:cs typeface="Arial" charset="0"/>
              </a:rPr>
              <a:t>primary toxicity caused by chronic overdose with vitamin D or its active metabolites is hypercalcemia, hyperphosphatemia, and hypercalciuria.</a:t>
            </a:r>
            <a:endParaRPr lang="hr-HR" dirty="0"/>
          </a:p>
        </p:txBody>
      </p:sp>
    </p:spTree>
    <p:extLst>
      <p:ext uri="{BB962C8B-B14F-4D97-AF65-F5344CB8AC3E}">
        <p14:creationId xmlns:p14="http://schemas.microsoft.com/office/powerpoint/2010/main" xmlns="" val="172450126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11560" y="199087"/>
            <a:ext cx="8136904" cy="3877985"/>
          </a:xfrm>
          <a:prstGeom prst="rect">
            <a:avLst/>
          </a:prstGeom>
        </p:spPr>
        <p:txBody>
          <a:bodyPr wrap="square">
            <a:spAutoFit/>
          </a:bodyPr>
          <a:lstStyle/>
          <a:p>
            <a:pPr algn="ctr"/>
            <a:r>
              <a:rPr lang="en-US" sz="2400" b="1" dirty="0" err="1" smtClean="0">
                <a:solidFill>
                  <a:srgbClr val="FF0000"/>
                </a:solidFill>
                <a:effectLst>
                  <a:outerShdw blurRad="38100" dist="38100" dir="2700000" algn="tl">
                    <a:srgbClr val="000000">
                      <a:alpha val="43137"/>
                    </a:srgbClr>
                  </a:outerShdw>
                </a:effectLst>
              </a:rPr>
              <a:t>Calcitonin</a:t>
            </a:r>
            <a:endParaRPr lang="hr-HR" sz="2400" b="1" dirty="0" smtClean="0">
              <a:solidFill>
                <a:srgbClr val="FF0000"/>
              </a:solidFill>
              <a:effectLst>
                <a:outerShdw blurRad="38100" dist="38100" dir="2700000" algn="tl">
                  <a:srgbClr val="000000">
                    <a:alpha val="43137"/>
                  </a:srgbClr>
                </a:outerShdw>
              </a:effectLst>
            </a:endParaRPr>
          </a:p>
          <a:p>
            <a:pPr algn="ctr"/>
            <a:endParaRPr lang="en-US" sz="2400" b="1" dirty="0">
              <a:solidFill>
                <a:srgbClr val="FF0000"/>
              </a:solidFill>
              <a:effectLst>
                <a:outerShdw blurRad="38100" dist="38100" dir="2700000" algn="tl">
                  <a:srgbClr val="000000">
                    <a:alpha val="43137"/>
                  </a:srgbClr>
                </a:outerShdw>
              </a:effectLst>
            </a:endParaRPr>
          </a:p>
          <a:p>
            <a:r>
              <a:rPr lang="en-US" dirty="0"/>
              <a:t>Calcitonin, a peptide hormone secreted by the thyroid gland, decreases serum calcium and phosphate by inhibiting bone </a:t>
            </a:r>
            <a:r>
              <a:rPr lang="en-US" dirty="0" err="1"/>
              <a:t>resorption</a:t>
            </a:r>
            <a:r>
              <a:rPr lang="en-US" dirty="0"/>
              <a:t> and inhibiting renal excretion of these </a:t>
            </a:r>
            <a:r>
              <a:rPr lang="en-US" dirty="0" smtClean="0"/>
              <a:t>minerals. </a:t>
            </a:r>
            <a:endParaRPr lang="hr-HR" dirty="0" smtClean="0"/>
          </a:p>
          <a:p>
            <a:r>
              <a:rPr lang="en-US" dirty="0" smtClean="0"/>
              <a:t>Bone </a:t>
            </a:r>
            <a:r>
              <a:rPr lang="en-US" dirty="0"/>
              <a:t>formation is not impaired initially, but ultimately it is reduced. The hormone has been used in conditions in which an acute reduction of serum calcium is needed (</a:t>
            </a:r>
            <a:r>
              <a:rPr lang="en-US" dirty="0" err="1"/>
              <a:t>eg</a:t>
            </a:r>
            <a:r>
              <a:rPr lang="en-US" dirty="0"/>
              <a:t>, Paget's disease and </a:t>
            </a:r>
            <a:r>
              <a:rPr lang="en-US" dirty="0" err="1"/>
              <a:t>hypercalcemia</a:t>
            </a:r>
            <a:r>
              <a:rPr lang="en-US" dirty="0"/>
              <a:t>). Calcitonin is approved for treatment of osteoporosis and has been shown to increase bone mass and to reduce spine fractures. However, it is not as effective as </a:t>
            </a:r>
            <a:r>
              <a:rPr lang="en-US" dirty="0" err="1"/>
              <a:t>teriparatide</a:t>
            </a:r>
            <a:r>
              <a:rPr lang="en-US" dirty="0"/>
              <a:t> or bisphosphonates. Although human calcitonin is available, salmon calcitonin is most often selected for clinical use because of its longer half-life and greater potency. Calcitonin is administered by injection or as a nasal </a:t>
            </a:r>
            <a:r>
              <a:rPr lang="en-US" dirty="0" smtClean="0"/>
              <a:t>spray</a:t>
            </a:r>
            <a:r>
              <a:rPr lang="hr-HR" dirty="0"/>
              <a:t>.</a:t>
            </a:r>
            <a:endParaRPr lang="en-US" dirty="0"/>
          </a:p>
        </p:txBody>
      </p:sp>
    </p:spTree>
    <p:extLst>
      <p:ext uri="{BB962C8B-B14F-4D97-AF65-F5344CB8AC3E}">
        <p14:creationId xmlns:p14="http://schemas.microsoft.com/office/powerpoint/2010/main" xmlns="" val="418674496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0" y="1443841"/>
            <a:ext cx="4572000" cy="3970318"/>
          </a:xfrm>
          <a:prstGeom prst="rect">
            <a:avLst/>
          </a:prstGeom>
        </p:spPr>
        <p:txBody>
          <a:bodyPr>
            <a:spAutoFit/>
          </a:bodyPr>
          <a:lstStyle/>
          <a:p>
            <a:r>
              <a:rPr lang="hr-HR" dirty="0"/>
              <a:t>Estrogens</a:t>
            </a:r>
          </a:p>
          <a:p>
            <a:r>
              <a:rPr lang="hr-HR" dirty="0"/>
              <a:t>Estrogens and selective estrogen receptor modulators (SERMs; eg, </a:t>
            </a:r>
            <a:r>
              <a:rPr lang="hr-HR" b="1" dirty="0"/>
              <a:t>raloxifene </a:t>
            </a:r>
            <a:r>
              <a:rPr lang="hr-HR" dirty="0"/>
              <a:t>) can prevent or delay bone loss in postmenopausal </a:t>
            </a:r>
            <a:r>
              <a:rPr lang="hr-HR" dirty="0" smtClean="0"/>
              <a:t>women. </a:t>
            </a:r>
            <a:r>
              <a:rPr lang="hr-HR" dirty="0"/>
              <a:t>Their action involves the inhibition of PTH-stimulated bone resorption </a:t>
            </a:r>
            <a:endParaRPr lang="hr-HR" dirty="0" smtClean="0"/>
          </a:p>
          <a:p>
            <a:endParaRPr lang="hr-HR" dirty="0"/>
          </a:p>
          <a:p>
            <a:r>
              <a:rPr lang="hr-HR" dirty="0"/>
              <a:t>Glucocorticoids</a:t>
            </a:r>
          </a:p>
          <a:p>
            <a:r>
              <a:rPr lang="hr-HR" dirty="0"/>
              <a:t>The </a:t>
            </a:r>
            <a:r>
              <a:rPr lang="hr-HR" dirty="0" err="1"/>
              <a:t>glucocorticoids</a:t>
            </a:r>
            <a:r>
              <a:rPr lang="hr-HR" dirty="0"/>
              <a:t> </a:t>
            </a:r>
            <a:r>
              <a:rPr lang="hr-HR" dirty="0" err="1" smtClean="0"/>
              <a:t>inhibit</a:t>
            </a:r>
            <a:r>
              <a:rPr lang="hr-HR" dirty="0" smtClean="0"/>
              <a:t> </a:t>
            </a:r>
            <a:r>
              <a:rPr lang="hr-HR" dirty="0"/>
              <a:t>bone mineral maintenance. As a result, chronic systemic use of these drugs is a common cause of osteoporosis in adults. However, these hormones are useful in the intermediate-term treatment of hypercalcemia.</a:t>
            </a:r>
            <a:endParaRPr lang="hr-HR" dirty="0">
              <a:effectLst/>
            </a:endParaRPr>
          </a:p>
        </p:txBody>
      </p:sp>
    </p:spTree>
    <p:extLst>
      <p:ext uri="{BB962C8B-B14F-4D97-AF65-F5344CB8AC3E}">
        <p14:creationId xmlns:p14="http://schemas.microsoft.com/office/powerpoint/2010/main" xmlns="" val="288765387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pPr eaLnBrk="1" hangingPunct="1"/>
            <a:r>
              <a:rPr lang="hr-HR" smtClean="0"/>
              <a:t>SERM</a:t>
            </a:r>
            <a:endParaRPr lang="en-US" smtClean="0"/>
          </a:p>
        </p:txBody>
      </p:sp>
      <p:pic>
        <p:nvPicPr>
          <p:cNvPr id="49155" name="Picture 2"/>
          <p:cNvPicPr>
            <a:picLocks noChangeAspect="1" noChangeArrowheads="1"/>
          </p:cNvPicPr>
          <p:nvPr/>
        </p:nvPicPr>
        <p:blipFill>
          <a:blip r:embed="rId3" cstate="print"/>
          <a:srcRect/>
          <a:stretch>
            <a:fillRect/>
          </a:stretch>
        </p:blipFill>
        <p:spPr bwMode="auto">
          <a:xfrm>
            <a:off x="1116013" y="0"/>
            <a:ext cx="7019925" cy="6858000"/>
          </a:xfrm>
          <a:prstGeom prst="rect">
            <a:avLst/>
          </a:prstGeom>
          <a:noFill/>
          <a:ln w="9525">
            <a:noFill/>
            <a:miter lim="800000"/>
            <a:headEnd/>
            <a:tailEnd/>
          </a:ln>
        </p:spPr>
      </p:pic>
      <p:sp>
        <p:nvSpPr>
          <p:cNvPr id="49156" name="Slide Number Placeholder 3"/>
          <p:cNvSpPr>
            <a:spLocks noGrp="1"/>
          </p:cNvSpPr>
          <p:nvPr>
            <p:ph type="sldNum" sz="quarter" idx="12"/>
          </p:nvPr>
        </p:nvSpPr>
        <p:spPr>
          <a:noFill/>
        </p:spPr>
        <p:txBody>
          <a:bodyPr/>
          <a:lstStyle/>
          <a:p>
            <a:fld id="{2583A2A3-32CE-4CC2-AFBA-970492D79A43}" type="slidenum">
              <a:rPr lang="hr-HR" smtClean="0"/>
              <a:pPr/>
              <a:t>58</a:t>
            </a:fld>
            <a:endParaRPr lang="hr-HR" smtClean="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197346"/>
            <a:ext cx="8784976" cy="4062651"/>
          </a:xfrm>
          <a:prstGeom prst="rect">
            <a:avLst/>
          </a:prstGeom>
        </p:spPr>
        <p:txBody>
          <a:bodyPr wrap="square">
            <a:spAutoFit/>
          </a:bodyPr>
          <a:lstStyle/>
          <a:p>
            <a:pPr algn="ctr"/>
            <a:r>
              <a:rPr lang="en-US" sz="2400" b="1" dirty="0" err="1">
                <a:solidFill>
                  <a:srgbClr val="FF0000"/>
                </a:solidFill>
                <a:effectLst>
                  <a:outerShdw blurRad="38100" dist="38100" dir="2700000" algn="tl">
                    <a:srgbClr val="000000">
                      <a:alpha val="43137"/>
                    </a:srgbClr>
                  </a:outerShdw>
                </a:effectLst>
              </a:rPr>
              <a:t>Nonhormonal</a:t>
            </a:r>
            <a:r>
              <a:rPr lang="en-US" sz="2400" b="1" dirty="0">
                <a:solidFill>
                  <a:srgbClr val="FF0000"/>
                </a:solidFill>
                <a:effectLst>
                  <a:outerShdw blurRad="38100" dist="38100" dir="2700000" algn="tl">
                    <a:srgbClr val="000000">
                      <a:alpha val="43137"/>
                    </a:srgbClr>
                  </a:outerShdw>
                </a:effectLst>
              </a:rPr>
              <a:t> </a:t>
            </a:r>
            <a:r>
              <a:rPr lang="en-US" sz="2400" b="1" dirty="0" smtClean="0">
                <a:solidFill>
                  <a:srgbClr val="FF0000"/>
                </a:solidFill>
                <a:effectLst>
                  <a:outerShdw blurRad="38100" dist="38100" dir="2700000" algn="tl">
                    <a:srgbClr val="000000">
                      <a:alpha val="43137"/>
                    </a:srgbClr>
                  </a:outerShdw>
                </a:effectLst>
              </a:rPr>
              <a:t>Agents</a:t>
            </a:r>
            <a:endParaRPr lang="hr-HR" sz="2400" b="1" dirty="0" smtClean="0">
              <a:solidFill>
                <a:srgbClr val="FF0000"/>
              </a:solidFill>
              <a:effectLst>
                <a:outerShdw blurRad="38100" dist="38100" dir="2700000" algn="tl">
                  <a:srgbClr val="000000">
                    <a:alpha val="43137"/>
                  </a:srgbClr>
                </a:outerShdw>
              </a:effectLst>
            </a:endParaRPr>
          </a:p>
          <a:p>
            <a:endParaRPr lang="en-US" dirty="0"/>
          </a:p>
          <a:p>
            <a:r>
              <a:rPr lang="en-US" dirty="0" err="1" smtClean="0"/>
              <a:t>Bisphosphonates</a:t>
            </a:r>
            <a:endParaRPr lang="hr-HR" dirty="0" smtClean="0"/>
          </a:p>
          <a:p>
            <a:endParaRPr lang="en-US" dirty="0"/>
          </a:p>
          <a:p>
            <a:r>
              <a:rPr lang="en-US" dirty="0"/>
              <a:t>The bisphosphonates (</a:t>
            </a:r>
            <a:r>
              <a:rPr lang="en-US" b="1" dirty="0"/>
              <a:t>alendronate, </a:t>
            </a:r>
            <a:r>
              <a:rPr lang="en-US" b="1" dirty="0" err="1"/>
              <a:t>etidronate</a:t>
            </a:r>
            <a:r>
              <a:rPr lang="en-US" b="1" dirty="0"/>
              <a:t>, </a:t>
            </a:r>
            <a:r>
              <a:rPr lang="en-US" b="1" dirty="0" err="1"/>
              <a:t>ibandronate</a:t>
            </a:r>
            <a:r>
              <a:rPr lang="en-US" b="1" dirty="0"/>
              <a:t>, </a:t>
            </a:r>
            <a:r>
              <a:rPr lang="en-US" b="1" dirty="0" err="1"/>
              <a:t>pamidronate</a:t>
            </a:r>
            <a:r>
              <a:rPr lang="en-US" b="1" dirty="0"/>
              <a:t>, </a:t>
            </a:r>
            <a:r>
              <a:rPr lang="en-US" b="1" dirty="0" err="1"/>
              <a:t>risedronate</a:t>
            </a:r>
            <a:r>
              <a:rPr lang="en-US" b="1" dirty="0"/>
              <a:t>, </a:t>
            </a:r>
            <a:r>
              <a:rPr lang="en-US" b="1" dirty="0" err="1"/>
              <a:t>tiludronate</a:t>
            </a:r>
            <a:r>
              <a:rPr lang="en-US" b="1" dirty="0"/>
              <a:t>,</a:t>
            </a:r>
            <a:r>
              <a:rPr lang="en-US" dirty="0"/>
              <a:t> and </a:t>
            </a:r>
            <a:r>
              <a:rPr lang="en-US" b="1" dirty="0" err="1"/>
              <a:t>zoledronic</a:t>
            </a:r>
            <a:r>
              <a:rPr lang="en-US" b="1" dirty="0"/>
              <a:t> acid</a:t>
            </a:r>
            <a:r>
              <a:rPr lang="en-US" dirty="0"/>
              <a:t>) are short-chain organic polyphosphate compounds that reduce both the </a:t>
            </a:r>
            <a:r>
              <a:rPr lang="en-US" dirty="0" err="1"/>
              <a:t>resorption</a:t>
            </a:r>
            <a:r>
              <a:rPr lang="en-US" dirty="0"/>
              <a:t> and the formation of bone by an action on the basic hydroxyapatite crystal structure. The bisphosphonates have other complex cellular effects, including effects on vitamin D production and calcium absorption from the GI tract, and direct effects on osteoclasts, including inhibition of </a:t>
            </a:r>
            <a:r>
              <a:rPr lang="en-US" dirty="0" err="1"/>
              <a:t>farnesyl</a:t>
            </a:r>
            <a:r>
              <a:rPr lang="en-US" dirty="0"/>
              <a:t> pyrophosphate synthase, an enzyme that appears to play a critical role in osteoclast survival. Bisphosphonates are used to manage the </a:t>
            </a:r>
            <a:r>
              <a:rPr lang="en-US" dirty="0" err="1"/>
              <a:t>hypercalcemia</a:t>
            </a:r>
            <a:r>
              <a:rPr lang="en-US" dirty="0"/>
              <a:t> associated with some malignancies and to treat Paget's disease. Chronic bisphosphonate therapy is used commonly to prevent and treat all forms of osteoporosis. It has been shown to increase bone density and reduce fractures.</a:t>
            </a:r>
            <a:endParaRPr lang="en-US" dirty="0">
              <a:effectLst/>
            </a:endParaRPr>
          </a:p>
        </p:txBody>
      </p:sp>
    </p:spTree>
    <p:extLst>
      <p:ext uri="{BB962C8B-B14F-4D97-AF65-F5344CB8AC3E}">
        <p14:creationId xmlns:p14="http://schemas.microsoft.com/office/powerpoint/2010/main" xmlns="" val="161256044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endParaRPr lang="sr-Latn-CS" smtClean="0"/>
          </a:p>
        </p:txBody>
      </p:sp>
      <p:pic>
        <p:nvPicPr>
          <p:cNvPr id="7171" name="Picture 4"/>
          <p:cNvPicPr>
            <a:picLocks noGrp="1" noChangeArrowheads="1"/>
          </p:cNvPicPr>
          <p:nvPr>
            <p:ph type="body" idx="1"/>
          </p:nvPr>
        </p:nvPicPr>
        <p:blipFill>
          <a:blip r:embed="rId2" cstate="print"/>
          <a:srcRect/>
          <a:stretch>
            <a:fillRect/>
          </a:stretch>
        </p:blipFill>
        <p:spPr>
          <a:xfrm>
            <a:off x="468313" y="260350"/>
            <a:ext cx="8280400" cy="6408738"/>
          </a:xfrm>
          <a:noFill/>
        </p:spPr>
      </p:pic>
      <p:sp>
        <p:nvSpPr>
          <p:cNvPr id="7172" name="Slide Number Placeholder 3"/>
          <p:cNvSpPr>
            <a:spLocks noGrp="1"/>
          </p:cNvSpPr>
          <p:nvPr>
            <p:ph type="sldNum" sz="quarter" idx="12"/>
          </p:nvPr>
        </p:nvSpPr>
        <p:spPr>
          <a:noFill/>
        </p:spPr>
        <p:txBody>
          <a:bodyPr/>
          <a:lstStyle/>
          <a:p>
            <a:fld id="{978CDD37-CBDE-4270-956C-730C0D1DB54C}" type="slidenum">
              <a:rPr lang="hr-HR" smtClean="0"/>
              <a:pPr/>
              <a:t>6</a:t>
            </a:fld>
            <a:endParaRPr lang="hr-HR" smtClean="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1" descr="-Fosamax_osteoporosis_drug-SPL.jpg"/>
          <p:cNvPicPr>
            <a:picLocks noChangeAspect="1"/>
          </p:cNvPicPr>
          <p:nvPr/>
        </p:nvPicPr>
        <p:blipFill>
          <a:blip r:embed="rId2" cstate="print"/>
          <a:srcRect/>
          <a:stretch>
            <a:fillRect/>
          </a:stretch>
        </p:blipFill>
        <p:spPr bwMode="auto">
          <a:xfrm>
            <a:off x="4486275" y="666750"/>
            <a:ext cx="2749550" cy="1825625"/>
          </a:xfrm>
          <a:prstGeom prst="rect">
            <a:avLst/>
          </a:prstGeom>
          <a:noFill/>
          <a:ln w="9525">
            <a:noFill/>
            <a:miter lim="800000"/>
            <a:headEnd/>
            <a:tailEnd/>
          </a:ln>
        </p:spPr>
      </p:pic>
      <p:pic>
        <p:nvPicPr>
          <p:cNvPr id="43011" name="Picture 2" descr="Bisphosphonate-Drugs-for-Osteoporosis.jpg"/>
          <p:cNvPicPr>
            <a:picLocks noChangeAspect="1"/>
          </p:cNvPicPr>
          <p:nvPr/>
        </p:nvPicPr>
        <p:blipFill>
          <a:blip r:embed="rId3" cstate="print"/>
          <a:srcRect/>
          <a:stretch>
            <a:fillRect/>
          </a:stretch>
        </p:blipFill>
        <p:spPr bwMode="auto">
          <a:xfrm>
            <a:off x="827088" y="333375"/>
            <a:ext cx="2838450" cy="2381250"/>
          </a:xfrm>
          <a:prstGeom prst="rect">
            <a:avLst/>
          </a:prstGeom>
          <a:noFill/>
          <a:ln w="9525">
            <a:noFill/>
            <a:miter lim="800000"/>
            <a:headEnd/>
            <a:tailEnd/>
          </a:ln>
        </p:spPr>
      </p:pic>
      <p:sp>
        <p:nvSpPr>
          <p:cNvPr id="43014" name="Slide Number Placeholder 5"/>
          <p:cNvSpPr>
            <a:spLocks noGrp="1"/>
          </p:cNvSpPr>
          <p:nvPr>
            <p:ph type="sldNum" sz="quarter" idx="12"/>
          </p:nvPr>
        </p:nvSpPr>
        <p:spPr>
          <a:noFill/>
        </p:spPr>
        <p:txBody>
          <a:bodyPr/>
          <a:lstStyle/>
          <a:p>
            <a:fld id="{C5BCFDF8-859E-48AB-9003-26458B11E7EC}" type="slidenum">
              <a:rPr lang="hr-HR" smtClean="0"/>
              <a:pPr/>
              <a:t>60</a:t>
            </a:fld>
            <a:endParaRPr lang="hr-HR" smtClean="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4"/>
          <p:cNvPicPr>
            <a:picLocks noChangeAspect="1" noChangeArrowheads="1"/>
          </p:cNvPicPr>
          <p:nvPr/>
        </p:nvPicPr>
        <p:blipFill>
          <a:blip r:embed="rId3" cstate="print"/>
          <a:srcRect/>
          <a:stretch>
            <a:fillRect/>
          </a:stretch>
        </p:blipFill>
        <p:spPr bwMode="auto">
          <a:xfrm>
            <a:off x="1298575" y="17463"/>
            <a:ext cx="6546850" cy="6829425"/>
          </a:xfrm>
          <a:prstGeom prst="rect">
            <a:avLst/>
          </a:prstGeom>
          <a:noFill/>
          <a:ln w="9525">
            <a:noFill/>
            <a:miter lim="800000"/>
            <a:headEnd/>
            <a:tailEnd/>
          </a:ln>
        </p:spPr>
      </p:pic>
      <p:sp>
        <p:nvSpPr>
          <p:cNvPr id="45059" name="Slide Number Placeholder 2"/>
          <p:cNvSpPr>
            <a:spLocks noGrp="1"/>
          </p:cNvSpPr>
          <p:nvPr>
            <p:ph type="sldNum" sz="quarter" idx="12"/>
          </p:nvPr>
        </p:nvSpPr>
        <p:spPr>
          <a:noFill/>
        </p:spPr>
        <p:txBody>
          <a:bodyPr/>
          <a:lstStyle/>
          <a:p>
            <a:fld id="{9BD5D87B-CEC3-4373-9283-0B60F06178EB}" type="slidenum">
              <a:rPr lang="hr-HR" smtClean="0"/>
              <a:pPr/>
              <a:t>61</a:t>
            </a:fld>
            <a:endParaRPr lang="hr-HR" smtClean="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0" y="1443841"/>
            <a:ext cx="4572000" cy="4062651"/>
          </a:xfrm>
          <a:prstGeom prst="rect">
            <a:avLst/>
          </a:prstGeom>
        </p:spPr>
        <p:txBody>
          <a:bodyPr>
            <a:spAutoFit/>
          </a:bodyPr>
          <a:lstStyle/>
          <a:p>
            <a:pPr algn="ctr"/>
            <a:r>
              <a:rPr lang="en-US" sz="2400" b="1" dirty="0">
                <a:solidFill>
                  <a:srgbClr val="FF0000"/>
                </a:solidFill>
                <a:effectLst>
                  <a:outerShdw blurRad="38100" dist="38100" dir="2700000" algn="tl">
                    <a:srgbClr val="000000">
                      <a:alpha val="43137"/>
                    </a:srgbClr>
                  </a:outerShdw>
                </a:effectLst>
              </a:rPr>
              <a:t>Fluoride</a:t>
            </a:r>
          </a:p>
          <a:p>
            <a:r>
              <a:rPr lang="en-US" dirty="0"/>
              <a:t>Appropriate concentrations of fluoride ion in drinking water or as an additive in toothpaste have a well-documented ability to reduce dental caries. Chronic exposure to the ion, especially in high concentrations, may increase new bone synthesis. It is not clear, however, whether this new bone is normal in strength. Clinical trials of fluoride in patients with osteoporosis have not demonstrated a reduction in fractures. Acute toxicity of fluoride (usually caused by ingestion of rat poison) is manifested by gastrointestinal and neurologic symptoms.</a:t>
            </a:r>
            <a:endParaRPr lang="en-US" dirty="0">
              <a:effectLst/>
            </a:endParaRPr>
          </a:p>
        </p:txBody>
      </p:sp>
    </p:spTree>
    <p:extLst>
      <p:ext uri="{BB962C8B-B14F-4D97-AF65-F5344CB8AC3E}">
        <p14:creationId xmlns:p14="http://schemas.microsoft.com/office/powerpoint/2010/main" xmlns="" val="297579834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0" y="2276872"/>
            <a:ext cx="4572000" cy="2862322"/>
          </a:xfrm>
          <a:prstGeom prst="rect">
            <a:avLst/>
          </a:prstGeom>
        </p:spPr>
        <p:txBody>
          <a:bodyPr>
            <a:spAutoFit/>
          </a:bodyPr>
          <a:lstStyle/>
          <a:p>
            <a:r>
              <a:rPr lang="en-US" b="1" dirty="0"/>
              <a:t>Other Drugs with Effects on Serum Calcium and </a:t>
            </a:r>
            <a:r>
              <a:rPr lang="en-US" b="1" dirty="0" smtClean="0"/>
              <a:t>Phosphate</a:t>
            </a:r>
            <a:endParaRPr lang="hr-HR" b="1" dirty="0" smtClean="0"/>
          </a:p>
          <a:p>
            <a:endParaRPr lang="hr-HR" dirty="0"/>
          </a:p>
          <a:p>
            <a:endParaRPr lang="hr-HR" dirty="0" smtClean="0"/>
          </a:p>
          <a:p>
            <a:endParaRPr lang="en-US" dirty="0"/>
          </a:p>
          <a:p>
            <a:r>
              <a:rPr lang="en-US" b="1" dirty="0">
                <a:solidFill>
                  <a:srgbClr val="FF0000"/>
                </a:solidFill>
              </a:rPr>
              <a:t>Strontium </a:t>
            </a:r>
            <a:r>
              <a:rPr lang="en-US" b="1" dirty="0" err="1">
                <a:solidFill>
                  <a:srgbClr val="FF0000"/>
                </a:solidFill>
              </a:rPr>
              <a:t>ranelate</a:t>
            </a:r>
            <a:r>
              <a:rPr lang="en-US" dirty="0"/>
              <a:t>, an organic ion bound to 2 atoms of strontium, promotes osteoclast apoptosis and increases concentrations of bone formation markers; it is used in Europe for treatment of osteoporosis. </a:t>
            </a:r>
            <a:endParaRPr lang="en-US" dirty="0">
              <a:effectLst/>
            </a:endParaRPr>
          </a:p>
        </p:txBody>
      </p:sp>
    </p:spTree>
    <p:extLst>
      <p:ext uri="{BB962C8B-B14F-4D97-AF65-F5344CB8AC3E}">
        <p14:creationId xmlns:p14="http://schemas.microsoft.com/office/powerpoint/2010/main" xmlns="" val="348781372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Number Placeholder 5"/>
          <p:cNvSpPr>
            <a:spLocks noGrp="1"/>
          </p:cNvSpPr>
          <p:nvPr>
            <p:ph type="sldNum" sz="quarter" idx="12"/>
          </p:nvPr>
        </p:nvSpPr>
        <p:spPr>
          <a:noFill/>
        </p:spPr>
        <p:txBody>
          <a:bodyPr/>
          <a:lstStyle/>
          <a:p>
            <a:fld id="{DA6605A9-2FC0-4A7A-805D-3AF0A587C3B9}" type="slidenum">
              <a:rPr lang="hr-HR" smtClean="0"/>
              <a:pPr/>
              <a:t>7</a:t>
            </a:fld>
            <a:endParaRPr lang="hr-HR" smtClean="0"/>
          </a:p>
        </p:txBody>
      </p:sp>
      <p:sp>
        <p:nvSpPr>
          <p:cNvPr id="8195" name="Rectangle 2"/>
          <p:cNvSpPr>
            <a:spLocks noGrp="1" noChangeArrowheads="1"/>
          </p:cNvSpPr>
          <p:nvPr>
            <p:ph type="title"/>
          </p:nvPr>
        </p:nvSpPr>
        <p:spPr/>
        <p:txBody>
          <a:bodyPr/>
          <a:lstStyle/>
          <a:p>
            <a:pPr eaLnBrk="1" hangingPunct="1"/>
            <a:r>
              <a:rPr lang="hr-HR" sz="4500" b="1" i="1" smtClean="0">
                <a:latin typeface="Palatino Linotype" pitchFamily="18" charset="0"/>
              </a:rPr>
              <a:t>Hipofiza</a:t>
            </a:r>
          </a:p>
        </p:txBody>
      </p:sp>
      <p:sp>
        <p:nvSpPr>
          <p:cNvPr id="8196" name="Rectangle 3"/>
          <p:cNvSpPr>
            <a:spLocks noGrp="1" noChangeArrowheads="1"/>
          </p:cNvSpPr>
          <p:nvPr>
            <p:ph type="body" idx="1"/>
          </p:nvPr>
        </p:nvSpPr>
        <p:spPr/>
        <p:txBody>
          <a:bodyPr/>
          <a:lstStyle/>
          <a:p>
            <a:pPr eaLnBrk="1" hangingPunct="1"/>
            <a:r>
              <a:rPr lang="hr-HR" sz="3700" smtClean="0">
                <a:latin typeface="Palatino Linotype" pitchFamily="18" charset="0"/>
              </a:rPr>
              <a:t>Topljivi u vodi:</a:t>
            </a:r>
            <a:r>
              <a:rPr lang="hr-HR" sz="3700" b="1" smtClean="0">
                <a:latin typeface="Palatino Linotype" pitchFamily="18" charset="0"/>
              </a:rPr>
              <a:t> B i C</a:t>
            </a:r>
          </a:p>
          <a:p>
            <a:pPr eaLnBrk="1" hangingPunct="1"/>
            <a:r>
              <a:rPr lang="hr-HR" sz="3700" smtClean="0">
                <a:latin typeface="Palatino Linotype" pitchFamily="18" charset="0"/>
              </a:rPr>
              <a:t>Topljivi u mastima:</a:t>
            </a:r>
            <a:r>
              <a:rPr lang="hr-HR" sz="3700" b="1" smtClean="0">
                <a:latin typeface="Palatino Linotype" pitchFamily="18" charset="0"/>
              </a:rPr>
              <a:t> A, D, E i K</a:t>
            </a:r>
          </a:p>
          <a:p>
            <a:pPr eaLnBrk="1" hangingPunct="1">
              <a:buFontTx/>
              <a:buNone/>
            </a:pPr>
            <a:endParaRPr lang="hr-HR" sz="3700" b="1" smtClean="0">
              <a:latin typeface="Palatino Linotype" pitchFamily="18" charset="0"/>
            </a:endParaRPr>
          </a:p>
        </p:txBody>
      </p:sp>
      <p:pic>
        <p:nvPicPr>
          <p:cNvPr id="8197" name="Picture 4" descr="image006"/>
          <p:cNvPicPr>
            <a:picLocks noChangeAspect="1" noChangeArrowheads="1"/>
          </p:cNvPicPr>
          <p:nvPr/>
        </p:nvPicPr>
        <p:blipFill>
          <a:blip r:embed="rId2" cstate="print"/>
          <a:srcRect/>
          <a:stretch>
            <a:fillRect/>
          </a:stretch>
        </p:blipFill>
        <p:spPr bwMode="auto">
          <a:xfrm>
            <a:off x="323850" y="207963"/>
            <a:ext cx="8604250" cy="66500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95536" y="332656"/>
            <a:ext cx="8352928" cy="2308324"/>
          </a:xfrm>
          <a:prstGeom prst="rect">
            <a:avLst/>
          </a:prstGeom>
        </p:spPr>
        <p:txBody>
          <a:bodyPr wrap="square">
            <a:spAutoFit/>
          </a:bodyPr>
          <a:lstStyle/>
          <a:p>
            <a:r>
              <a:rPr lang="en-US" sz="2400" dirty="0"/>
              <a:t>The hormones produced by the hypothalamus and pituitary gland are key regulators of metabolism, growth, and reproduction. Preparations of these hormones, including products made by recombinant DNA technology and drugs that mimic or block their effects, are used in the treatment of a variety of endocrine disorders</a:t>
            </a:r>
            <a:endParaRPr lang="hr-HR" sz="2400" dirty="0"/>
          </a:p>
        </p:txBody>
      </p:sp>
      <p:pic>
        <p:nvPicPr>
          <p:cNvPr id="1027" name="Picture 3"/>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19451" t="32267" r="2742" b="38704"/>
          <a:stretch/>
        </p:blipFill>
        <p:spPr bwMode="auto">
          <a:xfrm>
            <a:off x="0" y="3663568"/>
            <a:ext cx="9144000" cy="286177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23528" y="188640"/>
            <a:ext cx="4248472" cy="4524315"/>
          </a:xfrm>
          <a:prstGeom prst="rect">
            <a:avLst/>
          </a:prstGeom>
        </p:spPr>
        <p:txBody>
          <a:bodyPr wrap="square">
            <a:spAutoFit/>
          </a:bodyPr>
          <a:lstStyle/>
          <a:p>
            <a:r>
              <a:rPr lang="en-US" dirty="0"/>
              <a:t>Hormones of the anterior pituitary are central links in the hypothalamic-pituitary endocrine system </a:t>
            </a:r>
            <a:r>
              <a:rPr lang="en-US" dirty="0" smtClean="0"/>
              <a:t>. </a:t>
            </a:r>
            <a:r>
              <a:rPr lang="en-US" dirty="0"/>
              <a:t>All the anterior pituitary hormones are under the control of a hypothalamic hormone and, with the exception of prolactin, all mediate their ultimate effects by regulating the production by peripheral tissues of other </a:t>
            </a:r>
            <a:r>
              <a:rPr lang="en-US" dirty="0" smtClean="0"/>
              <a:t>hormones</a:t>
            </a:r>
            <a:r>
              <a:rPr lang="hr-HR" dirty="0" smtClean="0"/>
              <a:t>.</a:t>
            </a:r>
            <a:r>
              <a:rPr lang="en-US" dirty="0" smtClean="0"/>
              <a:t> </a:t>
            </a:r>
            <a:r>
              <a:rPr lang="en-US" dirty="0"/>
              <a:t>Four anterior pituitary hormones (TSH, LH, FSH, and ACTH) and their hypothalamic regulators are subject to feedback regulation by the hormones whose production they control. The complex systems that regulate hormones of the anterior pituitary provide multiple avenues of pharmacologic intervention.</a:t>
            </a:r>
            <a:endParaRPr lang="hr-HR" dirty="0"/>
          </a:p>
        </p:txBody>
      </p:sp>
      <p:sp>
        <p:nvSpPr>
          <p:cNvPr id="4" name="AutoShape 2" descr="mk:@MSITStore:C:\Users\Ivana\Desktop\NASTAVA%202013-14\Materijali%20za%20spremanje%20nastave\KATZUNG2.CHM::/VII.%20Endocrine%20Drugs/37.%20Hypothalamic%20and%20Pituitary%20Hormones_files/loadBinary_002.gif"/>
          <p:cNvSpPr>
            <a:spLocks noChangeAspect="1" noChangeArrowheads="1"/>
          </p:cNvSpPr>
          <p:nvPr/>
        </p:nvSpPr>
        <p:spPr bwMode="auto">
          <a:xfrm>
            <a:off x="63500"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hr-HR"/>
          </a:p>
        </p:txBody>
      </p:sp>
      <p:sp>
        <p:nvSpPr>
          <p:cNvPr id="5" name="AutoShape 4" descr="mk:@MSITStore:C:\Users\Ivana\Desktop\NASTAVA%202013-14\Materijali%20za%20spremanje%20nastave\KATZUNG2.CHM::/VII.%20Endocrine%20Drugs/37.%20Hypothalamic%20and%20Pituitary%20Hormones_files/loadBinary_002.gif"/>
          <p:cNvSpPr>
            <a:spLocks noChangeAspect="1" noChangeArrowheads="1"/>
          </p:cNvSpPr>
          <p:nvPr/>
        </p:nvSpPr>
        <p:spPr bwMode="auto">
          <a:xfrm>
            <a:off x="215900" y="79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hr-HR"/>
          </a:p>
        </p:txBody>
      </p:sp>
      <p:sp>
        <p:nvSpPr>
          <p:cNvPr id="6" name="AutoShape 6" descr="mk:@MSITStore:C:\Users\Ivana\Desktop\NASTAVA%202013-14\Materijali%20za%20spremanje%20nastave\KATZUNG2.CHM::/VII.%20Endocrine%20Drugs/37.%20Hypothalamic%20and%20Pituitary%20Hormones_files/loadBinary_002.gif"/>
          <p:cNvSpPr>
            <a:spLocks noChangeAspect="1" noChangeArrowheads="1"/>
          </p:cNvSpPr>
          <p:nvPr/>
        </p:nvSpPr>
        <p:spPr bwMode="auto">
          <a:xfrm>
            <a:off x="368300" y="1603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hr-HR"/>
          </a:p>
        </p:txBody>
      </p:sp>
      <p:sp>
        <p:nvSpPr>
          <p:cNvPr id="7" name="AutoShape 8" descr="mk:@MSITStore:C:\Users\Ivana\Desktop\NASTAVA%202013-14\Materijali%20za%20spremanje%20nastave\KATZUNG2.CHM::/VII.%20Endocrine%20Drugs/37.%20Hypothalamic%20and%20Pituitary%20Hormones_files/loadBinary_002.gif"/>
          <p:cNvSpPr>
            <a:spLocks noChangeAspect="1" noChangeArrowheads="1"/>
          </p:cNvSpPr>
          <p:nvPr/>
        </p:nvSpPr>
        <p:spPr bwMode="auto">
          <a:xfrm>
            <a:off x="520700" y="3127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hr-HR"/>
          </a:p>
        </p:txBody>
      </p:sp>
      <p:sp>
        <p:nvSpPr>
          <p:cNvPr id="8" name="AutoShape 10" descr="mk:@MSITStore:C:\Users\Ivana\Desktop\NASTAVA%202013-14\Materijali%20za%20spremanje%20nastave\KATZUNG2.CHM::/VII.%20Endocrine%20Drugs/37.%20Hypothalamic%20and%20Pituitary%20Hormones_files/loadBinary_002.gif"/>
          <p:cNvSpPr>
            <a:spLocks noChangeAspect="1" noChangeArrowheads="1"/>
          </p:cNvSpPr>
          <p:nvPr/>
        </p:nvSpPr>
        <p:spPr bwMode="auto">
          <a:xfrm>
            <a:off x="673100" y="4651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hr-HR"/>
          </a:p>
        </p:txBody>
      </p:sp>
      <p:sp>
        <p:nvSpPr>
          <p:cNvPr id="9" name="AutoShape 12" descr="mk:@MSITStore:C:\Users\Ivana\Desktop\NASTAVA%202013-14\Materijali%20za%20spremanje%20nastave\KATZUNG2.CHM::/VII.%20Endocrine%20Drugs/37.%20Hypothalamic%20and%20Pituitary%20Hormones_files/loadBinary_002.gif"/>
          <p:cNvSpPr>
            <a:spLocks noChangeAspect="1" noChangeArrowheads="1"/>
          </p:cNvSpPr>
          <p:nvPr/>
        </p:nvSpPr>
        <p:spPr bwMode="auto">
          <a:xfrm>
            <a:off x="825500" y="6175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hr-HR"/>
          </a:p>
        </p:txBody>
      </p:sp>
      <p:pic>
        <p:nvPicPr>
          <p:cNvPr id="1037" name="Picture 13"/>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40605" t="7240" r="28049" b="5367"/>
          <a:stretch/>
        </p:blipFill>
        <p:spPr bwMode="auto">
          <a:xfrm>
            <a:off x="4860032" y="276497"/>
            <a:ext cx="4078514" cy="63928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90350090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817</TotalTime>
  <Words>3280</Words>
  <Application>Microsoft Office PowerPoint</Application>
  <PresentationFormat>On-screen Show (4:3)</PresentationFormat>
  <Paragraphs>261</Paragraphs>
  <Slides>63</Slides>
  <Notes>12</Notes>
  <HiddenSlides>0</HiddenSlides>
  <MMClips>0</MMClips>
  <ScaleCrop>false</ScaleCrop>
  <HeadingPairs>
    <vt:vector size="4" baseType="variant">
      <vt:variant>
        <vt:lpstr>Theme</vt:lpstr>
      </vt:variant>
      <vt:variant>
        <vt:i4>1</vt:i4>
      </vt:variant>
      <vt:variant>
        <vt:lpstr>Slide Titles</vt:lpstr>
      </vt:variant>
      <vt:variant>
        <vt:i4>63</vt:i4>
      </vt:variant>
    </vt:vector>
  </HeadingPairs>
  <TitlesOfParts>
    <vt:vector size="64" baseType="lpstr">
      <vt:lpstr>Office Theme</vt:lpstr>
      <vt:lpstr>S17.  Pituitary hormones   Thyroid hormones and antithyroid drugs   Agents that affect bone mineral homoestasis  </vt:lpstr>
      <vt:lpstr>Slide 2</vt:lpstr>
      <vt:lpstr>Slide 3</vt:lpstr>
      <vt:lpstr>Slide 4</vt:lpstr>
      <vt:lpstr>Slide 5</vt:lpstr>
      <vt:lpstr>Slide 6</vt:lpstr>
      <vt:lpstr>Hipofiza</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SERM</vt:lpstr>
      <vt:lpstr>Slide 59</vt:lpstr>
      <vt:lpstr>Slide 60</vt:lpstr>
      <vt:lpstr>Slide 61</vt:lpstr>
      <vt:lpstr>Slide 62</vt:lpstr>
      <vt:lpstr>Slide 63</vt:lpstr>
    </vt:vector>
  </TitlesOfParts>
  <Company>Lenovo</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Ivana Mudnic</dc:creator>
  <cp:lastModifiedBy>Ivana Mudnić</cp:lastModifiedBy>
  <cp:revision>30</cp:revision>
  <dcterms:created xsi:type="dcterms:W3CDTF">2014-07-07T10:59:33Z</dcterms:created>
  <dcterms:modified xsi:type="dcterms:W3CDTF">2015-06-29T10:38:30Z</dcterms:modified>
</cp:coreProperties>
</file>