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4"/>
  </p:notesMasterIdLst>
  <p:sldIdLst>
    <p:sldId id="681" r:id="rId2"/>
    <p:sldId id="261" r:id="rId3"/>
    <p:sldId id="903" r:id="rId4"/>
    <p:sldId id="948" r:id="rId5"/>
    <p:sldId id="634" r:id="rId6"/>
    <p:sldId id="270" r:id="rId7"/>
    <p:sldId id="277" r:id="rId8"/>
    <p:sldId id="341" r:id="rId9"/>
    <p:sldId id="529" r:id="rId10"/>
    <p:sldId id="310" r:id="rId11"/>
    <p:sldId id="507" r:id="rId12"/>
    <p:sldId id="508" r:id="rId13"/>
    <p:sldId id="495" r:id="rId14"/>
    <p:sldId id="334" r:id="rId15"/>
    <p:sldId id="382" r:id="rId16"/>
    <p:sldId id="336" r:id="rId17"/>
    <p:sldId id="337" r:id="rId18"/>
    <p:sldId id="383" r:id="rId19"/>
    <p:sldId id="304" r:id="rId20"/>
    <p:sldId id="305" r:id="rId21"/>
    <p:sldId id="315" r:id="rId22"/>
    <p:sldId id="1086" r:id="rId23"/>
    <p:sldId id="646" r:id="rId24"/>
    <p:sldId id="647" r:id="rId25"/>
    <p:sldId id="1090" r:id="rId26"/>
    <p:sldId id="485" r:id="rId27"/>
    <p:sldId id="1070" r:id="rId28"/>
    <p:sldId id="1065" r:id="rId29"/>
    <p:sldId id="1091" r:id="rId30"/>
    <p:sldId id="1092" r:id="rId31"/>
    <p:sldId id="1093" r:id="rId32"/>
    <p:sldId id="330" r:id="rId33"/>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0" autoAdjust="0"/>
    <p:restoredTop sz="94660"/>
  </p:normalViewPr>
  <p:slideViewPr>
    <p:cSldViewPr snapToGrid="0" snapToObjects="1" showGuides="1">
      <p:cViewPr varScale="1">
        <p:scale>
          <a:sx n="102" d="100"/>
          <a:sy n="102" d="100"/>
        </p:scale>
        <p:origin x="1404"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7/24/2022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59249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10555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72314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29</a:t>
            </a:fld>
            <a:endParaRPr lang="en-US" altLang="en-US"/>
          </a:p>
        </p:txBody>
      </p:sp>
    </p:spTree>
    <p:extLst>
      <p:ext uri="{BB962C8B-B14F-4D97-AF65-F5344CB8AC3E}">
        <p14:creationId xmlns:p14="http://schemas.microsoft.com/office/powerpoint/2010/main" val="97317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30</a:t>
            </a:fld>
            <a:endParaRPr lang="en-US" altLang="en-US"/>
          </a:p>
        </p:txBody>
      </p:sp>
    </p:spTree>
    <p:extLst>
      <p:ext uri="{BB962C8B-B14F-4D97-AF65-F5344CB8AC3E}">
        <p14:creationId xmlns:p14="http://schemas.microsoft.com/office/powerpoint/2010/main" val="3381175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31</a:t>
            </a:fld>
            <a:endParaRPr lang="en-US" altLang="en-US"/>
          </a:p>
        </p:txBody>
      </p:sp>
    </p:spTree>
    <p:extLst>
      <p:ext uri="{BB962C8B-B14F-4D97-AF65-F5344CB8AC3E}">
        <p14:creationId xmlns:p14="http://schemas.microsoft.com/office/powerpoint/2010/main" val="5013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8</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425974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7/24/2022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7/24/2022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7/24/2022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7/24/2022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7/24/2022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7/24/2022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7/24/2022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7/24/2022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7/24/2022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7/24/2022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7/24/2022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7/24/2022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1"/>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July 24, 2022</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Jesus Is My Friend!</a:t>
            </a:r>
          </a:p>
        </p:txBody>
      </p:sp>
      <p:sp>
        <p:nvSpPr>
          <p:cNvPr id="5" name="Rectangle 4">
            <a:extLst>
              <a:ext uri="{FF2B5EF4-FFF2-40B4-BE49-F238E27FC236}">
                <a16:creationId xmlns:a16="http://schemas.microsoft.com/office/drawing/2014/main" id="{F78CAB9F-0032-419D-9B73-8ED35598E323}"/>
              </a:ext>
            </a:extLst>
          </p:cNvPr>
          <p:cNvSpPr/>
          <p:nvPr/>
        </p:nvSpPr>
        <p:spPr>
          <a:xfrm>
            <a:off x="4969167" y="2690201"/>
            <a:ext cx="4041617" cy="2445401"/>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Roxanne Groff</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pic>
        <p:nvPicPr>
          <p:cNvPr id="6" name="Picture 5">
            <a:extLst>
              <a:ext uri="{FF2B5EF4-FFF2-40B4-BE49-F238E27FC236}">
                <a16:creationId xmlns:a16="http://schemas.microsoft.com/office/drawing/2014/main" id="{BACBC344-AC2A-E10D-7C69-52DD1AD95AC5}"/>
              </a:ext>
            </a:extLst>
          </p:cNvPr>
          <p:cNvPicPr>
            <a:picLocks noChangeAspect="1"/>
          </p:cNvPicPr>
          <p:nvPr/>
        </p:nvPicPr>
        <p:blipFill>
          <a:blip r:embed="rId5"/>
          <a:stretch>
            <a:fillRect/>
          </a:stretch>
        </p:blipFill>
        <p:spPr>
          <a:xfrm>
            <a:off x="535170" y="2239480"/>
            <a:ext cx="3871296" cy="3962743"/>
          </a:xfrm>
          <a:prstGeom prst="rect">
            <a:avLst/>
          </a:prstGeom>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Faithful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3600" b="1" dirty="0">
                <a:latin typeface="Arial Rounded MT Bold" panose="020F0704030504030204" pitchFamily="34" charset="0"/>
                <a:ea typeface="Calibri" panose="020F0502020204030204" pitchFamily="34" charset="0"/>
                <a:cs typeface="Times New Roman" panose="02020603050405020304" pitchFamily="18" charset="0"/>
              </a:rPr>
              <a:t>You hear our prayer.</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Saving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27902" y="1086697"/>
            <a:ext cx="8131178" cy="352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Holy God we place all for whom we pray into your loving care, trusting in the promise of your salvation.</a:t>
            </a:r>
          </a:p>
          <a:p>
            <a:pPr marL="684213" marR="0" indent="-684213">
              <a:spcBef>
                <a:spcPts val="0"/>
              </a:spcBef>
              <a:spcAft>
                <a:spcPts val="0"/>
              </a:spcAft>
            </a:pPr>
            <a:endParaRPr lang="en-US" sz="3200" dirty="0">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0DB41BB3-ACED-C6AC-23FF-F058E15242E1}"/>
              </a:ext>
            </a:extLst>
          </p:cNvPr>
          <p:cNvPicPr>
            <a:picLocks noChangeAspect="1"/>
          </p:cNvPicPr>
          <p:nvPr/>
        </p:nvPicPr>
        <p:blipFill>
          <a:blip r:embed="rId3"/>
          <a:stretch>
            <a:fillRect/>
          </a:stretch>
        </p:blipFill>
        <p:spPr>
          <a:xfrm>
            <a:off x="2185638" y="306570"/>
            <a:ext cx="4848923" cy="4963463"/>
          </a:xfrm>
          <a:prstGeom prst="rect">
            <a:avLst/>
          </a:prstGeom>
        </p:spPr>
      </p:pic>
    </p:spTree>
    <p:extLst>
      <p:ext uri="{BB962C8B-B14F-4D97-AF65-F5344CB8AC3E}">
        <p14:creationId xmlns:p14="http://schemas.microsoft.com/office/powerpoint/2010/main" val="3949077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077218"/>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Jesus is the “tie that Binds us together”,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Announcements</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0DB41BB3-ACED-C6AC-23FF-F058E15242E1}"/>
              </a:ext>
            </a:extLst>
          </p:cNvPr>
          <p:cNvPicPr>
            <a:picLocks noChangeAspect="1"/>
          </p:cNvPicPr>
          <p:nvPr/>
        </p:nvPicPr>
        <p:blipFill>
          <a:blip r:embed="rId3"/>
          <a:stretch>
            <a:fillRect/>
          </a:stretch>
        </p:blipFill>
        <p:spPr>
          <a:xfrm>
            <a:off x="2185638" y="306570"/>
            <a:ext cx="4848923" cy="4963463"/>
          </a:xfrm>
          <a:prstGeom prst="rect">
            <a:avLst/>
          </a:prstGeom>
        </p:spPr>
      </p:pic>
    </p:spTree>
    <p:extLst>
      <p:ext uri="{BB962C8B-B14F-4D97-AF65-F5344CB8AC3E}">
        <p14:creationId xmlns:p14="http://schemas.microsoft.com/office/powerpoint/2010/main" val="76599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405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1489075" marR="0" lvl="0" indent="-1489075" algn="l" defTabSz="685800" rtl="0" eaLnBrk="0" fontAlgn="base" latinLnBrk="0" hangingPunct="0">
              <a:lnSpc>
                <a:spcPct val="100000"/>
              </a:lnSpc>
              <a:spcBef>
                <a:spcPct val="0"/>
              </a:spcBef>
              <a:spcAft>
                <a:spcPct val="0"/>
              </a:spcAft>
              <a:buClrTx/>
              <a:buSzTx/>
              <a:buFontTx/>
              <a:buNone/>
              <a:tabLst/>
              <a:defRPr/>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Marge:	Dear God, thank you for sending your son, Jesus, to be the light in the dark world.  Thanks that Jesus gave his life so that we can be friends with you.  Thanks for loving us forever.</a:t>
            </a:r>
          </a:p>
          <a:p>
            <a:pPr marL="1489075" marR="0" lvl="0" indent="-1489075" algn="l" defTabSz="685800" rtl="0" eaLnBrk="0" fontAlgn="base" latinLnBrk="0" hangingPunct="0">
              <a:lnSpc>
                <a:spcPct val="100000"/>
              </a:lnSpc>
              <a:spcBef>
                <a:spcPct val="0"/>
              </a:spcBef>
              <a:spcAft>
                <a:spcPct val="0"/>
              </a:spcAft>
              <a:buClrTx/>
              <a:buSzTx/>
              <a:buFontTx/>
              <a:buNone/>
              <a:tabLst/>
              <a:defRPr/>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VBS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67F2001-BE31-4883-A2EB-772E332EE986}"/>
              </a:ext>
            </a:extLst>
          </p:cNvPr>
          <p:cNvSpPr txBox="1"/>
          <p:nvPr/>
        </p:nvSpPr>
        <p:spPr>
          <a:xfrm>
            <a:off x="10421333" y="1451571"/>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30C19548-067D-42DA-83B5-5B106B849749}"/>
              </a:ext>
            </a:extLst>
          </p:cNvPr>
          <p:cNvSpPr txBox="1"/>
          <p:nvPr/>
        </p:nvSpPr>
        <p:spPr>
          <a:xfrm>
            <a:off x="10008125" y="2314700"/>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666552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0"/>
            <a:ext cx="9059160" cy="1923604"/>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Sending Song</a:t>
            </a:r>
          </a:p>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“Praise Him, Praise Him”                    </a:t>
            </a:r>
            <a:r>
              <a:rPr lang="en-US" sz="4000" b="1" i="1" dirty="0">
                <a:solidFill>
                  <a:srgbClr val="C00000"/>
                </a:solidFill>
                <a:latin typeface="Arial Rounded MT Bold" panose="020F0704030504030204" pitchFamily="34" charset="0"/>
                <a:ea typeface="Times New Roman" panose="02020603050405020304" pitchFamily="18" charset="0"/>
              </a:rPr>
              <a:t>(Everyone sing)</a:t>
            </a:r>
          </a:p>
        </p:txBody>
      </p:sp>
      <p:pic>
        <p:nvPicPr>
          <p:cNvPr id="3" name="Picture 2">
            <a:extLst>
              <a:ext uri="{FF2B5EF4-FFF2-40B4-BE49-F238E27FC236}">
                <a16:creationId xmlns:a16="http://schemas.microsoft.com/office/drawing/2014/main" id="{B42DE084-9B15-8AFC-692A-D61E5FEB10AE}"/>
              </a:ext>
            </a:extLst>
          </p:cNvPr>
          <p:cNvPicPr>
            <a:picLocks noChangeAspect="1"/>
          </p:cNvPicPr>
          <p:nvPr/>
        </p:nvPicPr>
        <p:blipFill>
          <a:blip r:embed="rId3"/>
          <a:stretch>
            <a:fillRect/>
          </a:stretch>
        </p:blipFill>
        <p:spPr>
          <a:xfrm>
            <a:off x="2186730" y="1651675"/>
            <a:ext cx="4846740" cy="4968671"/>
          </a:xfrm>
          <a:prstGeom prst="rect">
            <a:avLst/>
          </a:prstGeom>
        </p:spPr>
      </p:pic>
    </p:spTree>
    <p:extLst>
      <p:ext uri="{BB962C8B-B14F-4D97-AF65-F5344CB8AC3E}">
        <p14:creationId xmlns:p14="http://schemas.microsoft.com/office/powerpoint/2010/main" val="2920225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60153"/>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Praise Him, Praise Him</a:t>
            </a:r>
          </a:p>
        </p:txBody>
      </p:sp>
      <p:sp>
        <p:nvSpPr>
          <p:cNvPr id="8" name="TextBox 7">
            <a:extLst>
              <a:ext uri="{FF2B5EF4-FFF2-40B4-BE49-F238E27FC236}">
                <a16:creationId xmlns:a16="http://schemas.microsoft.com/office/drawing/2014/main" id="{B3B7D362-4E18-C9C7-4BC8-E99919C3CB0A}"/>
              </a:ext>
            </a:extLst>
          </p:cNvPr>
          <p:cNvSpPr txBox="1"/>
          <p:nvPr/>
        </p:nvSpPr>
        <p:spPr>
          <a:xfrm>
            <a:off x="1716071" y="1583704"/>
            <a:ext cx="5788058" cy="3416320"/>
          </a:xfrm>
          <a:prstGeom prst="rect">
            <a:avLst/>
          </a:prstGeom>
          <a:noFill/>
        </p:spPr>
        <p:txBody>
          <a:bodyPr wrap="square">
            <a:spAutoFit/>
          </a:bodyPr>
          <a:lstStyle/>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Praise Him, praise Him,                                      all ye little children;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God is love, God is love.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Praise Him, praise Him,                                              all ye little children;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God is love, God is love.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774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60153"/>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Praise Him, Praise Him</a:t>
            </a:r>
          </a:p>
        </p:txBody>
      </p:sp>
      <p:sp>
        <p:nvSpPr>
          <p:cNvPr id="8" name="TextBox 7">
            <a:extLst>
              <a:ext uri="{FF2B5EF4-FFF2-40B4-BE49-F238E27FC236}">
                <a16:creationId xmlns:a16="http://schemas.microsoft.com/office/drawing/2014/main" id="{B3B7D362-4E18-C9C7-4BC8-E99919C3CB0A}"/>
              </a:ext>
            </a:extLst>
          </p:cNvPr>
          <p:cNvSpPr txBox="1"/>
          <p:nvPr/>
        </p:nvSpPr>
        <p:spPr>
          <a:xfrm>
            <a:off x="1838619" y="1649691"/>
            <a:ext cx="5542962" cy="3416320"/>
          </a:xfrm>
          <a:prstGeom prst="rect">
            <a:avLst/>
          </a:prstGeom>
          <a:noFill/>
        </p:spPr>
        <p:txBody>
          <a:bodyPr wrap="square">
            <a:spAutoFit/>
          </a:bodyPr>
          <a:lstStyle/>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Love Him, love Him,                                                all ye little children;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God is love, God is love.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Love Him, love Him,                                                     all ye little children;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God is love, God is love.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236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07391" y="1027523"/>
            <a:ext cx="8766927" cy="5078313"/>
          </a:xfrm>
          <a:prstGeom prst="rect">
            <a:avLst/>
          </a:prstGeom>
          <a:noFill/>
        </p:spPr>
        <p:txBody>
          <a:bodyPr wrap="square">
            <a:spAutoFit/>
          </a:bodyPr>
          <a:lstStyle/>
          <a:p>
            <a:pPr marL="631825" marR="0" indent="-631825">
              <a:spcBef>
                <a:spcPts val="0"/>
              </a:spcBef>
              <a:spcAft>
                <a:spcPts val="600"/>
              </a:spcAft>
              <a:tabLst>
                <a:tab pos="4572000" algn="l"/>
              </a:tabLst>
            </a:pPr>
            <a:r>
              <a:rPr lang="en-US" sz="3600" b="1" dirty="0">
                <a:effectLst/>
                <a:latin typeface="Arial Rounded MT Bold" panose="020F0704030504030204" pitchFamily="34" charset="0"/>
                <a:ea typeface="Garamond,Times New Roman"/>
                <a:cs typeface="Times New Roman" panose="02020603050405020304" pitchFamily="18" charset="0"/>
              </a:rPr>
              <a:t>C:	Too often we have turned away from you and toward ourselves. We have not had unity of spirit, sympathy, love for one another, a tender heart, or a humble mind. We have repaid evil for evil. We have failed to serve. Draw us back into the joy of your beloved community, and give us eager hearts to love our neighbors.</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60153"/>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Praise Him, Praise Him</a:t>
            </a:r>
          </a:p>
        </p:txBody>
      </p:sp>
      <p:sp>
        <p:nvSpPr>
          <p:cNvPr id="8" name="TextBox 7">
            <a:extLst>
              <a:ext uri="{FF2B5EF4-FFF2-40B4-BE49-F238E27FC236}">
                <a16:creationId xmlns:a16="http://schemas.microsoft.com/office/drawing/2014/main" id="{B3B7D362-4E18-C9C7-4BC8-E99919C3CB0A}"/>
              </a:ext>
            </a:extLst>
          </p:cNvPr>
          <p:cNvSpPr txBox="1"/>
          <p:nvPr/>
        </p:nvSpPr>
        <p:spPr>
          <a:xfrm>
            <a:off x="1843332" y="1555423"/>
            <a:ext cx="5533535" cy="3416320"/>
          </a:xfrm>
          <a:prstGeom prst="rect">
            <a:avLst/>
          </a:prstGeom>
          <a:noFill/>
        </p:spPr>
        <p:txBody>
          <a:bodyPr wrap="square">
            <a:spAutoFit/>
          </a:bodyPr>
          <a:lstStyle/>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Thank Him, thank Him,                                all ye little children;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God is love, God is love.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Thank Him, thank  Him,                                              all ye little children;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God is love, God is love.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799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560153"/>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200" b="1" dirty="0">
                <a:latin typeface="Arial Rounded MT Bold" panose="020F0704030504030204" pitchFamily="34" charset="0"/>
                <a:ea typeface="Times New Roman" panose="02020603050405020304" pitchFamily="18" charset="0"/>
              </a:rPr>
              <a:t>Praise Him, Praise Him</a:t>
            </a:r>
          </a:p>
        </p:txBody>
      </p:sp>
      <p:sp>
        <p:nvSpPr>
          <p:cNvPr id="8" name="TextBox 7">
            <a:extLst>
              <a:ext uri="{FF2B5EF4-FFF2-40B4-BE49-F238E27FC236}">
                <a16:creationId xmlns:a16="http://schemas.microsoft.com/office/drawing/2014/main" id="{B3B7D362-4E18-C9C7-4BC8-E99919C3CB0A}"/>
              </a:ext>
            </a:extLst>
          </p:cNvPr>
          <p:cNvSpPr txBox="1"/>
          <p:nvPr/>
        </p:nvSpPr>
        <p:spPr>
          <a:xfrm>
            <a:off x="1862186" y="1480008"/>
            <a:ext cx="5495828" cy="3416320"/>
          </a:xfrm>
          <a:prstGeom prst="rect">
            <a:avLst/>
          </a:prstGeom>
          <a:noFill/>
        </p:spPr>
        <p:txBody>
          <a:bodyPr wrap="square">
            <a:spAutoFit/>
          </a:bodyPr>
          <a:lstStyle/>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Serve Him, serve Him,                                            all ye little children;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God is love, God is love.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Serve Him, serve Him,                                         all ye little children;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God is love, God is love.</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5766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again  as 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4427302"/>
          </a:xfrm>
          <a:prstGeom prst="rect">
            <a:avLst/>
          </a:prstGeom>
          <a:noFill/>
        </p:spPr>
        <p:txBody>
          <a:bodyPr wrap="square">
            <a:spAutoFit/>
          </a:bodyPr>
          <a:lstStyle/>
          <a:p>
            <a:pPr marL="461963" indent="-461963">
              <a:spcBef>
                <a:spcPts val="0"/>
              </a:spcBef>
              <a:spcAft>
                <a:spcPts val="600"/>
              </a:spcAft>
            </a:pPr>
            <a:r>
              <a:rPr lang="en-US" sz="3200" dirty="0">
                <a:effectLst/>
                <a:latin typeface="Arial Rounded MT Bold" panose="020F0704030504030204" pitchFamily="34" charset="0"/>
                <a:ea typeface="Garamond,Times New Roman"/>
                <a:cs typeface="Garamond,Times New Roman"/>
              </a:rPr>
              <a:t>L:</a:t>
            </a:r>
            <a:r>
              <a:rPr lang="en-US" sz="3200" dirty="0">
                <a:latin typeface="Arial Rounded MT Bold" panose="020F0704030504030204" pitchFamily="34" charset="0"/>
                <a:ea typeface="Garamond,Times New Roman"/>
                <a:cs typeface="Garamond,Times New Roman"/>
              </a:rPr>
              <a:t>	</a:t>
            </a:r>
            <a:r>
              <a:rPr lang="en-US" sz="3200" dirty="0">
                <a:effectLst/>
                <a:latin typeface="Arial Rounded MT Bold" panose="020F0704030504030204" pitchFamily="34" charset="0"/>
                <a:ea typeface="Garamond,Times New Roman"/>
                <a:cs typeface="Garamond,Times New Roman"/>
              </a:rPr>
              <a:t>God who redeems all flesh gives you new life in Christ and forgives you all your sins. Rejoice in the grace and mercy of God, through     Jesus Christ, our savior. </a:t>
            </a:r>
          </a:p>
          <a:p>
            <a:pPr marL="461963" indent="-461963">
              <a:spcBef>
                <a:spcPts val="0"/>
              </a:spcBef>
              <a:spcAft>
                <a:spcPts val="600"/>
              </a:spcAft>
            </a:pPr>
            <a:endParaRPr lang="en-US" sz="3200" b="1" dirty="0">
              <a:latin typeface="Arial Rounded MT Bold" panose="020F0704030504030204" pitchFamily="34" charset="0"/>
              <a:ea typeface="Garamond,Times New Roman"/>
              <a:cs typeface="Garamond,Times New Roman"/>
            </a:endParaRPr>
          </a:p>
          <a:p>
            <a:pPr marL="461963" indent="-461963">
              <a:spcBef>
                <a:spcPts val="0"/>
              </a:spcBef>
              <a:spcAft>
                <a:spcPts val="600"/>
              </a:spcAft>
            </a:pPr>
            <a:r>
              <a:rPr lang="en-US" sz="3600" b="1" dirty="0">
                <a:effectLst/>
                <a:latin typeface="Arial Rounded MT Bold" panose="020F0704030504030204" pitchFamily="34" charset="0"/>
                <a:ea typeface="Garamond,Times New Roman"/>
                <a:cs typeface="Garamond,Times New Roman"/>
              </a:rPr>
              <a:t>C:	Amen.</a:t>
            </a:r>
          </a:p>
          <a:p>
            <a:pPr marL="461963" marR="0" indent="-461963">
              <a:lnSpc>
                <a:spcPct val="119000"/>
              </a:lnSpc>
              <a:spcBef>
                <a:spcPts val="0"/>
              </a:spcBef>
              <a:spcAft>
                <a:spcPts val="600"/>
              </a:spcAft>
            </a:pPr>
            <a:endParaRPr lang="en-US" sz="3600" b="1" dirty="0">
              <a:effectLst/>
              <a:latin typeface="Arial Rounded MT Bold" panose="020F0704030504030204" pitchFamily="34" charset="0"/>
              <a:ea typeface="Garamond,Times New Roman"/>
              <a:cs typeface="Garamond,Times New Roman"/>
            </a:endParaRPr>
          </a:p>
        </p:txBody>
      </p:sp>
      <p:sp>
        <p:nvSpPr>
          <p:cNvPr id="5" name="TextBox 4">
            <a:extLst>
              <a:ext uri="{FF2B5EF4-FFF2-40B4-BE49-F238E27FC236}">
                <a16:creationId xmlns:a16="http://schemas.microsoft.com/office/drawing/2014/main" id="{9B2C4870-1CC3-4B00-F876-835F230A9BC8}"/>
              </a:ext>
            </a:extLst>
          </p:cNvPr>
          <p:cNvSpPr txBox="1"/>
          <p:nvPr/>
        </p:nvSpPr>
        <p:spPr>
          <a:xfrm>
            <a:off x="5271942" y="2562846"/>
            <a:ext cx="468983"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2959579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3009093"/>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 </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 “The B-I-B-L-E”</a:t>
            </a:r>
          </a:p>
          <a:p>
            <a:pPr marR="0" lvl="0" algn="ctr">
              <a:lnSpc>
                <a:spcPct val="107000"/>
              </a:lnSpc>
              <a:spcBef>
                <a:spcPts val="0"/>
              </a:spcBef>
              <a:spcAft>
                <a:spcPts val="0"/>
              </a:spcAft>
            </a:pPr>
            <a:r>
              <a:rPr lang="en-US" sz="3600" b="1" i="1" dirty="0">
                <a:solidFill>
                  <a:srgbClr val="C00000"/>
                </a:solidFill>
                <a:effectLst/>
                <a:latin typeface="Arial Rounded MT Bold" panose="020F0704030504030204" pitchFamily="34" charset="0"/>
                <a:ea typeface="Times New Roman" panose="02020603050405020304" pitchFamily="18" charset="0"/>
              </a:rPr>
              <a:t>Everyone sing</a:t>
            </a:r>
          </a:p>
          <a:p>
            <a:pPr marR="0" lvl="0" algn="ctr">
              <a:lnSpc>
                <a:spcPct val="107000"/>
              </a:lnSpc>
              <a:spcBef>
                <a:spcPts val="0"/>
              </a:spcBef>
              <a:spcAft>
                <a:spcPts val="0"/>
              </a:spcAft>
            </a:pPr>
            <a:r>
              <a:rPr lang="en-US" sz="3600" b="1" i="1" dirty="0">
                <a:solidFill>
                  <a:srgbClr val="C00000"/>
                </a:solidFill>
                <a:effectLst/>
                <a:latin typeface="Arial Rounded MT Bold" panose="020F0704030504030204" pitchFamily="34" charset="0"/>
                <a:ea typeface="Times New Roman" panose="02020603050405020304" pitchFamily="18" charset="0"/>
              </a:rPr>
              <a:t>(Sing 3 times)</a:t>
            </a:r>
          </a:p>
          <a:p>
            <a:pPr marR="0" lvl="0" algn="ctr">
              <a:lnSpc>
                <a:spcPct val="107000"/>
              </a:lnSpc>
              <a:spcBef>
                <a:spcPts val="0"/>
              </a:spcBef>
              <a:spcAft>
                <a:spcPts val="0"/>
              </a:spcAft>
            </a:pPr>
            <a:endParaRPr lang="en-US" sz="3600" b="1" dirty="0">
              <a:solidFill>
                <a:srgbClr val="000000"/>
              </a:solidFill>
              <a:effectLst/>
              <a:latin typeface="Arial Rounded MT Bold" panose="020F07040305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676C4997-4049-1308-5793-3DCF46CEE271}"/>
              </a:ext>
            </a:extLst>
          </p:cNvPr>
          <p:cNvSpPr txBox="1"/>
          <p:nvPr/>
        </p:nvSpPr>
        <p:spPr>
          <a:xfrm>
            <a:off x="0" y="2975426"/>
            <a:ext cx="9144000" cy="2665666"/>
          </a:xfrm>
          <a:prstGeom prst="rect">
            <a:avLst/>
          </a:prstGeom>
          <a:noFill/>
        </p:spPr>
        <p:txBody>
          <a:bodyPr wrap="square">
            <a:spAutoFit/>
          </a:bodyPr>
          <a:lstStyle/>
          <a:p>
            <a:pPr marL="0" marR="0" indent="0" algn="ctr">
              <a:lnSpc>
                <a:spcPct val="119000"/>
              </a:lnSpc>
              <a:spcBef>
                <a:spcPts val="0"/>
              </a:spcBef>
              <a:spcAft>
                <a:spcPts val="0"/>
              </a:spcAft>
              <a:tabLst>
                <a:tab pos="228600" algn="l"/>
              </a:tabLst>
            </a:pPr>
            <a:r>
              <a:rPr lang="en-US" sz="3600" b="1" dirty="0">
                <a:effectLst/>
                <a:latin typeface="Arial Rounded MT Bold" panose="020F0704030504030204" pitchFamily="34" charset="0"/>
                <a:ea typeface="Garamond,Times New Roman"/>
                <a:cs typeface="Garamond,Times New Roman"/>
              </a:rPr>
              <a:t>The B-I-B-L-E,                                                        Yes, that’s the book for me;</a:t>
            </a:r>
            <a:endParaRPr lang="en-US" sz="3600" dirty="0">
              <a:effectLst/>
              <a:latin typeface="Arial Rounded MT Bold" panose="020F0704030504030204" pitchFamily="34" charset="0"/>
              <a:ea typeface="Garamond,Times New Roman"/>
              <a:cs typeface="Garamond,Times New Roman"/>
            </a:endParaRPr>
          </a:p>
          <a:p>
            <a:pPr marL="0" marR="0" indent="0" algn="ctr">
              <a:lnSpc>
                <a:spcPct val="119000"/>
              </a:lnSpc>
              <a:spcBef>
                <a:spcPts val="0"/>
              </a:spcBef>
              <a:spcAft>
                <a:spcPts val="0"/>
              </a:spcAft>
              <a:tabLst>
                <a:tab pos="228600" algn="l"/>
              </a:tabLst>
            </a:pPr>
            <a:r>
              <a:rPr lang="en-US" sz="3600" b="1" dirty="0">
                <a:effectLst/>
                <a:latin typeface="Arial Rounded MT Bold" panose="020F0704030504030204" pitchFamily="34" charset="0"/>
                <a:ea typeface="Garamond,Times New Roman"/>
                <a:cs typeface="Garamond,Times New Roman"/>
              </a:rPr>
              <a:t>I stand alone on the Word of God;</a:t>
            </a:r>
            <a:endParaRPr lang="en-US" sz="3600" dirty="0">
              <a:effectLst/>
              <a:latin typeface="Arial Rounded MT Bold" panose="020F0704030504030204" pitchFamily="34" charset="0"/>
              <a:ea typeface="Garamond,Times New Roman"/>
              <a:cs typeface="Garamond,Times New Roman"/>
            </a:endParaRPr>
          </a:p>
          <a:p>
            <a:pPr marL="0" marR="0" indent="0" algn="ctr">
              <a:lnSpc>
                <a:spcPct val="119000"/>
              </a:lnSpc>
              <a:spcBef>
                <a:spcPts val="0"/>
              </a:spcBef>
              <a:spcAft>
                <a:spcPts val="0"/>
              </a:spcAft>
              <a:tabLst>
                <a:tab pos="228600" algn="l"/>
              </a:tabLst>
            </a:pPr>
            <a:r>
              <a:rPr lang="en-US" sz="3600" b="1" dirty="0">
                <a:effectLst/>
                <a:latin typeface="Arial Rounded MT Bold" panose="020F0704030504030204" pitchFamily="34" charset="0"/>
                <a:ea typeface="Garamond,Times New Roman"/>
                <a:cs typeface="Garamond,Times New Roman"/>
              </a:rPr>
              <a:t>The B-I-B-L-E.  Bible!</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1357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820524" y="645658"/>
            <a:ext cx="7579151" cy="1230722"/>
          </a:xfrm>
          <a:prstGeom prst="rect">
            <a:avLst/>
          </a:prstGeom>
        </p:spPr>
        <p:txBody>
          <a:bodyPr wrap="square">
            <a:spAutoFit/>
          </a:bodyPr>
          <a:lstStyle/>
          <a:p>
            <a:pPr marR="0" lvl="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	VBS INTRODUCTION &amp;  	WELCOME	</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464261" y="2014829"/>
            <a:ext cx="3689879" cy="618631"/>
          </a:xfrm>
          <a:prstGeom prst="rect">
            <a:avLst/>
          </a:prstGeom>
        </p:spPr>
        <p:txBody>
          <a:bodyPr wrap="square">
            <a:spAutoFit/>
          </a:bodyPr>
          <a:lstStyle/>
          <a:p>
            <a:pPr marL="739775" marR="0" indent="-739775" algn="ctr">
              <a:lnSpc>
                <a:spcPct val="95000"/>
              </a:lnSpc>
              <a:spcBef>
                <a:spcPts val="0"/>
              </a:spcBef>
              <a:spcAft>
                <a:spcPts val="0"/>
              </a:spcAft>
            </a:pPr>
            <a:r>
              <a:rPr lang="en-US" sz="3600" dirty="0">
                <a:latin typeface="Arial Rounded MT Bold" panose="020F0704030504030204" pitchFamily="34" charset="0"/>
                <a:ea typeface="Calibri" panose="020F0502020204030204" pitchFamily="34" charset="0"/>
              </a:rPr>
              <a:t>Marge Warner</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ACFDB3B-AD04-77DA-F834-24E1E2B80958}"/>
              </a:ext>
            </a:extLst>
          </p:cNvPr>
          <p:cNvSpPr/>
          <p:nvPr/>
        </p:nvSpPr>
        <p:spPr>
          <a:xfrm>
            <a:off x="782424" y="3147583"/>
            <a:ext cx="7579151" cy="1307666"/>
          </a:xfrm>
          <a:prstGeom prst="rect">
            <a:avLst/>
          </a:prstGeom>
        </p:spPr>
        <p:txBody>
          <a:bodyPr wrap="square">
            <a:spAutoFit/>
          </a:bodyPr>
          <a:lstStyle/>
          <a:p>
            <a:pPr marR="0" lvl="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	VBS SONG            “Praise Him”</a:t>
            </a:r>
          </a:p>
          <a:p>
            <a:pPr marR="0" lvl="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	VBS Children</a:t>
            </a:r>
            <a:endParaRPr lang="en-US" sz="3200" dirty="0">
              <a:effectLst/>
              <a:latin typeface="Arial Rounded MT Bold" panose="020F07040305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8D9A1259-F12F-E9EB-0D23-079AF626B6A6}"/>
              </a:ext>
            </a:extLst>
          </p:cNvPr>
          <p:cNvSpPr/>
          <p:nvPr/>
        </p:nvSpPr>
        <p:spPr>
          <a:xfrm>
            <a:off x="820524" y="4789418"/>
            <a:ext cx="7579151" cy="1230722"/>
          </a:xfrm>
          <a:prstGeom prst="rect">
            <a:avLst/>
          </a:prstGeom>
        </p:spPr>
        <p:txBody>
          <a:bodyPr wrap="square">
            <a:spAutoFit/>
          </a:bodyPr>
          <a:lstStyle/>
          <a:p>
            <a:pPr marR="0" lvl="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	VBS JOKES		                                          	Stephen Angles &amp; Pastor Mel</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EEB54B-A922-559C-F84C-212F82DA036C}"/>
              </a:ext>
            </a:extLst>
          </p:cNvPr>
          <p:cNvSpPr/>
          <p:nvPr/>
        </p:nvSpPr>
        <p:spPr>
          <a:xfrm>
            <a:off x="820524" y="792453"/>
            <a:ext cx="7579151" cy="1823513"/>
          </a:xfrm>
          <a:prstGeom prst="rect">
            <a:avLst/>
          </a:prstGeom>
        </p:spPr>
        <p:txBody>
          <a:bodyPr wrap="square">
            <a:spAutoFit/>
          </a:bodyPr>
          <a:lstStyle/>
          <a:p>
            <a:pPr marR="0" lvl="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	VBS SONG                               	“Let’s All Get A Little Crazy”             	VBS Children</a:t>
            </a:r>
            <a:endParaRPr lang="en-US" sz="3200" dirty="0">
              <a:effectLst/>
              <a:latin typeface="Arial Rounded MT Bold" panose="020F07040305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70303656-025C-ACE6-ADD3-8C9C5F64427E}"/>
              </a:ext>
            </a:extLst>
          </p:cNvPr>
          <p:cNvSpPr/>
          <p:nvPr/>
        </p:nvSpPr>
        <p:spPr>
          <a:xfrm>
            <a:off x="782424" y="3467100"/>
            <a:ext cx="7579151" cy="637932"/>
          </a:xfrm>
          <a:prstGeom prst="rect">
            <a:avLst/>
          </a:prstGeom>
        </p:spPr>
        <p:txBody>
          <a:bodyPr wrap="square">
            <a:spAutoFit/>
          </a:bodyPr>
          <a:lstStyle/>
          <a:p>
            <a:pPr marR="0" lvl="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	VBS Slide Show</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2781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11399</TotalTime>
  <Words>1774</Words>
  <Application>Microsoft Office PowerPoint</Application>
  <PresentationFormat>On-screen Show (4:3)</PresentationFormat>
  <Paragraphs>155</Paragraphs>
  <Slides>32</Slides>
  <Notes>15</Notes>
  <HiddenSlides>10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102</cp:revision>
  <dcterms:created xsi:type="dcterms:W3CDTF">2021-03-16T23:00:10Z</dcterms:created>
  <dcterms:modified xsi:type="dcterms:W3CDTF">2022-07-24T11:35:58Z</dcterms:modified>
</cp:coreProperties>
</file>