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32" r:id="rId2"/>
  </p:sldMasterIdLst>
  <p:handoutMasterIdLst>
    <p:handoutMasterId r:id="rId42"/>
  </p:handoutMasterIdLst>
  <p:sldIdLst>
    <p:sldId id="294" r:id="rId3"/>
    <p:sldId id="319" r:id="rId4"/>
    <p:sldId id="325" r:id="rId5"/>
    <p:sldId id="330" r:id="rId6"/>
    <p:sldId id="331" r:id="rId7"/>
    <p:sldId id="332" r:id="rId8"/>
    <p:sldId id="333" r:id="rId9"/>
    <p:sldId id="293" r:id="rId10"/>
    <p:sldId id="295" r:id="rId11"/>
    <p:sldId id="297" r:id="rId12"/>
    <p:sldId id="298" r:id="rId13"/>
    <p:sldId id="299" r:id="rId14"/>
    <p:sldId id="300" r:id="rId15"/>
    <p:sldId id="301" r:id="rId16"/>
    <p:sldId id="292" r:id="rId17"/>
    <p:sldId id="271" r:id="rId18"/>
    <p:sldId id="314" r:id="rId19"/>
    <p:sldId id="327" r:id="rId20"/>
    <p:sldId id="291" r:id="rId21"/>
    <p:sldId id="264" r:id="rId22"/>
    <p:sldId id="317" r:id="rId23"/>
    <p:sldId id="265" r:id="rId24"/>
    <p:sldId id="286" r:id="rId25"/>
    <p:sldId id="267" r:id="rId26"/>
    <p:sldId id="269" r:id="rId27"/>
    <p:sldId id="263" r:id="rId28"/>
    <p:sldId id="285" r:id="rId29"/>
    <p:sldId id="290" r:id="rId30"/>
    <p:sldId id="266" r:id="rId31"/>
    <p:sldId id="335" r:id="rId32"/>
    <p:sldId id="273" r:id="rId33"/>
    <p:sldId id="336" r:id="rId34"/>
    <p:sldId id="304" r:id="rId35"/>
    <p:sldId id="276" r:id="rId36"/>
    <p:sldId id="277" r:id="rId37"/>
    <p:sldId id="260" r:id="rId38"/>
    <p:sldId id="268" r:id="rId39"/>
    <p:sldId id="259" r:id="rId40"/>
    <p:sldId id="334" r:id="rId41"/>
  </p:sldIdLst>
  <p:sldSz cx="9144000" cy="6858000" type="screen4x3"/>
  <p:notesSz cx="6954838" cy="9240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thi Monk" initials="CM" lastIdx="1" clrIdx="0">
    <p:extLst>
      <p:ext uri="{19B8F6BF-5375-455C-9EA6-DF929625EA0E}">
        <p15:presenceInfo xmlns:p15="http://schemas.microsoft.com/office/powerpoint/2012/main" userId="S::Cathi.Monk@cobbk12.org::ad08d30f-fb84-4911-8d62-4767b01556d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4" autoAdjust="0"/>
    <p:restoredTop sz="94660"/>
  </p:normalViewPr>
  <p:slideViewPr>
    <p:cSldViewPr>
      <p:cViewPr varScale="1">
        <p:scale>
          <a:sx n="86" d="100"/>
          <a:sy n="86" d="100"/>
        </p:scale>
        <p:origin x="1157" y="48"/>
      </p:cViewPr>
      <p:guideLst>
        <p:guide orient="horz" pos="2160"/>
        <p:guide pos="2880"/>
      </p:guideLst>
    </p:cSldViewPr>
  </p:slideViewPr>
  <p:notesTextViewPr>
    <p:cViewPr>
      <p:scale>
        <a:sx n="1" d="1"/>
        <a:sy n="1" d="1"/>
      </p:scale>
      <p:origin x="0" y="0"/>
    </p:cViewPr>
  </p:notesTextViewPr>
  <p:sorterViewPr>
    <p:cViewPr>
      <p:scale>
        <a:sx n="55" d="100"/>
        <a:sy n="55" d="100"/>
      </p:scale>
      <p:origin x="0" y="-9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commentAuthors" Target="commentAuthor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8-10T13:31:20.399" idx="1">
    <p:pos x="4416" y="-48"/>
    <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204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39467" y="0"/>
            <a:ext cx="3013763" cy="462042"/>
          </a:xfrm>
          <a:prstGeom prst="rect">
            <a:avLst/>
          </a:prstGeom>
        </p:spPr>
        <p:txBody>
          <a:bodyPr vert="horz" lIns="91440" tIns="45720" rIns="91440" bIns="45720" rtlCol="0"/>
          <a:lstStyle>
            <a:lvl1pPr algn="r">
              <a:defRPr sz="1200"/>
            </a:lvl1pPr>
          </a:lstStyle>
          <a:p>
            <a:fld id="{3A53BBF5-C0C6-46FC-BB9A-47CA8DCE0597}" type="datetimeFigureOut">
              <a:rPr lang="en-US" smtClean="0"/>
              <a:t>8/28/2020</a:t>
            </a:fld>
            <a:endParaRPr lang="en-US"/>
          </a:p>
        </p:txBody>
      </p:sp>
      <p:sp>
        <p:nvSpPr>
          <p:cNvPr id="4" name="Footer Placeholder 3"/>
          <p:cNvSpPr>
            <a:spLocks noGrp="1"/>
          </p:cNvSpPr>
          <p:nvPr>
            <p:ph type="ftr" sz="quarter" idx="2"/>
          </p:nvPr>
        </p:nvSpPr>
        <p:spPr>
          <a:xfrm>
            <a:off x="0" y="8777192"/>
            <a:ext cx="3013763" cy="46204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39467" y="8777192"/>
            <a:ext cx="3013763" cy="462042"/>
          </a:xfrm>
          <a:prstGeom prst="rect">
            <a:avLst/>
          </a:prstGeom>
        </p:spPr>
        <p:txBody>
          <a:bodyPr vert="horz" lIns="91440" tIns="45720" rIns="91440" bIns="45720" rtlCol="0" anchor="b"/>
          <a:lstStyle>
            <a:lvl1pPr algn="r">
              <a:defRPr sz="1200"/>
            </a:lvl1pPr>
          </a:lstStyle>
          <a:p>
            <a:fld id="{59FA9D90-B2E9-4968-8B1A-9D96B0F25B22}" type="slidenum">
              <a:rPr lang="en-US" smtClean="0"/>
              <a:t>‹#›</a:t>
            </a:fld>
            <a:endParaRPr lang="en-US"/>
          </a:p>
        </p:txBody>
      </p:sp>
    </p:spTree>
    <p:extLst>
      <p:ext uri="{BB962C8B-B14F-4D97-AF65-F5344CB8AC3E}">
        <p14:creationId xmlns:p14="http://schemas.microsoft.com/office/powerpoint/2010/main" val="334067618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79E86DE-2BB1-4E9C-A898-FD1D36D7683F}" type="datetimeFigureOut">
              <a:rPr lang="en-US" smtClean="0"/>
              <a:t>8/28/2020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CAF6822-E5BC-46AC-97EF-05454252D24E}" type="slidenum">
              <a:rPr lang="en-US" smtClean="0"/>
              <a:t>‹#›</a:t>
            </a:fld>
            <a:endParaRPr lang="en-US"/>
          </a:p>
        </p:txBody>
      </p:sp>
    </p:spTree>
    <p:extLst>
      <p:ext uri="{BB962C8B-B14F-4D97-AF65-F5344CB8AC3E}">
        <p14:creationId xmlns:p14="http://schemas.microsoft.com/office/powerpoint/2010/main" val="2082831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79E86DE-2BB1-4E9C-A898-FD1D36D7683F}" type="datetimeFigureOut">
              <a:rPr lang="en-US" smtClean="0"/>
              <a:t>8/28/2020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CAF6822-E5BC-46AC-97EF-05454252D24E}" type="slidenum">
              <a:rPr lang="en-US" smtClean="0"/>
              <a:t>‹#›</a:t>
            </a:fld>
            <a:endParaRPr lang="en-US"/>
          </a:p>
        </p:txBody>
      </p:sp>
    </p:spTree>
    <p:extLst>
      <p:ext uri="{BB962C8B-B14F-4D97-AF65-F5344CB8AC3E}">
        <p14:creationId xmlns:p14="http://schemas.microsoft.com/office/powerpoint/2010/main" val="709439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en-US"/>
              <a:t>Click to edit Master title style</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79E86DE-2BB1-4E9C-A898-FD1D36D7683F}" type="datetimeFigureOut">
              <a:rPr lang="en-US" smtClean="0"/>
              <a:t>8/28/2020</a:t>
            </a:fld>
            <a:endParaRPr lang="en-US"/>
          </a:p>
        </p:txBody>
      </p:sp>
      <p:sp>
        <p:nvSpPr>
          <p:cNvPr id="5" name="Footer Placeholder 4"/>
          <p:cNvSpPr>
            <a:spLocks noGrp="1"/>
          </p:cNvSpPr>
          <p:nvPr>
            <p:ph type="ftr" sz="quarter" idx="11"/>
          </p:nvPr>
        </p:nvSpPr>
        <p:spPr>
          <a:xfrm>
            <a:off x="2396319" y="329308"/>
            <a:ext cx="3086292" cy="309201"/>
          </a:xfrm>
        </p:spPr>
        <p:txBody>
          <a:bodyPr/>
          <a:lstStyle/>
          <a:p>
            <a:endParaRPr lang="en-US"/>
          </a:p>
        </p:txBody>
      </p:sp>
      <p:sp>
        <p:nvSpPr>
          <p:cNvPr id="6" name="Slide Number Placeholder 5"/>
          <p:cNvSpPr>
            <a:spLocks noGrp="1"/>
          </p:cNvSpPr>
          <p:nvPr>
            <p:ph type="sldNum" sz="quarter" idx="12"/>
          </p:nvPr>
        </p:nvSpPr>
        <p:spPr>
          <a:xfrm>
            <a:off x="1434703" y="798973"/>
            <a:ext cx="802005" cy="503578"/>
          </a:xfrm>
        </p:spPr>
        <p:txBody>
          <a:bodyPr/>
          <a:lstStyle/>
          <a:p>
            <a:fld id="{3CAF6822-E5BC-46AC-97EF-05454252D24E}" type="slidenum">
              <a:rPr lang="en-US" smtClean="0"/>
              <a:t>‹#›</a:t>
            </a:fld>
            <a:endParaRPr lang="en-US"/>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6886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9E86DE-2BB1-4E9C-A898-FD1D36D7683F}" type="datetimeFigureOut">
              <a:rPr lang="en-US" smtClean="0"/>
              <a:t>8/28/2020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AF6822-E5BC-46AC-97EF-05454252D24E}" type="slidenum">
              <a:rPr lang="en-US" smtClean="0"/>
              <a:t>‹#›</a:t>
            </a:fld>
            <a:endParaRPr lang="en-US"/>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373162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en-US"/>
              <a:t>Click to edit Master title style</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9E86DE-2BB1-4E9C-A898-FD1D36D7683F}" type="datetimeFigureOut">
              <a:rPr lang="en-US" smtClean="0"/>
              <a:t>8/28/2020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AF6822-E5BC-46AC-97EF-05454252D24E}" type="slidenum">
              <a:rPr lang="en-US" smtClean="0"/>
              <a:t>‹#›</a:t>
            </a:fld>
            <a:endParaRPr lang="en-US"/>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35929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79E86DE-2BB1-4E9C-A898-FD1D36D7683F}" type="datetimeFigureOut">
              <a:rPr lang="en-US" smtClean="0"/>
              <a:t>8/28/2020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AF6822-E5BC-46AC-97EF-05454252D24E}" type="slidenum">
              <a:rPr lang="en-US" smtClean="0"/>
              <a:t>‹#›</a:t>
            </a:fld>
            <a:endParaRPr lang="en-US"/>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544132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443491" y="2824270"/>
            <a:ext cx="3125766"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89182" y="2821491"/>
            <a:ext cx="31256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9E86DE-2BB1-4E9C-A898-FD1D36D7683F}" type="datetimeFigureOut">
              <a:rPr lang="en-US" smtClean="0"/>
              <a:t>8/28/2020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AF6822-E5BC-46AC-97EF-05454252D24E}" type="slidenum">
              <a:rPr lang="en-US" smtClean="0"/>
              <a:t>‹#›</a:t>
            </a:fld>
            <a:endParaRPr lang="en-US"/>
          </a:p>
        </p:txBody>
      </p:sp>
    </p:spTree>
    <p:extLst>
      <p:ext uri="{BB962C8B-B14F-4D97-AF65-F5344CB8AC3E}">
        <p14:creationId xmlns:p14="http://schemas.microsoft.com/office/powerpoint/2010/main" val="36573810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79E86DE-2BB1-4E9C-A898-FD1D36D7683F}" type="datetimeFigureOut">
              <a:rPr lang="en-US" smtClean="0"/>
              <a:t>8/28/2020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AF6822-E5BC-46AC-97EF-05454252D24E}" type="slidenum">
              <a:rPr lang="en-US" smtClean="0"/>
              <a:t>‹#›</a:t>
            </a:fld>
            <a:endParaRPr lang="en-US"/>
          </a:p>
        </p:txBody>
      </p:sp>
    </p:spTree>
    <p:extLst>
      <p:ext uri="{BB962C8B-B14F-4D97-AF65-F5344CB8AC3E}">
        <p14:creationId xmlns:p14="http://schemas.microsoft.com/office/powerpoint/2010/main" val="3570367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9E86DE-2BB1-4E9C-A898-FD1D36D7683F}" type="datetimeFigureOut">
              <a:rPr lang="en-US" smtClean="0"/>
              <a:t>8/28/2020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AF6822-E5BC-46AC-97EF-05454252D24E}" type="slidenum">
              <a:rPr lang="en-US" smtClean="0"/>
              <a:t>‹#›</a:t>
            </a:fld>
            <a:endParaRPr lang="en-US"/>
          </a:p>
        </p:txBody>
      </p:sp>
    </p:spTree>
    <p:extLst>
      <p:ext uri="{BB962C8B-B14F-4D97-AF65-F5344CB8AC3E}">
        <p14:creationId xmlns:p14="http://schemas.microsoft.com/office/powerpoint/2010/main" val="18976000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79E86DE-2BB1-4E9C-A898-FD1D36D7683F}" type="datetimeFigureOut">
              <a:rPr lang="en-US" smtClean="0"/>
              <a:t>8/28/2020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AF6822-E5BC-46AC-97EF-05454252D24E}" type="slidenum">
              <a:rPr lang="en-US" smtClean="0"/>
              <a:t>‹#›</a:t>
            </a:fld>
            <a:endParaRPr lang="en-US"/>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37536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D79E86DE-2BB1-4E9C-A898-FD1D36D7683F}" type="datetimeFigureOut">
              <a:rPr lang="en-US" smtClean="0"/>
              <a:t>8/28/2020</a:t>
            </a:fld>
            <a:endParaRPr lang="en-US"/>
          </a:p>
        </p:txBody>
      </p:sp>
      <p:sp>
        <p:nvSpPr>
          <p:cNvPr id="6" name="Footer Placeholder 5"/>
          <p:cNvSpPr>
            <a:spLocks noGrp="1"/>
          </p:cNvSpPr>
          <p:nvPr>
            <p:ph type="ftr" sz="quarter" idx="11"/>
          </p:nvPr>
        </p:nvSpPr>
        <p:spPr>
          <a:xfrm>
            <a:off x="1437530" y="318641"/>
            <a:ext cx="3251553" cy="320931"/>
          </a:xfrm>
        </p:spPr>
        <p:txBody>
          <a:bodyPr/>
          <a:lstStyle/>
          <a:p>
            <a:endParaRPr lang="en-US"/>
          </a:p>
        </p:txBody>
      </p:sp>
      <p:sp>
        <p:nvSpPr>
          <p:cNvPr id="7" name="Slide Number Placeholder 6"/>
          <p:cNvSpPr>
            <a:spLocks noGrp="1"/>
          </p:cNvSpPr>
          <p:nvPr>
            <p:ph type="sldNum" sz="quarter" idx="12"/>
          </p:nvPr>
        </p:nvSpPr>
        <p:spPr/>
        <p:txBody>
          <a:bodyPr/>
          <a:lstStyle/>
          <a:p>
            <a:fld id="{3CAF6822-E5BC-46AC-97EF-05454252D24E}" type="slidenum">
              <a:rPr lang="en-US" smtClean="0"/>
              <a:t>‹#›</a:t>
            </a:fld>
            <a:endParaRPr lang="en-US"/>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85877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79E86DE-2BB1-4E9C-A898-FD1D36D7683F}" type="datetimeFigureOut">
              <a:rPr lang="en-US" smtClean="0"/>
              <a:t>8/28/2020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CAF6822-E5BC-46AC-97EF-05454252D24E}" type="slidenum">
              <a:rPr lang="en-US" smtClean="0"/>
              <a:t>‹#›</a:t>
            </a:fld>
            <a:endParaRPr lang="en-US"/>
          </a:p>
        </p:txBody>
      </p:sp>
    </p:spTree>
    <p:extLst>
      <p:ext uri="{BB962C8B-B14F-4D97-AF65-F5344CB8AC3E}">
        <p14:creationId xmlns:p14="http://schemas.microsoft.com/office/powerpoint/2010/main" val="39749242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9E86DE-2BB1-4E9C-A898-FD1D36D7683F}" type="datetimeFigureOut">
              <a:rPr lang="en-US" smtClean="0"/>
              <a:t>8/28/2020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AF6822-E5BC-46AC-97EF-05454252D24E}" type="slidenum">
              <a:rPr lang="en-US" smtClean="0"/>
              <a:t>‹#›</a:t>
            </a:fld>
            <a:endParaRPr lang="en-US"/>
          </a:p>
        </p:txBody>
      </p:sp>
    </p:spTree>
    <p:extLst>
      <p:ext uri="{BB962C8B-B14F-4D97-AF65-F5344CB8AC3E}">
        <p14:creationId xmlns:p14="http://schemas.microsoft.com/office/powerpoint/2010/main" val="41064656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9E86DE-2BB1-4E9C-A898-FD1D36D7683F}" type="datetimeFigureOut">
              <a:rPr lang="en-US" smtClean="0"/>
              <a:t>8/28/2020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AF6822-E5BC-46AC-97EF-05454252D24E}" type="slidenum">
              <a:rPr lang="en-US" smtClean="0"/>
              <a:t>‹#›</a:t>
            </a:fld>
            <a:endParaRPr lang="en-US"/>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87850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D79E86DE-2BB1-4E9C-A898-FD1D36D7683F}" type="datetimeFigureOut">
              <a:rPr lang="en-US" smtClean="0"/>
              <a:t>8/28/2020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3CAF6822-E5BC-46AC-97EF-05454252D24E}" type="slidenum">
              <a:rPr lang="en-US" smtClean="0"/>
              <a:t>‹#›</a:t>
            </a:fld>
            <a:endParaRPr lang="en-US"/>
          </a:p>
        </p:txBody>
      </p:sp>
    </p:spTree>
    <p:extLst>
      <p:ext uri="{BB962C8B-B14F-4D97-AF65-F5344CB8AC3E}">
        <p14:creationId xmlns:p14="http://schemas.microsoft.com/office/powerpoint/2010/main" val="4042441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D79E86DE-2BB1-4E9C-A898-FD1D36D7683F}" type="datetimeFigureOut">
              <a:rPr lang="en-US" smtClean="0"/>
              <a:t>8/28/2020</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3CAF6822-E5BC-46AC-97EF-05454252D24E}" type="slidenum">
              <a:rPr lang="en-US" smtClean="0"/>
              <a:t>‹#›</a:t>
            </a:fld>
            <a:endParaRPr lang="en-US"/>
          </a:p>
        </p:txBody>
      </p:sp>
    </p:spTree>
    <p:extLst>
      <p:ext uri="{BB962C8B-B14F-4D97-AF65-F5344CB8AC3E}">
        <p14:creationId xmlns:p14="http://schemas.microsoft.com/office/powerpoint/2010/main" val="3995370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D79E86DE-2BB1-4E9C-A898-FD1D36D7683F}" type="datetimeFigureOut">
              <a:rPr lang="en-US" smtClean="0"/>
              <a:t>8/28/2020</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3CAF6822-E5BC-46AC-97EF-05454252D24E}" type="slidenum">
              <a:rPr lang="en-US" smtClean="0"/>
              <a:t>‹#›</a:t>
            </a:fld>
            <a:endParaRPr lang="en-US"/>
          </a:p>
        </p:txBody>
      </p:sp>
    </p:spTree>
    <p:extLst>
      <p:ext uri="{BB962C8B-B14F-4D97-AF65-F5344CB8AC3E}">
        <p14:creationId xmlns:p14="http://schemas.microsoft.com/office/powerpoint/2010/main" val="1499426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D79E86DE-2BB1-4E9C-A898-FD1D36D7683F}" type="datetimeFigureOut">
              <a:rPr lang="en-US" smtClean="0"/>
              <a:t>8/28/2020</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3CAF6822-E5BC-46AC-97EF-05454252D24E}" type="slidenum">
              <a:rPr lang="en-US" smtClean="0"/>
              <a:t>‹#›</a:t>
            </a:fld>
            <a:endParaRPr lang="en-US"/>
          </a:p>
        </p:txBody>
      </p:sp>
    </p:spTree>
    <p:extLst>
      <p:ext uri="{BB962C8B-B14F-4D97-AF65-F5344CB8AC3E}">
        <p14:creationId xmlns:p14="http://schemas.microsoft.com/office/powerpoint/2010/main" val="2541313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D79E86DE-2BB1-4E9C-A898-FD1D36D7683F}" type="datetimeFigureOut">
              <a:rPr lang="en-US" smtClean="0"/>
              <a:t>8/28/2020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3CAF6822-E5BC-46AC-97EF-05454252D24E}" type="slidenum">
              <a:rPr lang="en-US" smtClean="0"/>
              <a:t>‹#›</a:t>
            </a:fld>
            <a:endParaRPr lang="en-US"/>
          </a:p>
        </p:txBody>
      </p:sp>
    </p:spTree>
    <p:extLst>
      <p:ext uri="{BB962C8B-B14F-4D97-AF65-F5344CB8AC3E}">
        <p14:creationId xmlns:p14="http://schemas.microsoft.com/office/powerpoint/2010/main" val="4088628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D79E86DE-2BB1-4E9C-A898-FD1D36D7683F}" type="datetimeFigureOut">
              <a:rPr lang="en-US" smtClean="0"/>
              <a:t>8/28/2020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3CAF6822-E5BC-46AC-97EF-05454252D24E}" type="slidenum">
              <a:rPr lang="en-US" smtClean="0"/>
              <a:t>‹#›</a:t>
            </a:fld>
            <a:endParaRPr lang="en-US"/>
          </a:p>
        </p:txBody>
      </p:sp>
    </p:spTree>
    <p:extLst>
      <p:ext uri="{BB962C8B-B14F-4D97-AF65-F5344CB8AC3E}">
        <p14:creationId xmlns:p14="http://schemas.microsoft.com/office/powerpoint/2010/main" val="2971707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79E86DE-2BB1-4E9C-A898-FD1D36D7683F}" type="datetimeFigureOut">
              <a:rPr lang="en-US" smtClean="0"/>
              <a:t>8/28/2020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CAF6822-E5BC-46AC-97EF-05454252D24E}" type="slidenum">
              <a:rPr lang="en-US" smtClean="0"/>
              <a:t>‹#›</a:t>
            </a:fld>
            <a:endParaRPr lang="en-US"/>
          </a:p>
        </p:txBody>
      </p:sp>
    </p:spTree>
    <p:extLst>
      <p:ext uri="{BB962C8B-B14F-4D97-AF65-F5344CB8AC3E}">
        <p14:creationId xmlns:p14="http://schemas.microsoft.com/office/powerpoint/2010/main" val="1761198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jp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GraphShape" hidden="1"/>
          <p:cNvSpPr/>
          <p:nvPr userDrawn="1"/>
        </p:nvSpPr>
        <p:spPr>
          <a:xfrm>
            <a:off x="127000" y="254000"/>
            <a:ext cx="1270000" cy="127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iRespond</a:t>
            </a:r>
            <a:r>
              <a:rPr lang="en-US" dirty="0"/>
              <a:t> Graph</a:t>
            </a:r>
          </a:p>
        </p:txBody>
      </p:sp>
      <p:grpSp>
        <p:nvGrpSpPr>
          <p:cNvPr id="37" name="CorrectBarGroup"/>
          <p:cNvGrpSpPr/>
          <p:nvPr userDrawn="1"/>
        </p:nvGrpSpPr>
        <p:grpSpPr>
          <a:xfrm>
            <a:off x="1270000" y="3175000"/>
            <a:ext cx="2667000" cy="2540000"/>
            <a:chOff x="1270000" y="3175000"/>
            <a:chExt cx="2667000" cy="2540000"/>
          </a:xfrm>
        </p:grpSpPr>
        <p:sp>
          <p:nvSpPr>
            <p:cNvPr id="9" name="CorrectBar0"/>
            <p:cNvSpPr/>
            <p:nvPr userDrawn="1"/>
          </p:nvSpPr>
          <p:spPr>
            <a:xfrm>
              <a:off x="1270000" y="3175000"/>
              <a:ext cx="1079500" cy="2540000"/>
            </a:xfrm>
            <a:prstGeom prst="rect">
              <a:avLst/>
            </a:prstGeom>
            <a:solidFill>
              <a:srgbClr val="22FF22"/>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rrectBar1"/>
            <p:cNvSpPr/>
            <p:nvPr userDrawn="1"/>
          </p:nvSpPr>
          <p:spPr>
            <a:xfrm>
              <a:off x="2857500" y="4445000"/>
              <a:ext cx="1079500" cy="1270000"/>
            </a:xfrm>
            <a:prstGeom prst="rect">
              <a:avLst/>
            </a:prstGeom>
            <a:solidFill>
              <a:srgbClr val="22FF22"/>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PercentLabelGroup"/>
          <p:cNvGrpSpPr/>
          <p:nvPr userDrawn="1"/>
        </p:nvGrpSpPr>
        <p:grpSpPr>
          <a:xfrm>
            <a:off x="1270000" y="1270000"/>
            <a:ext cx="7429500" cy="317500"/>
            <a:chOff x="1270000" y="1270000"/>
            <a:chExt cx="7429500" cy="317500"/>
          </a:xfrm>
        </p:grpSpPr>
        <p:sp>
          <p:nvSpPr>
            <p:cNvPr id="8" name="PercentLabel0"/>
            <p:cNvSpPr/>
            <p:nvPr userDrawn="1"/>
          </p:nvSpPr>
          <p:spPr>
            <a:xfrm>
              <a:off x="1270000" y="1270000"/>
              <a:ext cx="1079500" cy="317500"/>
            </a:xfrm>
            <a:prstGeom prst="rect">
              <a:avLst/>
            </a:prstGeom>
            <a:solidFill>
              <a:schemeClr val="accent1">
                <a:alpha val="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000000"/>
                  </a:solidFill>
                </a:rPr>
                <a:t>67%</a:t>
              </a:r>
            </a:p>
          </p:txBody>
        </p:sp>
        <p:sp>
          <p:nvSpPr>
            <p:cNvPr id="11" name="PercentLabel1"/>
            <p:cNvSpPr/>
            <p:nvPr userDrawn="1"/>
          </p:nvSpPr>
          <p:spPr>
            <a:xfrm>
              <a:off x="2857500" y="1270000"/>
              <a:ext cx="1079500" cy="317500"/>
            </a:xfrm>
            <a:prstGeom prst="rect">
              <a:avLst/>
            </a:prstGeom>
            <a:solidFill>
              <a:schemeClr val="accent1">
                <a:alpha val="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000000"/>
                  </a:solidFill>
                </a:rPr>
                <a:t>33%</a:t>
              </a:r>
            </a:p>
          </p:txBody>
        </p:sp>
        <p:sp>
          <p:nvSpPr>
            <p:cNvPr id="14" name="PercentLabel2"/>
            <p:cNvSpPr/>
            <p:nvPr userDrawn="1"/>
          </p:nvSpPr>
          <p:spPr>
            <a:xfrm>
              <a:off x="4445000" y="1270000"/>
              <a:ext cx="1079500" cy="317500"/>
            </a:xfrm>
            <a:prstGeom prst="rect">
              <a:avLst/>
            </a:prstGeom>
            <a:solidFill>
              <a:schemeClr val="accent1">
                <a:alpha val="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000000"/>
                  </a:solidFill>
                </a:rPr>
                <a:t>100%</a:t>
              </a:r>
            </a:p>
          </p:txBody>
        </p:sp>
        <p:sp>
          <p:nvSpPr>
            <p:cNvPr id="17" name="PercentLabel3"/>
            <p:cNvSpPr/>
            <p:nvPr userDrawn="1"/>
          </p:nvSpPr>
          <p:spPr>
            <a:xfrm>
              <a:off x="6032500" y="1270000"/>
              <a:ext cx="1079500" cy="317500"/>
            </a:xfrm>
            <a:prstGeom prst="rect">
              <a:avLst/>
            </a:prstGeom>
            <a:solidFill>
              <a:schemeClr val="accent1">
                <a:alpha val="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000000"/>
                  </a:solidFill>
                </a:rPr>
                <a:t>100%</a:t>
              </a:r>
            </a:p>
          </p:txBody>
        </p:sp>
        <p:sp>
          <p:nvSpPr>
            <p:cNvPr id="20" name="PercentLabel4"/>
            <p:cNvSpPr/>
            <p:nvPr userDrawn="1"/>
          </p:nvSpPr>
          <p:spPr>
            <a:xfrm>
              <a:off x="7620000" y="1270000"/>
              <a:ext cx="1079500" cy="317500"/>
            </a:xfrm>
            <a:prstGeom prst="rect">
              <a:avLst/>
            </a:prstGeom>
            <a:solidFill>
              <a:schemeClr val="accent1">
                <a:alpha val="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000000"/>
                  </a:solidFill>
                </a:rPr>
                <a:t>67%</a:t>
              </a:r>
            </a:p>
          </p:txBody>
        </p:sp>
      </p:grpSp>
      <p:grpSp>
        <p:nvGrpSpPr>
          <p:cNvPr id="38" name="IncorrectBarGroup"/>
          <p:cNvGrpSpPr/>
          <p:nvPr userDrawn="1"/>
        </p:nvGrpSpPr>
        <p:grpSpPr>
          <a:xfrm>
            <a:off x="4445000" y="1905000"/>
            <a:ext cx="4254500" cy="3810000"/>
            <a:chOff x="4445000" y="1905000"/>
            <a:chExt cx="4254500" cy="3810000"/>
          </a:xfrm>
        </p:grpSpPr>
        <p:sp>
          <p:nvSpPr>
            <p:cNvPr id="15" name="IncorrectBar2"/>
            <p:cNvSpPr/>
            <p:nvPr userDrawn="1"/>
          </p:nvSpPr>
          <p:spPr>
            <a:xfrm>
              <a:off x="4445000" y="1905000"/>
              <a:ext cx="1079500" cy="3810000"/>
            </a:xfrm>
            <a:prstGeom prst="rect">
              <a:avLst/>
            </a:prstGeom>
            <a:solidFill>
              <a:srgbClr val="FF2222"/>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ncorrectBar3"/>
            <p:cNvSpPr/>
            <p:nvPr userDrawn="1"/>
          </p:nvSpPr>
          <p:spPr>
            <a:xfrm>
              <a:off x="6032500" y="1905000"/>
              <a:ext cx="1079500" cy="3810000"/>
            </a:xfrm>
            <a:prstGeom prst="rect">
              <a:avLst/>
            </a:prstGeom>
            <a:solidFill>
              <a:srgbClr val="FF2222"/>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ncorrectBar4"/>
            <p:cNvSpPr/>
            <p:nvPr userDrawn="1"/>
          </p:nvSpPr>
          <p:spPr>
            <a:xfrm>
              <a:off x="7620000" y="3175000"/>
              <a:ext cx="1079500" cy="2540000"/>
            </a:xfrm>
            <a:prstGeom prst="rect">
              <a:avLst/>
            </a:prstGeom>
            <a:solidFill>
              <a:srgbClr val="FF2222"/>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XLabelGroup"/>
          <p:cNvGrpSpPr/>
          <p:nvPr userDrawn="1"/>
        </p:nvGrpSpPr>
        <p:grpSpPr>
          <a:xfrm>
            <a:off x="1270000" y="5842000"/>
            <a:ext cx="7429500" cy="317500"/>
            <a:chOff x="1270000" y="5842000"/>
            <a:chExt cx="7429500" cy="317500"/>
          </a:xfrm>
        </p:grpSpPr>
        <p:sp>
          <p:nvSpPr>
            <p:cNvPr id="10" name="XValueLabel0"/>
            <p:cNvSpPr/>
            <p:nvPr userDrawn="1"/>
          </p:nvSpPr>
          <p:spPr>
            <a:xfrm>
              <a:off x="1270000" y="5842000"/>
              <a:ext cx="1079500" cy="317500"/>
            </a:xfrm>
            <a:prstGeom prst="rect">
              <a:avLst/>
            </a:prstGeom>
            <a:solidFill>
              <a:schemeClr val="accent1">
                <a:alpha val="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000000"/>
                  </a:solidFill>
                </a:rPr>
                <a:t>A*</a:t>
              </a:r>
            </a:p>
          </p:txBody>
        </p:sp>
        <p:sp>
          <p:nvSpPr>
            <p:cNvPr id="13" name="XValueLabel1"/>
            <p:cNvSpPr/>
            <p:nvPr userDrawn="1"/>
          </p:nvSpPr>
          <p:spPr>
            <a:xfrm>
              <a:off x="2857500" y="5842000"/>
              <a:ext cx="1079500" cy="317500"/>
            </a:xfrm>
            <a:prstGeom prst="rect">
              <a:avLst/>
            </a:prstGeom>
            <a:solidFill>
              <a:schemeClr val="accent1">
                <a:alpha val="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000000"/>
                  </a:solidFill>
                </a:rPr>
                <a:t>B*</a:t>
              </a:r>
            </a:p>
          </p:txBody>
        </p:sp>
        <p:sp>
          <p:nvSpPr>
            <p:cNvPr id="16" name="XValueLabel2"/>
            <p:cNvSpPr/>
            <p:nvPr userDrawn="1"/>
          </p:nvSpPr>
          <p:spPr>
            <a:xfrm>
              <a:off x="4445000" y="5842000"/>
              <a:ext cx="1079500" cy="317500"/>
            </a:xfrm>
            <a:prstGeom prst="rect">
              <a:avLst/>
            </a:prstGeom>
            <a:solidFill>
              <a:schemeClr val="accent1">
                <a:alpha val="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000000"/>
                  </a:solidFill>
                </a:rPr>
                <a:t>C</a:t>
              </a:r>
            </a:p>
          </p:txBody>
        </p:sp>
        <p:sp>
          <p:nvSpPr>
            <p:cNvPr id="19" name="XValueLabel3"/>
            <p:cNvSpPr/>
            <p:nvPr userDrawn="1"/>
          </p:nvSpPr>
          <p:spPr>
            <a:xfrm>
              <a:off x="6032500" y="5842000"/>
              <a:ext cx="1079500" cy="317500"/>
            </a:xfrm>
            <a:prstGeom prst="rect">
              <a:avLst/>
            </a:prstGeom>
            <a:solidFill>
              <a:schemeClr val="accent1">
                <a:alpha val="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000000"/>
                  </a:solidFill>
                </a:rPr>
                <a:t>D</a:t>
              </a:r>
            </a:p>
          </p:txBody>
        </p:sp>
        <p:sp>
          <p:nvSpPr>
            <p:cNvPr id="22" name="XValueLabel4"/>
            <p:cNvSpPr/>
            <p:nvPr userDrawn="1"/>
          </p:nvSpPr>
          <p:spPr>
            <a:xfrm>
              <a:off x="7620000" y="5842000"/>
              <a:ext cx="1079500" cy="317500"/>
            </a:xfrm>
            <a:prstGeom prst="rect">
              <a:avLst/>
            </a:prstGeom>
            <a:solidFill>
              <a:schemeClr val="accent1">
                <a:alpha val="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000000"/>
                  </a:solidFill>
                </a:rPr>
                <a:t>E</a:t>
              </a:r>
            </a:p>
          </p:txBody>
        </p:sp>
      </p:grpSp>
      <p:grpSp>
        <p:nvGrpSpPr>
          <p:cNvPr id="36" name="AxisLineGroup"/>
          <p:cNvGrpSpPr/>
          <p:nvPr userDrawn="1"/>
        </p:nvGrpSpPr>
        <p:grpSpPr>
          <a:xfrm>
            <a:off x="889000" y="1587500"/>
            <a:ext cx="8001000" cy="4127500"/>
            <a:chOff x="889000" y="1587500"/>
            <a:chExt cx="8001000" cy="4127500"/>
          </a:xfrm>
        </p:grpSpPr>
        <p:cxnSp>
          <p:nvCxnSpPr>
            <p:cNvPr id="23" name="XAxisLine"/>
            <p:cNvCxnSpPr/>
            <p:nvPr userDrawn="1"/>
          </p:nvCxnSpPr>
          <p:spPr>
            <a:xfrm>
              <a:off x="889000" y="5715000"/>
              <a:ext cx="8001000" cy="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4" name="YAxisLine"/>
            <p:cNvCxnSpPr/>
            <p:nvPr userDrawn="1"/>
          </p:nvCxnSpPr>
          <p:spPr>
            <a:xfrm>
              <a:off x="1016000" y="1587500"/>
              <a:ext cx="0" cy="412750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5" name="YAxisTick0"/>
            <p:cNvCxnSpPr/>
            <p:nvPr userDrawn="1"/>
          </p:nvCxnSpPr>
          <p:spPr>
            <a:xfrm>
              <a:off x="889000" y="5715000"/>
              <a:ext cx="254000" cy="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7" name="YAxisTick1"/>
            <p:cNvCxnSpPr/>
            <p:nvPr userDrawn="1"/>
          </p:nvCxnSpPr>
          <p:spPr>
            <a:xfrm>
              <a:off x="889000" y="4445000"/>
              <a:ext cx="254000" cy="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9" name="YAxisTick2"/>
            <p:cNvCxnSpPr/>
            <p:nvPr userDrawn="1"/>
          </p:nvCxnSpPr>
          <p:spPr>
            <a:xfrm>
              <a:off x="889000" y="3175000"/>
              <a:ext cx="254000" cy="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1" name="YAxisTick3"/>
            <p:cNvCxnSpPr/>
            <p:nvPr userDrawn="1"/>
          </p:nvCxnSpPr>
          <p:spPr>
            <a:xfrm>
              <a:off x="889000" y="1905000"/>
              <a:ext cx="254000" cy="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34" name="YLabelGroup"/>
          <p:cNvGrpSpPr/>
          <p:nvPr userDrawn="1"/>
        </p:nvGrpSpPr>
        <p:grpSpPr>
          <a:xfrm>
            <a:off x="254000" y="1841500"/>
            <a:ext cx="762000" cy="3937000"/>
            <a:chOff x="254000" y="1841500"/>
            <a:chExt cx="762000" cy="3937000"/>
          </a:xfrm>
        </p:grpSpPr>
        <p:sp>
          <p:nvSpPr>
            <p:cNvPr id="26" name="YValueLabel0"/>
            <p:cNvSpPr/>
            <p:nvPr userDrawn="1"/>
          </p:nvSpPr>
          <p:spPr>
            <a:xfrm>
              <a:off x="254000" y="5651500"/>
              <a:ext cx="762000" cy="127000"/>
            </a:xfrm>
            <a:prstGeom prst="rect">
              <a:avLst/>
            </a:prstGeom>
            <a:solidFill>
              <a:schemeClr val="accent1">
                <a:alpha val="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0</a:t>
              </a:r>
            </a:p>
          </p:txBody>
        </p:sp>
        <p:sp>
          <p:nvSpPr>
            <p:cNvPr id="28" name="YValueLabel1"/>
            <p:cNvSpPr/>
            <p:nvPr userDrawn="1"/>
          </p:nvSpPr>
          <p:spPr>
            <a:xfrm>
              <a:off x="254000" y="4381500"/>
              <a:ext cx="762000" cy="127000"/>
            </a:xfrm>
            <a:prstGeom prst="rect">
              <a:avLst/>
            </a:prstGeom>
            <a:solidFill>
              <a:schemeClr val="accent1">
                <a:alpha val="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1</a:t>
              </a:r>
            </a:p>
          </p:txBody>
        </p:sp>
        <p:sp>
          <p:nvSpPr>
            <p:cNvPr id="30" name="YValueLabel2"/>
            <p:cNvSpPr/>
            <p:nvPr userDrawn="1"/>
          </p:nvSpPr>
          <p:spPr>
            <a:xfrm>
              <a:off x="254000" y="3111500"/>
              <a:ext cx="762000" cy="127000"/>
            </a:xfrm>
            <a:prstGeom prst="rect">
              <a:avLst/>
            </a:prstGeom>
            <a:solidFill>
              <a:schemeClr val="accent1">
                <a:alpha val="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2</a:t>
              </a:r>
            </a:p>
          </p:txBody>
        </p:sp>
        <p:sp>
          <p:nvSpPr>
            <p:cNvPr id="32" name="YValueLabel3"/>
            <p:cNvSpPr/>
            <p:nvPr userDrawn="1"/>
          </p:nvSpPr>
          <p:spPr>
            <a:xfrm>
              <a:off x="254000" y="1841500"/>
              <a:ext cx="762000" cy="127000"/>
            </a:xfrm>
            <a:prstGeom prst="rect">
              <a:avLst/>
            </a:prstGeom>
            <a:solidFill>
              <a:schemeClr val="accent1">
                <a:alpha val="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3</a:t>
              </a:r>
            </a:p>
          </p:txBody>
        </p:sp>
      </p:grpSp>
    </p:spTree>
    <p:extLst>
      <p:ext uri="{BB962C8B-B14F-4D97-AF65-F5344CB8AC3E}">
        <p14:creationId xmlns:p14="http://schemas.microsoft.com/office/powerpoint/2010/main" val="361224115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3">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8/28/2020</a:t>
            </a:fld>
            <a:endParaRPr lang="en-US" dirty="0"/>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202069279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3.jp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4.xml"/><Relationship Id="rId5" Type="http://schemas.openxmlformats.org/officeDocument/2006/relationships/image" Target="../media/image21.jpeg"/><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2.xml"/><Relationship Id="rId4" Type="http://schemas.openxmlformats.org/officeDocument/2006/relationships/image" Target="../media/image1.jp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uact=8&amp;docid=n5fxxtpdAsK3zM&amp;tbnid=UXwKw2xanIeqYM:&amp;ved=0CAUQjRw&amp;url=http://www.prosportstickers.com/products/Oval-Greyhound-Decal.html&amp;ei=sV_rU76iGMan8gGEu4GABQ&amp;psig=AFQjCNEoEADiQciBHb8UjO41t85KayWflQ&amp;ust=1408020654659493" TargetMode="External"/><Relationship Id="rId2" Type="http://schemas.openxmlformats.org/officeDocument/2006/relationships/image" Target="../media/image26.jpg"/><Relationship Id="rId1" Type="http://schemas.openxmlformats.org/officeDocument/2006/relationships/slideLayout" Target="../slideLayouts/slideLayout12.xm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hyperlink" Target="http://www.google.com/url?sa=i&amp;rct=j&amp;q=&amp;esrc=s&amp;frm=1&amp;source=images&amp;cd=&amp;cad=rja&amp;uact=8&amp;docid=FP1nUg73uCzEdM&amp;tbnid=mFNMMP3QxSTtlM:&amp;ved=0CAUQjRw&amp;url=http://www.runnersworld.com/electronics/advanced-gps-running-watches&amp;ei=_V_rU_r8Ee2n8QGe8YHYDw&amp;psig=AFQjCNFY-IvzfybsSPsAk4Curh_LvKKPQQ&amp;ust=1408020844901201"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14.xml"/><Relationship Id="rId6" Type="http://schemas.openxmlformats.org/officeDocument/2006/relationships/image" Target="../media/image35.jpg"/><Relationship Id="rId5" Type="http://schemas.openxmlformats.org/officeDocument/2006/relationships/image" Target="../media/image34.jpe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www.popetfxc.com/" TargetMode="Externa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hyperlink" Target="mailto:dani.hall@sourceatlanta.com" TargetMode="External"/><Relationship Id="rId7" Type="http://schemas.openxmlformats.org/officeDocument/2006/relationships/image" Target="../media/image47.png"/><Relationship Id="rId2" Type="http://schemas.openxmlformats.org/officeDocument/2006/relationships/hyperlink" Target="mailto:Alexis.Mariner@sourceatlanta.com" TargetMode="External"/><Relationship Id="rId1" Type="http://schemas.openxmlformats.org/officeDocument/2006/relationships/slideLayout" Target="../slideLayouts/slideLayout14.xml"/><Relationship Id="rId6" Type="http://schemas.openxmlformats.org/officeDocument/2006/relationships/image" Target="../media/image46.jpg"/><Relationship Id="rId5" Type="http://schemas.openxmlformats.org/officeDocument/2006/relationships/image" Target="../media/image45.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4.xml"/><Relationship Id="rId5" Type="http://schemas.openxmlformats.org/officeDocument/2006/relationships/image" Target="../media/image54.jpeg"/><Relationship Id="rId4" Type="http://schemas.openxmlformats.org/officeDocument/2006/relationships/image" Target="../media/image53.jpg"/></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hyperlink" Target="mailto:cathi.monk@cobbk12.org" TargetMode="Externa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83207" y="3352800"/>
            <a:ext cx="4079963" cy="2554545"/>
          </a:xfrm>
          <a:prstGeom prst="rect">
            <a:avLst/>
          </a:prstGeom>
          <a:noFill/>
        </p:spPr>
        <p:txBody>
          <a:bodyPr wrap="none" rtlCol="0">
            <a:spAutoFit/>
          </a:bodyPr>
          <a:lstStyle/>
          <a:p>
            <a:pPr algn="ctr"/>
            <a:r>
              <a:rPr lang="en-US" sz="3200" b="1" dirty="0">
                <a:solidFill>
                  <a:srgbClr val="0070C0"/>
                </a:solidFill>
              </a:rPr>
              <a:t>2020</a:t>
            </a:r>
          </a:p>
          <a:p>
            <a:pPr algn="ctr"/>
            <a:r>
              <a:rPr lang="en-US" sz="3200" b="1" dirty="0">
                <a:solidFill>
                  <a:srgbClr val="0070C0"/>
                </a:solidFill>
              </a:rPr>
              <a:t>POPE Cross Country</a:t>
            </a:r>
          </a:p>
          <a:p>
            <a:pPr algn="ctr"/>
            <a:r>
              <a:rPr lang="en-US" sz="3200" b="1" dirty="0">
                <a:solidFill>
                  <a:srgbClr val="0070C0"/>
                </a:solidFill>
              </a:rPr>
              <a:t>Kickoff Meeting</a:t>
            </a:r>
          </a:p>
          <a:p>
            <a:pPr algn="ctr"/>
            <a:endParaRPr lang="en-US" sz="3200" b="1" dirty="0">
              <a:solidFill>
                <a:srgbClr val="0070C0"/>
              </a:solidFill>
            </a:endParaRPr>
          </a:p>
          <a:p>
            <a:pPr algn="ctr"/>
            <a:r>
              <a:rPr lang="en-US" sz="3200" b="1" dirty="0">
                <a:solidFill>
                  <a:srgbClr val="0070C0"/>
                </a:solidFill>
              </a:rPr>
              <a:t>WELCOME!</a:t>
            </a:r>
          </a:p>
        </p:txBody>
      </p:sp>
      <p:pic>
        <p:nvPicPr>
          <p:cNvPr id="3" name="Picture 2"/>
          <p:cNvPicPr/>
          <p:nvPr/>
        </p:nvPicPr>
        <p:blipFill>
          <a:blip r:embed="rId2">
            <a:extLst>
              <a:ext uri="{28A0092B-C50C-407E-A947-70E740481C1C}">
                <a14:useLocalDpi xmlns:a14="http://schemas.microsoft.com/office/drawing/2010/main" val="0"/>
              </a:ext>
            </a:extLst>
          </a:blip>
          <a:stretch>
            <a:fillRect/>
          </a:stretch>
        </p:blipFill>
        <p:spPr>
          <a:xfrm>
            <a:off x="1860989" y="381000"/>
            <a:ext cx="4724400" cy="2800350"/>
          </a:xfrm>
          <a:prstGeom prst="rect">
            <a:avLst/>
          </a:prstGeom>
        </p:spPr>
      </p:pic>
    </p:spTree>
    <p:extLst>
      <p:ext uri="{BB962C8B-B14F-4D97-AF65-F5344CB8AC3E}">
        <p14:creationId xmlns:p14="http://schemas.microsoft.com/office/powerpoint/2010/main" val="141546681"/>
      </p:ext>
    </p:extLst>
  </p:cSld>
  <p:clrMapOvr>
    <a:masterClrMapping/>
  </p:clrMapOvr>
  <mc:AlternateContent xmlns:mc="http://schemas.openxmlformats.org/markup-compatibility/2006" xmlns:p14="http://schemas.microsoft.com/office/powerpoint/2010/main">
    <mc:Choice Requires="p14">
      <p:transition spd="slow" p14:dur="2000" advTm="10551"/>
    </mc:Choice>
    <mc:Fallback xmlns="">
      <p:transition spd="slow" advTm="1055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838200"/>
            <a:ext cx="6688049" cy="769441"/>
          </a:xfrm>
          <a:prstGeom prst="rect">
            <a:avLst/>
          </a:prstGeom>
          <a:noFill/>
        </p:spPr>
        <p:txBody>
          <a:bodyPr wrap="none" rtlCol="0">
            <a:spAutoFit/>
          </a:bodyPr>
          <a:lstStyle/>
          <a:p>
            <a:pPr algn="ctr"/>
            <a:r>
              <a:rPr lang="en-US" sz="4400" b="1" dirty="0">
                <a:solidFill>
                  <a:srgbClr val="0070C0"/>
                </a:solidFill>
              </a:rPr>
              <a:t>Pope TFXC Booster Club</a:t>
            </a:r>
          </a:p>
        </p:txBody>
      </p:sp>
      <p:sp>
        <p:nvSpPr>
          <p:cNvPr id="4" name="TextBox 3"/>
          <p:cNvSpPr txBox="1"/>
          <p:nvPr/>
        </p:nvSpPr>
        <p:spPr>
          <a:xfrm>
            <a:off x="1752600" y="1981200"/>
            <a:ext cx="5176417" cy="584775"/>
          </a:xfrm>
          <a:prstGeom prst="rect">
            <a:avLst/>
          </a:prstGeom>
          <a:noFill/>
        </p:spPr>
        <p:txBody>
          <a:bodyPr wrap="none" rtlCol="0">
            <a:spAutoFit/>
          </a:bodyPr>
          <a:lstStyle/>
          <a:p>
            <a:r>
              <a:rPr lang="en-US" sz="3200" b="1" i="1" dirty="0">
                <a:solidFill>
                  <a:srgbClr val="0070C0"/>
                </a:solidFill>
              </a:rPr>
              <a:t>----Board Objectives----</a:t>
            </a:r>
          </a:p>
        </p:txBody>
      </p:sp>
      <p:sp>
        <p:nvSpPr>
          <p:cNvPr id="5" name="TextBox 4"/>
          <p:cNvSpPr txBox="1"/>
          <p:nvPr/>
        </p:nvSpPr>
        <p:spPr>
          <a:xfrm>
            <a:off x="40226" y="3124200"/>
            <a:ext cx="9103774" cy="3539430"/>
          </a:xfrm>
          <a:prstGeom prst="rect">
            <a:avLst/>
          </a:prstGeom>
          <a:noFill/>
        </p:spPr>
        <p:txBody>
          <a:bodyPr wrap="none" rtlCol="0">
            <a:spAutoFit/>
          </a:bodyPr>
          <a:lstStyle/>
          <a:p>
            <a:pPr marL="457200" indent="-457200">
              <a:buFont typeface="Arial" panose="020B0604020202020204" pitchFamily="34" charset="0"/>
              <a:buChar char="•"/>
            </a:pPr>
            <a:r>
              <a:rPr lang="en-US" sz="2800" b="1" dirty="0">
                <a:solidFill>
                  <a:srgbClr val="0070C0"/>
                </a:solidFill>
              </a:rPr>
              <a:t>Support Development of Strong Winning Program</a:t>
            </a:r>
          </a:p>
          <a:p>
            <a:endParaRPr lang="en-US" sz="2800" b="1" dirty="0">
              <a:solidFill>
                <a:srgbClr val="0070C0"/>
              </a:solidFill>
            </a:endParaRPr>
          </a:p>
          <a:p>
            <a:pPr marL="457200" indent="-457200">
              <a:buFont typeface="Arial" panose="020B0604020202020204" pitchFamily="34" charset="0"/>
              <a:buChar char="•"/>
            </a:pPr>
            <a:r>
              <a:rPr lang="en-US" sz="2800" b="1" dirty="0">
                <a:solidFill>
                  <a:srgbClr val="0070C0"/>
                </a:solidFill>
              </a:rPr>
              <a:t>Continue Strong Booster Club Communication</a:t>
            </a:r>
          </a:p>
          <a:p>
            <a:pPr marL="457200" indent="-457200">
              <a:buFont typeface="Arial" panose="020B0604020202020204" pitchFamily="34" charset="0"/>
              <a:buChar char="•"/>
            </a:pPr>
            <a:endParaRPr lang="en-US" sz="2800" b="1" dirty="0">
              <a:solidFill>
                <a:srgbClr val="0070C0"/>
              </a:solidFill>
            </a:endParaRPr>
          </a:p>
          <a:p>
            <a:pPr marL="457200" indent="-457200">
              <a:buFont typeface="Arial" panose="020B0604020202020204" pitchFamily="34" charset="0"/>
              <a:buChar char="•"/>
            </a:pPr>
            <a:r>
              <a:rPr lang="en-US" sz="2800" b="1" dirty="0">
                <a:solidFill>
                  <a:srgbClr val="0070C0"/>
                </a:solidFill>
              </a:rPr>
              <a:t>Increase Family Participation</a:t>
            </a:r>
          </a:p>
          <a:p>
            <a:pPr marL="457200" indent="-457200">
              <a:buFont typeface="Arial" panose="020B0604020202020204" pitchFamily="34" charset="0"/>
              <a:buChar char="•"/>
            </a:pPr>
            <a:endParaRPr lang="en-US" sz="2800" b="1" dirty="0">
              <a:solidFill>
                <a:srgbClr val="0070C0"/>
              </a:solidFill>
            </a:endParaRPr>
          </a:p>
          <a:p>
            <a:pPr marL="457200" indent="-457200">
              <a:buFont typeface="Arial" panose="020B0604020202020204" pitchFamily="34" charset="0"/>
              <a:buChar char="•"/>
            </a:pPr>
            <a:r>
              <a:rPr lang="en-US" sz="2800" b="1" dirty="0">
                <a:solidFill>
                  <a:srgbClr val="0070C0"/>
                </a:solidFill>
              </a:rPr>
              <a:t>Repair / Maintain of Pope Trail</a:t>
            </a:r>
          </a:p>
          <a:p>
            <a:pPr marL="457200" indent="-457200">
              <a:buFont typeface="Arial" panose="020B0604020202020204" pitchFamily="34" charset="0"/>
              <a:buChar char="•"/>
            </a:pPr>
            <a:endParaRPr lang="en-US" sz="2800" b="1" dirty="0">
              <a:solidFill>
                <a:srgbClr val="0070C0"/>
              </a:solidFill>
            </a:endParaRPr>
          </a:p>
        </p:txBody>
      </p:sp>
    </p:spTree>
    <p:extLst>
      <p:ext uri="{BB962C8B-B14F-4D97-AF65-F5344CB8AC3E}">
        <p14:creationId xmlns:p14="http://schemas.microsoft.com/office/powerpoint/2010/main" val="23403027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838200"/>
            <a:ext cx="6688049" cy="769441"/>
          </a:xfrm>
          <a:prstGeom prst="rect">
            <a:avLst/>
          </a:prstGeom>
          <a:noFill/>
        </p:spPr>
        <p:txBody>
          <a:bodyPr wrap="none" rtlCol="0">
            <a:spAutoFit/>
          </a:bodyPr>
          <a:lstStyle/>
          <a:p>
            <a:pPr algn="ctr"/>
            <a:r>
              <a:rPr lang="en-US" sz="4400" b="1" dirty="0">
                <a:solidFill>
                  <a:srgbClr val="0070C0"/>
                </a:solidFill>
              </a:rPr>
              <a:t>Pope TFXC Booster Club</a:t>
            </a:r>
          </a:p>
        </p:txBody>
      </p:sp>
      <p:sp>
        <p:nvSpPr>
          <p:cNvPr id="4" name="TextBox 3"/>
          <p:cNvSpPr txBox="1"/>
          <p:nvPr/>
        </p:nvSpPr>
        <p:spPr>
          <a:xfrm>
            <a:off x="1526746" y="1884908"/>
            <a:ext cx="5463355" cy="646331"/>
          </a:xfrm>
          <a:prstGeom prst="rect">
            <a:avLst/>
          </a:prstGeom>
          <a:noFill/>
        </p:spPr>
        <p:txBody>
          <a:bodyPr wrap="none" rtlCol="0">
            <a:spAutoFit/>
          </a:bodyPr>
          <a:lstStyle/>
          <a:p>
            <a:r>
              <a:rPr lang="en-US" sz="3600" b="1" dirty="0">
                <a:solidFill>
                  <a:srgbClr val="0070C0"/>
                </a:solidFill>
              </a:rPr>
              <a:t>Volunteer Opportunities</a:t>
            </a:r>
          </a:p>
        </p:txBody>
      </p:sp>
      <p:sp>
        <p:nvSpPr>
          <p:cNvPr id="5" name="TextBox 4"/>
          <p:cNvSpPr txBox="1"/>
          <p:nvPr/>
        </p:nvSpPr>
        <p:spPr>
          <a:xfrm>
            <a:off x="609600" y="3200400"/>
            <a:ext cx="5061001" cy="2246769"/>
          </a:xfrm>
          <a:prstGeom prst="rect">
            <a:avLst/>
          </a:prstGeom>
          <a:noFill/>
        </p:spPr>
        <p:txBody>
          <a:bodyPr wrap="none" rtlCol="0">
            <a:spAutoFit/>
          </a:bodyPr>
          <a:lstStyle/>
          <a:p>
            <a:pPr marL="457200" indent="-457200">
              <a:buFont typeface="Arial" panose="020B0604020202020204" pitchFamily="34" charset="0"/>
              <a:buChar char="•"/>
            </a:pPr>
            <a:r>
              <a:rPr lang="en-US" sz="2800" b="1" dirty="0">
                <a:solidFill>
                  <a:srgbClr val="0070C0"/>
                </a:solidFill>
              </a:rPr>
              <a:t>Team Photographers</a:t>
            </a:r>
          </a:p>
          <a:p>
            <a:pPr marL="457200" indent="-457200">
              <a:buFont typeface="Arial" panose="020B0604020202020204" pitchFamily="34" charset="0"/>
              <a:buChar char="•"/>
            </a:pPr>
            <a:r>
              <a:rPr lang="en-US" sz="2800" b="1" dirty="0">
                <a:solidFill>
                  <a:srgbClr val="0070C0"/>
                </a:solidFill>
              </a:rPr>
              <a:t>Trail Cleanup Day?</a:t>
            </a:r>
          </a:p>
          <a:p>
            <a:pPr marL="457200" indent="-457200">
              <a:buFont typeface="Arial" panose="020B0604020202020204" pitchFamily="34" charset="0"/>
              <a:buChar char="•"/>
            </a:pPr>
            <a:r>
              <a:rPr lang="en-US" sz="2800" b="1" dirty="0">
                <a:solidFill>
                  <a:srgbClr val="0070C0"/>
                </a:solidFill>
              </a:rPr>
              <a:t>Senior Week</a:t>
            </a:r>
          </a:p>
          <a:p>
            <a:pPr marL="457200" indent="-457200">
              <a:buFont typeface="Arial" panose="020B0604020202020204" pitchFamily="34" charset="0"/>
              <a:buChar char="•"/>
            </a:pPr>
            <a:r>
              <a:rPr lang="en-US" sz="2800" b="1" dirty="0">
                <a:solidFill>
                  <a:srgbClr val="0070C0"/>
                </a:solidFill>
              </a:rPr>
              <a:t>Team Banquet</a:t>
            </a:r>
          </a:p>
          <a:p>
            <a:pPr marL="457200" indent="-457200">
              <a:buFont typeface="Arial" panose="020B0604020202020204" pitchFamily="34" charset="0"/>
              <a:buChar char="•"/>
            </a:pPr>
            <a:r>
              <a:rPr lang="en-US" sz="2800" b="1" dirty="0">
                <a:solidFill>
                  <a:srgbClr val="0070C0"/>
                </a:solidFill>
              </a:rPr>
              <a:t>Meet Set Up / Breakdown</a:t>
            </a:r>
          </a:p>
        </p:txBody>
      </p:sp>
    </p:spTree>
    <p:extLst>
      <p:ext uri="{BB962C8B-B14F-4D97-AF65-F5344CB8AC3E}">
        <p14:creationId xmlns:p14="http://schemas.microsoft.com/office/powerpoint/2010/main" val="40845096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4494" y="838200"/>
            <a:ext cx="7447873" cy="769441"/>
          </a:xfrm>
          <a:prstGeom prst="rect">
            <a:avLst/>
          </a:prstGeom>
          <a:noFill/>
        </p:spPr>
        <p:txBody>
          <a:bodyPr wrap="none" rtlCol="0">
            <a:spAutoFit/>
          </a:bodyPr>
          <a:lstStyle/>
          <a:p>
            <a:pPr algn="ctr"/>
            <a:r>
              <a:rPr lang="en-US" sz="4400" b="1" dirty="0">
                <a:solidFill>
                  <a:srgbClr val="0070C0"/>
                </a:solidFill>
              </a:rPr>
              <a:t>Registration Fees Toward…</a:t>
            </a:r>
          </a:p>
        </p:txBody>
      </p:sp>
      <p:sp>
        <p:nvSpPr>
          <p:cNvPr id="5" name="TextBox 4"/>
          <p:cNvSpPr txBox="1"/>
          <p:nvPr/>
        </p:nvSpPr>
        <p:spPr>
          <a:xfrm>
            <a:off x="534494" y="1970544"/>
            <a:ext cx="4342305" cy="2677656"/>
          </a:xfrm>
          <a:prstGeom prst="rect">
            <a:avLst/>
          </a:prstGeom>
          <a:noFill/>
        </p:spPr>
        <p:txBody>
          <a:bodyPr wrap="square" rtlCol="0">
            <a:spAutoFit/>
          </a:bodyPr>
          <a:lstStyle/>
          <a:p>
            <a:pPr marL="457200" indent="-457200">
              <a:buFont typeface="Arial" panose="020B0604020202020204" pitchFamily="34" charset="0"/>
              <a:buChar char="•"/>
            </a:pPr>
            <a:r>
              <a:rPr lang="en-US" sz="2400" b="1" dirty="0">
                <a:solidFill>
                  <a:srgbClr val="0070C0"/>
                </a:solidFill>
              </a:rPr>
              <a:t>Coaches Stipends &amp; Supplements</a:t>
            </a:r>
          </a:p>
          <a:p>
            <a:pPr marL="457200" indent="-457200">
              <a:buFont typeface="Arial" panose="020B0604020202020204" pitchFamily="34" charset="0"/>
              <a:buChar char="•"/>
            </a:pPr>
            <a:r>
              <a:rPr lang="en-US" sz="2400" b="1" dirty="0">
                <a:solidFill>
                  <a:srgbClr val="0070C0"/>
                </a:solidFill>
              </a:rPr>
              <a:t>Athletic Trainer Supplement</a:t>
            </a:r>
          </a:p>
          <a:p>
            <a:pPr marL="457200" indent="-457200">
              <a:buFont typeface="Arial" panose="020B0604020202020204" pitchFamily="34" charset="0"/>
              <a:buChar char="•"/>
            </a:pPr>
            <a:r>
              <a:rPr lang="en-US" sz="2400" b="1" dirty="0">
                <a:solidFill>
                  <a:srgbClr val="0070C0"/>
                </a:solidFill>
              </a:rPr>
              <a:t>Weight Room Fees</a:t>
            </a:r>
          </a:p>
          <a:p>
            <a:pPr marL="457200" indent="-457200">
              <a:buFont typeface="Arial" panose="020B0604020202020204" pitchFamily="34" charset="0"/>
              <a:buChar char="•"/>
            </a:pPr>
            <a:r>
              <a:rPr lang="en-US" sz="2400" b="1" dirty="0">
                <a:solidFill>
                  <a:srgbClr val="0070C0"/>
                </a:solidFill>
              </a:rPr>
              <a:t>Team Events</a:t>
            </a:r>
          </a:p>
          <a:p>
            <a:pPr marL="457200" indent="-457200">
              <a:buFont typeface="Arial" panose="020B0604020202020204" pitchFamily="34" charset="0"/>
              <a:buChar char="•"/>
            </a:pPr>
            <a:r>
              <a:rPr lang="en-US" sz="2400" b="1" dirty="0">
                <a:solidFill>
                  <a:srgbClr val="0070C0"/>
                </a:solidFill>
              </a:rPr>
              <a:t>Meet Supplies &amp; Snacks</a:t>
            </a:r>
          </a:p>
        </p:txBody>
      </p:sp>
      <p:sp>
        <p:nvSpPr>
          <p:cNvPr id="6" name="TextBox 5"/>
          <p:cNvSpPr txBox="1"/>
          <p:nvPr/>
        </p:nvSpPr>
        <p:spPr>
          <a:xfrm>
            <a:off x="4801695" y="1970544"/>
            <a:ext cx="4342305" cy="2677656"/>
          </a:xfrm>
          <a:prstGeom prst="rect">
            <a:avLst/>
          </a:prstGeom>
          <a:noFill/>
        </p:spPr>
        <p:txBody>
          <a:bodyPr wrap="square" rtlCol="0">
            <a:spAutoFit/>
          </a:bodyPr>
          <a:lstStyle/>
          <a:p>
            <a:pPr marL="457200" indent="-457200">
              <a:buFont typeface="Arial" panose="020B0604020202020204" pitchFamily="34" charset="0"/>
              <a:buChar char="•"/>
            </a:pPr>
            <a:r>
              <a:rPr lang="en-US" sz="2400" b="1" dirty="0">
                <a:solidFill>
                  <a:srgbClr val="0070C0"/>
                </a:solidFill>
              </a:rPr>
              <a:t>Meet Transportation</a:t>
            </a:r>
          </a:p>
          <a:p>
            <a:pPr marL="457200" indent="-457200">
              <a:buFont typeface="Arial" panose="020B0604020202020204" pitchFamily="34" charset="0"/>
              <a:buChar char="•"/>
            </a:pPr>
            <a:r>
              <a:rPr lang="en-US" sz="2400" b="1" dirty="0">
                <a:solidFill>
                  <a:srgbClr val="0070C0"/>
                </a:solidFill>
              </a:rPr>
              <a:t>Trail Maintenance</a:t>
            </a:r>
          </a:p>
          <a:p>
            <a:pPr marL="457200" indent="-457200">
              <a:buFont typeface="Arial" panose="020B0604020202020204" pitchFamily="34" charset="0"/>
              <a:buChar char="•"/>
            </a:pPr>
            <a:r>
              <a:rPr lang="en-US" sz="2400" b="1" dirty="0">
                <a:solidFill>
                  <a:srgbClr val="0070C0"/>
                </a:solidFill>
              </a:rPr>
              <a:t>Substitute Fees</a:t>
            </a:r>
          </a:p>
          <a:p>
            <a:pPr marL="457200" indent="-457200">
              <a:buFont typeface="Arial" panose="020B0604020202020204" pitchFamily="34" charset="0"/>
              <a:buChar char="•"/>
            </a:pPr>
            <a:r>
              <a:rPr lang="en-US" sz="2400" b="1" dirty="0">
                <a:solidFill>
                  <a:srgbClr val="0070C0"/>
                </a:solidFill>
              </a:rPr>
              <a:t>Senior Gifts</a:t>
            </a:r>
          </a:p>
          <a:p>
            <a:pPr marL="457200" indent="-457200">
              <a:buFont typeface="Arial" panose="020B0604020202020204" pitchFamily="34" charset="0"/>
              <a:buChar char="•"/>
            </a:pPr>
            <a:r>
              <a:rPr lang="en-US" sz="2400" b="1" dirty="0">
                <a:solidFill>
                  <a:srgbClr val="0070C0"/>
                </a:solidFill>
              </a:rPr>
              <a:t>Team Shirt/shorts</a:t>
            </a:r>
          </a:p>
          <a:p>
            <a:pPr marL="457200" indent="-457200">
              <a:buFont typeface="Arial" panose="020B0604020202020204" pitchFamily="34" charset="0"/>
              <a:buChar char="•"/>
            </a:pPr>
            <a:r>
              <a:rPr lang="en-US" sz="2400" b="1" dirty="0">
                <a:solidFill>
                  <a:srgbClr val="0070C0"/>
                </a:solidFill>
              </a:rPr>
              <a:t>Team Awards</a:t>
            </a:r>
          </a:p>
          <a:p>
            <a:pPr marL="457200" indent="-457200">
              <a:buFont typeface="Arial" panose="020B0604020202020204" pitchFamily="34" charset="0"/>
              <a:buChar char="•"/>
            </a:pPr>
            <a:r>
              <a:rPr lang="en-US" sz="2400" b="1" dirty="0">
                <a:solidFill>
                  <a:srgbClr val="0070C0"/>
                </a:solidFill>
              </a:rPr>
              <a:t>MASK</a:t>
            </a:r>
          </a:p>
        </p:txBody>
      </p:sp>
      <p:pic>
        <p:nvPicPr>
          <p:cNvPr id="7" name="Picture 6"/>
          <p:cNvPicPr/>
          <p:nvPr/>
        </p:nvPicPr>
        <p:blipFill>
          <a:blip r:embed="rId2">
            <a:extLst>
              <a:ext uri="{28A0092B-C50C-407E-A947-70E740481C1C}">
                <a14:useLocalDpi xmlns:a14="http://schemas.microsoft.com/office/drawing/2010/main" val="0"/>
              </a:ext>
            </a:extLst>
          </a:blip>
          <a:stretch>
            <a:fillRect/>
          </a:stretch>
        </p:blipFill>
        <p:spPr>
          <a:xfrm>
            <a:off x="2718346" y="5181600"/>
            <a:ext cx="3156389" cy="1573709"/>
          </a:xfrm>
          <a:prstGeom prst="rect">
            <a:avLst/>
          </a:prstGeom>
        </p:spPr>
      </p:pic>
    </p:spTree>
    <p:extLst>
      <p:ext uri="{BB962C8B-B14F-4D97-AF65-F5344CB8AC3E}">
        <p14:creationId xmlns:p14="http://schemas.microsoft.com/office/powerpoint/2010/main" val="1877399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rot="20090402">
            <a:off x="2866287" y="776362"/>
            <a:ext cx="3337773" cy="1015663"/>
          </a:xfrm>
          <a:prstGeom prst="rect">
            <a:avLst/>
          </a:prstGeom>
          <a:noFill/>
        </p:spPr>
        <p:txBody>
          <a:bodyPr wrap="none" rtlCol="0">
            <a:spAutoFit/>
          </a:bodyPr>
          <a:lstStyle/>
          <a:p>
            <a:pPr algn="ctr"/>
            <a:r>
              <a:rPr lang="en-US" sz="6000" b="1" dirty="0">
                <a:solidFill>
                  <a:srgbClr val="0070C0"/>
                </a:solidFill>
              </a:rPr>
              <a:t>Uniforms</a:t>
            </a:r>
          </a:p>
        </p:txBody>
      </p:sp>
      <p:sp>
        <p:nvSpPr>
          <p:cNvPr id="5" name="TextBox 4"/>
          <p:cNvSpPr txBox="1"/>
          <p:nvPr/>
        </p:nvSpPr>
        <p:spPr>
          <a:xfrm>
            <a:off x="914400" y="2345432"/>
            <a:ext cx="7620000" cy="3416320"/>
          </a:xfrm>
          <a:prstGeom prst="rect">
            <a:avLst/>
          </a:prstGeom>
          <a:noFill/>
        </p:spPr>
        <p:txBody>
          <a:bodyPr wrap="square" rtlCol="0">
            <a:spAutoFit/>
          </a:bodyPr>
          <a:lstStyle/>
          <a:p>
            <a:pPr marL="457200" indent="-457200">
              <a:buFont typeface="Arial" panose="020B0604020202020204" pitchFamily="34" charset="0"/>
              <a:buChar char="•"/>
            </a:pPr>
            <a:r>
              <a:rPr lang="en-US" sz="2400" dirty="0">
                <a:solidFill>
                  <a:srgbClr val="0070C0"/>
                </a:solidFill>
              </a:rPr>
              <a:t>Required for all athletes: GHSA standard</a:t>
            </a:r>
          </a:p>
          <a:p>
            <a:pPr marL="914400" lvl="1" indent="-457200">
              <a:buFont typeface="Arial" panose="020B0604020202020204" pitchFamily="34" charset="0"/>
              <a:buChar char="•"/>
            </a:pPr>
            <a:r>
              <a:rPr lang="en-US" sz="2400" u="sng" dirty="0">
                <a:solidFill>
                  <a:srgbClr val="0070C0"/>
                </a:solidFill>
              </a:rPr>
              <a:t>All athletes must have </a:t>
            </a:r>
            <a:r>
              <a:rPr lang="en-US" sz="2400" dirty="0">
                <a:solidFill>
                  <a:srgbClr val="0070C0"/>
                </a:solidFill>
              </a:rPr>
              <a:t>Pope Singlet &amp; Shorts</a:t>
            </a:r>
          </a:p>
          <a:p>
            <a:pPr marL="457200" indent="-457200">
              <a:buFont typeface="Arial" panose="020B0604020202020204" pitchFamily="34" charset="0"/>
              <a:buChar char="•"/>
            </a:pPr>
            <a:r>
              <a:rPr lang="en-US" sz="2400" dirty="0">
                <a:solidFill>
                  <a:srgbClr val="0070C0"/>
                </a:solidFill>
              </a:rPr>
              <a:t>Booster Club carries minimal inventory (cost)</a:t>
            </a:r>
          </a:p>
          <a:p>
            <a:pPr marL="457200" indent="-457200">
              <a:buFont typeface="Arial" panose="020B0604020202020204" pitchFamily="34" charset="0"/>
              <a:buChar char="•"/>
            </a:pPr>
            <a:r>
              <a:rPr lang="en-US" sz="2400" dirty="0">
                <a:solidFill>
                  <a:srgbClr val="0070C0"/>
                </a:solidFill>
              </a:rPr>
              <a:t>XC uniforms are for sale through the Booster club for new athletes and those athletes who need a new piece.  </a:t>
            </a:r>
          </a:p>
          <a:p>
            <a:pPr marL="457200" indent="-457200">
              <a:buFont typeface="Arial" panose="020B0604020202020204" pitchFamily="34" charset="0"/>
              <a:buChar char="•"/>
            </a:pPr>
            <a:endParaRPr lang="en-US" sz="2400" dirty="0">
              <a:solidFill>
                <a:srgbClr val="0070C0"/>
              </a:solidFill>
            </a:endParaRPr>
          </a:p>
          <a:p>
            <a:pPr marL="457200" indent="-457200">
              <a:buFont typeface="Arial" panose="020B0604020202020204" pitchFamily="34" charset="0"/>
              <a:buChar char="•"/>
            </a:pPr>
            <a:r>
              <a:rPr lang="en-US" sz="2400" b="1" dirty="0">
                <a:solidFill>
                  <a:srgbClr val="FF0000"/>
                </a:solidFill>
              </a:rPr>
              <a:t>UNIFORMS WILL BE HERE GIVEN OUT AT PRACTICE ON FRIDAY.</a:t>
            </a:r>
          </a:p>
        </p:txBody>
      </p:sp>
    </p:spTree>
    <p:extLst>
      <p:ext uri="{BB962C8B-B14F-4D97-AF65-F5344CB8AC3E}">
        <p14:creationId xmlns:p14="http://schemas.microsoft.com/office/powerpoint/2010/main" val="1660496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457200"/>
            <a:ext cx="7746030" cy="1446550"/>
          </a:xfrm>
          <a:prstGeom prst="rect">
            <a:avLst/>
          </a:prstGeom>
          <a:noFill/>
        </p:spPr>
        <p:txBody>
          <a:bodyPr wrap="none" rtlCol="0">
            <a:spAutoFit/>
          </a:bodyPr>
          <a:lstStyle/>
          <a:p>
            <a:pPr algn="ctr"/>
            <a:r>
              <a:rPr lang="en-US" sz="4400" b="1" dirty="0">
                <a:solidFill>
                  <a:srgbClr val="0070C0"/>
                </a:solidFill>
              </a:rPr>
              <a:t>Save on Shoes and Apparel</a:t>
            </a:r>
          </a:p>
          <a:p>
            <a:pPr algn="ctr"/>
            <a:r>
              <a:rPr lang="en-US" sz="4400" b="1" dirty="0">
                <a:solidFill>
                  <a:srgbClr val="0070C0"/>
                </a:solidFill>
              </a:rPr>
              <a:t>$$$</a:t>
            </a:r>
          </a:p>
        </p:txBody>
      </p:sp>
      <p:sp>
        <p:nvSpPr>
          <p:cNvPr id="5" name="TextBox 4"/>
          <p:cNvSpPr txBox="1"/>
          <p:nvPr/>
        </p:nvSpPr>
        <p:spPr>
          <a:xfrm>
            <a:off x="609600" y="2209800"/>
            <a:ext cx="8229600" cy="2031325"/>
          </a:xfrm>
          <a:prstGeom prst="rect">
            <a:avLst/>
          </a:prstGeom>
          <a:noFill/>
        </p:spPr>
        <p:txBody>
          <a:bodyPr wrap="square" rtlCol="0">
            <a:spAutoFit/>
          </a:bodyPr>
          <a:lstStyle/>
          <a:p>
            <a:pPr marL="457200" indent="-457200">
              <a:buFont typeface="Arial" panose="020B0604020202020204" pitchFamily="34" charset="0"/>
              <a:buChar char="•"/>
            </a:pPr>
            <a:r>
              <a:rPr lang="en-US" dirty="0">
                <a:solidFill>
                  <a:srgbClr val="0070C0"/>
                </a:solidFill>
              </a:rPr>
              <a:t>POPE XC  - Discount at </a:t>
            </a:r>
            <a:r>
              <a:rPr lang="en-US" b="1" dirty="0">
                <a:solidFill>
                  <a:srgbClr val="0070C0"/>
                </a:solidFill>
              </a:rPr>
              <a:t>BIG PEACH-Marietta </a:t>
            </a:r>
            <a:endParaRPr lang="en-US" dirty="0">
              <a:solidFill>
                <a:srgbClr val="00B050"/>
              </a:solidFill>
            </a:endParaRPr>
          </a:p>
          <a:p>
            <a:pPr marL="914400" lvl="1" indent="-457200">
              <a:buFont typeface="Arial" panose="020B0604020202020204" pitchFamily="34" charset="0"/>
              <a:buChar char="•"/>
            </a:pPr>
            <a:r>
              <a:rPr lang="en-US" dirty="0">
                <a:solidFill>
                  <a:srgbClr val="0070C0"/>
                </a:solidFill>
              </a:rPr>
              <a:t>POPE Athletes get 10% off training shoes/15% off spikes, 20% off Apparel, 10% off everything else in store.  </a:t>
            </a:r>
          </a:p>
          <a:p>
            <a:pPr lvl="1"/>
            <a:r>
              <a:rPr lang="en-US" dirty="0">
                <a:solidFill>
                  <a:srgbClr val="0070C0"/>
                </a:solidFill>
              </a:rPr>
              <a:t>HOURS: </a:t>
            </a:r>
            <a:r>
              <a:rPr lang="en-US" dirty="0"/>
              <a:t>M-F 10a-8p, Sat 9a-6p, Sun 12p-5p</a:t>
            </a:r>
            <a:endParaRPr lang="en-US" dirty="0">
              <a:solidFill>
                <a:srgbClr val="0070C0"/>
              </a:solidFill>
            </a:endParaRPr>
          </a:p>
          <a:p>
            <a:pPr marL="914400" lvl="1" indent="-457200">
              <a:buFont typeface="Arial" panose="020B0604020202020204" pitchFamily="34" charset="0"/>
              <a:buChar char="•"/>
            </a:pPr>
            <a:endParaRPr lang="en-US" dirty="0">
              <a:solidFill>
                <a:srgbClr val="0070C0"/>
              </a:solidFill>
            </a:endParaRPr>
          </a:p>
          <a:p>
            <a:pPr marL="914400" lvl="1" indent="-457200">
              <a:buFont typeface="Arial" panose="020B0604020202020204" pitchFamily="34" charset="0"/>
              <a:buChar char="•"/>
            </a:pPr>
            <a:r>
              <a:rPr lang="en-US" dirty="0">
                <a:solidFill>
                  <a:srgbClr val="0070C0"/>
                </a:solidFill>
              </a:rPr>
              <a:t>POPE Family members get 10% off any purchase</a:t>
            </a:r>
          </a:p>
          <a:p>
            <a:pPr marL="914400" lvl="1" indent="-457200">
              <a:buFont typeface="Arial" panose="020B0604020202020204" pitchFamily="34" charset="0"/>
              <a:buChar char="•"/>
            </a:pPr>
            <a:endParaRPr lang="en-US" dirty="0">
              <a:solidFill>
                <a:srgbClr val="00B050"/>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8527" y="4017159"/>
            <a:ext cx="3134087" cy="969705"/>
          </a:xfrm>
          <a:prstGeom prst="rect">
            <a:avLst/>
          </a:prstGeom>
        </p:spPr>
      </p:pic>
      <p:sp>
        <p:nvSpPr>
          <p:cNvPr id="8" name="Rectangle 7"/>
          <p:cNvSpPr/>
          <p:nvPr/>
        </p:nvSpPr>
        <p:spPr>
          <a:xfrm>
            <a:off x="2209800" y="5065739"/>
            <a:ext cx="3603872" cy="369332"/>
          </a:xfrm>
          <a:prstGeom prst="rect">
            <a:avLst/>
          </a:prstGeom>
        </p:spPr>
        <p:txBody>
          <a:bodyPr wrap="none">
            <a:spAutoFit/>
          </a:bodyPr>
          <a:lstStyle/>
          <a:p>
            <a:r>
              <a:rPr lang="en-US" b="1" u="sng" dirty="0">
                <a:solidFill>
                  <a:srgbClr val="0070C0"/>
                </a:solidFill>
              </a:rPr>
              <a:t>www.bigpeachrunningco.com</a:t>
            </a:r>
            <a:endParaRPr lang="en-US" u="sng" dirty="0"/>
          </a:p>
        </p:txBody>
      </p:sp>
      <p:sp>
        <p:nvSpPr>
          <p:cNvPr id="9" name="Rectangle 8"/>
          <p:cNvSpPr/>
          <p:nvPr/>
        </p:nvSpPr>
        <p:spPr>
          <a:xfrm>
            <a:off x="1524000" y="5625144"/>
            <a:ext cx="4572000" cy="646331"/>
          </a:xfrm>
          <a:prstGeom prst="rect">
            <a:avLst/>
          </a:prstGeom>
        </p:spPr>
        <p:txBody>
          <a:bodyPr>
            <a:spAutoFit/>
          </a:bodyPr>
          <a:lstStyle/>
          <a:p>
            <a:pPr algn="ctr"/>
            <a:r>
              <a:rPr lang="en-US" b="1" dirty="0">
                <a:solidFill>
                  <a:srgbClr val="0070C0"/>
                </a:solidFill>
              </a:rPr>
              <a:t>* </a:t>
            </a:r>
            <a:r>
              <a:rPr lang="en-US" dirty="0"/>
              <a:t>1062 Johnson Ferry Road</a:t>
            </a:r>
            <a:br>
              <a:rPr lang="en-US" dirty="0"/>
            </a:br>
            <a:r>
              <a:rPr lang="en-US" dirty="0"/>
              <a:t>Marietta, GA 30068</a:t>
            </a:r>
          </a:p>
        </p:txBody>
      </p:sp>
    </p:spTree>
    <p:extLst>
      <p:ext uri="{BB962C8B-B14F-4D97-AF65-F5344CB8AC3E}">
        <p14:creationId xmlns:p14="http://schemas.microsoft.com/office/powerpoint/2010/main" val="2329386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1066800"/>
            <a:ext cx="6629400" cy="1219201"/>
          </a:xfrm>
        </p:spPr>
        <p:txBody>
          <a:bodyPr>
            <a:normAutofit fontScale="90000"/>
          </a:bodyPr>
          <a:lstStyle/>
          <a:p>
            <a:r>
              <a:rPr lang="en-US" dirty="0"/>
              <a:t>LINKS to the future!!</a:t>
            </a:r>
          </a:p>
        </p:txBody>
      </p:sp>
      <p:sp>
        <p:nvSpPr>
          <p:cNvPr id="3" name="Subtitle 2"/>
          <p:cNvSpPr>
            <a:spLocks noGrp="1"/>
          </p:cNvSpPr>
          <p:nvPr>
            <p:ph type="subTitle" idx="1"/>
          </p:nvPr>
        </p:nvSpPr>
        <p:spPr/>
        <p:txBody>
          <a:bodyPr>
            <a:normAutofit/>
          </a:bodyPr>
          <a:lstStyle/>
          <a:p>
            <a:r>
              <a:rPr lang="en-US" b="1" dirty="0">
                <a:solidFill>
                  <a:srgbClr val="FF0000"/>
                </a:solidFill>
              </a:rPr>
              <a:t>When your legs tire run with your heart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400" y="4020015"/>
            <a:ext cx="2466975" cy="1847850"/>
          </a:xfrm>
          <a:prstGeom prst="rect">
            <a:avLst/>
          </a:prstGeom>
        </p:spPr>
      </p:pic>
    </p:spTree>
    <p:extLst>
      <p:ext uri="{BB962C8B-B14F-4D97-AF65-F5344CB8AC3E}">
        <p14:creationId xmlns:p14="http://schemas.microsoft.com/office/powerpoint/2010/main" val="2079897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2020 Coaching staff</a:t>
            </a:r>
          </a:p>
        </p:txBody>
      </p:sp>
      <p:sp>
        <p:nvSpPr>
          <p:cNvPr id="3" name="Content Placeholder 2"/>
          <p:cNvSpPr>
            <a:spLocks noGrp="1"/>
          </p:cNvSpPr>
          <p:nvPr>
            <p:ph idx="1"/>
          </p:nvPr>
        </p:nvSpPr>
        <p:spPr/>
        <p:txBody>
          <a:bodyPr>
            <a:normAutofit/>
          </a:bodyPr>
          <a:lstStyle/>
          <a:p>
            <a:pPr>
              <a:spcBef>
                <a:spcPct val="50000"/>
              </a:spcBef>
            </a:pPr>
            <a:r>
              <a:rPr lang="en-US" b="1" u="sng" dirty="0">
                <a:solidFill>
                  <a:srgbClr val="003399"/>
                </a:solidFill>
              </a:rPr>
              <a:t>Head Coach</a:t>
            </a:r>
          </a:p>
          <a:p>
            <a:pPr>
              <a:spcBef>
                <a:spcPct val="50000"/>
              </a:spcBef>
            </a:pPr>
            <a:r>
              <a:rPr lang="en-US" dirty="0">
                <a:solidFill>
                  <a:srgbClr val="003399"/>
                </a:solidFill>
              </a:rPr>
              <a:t>Cathi Monk</a:t>
            </a:r>
          </a:p>
          <a:p>
            <a:pPr>
              <a:spcBef>
                <a:spcPct val="50000"/>
              </a:spcBef>
            </a:pPr>
            <a:r>
              <a:rPr lang="en-US" b="1" u="sng" dirty="0">
                <a:solidFill>
                  <a:srgbClr val="003399"/>
                </a:solidFill>
              </a:rPr>
              <a:t>Assistant Coaches</a:t>
            </a:r>
          </a:p>
          <a:p>
            <a:pPr>
              <a:spcBef>
                <a:spcPct val="50000"/>
              </a:spcBef>
            </a:pPr>
            <a:r>
              <a:rPr lang="en-US" dirty="0">
                <a:solidFill>
                  <a:srgbClr val="003399"/>
                </a:solidFill>
              </a:rPr>
              <a:t>Steve Krause</a:t>
            </a:r>
          </a:p>
          <a:p>
            <a:pPr>
              <a:spcBef>
                <a:spcPct val="50000"/>
              </a:spcBef>
            </a:pPr>
            <a:r>
              <a:rPr lang="en-US" dirty="0">
                <a:solidFill>
                  <a:srgbClr val="003399"/>
                </a:solidFill>
              </a:rPr>
              <a:t>Morgan Fleming</a:t>
            </a:r>
          </a:p>
        </p:txBody>
      </p:sp>
    </p:spTree>
    <p:extLst>
      <p:ext uri="{BB962C8B-B14F-4D97-AF65-F5344CB8AC3E}">
        <p14:creationId xmlns:p14="http://schemas.microsoft.com/office/powerpoint/2010/main" val="3767820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38200"/>
            <a:ext cx="6564015" cy="1044117"/>
          </a:xfrm>
        </p:spPr>
        <p:txBody>
          <a:bodyPr/>
          <a:lstStyle/>
          <a:p>
            <a:r>
              <a:rPr lang="en-US" dirty="0"/>
              <a:t>Coach Steve Krause</a:t>
            </a:r>
          </a:p>
        </p:txBody>
      </p:sp>
      <p:pic>
        <p:nvPicPr>
          <p:cNvPr id="5" name="Content Placeholder 4"/>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457200" y="1481372"/>
            <a:ext cx="2223020" cy="3278187"/>
          </a:xfrm>
        </p:spPr>
      </p:pic>
      <p:sp>
        <p:nvSpPr>
          <p:cNvPr id="4" name="Content Placeholder 3"/>
          <p:cNvSpPr>
            <a:spLocks noGrp="1"/>
          </p:cNvSpPr>
          <p:nvPr>
            <p:ph sz="half" idx="2"/>
          </p:nvPr>
        </p:nvSpPr>
        <p:spPr>
          <a:xfrm>
            <a:off x="5257800" y="1225296"/>
            <a:ext cx="4038600" cy="4407408"/>
          </a:xfrm>
        </p:spPr>
        <p:txBody>
          <a:bodyPr/>
          <a:lstStyle/>
          <a:p>
            <a:r>
              <a:rPr lang="en-US" dirty="0"/>
              <a:t>3 time State Champion in 300 AND 400.</a:t>
            </a:r>
          </a:p>
          <a:p>
            <a:r>
              <a:rPr lang="en-US" dirty="0"/>
              <a:t>PR of 48.3  in 400</a:t>
            </a:r>
          </a:p>
          <a:p>
            <a:r>
              <a:rPr lang="en-US" dirty="0"/>
              <a:t>Certified personal Trainer</a:t>
            </a:r>
          </a:p>
          <a:p>
            <a:endParaRPr lang="en-US" dirty="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000750" y="4210050"/>
            <a:ext cx="3200401" cy="2400301"/>
          </a:xfrm>
          <a:prstGeom prst="rect">
            <a:avLst/>
          </a:prstGeom>
        </p:spPr>
      </p:pic>
      <p:pic>
        <p:nvPicPr>
          <p:cNvPr id="3" name="20200811_083755">
            <a:hlinkClick r:id="" action="ppaction://media"/>
            <a:extLst>
              <a:ext uri="{FF2B5EF4-FFF2-40B4-BE49-F238E27FC236}">
                <a16:creationId xmlns:a16="http://schemas.microsoft.com/office/drawing/2014/main" id="{427E0BF5-C87E-4477-A331-ECADD0A87BE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252560" y="2971800"/>
            <a:ext cx="2309812" cy="4106332"/>
          </a:xfrm>
          <a:prstGeom prst="rect">
            <a:avLst/>
          </a:prstGeom>
        </p:spPr>
      </p:pic>
    </p:spTree>
    <p:extLst>
      <p:ext uri="{BB962C8B-B14F-4D97-AF65-F5344CB8AC3E}">
        <p14:creationId xmlns:p14="http://schemas.microsoft.com/office/powerpoint/2010/main" val="3353664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Morgan LAUSHEY</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43038" y="2853879"/>
            <a:ext cx="3125787" cy="1758255"/>
          </a:xfrm>
        </p:spPr>
      </p:pic>
      <p:sp>
        <p:nvSpPr>
          <p:cNvPr id="4" name="Content Placeholder 3"/>
          <p:cNvSpPr>
            <a:spLocks noGrp="1"/>
          </p:cNvSpPr>
          <p:nvPr>
            <p:ph sz="half" idx="2"/>
          </p:nvPr>
        </p:nvSpPr>
        <p:spPr/>
        <p:txBody>
          <a:bodyPr>
            <a:normAutofit fontScale="85000" lnSpcReduction="20000"/>
          </a:bodyPr>
          <a:lstStyle/>
          <a:p>
            <a:r>
              <a:rPr lang="en-US" dirty="0"/>
              <a:t>Ran at POPE HS with </a:t>
            </a:r>
            <a:r>
              <a:rPr lang="en-US" dirty="0" err="1"/>
              <a:t>Pr’s</a:t>
            </a:r>
            <a:r>
              <a:rPr lang="en-US" dirty="0"/>
              <a:t> of </a:t>
            </a:r>
          </a:p>
          <a:p>
            <a:r>
              <a:rPr lang="en-US" dirty="0"/>
              <a:t>1600 5:20</a:t>
            </a:r>
          </a:p>
          <a:p>
            <a:r>
              <a:rPr lang="en-US" dirty="0"/>
              <a:t>3200 11:40</a:t>
            </a:r>
          </a:p>
          <a:p>
            <a:r>
              <a:rPr lang="en-US" dirty="0"/>
              <a:t>5K 19:26</a:t>
            </a:r>
            <a:br>
              <a:rPr lang="en-US" dirty="0"/>
            </a:br>
            <a:endParaRPr lang="en-US" dirty="0"/>
          </a:p>
          <a:p>
            <a:r>
              <a:rPr lang="en-US" dirty="0"/>
              <a:t>Ran at Georgia State</a:t>
            </a:r>
          </a:p>
          <a:p>
            <a:r>
              <a:rPr lang="en-US" dirty="0"/>
              <a:t>1500 4:54</a:t>
            </a:r>
          </a:p>
          <a:p>
            <a:r>
              <a:rPr lang="en-US" dirty="0"/>
              <a:t>3000  10:36</a:t>
            </a:r>
          </a:p>
          <a:p>
            <a:r>
              <a:rPr lang="en-US" dirty="0"/>
              <a:t>5K 18:37</a:t>
            </a:r>
          </a:p>
        </p:txBody>
      </p:sp>
      <p:pic>
        <p:nvPicPr>
          <p:cNvPr id="1026" name="Picture 2">
            <a:extLst>
              <a:ext uri="{FF2B5EF4-FFF2-40B4-BE49-F238E27FC236}">
                <a16:creationId xmlns:a16="http://schemas.microsoft.com/office/drawing/2014/main" id="{CC6B3B0E-6E61-4B54-84E5-732D5EC441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82299" y="2743200"/>
            <a:ext cx="1672326"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6855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Cathi monk</a:t>
            </a:r>
          </a:p>
        </p:txBody>
      </p:sp>
      <p:sp>
        <p:nvSpPr>
          <p:cNvPr id="3" name="Content Placeholder 2"/>
          <p:cNvSpPr>
            <a:spLocks noGrp="1"/>
          </p:cNvSpPr>
          <p:nvPr>
            <p:ph sz="half" idx="1"/>
          </p:nvPr>
        </p:nvSpPr>
        <p:spPr/>
        <p:txBody>
          <a:bodyPr>
            <a:normAutofit fontScale="70000" lnSpcReduction="20000"/>
          </a:bodyPr>
          <a:lstStyle/>
          <a:p>
            <a:r>
              <a:rPr lang="en-US" dirty="0"/>
              <a:t>Walton HS alumni</a:t>
            </a:r>
          </a:p>
          <a:p>
            <a:r>
              <a:rPr lang="en-US" dirty="0"/>
              <a:t>Auburn University athlete</a:t>
            </a:r>
          </a:p>
          <a:p>
            <a:r>
              <a:rPr lang="en-US" dirty="0"/>
              <a:t>26 years of Coaching Experience</a:t>
            </a:r>
          </a:p>
          <a:p>
            <a:r>
              <a:rPr lang="en-US" dirty="0"/>
              <a:t>Coached  multiple region and State individual Champions. </a:t>
            </a:r>
          </a:p>
          <a:p>
            <a:r>
              <a:rPr lang="en-US" dirty="0"/>
              <a:t>Numerous time County/Region Coach of the year.</a:t>
            </a:r>
          </a:p>
          <a:p>
            <a:r>
              <a:rPr lang="en-US" dirty="0"/>
              <a:t>TEAM GEORGIA Coordinator</a:t>
            </a:r>
          </a:p>
          <a:p>
            <a:r>
              <a:rPr lang="en-US" dirty="0"/>
              <a:t>Elected as Vice President of the GATFXCCA </a:t>
            </a:r>
          </a:p>
          <a:p>
            <a:pPr marL="114300" indent="0">
              <a:buNone/>
            </a:pPr>
            <a:r>
              <a:rPr lang="en-US" dirty="0"/>
              <a:t>	(Coaches Assn).</a:t>
            </a:r>
          </a:p>
        </p:txBody>
      </p:sp>
      <p:sp>
        <p:nvSpPr>
          <p:cNvPr id="4" name="Content Placeholder 3"/>
          <p:cNvSpPr>
            <a:spLocks noGrp="1"/>
          </p:cNvSpPr>
          <p:nvPr>
            <p:ph sz="half" idx="2"/>
          </p:nvPr>
        </p:nvSpPr>
        <p:spPr/>
        <p:txBody>
          <a:bodyPr>
            <a:normAutofit fontScale="70000" lnSpcReduction="20000"/>
          </a:bodyPr>
          <a:lstStyle/>
          <a:p>
            <a:r>
              <a:rPr lang="en-US" dirty="0"/>
              <a:t>Post 40 PR’s</a:t>
            </a:r>
          </a:p>
          <a:p>
            <a:r>
              <a:rPr lang="en-US" dirty="0"/>
              <a:t>19:21 5K</a:t>
            </a:r>
          </a:p>
          <a:p>
            <a:r>
              <a:rPr lang="en-US" dirty="0"/>
              <a:t>41:40 10K</a:t>
            </a:r>
          </a:p>
          <a:p>
            <a:r>
              <a:rPr lang="en-US" dirty="0"/>
              <a:t>1:35 ½ marathon</a:t>
            </a:r>
          </a:p>
          <a:p>
            <a:r>
              <a:rPr lang="en-US" dirty="0"/>
              <a:t>3:22 marathon</a:t>
            </a:r>
          </a:p>
        </p:txBody>
      </p:sp>
    </p:spTree>
    <p:extLst>
      <p:ext uri="{BB962C8B-B14F-4D97-AF65-F5344CB8AC3E}">
        <p14:creationId xmlns:p14="http://schemas.microsoft.com/office/powerpoint/2010/main" val="1133204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228600"/>
            <a:ext cx="7924800" cy="369332"/>
          </a:xfrm>
          <a:prstGeom prst="rect">
            <a:avLst/>
          </a:prstGeom>
          <a:noFill/>
        </p:spPr>
        <p:txBody>
          <a:bodyPr wrap="square" rtlCol="0">
            <a:spAutoFit/>
          </a:bodyPr>
          <a:lstStyle/>
          <a:p>
            <a:endParaRPr lang="en-US" b="1" dirty="0">
              <a:solidFill>
                <a:srgbClr val="FF0000"/>
              </a:solidFill>
            </a:endParaRPr>
          </a:p>
        </p:txBody>
      </p:sp>
      <p:pic>
        <p:nvPicPr>
          <p:cNvPr id="4" name="Picture 3" descr="A group of people standing in front of a crowd posing for the camera&#10;&#10;Description automatically generated">
            <a:extLst>
              <a:ext uri="{FF2B5EF4-FFF2-40B4-BE49-F238E27FC236}">
                <a16:creationId xmlns:a16="http://schemas.microsoft.com/office/drawing/2014/main" id="{ACA9D663-7A15-4E4B-933C-7DEE9FB74E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76200"/>
            <a:ext cx="6858000" cy="6858000"/>
          </a:xfrm>
          <a:prstGeom prst="rect">
            <a:avLst/>
          </a:prstGeom>
        </p:spPr>
      </p:pic>
      <p:sp>
        <p:nvSpPr>
          <p:cNvPr id="6" name="Rectangle 5">
            <a:extLst>
              <a:ext uri="{FF2B5EF4-FFF2-40B4-BE49-F238E27FC236}">
                <a16:creationId xmlns:a16="http://schemas.microsoft.com/office/drawing/2014/main" id="{F6775725-86B6-421B-95B4-BA497B5DD952}"/>
              </a:ext>
            </a:extLst>
          </p:cNvPr>
          <p:cNvSpPr/>
          <p:nvPr/>
        </p:nvSpPr>
        <p:spPr>
          <a:xfrm>
            <a:off x="2286000" y="2967335"/>
            <a:ext cx="4572000" cy="923330"/>
          </a:xfrm>
          <a:prstGeom prst="rect">
            <a:avLst/>
          </a:prstGeom>
        </p:spPr>
        <p:txBody>
          <a:bodyPr>
            <a:spAutoFit/>
          </a:bodyPr>
          <a:lstStyle/>
          <a:p>
            <a:r>
              <a:rPr lang="en-US" b="1" dirty="0">
                <a:solidFill>
                  <a:srgbClr val="FF0000"/>
                </a:solidFill>
              </a:rPr>
              <a:t>WE enjoyed last year but are challenged to do even more this year!!!!</a:t>
            </a:r>
          </a:p>
        </p:txBody>
      </p:sp>
    </p:spTree>
    <p:extLst>
      <p:ext uri="{BB962C8B-B14F-4D97-AF65-F5344CB8AC3E}">
        <p14:creationId xmlns:p14="http://schemas.microsoft.com/office/powerpoint/2010/main" val="40921817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1371600"/>
          </a:xfrm>
        </p:spPr>
        <p:txBody>
          <a:bodyPr/>
          <a:lstStyle/>
          <a:p>
            <a:pPr eaLnBrk="1" hangingPunct="1">
              <a:defRPr/>
            </a:pPr>
            <a:r>
              <a:rPr lang="en-US" dirty="0"/>
              <a:t>BUILD THE BASE!!!</a:t>
            </a:r>
          </a:p>
        </p:txBody>
      </p:sp>
      <p:pic>
        <p:nvPicPr>
          <p:cNvPr id="15363"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28600" y="1295400"/>
            <a:ext cx="4943475" cy="3848100"/>
          </a:xfrm>
        </p:spPr>
      </p:pic>
      <p:sp>
        <p:nvSpPr>
          <p:cNvPr id="4" name="Content Placeholder 3"/>
          <p:cNvSpPr>
            <a:spLocks noGrp="1"/>
          </p:cNvSpPr>
          <p:nvPr>
            <p:ph sz="half" idx="2"/>
          </p:nvPr>
        </p:nvSpPr>
        <p:spPr>
          <a:xfrm>
            <a:off x="5029200" y="1981200"/>
            <a:ext cx="4038600" cy="4114800"/>
          </a:xfrm>
        </p:spPr>
        <p:txBody>
          <a:bodyPr/>
          <a:lstStyle/>
          <a:p>
            <a:pPr eaLnBrk="1" hangingPunct="1">
              <a:defRPr/>
            </a:pPr>
            <a:r>
              <a:rPr lang="en-US" dirty="0"/>
              <a:t>Long runs!!!!</a:t>
            </a:r>
            <a:br>
              <a:rPr lang="en-US" dirty="0"/>
            </a:br>
            <a:r>
              <a:rPr lang="en-US" dirty="0"/>
              <a:t>Vary the terrain and pace!!</a:t>
            </a:r>
          </a:p>
          <a:p>
            <a:pPr eaLnBrk="1" hangingPunct="1">
              <a:defRPr/>
            </a:pPr>
            <a:r>
              <a:rPr lang="en-US" dirty="0"/>
              <a:t>Weights</a:t>
            </a:r>
          </a:p>
          <a:p>
            <a:pPr eaLnBrk="1" hangingPunct="1">
              <a:defRPr/>
            </a:pPr>
            <a:endParaRPr lang="en-US" dirty="0"/>
          </a:p>
          <a:p>
            <a:pPr eaLnBrk="1" hangingPunct="1">
              <a:defRPr/>
            </a:pPr>
            <a:r>
              <a:rPr lang="en-US" dirty="0"/>
              <a:t>WE encourage STRONG athletes!!</a:t>
            </a:r>
          </a:p>
          <a:p>
            <a:pPr eaLnBrk="1" hangingPunct="1">
              <a:defRPr/>
            </a:pPr>
            <a:r>
              <a:rPr lang="en-US" dirty="0"/>
              <a:t>Consistency in training is KEY!!</a:t>
            </a:r>
          </a:p>
          <a:p>
            <a:pPr eaLnBrk="1" hangingPunct="1">
              <a:defRPr/>
            </a:pPr>
            <a:endParaRPr lang="en-US" dirty="0"/>
          </a:p>
        </p:txBody>
      </p:sp>
      <p:pic>
        <p:nvPicPr>
          <p:cNvPr id="5"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130" y="3695700"/>
            <a:ext cx="2423207" cy="2438400"/>
          </a:xfrm>
          <a:prstGeom prst="rect">
            <a:avLst/>
          </a:prstGeom>
        </p:spPr>
      </p:pic>
    </p:spTree>
    <p:extLst>
      <p:ext uri="{BB962C8B-B14F-4D97-AF65-F5344CB8AC3E}">
        <p14:creationId xmlns:p14="http://schemas.microsoft.com/office/powerpoint/2010/main" val="37965811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Summer training</a:t>
            </a:r>
          </a:p>
        </p:txBody>
      </p:sp>
      <p:pic>
        <p:nvPicPr>
          <p:cNvPr id="10" name="Content Placeholder 9"/>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05204" y="1447799"/>
            <a:ext cx="4038600" cy="3028950"/>
          </a:xfrm>
        </p:spPr>
      </p:pic>
      <p:pic>
        <p:nvPicPr>
          <p:cNvPr id="11" name="Content Placeholder 10"/>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891679" y="2562990"/>
            <a:ext cx="3121429" cy="2340033"/>
          </a:xfr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6464" y="1371600"/>
            <a:ext cx="4267200" cy="320040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300" y="3390900"/>
            <a:ext cx="2971800" cy="3962400"/>
          </a:xfrm>
          <a:prstGeom prst="rect">
            <a:avLst/>
          </a:prstGeom>
        </p:spPr>
      </p:pic>
    </p:spTree>
    <p:extLst>
      <p:ext uri="{BB962C8B-B14F-4D97-AF65-F5344CB8AC3E}">
        <p14:creationId xmlns:p14="http://schemas.microsoft.com/office/powerpoint/2010/main" val="23838978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42C14A9-3617-46DD-9FC4-ED828A7D3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19AB0109-1C89-41F0-9EDF-3DE017BE3F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90422" y="1847088"/>
            <a:ext cx="4161030"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088684" y="804519"/>
            <a:ext cx="4162768" cy="1049235"/>
          </a:xfrm>
        </p:spPr>
        <p:txBody>
          <a:bodyPr>
            <a:normAutofit/>
          </a:bodyPr>
          <a:lstStyle/>
          <a:p>
            <a:r>
              <a:rPr lang="en-US" dirty="0"/>
              <a:t>Practice Schedule</a:t>
            </a:r>
          </a:p>
        </p:txBody>
      </p:sp>
      <p:sp>
        <p:nvSpPr>
          <p:cNvPr id="26" name="Rectangle 25">
            <a:extLst>
              <a:ext uri="{FF2B5EF4-FFF2-40B4-BE49-F238E27FC236}">
                <a16:creationId xmlns:a16="http://schemas.microsoft.com/office/drawing/2014/main" id="{19E5CB6C-D5A1-44AB-BAD0-E76C67ED2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p:cNvSpPr>
            <a:spLocks noGrp="1"/>
          </p:cNvSpPr>
          <p:nvPr>
            <p:ph idx="1"/>
          </p:nvPr>
        </p:nvSpPr>
        <p:spPr>
          <a:xfrm>
            <a:off x="1088684" y="2015732"/>
            <a:ext cx="4162768" cy="3450613"/>
          </a:xfrm>
        </p:spPr>
        <p:txBody>
          <a:bodyPr>
            <a:normAutofit/>
          </a:bodyPr>
          <a:lstStyle/>
          <a:p>
            <a:pPr>
              <a:lnSpc>
                <a:spcPct val="110000"/>
              </a:lnSpc>
            </a:pPr>
            <a:r>
              <a:rPr lang="en-US" sz="1100"/>
              <a:t>Monday  Thursday 3:45-6:00pm</a:t>
            </a:r>
          </a:p>
          <a:p>
            <a:pPr>
              <a:lnSpc>
                <a:spcPct val="110000"/>
              </a:lnSpc>
            </a:pPr>
            <a:r>
              <a:rPr lang="en-US" sz="1100"/>
              <a:t>Wednesday Varsity will meet off site.</a:t>
            </a:r>
          </a:p>
          <a:p>
            <a:pPr>
              <a:lnSpc>
                <a:spcPct val="110000"/>
              </a:lnSpc>
            </a:pPr>
            <a:r>
              <a:rPr lang="en-US" sz="1100"/>
              <a:t>Tuesday Friday 6:20-7:30am</a:t>
            </a:r>
            <a:br>
              <a:rPr lang="en-US" sz="1100"/>
            </a:br>
            <a:r>
              <a:rPr lang="en-US" sz="1100" b="1"/>
              <a:t>Check out with a COACH!!</a:t>
            </a:r>
          </a:p>
          <a:p>
            <a:pPr>
              <a:lnSpc>
                <a:spcPct val="110000"/>
              </a:lnSpc>
            </a:pPr>
            <a:endParaRPr lang="en-US" sz="1100"/>
          </a:p>
          <a:p>
            <a:pPr>
              <a:lnSpc>
                <a:spcPct val="110000"/>
              </a:lnSpc>
            </a:pPr>
            <a:r>
              <a:rPr lang="en-US" sz="1100"/>
              <a:t>Alert Coaches prior to practice if you are going to miss via the website. </a:t>
            </a:r>
            <a:br>
              <a:rPr lang="en-US" sz="1100"/>
            </a:br>
            <a:r>
              <a:rPr lang="en-US" sz="1100"/>
              <a:t>Go to the front page of the website….click on </a:t>
            </a:r>
            <a:br>
              <a:rPr lang="en-US" sz="1100"/>
            </a:br>
            <a:r>
              <a:rPr lang="en-US" sz="1100"/>
              <a:t>ABSENCE NOTIFICATION</a:t>
            </a:r>
          </a:p>
          <a:p>
            <a:pPr marL="114300" indent="0">
              <a:lnSpc>
                <a:spcPct val="110000"/>
              </a:lnSpc>
              <a:buNone/>
            </a:pPr>
            <a:r>
              <a:rPr lang="en-US" sz="1100"/>
              <a:t>	</a:t>
            </a:r>
            <a:br>
              <a:rPr lang="en-US" sz="1100"/>
            </a:br>
            <a:endParaRPr lang="en-US" sz="1100"/>
          </a:p>
          <a:p>
            <a:pPr>
              <a:lnSpc>
                <a:spcPct val="110000"/>
              </a:lnSpc>
            </a:pPr>
            <a:r>
              <a:rPr lang="en-US" sz="1100"/>
              <a:t>No Practice = No RACE</a:t>
            </a:r>
          </a:p>
        </p:txBody>
      </p:sp>
      <p:pic>
        <p:nvPicPr>
          <p:cNvPr id="4" name="Content Placeholder 6">
            <a:extLst>
              <a:ext uri="{FF2B5EF4-FFF2-40B4-BE49-F238E27FC236}">
                <a16:creationId xmlns:a16="http://schemas.microsoft.com/office/drawing/2014/main" id="{1A319847-A7D7-46F9-BB32-88895DDAE7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05195" y="581014"/>
            <a:ext cx="3056127" cy="2292095"/>
          </a:xfrm>
          <a:prstGeom prst="rect">
            <a:avLst/>
          </a:prstGeom>
        </p:spPr>
      </p:pic>
      <p:pic>
        <p:nvPicPr>
          <p:cNvPr id="12" name="Picture 11">
            <a:extLst>
              <a:ext uri="{FF2B5EF4-FFF2-40B4-BE49-F238E27FC236}">
                <a16:creationId xmlns:a16="http://schemas.microsoft.com/office/drawing/2014/main" id="{7E70E094-8F21-4210-8438-97B381F26B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5195" y="3360637"/>
            <a:ext cx="3056127" cy="2047604"/>
          </a:xfrm>
          <a:prstGeom prst="rect">
            <a:avLst/>
          </a:prstGeom>
        </p:spPr>
      </p:pic>
      <p:pic>
        <p:nvPicPr>
          <p:cNvPr id="28" name="Picture 27">
            <a:extLst>
              <a:ext uri="{FF2B5EF4-FFF2-40B4-BE49-F238E27FC236}">
                <a16:creationId xmlns:a16="http://schemas.microsoft.com/office/drawing/2014/main" id="{D5A16967-5C32-4A48-9F02-4F0228AC8D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30" name="Straight Connector 29">
            <a:extLst>
              <a:ext uri="{FF2B5EF4-FFF2-40B4-BE49-F238E27FC236}">
                <a16:creationId xmlns:a16="http://schemas.microsoft.com/office/drawing/2014/main" id="{942D078B-EF20-4DB1-AA1B-87F212C56A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07962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49" y="243546"/>
            <a:ext cx="8260672" cy="1039427"/>
          </a:xfrm>
        </p:spPr>
        <p:txBody>
          <a:bodyPr/>
          <a:lstStyle/>
          <a:p>
            <a:r>
              <a:rPr lang="en-US" dirty="0"/>
              <a:t>Attendance policy</a:t>
            </a:r>
          </a:p>
        </p:txBody>
      </p:sp>
      <p:sp>
        <p:nvSpPr>
          <p:cNvPr id="3" name="Content Placeholder 2"/>
          <p:cNvSpPr>
            <a:spLocks noGrp="1"/>
          </p:cNvSpPr>
          <p:nvPr>
            <p:ph sz="half" idx="1"/>
          </p:nvPr>
        </p:nvSpPr>
        <p:spPr>
          <a:xfrm>
            <a:off x="-23949" y="1057003"/>
            <a:ext cx="4038600" cy="4407408"/>
          </a:xfrm>
        </p:spPr>
        <p:txBody>
          <a:bodyPr>
            <a:normAutofit/>
          </a:bodyPr>
          <a:lstStyle/>
          <a:p>
            <a:r>
              <a:rPr lang="en-US" sz="2600" dirty="0"/>
              <a:t>If you have an UNEXCUSED absence it is at the Coaches discretion to allow the athlete to compete.  It is a privilege to compete and something you earn!!!!  </a:t>
            </a:r>
            <a:endParaRPr lang="en-US" dirty="0"/>
          </a:p>
        </p:txBody>
      </p:sp>
      <p:sp>
        <p:nvSpPr>
          <p:cNvPr id="4" name="Content Placeholder 3"/>
          <p:cNvSpPr>
            <a:spLocks noGrp="1"/>
          </p:cNvSpPr>
          <p:nvPr>
            <p:ph sz="half" idx="2"/>
          </p:nvPr>
        </p:nvSpPr>
        <p:spPr>
          <a:xfrm>
            <a:off x="4229100" y="734679"/>
            <a:ext cx="4038600" cy="4407408"/>
          </a:xfrm>
        </p:spPr>
        <p:txBody>
          <a:bodyPr>
            <a:normAutofit/>
          </a:bodyPr>
          <a:lstStyle/>
          <a:p>
            <a:r>
              <a:rPr lang="en-US" dirty="0"/>
              <a:t>Please submit your absence notification </a:t>
            </a:r>
            <a:r>
              <a:rPr lang="en-US" b="1" dirty="0">
                <a:solidFill>
                  <a:srgbClr val="FF0000"/>
                </a:solidFill>
              </a:rPr>
              <a:t>BEFORE</a:t>
            </a:r>
            <a:r>
              <a:rPr lang="en-US" dirty="0"/>
              <a:t> you miss practice.</a:t>
            </a:r>
          </a:p>
        </p:txBody>
      </p:sp>
      <p:pic>
        <p:nvPicPr>
          <p:cNvPr id="1026" name="Picture 2" descr="C:\Users\msc10580\AppData\Local\Microsoft\Windows\Temporary Internet Files\Content.IE5\9U7DH37P\IMG_712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3000" y="1219200"/>
            <a:ext cx="107431" cy="19069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flipH="1">
            <a:off x="7924800" y="4927032"/>
            <a:ext cx="9906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3962400" y="5550408"/>
            <a:ext cx="1752600" cy="6827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FF0000"/>
              </a:solidFill>
            </a:endParaRPr>
          </a:p>
        </p:txBody>
      </p:sp>
      <p:sp>
        <p:nvSpPr>
          <p:cNvPr id="5" name="Oval 4"/>
          <p:cNvSpPr/>
          <p:nvPr/>
        </p:nvSpPr>
        <p:spPr>
          <a:xfrm flipV="1">
            <a:off x="7585958" y="4400680"/>
            <a:ext cx="1066800" cy="8419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pic>
        <p:nvPicPr>
          <p:cNvPr id="9" name="Picture 8"/>
          <p:cNvPicPr>
            <a:picLocks noChangeAspect="1"/>
          </p:cNvPicPr>
          <p:nvPr/>
        </p:nvPicPr>
        <p:blipFill>
          <a:blip r:embed="rId3"/>
          <a:stretch>
            <a:fillRect/>
          </a:stretch>
        </p:blipFill>
        <p:spPr>
          <a:xfrm>
            <a:off x="3594463" y="3872321"/>
            <a:ext cx="5307874" cy="2985679"/>
          </a:xfrm>
          <a:prstGeom prst="rect">
            <a:avLst/>
          </a:prstGeom>
        </p:spPr>
      </p:pic>
      <p:sp>
        <p:nvSpPr>
          <p:cNvPr id="10" name="Oval 9"/>
          <p:cNvSpPr/>
          <p:nvPr/>
        </p:nvSpPr>
        <p:spPr>
          <a:xfrm>
            <a:off x="6924185" y="5175598"/>
            <a:ext cx="1676400" cy="5944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H="1">
            <a:off x="8336616" y="4727575"/>
            <a:ext cx="1241685" cy="3810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082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3560" y="685800"/>
            <a:ext cx="8260672" cy="1039427"/>
          </a:xfrm>
        </p:spPr>
        <p:txBody>
          <a:bodyPr/>
          <a:lstStyle/>
          <a:p>
            <a:r>
              <a:rPr lang="en-US" dirty="0"/>
              <a:t>Training </a:t>
            </a:r>
          </a:p>
        </p:txBody>
      </p:sp>
      <p:sp>
        <p:nvSpPr>
          <p:cNvPr id="3" name="Content Placeholder 2"/>
          <p:cNvSpPr>
            <a:spLocks noGrp="1"/>
          </p:cNvSpPr>
          <p:nvPr>
            <p:ph idx="1"/>
          </p:nvPr>
        </p:nvSpPr>
        <p:spPr>
          <a:xfrm>
            <a:off x="533400" y="2163112"/>
            <a:ext cx="8229600" cy="4373563"/>
          </a:xfrm>
        </p:spPr>
        <p:txBody>
          <a:bodyPr/>
          <a:lstStyle/>
          <a:p>
            <a:r>
              <a:rPr lang="en-US" dirty="0"/>
              <a:t>BE TRUE TO THE GREYHOUND!!</a:t>
            </a:r>
          </a:p>
          <a:p>
            <a:r>
              <a:rPr lang="en-US" dirty="0"/>
              <a:t>All our Coaches share the same training philosophy and have numerous years of experience.</a:t>
            </a:r>
          </a:p>
          <a:p>
            <a:r>
              <a:rPr lang="en-US" dirty="0"/>
              <a:t>During XC season we expect that all athletes are PRIMARILY XC athletes.  IF you are a 2 sport athlete you need to bring a schedule in to the coaches ASAP.</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1800" y="4648200"/>
            <a:ext cx="1190625" cy="1190625"/>
          </a:xfrm>
          <a:prstGeom prst="rect">
            <a:avLst/>
          </a:prstGeom>
        </p:spPr>
      </p:pic>
      <p:pic>
        <p:nvPicPr>
          <p:cNvPr id="1026" name="Picture 2" descr="https://encrypted-tbn2.gstatic.com/images?q=tbn:ANd9GcR0y0WqdVT1bNDdZ0SzxvKBOcifGvqNByzXR0foaFJHI5EzEBbk">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6657" y="0"/>
            <a:ext cx="3581400" cy="2522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601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345" y="589626"/>
            <a:ext cx="8260672" cy="1039427"/>
          </a:xfrm>
        </p:spPr>
        <p:txBody>
          <a:bodyPr/>
          <a:lstStyle/>
          <a:p>
            <a:r>
              <a:rPr lang="en-US" dirty="0"/>
              <a:t>What do I need for xc?</a:t>
            </a:r>
          </a:p>
        </p:txBody>
      </p:sp>
      <p:sp>
        <p:nvSpPr>
          <p:cNvPr id="3" name="Content Placeholder 2"/>
          <p:cNvSpPr>
            <a:spLocks noGrp="1"/>
          </p:cNvSpPr>
          <p:nvPr>
            <p:ph idx="1"/>
          </p:nvPr>
        </p:nvSpPr>
        <p:spPr>
          <a:xfrm>
            <a:off x="103414" y="1752600"/>
            <a:ext cx="8229600" cy="4373563"/>
          </a:xfrm>
        </p:spPr>
        <p:txBody>
          <a:bodyPr>
            <a:normAutofit lnSpcReduction="10000"/>
          </a:bodyPr>
          <a:lstStyle/>
          <a:p>
            <a:r>
              <a:rPr lang="en-US" sz="2800" b="1" dirty="0">
                <a:solidFill>
                  <a:srgbClr val="FF0000"/>
                </a:solidFill>
              </a:rPr>
              <a:t>SHOES!!!!!!!!!  New within the last 3 months!!!</a:t>
            </a:r>
            <a:br>
              <a:rPr lang="en-US" sz="2800" dirty="0"/>
            </a:br>
            <a:endParaRPr lang="en-US" sz="2800" dirty="0"/>
          </a:p>
          <a:p>
            <a:pPr lvl="1"/>
            <a:r>
              <a:rPr lang="en-US" dirty="0"/>
              <a:t>Most athletes need a basic cushioning running shoe – </a:t>
            </a:r>
          </a:p>
          <a:p>
            <a:pPr lvl="1"/>
            <a:r>
              <a:rPr lang="en-US" dirty="0"/>
              <a:t>Spikes for meets (optional but highly recommended)</a:t>
            </a:r>
          </a:p>
          <a:p>
            <a:r>
              <a:rPr lang="en-US" sz="2800" dirty="0"/>
              <a:t>Timing   </a:t>
            </a:r>
            <a:r>
              <a:rPr lang="en-US" sz="2800" b="1" dirty="0">
                <a:solidFill>
                  <a:srgbClr val="FF0000"/>
                </a:solidFill>
              </a:rPr>
              <a:t>EVERYDAY!!!!</a:t>
            </a:r>
          </a:p>
          <a:p>
            <a:pPr lvl="2"/>
            <a:r>
              <a:rPr lang="en-US" dirty="0"/>
              <a:t>Sports watch –Walmart/Target</a:t>
            </a:r>
          </a:p>
          <a:p>
            <a:pPr lvl="2"/>
            <a:r>
              <a:rPr lang="en-US" sz="1800" dirty="0"/>
              <a:t>Map my Run or </a:t>
            </a:r>
            <a:r>
              <a:rPr lang="en-US" sz="1800" dirty="0" err="1"/>
              <a:t>Strava</a:t>
            </a:r>
            <a:endParaRPr lang="en-US" sz="1800" dirty="0"/>
          </a:p>
          <a:p>
            <a:r>
              <a:rPr lang="en-US" sz="2800" dirty="0"/>
              <a:t>Team uniform – required</a:t>
            </a:r>
          </a:p>
          <a:p>
            <a:r>
              <a:rPr lang="en-US" sz="2400" dirty="0"/>
              <a:t>TEAM shorts/</a:t>
            </a:r>
            <a:r>
              <a:rPr lang="en-US" sz="2400" dirty="0" err="1"/>
              <a:t>Tshirt</a:t>
            </a:r>
            <a:endParaRPr lang="en-US" sz="2400"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9029" y="3657600"/>
            <a:ext cx="2533650" cy="18097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5231946"/>
            <a:ext cx="2771775" cy="1647825"/>
          </a:xfrm>
          <a:prstGeom prst="rect">
            <a:avLst/>
          </a:prstGeom>
        </p:spPr>
      </p:pic>
      <p:sp>
        <p:nvSpPr>
          <p:cNvPr id="6" name="AutoShape 2" descr="data:image/jpeg;base64,/9j/4AAQSkZJRgABAQAAAQABAAD/2wCEAAkGBxQTEhQUEhQVFhUXGBgYFhgYFhUaGhwWGBcWFxUZGhkYHCggGBomGxQZITEhJikvLi4uFx8zODMsNygtLiwBCgoKDg0OGhAQGzcmHiU3Ny0sNzI0MTQsNy4wLDQsLTctLC83Liw3NDU1Lyw3Ny0yNy8sNSwtMCwsMCwsNC00Lf/AABEIAKAAoAMBIgACEQEDEQH/xAAcAAABBQEBAQAAAAAAAAAAAAAAAwQFBgcIAQL/xABCEAACAAQDAwkECAUDBQEAAAABAgADBBESITEFQVEGBxMiMmFxgZFCcqGxFCNSYoLB0eEzc5Ki8FOywkNUY4PxFf/EABgBAQEBAQEAAAAAAAAAAAAAAAACAQME/8QALhEAAgIBAQUFCAMAAAAAAAAAAAECEQMhEjFBkaETUWGBwQQiIzJxsdHwQuHx/9oADAMBAAIRAxEAPwDcYIIIAIIIIAIIIrPLHlrT0C9c45pHVlgi/ix9kQBZojNtbfp6VcVRNVL6AnrHwUZmMmrucjaVQhEiQJQPtqrFrbrF8vO0UStoahmZ5qTWZu0xuxPiczCzdl1dGobb53QRajlH+ZM/JB+Z8oqtRy+rHNzOYe71R8IokyW6nI2+6wtaPOnmDVQfAwML/I5d1a/9Z/M3+cSdNzl1Q1dW8VHzEZd/+hbtKwhRNoId/rAGy0nOm/typbeDFf1ico+cunbtpMT0YfDP4RgyVI3ER8VNeRYJmx+HfAHTNByppJuSTlvwbqn4xMgxyUMR7TkmJ/k/yyq6MjoprFP9NyWT0OnlAHS94IqXIfl1J2gCoHRzlF2lk3uNCUPtC/mItsAEEEEAEEEEAEEEEAVDl/yuNGiypK46mdfo13KNC7d3DwPCMpkyCJhP8epY3eY2YBPC+QGesPuU23fpE+bVDRvqqf8AkoTdx7zXbwtEKlScPRysXWze9rk6WuPZ19TEfM/A7r4UU/5PovyxzWVTZfWlm327IFgRnvOZHlDdatwL4z6w/puT7sLs1vCPZvJxvZe/iI3ZXcZ2+S72nzYlRVM6awljAxIJs5UCw72yhOupgjMk6lCsvatla+YN1y074dUbVlMrrJIXGVLFQMRw3sLkaZ6Q1avcviqZbzLteYb2Zl3re1hkLRLjW5HXHncm+0lw4q9eowaipm06RPMMPjDeZyfRuxOlt3MpU/MxZ5m0aGdUCZNNSE6irLYIQijXrZ3RRay2uc84eU8jZxE95syW18U0IitLZUuVREIYKX0YqRleK2XwZz7WD+aC8rX5XQoM7ks40QN7jAwxl0olk5EHvyhDaO2WPUlEgb2BIv3Du74bS9qzUNsWIDKzC4jPeXiVGOCSttx5Nej6Mk3EeuMr7oSpatZuQGB/s7m93ge6FJD2NjoY2MrIy4Xjp3ae5rd++D1G+xtvTZFRLnSsmRgy9/c3cwyPjHWuzK1Z0qXNTszEVx4MAfzjkTaNGJbgjsnTuO8eEdKc01V0my6f7oZP6WIijiXCCCCACCCCACK1zhbUMihmlDaZMtKl+/M6t/IEnyiyxlPOvtPFUypV+rTy2nOP/JM6kv0UP/XGN0rLxw25qPeZ7tNwGCL2ZahR5W/aJ/kzRgJjOp08N0U+WS7gb2Pz1jQ6dcKgDcIRVKjcs9ubkv1cAqZbk3VrZAAep18bQgsyaoFxiA1vqfD0+MO8UeYo05iMmrfqhlFySDna1gCTvvrHrVaXZT7OpIy3frCpaISsJlvKXFjxNoyjS4JNxr+0ASE2TIbXBpfO2nnEDtXYcqaMK3Ve7f8AtDSdVPPDCVKPRqwUdYXIS9siLEG99YmpEvCqqNwAgCoVHIs+xM9REDtTY82R2xl9oaefCNQLDjDSbhmmZKYZALf8QPytAGe7Op1mIwUhZqYpgP2wAOqD7NrE6Z37oedNiVX42J8d/wARELWSMDuhzwsR6afCJOiH1Q8/mf1iWtUzvjl8OcXu0fnaX2bH9WuKV3j/AI/sY1PmY5ZU0unWjnOJc3pGKYuy4c3FjuIJtnGSSZxAa/ZAv8LR8bEkB5slBq8yWhPvOo/OKOB19BBBABBBBAHyxtrHNvKnbPTtOn/9xMLL/KXqy/7Rf8RjbecjahkUE4qbPMAlJ70w4fgCT5RzptqeOkwDRAFERLVpHow+7CU/JfV/1ZKclpGObfco+Ji74orfJCnwysW9s4mKyowKTcA7s958Ys847xQYobyS1hitffYWhOrqxLRnbRQT6QA5eZbWKhtOuLTp0zdJTCvvtl66xLSNolnCumFinSCzXAXvyFjEQuzkmyyspz136S7qQGGeWmYzMAfWyKhpPRSCg64xAhswDvYERYIiaKkczjNmYMlwqFNx3+ES0AMaynLOpwAgZHPMjv7hw74fGCIjbm0cNPNcA2tZWO8tllv3wBnu0KjpJsxxozEjwvl8IkwtlA4AQwFEVdFJU3AbqkHKwNjwMSDNn4ZxnE6bofX0/wB6DepvYDvvFj5s9lvP2hTqouFmCY/cqEEk+dh5wVOxU+hTpxyeX0VjfV5hF1t4GL1zAVTXnIJaYDm0z22YaKe4Br/jgmnuGTG8bqRtIggEEacwggggDJ+ejaF51LJ9lFmT397JJfwMz1EYiGLv3s3zP7xofOntJZtdWFDcS5aS77ri5e3m1ooVVTiR9GmBiwdRM7NgLMLqDc4vGIWsmenJpggu+36L15mkUiBEUbgIJ0pXAN9NCDuOo8MoYzA7hiCHlsgwppmdbtwtHjz+jlFQrrZSAbYhfPPq+MWeYlHeIzbElpiYQLgsuIDXCDmAN8L0coqgUm5A1iP2igE0zJqkylSwI3EnrEjUboARSkGKYz3RG6ilmOIADK19LknIw62bPszy7q0uUq9YC245ZEg5DWHM9gFX6zBwvbPLQ4tYYUVZ0gloyC0xHZ7ZWW9lNu+AFdhi0ozLZzC0wjx7I9AIbGsmIAMdyFzDDCSxuT2rX0t5xJ7Nnq8tWQELooPAZCGn0TTDMBGJsYJyLEjFYcQLwAt0rNLbGAM8NxvFwGbwzMQvLH6x5FOL9ZizWzIVRuG/LEfIRZhLAFgABpYAW9IoG1NpqKt2wLMVB0aqTYZWvuzzvlAHlZP6SonPoAcC5k5DLeBbIaWyvHtDI6SYq/aYDyGvwvDSkTDLHE5n8omeT1G0xiEOFsNg32S2reSgmIk6i2erFBSyxi9y3/dj3lPV/USKZcjNmNPmeZwyh5Lc+UahzKUtpTMBZQot/wCxix88KJGLVTB6iYyljlli1xYcIHxjo7m3oeiox95j6LZB/tjYqkcs89rI2WqCCCKOQQQQGAOWdqU4lVU+U2QLOh/qIB9RfziGYAyTIcqryS7KTfrBiLgEcRuPAW3xoHPJsgyq0zAOrMAf16rehH9wihz1WYAH3aMNR+oiGmnaPTCUZ4+zk6a1T4a70/R89Ha+di8pZkgYCuNNwvYjwP5RZKXlfTv2iyH7wy9RcRTzs1lzWzcM7HPuMGz+ill/pMp2uAEAysb9ZtRfIad8apJkZME4R2mtO/hzWhpFNXS5nYdW8CD8I+KmgD5Fnw3vhvcXBuN17Xik1Wx6drNTO7Xt/ptY5DCVLK4zzuL/AJwrVyaukw2nYlYsBmTmtr9V8x2hFHJJt0i21sia8tpYKHEMOLMHvNtCYS2rSgSiUU4woRStwbaZ23b4rUjllOX+JLVu8Er+oiWpOWUhu2HQ94uPVYBprRk/SyQiKo9kAekMaqiRAJmmAEnIEtcgkZ7za3nC9LtOTM7ExD+IX9I9rK2UgvMdAO8j5QMPayrCSmmHKy4rHXTIHvvGUoCxz1Y5+J1ix7b2w1Y3RSurLF2JbK9vabgo4RD0UqzE5HDcAjME6ZHfGMqCt67h5OIy4aeQi28nHWXQVU/2v4Y8XGfog/uipMgORhSp2q/QmnU/VYr6C97W14RjjdHXHm2HJ8WhXk0mOepPZxAny65+Q9Y6q2JS9FTyk+yi38bXPxjnbm22b0k+UvE3P43A/wBssx0vFHAIIIIAIIIIAgeV/JWTtCUJc26lTdHW2Jb2xWvlYgZjw4Rz/wAteTD7PqTKY4kYYpTfaS9sx9ob46eigc8uwunoumUdenJcfyzYTB8AfwwBz8ZsfaVdsr+R09DCQXXxPzMeERjSe8qE5QdxdPwFJkuW3aRfLL5R41Le1prgDIB+sAOA4ekJW/wQDuP+eIidhcDuvap3ckn5U+ap9QenmjerDuI/OGdZuuhU77i0PhNMKy6ndfy/Yxig07X4OkvaYzi4ytX58k6fUhGUWHHP03fnDvZ9HLfEZkwSwpF8rsQb9kXHC3iRD+YFOqL6WhFsA0QXik33HCUcfCXT9+4oahQpSnXCpyeYSSTxC3ANv0GQ3poQAAoyGneeJj5didfTd5w4p5F+s2nz7hwEaQ2qpCiygcybCxzINv8AN0RrRMVyDocXSJcth6MHrgAElrblvYeJhjs+kabMSXLF3dlRB95iFW/AXMaQa5zPbP8ArwfsICfJbfN42eKzyI5Irs+Wyq5dmC4mI9oXxW7rmLNABBBBABBBBABCc+SHVlYXVgVYHeCLEekKQQByvt3YzUtROp2z6NyAeK6o3mpHxiKnLbdlGwc9exrTJNUoycGVM95c5Z8xiH4RxjL2lwBFYh/nd/8AYMEP3kjhCEylG7KAGpWEZ27xh8skjWEKqXkPEQAm7QvIpja++PJUvOHyiAG8qmsTcXtx07yYl9nUEmcjYq2VImXsomI9iOOMdUeERwmSGxJOMwaWKYTbjdWIv5HyhCq2bLUY5NSrj7JVlb0IgBGspujdkxpMwm2NDdW7wYvvMnsbpq/pDpIXGfea6J/yP4Yz4C5jovmd2H9HoBMI6889IfctaWPTP8RgC9wQQQAQQQQAQQQQAQQQQBEcrNkfSqSbJ3st07nXNPiI5xZOIIO8HUEZEHvjqWMV51OT3QVHToPqp5JP3ZurD8Qz8mgCgYY+TLhYx40ANsENa5Ooe4g/ERIkQjVSro44g+toAZyVhWbMwgk7oTpWuAeIj5rpllvADdpsl+0ljxRiD/S1wYTKBSQrEj7wAPwJEJBlb2QPDL5R9KdIAneR+wzW1UqQLgOeuRuljNyO+1x4kR1VJlhVCqLAAAAaADICMw5juTPRSGrHHWnALKHCUCSW/EfgqxqUAEEEEAEEEEAEEEEAEEEEAEM9qbNl1EppU1cSMMx8iDuIO+HkEAYbyn5rayWS9I4nJuUgBreFxn4GKHVtOktgnyXRuFjfxwsAT5Xjq6EKyjlzVwzUV14MoYehgDlaVXI2jC/A5H0MObxtu2uaqgnjJGlH7hy/pcERR6/mYqZRvTT0mD7JvLNuGFiynyIgDOZMvCzLwOXunMfp5QnXSzhOfC0WnavJCrlEM9PMFr6LiBG/NbxGNs8zBYAm+VgM/SAKszd0Wvm65JttGpEvMSks05huQk2UcGaxA8Cd0SXJzmorKlxjHQyt7zFzt91NWPjYRvnJrk/JopCyJC2UZkntM29mO8wBJyJQVQqgBVAAA0AGQA7o+4IIAIIIIAIIIIA//9k=">
            <a:hlinkClick r:id="rId4"/>
          </p:cNvPr>
          <p:cNvSpPr>
            <a:spLocks noChangeAspect="1" noChangeArrowheads="1"/>
          </p:cNvSpPr>
          <p:nvPr/>
        </p:nvSpPr>
        <p:spPr bwMode="auto">
          <a:xfrm>
            <a:off x="114300" y="-914400"/>
            <a:ext cx="1905000" cy="190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8679" y="457200"/>
            <a:ext cx="1524000" cy="1524000"/>
          </a:xfrm>
          <a:prstGeom prst="rect">
            <a:avLst/>
          </a:prstGeom>
        </p:spPr>
      </p:pic>
    </p:spTree>
    <p:extLst>
      <p:ext uri="{BB962C8B-B14F-4D97-AF65-F5344CB8AC3E}">
        <p14:creationId xmlns:p14="http://schemas.microsoft.com/office/powerpoint/2010/main" val="3597071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barn(inVertical)">
                                      <p:cBhvr>
                                        <p:cTn id="21" dur="500"/>
                                        <p:tgtEl>
                                          <p:spTgt spid="3">
                                            <p:txEl>
                                              <p:pRg st="1" end="1"/>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wipe(down)">
                                      <p:cBhvr>
                                        <p:cTn id="29" dur="500"/>
                                        <p:tgtEl>
                                          <p:spTgt spid="3">
                                            <p:txEl>
                                              <p:pRg st="3" end="3"/>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wipe(down)">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barn(inVertical)">
                                      <p:cBhvr>
                                        <p:cTn id="40" dur="500"/>
                                        <p:tgtEl>
                                          <p:spTgt spid="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barn(inVertical)">
                                      <p:cBhvr>
                                        <p:cTn id="4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60672" cy="1039427"/>
          </a:xfrm>
        </p:spPr>
        <p:txBody>
          <a:bodyPr/>
          <a:lstStyle/>
          <a:p>
            <a:pPr eaLnBrk="1" hangingPunct="1">
              <a:defRPr/>
            </a:pPr>
            <a:r>
              <a:rPr lang="en-US" dirty="0"/>
              <a:t>Take care of your body!!!!</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43038" y="2560836"/>
            <a:ext cx="3125787" cy="2344340"/>
          </a:xfrm>
        </p:spPr>
      </p:pic>
      <p:sp>
        <p:nvSpPr>
          <p:cNvPr id="4" name="Content Placeholder 3"/>
          <p:cNvSpPr>
            <a:spLocks noGrp="1"/>
          </p:cNvSpPr>
          <p:nvPr>
            <p:ph sz="half" idx="2"/>
          </p:nvPr>
        </p:nvSpPr>
        <p:spPr>
          <a:xfrm>
            <a:off x="4869518" y="762000"/>
            <a:ext cx="4038600" cy="4407408"/>
          </a:xfrm>
        </p:spPr>
        <p:txBody>
          <a:bodyPr/>
          <a:lstStyle/>
          <a:p>
            <a:pPr eaLnBrk="1" hangingPunct="1">
              <a:defRPr/>
            </a:pPr>
            <a:r>
              <a:rPr lang="en-US" sz="2400" dirty="0"/>
              <a:t>Take your vitamins….specifically iron and D!!!!</a:t>
            </a:r>
          </a:p>
          <a:p>
            <a:pPr eaLnBrk="1" hangingPunct="1">
              <a:defRPr/>
            </a:pPr>
            <a:r>
              <a:rPr lang="en-US" dirty="0"/>
              <a:t>Hydrate</a:t>
            </a:r>
            <a:r>
              <a:rPr lang="en-US" dirty="0">
                <a:solidFill>
                  <a:schemeClr val="tx1"/>
                </a:solidFill>
              </a:rPr>
              <a:t>!</a:t>
            </a:r>
            <a:r>
              <a:rPr lang="en-US" dirty="0">
                <a:solidFill>
                  <a:srgbClr val="FF0000"/>
                </a:solidFill>
              </a:rPr>
              <a:t> </a:t>
            </a:r>
            <a:r>
              <a:rPr lang="en-US" sz="1200" dirty="0">
                <a:solidFill>
                  <a:srgbClr val="FF0000"/>
                </a:solidFill>
              </a:rPr>
              <a:t>4-5 waters bottles a day</a:t>
            </a:r>
            <a:r>
              <a:rPr lang="en-US" dirty="0">
                <a:solidFill>
                  <a:srgbClr val="FF0000"/>
                </a:solidFill>
              </a:rPr>
              <a:t>.</a:t>
            </a:r>
          </a:p>
          <a:p>
            <a:pPr eaLnBrk="1" hangingPunct="1">
              <a:defRPr/>
            </a:pPr>
            <a:r>
              <a:rPr lang="en-US" dirty="0"/>
              <a:t>Feed your children!!!!!</a:t>
            </a:r>
          </a:p>
          <a:p>
            <a:pPr eaLnBrk="1" hangingPunct="1">
              <a:defRPr/>
            </a:pPr>
            <a:endParaRPr lang="en-US" dirty="0"/>
          </a:p>
          <a:p>
            <a:pPr eaLnBrk="1" hangingPunct="1">
              <a:defRPr/>
            </a:pPr>
            <a:r>
              <a:rPr lang="en-US" dirty="0"/>
              <a:t>SLEEP!!</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83" y="3028665"/>
            <a:ext cx="2628900" cy="2857500"/>
          </a:xfrm>
          <a:prstGeom prst="rect">
            <a:avLst/>
          </a:prstGeom>
        </p:spPr>
      </p:pic>
      <p:sp>
        <p:nvSpPr>
          <p:cNvPr id="7" name="TextBox 6"/>
          <p:cNvSpPr txBox="1"/>
          <p:nvPr/>
        </p:nvSpPr>
        <p:spPr>
          <a:xfrm>
            <a:off x="5099304" y="3276600"/>
            <a:ext cx="3048000" cy="923330"/>
          </a:xfrm>
          <a:prstGeom prst="rect">
            <a:avLst/>
          </a:prstGeom>
          <a:noFill/>
        </p:spPr>
        <p:txBody>
          <a:bodyPr wrap="square" rtlCol="0">
            <a:spAutoFit/>
          </a:bodyPr>
          <a:lstStyle/>
          <a:p>
            <a:r>
              <a:rPr lang="en-US" dirty="0"/>
              <a:t>2-3 snacks a day and 3 FULL meals!!</a:t>
            </a:r>
          </a:p>
          <a:p>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8581" y="990600"/>
            <a:ext cx="1676400" cy="16764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37006" y="3962400"/>
            <a:ext cx="2841381" cy="2667000"/>
          </a:xfrm>
          <a:prstGeom prst="rect">
            <a:avLst/>
          </a:prstGeom>
        </p:spPr>
      </p:pic>
      <p:sp>
        <p:nvSpPr>
          <p:cNvPr id="10" name="AutoShape 2" descr="Image result for almonds"/>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 y="1301555"/>
            <a:ext cx="2815537" cy="1714918"/>
          </a:xfrm>
          <a:prstGeom prst="rect">
            <a:avLst/>
          </a:prstGeom>
        </p:spPr>
      </p:pic>
    </p:spTree>
    <p:extLst>
      <p:ext uri="{BB962C8B-B14F-4D97-AF65-F5344CB8AC3E}">
        <p14:creationId xmlns:p14="http://schemas.microsoft.com/office/powerpoint/2010/main" val="1936859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circle(in)">
                                      <p:cBhvr>
                                        <p:cTn id="13" dur="20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 calcmode="lin" valueType="num">
                                      <p:cBhvr>
                                        <p:cTn id="18"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9"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20"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21" dur="1000"/>
                                        <p:tgtEl>
                                          <p:spTgt spid="4">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 calcmode="lin" valueType="num">
                                      <p:cBhvr>
                                        <p:cTn id="26"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 calcmode="lin" valueType="num">
                                      <p:cBhvr>
                                        <p:cTn id="33"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35" dur="500"/>
                                        <p:tgtEl>
                                          <p:spTgt spid="4">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7">
                                            <p:txEl>
                                              <p:pRg st="0" end="0"/>
                                            </p:txEl>
                                          </p:spTgt>
                                        </p:tgtEl>
                                        <p:attrNameLst>
                                          <p:attrName>style.visibility</p:attrName>
                                        </p:attrNameLst>
                                      </p:cBhvr>
                                      <p:to>
                                        <p:strVal val="visible"/>
                                      </p:to>
                                    </p:set>
                                    <p:anim calcmode="lin" valueType="num">
                                      <p:cBhvr additive="base">
                                        <p:cTn id="4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150707"/>
            <a:ext cx="6571343" cy="1059305"/>
          </a:xfrm>
        </p:spPr>
        <p:txBody>
          <a:bodyPr/>
          <a:lstStyle/>
          <a:p>
            <a:r>
              <a:rPr lang="en-US" dirty="0"/>
              <a:t>Now for the fun stuff : meets</a:t>
            </a:r>
          </a:p>
        </p:txBody>
      </p:sp>
      <p:sp>
        <p:nvSpPr>
          <p:cNvPr id="6" name="Content Placeholder 5"/>
          <p:cNvSpPr>
            <a:spLocks noGrp="1"/>
          </p:cNvSpPr>
          <p:nvPr>
            <p:ph sz="half" idx="1"/>
          </p:nvPr>
        </p:nvSpPr>
        <p:spPr>
          <a:xfrm>
            <a:off x="5232711" y="730959"/>
            <a:ext cx="4038600" cy="4407408"/>
          </a:xfrm>
        </p:spPr>
        <p:txBody>
          <a:bodyPr>
            <a:normAutofit/>
          </a:bodyPr>
          <a:lstStyle/>
          <a:p>
            <a:r>
              <a:rPr lang="en-US" b="1" dirty="0"/>
              <a:t>In some meets/divisions we have entry limits!!!</a:t>
            </a:r>
            <a:br>
              <a:rPr lang="en-US" b="1" dirty="0"/>
            </a:br>
            <a:endParaRPr lang="en-US" b="1" dirty="0"/>
          </a:p>
          <a:p>
            <a:r>
              <a:rPr lang="en-US" b="1" dirty="0"/>
              <a:t>If you need to miss a meet</a:t>
            </a:r>
            <a:br>
              <a:rPr lang="en-US" b="1" dirty="0"/>
            </a:br>
            <a:r>
              <a:rPr lang="en-US" b="1" dirty="0"/>
              <a:t>Go to the website….</a:t>
            </a:r>
          </a:p>
          <a:p>
            <a:pPr marL="114300" indent="0">
              <a:buNone/>
            </a:pPr>
            <a:r>
              <a:rPr lang="en-US" b="1" dirty="0"/>
              <a:t>Click on ABSENCE NOTIFICATION</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l="19000" t="38023" r="30273" b="34430"/>
          <a:stretch>
            <a:fillRect/>
          </a:stretch>
        </p:blipFill>
        <p:spPr bwMode="auto">
          <a:xfrm>
            <a:off x="18112" y="4267200"/>
            <a:ext cx="5214599"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619" y="729479"/>
            <a:ext cx="4801556" cy="3187700"/>
          </a:xfrm>
          <a:prstGeom prst="rect">
            <a:avLst/>
          </a:prstGeom>
        </p:spPr>
      </p:pic>
      <p:sp>
        <p:nvSpPr>
          <p:cNvPr id="7" name="TextBox 6"/>
          <p:cNvSpPr txBox="1"/>
          <p:nvPr/>
        </p:nvSpPr>
        <p:spPr>
          <a:xfrm>
            <a:off x="5486400" y="6096000"/>
            <a:ext cx="2514600" cy="369332"/>
          </a:xfrm>
          <a:prstGeom prst="rect">
            <a:avLst/>
          </a:prstGeom>
          <a:noFill/>
        </p:spPr>
        <p:txBody>
          <a:bodyPr wrap="square" rtlCol="0">
            <a:spAutoFit/>
          </a:bodyPr>
          <a:lstStyle/>
          <a:p>
            <a:r>
              <a:rPr lang="en-US" dirty="0"/>
              <a:t>BAHAAAAAA!!!!!!!</a:t>
            </a:r>
          </a:p>
        </p:txBody>
      </p:sp>
      <p:sp>
        <p:nvSpPr>
          <p:cNvPr id="2" name="TextBox 1">
            <a:extLst>
              <a:ext uri="{FF2B5EF4-FFF2-40B4-BE49-F238E27FC236}">
                <a16:creationId xmlns:a16="http://schemas.microsoft.com/office/drawing/2014/main" id="{3D4EE425-A338-4307-91E6-F9E76BC5D70B}"/>
              </a:ext>
            </a:extLst>
          </p:cNvPr>
          <p:cNvSpPr txBox="1"/>
          <p:nvPr/>
        </p:nvSpPr>
        <p:spPr>
          <a:xfrm>
            <a:off x="6553200" y="4034135"/>
            <a:ext cx="1676400" cy="923330"/>
          </a:xfrm>
          <a:prstGeom prst="rect">
            <a:avLst/>
          </a:prstGeom>
          <a:noFill/>
        </p:spPr>
        <p:txBody>
          <a:bodyPr wrap="square" rtlCol="0">
            <a:spAutoFit/>
          </a:bodyPr>
          <a:lstStyle/>
          <a:p>
            <a:r>
              <a:rPr lang="en-US" dirty="0"/>
              <a:t>Our warmup prior to </a:t>
            </a:r>
            <a:r>
              <a:rPr lang="en-US" dirty="0" err="1"/>
              <a:t>Covid</a:t>
            </a:r>
            <a:r>
              <a:rPr lang="en-US" dirty="0"/>
              <a:t> 19!!</a:t>
            </a:r>
          </a:p>
        </p:txBody>
      </p:sp>
      <p:cxnSp>
        <p:nvCxnSpPr>
          <p:cNvPr id="9" name="Straight Arrow Connector 8">
            <a:extLst>
              <a:ext uri="{FF2B5EF4-FFF2-40B4-BE49-F238E27FC236}">
                <a16:creationId xmlns:a16="http://schemas.microsoft.com/office/drawing/2014/main" id="{AF545682-2FD0-4CD1-9324-54CEBAEABFB9}"/>
              </a:ext>
            </a:extLst>
          </p:cNvPr>
          <p:cNvCxnSpPr/>
          <p:nvPr/>
        </p:nvCxnSpPr>
        <p:spPr>
          <a:xfrm flipH="1">
            <a:off x="5029200" y="4267200"/>
            <a:ext cx="1524000"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23555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2" name="Content Placeholder 11"/>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15978" y="1509912"/>
            <a:ext cx="4038600" cy="1346200"/>
          </a:xfrm>
        </p:spPr>
      </p:pic>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2653773" y="3201760"/>
            <a:ext cx="2248793" cy="2921819"/>
          </a:xfrm>
        </p:spPr>
      </p:pic>
      <p:sp>
        <p:nvSpPr>
          <p:cNvPr id="5" name="Title 3"/>
          <p:cNvSpPr txBox="1">
            <a:spLocks/>
          </p:cNvSpPr>
          <p:nvPr/>
        </p:nvSpPr>
        <p:spPr>
          <a:xfrm>
            <a:off x="578528" y="560772"/>
            <a:ext cx="8260672" cy="103942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a:lstStyle>
          <a:p>
            <a:r>
              <a:rPr lang="en-US" dirty="0"/>
              <a:t>Now for the fun stuff : meets</a:t>
            </a:r>
          </a:p>
        </p:txBody>
      </p:sp>
      <p:sp>
        <p:nvSpPr>
          <p:cNvPr id="7" name="Content Placeholder 5"/>
          <p:cNvSpPr txBox="1">
            <a:spLocks/>
          </p:cNvSpPr>
          <p:nvPr/>
        </p:nvSpPr>
        <p:spPr>
          <a:xfrm>
            <a:off x="4800600" y="1447799"/>
            <a:ext cx="4038600" cy="4407408"/>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20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8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800" kern="1200">
                <a:solidFill>
                  <a:schemeClr val="tx2"/>
                </a:solidFill>
                <a:latin typeface="+mn-lt"/>
                <a:ea typeface="+mn-ea"/>
                <a:cs typeface="+mn-cs"/>
              </a:defRPr>
            </a:lvl9pPr>
          </a:lstStyle>
          <a:p>
            <a:r>
              <a:rPr lang="en-US" dirty="0"/>
              <a:t>Athletes will need for meets:</a:t>
            </a:r>
            <a:br>
              <a:rPr lang="en-US" dirty="0"/>
            </a:br>
            <a:r>
              <a:rPr lang="en-US" dirty="0"/>
              <a:t>1. Uniform</a:t>
            </a:r>
            <a:br>
              <a:rPr lang="en-US" dirty="0"/>
            </a:br>
            <a:r>
              <a:rPr lang="en-US" dirty="0"/>
              <a:t>2. training shoes</a:t>
            </a:r>
            <a:br>
              <a:rPr lang="en-US" dirty="0"/>
            </a:br>
            <a:r>
              <a:rPr lang="en-US" dirty="0"/>
              <a:t>3. Team </a:t>
            </a:r>
            <a:r>
              <a:rPr lang="en-US" dirty="0" err="1"/>
              <a:t>Tshirt</a:t>
            </a:r>
            <a:r>
              <a:rPr lang="en-US" dirty="0"/>
              <a:t>/shorts</a:t>
            </a:r>
            <a:br>
              <a:rPr lang="en-US" dirty="0"/>
            </a:br>
            <a:r>
              <a:rPr lang="en-US" dirty="0"/>
              <a:t>4. Sweats when cold </a:t>
            </a:r>
            <a:br>
              <a:rPr lang="en-US" dirty="0"/>
            </a:br>
            <a:r>
              <a:rPr lang="en-US" dirty="0"/>
              <a:t>5. spikes</a:t>
            </a:r>
          </a:p>
          <a:p>
            <a:r>
              <a:rPr lang="en-US" dirty="0"/>
              <a:t>6. WATER/Gatorade </a:t>
            </a:r>
            <a:br>
              <a:rPr lang="en-US" dirty="0"/>
            </a:br>
            <a:r>
              <a:rPr lang="en-US" dirty="0"/>
              <a:t>7. TEAM SPIRIT!!!</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4542118"/>
            <a:ext cx="1838325" cy="1313089"/>
          </a:xfrm>
          <a:prstGeom prst="rect">
            <a:avLst/>
          </a:prstGeom>
        </p:spPr>
      </p:pic>
      <p:sp>
        <p:nvSpPr>
          <p:cNvPr id="3" name="TextBox 2"/>
          <p:cNvSpPr txBox="1"/>
          <p:nvPr/>
        </p:nvSpPr>
        <p:spPr>
          <a:xfrm>
            <a:off x="3352800" y="2517321"/>
            <a:ext cx="1828800" cy="1368879"/>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2450030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591" y="228600"/>
            <a:ext cx="8260672" cy="1039427"/>
          </a:xfrm>
        </p:spPr>
        <p:txBody>
          <a:bodyPr/>
          <a:lstStyle/>
          <a:p>
            <a:r>
              <a:rPr lang="en-US" dirty="0"/>
              <a:t>NOW THE FUN STUFF…MEETS!</a:t>
            </a:r>
          </a:p>
        </p:txBody>
      </p:sp>
      <p:sp>
        <p:nvSpPr>
          <p:cNvPr id="3" name="Content Placeholder 2"/>
          <p:cNvSpPr>
            <a:spLocks noGrp="1"/>
          </p:cNvSpPr>
          <p:nvPr>
            <p:ph idx="1"/>
          </p:nvPr>
        </p:nvSpPr>
        <p:spPr>
          <a:xfrm>
            <a:off x="32657" y="1143000"/>
            <a:ext cx="8229600" cy="4373563"/>
          </a:xfrm>
        </p:spPr>
        <p:txBody>
          <a:bodyPr>
            <a:normAutofit fontScale="55000" lnSpcReduction="20000"/>
          </a:bodyPr>
          <a:lstStyle/>
          <a:p>
            <a:r>
              <a:rPr lang="en-US" dirty="0"/>
              <a:t>Buses will leave EARLY in the morning so PLEASE be on time.</a:t>
            </a:r>
          </a:p>
          <a:p>
            <a:endParaRPr lang="en-US" dirty="0"/>
          </a:p>
          <a:p>
            <a:r>
              <a:rPr lang="en-US" dirty="0">
                <a:sym typeface="Wingdings" panose="05000000000000000000" pitchFamily="2" charset="2"/>
              </a:rPr>
              <a:t>ATTACH your chip!!!!</a:t>
            </a:r>
            <a:br>
              <a:rPr lang="en-US" dirty="0">
                <a:sym typeface="Wingdings" panose="05000000000000000000" pitchFamily="2" charset="2"/>
              </a:rPr>
            </a:br>
            <a:br>
              <a:rPr lang="en-US" dirty="0">
                <a:sym typeface="Wingdings" panose="05000000000000000000" pitchFamily="2" charset="2"/>
              </a:rPr>
            </a:br>
            <a:br>
              <a:rPr lang="en-US" dirty="0">
                <a:sym typeface="Wingdings" panose="05000000000000000000" pitchFamily="2" charset="2"/>
              </a:rPr>
            </a:br>
            <a:br>
              <a:rPr lang="en-US" dirty="0">
                <a:sym typeface="Wingdings" panose="05000000000000000000" pitchFamily="2" charset="2"/>
              </a:rPr>
            </a:br>
            <a:br>
              <a:rPr lang="en-US" dirty="0">
                <a:sym typeface="Wingdings" panose="05000000000000000000" pitchFamily="2" charset="2"/>
              </a:rPr>
            </a:br>
            <a:br>
              <a:rPr lang="en-US" dirty="0">
                <a:sym typeface="Wingdings" panose="05000000000000000000" pitchFamily="2" charset="2"/>
              </a:rPr>
            </a:br>
            <a:endParaRPr lang="en-US" dirty="0"/>
          </a:p>
          <a:p>
            <a:r>
              <a:rPr lang="en-US" sz="2500" dirty="0"/>
              <a:t>Warm-up and Cool-down are important!  All </a:t>
            </a:r>
          </a:p>
          <a:p>
            <a:r>
              <a:rPr lang="en-US" sz="2500" dirty="0"/>
              <a:t>athletes will need to cool down </a:t>
            </a:r>
            <a:r>
              <a:rPr lang="en-US" sz="2500" b="1" u="sng" dirty="0">
                <a:solidFill>
                  <a:srgbClr val="FF0000"/>
                </a:solidFill>
              </a:rPr>
              <a:t>BEFORE</a:t>
            </a:r>
            <a:r>
              <a:rPr lang="en-US" sz="2500" dirty="0"/>
              <a:t> parents sign them out at a meet!!!</a:t>
            </a:r>
            <a:r>
              <a:rPr lang="en-US" sz="2500" dirty="0">
                <a:sym typeface="Wingdings" panose="05000000000000000000" pitchFamily="2" charset="2"/>
              </a:rPr>
              <a:t></a:t>
            </a:r>
          </a:p>
          <a:p>
            <a:pPr marL="114300" indent="0">
              <a:buNone/>
            </a:pPr>
            <a:br>
              <a:rPr lang="en-US" dirty="0">
                <a:sym typeface="Wingdings" panose="05000000000000000000" pitchFamily="2" charset="2"/>
              </a:rPr>
            </a:br>
            <a:br>
              <a:rPr lang="en-US" dirty="0">
                <a:sym typeface="Wingdings" panose="05000000000000000000" pitchFamily="2" charset="2"/>
              </a:rPr>
            </a:br>
            <a:br>
              <a:rPr lang="en-US" dirty="0">
                <a:sym typeface="Wingdings" panose="05000000000000000000" pitchFamily="2" charset="2"/>
              </a:rPr>
            </a:br>
            <a:endParaRPr lang="en-US" dirty="0">
              <a:sym typeface="Wingdings" panose="05000000000000000000" pitchFamily="2" charset="2"/>
            </a:endParaRPr>
          </a:p>
          <a:p>
            <a:r>
              <a:rPr lang="en-US" sz="2900" dirty="0">
                <a:sym typeface="Wingdings" panose="05000000000000000000" pitchFamily="2" charset="2"/>
              </a:rPr>
              <a:t>If you are taking your kids home please sign them out at the meet.  NO ATHLETES will be allowed to drive another athlete home!!</a:t>
            </a:r>
            <a:r>
              <a:rPr lang="en-US" sz="2900" dirty="0"/>
              <a:t>  THIS IS ONLY FOR THOSE WHO RIDE THE BUS DOWN BUT RIDE HOME WITH THEIR PARENTS.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3200" y="5094514"/>
            <a:ext cx="1950720" cy="130149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2350" y="1475195"/>
            <a:ext cx="1885950" cy="1414463"/>
          </a:xfrm>
          <a:prstGeom prst="rect">
            <a:avLst/>
          </a:prstGeom>
        </p:spPr>
      </p:pic>
      <p:sp>
        <p:nvSpPr>
          <p:cNvPr id="4" name="TextBox 3">
            <a:extLst>
              <a:ext uri="{FF2B5EF4-FFF2-40B4-BE49-F238E27FC236}">
                <a16:creationId xmlns:a16="http://schemas.microsoft.com/office/drawing/2014/main" id="{459C6420-1187-46EF-A119-D07CD26C19C4}"/>
              </a:ext>
            </a:extLst>
          </p:cNvPr>
          <p:cNvSpPr txBox="1"/>
          <p:nvPr/>
        </p:nvSpPr>
        <p:spPr>
          <a:xfrm>
            <a:off x="3945384" y="1426944"/>
            <a:ext cx="2590800" cy="1754326"/>
          </a:xfrm>
          <a:prstGeom prst="rect">
            <a:avLst/>
          </a:prstGeom>
          <a:noFill/>
        </p:spPr>
        <p:txBody>
          <a:bodyPr wrap="square" rtlCol="0">
            <a:spAutoFit/>
          </a:bodyPr>
          <a:lstStyle/>
          <a:p>
            <a:r>
              <a:rPr lang="en-US" dirty="0">
                <a:highlight>
                  <a:srgbClr val="FFFF00"/>
                </a:highlight>
              </a:rPr>
              <a:t>After the race athletes will need to turn in their timing chip at the team tent.  Failure to do so will cause a $25 fee</a:t>
            </a:r>
          </a:p>
        </p:txBody>
      </p:sp>
    </p:spTree>
    <p:extLst>
      <p:ext uri="{BB962C8B-B14F-4D97-AF65-F5344CB8AC3E}">
        <p14:creationId xmlns:p14="http://schemas.microsoft.com/office/powerpoint/2010/main" val="568107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38400" y="457200"/>
            <a:ext cx="5715000" cy="584775"/>
          </a:xfrm>
          <a:prstGeom prst="rect">
            <a:avLst/>
          </a:prstGeom>
        </p:spPr>
        <p:txBody>
          <a:bodyPr wrap="square">
            <a:spAutoFit/>
          </a:bodyPr>
          <a:lstStyle/>
          <a:p>
            <a:pPr algn="ctr"/>
            <a:r>
              <a:rPr lang="en-US" sz="3200" b="1" dirty="0">
                <a:solidFill>
                  <a:srgbClr val="0070C0"/>
                </a:solidFill>
              </a:rPr>
              <a:t>2020 Pope XC Booster Club</a:t>
            </a:r>
          </a:p>
        </p:txBody>
      </p:sp>
      <p:sp>
        <p:nvSpPr>
          <p:cNvPr id="3" name="TextBox 2"/>
          <p:cNvSpPr txBox="1"/>
          <p:nvPr/>
        </p:nvSpPr>
        <p:spPr>
          <a:xfrm>
            <a:off x="990600" y="1447800"/>
            <a:ext cx="7543800" cy="4401205"/>
          </a:xfrm>
          <a:prstGeom prst="rect">
            <a:avLst/>
          </a:prstGeom>
          <a:noFill/>
        </p:spPr>
        <p:txBody>
          <a:bodyPr wrap="square" rtlCol="0">
            <a:spAutoFit/>
          </a:bodyPr>
          <a:lstStyle/>
          <a:p>
            <a:r>
              <a:rPr lang="en-US" sz="4000" dirty="0"/>
              <a:t>Mindy Sullivan</a:t>
            </a:r>
          </a:p>
          <a:p>
            <a:r>
              <a:rPr lang="en-US" sz="4000" dirty="0"/>
              <a:t>Latricia Golden</a:t>
            </a:r>
          </a:p>
          <a:p>
            <a:r>
              <a:rPr lang="en-US" sz="4000" dirty="0"/>
              <a:t>David Laushey</a:t>
            </a:r>
          </a:p>
          <a:p>
            <a:r>
              <a:rPr lang="en-US" sz="4000" dirty="0"/>
              <a:t>Tera-Lee Dodsworth</a:t>
            </a:r>
          </a:p>
          <a:p>
            <a:r>
              <a:rPr lang="en-US" sz="4000" dirty="0"/>
              <a:t>Meredith Hay</a:t>
            </a:r>
          </a:p>
          <a:p>
            <a:r>
              <a:rPr lang="en-US" sz="4000" dirty="0"/>
              <a:t>Christy Wright</a:t>
            </a:r>
          </a:p>
          <a:p>
            <a:r>
              <a:rPr lang="en-US" sz="4000" dirty="0"/>
              <a:t>Amy Crowell</a:t>
            </a:r>
          </a:p>
        </p:txBody>
      </p:sp>
    </p:spTree>
    <p:extLst>
      <p:ext uri="{BB962C8B-B14F-4D97-AF65-F5344CB8AC3E}">
        <p14:creationId xmlns:p14="http://schemas.microsoft.com/office/powerpoint/2010/main" val="40120367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EE0EB4-E78D-4E6D-ADED-2737A4FB4CB3}"/>
              </a:ext>
            </a:extLst>
          </p:cNvPr>
          <p:cNvSpPr>
            <a:spLocks noGrp="1"/>
          </p:cNvSpPr>
          <p:nvPr>
            <p:ph type="title"/>
          </p:nvPr>
        </p:nvSpPr>
        <p:spPr/>
        <p:txBody>
          <a:bodyPr/>
          <a:lstStyle/>
          <a:p>
            <a:r>
              <a:rPr lang="en-US" dirty="0"/>
              <a:t>1</a:t>
            </a:r>
            <a:r>
              <a:rPr lang="en-US" baseline="30000" dirty="0"/>
              <a:t>st</a:t>
            </a:r>
            <a:r>
              <a:rPr lang="en-US" dirty="0"/>
              <a:t> meet reminders</a:t>
            </a:r>
          </a:p>
        </p:txBody>
      </p:sp>
      <p:sp>
        <p:nvSpPr>
          <p:cNvPr id="5" name="Content Placeholder 4">
            <a:extLst>
              <a:ext uri="{FF2B5EF4-FFF2-40B4-BE49-F238E27FC236}">
                <a16:creationId xmlns:a16="http://schemas.microsoft.com/office/drawing/2014/main" id="{B67B4338-C013-45F8-8076-0126AE76C74A}"/>
              </a:ext>
            </a:extLst>
          </p:cNvPr>
          <p:cNvSpPr>
            <a:spLocks noGrp="1"/>
          </p:cNvSpPr>
          <p:nvPr>
            <p:ph idx="1"/>
          </p:nvPr>
        </p:nvSpPr>
        <p:spPr/>
        <p:txBody>
          <a:bodyPr>
            <a:normAutofit fontScale="62500" lnSpcReduction="20000"/>
          </a:bodyPr>
          <a:lstStyle/>
          <a:p>
            <a:r>
              <a:rPr lang="en-US" dirty="0"/>
              <a:t>Bus lists will be posted on Friday afternoon.  ALL athletes will be screened for temperature and </a:t>
            </a:r>
            <a:r>
              <a:rPr lang="en-US" dirty="0" err="1"/>
              <a:t>Covid</a:t>
            </a:r>
            <a:r>
              <a:rPr lang="en-US" dirty="0"/>
              <a:t> question prior to boarding bus.  ALL athletes will assigned a bus/seat that will be utilized to and from the meet.  WE are leaving at </a:t>
            </a:r>
            <a:r>
              <a:rPr lang="en-US" b="1" dirty="0">
                <a:highlight>
                  <a:srgbClr val="FFFF00"/>
                </a:highlight>
              </a:rPr>
              <a:t>6:00</a:t>
            </a:r>
            <a:r>
              <a:rPr lang="en-US" dirty="0"/>
              <a:t> so arrive earlier so you can be screened.  </a:t>
            </a:r>
          </a:p>
          <a:p>
            <a:r>
              <a:rPr lang="en-US" dirty="0"/>
              <a:t>Those athletes who ride with their parents to the meet should plan on being at the team tent 1 hour prior to their scheduled race time.  FORTY FIVE before each race those who rode with their parents will be given their race number/shoe chip AND have their temperature check/</a:t>
            </a:r>
            <a:r>
              <a:rPr lang="en-US" dirty="0" err="1"/>
              <a:t>Covid</a:t>
            </a:r>
            <a:r>
              <a:rPr lang="en-US" dirty="0"/>
              <a:t> questions.  </a:t>
            </a:r>
          </a:p>
          <a:p>
            <a:r>
              <a:rPr lang="en-US" dirty="0"/>
              <a:t>In order to attend the meet athletes/coaches/spectators MUST have a face covering.  THIS IS MANDATORY!!!!!</a:t>
            </a:r>
          </a:p>
          <a:p>
            <a:r>
              <a:rPr lang="en-US" dirty="0"/>
              <a:t>All other information will be updated on a daily basis to </a:t>
            </a:r>
            <a:r>
              <a:rPr lang="en-US" dirty="0">
                <a:hlinkClick r:id="rId2"/>
              </a:rPr>
              <a:t>www.popetfxc.com</a:t>
            </a:r>
            <a:r>
              <a:rPr lang="en-US" dirty="0"/>
              <a:t> </a:t>
            </a:r>
          </a:p>
          <a:p>
            <a:r>
              <a:rPr lang="en-US" dirty="0"/>
              <a:t>Even is this crazy time out kids have worked SOOOOO hard to prepare for this meet.   Proud of their efforts and overly excited to get to watch them race on Saturday!!!!</a:t>
            </a:r>
          </a:p>
        </p:txBody>
      </p:sp>
      <p:pic>
        <p:nvPicPr>
          <p:cNvPr id="2050" name="Picture 2" descr="Face Covering 3-Pack - KNOWN SUPPLY">
            <a:extLst>
              <a:ext uri="{FF2B5EF4-FFF2-40B4-BE49-F238E27FC236}">
                <a16:creationId xmlns:a16="http://schemas.microsoft.com/office/drawing/2014/main" id="{90A89BEA-55A1-4EF3-BF49-CB4F6C3F6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0834" y="73313"/>
            <a:ext cx="1524000" cy="1780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9120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UPDATES</a:t>
            </a:r>
          </a:p>
        </p:txBody>
      </p:sp>
      <p:sp>
        <p:nvSpPr>
          <p:cNvPr id="3" name="Content Placeholder 2"/>
          <p:cNvSpPr>
            <a:spLocks noGrp="1"/>
          </p:cNvSpPr>
          <p:nvPr>
            <p:ph sz="half" idx="1"/>
          </p:nvPr>
        </p:nvSpPr>
        <p:spPr/>
        <p:txBody>
          <a:bodyPr>
            <a:normAutofit/>
          </a:bodyPr>
          <a:lstStyle/>
          <a:p>
            <a:pPr marL="0" indent="0">
              <a:buNone/>
            </a:pPr>
            <a:r>
              <a:rPr lang="en-US" b="1" dirty="0"/>
              <a:t>Follow us on </a:t>
            </a:r>
            <a:br>
              <a:rPr lang="en-US" b="1" dirty="0"/>
            </a:br>
            <a:r>
              <a:rPr lang="en-US" b="1" dirty="0"/>
              <a:t>Twitter: @</a:t>
            </a:r>
            <a:r>
              <a:rPr lang="en-US" b="1" dirty="0" err="1"/>
              <a:t>PopeXC</a:t>
            </a:r>
            <a:br>
              <a:rPr lang="en-US" b="1" dirty="0"/>
            </a:br>
            <a:r>
              <a:rPr lang="en-US" b="1" dirty="0"/>
              <a:t>Instagram pope-xc </a:t>
            </a:r>
            <a:r>
              <a:rPr lang="en-US" b="1" dirty="0" err="1"/>
              <a:t>coach.monk</a:t>
            </a:r>
            <a:br>
              <a:rPr lang="en-US" b="1" dirty="0"/>
            </a:br>
            <a:endParaRPr lang="en-US" b="1" dirty="0"/>
          </a:p>
          <a:p>
            <a:pPr marL="0" indent="0">
              <a:buNone/>
            </a:pPr>
            <a:r>
              <a:rPr lang="en-US" b="1" dirty="0"/>
              <a:t>Pope Athletics: @</a:t>
            </a:r>
            <a:r>
              <a:rPr lang="en-US" b="1" dirty="0" err="1"/>
              <a:t>PopeAthletics</a:t>
            </a:r>
            <a:r>
              <a:rPr lang="en-US" b="1" dirty="0"/>
              <a:t> </a:t>
            </a:r>
            <a:br>
              <a:rPr lang="en-US" b="1" dirty="0"/>
            </a:br>
            <a:endParaRPr lang="en-US" b="1" dirty="0"/>
          </a:p>
          <a:p>
            <a:pPr marL="0" indent="0">
              <a:buNone/>
            </a:pPr>
            <a:endParaRPr lang="en-US" b="1" dirty="0"/>
          </a:p>
          <a:p>
            <a:endParaRPr lang="en-US" dirty="0"/>
          </a:p>
        </p:txBody>
      </p:sp>
      <p:pic>
        <p:nvPicPr>
          <p:cNvPr id="4" name="Content Placeholder 3"/>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98468" y="3621592"/>
            <a:ext cx="2847975" cy="1600200"/>
          </a:xfrm>
        </p:spPr>
      </p:pic>
      <p:sp>
        <p:nvSpPr>
          <p:cNvPr id="5" name="TextBox 4"/>
          <p:cNvSpPr txBox="1"/>
          <p:nvPr/>
        </p:nvSpPr>
        <p:spPr>
          <a:xfrm>
            <a:off x="2403721" y="5406779"/>
            <a:ext cx="4495800" cy="646331"/>
          </a:xfrm>
          <a:prstGeom prst="rect">
            <a:avLst/>
          </a:prstGeom>
          <a:noFill/>
        </p:spPr>
        <p:txBody>
          <a:bodyPr wrap="square" rtlCol="0">
            <a:spAutoFit/>
          </a:bodyPr>
          <a:lstStyle/>
          <a:p>
            <a:r>
              <a:rPr lang="en-US" b="1" dirty="0">
                <a:solidFill>
                  <a:srgbClr val="FF0000"/>
                </a:solidFill>
              </a:rPr>
              <a:t>Most questions can usually be answered on the PHS XC website</a:t>
            </a:r>
            <a:r>
              <a:rPr lang="en-US" dirty="0"/>
              <a:t>.</a:t>
            </a:r>
          </a:p>
        </p:txBody>
      </p:sp>
      <p:sp>
        <p:nvSpPr>
          <p:cNvPr id="6" name="TextBox 5"/>
          <p:cNvSpPr txBox="1"/>
          <p:nvPr/>
        </p:nvSpPr>
        <p:spPr>
          <a:xfrm>
            <a:off x="5500687" y="928085"/>
            <a:ext cx="3276600" cy="2308324"/>
          </a:xfrm>
          <a:prstGeom prst="rect">
            <a:avLst/>
          </a:prstGeom>
          <a:noFill/>
        </p:spPr>
        <p:txBody>
          <a:bodyPr wrap="square" rtlCol="0">
            <a:spAutoFit/>
          </a:bodyPr>
          <a:lstStyle/>
          <a:p>
            <a:r>
              <a:rPr lang="en-US" b="1" dirty="0"/>
              <a:t>Take pictures/videos and submit them to the website </a:t>
            </a:r>
            <a:r>
              <a:rPr lang="en-US" b="1" dirty="0">
                <a:sym typeface="Wingdings" panose="05000000000000000000" pitchFamily="2" charset="2"/>
              </a:rPr>
              <a:t></a:t>
            </a:r>
            <a:br>
              <a:rPr lang="en-US" b="1" dirty="0">
                <a:sym typeface="Wingdings" panose="05000000000000000000" pitchFamily="2" charset="2"/>
              </a:rPr>
            </a:br>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We need someone to assist with pictures and videos.</a:t>
            </a:r>
          </a:p>
        </p:txBody>
      </p:sp>
    </p:spTree>
    <p:extLst>
      <p:ext uri="{BB962C8B-B14F-4D97-AF65-F5344CB8AC3E}">
        <p14:creationId xmlns:p14="http://schemas.microsoft.com/office/powerpoint/2010/main" val="241035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6">
                                            <p:txEl>
                                              <p:pRg st="3" end="3"/>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85CED-25B1-46F3-8309-3BC8E0B8CFF0}"/>
              </a:ext>
            </a:extLst>
          </p:cNvPr>
          <p:cNvSpPr>
            <a:spLocks noGrp="1"/>
          </p:cNvSpPr>
          <p:nvPr>
            <p:ph type="title"/>
          </p:nvPr>
        </p:nvSpPr>
        <p:spPr>
          <a:xfrm>
            <a:off x="133905" y="228600"/>
            <a:ext cx="6571343" cy="1049235"/>
          </a:xfrm>
        </p:spPr>
        <p:txBody>
          <a:bodyPr>
            <a:normAutofit/>
          </a:bodyPr>
          <a:lstStyle/>
          <a:p>
            <a:r>
              <a:rPr lang="en-US" sz="2000" dirty="0"/>
              <a:t>How do I earn a VARSITY LETTER? </a:t>
            </a:r>
          </a:p>
        </p:txBody>
      </p:sp>
      <p:sp>
        <p:nvSpPr>
          <p:cNvPr id="3" name="Content Placeholder 2">
            <a:extLst>
              <a:ext uri="{FF2B5EF4-FFF2-40B4-BE49-F238E27FC236}">
                <a16:creationId xmlns:a16="http://schemas.microsoft.com/office/drawing/2014/main" id="{2C1AA77A-64D8-47D7-8DF7-2FADCC721502}"/>
              </a:ext>
            </a:extLst>
          </p:cNvPr>
          <p:cNvSpPr>
            <a:spLocks noGrp="1"/>
          </p:cNvSpPr>
          <p:nvPr>
            <p:ph idx="1"/>
          </p:nvPr>
        </p:nvSpPr>
        <p:spPr>
          <a:xfrm>
            <a:off x="304800" y="737681"/>
            <a:ext cx="8305800" cy="6087216"/>
          </a:xfrm>
        </p:spPr>
        <p:txBody>
          <a:bodyPr>
            <a:normAutofit fontScale="70000" lnSpcReduction="20000"/>
          </a:bodyPr>
          <a:lstStyle/>
          <a:p>
            <a:r>
              <a:rPr lang="en-US" b="1" u="sng" dirty="0"/>
              <a:t>VARSITY LETTER CRITERIA</a:t>
            </a:r>
            <a:endParaRPr lang="en-US" dirty="0"/>
          </a:p>
          <a:p>
            <a:r>
              <a:rPr lang="en-US" b="1" dirty="0"/>
              <a:t>AUTOMATIC TIME QUALIFIERS: 5K COURSES ONLY</a:t>
            </a:r>
            <a:endParaRPr lang="en-US" dirty="0"/>
          </a:p>
          <a:p>
            <a:r>
              <a:rPr lang="en-US" u="sng" dirty="0"/>
              <a:t>GRADE</a:t>
            </a:r>
            <a:r>
              <a:rPr lang="en-US" dirty="0"/>
              <a:t> </a:t>
            </a:r>
            <a:r>
              <a:rPr lang="en-US" u="sng" dirty="0"/>
              <a:t>MALE</a:t>
            </a:r>
            <a:r>
              <a:rPr lang="en-US" dirty="0"/>
              <a:t> </a:t>
            </a:r>
            <a:r>
              <a:rPr lang="en-US" u="sng" dirty="0"/>
              <a:t>FEMALE</a:t>
            </a:r>
            <a:endParaRPr lang="en-US" dirty="0"/>
          </a:p>
          <a:p>
            <a:r>
              <a:rPr lang="en-US" dirty="0"/>
              <a:t>9 	20:45 	24:30</a:t>
            </a:r>
          </a:p>
          <a:p>
            <a:r>
              <a:rPr lang="en-US" dirty="0"/>
              <a:t>10 	20:15 	23:45</a:t>
            </a:r>
          </a:p>
          <a:p>
            <a:r>
              <a:rPr lang="en-US" dirty="0"/>
              <a:t>11 	19:45 	23:00</a:t>
            </a:r>
          </a:p>
          <a:p>
            <a:r>
              <a:rPr lang="en-US" dirty="0"/>
              <a:t>12 	19:00	22:15</a:t>
            </a:r>
          </a:p>
          <a:p>
            <a:r>
              <a:rPr lang="en-US" b="1" dirty="0"/>
              <a:t>CHAMPIONSHIP MEETS:</a:t>
            </a:r>
            <a:endParaRPr lang="en-US" dirty="0"/>
          </a:p>
          <a:p>
            <a:r>
              <a:rPr lang="en-US" dirty="0"/>
              <a:t>Any athlete who places in the top 20 overall in the County or Region Championships.</a:t>
            </a:r>
          </a:p>
          <a:p>
            <a:r>
              <a:rPr lang="en-US" dirty="0"/>
              <a:t>Any athlete who places in the top 30 overall in the State Championships</a:t>
            </a:r>
          </a:p>
          <a:p>
            <a:r>
              <a:rPr lang="en-US" dirty="0"/>
              <a:t> </a:t>
            </a:r>
            <a:r>
              <a:rPr lang="en-US" b="1" dirty="0"/>
              <a:t>SENIORS:</a:t>
            </a:r>
            <a:endParaRPr lang="en-US" dirty="0"/>
          </a:p>
          <a:p>
            <a:r>
              <a:rPr lang="en-US" dirty="0"/>
              <a:t>Any senior who has completed 2 Cross Country seasons in good standing with the team.</a:t>
            </a:r>
          </a:p>
          <a:p>
            <a:r>
              <a:rPr lang="en-US" b="1" dirty="0"/>
              <a:t>COACHES DISCRETION:</a:t>
            </a:r>
            <a:endParaRPr lang="en-US" dirty="0"/>
          </a:p>
          <a:p>
            <a:r>
              <a:rPr lang="en-US" dirty="0"/>
              <a:t>The coaching staff reserves the right to award a varsity letter to any athlete in a situation where they have not met any of the above criteria.</a:t>
            </a:r>
          </a:p>
          <a:p>
            <a:r>
              <a:rPr lang="en-US" b="1" dirty="0"/>
              <a:t>GUIDELINES:</a:t>
            </a:r>
            <a:endParaRPr lang="en-US" dirty="0"/>
          </a:p>
          <a:p>
            <a:r>
              <a:rPr lang="en-US" dirty="0"/>
              <a:t>The athlete must show progress throughout the season and compete maintain 80% attendance.</a:t>
            </a:r>
          </a:p>
          <a:p>
            <a:r>
              <a:rPr lang="en-US" dirty="0"/>
              <a:t>The athlete must finish the season in good standing with the team based on attendance and conduct. </a:t>
            </a:r>
          </a:p>
          <a:p>
            <a:endParaRPr lang="en-US" dirty="0"/>
          </a:p>
        </p:txBody>
      </p:sp>
    </p:spTree>
    <p:extLst>
      <p:ext uri="{BB962C8B-B14F-4D97-AF65-F5344CB8AC3E}">
        <p14:creationId xmlns:p14="http://schemas.microsoft.com/office/powerpoint/2010/main" val="16495202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848" y="381000"/>
            <a:ext cx="8260672" cy="1039427"/>
          </a:xfrm>
        </p:spPr>
        <p:txBody>
          <a:bodyPr/>
          <a:lstStyle/>
          <a:p>
            <a:r>
              <a:rPr lang="en-US" dirty="0"/>
              <a:t>What if I am injured?  </a:t>
            </a:r>
          </a:p>
        </p:txBody>
      </p:sp>
      <p:sp>
        <p:nvSpPr>
          <p:cNvPr id="3" name="Content Placeholder 2"/>
          <p:cNvSpPr>
            <a:spLocks noGrp="1"/>
          </p:cNvSpPr>
          <p:nvPr>
            <p:ph sz="half" idx="1"/>
          </p:nvPr>
        </p:nvSpPr>
        <p:spPr>
          <a:xfrm>
            <a:off x="457200" y="1524000"/>
            <a:ext cx="4038600" cy="4407408"/>
          </a:xfrm>
        </p:spPr>
        <p:txBody>
          <a:bodyPr/>
          <a:lstStyle/>
          <a:p>
            <a:r>
              <a:rPr lang="en-US" dirty="0"/>
              <a:t>All athletes who have an injury should still come to practice.  Prior to coming up to the track they should go to the trainer.  </a:t>
            </a:r>
            <a:br>
              <a:rPr lang="en-US" dirty="0"/>
            </a:br>
            <a:br>
              <a:rPr lang="en-US" dirty="0"/>
            </a:br>
            <a:endParaRPr lang="en-US" dirty="0"/>
          </a:p>
        </p:txBody>
      </p:sp>
      <p:sp>
        <p:nvSpPr>
          <p:cNvPr id="4" name="Content Placeholder 3"/>
          <p:cNvSpPr>
            <a:spLocks noGrp="1"/>
          </p:cNvSpPr>
          <p:nvPr>
            <p:ph sz="half" idx="2"/>
          </p:nvPr>
        </p:nvSpPr>
        <p:spPr>
          <a:xfrm>
            <a:off x="4084320" y="1600200"/>
            <a:ext cx="5029200" cy="4407408"/>
          </a:xfrm>
        </p:spPr>
        <p:txBody>
          <a:bodyPr/>
          <a:lstStyle/>
          <a:p>
            <a:r>
              <a:rPr lang="en-US" dirty="0"/>
              <a:t>CHOA</a:t>
            </a:r>
          </a:p>
          <a:p>
            <a:r>
              <a:rPr lang="en-US" b="1" dirty="0"/>
              <a:t>Alexis Mariner, MS  ATC</a:t>
            </a:r>
          </a:p>
          <a:p>
            <a:r>
              <a:rPr lang="en-US" b="1" dirty="0"/>
              <a:t> </a:t>
            </a:r>
            <a:r>
              <a:rPr lang="en-US" b="1" dirty="0">
                <a:hlinkClick r:id="rId2"/>
              </a:rPr>
              <a:t>Alexis.Mariner@sourceatlanta.com</a:t>
            </a:r>
            <a:endParaRPr lang="en-US" b="1" dirty="0"/>
          </a:p>
          <a:p>
            <a:r>
              <a:rPr lang="en-US" b="1" dirty="0"/>
              <a:t>Dani Hall, MS ATC</a:t>
            </a:r>
          </a:p>
          <a:p>
            <a:pPr marL="0" indent="0">
              <a:buNone/>
            </a:pPr>
            <a:r>
              <a:rPr lang="en-US" b="1" dirty="0"/>
              <a:t> </a:t>
            </a:r>
            <a:r>
              <a:rPr lang="en-US" b="1" dirty="0">
                <a:hlinkClick r:id="rId3"/>
              </a:rPr>
              <a:t>dani.hall@sourceatlanta.com</a:t>
            </a:r>
            <a:r>
              <a:rPr lang="en-US" b="1" dirty="0"/>
              <a:t> </a:t>
            </a:r>
          </a:p>
          <a:p>
            <a:pPr marL="114300" indent="0">
              <a:buNone/>
            </a:pPr>
            <a:br>
              <a:rPr lang="en-US" dirty="0"/>
            </a:br>
            <a:br>
              <a:rPr lang="en-US" dirty="0"/>
            </a:br>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7600" y="614363"/>
            <a:ext cx="1524003" cy="152400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7727" y="4684394"/>
            <a:ext cx="2143125" cy="214312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 y="5074918"/>
            <a:ext cx="2143125" cy="1362075"/>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1088" y="329885"/>
            <a:ext cx="1946639" cy="1295400"/>
          </a:xfrm>
          <a:prstGeom prst="rect">
            <a:avLst/>
          </a:prstGeom>
        </p:spPr>
      </p:pic>
    </p:spTree>
    <p:extLst>
      <p:ext uri="{BB962C8B-B14F-4D97-AF65-F5344CB8AC3E}">
        <p14:creationId xmlns:p14="http://schemas.microsoft.com/office/powerpoint/2010/main" val="21163053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461639" y="80169"/>
            <a:ext cx="7086600" cy="838200"/>
          </a:xfrm>
        </p:spPr>
        <p:txBody>
          <a:bodyPr>
            <a:normAutofit fontScale="90000"/>
          </a:bodyPr>
          <a:lstStyle/>
          <a:p>
            <a:pPr eaLnBrk="1" hangingPunct="1"/>
            <a:r>
              <a:rPr lang="en-US" dirty="0"/>
              <a:t>Not sure about XC</a:t>
            </a:r>
            <a:br>
              <a:rPr lang="en-US" dirty="0"/>
            </a:br>
            <a:br>
              <a:rPr lang="en-US" dirty="0"/>
            </a:br>
            <a:r>
              <a:rPr lang="en-US" dirty="0"/>
              <a:t>Cross Country 101</a:t>
            </a:r>
          </a:p>
        </p:txBody>
      </p:sp>
      <p:sp>
        <p:nvSpPr>
          <p:cNvPr id="9220" name="Rectangle 3"/>
          <p:cNvSpPr>
            <a:spLocks noGrp="1" noChangeArrowheads="1"/>
          </p:cNvSpPr>
          <p:nvPr>
            <p:ph idx="1"/>
          </p:nvPr>
        </p:nvSpPr>
        <p:spPr>
          <a:xfrm>
            <a:off x="381000" y="1311275"/>
            <a:ext cx="8229600" cy="4876800"/>
          </a:xfrm>
        </p:spPr>
        <p:txBody>
          <a:bodyPr>
            <a:normAutofit fontScale="92500" lnSpcReduction="10000"/>
          </a:bodyPr>
          <a:lstStyle/>
          <a:p>
            <a:pPr eaLnBrk="1" hangingPunct="1">
              <a:lnSpc>
                <a:spcPct val="80000"/>
              </a:lnSpc>
            </a:pPr>
            <a:r>
              <a:rPr lang="en-US" sz="2400" dirty="0"/>
              <a:t>Races typically 5K or 3.1 miles</a:t>
            </a:r>
          </a:p>
          <a:p>
            <a:pPr eaLnBrk="1" hangingPunct="1">
              <a:lnSpc>
                <a:spcPct val="80000"/>
              </a:lnSpc>
              <a:buFontTx/>
              <a:buNone/>
            </a:pPr>
            <a:endParaRPr lang="en-US" sz="1600" dirty="0"/>
          </a:p>
          <a:p>
            <a:pPr eaLnBrk="1" hangingPunct="1">
              <a:lnSpc>
                <a:spcPct val="80000"/>
              </a:lnSpc>
            </a:pPr>
            <a:r>
              <a:rPr lang="en-US" sz="2400" dirty="0"/>
              <a:t>Varsity, Junior Varsity and Open Races</a:t>
            </a:r>
          </a:p>
          <a:p>
            <a:pPr eaLnBrk="1" hangingPunct="1">
              <a:lnSpc>
                <a:spcPct val="80000"/>
              </a:lnSpc>
              <a:buFontTx/>
              <a:buNone/>
            </a:pPr>
            <a:endParaRPr lang="en-US" sz="1600" dirty="0"/>
          </a:p>
          <a:p>
            <a:pPr eaLnBrk="1" hangingPunct="1">
              <a:lnSpc>
                <a:spcPct val="80000"/>
              </a:lnSpc>
            </a:pPr>
            <a:r>
              <a:rPr lang="en-US" sz="2400" dirty="0"/>
              <a:t>Boys &amp; girls and varsity &amp; junior varsity run separate races (typically same day &amp; place)</a:t>
            </a:r>
          </a:p>
          <a:p>
            <a:pPr eaLnBrk="1" hangingPunct="1">
              <a:lnSpc>
                <a:spcPct val="80000"/>
              </a:lnSpc>
              <a:buFontTx/>
              <a:buNone/>
            </a:pPr>
            <a:endParaRPr lang="en-US" sz="1000" dirty="0"/>
          </a:p>
          <a:p>
            <a:pPr lvl="1" eaLnBrk="1" hangingPunct="1">
              <a:lnSpc>
                <a:spcPct val="80000"/>
              </a:lnSpc>
            </a:pPr>
            <a:r>
              <a:rPr lang="en-US" sz="2000" dirty="0"/>
              <a:t>Varsity events maximum of seven (or 10) athletes per team </a:t>
            </a:r>
          </a:p>
          <a:p>
            <a:pPr lvl="1" eaLnBrk="1" hangingPunct="1">
              <a:lnSpc>
                <a:spcPct val="80000"/>
              </a:lnSpc>
            </a:pPr>
            <a:r>
              <a:rPr lang="en-US" sz="2000" dirty="0"/>
              <a:t>Some JV events allow more runners</a:t>
            </a:r>
          </a:p>
          <a:p>
            <a:pPr eaLnBrk="1" hangingPunct="1">
              <a:lnSpc>
                <a:spcPct val="80000"/>
              </a:lnSpc>
              <a:buFontTx/>
              <a:buNone/>
            </a:pPr>
            <a:endParaRPr lang="en-US" sz="1600" dirty="0"/>
          </a:p>
          <a:p>
            <a:pPr eaLnBrk="1" hangingPunct="1">
              <a:lnSpc>
                <a:spcPct val="80000"/>
              </a:lnSpc>
            </a:pPr>
            <a:r>
              <a:rPr lang="en-US" sz="2400" dirty="0"/>
              <a:t>Lowest team score wins</a:t>
            </a:r>
          </a:p>
          <a:p>
            <a:pPr eaLnBrk="1" hangingPunct="1">
              <a:lnSpc>
                <a:spcPct val="80000"/>
              </a:lnSpc>
              <a:buFontTx/>
              <a:buNone/>
            </a:pPr>
            <a:endParaRPr lang="en-US" sz="1600" dirty="0"/>
          </a:p>
          <a:p>
            <a:pPr eaLnBrk="1" hangingPunct="1">
              <a:lnSpc>
                <a:spcPct val="80000"/>
              </a:lnSpc>
            </a:pPr>
            <a:r>
              <a:rPr lang="en-US" sz="2400" dirty="0"/>
              <a:t>Athletes must wear proper running shoes and watch  </a:t>
            </a:r>
          </a:p>
          <a:p>
            <a:pPr eaLnBrk="1" hangingPunct="1">
              <a:lnSpc>
                <a:spcPct val="80000"/>
              </a:lnSpc>
              <a:buFontTx/>
              <a:buNone/>
            </a:pPr>
            <a:endParaRPr lang="en-US" sz="1000" dirty="0"/>
          </a:p>
          <a:p>
            <a:pPr lvl="1" eaLnBrk="1" hangingPunct="1">
              <a:lnSpc>
                <a:spcPct val="80000"/>
              </a:lnSpc>
            </a:pPr>
            <a:r>
              <a:rPr lang="en-US" dirty="0"/>
              <a:t>Athletes</a:t>
            </a:r>
            <a:r>
              <a:rPr lang="en-US" sz="2000" dirty="0"/>
              <a:t> may choose to wear racing spikes or flats</a:t>
            </a:r>
          </a:p>
          <a:p>
            <a:pPr lvl="1" eaLnBrk="1" hangingPunct="1">
              <a:lnSpc>
                <a:spcPct val="80000"/>
              </a:lnSpc>
            </a:pPr>
            <a:r>
              <a:rPr lang="en-US" sz="2000" dirty="0"/>
              <a:t>No earrings (male and female)/jewelry</a:t>
            </a:r>
          </a:p>
        </p:txBody>
      </p:sp>
      <p:sp>
        <p:nvSpPr>
          <p:cNvPr id="9218" name="Date Placeholder 3"/>
          <p:cNvSpPr>
            <a:spLocks noGrp="1"/>
          </p:cNvSpPr>
          <p:nvPr>
            <p:ph type="dt" sz="half" idx="10"/>
          </p:nvPr>
        </p:nvSpPr>
        <p:spPr>
          <a:noFill/>
          <a:ln>
            <a:miter lim="800000"/>
            <a:headEnd/>
            <a:tailEnd/>
          </a:ln>
        </p:spPr>
        <p:txBody>
          <a:bodyPr/>
          <a:lstStyle/>
          <a:p>
            <a:r>
              <a:rPr lang="en-US" dirty="0"/>
              <a:t>www.popetfxc.com</a:t>
            </a:r>
          </a:p>
        </p:txBody>
      </p:sp>
      <p:pic>
        <p:nvPicPr>
          <p:cNvPr id="5"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96050" y="525462"/>
            <a:ext cx="209550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80581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4"/>
          <p:cNvSpPr>
            <a:spLocks noGrp="1" noChangeArrowheads="1"/>
          </p:cNvSpPr>
          <p:nvPr>
            <p:ph type="title"/>
          </p:nvPr>
        </p:nvSpPr>
        <p:spPr>
          <a:xfrm>
            <a:off x="342901" y="509384"/>
            <a:ext cx="7086600" cy="838200"/>
          </a:xfrm>
          <a:noFill/>
        </p:spPr>
        <p:txBody>
          <a:bodyPr/>
          <a:lstStyle/>
          <a:p>
            <a:pPr eaLnBrk="1" hangingPunct="1"/>
            <a:r>
              <a:rPr lang="en-US" dirty="0"/>
              <a:t>Cross Country 101</a:t>
            </a:r>
            <a:endParaRPr lang="en-US" sz="2400" dirty="0"/>
          </a:p>
        </p:txBody>
      </p:sp>
      <p:sp>
        <p:nvSpPr>
          <p:cNvPr id="10243" name="Rectangle 3"/>
          <p:cNvSpPr>
            <a:spLocks noGrp="1" noChangeArrowheads="1"/>
          </p:cNvSpPr>
          <p:nvPr>
            <p:ph idx="1"/>
          </p:nvPr>
        </p:nvSpPr>
        <p:spPr>
          <a:xfrm>
            <a:off x="0" y="1905000"/>
            <a:ext cx="8229600" cy="4724400"/>
          </a:xfrm>
        </p:spPr>
        <p:txBody>
          <a:bodyPr>
            <a:normAutofit fontScale="85000" lnSpcReduction="20000"/>
          </a:bodyPr>
          <a:lstStyle/>
          <a:p>
            <a:pPr>
              <a:lnSpc>
                <a:spcPct val="90000"/>
              </a:lnSpc>
            </a:pPr>
            <a:r>
              <a:rPr lang="en-US" b="1" dirty="0">
                <a:solidFill>
                  <a:srgbClr val="0070C0"/>
                </a:solidFill>
              </a:rPr>
              <a:t>CHEER ON THOSE POPE ATHLETES!!!!!</a:t>
            </a:r>
            <a:endParaRPr lang="en-US" sz="2400" b="1" dirty="0">
              <a:solidFill>
                <a:srgbClr val="0070C0"/>
              </a:solidFill>
            </a:endParaRPr>
          </a:p>
          <a:p>
            <a:pPr eaLnBrk="1" hangingPunct="1">
              <a:lnSpc>
                <a:spcPct val="90000"/>
              </a:lnSpc>
            </a:pPr>
            <a:r>
              <a:rPr lang="en-US" sz="2400" dirty="0"/>
              <a:t>Not the typical spectator sport</a:t>
            </a:r>
          </a:p>
          <a:p>
            <a:pPr eaLnBrk="1" hangingPunct="1">
              <a:lnSpc>
                <a:spcPct val="90000"/>
              </a:lnSpc>
              <a:buFontTx/>
              <a:buNone/>
            </a:pPr>
            <a:endParaRPr lang="en-US" sz="1200" dirty="0"/>
          </a:p>
          <a:p>
            <a:pPr eaLnBrk="1" hangingPunct="1">
              <a:lnSpc>
                <a:spcPct val="90000"/>
              </a:lnSpc>
            </a:pPr>
            <a:r>
              <a:rPr lang="en-US" sz="2400" dirty="0"/>
              <a:t>Select spot for best viewing </a:t>
            </a:r>
            <a:br>
              <a:rPr lang="en-US" dirty="0"/>
            </a:br>
            <a:endParaRPr lang="en-US" sz="1200" dirty="0"/>
          </a:p>
          <a:p>
            <a:pPr eaLnBrk="1" hangingPunct="1">
              <a:lnSpc>
                <a:spcPct val="90000"/>
              </a:lnSpc>
            </a:pPr>
            <a:r>
              <a:rPr lang="en-US" sz="2400" dirty="0"/>
              <a:t>Spectators encouraged to cheer on </a:t>
            </a:r>
            <a:r>
              <a:rPr lang="en-US" sz="2400" u="sng" dirty="0"/>
              <a:t>all</a:t>
            </a:r>
            <a:r>
              <a:rPr lang="en-US" sz="2400" dirty="0"/>
              <a:t> Pope athletes.</a:t>
            </a:r>
          </a:p>
          <a:p>
            <a:pPr lvl="1" eaLnBrk="1" hangingPunct="1">
              <a:lnSpc>
                <a:spcPct val="90000"/>
              </a:lnSpc>
            </a:pPr>
            <a:r>
              <a:rPr lang="en-US" sz="2000" i="1" dirty="0"/>
              <a:t>If you can’t put a name with an athlete’s face, fear not, “Go Pope!” or “Go Hounds!” works great!</a:t>
            </a:r>
          </a:p>
          <a:p>
            <a:pPr eaLnBrk="1" hangingPunct="1">
              <a:lnSpc>
                <a:spcPct val="90000"/>
              </a:lnSpc>
              <a:buFontTx/>
              <a:buNone/>
            </a:pPr>
            <a:endParaRPr lang="en-US" sz="1200" i="1" dirty="0"/>
          </a:p>
          <a:p>
            <a:pPr eaLnBrk="1" hangingPunct="1">
              <a:lnSpc>
                <a:spcPct val="90000"/>
              </a:lnSpc>
            </a:pPr>
            <a:r>
              <a:rPr lang="en-US" sz="2400" dirty="0"/>
              <a:t>Wear Pope spirit wear</a:t>
            </a:r>
          </a:p>
          <a:p>
            <a:pPr marL="0" indent="0" eaLnBrk="1" hangingPunct="1">
              <a:lnSpc>
                <a:spcPct val="90000"/>
              </a:lnSpc>
              <a:buNone/>
            </a:pPr>
            <a:endParaRPr lang="en-US" sz="2400" dirty="0"/>
          </a:p>
          <a:p>
            <a:pPr eaLnBrk="1" hangingPunct="1">
              <a:lnSpc>
                <a:spcPct val="90000"/>
              </a:lnSpc>
            </a:pPr>
            <a:r>
              <a:rPr lang="en-US" sz="2400" dirty="0"/>
              <a:t>Introduce yourself to other parents.  It’s part of the sport!</a:t>
            </a:r>
          </a:p>
          <a:p>
            <a:pPr eaLnBrk="1" hangingPunct="1">
              <a:lnSpc>
                <a:spcPct val="90000"/>
              </a:lnSpc>
              <a:buFontTx/>
              <a:buNone/>
            </a:pPr>
            <a:endParaRPr lang="en-US" sz="1200" dirty="0"/>
          </a:p>
          <a:p>
            <a:pPr eaLnBrk="1" hangingPunct="1">
              <a:lnSpc>
                <a:spcPct val="90000"/>
              </a:lnSpc>
            </a:pPr>
            <a:r>
              <a:rPr lang="en-US" sz="2400" dirty="0"/>
              <a:t>Bring a comfortable chair and look for the Pope tent</a:t>
            </a:r>
          </a:p>
          <a:p>
            <a:pPr>
              <a:lnSpc>
                <a:spcPct val="90000"/>
              </a:lnSpc>
            </a:pPr>
            <a:r>
              <a:rPr lang="en-US" dirty="0"/>
              <a:t>Food!!  Booster club funds provide snacks for the athletes.</a:t>
            </a:r>
            <a:br>
              <a:rPr lang="en-US" dirty="0"/>
            </a:br>
            <a:r>
              <a:rPr lang="en-US" dirty="0"/>
              <a:t>Parents are need to assist with set up and break down</a:t>
            </a:r>
            <a:endParaRPr lang="en-US" sz="2400" dirty="0"/>
          </a:p>
        </p:txBody>
      </p:sp>
      <p:sp>
        <p:nvSpPr>
          <p:cNvPr id="10242" name="Date Placeholder 3"/>
          <p:cNvSpPr>
            <a:spLocks noGrp="1"/>
          </p:cNvSpPr>
          <p:nvPr>
            <p:ph type="dt" sz="half" idx="10"/>
          </p:nvPr>
        </p:nvSpPr>
        <p:spPr>
          <a:noFill/>
          <a:ln>
            <a:miter lim="800000"/>
            <a:headEnd/>
            <a:tailEnd/>
          </a:ln>
        </p:spPr>
        <p:txBody>
          <a:bodyPr/>
          <a:lstStyle/>
          <a:p>
            <a:r>
              <a:rPr lang="en-US" dirty="0"/>
              <a:t>www.popetfxc.com</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457200"/>
            <a:ext cx="3323463" cy="241706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57432" y="472966"/>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1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5" name="Rectangle 11"/>
          <p:cNvSpPr>
            <a:spLocks noGrp="1" noChangeArrowheads="1"/>
          </p:cNvSpPr>
          <p:nvPr>
            <p:ph type="title"/>
          </p:nvPr>
        </p:nvSpPr>
        <p:spPr>
          <a:xfrm>
            <a:off x="517864" y="397644"/>
            <a:ext cx="8260672" cy="1039427"/>
          </a:xfrm>
        </p:spPr>
        <p:txBody>
          <a:bodyPr>
            <a:normAutofit/>
          </a:bodyPr>
          <a:lstStyle/>
          <a:p>
            <a:pPr eaLnBrk="1" hangingPunct="1">
              <a:defRPr/>
            </a:pPr>
            <a:r>
              <a:rPr lang="en-US" altLang="en-US" dirty="0">
                <a:solidFill>
                  <a:srgbClr val="FF0000"/>
                </a:solidFill>
              </a:rPr>
              <a:t>TEAM Champions Prove team depth!!!!  </a:t>
            </a:r>
          </a:p>
        </p:txBody>
      </p:sp>
      <p:pic>
        <p:nvPicPr>
          <p:cNvPr id="8" name="Content Placeholder 7">
            <a:extLst>
              <a:ext uri="{FF2B5EF4-FFF2-40B4-BE49-F238E27FC236}">
                <a16:creationId xmlns:a16="http://schemas.microsoft.com/office/drawing/2014/main" id="{43512636-253D-492A-A054-65492FB6A894}"/>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81000" y="3526850"/>
            <a:ext cx="4038600" cy="2271089"/>
          </a:xfrm>
          <a:prstGeom prst="rect">
            <a:avLst/>
          </a:prstGeom>
        </p:spPr>
      </p:pic>
      <p:pic>
        <p:nvPicPr>
          <p:cNvPr id="9" name="Content Placeholder 8">
            <a:extLst>
              <a:ext uri="{FF2B5EF4-FFF2-40B4-BE49-F238E27FC236}">
                <a16:creationId xmlns:a16="http://schemas.microsoft.com/office/drawing/2014/main" id="{4EE1A20D-237E-4719-8EC6-B117993BECCF}"/>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572000" y="1489479"/>
            <a:ext cx="4038600" cy="2691348"/>
          </a:xfrm>
        </p:spPr>
      </p:pic>
      <p:sp>
        <p:nvSpPr>
          <p:cNvPr id="6" name="TextBox 5"/>
          <p:cNvSpPr txBox="1"/>
          <p:nvPr/>
        </p:nvSpPr>
        <p:spPr>
          <a:xfrm>
            <a:off x="2895600" y="5562600"/>
            <a:ext cx="2209800" cy="369332"/>
          </a:xfrm>
          <a:prstGeom prst="rect">
            <a:avLst/>
          </a:prstGeom>
          <a:noFill/>
        </p:spPr>
        <p:txBody>
          <a:bodyPr wrap="square" rtlCol="0">
            <a:spAutoFit/>
          </a:bodyPr>
          <a:lstStyle/>
          <a:p>
            <a:endParaRPr lang="en-US" b="1" dirty="0">
              <a:solidFill>
                <a:srgbClr val="FF0000"/>
              </a:solidFill>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367164"/>
            <a:ext cx="1128251" cy="1576388"/>
          </a:xfrm>
          <a:prstGeom prst="rect">
            <a:avLst/>
          </a:prstGeom>
        </p:spPr>
      </p:pic>
      <p:sp>
        <p:nvSpPr>
          <p:cNvPr id="5" name="TextBox 4">
            <a:extLst>
              <a:ext uri="{FF2B5EF4-FFF2-40B4-BE49-F238E27FC236}">
                <a16:creationId xmlns:a16="http://schemas.microsoft.com/office/drawing/2014/main" id="{60239B07-CA63-470B-A57F-BB2430E0A8FB}"/>
              </a:ext>
            </a:extLst>
          </p:cNvPr>
          <p:cNvSpPr txBox="1"/>
          <p:nvPr/>
        </p:nvSpPr>
        <p:spPr>
          <a:xfrm>
            <a:off x="677647" y="2880519"/>
            <a:ext cx="3200400" cy="646331"/>
          </a:xfrm>
          <a:prstGeom prst="rect">
            <a:avLst/>
          </a:prstGeom>
          <a:noFill/>
        </p:spPr>
        <p:txBody>
          <a:bodyPr wrap="square" rtlCol="0">
            <a:spAutoFit/>
          </a:bodyPr>
          <a:lstStyle/>
          <a:p>
            <a:r>
              <a:rPr lang="en-US" dirty="0">
                <a:solidFill>
                  <a:srgbClr val="FF0000"/>
                </a:solidFill>
              </a:rPr>
              <a:t>4 YEARS in  a ROW Region TEAM CHAMPS!!!!</a:t>
            </a:r>
          </a:p>
        </p:txBody>
      </p:sp>
      <p:pic>
        <p:nvPicPr>
          <p:cNvPr id="14" name="Picture 13">
            <a:extLst>
              <a:ext uri="{FF2B5EF4-FFF2-40B4-BE49-F238E27FC236}">
                <a16:creationId xmlns:a16="http://schemas.microsoft.com/office/drawing/2014/main" id="{9124F52C-6AF5-4D60-905E-2FCE9165A3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54328" y="4310291"/>
            <a:ext cx="2851472" cy="1938110"/>
          </a:xfrm>
          <a:prstGeom prst="rect">
            <a:avLst/>
          </a:prstGeom>
        </p:spPr>
      </p:pic>
      <p:sp>
        <p:nvSpPr>
          <p:cNvPr id="16" name="TextBox 15">
            <a:extLst>
              <a:ext uri="{FF2B5EF4-FFF2-40B4-BE49-F238E27FC236}">
                <a16:creationId xmlns:a16="http://schemas.microsoft.com/office/drawing/2014/main" id="{7719E8F0-A424-48D2-AC72-583ACAE91A46}"/>
              </a:ext>
            </a:extLst>
          </p:cNvPr>
          <p:cNvSpPr txBox="1"/>
          <p:nvPr/>
        </p:nvSpPr>
        <p:spPr>
          <a:xfrm>
            <a:off x="4610100" y="5754912"/>
            <a:ext cx="2819399" cy="923330"/>
          </a:xfrm>
          <a:prstGeom prst="rect">
            <a:avLst/>
          </a:prstGeom>
          <a:noFill/>
        </p:spPr>
        <p:txBody>
          <a:bodyPr wrap="square" rtlCol="0">
            <a:spAutoFit/>
          </a:bodyPr>
          <a:lstStyle/>
          <a:p>
            <a:r>
              <a:rPr lang="en-US" b="1" dirty="0">
                <a:solidFill>
                  <a:srgbClr val="FF0000"/>
                </a:solidFill>
              </a:rPr>
              <a:t>Girls REGION CHAMPS..EVERY athlete counts</a:t>
            </a:r>
          </a:p>
        </p:txBody>
      </p:sp>
      <p:sp>
        <p:nvSpPr>
          <p:cNvPr id="17" name="TextBox 16">
            <a:extLst>
              <a:ext uri="{FF2B5EF4-FFF2-40B4-BE49-F238E27FC236}">
                <a16:creationId xmlns:a16="http://schemas.microsoft.com/office/drawing/2014/main" id="{3963EF74-E73A-4597-8B08-351172DF117A}"/>
              </a:ext>
            </a:extLst>
          </p:cNvPr>
          <p:cNvSpPr txBox="1"/>
          <p:nvPr/>
        </p:nvSpPr>
        <p:spPr>
          <a:xfrm>
            <a:off x="5638800" y="1566535"/>
            <a:ext cx="2667000" cy="646331"/>
          </a:xfrm>
          <a:prstGeom prst="rect">
            <a:avLst/>
          </a:prstGeom>
          <a:noFill/>
        </p:spPr>
        <p:txBody>
          <a:bodyPr wrap="square" rtlCol="0">
            <a:spAutoFit/>
          </a:bodyPr>
          <a:lstStyle/>
          <a:p>
            <a:r>
              <a:rPr lang="en-US" b="1" dirty="0">
                <a:solidFill>
                  <a:srgbClr val="FF0000"/>
                </a:solidFill>
              </a:rPr>
              <a:t>2019 JV County runner up</a:t>
            </a:r>
          </a:p>
        </p:txBody>
      </p:sp>
    </p:spTree>
    <p:extLst>
      <p:ext uri="{BB962C8B-B14F-4D97-AF65-F5344CB8AC3E}">
        <p14:creationId xmlns:p14="http://schemas.microsoft.com/office/powerpoint/2010/main" val="26234315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	</a:t>
            </a:r>
          </a:p>
        </p:txBody>
      </p:sp>
      <p:sp>
        <p:nvSpPr>
          <p:cNvPr id="6" name="Content Placeholder 5"/>
          <p:cNvSpPr>
            <a:spLocks noGrp="1"/>
          </p:cNvSpPr>
          <p:nvPr>
            <p:ph idx="1"/>
          </p:nvPr>
        </p:nvSpPr>
        <p:spPr>
          <a:xfrm>
            <a:off x="152400" y="1775482"/>
            <a:ext cx="8229600" cy="4373563"/>
          </a:xfrm>
        </p:spPr>
        <p:txBody>
          <a:bodyPr>
            <a:noAutofit/>
          </a:bodyPr>
          <a:lstStyle/>
          <a:p>
            <a:r>
              <a:rPr lang="en-US" sz="6600" dirty="0"/>
              <a:t>Be a part of something bigger than yourself!!</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4343400"/>
            <a:ext cx="2857500" cy="16002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9410" y="4205659"/>
            <a:ext cx="2336983" cy="1752737"/>
          </a:xfrm>
          <a:prstGeom prst="rect">
            <a:avLst/>
          </a:prstGeom>
        </p:spPr>
      </p:pic>
    </p:spTree>
    <p:extLst>
      <p:ext uri="{BB962C8B-B14F-4D97-AF65-F5344CB8AC3E}">
        <p14:creationId xmlns:p14="http://schemas.microsoft.com/office/powerpoint/2010/main" val="12574367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Rectangle 5"/>
          <p:cNvSpPr>
            <a:spLocks noGrp="1" noChangeArrowheads="1"/>
          </p:cNvSpPr>
          <p:nvPr>
            <p:ph type="title"/>
          </p:nvPr>
        </p:nvSpPr>
        <p:spPr/>
        <p:txBody>
          <a:bodyPr>
            <a:normAutofit fontScale="90000"/>
          </a:bodyPr>
          <a:lstStyle/>
          <a:p>
            <a:pPr eaLnBrk="1" hangingPunct="1">
              <a:defRPr/>
            </a:pPr>
            <a:r>
              <a:rPr lang="en-US" altLang="en-US" sz="4000" dirty="0">
                <a:solidFill>
                  <a:srgbClr val="FF0000"/>
                </a:solidFill>
              </a:rPr>
              <a:t>Will you be pleased with the result?????????</a:t>
            </a:r>
          </a:p>
        </p:txBody>
      </p:sp>
      <p:pic>
        <p:nvPicPr>
          <p:cNvPr id="31747" name="Picture 4" descr="04patriotandcass 009"/>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2429404" y="2016125"/>
            <a:ext cx="4599517" cy="3449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383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437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78586-818C-4E0A-93A4-EA906FC71854}"/>
              </a:ext>
            </a:extLst>
          </p:cNvPr>
          <p:cNvSpPr>
            <a:spLocks noGrp="1"/>
          </p:cNvSpPr>
          <p:nvPr>
            <p:ph type="title"/>
          </p:nvPr>
        </p:nvSpPr>
        <p:spPr/>
        <p:txBody>
          <a:bodyPr/>
          <a:lstStyle/>
          <a:p>
            <a:r>
              <a:rPr lang="en-US" dirty="0"/>
              <a:t>Questions:	</a:t>
            </a:r>
          </a:p>
        </p:txBody>
      </p:sp>
      <p:sp>
        <p:nvSpPr>
          <p:cNvPr id="3" name="Content Placeholder 2">
            <a:extLst>
              <a:ext uri="{FF2B5EF4-FFF2-40B4-BE49-F238E27FC236}">
                <a16:creationId xmlns:a16="http://schemas.microsoft.com/office/drawing/2014/main" id="{08EEEFFA-5D79-4892-931A-E26E7FA04FD3}"/>
              </a:ext>
            </a:extLst>
          </p:cNvPr>
          <p:cNvSpPr>
            <a:spLocks noGrp="1"/>
          </p:cNvSpPr>
          <p:nvPr>
            <p:ph idx="1"/>
          </p:nvPr>
        </p:nvSpPr>
        <p:spPr/>
        <p:txBody>
          <a:bodyPr/>
          <a:lstStyle/>
          <a:p>
            <a:r>
              <a:rPr lang="en-US" dirty="0"/>
              <a:t>WE have made a concerted effort at practice all week to remind the athletes of procedures for practice and meets.  Please email me should you have questions </a:t>
            </a:r>
            <a:r>
              <a:rPr lang="en-US" dirty="0">
                <a:hlinkClick r:id="rId2"/>
              </a:rPr>
              <a:t>cathi.monk@cobbk12.org</a:t>
            </a:r>
            <a:r>
              <a:rPr lang="en-US" dirty="0"/>
              <a:t> </a:t>
            </a:r>
          </a:p>
        </p:txBody>
      </p:sp>
    </p:spTree>
    <p:extLst>
      <p:ext uri="{BB962C8B-B14F-4D97-AF65-F5344CB8AC3E}">
        <p14:creationId xmlns:p14="http://schemas.microsoft.com/office/powerpoint/2010/main" val="3749741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580EA02-6117-413B-B7A1-E8A061E168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814" r="3233" b="4"/>
          <a:stretch/>
        </p:blipFill>
        <p:spPr bwMode="auto">
          <a:xfrm>
            <a:off x="3886200" y="685800"/>
            <a:ext cx="4572000" cy="5257802"/>
          </a:xfrm>
          <a:prstGeom prst="rect">
            <a:avLst/>
          </a:prstGeom>
          <a:solidFill>
            <a:srgbClr val="FFFFFF"/>
          </a:solidFill>
        </p:spPr>
      </p:pic>
      <p:sp>
        <p:nvSpPr>
          <p:cNvPr id="73" name="Title 3">
            <a:extLst>
              <a:ext uri="{FF2B5EF4-FFF2-40B4-BE49-F238E27FC236}">
                <a16:creationId xmlns:a16="http://schemas.microsoft.com/office/drawing/2014/main" id="{6E36C290-0B73-4577-9977-D352B732FE6B}"/>
              </a:ext>
            </a:extLst>
          </p:cNvPr>
          <p:cNvSpPr>
            <a:spLocks noGrp="1"/>
          </p:cNvSpPr>
          <p:nvPr>
            <p:ph type="title"/>
          </p:nvPr>
        </p:nvSpPr>
        <p:spPr/>
        <p:txBody>
          <a:bodyPr/>
          <a:lstStyle/>
          <a:p>
            <a:r>
              <a:rPr lang="en-US" dirty="0"/>
              <a:t>SOCIAL DISTANCING!!!!</a:t>
            </a:r>
          </a:p>
        </p:txBody>
      </p:sp>
      <p:sp>
        <p:nvSpPr>
          <p:cNvPr id="71" name="Text Placeholder 2">
            <a:extLst>
              <a:ext uri="{FF2B5EF4-FFF2-40B4-BE49-F238E27FC236}">
                <a16:creationId xmlns:a16="http://schemas.microsoft.com/office/drawing/2014/main" id="{A8C01D5A-EAD4-4017-8055-986D95DBC693}"/>
              </a:ext>
            </a:extLst>
          </p:cNvPr>
          <p:cNvSpPr>
            <a:spLocks noGrp="1"/>
          </p:cNvSpPr>
          <p:nvPr>
            <p:ph type="body" sz="half" idx="2"/>
          </p:nvPr>
        </p:nvSpPr>
        <p:spPr/>
        <p:txBody>
          <a:bodyPr/>
          <a:lstStyle/>
          <a:p>
            <a:r>
              <a:rPr lang="en-US" dirty="0"/>
              <a:t>#Whatever it takes</a:t>
            </a:r>
          </a:p>
        </p:txBody>
      </p:sp>
    </p:spTree>
    <p:extLst>
      <p:ext uri="{BB962C8B-B14F-4D97-AF65-F5344CB8AC3E}">
        <p14:creationId xmlns:p14="http://schemas.microsoft.com/office/powerpoint/2010/main" val="28737737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F9456D-DB62-4765-B24C-AE8891ACA947}"/>
              </a:ext>
            </a:extLst>
          </p:cNvPr>
          <p:cNvSpPr>
            <a:spLocks noGrp="1"/>
          </p:cNvSpPr>
          <p:nvPr>
            <p:ph type="title"/>
          </p:nvPr>
        </p:nvSpPr>
        <p:spPr/>
        <p:txBody>
          <a:bodyPr>
            <a:normAutofit/>
          </a:bodyPr>
          <a:lstStyle/>
          <a:p>
            <a:r>
              <a:rPr lang="en-US" b="1" dirty="0">
                <a:solidFill>
                  <a:srgbClr val="FF0000"/>
                </a:solidFill>
                <a:highlight>
                  <a:srgbClr val="FFFF00"/>
                </a:highlight>
              </a:rPr>
              <a:t>Strength training makes us faster</a:t>
            </a:r>
          </a:p>
        </p:txBody>
      </p:sp>
      <p:pic>
        <p:nvPicPr>
          <p:cNvPr id="2050" name="Picture 2">
            <a:extLst>
              <a:ext uri="{FF2B5EF4-FFF2-40B4-BE49-F238E27FC236}">
                <a16:creationId xmlns:a16="http://schemas.microsoft.com/office/drawing/2014/main" id="{8134C482-354D-4093-8C44-17DC713FC57F}"/>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4186238" y="1213644"/>
            <a:ext cx="3829050" cy="382905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D775C46A-2596-4CAD-AEF1-7F29F6BA6922}"/>
              </a:ext>
            </a:extLst>
          </p:cNvPr>
          <p:cNvSpPr>
            <a:spLocks noGrp="1"/>
          </p:cNvSpPr>
          <p:nvPr>
            <p:ph type="body" sz="half" idx="2"/>
          </p:nvPr>
        </p:nvSpPr>
        <p:spPr/>
        <p:txBody>
          <a:bodyPr/>
          <a:lstStyle/>
          <a:p>
            <a:r>
              <a:rPr lang="en-US" dirty="0"/>
              <a:t>FANSTASTIC effort this summer in the </a:t>
            </a:r>
            <a:r>
              <a:rPr lang="en-US" dirty="0" err="1"/>
              <a:t>weightroom</a:t>
            </a:r>
            <a:r>
              <a:rPr lang="en-US" dirty="0"/>
              <a:t>!!!!</a:t>
            </a:r>
          </a:p>
        </p:txBody>
      </p:sp>
    </p:spTree>
    <p:extLst>
      <p:ext uri="{BB962C8B-B14F-4D97-AF65-F5344CB8AC3E}">
        <p14:creationId xmlns:p14="http://schemas.microsoft.com/office/powerpoint/2010/main" val="1292750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464E3-297C-4878-A413-413E5F4B5E5E}"/>
              </a:ext>
            </a:extLst>
          </p:cNvPr>
          <p:cNvSpPr>
            <a:spLocks noGrp="1"/>
          </p:cNvSpPr>
          <p:nvPr>
            <p:ph type="title"/>
          </p:nvPr>
        </p:nvSpPr>
        <p:spPr/>
        <p:txBody>
          <a:bodyPr>
            <a:normAutofit/>
          </a:bodyPr>
          <a:lstStyle/>
          <a:p>
            <a:r>
              <a:rPr lang="en-US" dirty="0"/>
              <a:t>Social distancing in the weight room</a:t>
            </a:r>
          </a:p>
        </p:txBody>
      </p:sp>
      <p:pic>
        <p:nvPicPr>
          <p:cNvPr id="3074" name="Picture 2">
            <a:extLst>
              <a:ext uri="{FF2B5EF4-FFF2-40B4-BE49-F238E27FC236}">
                <a16:creationId xmlns:a16="http://schemas.microsoft.com/office/drawing/2014/main" id="{474F59DC-F7F7-4B08-9B4A-A716B002AD44}"/>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3004344" y="2016125"/>
            <a:ext cx="3449638" cy="3449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686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itle 3">
            <a:extLst>
              <a:ext uri="{FF2B5EF4-FFF2-40B4-BE49-F238E27FC236}">
                <a16:creationId xmlns:a16="http://schemas.microsoft.com/office/drawing/2014/main" id="{B2E4F995-3E7F-4CBE-AE68-FB2404EA0687}"/>
              </a:ext>
            </a:extLst>
          </p:cNvPr>
          <p:cNvSpPr>
            <a:spLocks noGrp="1"/>
          </p:cNvSpPr>
          <p:nvPr>
            <p:ph type="title"/>
          </p:nvPr>
        </p:nvSpPr>
        <p:spPr/>
        <p:txBody>
          <a:bodyPr/>
          <a:lstStyle/>
          <a:p>
            <a:r>
              <a:rPr lang="en-US" dirty="0"/>
              <a:t>BILATERAL STRENGTH and upper body</a:t>
            </a:r>
          </a:p>
        </p:txBody>
      </p:sp>
      <p:pic>
        <p:nvPicPr>
          <p:cNvPr id="4098" name="Picture 2">
            <a:extLst>
              <a:ext uri="{FF2B5EF4-FFF2-40B4-BE49-F238E27FC236}">
                <a16:creationId xmlns:a16="http://schemas.microsoft.com/office/drawing/2014/main" id="{4B65E35A-A746-428D-9AF7-04B7A651A1BA}"/>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4186238" y="1213644"/>
            <a:ext cx="3829050" cy="3829050"/>
          </a:xfrm>
          <a:prstGeom prst="rect">
            <a:avLst/>
          </a:prstGeom>
          <a:solidFill>
            <a:srgbClr val="FFFFFF"/>
          </a:solidFill>
        </p:spPr>
      </p:pic>
      <p:sp>
        <p:nvSpPr>
          <p:cNvPr id="71" name="Text Placeholder 2">
            <a:extLst>
              <a:ext uri="{FF2B5EF4-FFF2-40B4-BE49-F238E27FC236}">
                <a16:creationId xmlns:a16="http://schemas.microsoft.com/office/drawing/2014/main" id="{B270885E-8285-4DC6-9730-FEE00C16BAB6}"/>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01667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800" y="609600"/>
            <a:ext cx="6248827" cy="2554545"/>
          </a:xfrm>
          <a:prstGeom prst="rect">
            <a:avLst/>
          </a:prstGeom>
          <a:noFill/>
        </p:spPr>
        <p:txBody>
          <a:bodyPr wrap="none" rtlCol="0">
            <a:spAutoFit/>
          </a:bodyPr>
          <a:lstStyle/>
          <a:p>
            <a:r>
              <a:rPr lang="en-US" sz="3200" b="1" dirty="0">
                <a:solidFill>
                  <a:srgbClr val="0070C0"/>
                </a:solidFill>
              </a:rPr>
              <a:t>Where Do I Need to Do?</a:t>
            </a:r>
          </a:p>
          <a:p>
            <a:pPr marL="342900" indent="-342900">
              <a:buFont typeface="+mj-lt"/>
              <a:buAutoNum type="arabicPeriod"/>
            </a:pPr>
            <a:r>
              <a:rPr lang="en-US" sz="3200" dirty="0"/>
              <a:t> Pay Dues</a:t>
            </a:r>
          </a:p>
          <a:p>
            <a:r>
              <a:rPr lang="en-US" sz="3200" dirty="0"/>
              <a:t>    </a:t>
            </a:r>
            <a:r>
              <a:rPr lang="en-US" sz="2000" dirty="0"/>
              <a:t>- Cash, CC’s, Checks payable to Pope TFXC</a:t>
            </a:r>
            <a:endParaRPr lang="en-US" sz="3200" dirty="0"/>
          </a:p>
          <a:p>
            <a:r>
              <a:rPr lang="en-US" sz="3200" dirty="0"/>
              <a:t>2.Volunteer </a:t>
            </a:r>
          </a:p>
          <a:p>
            <a:r>
              <a:rPr lang="en-US" sz="3200" dirty="0"/>
              <a:t>3. Pay/Order/Pick Up Uniforms</a:t>
            </a:r>
          </a:p>
        </p:txBody>
      </p:sp>
      <p:pic>
        <p:nvPicPr>
          <p:cNvPr id="3" name="Picture 2"/>
          <p:cNvPicPr/>
          <p:nvPr/>
        </p:nvPicPr>
        <p:blipFill>
          <a:blip r:embed="rId2">
            <a:extLst>
              <a:ext uri="{28A0092B-C50C-407E-A947-70E740481C1C}">
                <a14:useLocalDpi xmlns:a14="http://schemas.microsoft.com/office/drawing/2010/main" val="0"/>
              </a:ext>
            </a:extLst>
          </a:blip>
          <a:stretch>
            <a:fillRect/>
          </a:stretch>
        </p:blipFill>
        <p:spPr>
          <a:xfrm>
            <a:off x="381000" y="3505200"/>
            <a:ext cx="4724400" cy="2800350"/>
          </a:xfrm>
          <a:prstGeom prst="rect">
            <a:avLst/>
          </a:prstGeom>
        </p:spPr>
      </p:pic>
      <p:sp>
        <p:nvSpPr>
          <p:cNvPr id="4" name="TextBox 3">
            <a:extLst>
              <a:ext uri="{FF2B5EF4-FFF2-40B4-BE49-F238E27FC236}">
                <a16:creationId xmlns:a16="http://schemas.microsoft.com/office/drawing/2014/main" id="{E0A965B1-CFA6-4FAF-BC87-F5D5A397F4A3}"/>
              </a:ext>
            </a:extLst>
          </p:cNvPr>
          <p:cNvSpPr txBox="1"/>
          <p:nvPr/>
        </p:nvSpPr>
        <p:spPr>
          <a:xfrm>
            <a:off x="5334000" y="3428047"/>
            <a:ext cx="2438400" cy="2308324"/>
          </a:xfrm>
          <a:prstGeom prst="rect">
            <a:avLst/>
          </a:prstGeom>
          <a:noFill/>
        </p:spPr>
        <p:txBody>
          <a:bodyPr wrap="square" rtlCol="0">
            <a:spAutoFit/>
          </a:bodyPr>
          <a:lstStyle/>
          <a:p>
            <a:r>
              <a:rPr lang="en-US" b="1" dirty="0">
                <a:highlight>
                  <a:srgbClr val="FFFF00"/>
                </a:highlight>
              </a:rPr>
              <a:t>TEAM SPIRIT PACK</a:t>
            </a:r>
            <a:br>
              <a:rPr lang="en-US" dirty="0"/>
            </a:br>
            <a:r>
              <a:rPr lang="en-US" dirty="0"/>
              <a:t>TEAM short </a:t>
            </a:r>
          </a:p>
          <a:p>
            <a:r>
              <a:rPr lang="en-US" dirty="0"/>
              <a:t>TEAM </a:t>
            </a:r>
            <a:r>
              <a:rPr lang="en-US" dirty="0" err="1"/>
              <a:t>Tshirt</a:t>
            </a:r>
            <a:br>
              <a:rPr lang="en-US" dirty="0"/>
            </a:br>
            <a:r>
              <a:rPr lang="en-US" dirty="0"/>
              <a:t>water bottle</a:t>
            </a:r>
          </a:p>
          <a:p>
            <a:r>
              <a:rPr lang="en-US" dirty="0"/>
              <a:t>Mask</a:t>
            </a:r>
          </a:p>
          <a:p>
            <a:endParaRPr lang="en-US" dirty="0"/>
          </a:p>
          <a:p>
            <a:r>
              <a:rPr lang="en-US" dirty="0"/>
              <a:t>Will be given out at practice on FRIDAY.</a:t>
            </a:r>
          </a:p>
        </p:txBody>
      </p:sp>
    </p:spTree>
    <p:extLst>
      <p:ext uri="{BB962C8B-B14F-4D97-AF65-F5344CB8AC3E}">
        <p14:creationId xmlns:p14="http://schemas.microsoft.com/office/powerpoint/2010/main" val="2097442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57200"/>
            <a:ext cx="8510663" cy="584775"/>
          </a:xfrm>
          <a:prstGeom prst="rect">
            <a:avLst/>
          </a:prstGeom>
          <a:noFill/>
        </p:spPr>
        <p:txBody>
          <a:bodyPr wrap="none" rtlCol="0">
            <a:spAutoFit/>
          </a:bodyPr>
          <a:lstStyle/>
          <a:p>
            <a:pPr algn="ctr"/>
            <a:r>
              <a:rPr lang="en-US" sz="3200" b="1" dirty="0">
                <a:solidFill>
                  <a:srgbClr val="0070C0"/>
                </a:solidFill>
              </a:rPr>
              <a:t>Website has everything you need to know</a:t>
            </a:r>
          </a:p>
        </p:txBody>
      </p:sp>
      <p:sp>
        <p:nvSpPr>
          <p:cNvPr id="4" name="TextBox 3"/>
          <p:cNvSpPr txBox="1"/>
          <p:nvPr/>
        </p:nvSpPr>
        <p:spPr>
          <a:xfrm>
            <a:off x="2209800" y="1371600"/>
            <a:ext cx="4112024" cy="584775"/>
          </a:xfrm>
          <a:prstGeom prst="rect">
            <a:avLst/>
          </a:prstGeom>
          <a:noFill/>
        </p:spPr>
        <p:txBody>
          <a:bodyPr wrap="none" rtlCol="0">
            <a:spAutoFit/>
          </a:bodyPr>
          <a:lstStyle/>
          <a:p>
            <a:pPr algn="ctr"/>
            <a:r>
              <a:rPr lang="en-US" sz="3200" b="1" u="sng" dirty="0">
                <a:solidFill>
                  <a:srgbClr val="0070C0"/>
                </a:solidFill>
              </a:rPr>
              <a:t>www.popetfxc.com</a:t>
            </a:r>
          </a:p>
        </p:txBody>
      </p:sp>
      <p:pic>
        <p:nvPicPr>
          <p:cNvPr id="3" name="Picture 2">
            <a:extLst>
              <a:ext uri="{FF2B5EF4-FFF2-40B4-BE49-F238E27FC236}">
                <a16:creationId xmlns:a16="http://schemas.microsoft.com/office/drawing/2014/main" id="{E602700E-59BD-42C8-9410-95EBB2F9474A}"/>
              </a:ext>
            </a:extLst>
          </p:cNvPr>
          <p:cNvPicPr>
            <a:picLocks noChangeAspect="1"/>
          </p:cNvPicPr>
          <p:nvPr/>
        </p:nvPicPr>
        <p:blipFill>
          <a:blip r:embed="rId2"/>
          <a:stretch>
            <a:fillRect/>
          </a:stretch>
        </p:blipFill>
        <p:spPr>
          <a:xfrm>
            <a:off x="228600" y="2286000"/>
            <a:ext cx="8016133" cy="4509075"/>
          </a:xfrm>
          <a:prstGeom prst="rect">
            <a:avLst/>
          </a:prstGeom>
        </p:spPr>
      </p:pic>
    </p:spTree>
    <p:extLst>
      <p:ext uri="{BB962C8B-B14F-4D97-AF65-F5344CB8AC3E}">
        <p14:creationId xmlns:p14="http://schemas.microsoft.com/office/powerpoint/2010/main" val="3791358511"/>
      </p:ext>
    </p:extLst>
  </p:cSld>
  <p:clrMapOvr>
    <a:masterClrMapping/>
  </p:clrMapOvr>
</p:sld>
</file>

<file path=ppt/theme/theme1.xml><?xml version="1.0" encoding="utf-8"?>
<a:theme xmlns:a="http://schemas.openxmlformats.org/drawingml/2006/main" name="iRespondGraph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TotalTime>
  <Words>1192</Words>
  <Application>Microsoft Office PowerPoint</Application>
  <PresentationFormat>On-screen Show (4:3)</PresentationFormat>
  <Paragraphs>249</Paragraphs>
  <Slides>39</Slides>
  <Notes>0</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39</vt:i4>
      </vt:variant>
    </vt:vector>
  </HeadingPairs>
  <TitlesOfParts>
    <vt:vector size="44" baseType="lpstr">
      <vt:lpstr>Arial</vt:lpstr>
      <vt:lpstr>Calibri</vt:lpstr>
      <vt:lpstr>Gill Sans MT</vt:lpstr>
      <vt:lpstr>iRespondGraphMaster</vt:lpstr>
      <vt:lpstr>Gallery</vt:lpstr>
      <vt:lpstr>PowerPoint Presentation</vt:lpstr>
      <vt:lpstr>PowerPoint Presentation</vt:lpstr>
      <vt:lpstr>PowerPoint Presentation</vt:lpstr>
      <vt:lpstr>SOCIAL DISTANCING!!!!</vt:lpstr>
      <vt:lpstr>Strength training makes us faster</vt:lpstr>
      <vt:lpstr>Social distancing in the weight room</vt:lpstr>
      <vt:lpstr>BILATERAL STRENGTH and upper body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LINKS to the future!!</vt:lpstr>
      <vt:lpstr>2020 Coaching staff</vt:lpstr>
      <vt:lpstr>Coach Steve Krause</vt:lpstr>
      <vt:lpstr>Morgan LAUSHEY</vt:lpstr>
      <vt:lpstr>Cathi monk</vt:lpstr>
      <vt:lpstr>BUILD THE BASE!!!</vt:lpstr>
      <vt:lpstr>Summer training</vt:lpstr>
      <vt:lpstr>Practice Schedule</vt:lpstr>
      <vt:lpstr>Attendance policy</vt:lpstr>
      <vt:lpstr>Training </vt:lpstr>
      <vt:lpstr>What do I need for xc?</vt:lpstr>
      <vt:lpstr>Take care of your body!!!!</vt:lpstr>
      <vt:lpstr>Now for the fun stuff : meets</vt:lpstr>
      <vt:lpstr>PowerPoint Presentation</vt:lpstr>
      <vt:lpstr>NOW THE FUN STUFF…MEETS!</vt:lpstr>
      <vt:lpstr>1st meet reminders</vt:lpstr>
      <vt:lpstr>UPDATES</vt:lpstr>
      <vt:lpstr>How do I earn a VARSITY LETTER? </vt:lpstr>
      <vt:lpstr>What if I am injured?  </vt:lpstr>
      <vt:lpstr>Not sure about XC  Cross Country 101</vt:lpstr>
      <vt:lpstr>Cross Country 101</vt:lpstr>
      <vt:lpstr>TEAM Champions Prove team depth!!!!  </vt:lpstr>
      <vt:lpstr> </vt:lpstr>
      <vt:lpstr>Will you be pleased with the result?????????</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Cathi Monk</dc:creator>
  <cp:lastModifiedBy>Cathi Monk</cp:lastModifiedBy>
  <cp:revision>6</cp:revision>
  <dcterms:created xsi:type="dcterms:W3CDTF">2020-08-12T16:31:46Z</dcterms:created>
  <dcterms:modified xsi:type="dcterms:W3CDTF">2020-08-28T18:09:15Z</dcterms:modified>
</cp:coreProperties>
</file>