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681" r:id="rId2"/>
    <p:sldId id="261" r:id="rId3"/>
    <p:sldId id="903" r:id="rId4"/>
    <p:sldId id="948" r:id="rId5"/>
    <p:sldId id="634" r:id="rId6"/>
    <p:sldId id="1060" r:id="rId7"/>
    <p:sldId id="1061" r:id="rId8"/>
    <p:sldId id="270" r:id="rId9"/>
    <p:sldId id="277" r:id="rId10"/>
    <p:sldId id="341" r:id="rId11"/>
    <p:sldId id="278" r:id="rId12"/>
    <p:sldId id="482" r:id="rId13"/>
    <p:sldId id="1062" r:id="rId14"/>
    <p:sldId id="1063" r:id="rId15"/>
    <p:sldId id="1064" r:id="rId16"/>
    <p:sldId id="1065" r:id="rId17"/>
    <p:sldId id="1066" r:id="rId18"/>
    <p:sldId id="995" r:id="rId19"/>
    <p:sldId id="940" r:id="rId20"/>
    <p:sldId id="1067" r:id="rId21"/>
    <p:sldId id="529" r:id="rId22"/>
    <p:sldId id="310" r:id="rId23"/>
    <p:sldId id="507" r:id="rId24"/>
    <p:sldId id="508" r:id="rId25"/>
    <p:sldId id="495" r:id="rId26"/>
    <p:sldId id="334" r:id="rId27"/>
    <p:sldId id="382" r:id="rId28"/>
    <p:sldId id="336" r:id="rId29"/>
    <p:sldId id="337" r:id="rId30"/>
    <p:sldId id="383" r:id="rId31"/>
    <p:sldId id="304" r:id="rId32"/>
    <p:sldId id="305" r:id="rId33"/>
    <p:sldId id="315" r:id="rId34"/>
    <p:sldId id="1068" r:id="rId35"/>
    <p:sldId id="646" r:id="rId36"/>
    <p:sldId id="647" r:id="rId37"/>
    <p:sldId id="1069" r:id="rId38"/>
    <p:sldId id="485" r:id="rId39"/>
    <p:sldId id="966" r:id="rId40"/>
    <p:sldId id="741" r:id="rId41"/>
    <p:sldId id="1070" r:id="rId42"/>
    <p:sldId id="1071" r:id="rId43"/>
    <p:sldId id="330" r:id="rId44"/>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4660"/>
  </p:normalViewPr>
  <p:slideViewPr>
    <p:cSldViewPr snapToGrid="0" snapToObjects="1" showGuides="1">
      <p:cViewPr varScale="1">
        <p:scale>
          <a:sx n="102" d="100"/>
          <a:sy n="102" d="100"/>
        </p:scale>
        <p:origin x="1404"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5/19/2022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10</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214209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30444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85242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90833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98888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35672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195919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37</a:t>
            </a:fld>
            <a:endParaRPr lang="en-US" altLang="en-US"/>
          </a:p>
        </p:txBody>
      </p:sp>
    </p:spTree>
    <p:extLst>
      <p:ext uri="{BB962C8B-B14F-4D97-AF65-F5344CB8AC3E}">
        <p14:creationId xmlns:p14="http://schemas.microsoft.com/office/powerpoint/2010/main" val="286904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764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11880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7236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5/19/2022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5/19/2022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5/19/2022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May 22,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Partnership in the Gospel</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837176" y="5641933"/>
            <a:ext cx="4021152"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Philippians 1:1-18a </a:t>
            </a:r>
          </a:p>
        </p:txBody>
      </p:sp>
      <p:pic>
        <p:nvPicPr>
          <p:cNvPr id="6" name="Picture 5">
            <a:extLst>
              <a:ext uri="{FF2B5EF4-FFF2-40B4-BE49-F238E27FC236}">
                <a16:creationId xmlns:a16="http://schemas.microsoft.com/office/drawing/2014/main" id="{066D6D5A-E7BA-E26A-076A-97F2A2BB40B0}"/>
              </a:ext>
            </a:extLst>
          </p:cNvPr>
          <p:cNvPicPr>
            <a:picLocks noChangeAspect="1"/>
          </p:cNvPicPr>
          <p:nvPr/>
        </p:nvPicPr>
        <p:blipFill>
          <a:blip r:embed="rId5"/>
          <a:stretch>
            <a:fillRect/>
          </a:stretch>
        </p:blipFill>
        <p:spPr>
          <a:xfrm>
            <a:off x="541993" y="2781868"/>
            <a:ext cx="3761570" cy="3742762"/>
          </a:xfrm>
          <a:prstGeom prst="rect">
            <a:avLst/>
          </a:prstGeom>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this day is from the Book of Philippians the 1st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113121" y="952107"/>
            <a:ext cx="8946037" cy="5632311"/>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Paul and Timothy, servants of Christ Jesus, To all the saints in Christ Jesus </a:t>
            </a: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who are in Philippi, with the bishops and deacons: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Grace to you and peace from God our Father and the Lord Jesus Christ.  </a:t>
            </a: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thank my God every time I remember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constantly praying with joy in every one of my prayers for all of you, </a:t>
            </a:r>
          </a:p>
        </p:txBody>
      </p:sp>
    </p:spTree>
    <p:extLst>
      <p:ext uri="{BB962C8B-B14F-4D97-AF65-F5344CB8AC3E}">
        <p14:creationId xmlns:p14="http://schemas.microsoft.com/office/powerpoint/2010/main" val="56030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113121" y="952107"/>
            <a:ext cx="8946037" cy="5632311"/>
          </a:xfrm>
          <a:prstGeom prst="rect">
            <a:avLst/>
          </a:prstGeom>
          <a:noFill/>
        </p:spPr>
        <p:txBody>
          <a:bodyPr wrap="square">
            <a:spAutoFit/>
          </a:bodyPr>
          <a:lstStyle/>
          <a:p>
            <a:pPr marL="0" marR="0">
              <a:spcBef>
                <a:spcPts val="0"/>
              </a:spcBef>
              <a:spcAft>
                <a:spcPts val="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because of your sharing in the gospel from the first day until now.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am confident of this, that the one who began a good work among you will bring it to completion by the day of Jesus Christ.</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It is right for me to think this way about all of you, because you hold me in your heart, for all of you share in God’s grace with me, both in my</a:t>
            </a:r>
          </a:p>
        </p:txBody>
      </p:sp>
    </p:spTree>
    <p:extLst>
      <p:ext uri="{BB962C8B-B14F-4D97-AF65-F5344CB8AC3E}">
        <p14:creationId xmlns:p14="http://schemas.microsoft.com/office/powerpoint/2010/main" val="128321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113121" y="952107"/>
            <a:ext cx="8946037" cy="5632311"/>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imprisonment and in the defense and confirmation of the gospel.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God is my witness, how I long for all of you with the compassion of Christ Jesus.</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this is my prayer, that your love may overflow more and more with knowledge and full insight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help you to determine what is best, so that in the day of Christ you may be pure and blameless,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having produced the</a:t>
            </a:r>
          </a:p>
        </p:txBody>
      </p:sp>
    </p:spTree>
    <p:extLst>
      <p:ext uri="{BB962C8B-B14F-4D97-AF65-F5344CB8AC3E}">
        <p14:creationId xmlns:p14="http://schemas.microsoft.com/office/powerpoint/2010/main" val="36148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113121" y="952107"/>
            <a:ext cx="8946037" cy="5438412"/>
          </a:xfrm>
          <a:prstGeom prst="rect">
            <a:avLst/>
          </a:prstGeom>
          <a:noFill/>
        </p:spPr>
        <p:txBody>
          <a:bodyPr wrap="square">
            <a:spAutoFit/>
          </a:bodyPr>
          <a:lstStyle/>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harvest of righteousness that comes through Jesus Christ for the glory and praise of God.</a:t>
            </a:r>
          </a:p>
          <a:p>
            <a:pPr marL="0" marR="0">
              <a:lnSpc>
                <a:spcPct val="95000"/>
              </a:lnSpc>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I want you to know, beloved that what has happened to me has actually helped to spread the gospel,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so that it has become known throughout the whole imperial guard and to everyone else that my imprisonment is for Christ;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most of the brothers and sisters,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63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113121" y="952107"/>
            <a:ext cx="8946037" cy="4524315"/>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having been made confident in the Lord by my imprisonment, dare to speak the word with greater boldness and without fear.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Some proclaim Christ from envy and rivalry, but others from goodwill.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These proclaim Christ out of love, knowing that I have been put here for the defense of the gospel;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48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8" name="TextBox 7">
            <a:extLst>
              <a:ext uri="{FF2B5EF4-FFF2-40B4-BE49-F238E27FC236}">
                <a16:creationId xmlns:a16="http://schemas.microsoft.com/office/drawing/2014/main" id="{82D9E5CB-B93D-585D-4DB3-F73882C58562}"/>
              </a:ext>
            </a:extLst>
          </p:cNvPr>
          <p:cNvSpPr txBox="1"/>
          <p:nvPr/>
        </p:nvSpPr>
        <p:spPr>
          <a:xfrm>
            <a:off x="408985" y="1074655"/>
            <a:ext cx="8402229" cy="4524315"/>
          </a:xfrm>
          <a:prstGeom prst="rect">
            <a:avLst/>
          </a:prstGeom>
          <a:noFill/>
        </p:spPr>
        <p:txBody>
          <a:bodyPr wrap="square">
            <a:spAutoFit/>
          </a:bodyPr>
          <a:lstStyle/>
          <a:p>
            <a:pPr marL="0" marR="0">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the others proclaim Christ out of selfish ambition, not sincerely but intending to increase my suffering in my imprisonment.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What does it matter? Just this, that Christ is proclaimed in every way, whether out of false motives or true; and in that I rejoice.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36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Philippians 1:1-18a</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D49A5F96-C39E-563E-CB47-EF391BE001FE}"/>
              </a:ext>
            </a:extLst>
          </p:cNvPr>
          <p:cNvPicPr>
            <a:picLocks noChangeAspect="1"/>
          </p:cNvPicPr>
          <p:nvPr/>
        </p:nvPicPr>
        <p:blipFill>
          <a:blip r:embed="rId3"/>
          <a:stretch>
            <a:fillRect/>
          </a:stretch>
        </p:blipFill>
        <p:spPr>
          <a:xfrm>
            <a:off x="1940254" y="380025"/>
            <a:ext cx="5339691" cy="5310231"/>
          </a:xfrm>
          <a:prstGeom prst="rect">
            <a:avLst/>
          </a:prstGeom>
        </p:spPr>
      </p:pic>
    </p:spTree>
    <p:extLst>
      <p:ext uri="{BB962C8B-B14F-4D97-AF65-F5344CB8AC3E}">
        <p14:creationId xmlns:p14="http://schemas.microsoft.com/office/powerpoint/2010/main" val="3632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Forgiving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SPECIAL MUSIC</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D49A5F96-C39E-563E-CB47-EF391BE001FE}"/>
              </a:ext>
            </a:extLst>
          </p:cNvPr>
          <p:cNvPicPr>
            <a:picLocks noChangeAspect="1"/>
          </p:cNvPicPr>
          <p:nvPr/>
        </p:nvPicPr>
        <p:blipFill>
          <a:blip r:embed="rId3"/>
          <a:stretch>
            <a:fillRect/>
          </a:stretch>
        </p:blipFill>
        <p:spPr>
          <a:xfrm>
            <a:off x="1940254" y="380025"/>
            <a:ext cx="5339691" cy="5310231"/>
          </a:xfrm>
          <a:prstGeom prst="rect">
            <a:avLst/>
          </a:prstGeom>
        </p:spPr>
      </p:pic>
    </p:spTree>
    <p:extLst>
      <p:ext uri="{BB962C8B-B14F-4D97-AF65-F5344CB8AC3E}">
        <p14:creationId xmlns:p14="http://schemas.microsoft.com/office/powerpoint/2010/main" val="300229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We spend so much of our time doubting you, doubting ourselves, failing to place our trust in you. Our lack of faith causes us to stumble, and when we fall we fall far. Forgive us our sin and lift us so that we can rise to the challenge of carrying out your mission. In Jesus’ name we pray. </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Risen Lord,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40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Gather our prayers, spoken aloud and offered silently, into your hands, for the good of your people and the glory of your name.</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D49A5F96-C39E-563E-CB47-EF391BE001FE}"/>
              </a:ext>
            </a:extLst>
          </p:cNvPr>
          <p:cNvPicPr>
            <a:picLocks noChangeAspect="1"/>
          </p:cNvPicPr>
          <p:nvPr/>
        </p:nvPicPr>
        <p:blipFill>
          <a:blip r:embed="rId3"/>
          <a:stretch>
            <a:fillRect/>
          </a:stretch>
        </p:blipFill>
        <p:spPr>
          <a:xfrm>
            <a:off x="1940254" y="380025"/>
            <a:ext cx="5339691" cy="5310231"/>
          </a:xfrm>
          <a:prstGeom prst="rect">
            <a:avLst/>
          </a:prstGeom>
        </p:spPr>
      </p:pic>
    </p:spTree>
    <p:extLst>
      <p:ext uri="{BB962C8B-B14F-4D97-AF65-F5344CB8AC3E}">
        <p14:creationId xmlns:p14="http://schemas.microsoft.com/office/powerpoint/2010/main" val="389636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D49A5F96-C39E-563E-CB47-EF391BE001FE}"/>
              </a:ext>
            </a:extLst>
          </p:cNvPr>
          <p:cNvPicPr>
            <a:picLocks noChangeAspect="1"/>
          </p:cNvPicPr>
          <p:nvPr/>
        </p:nvPicPr>
        <p:blipFill>
          <a:blip r:embed="rId3"/>
          <a:stretch>
            <a:fillRect/>
          </a:stretch>
        </p:blipFill>
        <p:spPr>
          <a:xfrm>
            <a:off x="1940254" y="380025"/>
            <a:ext cx="5339691" cy="5310231"/>
          </a:xfrm>
          <a:prstGeom prst="rect">
            <a:avLst/>
          </a:prstGeom>
        </p:spPr>
      </p:pic>
    </p:spTree>
    <p:extLst>
      <p:ext uri="{BB962C8B-B14F-4D97-AF65-F5344CB8AC3E}">
        <p14:creationId xmlns:p14="http://schemas.microsoft.com/office/powerpoint/2010/main" val="299758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09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574675" marR="0" lvl="0" indent="-574675"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God, the Author of life, Christ, the living Cornerstone, and the life-giving Spirit of adoption,    bless you now and forever.</a:t>
            </a:r>
          </a:p>
          <a:p>
            <a:pPr marL="574675" marR="0" lvl="0" indent="-574675"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574675" marR="0" lvl="0" indent="-574675" algn="l" defTabSz="6858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0C19548-067D-42DA-83B5-5B106B849749}"/>
              </a:ext>
            </a:extLst>
          </p:cNvPr>
          <p:cNvSpPr txBox="1"/>
          <p:nvPr/>
        </p:nvSpPr>
        <p:spPr>
          <a:xfrm>
            <a:off x="10008125" y="2314700"/>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pic>
        <p:nvPicPr>
          <p:cNvPr id="4" name="Picture 3">
            <a:extLst>
              <a:ext uri="{FF2B5EF4-FFF2-40B4-BE49-F238E27FC236}">
                <a16:creationId xmlns:a16="http://schemas.microsoft.com/office/drawing/2014/main" id="{9299EB47-D9E6-20CE-5770-63206FD0D4CC}"/>
              </a:ext>
            </a:extLst>
          </p:cNvPr>
          <p:cNvPicPr>
            <a:picLocks noChangeAspect="1"/>
          </p:cNvPicPr>
          <p:nvPr/>
        </p:nvPicPr>
        <p:blipFill>
          <a:blip r:embed="rId2"/>
          <a:stretch>
            <a:fillRect/>
          </a:stretch>
        </p:blipFill>
        <p:spPr>
          <a:xfrm>
            <a:off x="5870066" y="2036346"/>
            <a:ext cx="835224" cy="853514"/>
          </a:xfrm>
          <a:prstGeom prst="rect">
            <a:avLst/>
          </a:prstGeom>
        </p:spPr>
      </p:pic>
    </p:spTree>
    <p:extLst>
      <p:ext uri="{BB962C8B-B14F-4D97-AF65-F5344CB8AC3E}">
        <p14:creationId xmlns:p14="http://schemas.microsoft.com/office/powerpoint/2010/main" val="366655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28281" y="67387"/>
            <a:ext cx="9115719" cy="677108"/>
          </a:xfrm>
          <a:prstGeom prst="rect">
            <a:avLst/>
          </a:prstGeom>
        </p:spPr>
        <p:txBody>
          <a:bodyPr wrap="square">
            <a:spAutoFit/>
          </a:bodyPr>
          <a:lstStyle/>
          <a:p>
            <a:pPr marL="571500" marR="0" lvl="0" indent="-571500" algn="ctr" defTabSz="685800" rtl="0" eaLnBrk="0" fontAlgn="base" latinLnBrk="0" hangingPunct="0">
              <a:lnSpc>
                <a:spcPct val="95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SENDING SONG</a:t>
            </a:r>
          </a:p>
        </p:txBody>
      </p:sp>
      <p:sp>
        <p:nvSpPr>
          <p:cNvPr id="8" name="TextBox 7">
            <a:extLst>
              <a:ext uri="{FF2B5EF4-FFF2-40B4-BE49-F238E27FC236}">
                <a16:creationId xmlns:a16="http://schemas.microsoft.com/office/drawing/2014/main" id="{F570BDD9-229C-4364-90DF-236EA1CCC068}"/>
              </a:ext>
            </a:extLst>
          </p:cNvPr>
          <p:cNvSpPr txBox="1"/>
          <p:nvPr/>
        </p:nvSpPr>
        <p:spPr>
          <a:xfrm>
            <a:off x="28281" y="761538"/>
            <a:ext cx="9115719" cy="1077218"/>
          </a:xfrm>
          <a:prstGeom prst="rect">
            <a:avLst/>
          </a:prstGeom>
          <a:noFill/>
        </p:spPr>
        <p:txBody>
          <a:bodyPr wrap="square">
            <a:spAutoFit/>
          </a:bodyPr>
          <a:lstStyle/>
          <a:p>
            <a:pPr algn="ctr"/>
            <a:r>
              <a:rPr lang="en-US" sz="3200" b="1" dirty="0">
                <a:effectLst/>
                <a:latin typeface="Arial Rounded MT Bold" panose="020F0704030504030204" pitchFamily="34" charset="0"/>
                <a:ea typeface="Calibri" panose="020F0502020204030204" pitchFamily="34" charset="0"/>
              </a:rPr>
              <a:t>“Guide Me Ever, Great Redeemer</a:t>
            </a:r>
          </a:p>
          <a:p>
            <a:pPr algn="ctr"/>
            <a:r>
              <a:rPr lang="en-US" sz="3200" b="1" dirty="0">
                <a:effectLst/>
                <a:latin typeface="Arial Rounded MT Bold" panose="020F0704030504030204" pitchFamily="34" charset="0"/>
                <a:ea typeface="Calibri" panose="020F0502020204030204" pitchFamily="34" charset="0"/>
              </a:rPr>
              <a:t>LBW 343</a:t>
            </a:r>
            <a:endParaRPr lang="en-US" sz="32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23BEC9A6-951E-6D00-F88C-F163CAD8FEBF}"/>
              </a:ext>
            </a:extLst>
          </p:cNvPr>
          <p:cNvPicPr>
            <a:picLocks noChangeAspect="1"/>
          </p:cNvPicPr>
          <p:nvPr/>
        </p:nvPicPr>
        <p:blipFill>
          <a:blip r:embed="rId3"/>
          <a:stretch>
            <a:fillRect/>
          </a:stretch>
        </p:blipFill>
        <p:spPr>
          <a:xfrm>
            <a:off x="2266427" y="1923067"/>
            <a:ext cx="4687346" cy="4660591"/>
          </a:xfrm>
          <a:prstGeom prst="rect">
            <a:avLst/>
          </a:prstGeom>
        </p:spPr>
      </p:pic>
    </p:spTree>
    <p:extLst>
      <p:ext uri="{BB962C8B-B14F-4D97-AF65-F5344CB8AC3E}">
        <p14:creationId xmlns:p14="http://schemas.microsoft.com/office/powerpoint/2010/main" val="85170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317144"/>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is merciful and just. God offers forgiveness for all who ask it. Receive now the entire forgiveness of all your sins and walk with the power of the Holy Spirit, </a:t>
            </a:r>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dirty="0">
                <a:effectLst/>
                <a:latin typeface="Arial Rounded MT Bold" panose="020F0704030504030204" pitchFamily="34" charset="0"/>
                <a:ea typeface="Garamond,Times New Roman"/>
                <a:cs typeface="Garamond,Times New Roman"/>
              </a:rPr>
              <a:t>for the sake of Jesus. </a:t>
            </a:r>
          </a:p>
          <a:p>
            <a:pPr marL="461963" marR="0" indent="-461963">
              <a:spcBef>
                <a:spcPts val="0"/>
              </a:spcBef>
              <a:spcAft>
                <a:spcPts val="600"/>
              </a:spcAft>
            </a:pPr>
            <a:endParaRPr lang="en-US" sz="1800" dirty="0">
              <a:latin typeface="Arial Rounded MT Bold" panose="020F0704030504030204" pitchFamily="34" charset="0"/>
              <a:ea typeface="Garamond,Times New Roman"/>
              <a:cs typeface="Garamond,Times New Roman"/>
            </a:endParaRPr>
          </a:p>
          <a:p>
            <a:pPr marL="461963" marR="0" indent="-461963">
              <a:lnSpc>
                <a:spcPct val="119000"/>
              </a:lnSpc>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EC45D7-C64B-6C98-E208-E0508AD0CE79}"/>
              </a:ext>
            </a:extLst>
          </p:cNvPr>
          <p:cNvSpPr txBox="1"/>
          <p:nvPr/>
        </p:nvSpPr>
        <p:spPr>
          <a:xfrm>
            <a:off x="1" y="73006"/>
            <a:ext cx="9144000" cy="584775"/>
          </a:xfrm>
          <a:prstGeom prst="rect">
            <a:avLst/>
          </a:prstGeom>
          <a:noFill/>
        </p:spPr>
        <p:txBody>
          <a:bodyPr wrap="square">
            <a:spAutoFit/>
          </a:bodyPr>
          <a:lstStyle/>
          <a:p>
            <a:pPr marL="282575" marR="0" lvl="0" indent="-282575" defTabSz="6858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“Guide Me Ever, Great Redeemer”</a:t>
            </a:r>
            <a:r>
              <a:rPr lang="en-US" sz="3200" b="1" dirty="0">
                <a:solidFill>
                  <a:prstClr val="black"/>
                </a:solidFill>
                <a:latin typeface="Arial Rounded MT Bold" panose="020F0704030504030204" pitchFamily="34" charset="0"/>
                <a:ea typeface="Calibri" panose="020F0502020204030204" pitchFamily="34"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LBW 343</a:t>
            </a: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17BEEC55-2C4F-81AD-5E9A-8AEBCACF96A1}"/>
              </a:ext>
            </a:extLst>
          </p:cNvPr>
          <p:cNvSpPr txBox="1"/>
          <p:nvPr/>
        </p:nvSpPr>
        <p:spPr>
          <a:xfrm>
            <a:off x="514153" y="1225485"/>
            <a:ext cx="8191893" cy="3970318"/>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1	Guide me ever, great Redeemer,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pilgrim through this barren land.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 am weak, but you are mighty;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hold me with your </a:t>
            </a:r>
            <a:r>
              <a:rPr lang="en-US" sz="3600" dirty="0" err="1">
                <a:effectLst/>
                <a:latin typeface="Arial Rounded MT Bold" panose="020F0704030504030204" pitchFamily="34" charset="0"/>
                <a:ea typeface="MS Mincho" panose="02020609040205080304" pitchFamily="49" charset="-128"/>
              </a:rPr>
              <a:t>pow’rful</a:t>
            </a:r>
            <a:r>
              <a:rPr lang="en-US" sz="3600" dirty="0">
                <a:effectLst/>
                <a:latin typeface="Arial Rounded MT Bold" panose="020F0704030504030204" pitchFamily="34" charset="0"/>
                <a:ea typeface="MS Mincho" panose="02020609040205080304" pitchFamily="49" charset="-128"/>
              </a:rPr>
              <a:t> hand.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Bread of heaven, bread of heaven,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feed me now and evermore,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feed me now and 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49085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EC45D7-C64B-6C98-E208-E0508AD0CE79}"/>
              </a:ext>
            </a:extLst>
          </p:cNvPr>
          <p:cNvSpPr txBox="1"/>
          <p:nvPr/>
        </p:nvSpPr>
        <p:spPr>
          <a:xfrm>
            <a:off x="1" y="73006"/>
            <a:ext cx="9144000" cy="584775"/>
          </a:xfrm>
          <a:prstGeom prst="rect">
            <a:avLst/>
          </a:prstGeom>
          <a:noFill/>
        </p:spPr>
        <p:txBody>
          <a:bodyPr wrap="square">
            <a:spAutoFit/>
          </a:bodyPr>
          <a:lstStyle/>
          <a:p>
            <a:pPr marL="282575" marR="0" lvl="0" indent="-282575" defTabSz="6858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“Guide Me Ever, Great Redeemer”</a:t>
            </a:r>
            <a:r>
              <a:rPr lang="en-US" sz="3200" b="1" dirty="0">
                <a:solidFill>
                  <a:prstClr val="black"/>
                </a:solidFill>
                <a:latin typeface="Arial Rounded MT Bold" panose="020F0704030504030204" pitchFamily="34" charset="0"/>
                <a:ea typeface="Calibri" panose="020F0502020204030204" pitchFamily="34"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LBW 343</a:t>
            </a: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17BEEC55-2C4F-81AD-5E9A-8AEBCACF96A1}"/>
              </a:ext>
            </a:extLst>
          </p:cNvPr>
          <p:cNvSpPr txBox="1"/>
          <p:nvPr/>
        </p:nvSpPr>
        <p:spPr>
          <a:xfrm>
            <a:off x="768677" y="1357460"/>
            <a:ext cx="7682845" cy="3970318"/>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2	Open now the crystal fountain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the healing waters flow;</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 fire and cloudy pillar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lead me all my journey through.</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Strong </a:t>
            </a:r>
            <a:r>
              <a:rPr lang="en-US" sz="3600" dirty="0" err="1">
                <a:effectLst/>
                <a:latin typeface="Arial Rounded MT Bold" panose="020F0704030504030204" pitchFamily="34" charset="0"/>
                <a:ea typeface="MS Mincho" panose="02020609040205080304" pitchFamily="49" charset="-128"/>
              </a:rPr>
              <a:t>deliv’rer</a:t>
            </a:r>
            <a:r>
              <a:rPr lang="en-US" sz="3600" dirty="0">
                <a:effectLst/>
                <a:latin typeface="Arial Rounded MT Bold" panose="020F0704030504030204" pitchFamily="34" charset="0"/>
                <a:ea typeface="MS Mincho" panose="02020609040205080304" pitchFamily="49" charset="-128"/>
              </a:rPr>
              <a:t>, strong </a:t>
            </a:r>
            <a:r>
              <a:rPr lang="en-US" sz="3600" dirty="0" err="1">
                <a:effectLst/>
                <a:latin typeface="Arial Rounded MT Bold" panose="020F0704030504030204" pitchFamily="34" charset="0"/>
                <a:ea typeface="MS Mincho" panose="02020609040205080304" pitchFamily="49" charset="-128"/>
              </a:rPr>
              <a:t>deliv’rer</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shield me with your mighty arm,</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shield me with your mighty arm.</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290871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EC45D7-C64B-6C98-E208-E0508AD0CE79}"/>
              </a:ext>
            </a:extLst>
          </p:cNvPr>
          <p:cNvSpPr txBox="1"/>
          <p:nvPr/>
        </p:nvSpPr>
        <p:spPr>
          <a:xfrm>
            <a:off x="1" y="73006"/>
            <a:ext cx="9144000" cy="584775"/>
          </a:xfrm>
          <a:prstGeom prst="rect">
            <a:avLst/>
          </a:prstGeom>
          <a:noFill/>
        </p:spPr>
        <p:txBody>
          <a:bodyPr wrap="square">
            <a:spAutoFit/>
          </a:bodyPr>
          <a:lstStyle/>
          <a:p>
            <a:pPr marL="282575" marR="0" lvl="0" indent="-282575" defTabSz="6858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“Guide Me Ever, Great Redeemer”</a:t>
            </a:r>
            <a:r>
              <a:rPr lang="en-US" sz="3200" b="1" dirty="0">
                <a:solidFill>
                  <a:prstClr val="black"/>
                </a:solidFill>
                <a:latin typeface="Arial Rounded MT Bold" panose="020F0704030504030204" pitchFamily="34" charset="0"/>
                <a:ea typeface="Calibri" panose="020F0502020204030204" pitchFamily="34"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LBW 343</a:t>
            </a: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17BEEC55-2C4F-81AD-5E9A-8AEBCACF96A1}"/>
              </a:ext>
            </a:extLst>
          </p:cNvPr>
          <p:cNvSpPr txBox="1"/>
          <p:nvPr/>
        </p:nvSpPr>
        <p:spPr>
          <a:xfrm>
            <a:off x="188536" y="952108"/>
            <a:ext cx="8832916" cy="4524315"/>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3	When I tread the verge of Jordan,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bid my anxious fears subside;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death of death and hell’s destruction,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land me safe on Canaan’s side.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Songs and praises,                                        songs and praises,</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raise forevermore,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raise forevermore.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1235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a:t>
            </a:r>
          </a:p>
        </p:txBody>
      </p:sp>
      <p:sp>
        <p:nvSpPr>
          <p:cNvPr id="5" name="Rectangle 4">
            <a:extLst>
              <a:ext uri="{FF2B5EF4-FFF2-40B4-BE49-F238E27FC236}">
                <a16:creationId xmlns:a16="http://schemas.microsoft.com/office/drawing/2014/main" id="{B895ACAB-F565-F250-674D-04B60A2BB48A}"/>
              </a:ext>
            </a:extLst>
          </p:cNvPr>
          <p:cNvSpPr/>
          <p:nvPr/>
        </p:nvSpPr>
        <p:spPr>
          <a:xfrm>
            <a:off x="10995" y="720849"/>
            <a:ext cx="9144000" cy="1230722"/>
          </a:xfrm>
          <a:prstGeom prst="rect">
            <a:avLst/>
          </a:prstGeom>
        </p:spPr>
        <p:txBody>
          <a:bodyPr wrap="square">
            <a:spAutoFit/>
          </a:bodyPr>
          <a:lstStyle/>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“Blest Be the Tie That Binds”</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370</a:t>
            </a:r>
          </a:p>
        </p:txBody>
      </p:sp>
      <p:pic>
        <p:nvPicPr>
          <p:cNvPr id="2" name="Picture 1">
            <a:extLst>
              <a:ext uri="{FF2B5EF4-FFF2-40B4-BE49-F238E27FC236}">
                <a16:creationId xmlns:a16="http://schemas.microsoft.com/office/drawing/2014/main" id="{B0386148-2703-3CB4-68D7-35F58B9CE237}"/>
              </a:ext>
            </a:extLst>
          </p:cNvPr>
          <p:cNvPicPr>
            <a:picLocks noChangeAspect="1"/>
          </p:cNvPicPr>
          <p:nvPr/>
        </p:nvPicPr>
        <p:blipFill>
          <a:blip r:embed="rId3"/>
          <a:stretch>
            <a:fillRect/>
          </a:stretch>
        </p:blipFill>
        <p:spPr>
          <a:xfrm>
            <a:off x="2401805" y="2113548"/>
            <a:ext cx="4416589" cy="4395114"/>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“Blest Be the Tie That Binds”		</a:t>
            </a:r>
            <a:r>
              <a:rPr lang="en-US" sz="3200" b="1" dirty="0">
                <a:solidFill>
                  <a:srgbClr val="000000"/>
                </a:solidFill>
                <a:latin typeface="Arial Rounded MT Bold" panose="020F0704030504030204" pitchFamily="34" charset="0"/>
                <a:ea typeface="Times New Roman" panose="02020603050405020304" pitchFamily="18" charset="0"/>
              </a:rPr>
              <a:t>  </a:t>
            </a:r>
            <a:r>
              <a:rPr lang="en-US" sz="3200" b="1" dirty="0">
                <a:solidFill>
                  <a:srgbClr val="000000"/>
                </a:solidFill>
                <a:effectLst/>
                <a:latin typeface="Arial Rounded MT Bold" panose="020F0704030504030204" pitchFamily="34" charset="0"/>
                <a:ea typeface="Times New Roman" panose="02020603050405020304" pitchFamily="18" charset="0"/>
              </a:rPr>
              <a:t>LBW 370</a:t>
            </a:r>
          </a:p>
        </p:txBody>
      </p:sp>
      <p:sp>
        <p:nvSpPr>
          <p:cNvPr id="7" name="TextBox 6">
            <a:extLst>
              <a:ext uri="{FF2B5EF4-FFF2-40B4-BE49-F238E27FC236}">
                <a16:creationId xmlns:a16="http://schemas.microsoft.com/office/drawing/2014/main" id="{82CB049E-17A5-76F2-BBD6-3651E6B5885B}"/>
              </a:ext>
            </a:extLst>
          </p:cNvPr>
          <p:cNvSpPr txBox="1"/>
          <p:nvPr/>
        </p:nvSpPr>
        <p:spPr>
          <a:xfrm>
            <a:off x="1027914" y="895546"/>
            <a:ext cx="7164371" cy="5632311"/>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Blest be the tie that binds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hearts in Christian love;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the unity of heart and mind</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is like to that above.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Before our Father’s throne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we pour our ardent prayers;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fears, our hopes,                                               our aims are one,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comforts and our cares.</a:t>
            </a:r>
          </a:p>
        </p:txBody>
      </p:sp>
    </p:spTree>
    <p:extLst>
      <p:ext uri="{BB962C8B-B14F-4D97-AF65-F5344CB8AC3E}">
        <p14:creationId xmlns:p14="http://schemas.microsoft.com/office/powerpoint/2010/main" val="241307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“Blest Be the Tie That Binds”		</a:t>
            </a:r>
            <a:r>
              <a:rPr lang="en-US" sz="3200" b="1" dirty="0">
                <a:solidFill>
                  <a:srgbClr val="000000"/>
                </a:solidFill>
                <a:latin typeface="Arial Rounded MT Bold" panose="020F0704030504030204" pitchFamily="34" charset="0"/>
                <a:ea typeface="Times New Roman" panose="02020603050405020304" pitchFamily="18" charset="0"/>
              </a:rPr>
              <a:t>  </a:t>
            </a:r>
            <a:r>
              <a:rPr lang="en-US" sz="3200" b="1" dirty="0">
                <a:solidFill>
                  <a:srgbClr val="000000"/>
                </a:solidFill>
                <a:effectLst/>
                <a:latin typeface="Arial Rounded MT Bold" panose="020F0704030504030204" pitchFamily="34" charset="0"/>
                <a:ea typeface="Times New Roman" panose="02020603050405020304" pitchFamily="18" charset="0"/>
              </a:rPr>
              <a:t>LBW 370</a:t>
            </a:r>
          </a:p>
        </p:txBody>
      </p:sp>
      <p:sp>
        <p:nvSpPr>
          <p:cNvPr id="7" name="TextBox 6">
            <a:extLst>
              <a:ext uri="{FF2B5EF4-FFF2-40B4-BE49-F238E27FC236}">
                <a16:creationId xmlns:a16="http://schemas.microsoft.com/office/drawing/2014/main" id="{82CB049E-17A5-76F2-BBD6-3651E6B5885B}"/>
              </a:ext>
            </a:extLst>
          </p:cNvPr>
          <p:cNvSpPr txBox="1"/>
          <p:nvPr/>
        </p:nvSpPr>
        <p:spPr>
          <a:xfrm>
            <a:off x="141402" y="895546"/>
            <a:ext cx="8814062"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We share our mutual woes,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mutual burdens bear,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often for each other flows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the sympathizing tear.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From sorrow, toil, and pain,</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sin we shall be free;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perfect love and friendship reign</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through all eternity.</a:t>
            </a:r>
          </a:p>
        </p:txBody>
      </p:sp>
    </p:spTree>
    <p:extLst>
      <p:ext uri="{BB962C8B-B14F-4D97-AF65-F5344CB8AC3E}">
        <p14:creationId xmlns:p14="http://schemas.microsoft.com/office/powerpoint/2010/main" val="264387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36707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grace, Paul encouraged believers to have courage and live their truth. Grant us courage and a willingness to put you and others first.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10067</TotalTime>
  <Words>2597</Words>
  <Application>Microsoft Office PowerPoint</Application>
  <PresentationFormat>On-screen Show (4:3)</PresentationFormat>
  <Paragraphs>227</Paragraphs>
  <Slides>43</Slides>
  <Notes>23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95</cp:revision>
  <dcterms:created xsi:type="dcterms:W3CDTF">2021-03-16T23:00:10Z</dcterms:created>
  <dcterms:modified xsi:type="dcterms:W3CDTF">2022-05-19T13:31:24Z</dcterms:modified>
</cp:coreProperties>
</file>