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81" r:id="rId10"/>
    <p:sldId id="266" r:id="rId11"/>
    <p:sldId id="267" r:id="rId12"/>
    <p:sldId id="272" r:id="rId13"/>
    <p:sldId id="273" r:id="rId14"/>
    <p:sldId id="268" r:id="rId15"/>
    <p:sldId id="269" r:id="rId16"/>
    <p:sldId id="270" r:id="rId17"/>
    <p:sldId id="280" r:id="rId18"/>
    <p:sldId id="271" r:id="rId19"/>
    <p:sldId id="282" r:id="rId20"/>
    <p:sldId id="262" r:id="rId21"/>
    <p:sldId id="279" r:id="rId22"/>
    <p:sldId id="286" r:id="rId23"/>
    <p:sldId id="283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C0A63-00A4-4AD3-AADE-F7FB98A5F126}" type="doc">
      <dgm:prSet loTypeId="urn:microsoft.com/office/officeart/2005/8/layout/orgChart1" loCatId="hierarchy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9F3501A-6962-45ED-999D-6C596A92F621}">
      <dgm:prSet phldrT="[Text]" custT="1"/>
      <dgm:spPr/>
      <dgm:t>
        <a:bodyPr/>
        <a:lstStyle/>
        <a:p>
          <a:r>
            <a:rPr lang="en-US" sz="900" dirty="0" smtClean="0">
              <a:solidFill>
                <a:srgbClr val="FF0000"/>
              </a:solidFill>
            </a:rPr>
            <a:t>Youth Referred to G.R.A.Y.S. by Parents, Educators and/or Community Agencies (DJJ, APC, DFCS etc…</a:t>
          </a:r>
        </a:p>
        <a:p>
          <a:r>
            <a:rPr lang="en-US" sz="900" dirty="0" smtClean="0">
              <a:solidFill>
                <a:srgbClr val="FF0000"/>
              </a:solidFill>
            </a:rPr>
            <a:t>For…</a:t>
          </a:r>
        </a:p>
      </dgm:t>
    </dgm:pt>
    <dgm:pt modelId="{6ECBD3AB-0CF6-47A0-97FC-504DDCC5ECF4}" type="parTrans" cxnId="{A223CEEA-DD9C-4FF6-B0D9-B175CB2E66FA}">
      <dgm:prSet/>
      <dgm:spPr/>
      <dgm:t>
        <a:bodyPr/>
        <a:lstStyle/>
        <a:p>
          <a:endParaRPr lang="en-US"/>
        </a:p>
      </dgm:t>
    </dgm:pt>
    <dgm:pt modelId="{7D2AEBBB-9BAC-4833-BD4F-26150316571D}" type="sibTrans" cxnId="{A223CEEA-DD9C-4FF6-B0D9-B175CB2E66FA}">
      <dgm:prSet/>
      <dgm:spPr/>
      <dgm:t>
        <a:bodyPr/>
        <a:lstStyle/>
        <a:p>
          <a:endParaRPr lang="en-US"/>
        </a:p>
      </dgm:t>
    </dgm:pt>
    <dgm:pt modelId="{700A4BCA-6CCA-4F36-8383-F3E723422809}" type="asst">
      <dgm:prSet phldrT="[Text]" custT="1"/>
      <dgm:spPr/>
      <dgm:t>
        <a:bodyPr/>
        <a:lstStyle/>
        <a:p>
          <a:r>
            <a:rPr lang="en-US" sz="900" dirty="0" smtClean="0">
              <a:solidFill>
                <a:srgbClr val="FF0000"/>
              </a:solidFill>
            </a:rPr>
            <a:t>Behavior Problems that may promote  Academic Underachievement, possible incarceration and school/community disruption</a:t>
          </a:r>
        </a:p>
        <a:p>
          <a:r>
            <a:rPr lang="en-US" sz="900" dirty="0" smtClean="0">
              <a:solidFill>
                <a:srgbClr val="FF0000"/>
              </a:solidFill>
            </a:rPr>
            <a:t>(On The Surface)</a:t>
          </a:r>
          <a:endParaRPr lang="en-US" sz="900" dirty="0">
            <a:solidFill>
              <a:srgbClr val="FF0000"/>
            </a:solidFill>
          </a:endParaRPr>
        </a:p>
      </dgm:t>
    </dgm:pt>
    <dgm:pt modelId="{92CB5DA0-3776-4B36-B61C-1163FB7B5622}" type="parTrans" cxnId="{AF8D8BD3-856F-45B1-9FC1-DA5444519F1D}">
      <dgm:prSet/>
      <dgm:spPr/>
      <dgm:t>
        <a:bodyPr/>
        <a:lstStyle/>
        <a:p>
          <a:endParaRPr lang="en-US" sz="900"/>
        </a:p>
      </dgm:t>
    </dgm:pt>
    <dgm:pt modelId="{0E5EC18C-311F-42BE-BD33-7B6033C4B48A}" type="sibTrans" cxnId="{AF8D8BD3-856F-45B1-9FC1-DA5444519F1D}">
      <dgm:prSet/>
      <dgm:spPr/>
      <dgm:t>
        <a:bodyPr/>
        <a:lstStyle/>
        <a:p>
          <a:endParaRPr lang="en-US"/>
        </a:p>
      </dgm:t>
    </dgm:pt>
    <dgm:pt modelId="{6F6BF171-4AB0-4A21-BC02-7E50B4F897F7}">
      <dgm:prSet phldrT="[Text]" custT="1"/>
      <dgm:spPr/>
      <dgm:t>
        <a:bodyPr/>
        <a:lstStyle/>
        <a:p>
          <a:r>
            <a:rPr lang="en-US" sz="900" dirty="0" smtClean="0">
              <a:solidFill>
                <a:srgbClr val="FF0000"/>
              </a:solidFill>
            </a:rPr>
            <a:t>G.R.A.Y.S. complete Assessment/initial interview to determine best </a:t>
          </a:r>
          <a:r>
            <a:rPr lang="en-US" sz="900" dirty="0" err="1" smtClean="0">
              <a:solidFill>
                <a:srgbClr val="FF0000"/>
              </a:solidFill>
            </a:rPr>
            <a:t>tx</a:t>
          </a:r>
          <a:r>
            <a:rPr lang="en-US" sz="900" dirty="0" smtClean="0">
              <a:solidFill>
                <a:srgbClr val="FF0000"/>
              </a:solidFill>
            </a:rPr>
            <a:t> approach (it may take multiple sessions to get to the core of the </a:t>
          </a:r>
          <a:r>
            <a:rPr lang="en-US" sz="900" dirty="0" err="1" smtClean="0">
              <a:solidFill>
                <a:srgbClr val="FF0000"/>
              </a:solidFill>
            </a:rPr>
            <a:t>pxs</a:t>
          </a:r>
          <a:r>
            <a:rPr lang="en-US" sz="900" dirty="0" smtClean="0">
              <a:solidFill>
                <a:srgbClr val="FF0000"/>
              </a:solidFill>
            </a:rPr>
            <a:t>). If possibility that psychotropic meds are needed refer to Psychiatrist</a:t>
          </a:r>
          <a:endParaRPr lang="en-US" sz="900" dirty="0">
            <a:solidFill>
              <a:srgbClr val="FF0000"/>
            </a:solidFill>
          </a:endParaRPr>
        </a:p>
      </dgm:t>
    </dgm:pt>
    <dgm:pt modelId="{58F58297-C61A-4E79-B58D-50DDF4D63D48}" type="parTrans" cxnId="{03BD6839-014D-4165-BA08-B4010EA446A8}">
      <dgm:prSet/>
      <dgm:spPr/>
      <dgm:t>
        <a:bodyPr/>
        <a:lstStyle/>
        <a:p>
          <a:endParaRPr lang="en-US" sz="900"/>
        </a:p>
      </dgm:t>
    </dgm:pt>
    <dgm:pt modelId="{8279ABE6-C85D-42B8-8890-9477C7AFCA15}" type="sibTrans" cxnId="{03BD6839-014D-4165-BA08-B4010EA446A8}">
      <dgm:prSet/>
      <dgm:spPr/>
      <dgm:t>
        <a:bodyPr/>
        <a:lstStyle/>
        <a:p>
          <a:endParaRPr lang="en-US"/>
        </a:p>
      </dgm:t>
    </dgm:pt>
    <dgm:pt modelId="{48F319E6-4F96-4B39-AABC-1766A9D1D3B7}" type="asst">
      <dgm:prSet phldrT="[Text]" custT="1"/>
      <dgm:spPr/>
      <dgm:t>
        <a:bodyPr/>
        <a:lstStyle/>
        <a:p>
          <a:r>
            <a:rPr lang="en-US" sz="900" dirty="0" smtClean="0">
              <a:solidFill>
                <a:srgbClr val="FF0000"/>
              </a:solidFill>
            </a:rPr>
            <a:t>But may be having Mental Health, Peer to Peer, A&amp;D or Family Problems  (Beneath the Surface) This is why counseling may be necessary</a:t>
          </a:r>
        </a:p>
      </dgm:t>
    </dgm:pt>
    <dgm:pt modelId="{F9EB070B-B4C2-4AD2-B723-37B05A44975A}" type="parTrans" cxnId="{9D57B926-5F6A-4948-AA3B-BBDAC2DE8CF0}">
      <dgm:prSet/>
      <dgm:spPr/>
      <dgm:t>
        <a:bodyPr/>
        <a:lstStyle/>
        <a:p>
          <a:endParaRPr lang="en-US" sz="900"/>
        </a:p>
      </dgm:t>
    </dgm:pt>
    <dgm:pt modelId="{3B33F432-21AB-4288-A455-35B8291448C9}" type="sibTrans" cxnId="{9D57B926-5F6A-4948-AA3B-BBDAC2DE8CF0}">
      <dgm:prSet/>
      <dgm:spPr/>
      <dgm:t>
        <a:bodyPr/>
        <a:lstStyle/>
        <a:p>
          <a:endParaRPr lang="en-US"/>
        </a:p>
      </dgm:t>
    </dgm:pt>
    <dgm:pt modelId="{5889C263-AB31-4F4E-AEAE-0E39C7AF0A10}">
      <dgm:prSet phldrT="[Text]" custT="1"/>
      <dgm:spPr/>
      <dgm:t>
        <a:bodyPr/>
        <a:lstStyle/>
        <a:p>
          <a:r>
            <a:rPr lang="en-US" sz="900" dirty="0" smtClean="0">
              <a:solidFill>
                <a:srgbClr val="FF0000"/>
              </a:solidFill>
            </a:rPr>
            <a:t>Meetings with Educators &amp; other Community Leaders at least Monthly; However parties involved may request </a:t>
          </a:r>
          <a:r>
            <a:rPr lang="en-US" sz="900" dirty="0" err="1" smtClean="0">
              <a:solidFill>
                <a:srgbClr val="FF0000"/>
              </a:solidFill>
            </a:rPr>
            <a:t>mtgs</a:t>
          </a:r>
          <a:r>
            <a:rPr lang="en-US" sz="900" dirty="0" smtClean="0">
              <a:solidFill>
                <a:srgbClr val="FF0000"/>
              </a:solidFill>
            </a:rPr>
            <a:t> more frequently</a:t>
          </a:r>
        </a:p>
      </dgm:t>
    </dgm:pt>
    <dgm:pt modelId="{2B59F6BC-EFE1-4818-B847-64582E2992E7}" type="parTrans" cxnId="{693E4540-8FD2-421B-9177-0DC4EBD9C2B5}">
      <dgm:prSet/>
      <dgm:spPr/>
      <dgm:t>
        <a:bodyPr/>
        <a:lstStyle/>
        <a:p>
          <a:endParaRPr lang="en-US" sz="900"/>
        </a:p>
      </dgm:t>
    </dgm:pt>
    <dgm:pt modelId="{587AE520-6B8A-43E6-A5EA-099373C192B9}" type="sibTrans" cxnId="{693E4540-8FD2-421B-9177-0DC4EBD9C2B5}">
      <dgm:prSet/>
      <dgm:spPr/>
      <dgm:t>
        <a:bodyPr/>
        <a:lstStyle/>
        <a:p>
          <a:endParaRPr lang="en-US"/>
        </a:p>
      </dgm:t>
    </dgm:pt>
    <dgm:pt modelId="{3DBEA6E5-D00B-4253-8576-47965AE62E7D}">
      <dgm:prSet phldrT="[Text]" custT="1"/>
      <dgm:spPr/>
      <dgm:t>
        <a:bodyPr/>
        <a:lstStyle/>
        <a:p>
          <a:r>
            <a:rPr lang="en-US" sz="900" dirty="0" smtClean="0">
              <a:solidFill>
                <a:srgbClr val="FF0000"/>
              </a:solidFill>
            </a:rPr>
            <a:t>Psycho-educational  and Counseling Groups from a Multi-cultural perspective with G.R.A.Y.S. Staff and  Peer Group (Recommended)</a:t>
          </a:r>
          <a:endParaRPr lang="en-US" sz="900" dirty="0">
            <a:solidFill>
              <a:srgbClr val="FF0000"/>
            </a:solidFill>
          </a:endParaRPr>
        </a:p>
      </dgm:t>
    </dgm:pt>
    <dgm:pt modelId="{45A31C7B-2A63-48E4-8A53-C0D217A4CA46}" type="sibTrans" cxnId="{E6D9A996-4F84-4AFE-9225-902E0FEF30F9}">
      <dgm:prSet/>
      <dgm:spPr/>
      <dgm:t>
        <a:bodyPr/>
        <a:lstStyle/>
        <a:p>
          <a:endParaRPr lang="en-US"/>
        </a:p>
      </dgm:t>
    </dgm:pt>
    <dgm:pt modelId="{63B9B031-88BE-41A2-8C36-CC18D3CD2455}" type="parTrans" cxnId="{E6D9A996-4F84-4AFE-9225-902E0FEF30F9}">
      <dgm:prSet/>
      <dgm:spPr/>
      <dgm:t>
        <a:bodyPr/>
        <a:lstStyle/>
        <a:p>
          <a:endParaRPr lang="en-US" sz="900"/>
        </a:p>
      </dgm:t>
    </dgm:pt>
    <dgm:pt modelId="{DA8F21AC-F1F1-4C65-B16E-F67D30F7F3F0}">
      <dgm:prSet phldrT="[Text]" custT="1"/>
      <dgm:spPr/>
      <dgm:t>
        <a:bodyPr/>
        <a:lstStyle/>
        <a:p>
          <a:r>
            <a:rPr lang="en-US" sz="900" dirty="0" smtClean="0">
              <a:solidFill>
                <a:srgbClr val="FF0000"/>
              </a:solidFill>
            </a:rPr>
            <a:t>Individual (2x’s) weekly &amp; Family Counseling on a Bi-Weekly Basis with LPC or QMHP under the Supervision of LPC</a:t>
          </a:r>
          <a:endParaRPr lang="en-US" sz="900" dirty="0">
            <a:solidFill>
              <a:srgbClr val="FF0000"/>
            </a:solidFill>
          </a:endParaRPr>
        </a:p>
      </dgm:t>
    </dgm:pt>
    <dgm:pt modelId="{927AA8EC-C137-43F6-9409-28890BF4589F}" type="sibTrans" cxnId="{43453D3A-F5DD-478C-958C-3B4933BD18A2}">
      <dgm:prSet/>
      <dgm:spPr/>
      <dgm:t>
        <a:bodyPr/>
        <a:lstStyle/>
        <a:p>
          <a:endParaRPr lang="en-US"/>
        </a:p>
      </dgm:t>
    </dgm:pt>
    <dgm:pt modelId="{0E4B321E-284B-4035-9370-70B78AEC0454}" type="parTrans" cxnId="{43453D3A-F5DD-478C-958C-3B4933BD18A2}">
      <dgm:prSet/>
      <dgm:spPr/>
      <dgm:t>
        <a:bodyPr/>
        <a:lstStyle/>
        <a:p>
          <a:endParaRPr lang="en-US" sz="900"/>
        </a:p>
      </dgm:t>
    </dgm:pt>
    <dgm:pt modelId="{E7C1B46A-6000-4FE1-927F-44C0FFBDE47D}" type="pres">
      <dgm:prSet presAssocID="{997C0A63-00A4-4AD3-AADE-F7FB98A5F1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56DBAD2-0467-43A4-9ADA-F36462F8AB86}" type="pres">
      <dgm:prSet presAssocID="{09F3501A-6962-45ED-999D-6C596A92F62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66AF94B-80A5-4500-9BED-436023233076}" type="pres">
      <dgm:prSet presAssocID="{09F3501A-6962-45ED-999D-6C596A92F621}" presName="rootComposite1" presStyleCnt="0"/>
      <dgm:spPr/>
      <dgm:t>
        <a:bodyPr/>
        <a:lstStyle/>
        <a:p>
          <a:endParaRPr lang="en-US"/>
        </a:p>
      </dgm:t>
    </dgm:pt>
    <dgm:pt modelId="{7C533AC5-FCCE-4C2A-A03B-74F28C00893A}" type="pres">
      <dgm:prSet presAssocID="{09F3501A-6962-45ED-999D-6C596A92F62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61E661-41E4-4BDE-8E16-40F8D0F3F9ED}" type="pres">
      <dgm:prSet presAssocID="{09F3501A-6962-45ED-999D-6C596A92F62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B9BA8BF-7E1B-4960-9B70-9863295633C7}" type="pres">
      <dgm:prSet presAssocID="{09F3501A-6962-45ED-999D-6C596A92F621}" presName="hierChild2" presStyleCnt="0"/>
      <dgm:spPr/>
      <dgm:t>
        <a:bodyPr/>
        <a:lstStyle/>
        <a:p>
          <a:endParaRPr lang="en-US"/>
        </a:p>
      </dgm:t>
    </dgm:pt>
    <dgm:pt modelId="{13569C2B-A6DE-4ECB-B47B-E61FF93C4676}" type="pres">
      <dgm:prSet presAssocID="{58F58297-C61A-4E79-B58D-50DDF4D63D48}" presName="Name37" presStyleLbl="parChTrans1D2" presStyleIdx="0" presStyleCnt="6"/>
      <dgm:spPr/>
      <dgm:t>
        <a:bodyPr/>
        <a:lstStyle/>
        <a:p>
          <a:endParaRPr lang="en-US"/>
        </a:p>
      </dgm:t>
    </dgm:pt>
    <dgm:pt modelId="{B3BEDACA-6327-4F74-BB9B-B913067E6761}" type="pres">
      <dgm:prSet presAssocID="{6F6BF171-4AB0-4A21-BC02-7E50B4F897F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A647027-858D-450C-860D-8C870574AFEB}" type="pres">
      <dgm:prSet presAssocID="{6F6BF171-4AB0-4A21-BC02-7E50B4F897F7}" presName="rootComposite" presStyleCnt="0"/>
      <dgm:spPr/>
      <dgm:t>
        <a:bodyPr/>
        <a:lstStyle/>
        <a:p>
          <a:endParaRPr lang="en-US"/>
        </a:p>
      </dgm:t>
    </dgm:pt>
    <dgm:pt modelId="{BEE86585-09B7-4047-AA1F-EA302821B35D}" type="pres">
      <dgm:prSet presAssocID="{6F6BF171-4AB0-4A21-BC02-7E50B4F897F7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288F1B-A977-48F1-A5AA-B737C771817A}" type="pres">
      <dgm:prSet presAssocID="{6F6BF171-4AB0-4A21-BC02-7E50B4F897F7}" presName="rootConnector" presStyleLbl="node2" presStyleIdx="0" presStyleCnt="4"/>
      <dgm:spPr/>
      <dgm:t>
        <a:bodyPr/>
        <a:lstStyle/>
        <a:p>
          <a:endParaRPr lang="en-US"/>
        </a:p>
      </dgm:t>
    </dgm:pt>
    <dgm:pt modelId="{19B2025C-1423-4389-BB9C-3A2C25DD6223}" type="pres">
      <dgm:prSet presAssocID="{6F6BF171-4AB0-4A21-BC02-7E50B4F897F7}" presName="hierChild4" presStyleCnt="0"/>
      <dgm:spPr/>
      <dgm:t>
        <a:bodyPr/>
        <a:lstStyle/>
        <a:p>
          <a:endParaRPr lang="en-US"/>
        </a:p>
      </dgm:t>
    </dgm:pt>
    <dgm:pt modelId="{AFAC73C7-D051-4F69-8669-1FF8734273E7}" type="pres">
      <dgm:prSet presAssocID="{6F6BF171-4AB0-4A21-BC02-7E50B4F897F7}" presName="hierChild5" presStyleCnt="0"/>
      <dgm:spPr/>
      <dgm:t>
        <a:bodyPr/>
        <a:lstStyle/>
        <a:p>
          <a:endParaRPr lang="en-US"/>
        </a:p>
      </dgm:t>
    </dgm:pt>
    <dgm:pt modelId="{200F8DD4-1F0A-48F2-81D2-A92B8854559E}" type="pres">
      <dgm:prSet presAssocID="{0E4B321E-284B-4035-9370-70B78AEC0454}" presName="Name37" presStyleLbl="parChTrans1D2" presStyleIdx="1" presStyleCnt="6"/>
      <dgm:spPr/>
      <dgm:t>
        <a:bodyPr/>
        <a:lstStyle/>
        <a:p>
          <a:endParaRPr lang="en-US"/>
        </a:p>
      </dgm:t>
    </dgm:pt>
    <dgm:pt modelId="{4A9B9CC9-E988-46A1-AC99-1AF90B8BE680}" type="pres">
      <dgm:prSet presAssocID="{DA8F21AC-F1F1-4C65-B16E-F67D30F7F3F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6BD4357-5383-4BBE-9989-5BE4346848A3}" type="pres">
      <dgm:prSet presAssocID="{DA8F21AC-F1F1-4C65-B16E-F67D30F7F3F0}" presName="rootComposite" presStyleCnt="0"/>
      <dgm:spPr/>
      <dgm:t>
        <a:bodyPr/>
        <a:lstStyle/>
        <a:p>
          <a:endParaRPr lang="en-US"/>
        </a:p>
      </dgm:t>
    </dgm:pt>
    <dgm:pt modelId="{EBED2B8B-AFE7-4169-97D1-B056E8EBC123}" type="pres">
      <dgm:prSet presAssocID="{DA8F21AC-F1F1-4C65-B16E-F67D30F7F3F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8E36DA-9019-4B0C-B34D-8BA65BDC7DA2}" type="pres">
      <dgm:prSet presAssocID="{DA8F21AC-F1F1-4C65-B16E-F67D30F7F3F0}" presName="rootConnector" presStyleLbl="node2" presStyleIdx="1" presStyleCnt="4"/>
      <dgm:spPr/>
      <dgm:t>
        <a:bodyPr/>
        <a:lstStyle/>
        <a:p>
          <a:endParaRPr lang="en-US"/>
        </a:p>
      </dgm:t>
    </dgm:pt>
    <dgm:pt modelId="{109ECDD6-6404-4165-B42E-F92894DEB78B}" type="pres">
      <dgm:prSet presAssocID="{DA8F21AC-F1F1-4C65-B16E-F67D30F7F3F0}" presName="hierChild4" presStyleCnt="0"/>
      <dgm:spPr/>
      <dgm:t>
        <a:bodyPr/>
        <a:lstStyle/>
        <a:p>
          <a:endParaRPr lang="en-US"/>
        </a:p>
      </dgm:t>
    </dgm:pt>
    <dgm:pt modelId="{44900FDD-76B0-4470-9CB4-719043A65BA4}" type="pres">
      <dgm:prSet presAssocID="{DA8F21AC-F1F1-4C65-B16E-F67D30F7F3F0}" presName="hierChild5" presStyleCnt="0"/>
      <dgm:spPr/>
      <dgm:t>
        <a:bodyPr/>
        <a:lstStyle/>
        <a:p>
          <a:endParaRPr lang="en-US"/>
        </a:p>
      </dgm:t>
    </dgm:pt>
    <dgm:pt modelId="{1833D44F-B862-441C-B636-098A66313D36}" type="pres">
      <dgm:prSet presAssocID="{63B9B031-88BE-41A2-8C36-CC18D3CD2455}" presName="Name37" presStyleLbl="parChTrans1D2" presStyleIdx="2" presStyleCnt="6"/>
      <dgm:spPr/>
      <dgm:t>
        <a:bodyPr/>
        <a:lstStyle/>
        <a:p>
          <a:endParaRPr lang="en-US"/>
        </a:p>
      </dgm:t>
    </dgm:pt>
    <dgm:pt modelId="{3FB170B6-2F8D-4660-A940-ACF938736CF4}" type="pres">
      <dgm:prSet presAssocID="{3DBEA6E5-D00B-4253-8576-47965AE62E7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5035123-5C3B-47EF-A676-0FF91D953EFE}" type="pres">
      <dgm:prSet presAssocID="{3DBEA6E5-D00B-4253-8576-47965AE62E7D}" presName="rootComposite" presStyleCnt="0"/>
      <dgm:spPr/>
      <dgm:t>
        <a:bodyPr/>
        <a:lstStyle/>
        <a:p>
          <a:endParaRPr lang="en-US"/>
        </a:p>
      </dgm:t>
    </dgm:pt>
    <dgm:pt modelId="{5C532881-82D1-4AD7-AD54-F61E6DC03B09}" type="pres">
      <dgm:prSet presAssocID="{3DBEA6E5-D00B-4253-8576-47965AE62E7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EC4D62-4D99-472B-8C82-5440B819EAB4}" type="pres">
      <dgm:prSet presAssocID="{3DBEA6E5-D00B-4253-8576-47965AE62E7D}" presName="rootConnector" presStyleLbl="node2" presStyleIdx="2" presStyleCnt="4"/>
      <dgm:spPr/>
      <dgm:t>
        <a:bodyPr/>
        <a:lstStyle/>
        <a:p>
          <a:endParaRPr lang="en-US"/>
        </a:p>
      </dgm:t>
    </dgm:pt>
    <dgm:pt modelId="{773B0973-BF0C-441B-81ED-7A0DCA341A53}" type="pres">
      <dgm:prSet presAssocID="{3DBEA6E5-D00B-4253-8576-47965AE62E7D}" presName="hierChild4" presStyleCnt="0"/>
      <dgm:spPr/>
      <dgm:t>
        <a:bodyPr/>
        <a:lstStyle/>
        <a:p>
          <a:endParaRPr lang="en-US"/>
        </a:p>
      </dgm:t>
    </dgm:pt>
    <dgm:pt modelId="{14D7E790-D224-42D4-815D-96A51BCF1322}" type="pres">
      <dgm:prSet presAssocID="{3DBEA6E5-D00B-4253-8576-47965AE62E7D}" presName="hierChild5" presStyleCnt="0"/>
      <dgm:spPr/>
      <dgm:t>
        <a:bodyPr/>
        <a:lstStyle/>
        <a:p>
          <a:endParaRPr lang="en-US"/>
        </a:p>
      </dgm:t>
    </dgm:pt>
    <dgm:pt modelId="{642A2794-2620-4D76-A3EC-2A95A3F597F1}" type="pres">
      <dgm:prSet presAssocID="{2B59F6BC-EFE1-4818-B847-64582E2992E7}" presName="Name37" presStyleLbl="parChTrans1D2" presStyleIdx="3" presStyleCnt="6"/>
      <dgm:spPr/>
      <dgm:t>
        <a:bodyPr/>
        <a:lstStyle/>
        <a:p>
          <a:endParaRPr lang="en-US"/>
        </a:p>
      </dgm:t>
    </dgm:pt>
    <dgm:pt modelId="{FAC4F0BF-EA41-4E8C-AC6B-1FCE79237114}" type="pres">
      <dgm:prSet presAssocID="{5889C263-AB31-4F4E-AEAE-0E39C7AF0A10}" presName="hierRoot2" presStyleCnt="0">
        <dgm:presLayoutVars>
          <dgm:hierBranch val="init"/>
        </dgm:presLayoutVars>
      </dgm:prSet>
      <dgm:spPr/>
    </dgm:pt>
    <dgm:pt modelId="{875DAF22-868F-4371-AEE8-C89C61F60954}" type="pres">
      <dgm:prSet presAssocID="{5889C263-AB31-4F4E-AEAE-0E39C7AF0A10}" presName="rootComposite" presStyleCnt="0"/>
      <dgm:spPr/>
    </dgm:pt>
    <dgm:pt modelId="{89B587D0-8487-44DC-BD83-8466609CDF20}" type="pres">
      <dgm:prSet presAssocID="{5889C263-AB31-4F4E-AEAE-0E39C7AF0A10}" presName="rootText" presStyleLbl="node2" presStyleIdx="3" presStyleCnt="4" custScaleY="1348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654D9E-D46F-4AC0-AFD2-9EF69A7658C0}" type="pres">
      <dgm:prSet presAssocID="{5889C263-AB31-4F4E-AEAE-0E39C7AF0A10}" presName="rootConnector" presStyleLbl="node2" presStyleIdx="3" presStyleCnt="4"/>
      <dgm:spPr/>
      <dgm:t>
        <a:bodyPr/>
        <a:lstStyle/>
        <a:p>
          <a:endParaRPr lang="en-US"/>
        </a:p>
      </dgm:t>
    </dgm:pt>
    <dgm:pt modelId="{F819E5DD-66DB-4437-9E71-580DD22E8FCD}" type="pres">
      <dgm:prSet presAssocID="{5889C263-AB31-4F4E-AEAE-0E39C7AF0A10}" presName="hierChild4" presStyleCnt="0"/>
      <dgm:spPr/>
    </dgm:pt>
    <dgm:pt modelId="{36FD7BD1-80FC-4D2F-BBC9-4117543EEED7}" type="pres">
      <dgm:prSet presAssocID="{5889C263-AB31-4F4E-AEAE-0E39C7AF0A10}" presName="hierChild5" presStyleCnt="0"/>
      <dgm:spPr/>
    </dgm:pt>
    <dgm:pt modelId="{01534637-D7B1-496F-B34D-A42CCBCF482C}" type="pres">
      <dgm:prSet presAssocID="{09F3501A-6962-45ED-999D-6C596A92F621}" presName="hierChild3" presStyleCnt="0"/>
      <dgm:spPr/>
      <dgm:t>
        <a:bodyPr/>
        <a:lstStyle/>
        <a:p>
          <a:endParaRPr lang="en-US"/>
        </a:p>
      </dgm:t>
    </dgm:pt>
    <dgm:pt modelId="{9A361649-8916-44DE-83DD-458E4EC4D12B}" type="pres">
      <dgm:prSet presAssocID="{92CB5DA0-3776-4B36-B61C-1163FB7B5622}" presName="Name111" presStyleLbl="parChTrans1D2" presStyleIdx="4" presStyleCnt="6"/>
      <dgm:spPr/>
      <dgm:t>
        <a:bodyPr/>
        <a:lstStyle/>
        <a:p>
          <a:endParaRPr lang="en-US"/>
        </a:p>
      </dgm:t>
    </dgm:pt>
    <dgm:pt modelId="{7BCB5784-04D6-4BB0-A208-70D3EA4017DE}" type="pres">
      <dgm:prSet presAssocID="{700A4BCA-6CCA-4F36-8383-F3E723422809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A7AF886-B627-4B44-89C6-37DC7A044044}" type="pres">
      <dgm:prSet presAssocID="{700A4BCA-6CCA-4F36-8383-F3E723422809}" presName="rootComposite3" presStyleCnt="0"/>
      <dgm:spPr/>
      <dgm:t>
        <a:bodyPr/>
        <a:lstStyle/>
        <a:p>
          <a:endParaRPr lang="en-US"/>
        </a:p>
      </dgm:t>
    </dgm:pt>
    <dgm:pt modelId="{500EA379-60AF-427C-BD4A-36236DCAA641}" type="pres">
      <dgm:prSet presAssocID="{700A4BCA-6CCA-4F36-8383-F3E723422809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52C020-9B28-4286-8ED3-CEBE87FAB7F6}" type="pres">
      <dgm:prSet presAssocID="{700A4BCA-6CCA-4F36-8383-F3E723422809}" presName="rootConnector3" presStyleLbl="asst1" presStyleIdx="0" presStyleCnt="2"/>
      <dgm:spPr/>
      <dgm:t>
        <a:bodyPr/>
        <a:lstStyle/>
        <a:p>
          <a:endParaRPr lang="en-US"/>
        </a:p>
      </dgm:t>
    </dgm:pt>
    <dgm:pt modelId="{987FB253-82D0-48CF-8DA0-00FD1A0C8D48}" type="pres">
      <dgm:prSet presAssocID="{700A4BCA-6CCA-4F36-8383-F3E723422809}" presName="hierChild6" presStyleCnt="0"/>
      <dgm:spPr/>
      <dgm:t>
        <a:bodyPr/>
        <a:lstStyle/>
        <a:p>
          <a:endParaRPr lang="en-US"/>
        </a:p>
      </dgm:t>
    </dgm:pt>
    <dgm:pt modelId="{67FD394D-9494-4F15-B52A-7FCC6B4CDCCD}" type="pres">
      <dgm:prSet presAssocID="{700A4BCA-6CCA-4F36-8383-F3E723422809}" presName="hierChild7" presStyleCnt="0"/>
      <dgm:spPr/>
      <dgm:t>
        <a:bodyPr/>
        <a:lstStyle/>
        <a:p>
          <a:endParaRPr lang="en-US"/>
        </a:p>
      </dgm:t>
    </dgm:pt>
    <dgm:pt modelId="{87879DCC-80CC-4F75-81B5-9E771862019B}" type="pres">
      <dgm:prSet presAssocID="{F9EB070B-B4C2-4AD2-B723-37B05A44975A}" presName="Name111" presStyleLbl="parChTrans1D2" presStyleIdx="5" presStyleCnt="6"/>
      <dgm:spPr/>
      <dgm:t>
        <a:bodyPr/>
        <a:lstStyle/>
        <a:p>
          <a:endParaRPr lang="en-US"/>
        </a:p>
      </dgm:t>
    </dgm:pt>
    <dgm:pt modelId="{DB1B26A9-5DA6-4CEA-AB02-768037BEEDFE}" type="pres">
      <dgm:prSet presAssocID="{48F319E6-4F96-4B39-AABC-1766A9D1D3B7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0ABDEF-4EF3-4636-B8EF-1BF961148030}" type="pres">
      <dgm:prSet presAssocID="{48F319E6-4F96-4B39-AABC-1766A9D1D3B7}" presName="rootComposite3" presStyleCnt="0"/>
      <dgm:spPr/>
      <dgm:t>
        <a:bodyPr/>
        <a:lstStyle/>
        <a:p>
          <a:endParaRPr lang="en-US"/>
        </a:p>
      </dgm:t>
    </dgm:pt>
    <dgm:pt modelId="{BE79E67D-EC00-4AF0-B63A-D8E40DF5622A}" type="pres">
      <dgm:prSet presAssocID="{48F319E6-4F96-4B39-AABC-1766A9D1D3B7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151752-90D8-4E07-96E4-AEB7BEEE60C1}" type="pres">
      <dgm:prSet presAssocID="{48F319E6-4F96-4B39-AABC-1766A9D1D3B7}" presName="rootConnector3" presStyleLbl="asst1" presStyleIdx="1" presStyleCnt="2"/>
      <dgm:spPr/>
      <dgm:t>
        <a:bodyPr/>
        <a:lstStyle/>
        <a:p>
          <a:endParaRPr lang="en-US"/>
        </a:p>
      </dgm:t>
    </dgm:pt>
    <dgm:pt modelId="{2DAE8D6F-C0DE-4195-87A4-79C202C55083}" type="pres">
      <dgm:prSet presAssocID="{48F319E6-4F96-4B39-AABC-1766A9D1D3B7}" presName="hierChild6" presStyleCnt="0"/>
      <dgm:spPr/>
      <dgm:t>
        <a:bodyPr/>
        <a:lstStyle/>
        <a:p>
          <a:endParaRPr lang="en-US"/>
        </a:p>
      </dgm:t>
    </dgm:pt>
    <dgm:pt modelId="{F3F08751-79C6-4327-AB41-B2E7BA26CFC4}" type="pres">
      <dgm:prSet presAssocID="{48F319E6-4F96-4B39-AABC-1766A9D1D3B7}" presName="hierChild7" presStyleCnt="0"/>
      <dgm:spPr/>
      <dgm:t>
        <a:bodyPr/>
        <a:lstStyle/>
        <a:p>
          <a:endParaRPr lang="en-US"/>
        </a:p>
      </dgm:t>
    </dgm:pt>
  </dgm:ptLst>
  <dgm:cxnLst>
    <dgm:cxn modelId="{A223CEEA-DD9C-4FF6-B0D9-B175CB2E66FA}" srcId="{997C0A63-00A4-4AD3-AADE-F7FB98A5F126}" destId="{09F3501A-6962-45ED-999D-6C596A92F621}" srcOrd="0" destOrd="0" parTransId="{6ECBD3AB-0CF6-47A0-97FC-504DDCC5ECF4}" sibTransId="{7D2AEBBB-9BAC-4833-BD4F-26150316571D}"/>
    <dgm:cxn modelId="{8153CB2D-E2C6-4630-AD16-30CF6A5DD203}" type="presOf" srcId="{48F319E6-4F96-4B39-AABC-1766A9D1D3B7}" destId="{A4151752-90D8-4E07-96E4-AEB7BEEE60C1}" srcOrd="1" destOrd="0" presId="urn:microsoft.com/office/officeart/2005/8/layout/orgChart1"/>
    <dgm:cxn modelId="{5D809BB9-4FD4-47D5-8414-8EB53890FC1C}" type="presOf" srcId="{6F6BF171-4AB0-4A21-BC02-7E50B4F897F7}" destId="{0D288F1B-A977-48F1-A5AA-B737C771817A}" srcOrd="1" destOrd="0" presId="urn:microsoft.com/office/officeart/2005/8/layout/orgChart1"/>
    <dgm:cxn modelId="{ACDC91C6-6043-4C72-8E64-27E098DC91B1}" type="presOf" srcId="{09F3501A-6962-45ED-999D-6C596A92F621}" destId="{0A61E661-41E4-4BDE-8E16-40F8D0F3F9ED}" srcOrd="1" destOrd="0" presId="urn:microsoft.com/office/officeart/2005/8/layout/orgChart1"/>
    <dgm:cxn modelId="{A86B0EA4-8EFE-458D-82A0-2E65C4F7AA5E}" type="presOf" srcId="{700A4BCA-6CCA-4F36-8383-F3E723422809}" destId="{5D52C020-9B28-4286-8ED3-CEBE87FAB7F6}" srcOrd="1" destOrd="0" presId="urn:microsoft.com/office/officeart/2005/8/layout/orgChart1"/>
    <dgm:cxn modelId="{E6D9A996-4F84-4AFE-9225-902E0FEF30F9}" srcId="{09F3501A-6962-45ED-999D-6C596A92F621}" destId="{3DBEA6E5-D00B-4253-8576-47965AE62E7D}" srcOrd="4" destOrd="0" parTransId="{63B9B031-88BE-41A2-8C36-CC18D3CD2455}" sibTransId="{45A31C7B-2A63-48E4-8A53-C0D217A4CA46}"/>
    <dgm:cxn modelId="{2BC49248-3C35-4C46-81E4-145D84CCBC35}" type="presOf" srcId="{DA8F21AC-F1F1-4C65-B16E-F67D30F7F3F0}" destId="{EBED2B8B-AFE7-4169-97D1-B056E8EBC123}" srcOrd="0" destOrd="0" presId="urn:microsoft.com/office/officeart/2005/8/layout/orgChart1"/>
    <dgm:cxn modelId="{693E4540-8FD2-421B-9177-0DC4EBD9C2B5}" srcId="{09F3501A-6962-45ED-999D-6C596A92F621}" destId="{5889C263-AB31-4F4E-AEAE-0E39C7AF0A10}" srcOrd="5" destOrd="0" parTransId="{2B59F6BC-EFE1-4818-B847-64582E2992E7}" sibTransId="{587AE520-6B8A-43E6-A5EA-099373C192B9}"/>
    <dgm:cxn modelId="{76C932FF-7E9E-4421-9F34-6E12A22F869D}" type="presOf" srcId="{09F3501A-6962-45ED-999D-6C596A92F621}" destId="{7C533AC5-FCCE-4C2A-A03B-74F28C00893A}" srcOrd="0" destOrd="0" presId="urn:microsoft.com/office/officeart/2005/8/layout/orgChart1"/>
    <dgm:cxn modelId="{9272B8E2-308F-48E6-8B1C-DC2997A2E42D}" type="presOf" srcId="{92CB5DA0-3776-4B36-B61C-1163FB7B5622}" destId="{9A361649-8916-44DE-83DD-458E4EC4D12B}" srcOrd="0" destOrd="0" presId="urn:microsoft.com/office/officeart/2005/8/layout/orgChart1"/>
    <dgm:cxn modelId="{572FB557-519C-40B6-946E-133AB52F4FD2}" type="presOf" srcId="{997C0A63-00A4-4AD3-AADE-F7FB98A5F126}" destId="{E7C1B46A-6000-4FE1-927F-44C0FFBDE47D}" srcOrd="0" destOrd="0" presId="urn:microsoft.com/office/officeart/2005/8/layout/orgChart1"/>
    <dgm:cxn modelId="{78A92E54-F87C-4401-94C0-7112DB77F778}" type="presOf" srcId="{2B59F6BC-EFE1-4818-B847-64582E2992E7}" destId="{642A2794-2620-4D76-A3EC-2A95A3F597F1}" srcOrd="0" destOrd="0" presId="urn:microsoft.com/office/officeart/2005/8/layout/orgChart1"/>
    <dgm:cxn modelId="{E6765BAC-A61F-4628-8C70-0C610068733B}" type="presOf" srcId="{6F6BF171-4AB0-4A21-BC02-7E50B4F897F7}" destId="{BEE86585-09B7-4047-AA1F-EA302821B35D}" srcOrd="0" destOrd="0" presId="urn:microsoft.com/office/officeart/2005/8/layout/orgChart1"/>
    <dgm:cxn modelId="{A223E550-8696-4CFB-B09A-10BF39390695}" type="presOf" srcId="{5889C263-AB31-4F4E-AEAE-0E39C7AF0A10}" destId="{C8654D9E-D46F-4AC0-AFD2-9EF69A7658C0}" srcOrd="1" destOrd="0" presId="urn:microsoft.com/office/officeart/2005/8/layout/orgChart1"/>
    <dgm:cxn modelId="{C27BE22A-ECE5-4341-A5DC-51C16C65D0C1}" type="presOf" srcId="{700A4BCA-6CCA-4F36-8383-F3E723422809}" destId="{500EA379-60AF-427C-BD4A-36236DCAA641}" srcOrd="0" destOrd="0" presId="urn:microsoft.com/office/officeart/2005/8/layout/orgChart1"/>
    <dgm:cxn modelId="{171AE7F0-AB7D-431F-B924-71A2929F431C}" type="presOf" srcId="{0E4B321E-284B-4035-9370-70B78AEC0454}" destId="{200F8DD4-1F0A-48F2-81D2-A92B8854559E}" srcOrd="0" destOrd="0" presId="urn:microsoft.com/office/officeart/2005/8/layout/orgChart1"/>
    <dgm:cxn modelId="{C72EF579-3DF4-4FFA-BE66-58CFFD82C73A}" type="presOf" srcId="{58F58297-C61A-4E79-B58D-50DDF4D63D48}" destId="{13569C2B-A6DE-4ECB-B47B-E61FF93C4676}" srcOrd="0" destOrd="0" presId="urn:microsoft.com/office/officeart/2005/8/layout/orgChart1"/>
    <dgm:cxn modelId="{2AE95581-1FB6-402E-8100-9A89D425BB64}" type="presOf" srcId="{3DBEA6E5-D00B-4253-8576-47965AE62E7D}" destId="{5C532881-82D1-4AD7-AD54-F61E6DC03B09}" srcOrd="0" destOrd="0" presId="urn:microsoft.com/office/officeart/2005/8/layout/orgChart1"/>
    <dgm:cxn modelId="{A23CFD0C-A43E-4A6F-93F6-F2B0FB4C64E9}" type="presOf" srcId="{63B9B031-88BE-41A2-8C36-CC18D3CD2455}" destId="{1833D44F-B862-441C-B636-098A66313D36}" srcOrd="0" destOrd="0" presId="urn:microsoft.com/office/officeart/2005/8/layout/orgChart1"/>
    <dgm:cxn modelId="{AF8D8BD3-856F-45B1-9FC1-DA5444519F1D}" srcId="{09F3501A-6962-45ED-999D-6C596A92F621}" destId="{700A4BCA-6CCA-4F36-8383-F3E723422809}" srcOrd="0" destOrd="0" parTransId="{92CB5DA0-3776-4B36-B61C-1163FB7B5622}" sibTransId="{0E5EC18C-311F-42BE-BD33-7B6033C4B48A}"/>
    <dgm:cxn modelId="{27624681-50AD-417F-9644-7897BF710F60}" type="presOf" srcId="{5889C263-AB31-4F4E-AEAE-0E39C7AF0A10}" destId="{89B587D0-8487-44DC-BD83-8466609CDF20}" srcOrd="0" destOrd="0" presId="urn:microsoft.com/office/officeart/2005/8/layout/orgChart1"/>
    <dgm:cxn modelId="{03BD6839-014D-4165-BA08-B4010EA446A8}" srcId="{09F3501A-6962-45ED-999D-6C596A92F621}" destId="{6F6BF171-4AB0-4A21-BC02-7E50B4F897F7}" srcOrd="2" destOrd="0" parTransId="{58F58297-C61A-4E79-B58D-50DDF4D63D48}" sibTransId="{8279ABE6-C85D-42B8-8890-9477C7AFCA15}"/>
    <dgm:cxn modelId="{9D57B926-5F6A-4948-AA3B-BBDAC2DE8CF0}" srcId="{09F3501A-6962-45ED-999D-6C596A92F621}" destId="{48F319E6-4F96-4B39-AABC-1766A9D1D3B7}" srcOrd="1" destOrd="0" parTransId="{F9EB070B-B4C2-4AD2-B723-37B05A44975A}" sibTransId="{3B33F432-21AB-4288-A455-35B8291448C9}"/>
    <dgm:cxn modelId="{00C064C6-B37F-41E4-9E2E-E23F428BB918}" type="presOf" srcId="{48F319E6-4F96-4B39-AABC-1766A9D1D3B7}" destId="{BE79E67D-EC00-4AF0-B63A-D8E40DF5622A}" srcOrd="0" destOrd="0" presId="urn:microsoft.com/office/officeart/2005/8/layout/orgChart1"/>
    <dgm:cxn modelId="{43453D3A-F5DD-478C-958C-3B4933BD18A2}" srcId="{09F3501A-6962-45ED-999D-6C596A92F621}" destId="{DA8F21AC-F1F1-4C65-B16E-F67D30F7F3F0}" srcOrd="3" destOrd="0" parTransId="{0E4B321E-284B-4035-9370-70B78AEC0454}" sibTransId="{927AA8EC-C137-43F6-9409-28890BF4589F}"/>
    <dgm:cxn modelId="{7D5CA750-ECF3-4218-8BFB-BB7D8BF30EB4}" type="presOf" srcId="{F9EB070B-B4C2-4AD2-B723-37B05A44975A}" destId="{87879DCC-80CC-4F75-81B5-9E771862019B}" srcOrd="0" destOrd="0" presId="urn:microsoft.com/office/officeart/2005/8/layout/orgChart1"/>
    <dgm:cxn modelId="{EC3AFC3A-2C98-4F52-9EE8-CD1A194FEC4C}" type="presOf" srcId="{3DBEA6E5-D00B-4253-8576-47965AE62E7D}" destId="{E6EC4D62-4D99-472B-8C82-5440B819EAB4}" srcOrd="1" destOrd="0" presId="urn:microsoft.com/office/officeart/2005/8/layout/orgChart1"/>
    <dgm:cxn modelId="{0FEB82A7-3C7A-45F6-96DF-82B7BD7C15AD}" type="presOf" srcId="{DA8F21AC-F1F1-4C65-B16E-F67D30F7F3F0}" destId="{BD8E36DA-9019-4B0C-B34D-8BA65BDC7DA2}" srcOrd="1" destOrd="0" presId="urn:microsoft.com/office/officeart/2005/8/layout/orgChart1"/>
    <dgm:cxn modelId="{2ABC3062-BB22-482C-AB25-92E7B9E617B1}" type="presParOf" srcId="{E7C1B46A-6000-4FE1-927F-44C0FFBDE47D}" destId="{A56DBAD2-0467-43A4-9ADA-F36462F8AB86}" srcOrd="0" destOrd="0" presId="urn:microsoft.com/office/officeart/2005/8/layout/orgChart1"/>
    <dgm:cxn modelId="{EA71BBD1-BD26-4230-BA24-D87941E59909}" type="presParOf" srcId="{A56DBAD2-0467-43A4-9ADA-F36462F8AB86}" destId="{566AF94B-80A5-4500-9BED-436023233076}" srcOrd="0" destOrd="0" presId="urn:microsoft.com/office/officeart/2005/8/layout/orgChart1"/>
    <dgm:cxn modelId="{9BDCD0FD-0511-4582-86DD-92197529093F}" type="presParOf" srcId="{566AF94B-80A5-4500-9BED-436023233076}" destId="{7C533AC5-FCCE-4C2A-A03B-74F28C00893A}" srcOrd="0" destOrd="0" presId="urn:microsoft.com/office/officeart/2005/8/layout/orgChart1"/>
    <dgm:cxn modelId="{FF9D561F-A281-46F1-BA79-C3B8E85CB1FF}" type="presParOf" srcId="{566AF94B-80A5-4500-9BED-436023233076}" destId="{0A61E661-41E4-4BDE-8E16-40F8D0F3F9ED}" srcOrd="1" destOrd="0" presId="urn:microsoft.com/office/officeart/2005/8/layout/orgChart1"/>
    <dgm:cxn modelId="{ED5266C4-F281-4850-B6CC-72893F423915}" type="presParOf" srcId="{A56DBAD2-0467-43A4-9ADA-F36462F8AB86}" destId="{3B9BA8BF-7E1B-4960-9B70-9863295633C7}" srcOrd="1" destOrd="0" presId="urn:microsoft.com/office/officeart/2005/8/layout/orgChart1"/>
    <dgm:cxn modelId="{8CF68FC1-655F-46E4-8EF3-F2B40C7694F1}" type="presParOf" srcId="{3B9BA8BF-7E1B-4960-9B70-9863295633C7}" destId="{13569C2B-A6DE-4ECB-B47B-E61FF93C4676}" srcOrd="0" destOrd="0" presId="urn:microsoft.com/office/officeart/2005/8/layout/orgChart1"/>
    <dgm:cxn modelId="{0AA31E7D-A5DA-4A5C-B3BB-32D5F9B1B506}" type="presParOf" srcId="{3B9BA8BF-7E1B-4960-9B70-9863295633C7}" destId="{B3BEDACA-6327-4F74-BB9B-B913067E6761}" srcOrd="1" destOrd="0" presId="urn:microsoft.com/office/officeart/2005/8/layout/orgChart1"/>
    <dgm:cxn modelId="{4F0AA62B-FDD3-4DB0-893D-ACBFDCBC66B0}" type="presParOf" srcId="{B3BEDACA-6327-4F74-BB9B-B913067E6761}" destId="{0A647027-858D-450C-860D-8C870574AFEB}" srcOrd="0" destOrd="0" presId="urn:microsoft.com/office/officeart/2005/8/layout/orgChart1"/>
    <dgm:cxn modelId="{F7E0C525-FD13-48D5-A9FB-BD7084D338F2}" type="presParOf" srcId="{0A647027-858D-450C-860D-8C870574AFEB}" destId="{BEE86585-09B7-4047-AA1F-EA302821B35D}" srcOrd="0" destOrd="0" presId="urn:microsoft.com/office/officeart/2005/8/layout/orgChart1"/>
    <dgm:cxn modelId="{58F817BA-398F-4955-8134-460F936FEE80}" type="presParOf" srcId="{0A647027-858D-450C-860D-8C870574AFEB}" destId="{0D288F1B-A977-48F1-A5AA-B737C771817A}" srcOrd="1" destOrd="0" presId="urn:microsoft.com/office/officeart/2005/8/layout/orgChart1"/>
    <dgm:cxn modelId="{C5111D06-BEF0-4E89-B32B-8024376CEDB9}" type="presParOf" srcId="{B3BEDACA-6327-4F74-BB9B-B913067E6761}" destId="{19B2025C-1423-4389-BB9C-3A2C25DD6223}" srcOrd="1" destOrd="0" presId="urn:microsoft.com/office/officeart/2005/8/layout/orgChart1"/>
    <dgm:cxn modelId="{35371A1E-678A-430D-B65A-DAA274DB143E}" type="presParOf" srcId="{B3BEDACA-6327-4F74-BB9B-B913067E6761}" destId="{AFAC73C7-D051-4F69-8669-1FF8734273E7}" srcOrd="2" destOrd="0" presId="urn:microsoft.com/office/officeart/2005/8/layout/orgChart1"/>
    <dgm:cxn modelId="{9840C8EB-4124-4F3E-A1BB-157D9C8EED9A}" type="presParOf" srcId="{3B9BA8BF-7E1B-4960-9B70-9863295633C7}" destId="{200F8DD4-1F0A-48F2-81D2-A92B8854559E}" srcOrd="2" destOrd="0" presId="urn:microsoft.com/office/officeart/2005/8/layout/orgChart1"/>
    <dgm:cxn modelId="{1E0B02F1-22D0-44F6-BAC0-C7E1FC1C1179}" type="presParOf" srcId="{3B9BA8BF-7E1B-4960-9B70-9863295633C7}" destId="{4A9B9CC9-E988-46A1-AC99-1AF90B8BE680}" srcOrd="3" destOrd="0" presId="urn:microsoft.com/office/officeart/2005/8/layout/orgChart1"/>
    <dgm:cxn modelId="{2F4E6E49-1D4A-446B-A577-BDDB52CAEE8B}" type="presParOf" srcId="{4A9B9CC9-E988-46A1-AC99-1AF90B8BE680}" destId="{56BD4357-5383-4BBE-9989-5BE4346848A3}" srcOrd="0" destOrd="0" presId="urn:microsoft.com/office/officeart/2005/8/layout/orgChart1"/>
    <dgm:cxn modelId="{F7F87439-D018-4CCA-8BEB-DED898775629}" type="presParOf" srcId="{56BD4357-5383-4BBE-9989-5BE4346848A3}" destId="{EBED2B8B-AFE7-4169-97D1-B056E8EBC123}" srcOrd="0" destOrd="0" presId="urn:microsoft.com/office/officeart/2005/8/layout/orgChart1"/>
    <dgm:cxn modelId="{F950978F-2A5A-443E-9D1A-7F53194DB643}" type="presParOf" srcId="{56BD4357-5383-4BBE-9989-5BE4346848A3}" destId="{BD8E36DA-9019-4B0C-B34D-8BA65BDC7DA2}" srcOrd="1" destOrd="0" presId="urn:microsoft.com/office/officeart/2005/8/layout/orgChart1"/>
    <dgm:cxn modelId="{BB05940E-FBC0-4890-ABCB-838140B46ADE}" type="presParOf" srcId="{4A9B9CC9-E988-46A1-AC99-1AF90B8BE680}" destId="{109ECDD6-6404-4165-B42E-F92894DEB78B}" srcOrd="1" destOrd="0" presId="urn:microsoft.com/office/officeart/2005/8/layout/orgChart1"/>
    <dgm:cxn modelId="{BA1132BB-86D5-43C9-8A59-753AE59F7B15}" type="presParOf" srcId="{4A9B9CC9-E988-46A1-AC99-1AF90B8BE680}" destId="{44900FDD-76B0-4470-9CB4-719043A65BA4}" srcOrd="2" destOrd="0" presId="urn:microsoft.com/office/officeart/2005/8/layout/orgChart1"/>
    <dgm:cxn modelId="{2D302EAF-F7DB-41D3-B0C3-DA9235EFD9EF}" type="presParOf" srcId="{3B9BA8BF-7E1B-4960-9B70-9863295633C7}" destId="{1833D44F-B862-441C-B636-098A66313D36}" srcOrd="4" destOrd="0" presId="urn:microsoft.com/office/officeart/2005/8/layout/orgChart1"/>
    <dgm:cxn modelId="{04178961-8059-41AE-9C8C-A386D2288973}" type="presParOf" srcId="{3B9BA8BF-7E1B-4960-9B70-9863295633C7}" destId="{3FB170B6-2F8D-4660-A940-ACF938736CF4}" srcOrd="5" destOrd="0" presId="urn:microsoft.com/office/officeart/2005/8/layout/orgChart1"/>
    <dgm:cxn modelId="{8CF69854-A900-4296-AEB3-F6B903B1E5EA}" type="presParOf" srcId="{3FB170B6-2F8D-4660-A940-ACF938736CF4}" destId="{25035123-5C3B-47EF-A676-0FF91D953EFE}" srcOrd="0" destOrd="0" presId="urn:microsoft.com/office/officeart/2005/8/layout/orgChart1"/>
    <dgm:cxn modelId="{BFCBF49D-53B1-4D71-A050-F0460E9012CF}" type="presParOf" srcId="{25035123-5C3B-47EF-A676-0FF91D953EFE}" destId="{5C532881-82D1-4AD7-AD54-F61E6DC03B09}" srcOrd="0" destOrd="0" presId="urn:microsoft.com/office/officeart/2005/8/layout/orgChart1"/>
    <dgm:cxn modelId="{02065339-5008-4AE1-90CE-735D9E4C434B}" type="presParOf" srcId="{25035123-5C3B-47EF-A676-0FF91D953EFE}" destId="{E6EC4D62-4D99-472B-8C82-5440B819EAB4}" srcOrd="1" destOrd="0" presId="urn:microsoft.com/office/officeart/2005/8/layout/orgChart1"/>
    <dgm:cxn modelId="{C5898063-8B2C-4205-9754-C9E5FB2B1B50}" type="presParOf" srcId="{3FB170B6-2F8D-4660-A940-ACF938736CF4}" destId="{773B0973-BF0C-441B-81ED-7A0DCA341A53}" srcOrd="1" destOrd="0" presId="urn:microsoft.com/office/officeart/2005/8/layout/orgChart1"/>
    <dgm:cxn modelId="{2EF12036-945F-4523-9BE0-6D13622644CD}" type="presParOf" srcId="{3FB170B6-2F8D-4660-A940-ACF938736CF4}" destId="{14D7E790-D224-42D4-815D-96A51BCF1322}" srcOrd="2" destOrd="0" presId="urn:microsoft.com/office/officeart/2005/8/layout/orgChart1"/>
    <dgm:cxn modelId="{FEE6E12B-03EB-4C05-899F-0A95B87E94A0}" type="presParOf" srcId="{3B9BA8BF-7E1B-4960-9B70-9863295633C7}" destId="{642A2794-2620-4D76-A3EC-2A95A3F597F1}" srcOrd="6" destOrd="0" presId="urn:microsoft.com/office/officeart/2005/8/layout/orgChart1"/>
    <dgm:cxn modelId="{8ACD9B26-0DAA-4503-A8BD-CAB4DF9D664A}" type="presParOf" srcId="{3B9BA8BF-7E1B-4960-9B70-9863295633C7}" destId="{FAC4F0BF-EA41-4E8C-AC6B-1FCE79237114}" srcOrd="7" destOrd="0" presId="urn:microsoft.com/office/officeart/2005/8/layout/orgChart1"/>
    <dgm:cxn modelId="{44A529E9-AC18-43C6-BE98-9AB67448F5EF}" type="presParOf" srcId="{FAC4F0BF-EA41-4E8C-AC6B-1FCE79237114}" destId="{875DAF22-868F-4371-AEE8-C89C61F60954}" srcOrd="0" destOrd="0" presId="urn:microsoft.com/office/officeart/2005/8/layout/orgChart1"/>
    <dgm:cxn modelId="{797FA012-D2C5-4E43-8CD2-01450F813BE1}" type="presParOf" srcId="{875DAF22-868F-4371-AEE8-C89C61F60954}" destId="{89B587D0-8487-44DC-BD83-8466609CDF20}" srcOrd="0" destOrd="0" presId="urn:microsoft.com/office/officeart/2005/8/layout/orgChart1"/>
    <dgm:cxn modelId="{82255E16-9A14-41CB-BC1E-ED0AB9D73099}" type="presParOf" srcId="{875DAF22-868F-4371-AEE8-C89C61F60954}" destId="{C8654D9E-D46F-4AC0-AFD2-9EF69A7658C0}" srcOrd="1" destOrd="0" presId="urn:microsoft.com/office/officeart/2005/8/layout/orgChart1"/>
    <dgm:cxn modelId="{CDE815AE-2B1F-47D8-898D-676EB81BC205}" type="presParOf" srcId="{FAC4F0BF-EA41-4E8C-AC6B-1FCE79237114}" destId="{F819E5DD-66DB-4437-9E71-580DD22E8FCD}" srcOrd="1" destOrd="0" presId="urn:microsoft.com/office/officeart/2005/8/layout/orgChart1"/>
    <dgm:cxn modelId="{ECFE1C85-111A-4F7D-B1EB-390E6EAA21B3}" type="presParOf" srcId="{FAC4F0BF-EA41-4E8C-AC6B-1FCE79237114}" destId="{36FD7BD1-80FC-4D2F-BBC9-4117543EEED7}" srcOrd="2" destOrd="0" presId="urn:microsoft.com/office/officeart/2005/8/layout/orgChart1"/>
    <dgm:cxn modelId="{222488B2-D8AD-402F-B72F-ABFF44AE6B7D}" type="presParOf" srcId="{A56DBAD2-0467-43A4-9ADA-F36462F8AB86}" destId="{01534637-D7B1-496F-B34D-A42CCBCF482C}" srcOrd="2" destOrd="0" presId="urn:microsoft.com/office/officeart/2005/8/layout/orgChart1"/>
    <dgm:cxn modelId="{56EBE978-79AD-4D67-8BB5-E4B0D7518182}" type="presParOf" srcId="{01534637-D7B1-496F-B34D-A42CCBCF482C}" destId="{9A361649-8916-44DE-83DD-458E4EC4D12B}" srcOrd="0" destOrd="0" presId="urn:microsoft.com/office/officeart/2005/8/layout/orgChart1"/>
    <dgm:cxn modelId="{3CCE1809-8C4B-4252-8AF6-FB146E0AEB06}" type="presParOf" srcId="{01534637-D7B1-496F-B34D-A42CCBCF482C}" destId="{7BCB5784-04D6-4BB0-A208-70D3EA4017DE}" srcOrd="1" destOrd="0" presId="urn:microsoft.com/office/officeart/2005/8/layout/orgChart1"/>
    <dgm:cxn modelId="{59B65FB5-9B81-460F-95EC-BCF0440DFF4A}" type="presParOf" srcId="{7BCB5784-04D6-4BB0-A208-70D3EA4017DE}" destId="{EA7AF886-B627-4B44-89C6-37DC7A044044}" srcOrd="0" destOrd="0" presId="urn:microsoft.com/office/officeart/2005/8/layout/orgChart1"/>
    <dgm:cxn modelId="{B1FBAA6C-7BFC-4FE3-94D2-BA9B7E900EAF}" type="presParOf" srcId="{EA7AF886-B627-4B44-89C6-37DC7A044044}" destId="{500EA379-60AF-427C-BD4A-36236DCAA641}" srcOrd="0" destOrd="0" presId="urn:microsoft.com/office/officeart/2005/8/layout/orgChart1"/>
    <dgm:cxn modelId="{A49B6DA5-C254-4922-9778-ED3AEAAA93AD}" type="presParOf" srcId="{EA7AF886-B627-4B44-89C6-37DC7A044044}" destId="{5D52C020-9B28-4286-8ED3-CEBE87FAB7F6}" srcOrd="1" destOrd="0" presId="urn:microsoft.com/office/officeart/2005/8/layout/orgChart1"/>
    <dgm:cxn modelId="{7208B450-DD2B-4F95-885E-3A8A266151C5}" type="presParOf" srcId="{7BCB5784-04D6-4BB0-A208-70D3EA4017DE}" destId="{987FB253-82D0-48CF-8DA0-00FD1A0C8D48}" srcOrd="1" destOrd="0" presId="urn:microsoft.com/office/officeart/2005/8/layout/orgChart1"/>
    <dgm:cxn modelId="{3CE2A4AE-22DF-4E13-AA12-8E66EC93BC7B}" type="presParOf" srcId="{7BCB5784-04D6-4BB0-A208-70D3EA4017DE}" destId="{67FD394D-9494-4F15-B52A-7FCC6B4CDCCD}" srcOrd="2" destOrd="0" presId="urn:microsoft.com/office/officeart/2005/8/layout/orgChart1"/>
    <dgm:cxn modelId="{B9340827-F453-40BB-B741-734B83635514}" type="presParOf" srcId="{01534637-D7B1-496F-B34D-A42CCBCF482C}" destId="{87879DCC-80CC-4F75-81B5-9E771862019B}" srcOrd="2" destOrd="0" presId="urn:microsoft.com/office/officeart/2005/8/layout/orgChart1"/>
    <dgm:cxn modelId="{D74E5969-861C-4432-9464-54AEF9EB4BA6}" type="presParOf" srcId="{01534637-D7B1-496F-B34D-A42CCBCF482C}" destId="{DB1B26A9-5DA6-4CEA-AB02-768037BEEDFE}" srcOrd="3" destOrd="0" presId="urn:microsoft.com/office/officeart/2005/8/layout/orgChart1"/>
    <dgm:cxn modelId="{E213FBAD-0630-469F-90DF-11B33C96AC5C}" type="presParOf" srcId="{DB1B26A9-5DA6-4CEA-AB02-768037BEEDFE}" destId="{4C0ABDEF-4EF3-4636-B8EF-1BF961148030}" srcOrd="0" destOrd="0" presId="urn:microsoft.com/office/officeart/2005/8/layout/orgChart1"/>
    <dgm:cxn modelId="{640F59C4-5FD9-4026-B684-544296335AA1}" type="presParOf" srcId="{4C0ABDEF-4EF3-4636-B8EF-1BF961148030}" destId="{BE79E67D-EC00-4AF0-B63A-D8E40DF5622A}" srcOrd="0" destOrd="0" presId="urn:microsoft.com/office/officeart/2005/8/layout/orgChart1"/>
    <dgm:cxn modelId="{3B4C6DC2-A980-499E-9A77-C692A07EE485}" type="presParOf" srcId="{4C0ABDEF-4EF3-4636-B8EF-1BF961148030}" destId="{A4151752-90D8-4E07-96E4-AEB7BEEE60C1}" srcOrd="1" destOrd="0" presId="urn:microsoft.com/office/officeart/2005/8/layout/orgChart1"/>
    <dgm:cxn modelId="{5703310B-AC5F-4AC4-88FE-0FABFA6ED016}" type="presParOf" srcId="{DB1B26A9-5DA6-4CEA-AB02-768037BEEDFE}" destId="{2DAE8D6F-C0DE-4195-87A4-79C202C55083}" srcOrd="1" destOrd="0" presId="urn:microsoft.com/office/officeart/2005/8/layout/orgChart1"/>
    <dgm:cxn modelId="{C29CC46A-909C-453C-9409-D241B04E50CE}" type="presParOf" srcId="{DB1B26A9-5DA6-4CEA-AB02-768037BEEDFE}" destId="{F3F08751-79C6-4327-AB41-B2E7BA26CF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879DCC-80CC-4F75-81B5-9E771862019B}">
      <dsp:nvSpPr>
        <dsp:cNvPr id="0" name=""/>
        <dsp:cNvSpPr/>
      </dsp:nvSpPr>
      <dsp:spPr>
        <a:xfrm>
          <a:off x="4572000" y="2273548"/>
          <a:ext cx="207154" cy="907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535"/>
              </a:lnTo>
              <a:lnTo>
                <a:pt x="207154" y="907535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61649-8916-44DE-83DD-458E4EC4D12B}">
      <dsp:nvSpPr>
        <dsp:cNvPr id="0" name=""/>
        <dsp:cNvSpPr/>
      </dsp:nvSpPr>
      <dsp:spPr>
        <a:xfrm>
          <a:off x="4364845" y="2273548"/>
          <a:ext cx="207154" cy="907535"/>
        </a:xfrm>
        <a:custGeom>
          <a:avLst/>
          <a:gdLst/>
          <a:ahLst/>
          <a:cxnLst/>
          <a:rect l="0" t="0" r="0" b="0"/>
          <a:pathLst>
            <a:path>
              <a:moveTo>
                <a:pt x="207154" y="0"/>
              </a:moveTo>
              <a:lnTo>
                <a:pt x="207154" y="907535"/>
              </a:lnTo>
              <a:lnTo>
                <a:pt x="0" y="907535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A2794-2620-4D76-A3EC-2A95A3F597F1}">
      <dsp:nvSpPr>
        <dsp:cNvPr id="0" name=""/>
        <dsp:cNvSpPr/>
      </dsp:nvSpPr>
      <dsp:spPr>
        <a:xfrm>
          <a:off x="4572000" y="2273548"/>
          <a:ext cx="3580818" cy="1815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915"/>
              </a:lnTo>
              <a:lnTo>
                <a:pt x="3580818" y="1607915"/>
              </a:lnTo>
              <a:lnTo>
                <a:pt x="3580818" y="1815070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33D44F-B862-441C-B636-098A66313D36}">
      <dsp:nvSpPr>
        <dsp:cNvPr id="0" name=""/>
        <dsp:cNvSpPr/>
      </dsp:nvSpPr>
      <dsp:spPr>
        <a:xfrm>
          <a:off x="4572000" y="2273548"/>
          <a:ext cx="1193606" cy="1815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915"/>
              </a:lnTo>
              <a:lnTo>
                <a:pt x="1193606" y="1607915"/>
              </a:lnTo>
              <a:lnTo>
                <a:pt x="1193606" y="1815070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F8DD4-1F0A-48F2-81D2-A92B8854559E}">
      <dsp:nvSpPr>
        <dsp:cNvPr id="0" name=""/>
        <dsp:cNvSpPr/>
      </dsp:nvSpPr>
      <dsp:spPr>
        <a:xfrm>
          <a:off x="3378393" y="2273548"/>
          <a:ext cx="1193606" cy="1815070"/>
        </a:xfrm>
        <a:custGeom>
          <a:avLst/>
          <a:gdLst/>
          <a:ahLst/>
          <a:cxnLst/>
          <a:rect l="0" t="0" r="0" b="0"/>
          <a:pathLst>
            <a:path>
              <a:moveTo>
                <a:pt x="1193606" y="0"/>
              </a:moveTo>
              <a:lnTo>
                <a:pt x="1193606" y="1607915"/>
              </a:lnTo>
              <a:lnTo>
                <a:pt x="0" y="1607915"/>
              </a:lnTo>
              <a:lnTo>
                <a:pt x="0" y="1815070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69C2B-A6DE-4ECB-B47B-E61FF93C4676}">
      <dsp:nvSpPr>
        <dsp:cNvPr id="0" name=""/>
        <dsp:cNvSpPr/>
      </dsp:nvSpPr>
      <dsp:spPr>
        <a:xfrm>
          <a:off x="991181" y="2273548"/>
          <a:ext cx="3580818" cy="1815070"/>
        </a:xfrm>
        <a:custGeom>
          <a:avLst/>
          <a:gdLst/>
          <a:ahLst/>
          <a:cxnLst/>
          <a:rect l="0" t="0" r="0" b="0"/>
          <a:pathLst>
            <a:path>
              <a:moveTo>
                <a:pt x="3580818" y="0"/>
              </a:moveTo>
              <a:lnTo>
                <a:pt x="3580818" y="1607915"/>
              </a:lnTo>
              <a:lnTo>
                <a:pt x="0" y="1607915"/>
              </a:lnTo>
              <a:lnTo>
                <a:pt x="0" y="1815070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33AC5-FCCE-4C2A-A03B-74F28C00893A}">
      <dsp:nvSpPr>
        <dsp:cNvPr id="0" name=""/>
        <dsp:cNvSpPr/>
      </dsp:nvSpPr>
      <dsp:spPr>
        <a:xfrm>
          <a:off x="3585548" y="1287096"/>
          <a:ext cx="1972902" cy="986451"/>
        </a:xfrm>
        <a:prstGeom prst="rect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Youth Referred to G.R.A.Y.S. by Parents, Educators and/or Community Agencies (DJJ, APC, DFCS etc…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For…</a:t>
          </a:r>
        </a:p>
      </dsp:txBody>
      <dsp:txXfrm>
        <a:off x="3585548" y="1287096"/>
        <a:ext cx="1972902" cy="986451"/>
      </dsp:txXfrm>
    </dsp:sp>
    <dsp:sp modelId="{BEE86585-09B7-4047-AA1F-EA302821B35D}">
      <dsp:nvSpPr>
        <dsp:cNvPr id="0" name=""/>
        <dsp:cNvSpPr/>
      </dsp:nvSpPr>
      <dsp:spPr>
        <a:xfrm>
          <a:off x="4729" y="4088618"/>
          <a:ext cx="1972902" cy="986451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G.R.A.Y.S. complete Assessment/initial interview to determine best </a:t>
          </a:r>
          <a:r>
            <a:rPr lang="en-US" sz="900" kern="1200" dirty="0" err="1" smtClean="0">
              <a:solidFill>
                <a:srgbClr val="FF0000"/>
              </a:solidFill>
            </a:rPr>
            <a:t>tx</a:t>
          </a:r>
          <a:r>
            <a:rPr lang="en-US" sz="900" kern="1200" dirty="0" smtClean="0">
              <a:solidFill>
                <a:srgbClr val="FF0000"/>
              </a:solidFill>
            </a:rPr>
            <a:t> approach (it may take multiple sessions to get to the core of the </a:t>
          </a:r>
          <a:r>
            <a:rPr lang="en-US" sz="900" kern="1200" dirty="0" err="1" smtClean="0">
              <a:solidFill>
                <a:srgbClr val="FF0000"/>
              </a:solidFill>
            </a:rPr>
            <a:t>pxs</a:t>
          </a:r>
          <a:r>
            <a:rPr lang="en-US" sz="900" kern="1200" dirty="0" smtClean="0">
              <a:solidFill>
                <a:srgbClr val="FF0000"/>
              </a:solidFill>
            </a:rPr>
            <a:t>). If possibility that psychotropic meds are needed refer to Psychiatrist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4729" y="4088618"/>
        <a:ext cx="1972902" cy="986451"/>
      </dsp:txXfrm>
    </dsp:sp>
    <dsp:sp modelId="{EBED2B8B-AFE7-4169-97D1-B056E8EBC123}">
      <dsp:nvSpPr>
        <dsp:cNvPr id="0" name=""/>
        <dsp:cNvSpPr/>
      </dsp:nvSpPr>
      <dsp:spPr>
        <a:xfrm>
          <a:off x="2391942" y="4088618"/>
          <a:ext cx="1972902" cy="986451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Individual (2x’s) weekly &amp; Family Counseling on a Bi-Weekly Basis with LPC or QMHP under the Supervision of LPC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2391942" y="4088618"/>
        <a:ext cx="1972902" cy="986451"/>
      </dsp:txXfrm>
    </dsp:sp>
    <dsp:sp modelId="{5C532881-82D1-4AD7-AD54-F61E6DC03B09}">
      <dsp:nvSpPr>
        <dsp:cNvPr id="0" name=""/>
        <dsp:cNvSpPr/>
      </dsp:nvSpPr>
      <dsp:spPr>
        <a:xfrm>
          <a:off x="4779154" y="4088618"/>
          <a:ext cx="1972902" cy="986451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Psycho-educational  and Counseling Groups from a Multi-cultural perspective with G.R.A.Y.S. Staff and  Peer Group (Recommended)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4779154" y="4088618"/>
        <a:ext cx="1972902" cy="986451"/>
      </dsp:txXfrm>
    </dsp:sp>
    <dsp:sp modelId="{89B587D0-8487-44DC-BD83-8466609CDF20}">
      <dsp:nvSpPr>
        <dsp:cNvPr id="0" name=""/>
        <dsp:cNvSpPr/>
      </dsp:nvSpPr>
      <dsp:spPr>
        <a:xfrm>
          <a:off x="7166367" y="4088618"/>
          <a:ext cx="1972902" cy="1329884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Meetings with Educators &amp; other Community Leaders at least Monthly; However parties involved may request </a:t>
          </a:r>
          <a:r>
            <a:rPr lang="en-US" sz="900" kern="1200" dirty="0" err="1" smtClean="0">
              <a:solidFill>
                <a:srgbClr val="FF0000"/>
              </a:solidFill>
            </a:rPr>
            <a:t>mtgs</a:t>
          </a:r>
          <a:r>
            <a:rPr lang="en-US" sz="900" kern="1200" dirty="0" smtClean="0">
              <a:solidFill>
                <a:srgbClr val="FF0000"/>
              </a:solidFill>
            </a:rPr>
            <a:t> more frequently</a:t>
          </a:r>
        </a:p>
      </dsp:txBody>
      <dsp:txXfrm>
        <a:off x="7166367" y="4088618"/>
        <a:ext cx="1972902" cy="1329884"/>
      </dsp:txXfrm>
    </dsp:sp>
    <dsp:sp modelId="{500EA379-60AF-427C-BD4A-36236DCAA641}">
      <dsp:nvSpPr>
        <dsp:cNvPr id="0" name=""/>
        <dsp:cNvSpPr/>
      </dsp:nvSpPr>
      <dsp:spPr>
        <a:xfrm>
          <a:off x="2391942" y="2687857"/>
          <a:ext cx="1972902" cy="986451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Behavior Problems that may promote  Academic Underachievement, possible incarceration and school/community disruption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(On The Surface)</a:t>
          </a:r>
          <a:endParaRPr lang="en-US" sz="900" kern="1200" dirty="0">
            <a:solidFill>
              <a:srgbClr val="FF0000"/>
            </a:solidFill>
          </a:endParaRPr>
        </a:p>
      </dsp:txBody>
      <dsp:txXfrm>
        <a:off x="2391942" y="2687857"/>
        <a:ext cx="1972902" cy="986451"/>
      </dsp:txXfrm>
    </dsp:sp>
    <dsp:sp modelId="{BE79E67D-EC00-4AF0-B63A-D8E40DF5622A}">
      <dsp:nvSpPr>
        <dsp:cNvPr id="0" name=""/>
        <dsp:cNvSpPr/>
      </dsp:nvSpPr>
      <dsp:spPr>
        <a:xfrm>
          <a:off x="4779154" y="2687857"/>
          <a:ext cx="1972902" cy="986451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FF0000"/>
              </a:solidFill>
            </a:rPr>
            <a:t>But may be having Mental Health, Peer to Peer, A&amp;D or Family Problems  (Beneath the Surface) This is why counseling may be necessary</a:t>
          </a:r>
        </a:p>
      </dsp:txBody>
      <dsp:txXfrm>
        <a:off x="4779154" y="2687857"/>
        <a:ext cx="1972902" cy="986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DB960-2B76-49A4-B4DC-4E752D1B98C4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0730A-D9D0-4B64-B15A-CC5DED520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730A-D9D0-4B64-B15A-CC5DED52011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ngs Low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01000" y="5960361"/>
            <a:ext cx="1049762" cy="8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482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80A42-1B47-4A74-9A1D-F67E9D003F1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4F9E6-8BD1-4849-86DE-3CD23B63D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\AppData\Local\Microsoft\Windows\Temporary Internet Files\Content.IE5\VTQDHZFG\MPj04225170000[1]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143000" y="0"/>
            <a:ext cx="8001000" cy="5943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8153400" cy="47244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>
                <a:solidFill>
                  <a:schemeClr val="tx1"/>
                </a:solidFill>
              </a:rPr>
              <a:t>G</a:t>
            </a:r>
            <a:r>
              <a:rPr lang="en-US" b="1" dirty="0" smtClean="0">
                <a:solidFill>
                  <a:schemeClr val="accent6"/>
                </a:solidFill>
              </a:rPr>
              <a:t>radually 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u="sng" dirty="0" smtClean="0">
                <a:solidFill>
                  <a:schemeClr val="tx1"/>
                </a:solidFill>
              </a:rPr>
              <a:t>R</a:t>
            </a:r>
            <a:r>
              <a:rPr lang="en-US" b="1" dirty="0" smtClean="0">
                <a:solidFill>
                  <a:schemeClr val="accent6"/>
                </a:solidFill>
              </a:rPr>
              <a:t>aising the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u="sng" dirty="0" smtClean="0">
                <a:solidFill>
                  <a:schemeClr val="tx1"/>
                </a:solidFill>
              </a:rPr>
              <a:t>A</a:t>
            </a:r>
            <a:r>
              <a:rPr lang="en-US" b="1" dirty="0" smtClean="0">
                <a:solidFill>
                  <a:schemeClr val="accent6"/>
                </a:solidFill>
              </a:rPr>
              <a:t>wareness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of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u="sng" dirty="0" smtClean="0">
                <a:solidFill>
                  <a:schemeClr val="tx1"/>
                </a:solidFill>
              </a:rPr>
              <a:t>Y</a:t>
            </a:r>
            <a:r>
              <a:rPr lang="en-US" b="1" dirty="0" smtClean="0">
                <a:solidFill>
                  <a:schemeClr val="accent6"/>
                </a:solidFill>
              </a:rPr>
              <a:t>outh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in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u="sng" dirty="0" smtClean="0">
                <a:solidFill>
                  <a:schemeClr val="tx1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ociety</a:t>
            </a:r>
            <a:br>
              <a:rPr lang="en-US" b="1" dirty="0" smtClean="0">
                <a:solidFill>
                  <a:schemeClr val="accent6"/>
                </a:solidFill>
              </a:rPr>
            </a:br>
            <a:r>
              <a:rPr lang="en-US" b="1" dirty="0" smtClean="0"/>
              <a:t>Group, LLC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On Counseling and Therapeutic Intervention</a:t>
            </a:r>
            <a:endParaRPr lang="en-US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Therapeutic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fontScale="32500" lnSpcReduction="20000"/>
          </a:bodyPr>
          <a:lstStyle/>
          <a:p>
            <a:pPr hangingPunct="0"/>
            <a:endParaRPr lang="en-US" b="1" dirty="0" smtClean="0"/>
          </a:p>
          <a:p>
            <a:pPr hangingPunct="0"/>
            <a:r>
              <a:rPr lang="en-US" sz="6200" b="1" dirty="0" smtClean="0"/>
              <a:t>TREATMENT PLAN</a:t>
            </a:r>
          </a:p>
          <a:p>
            <a:r>
              <a:rPr lang="en-US" sz="6200" i="1" dirty="0" smtClean="0"/>
              <a:t>(Must be SMART: Specific, Measurable, Achievable, Realistic, Time Limited and MUST address goals identified on the treatment plan)</a:t>
            </a:r>
            <a:endParaRPr lang="en-US" sz="6200" dirty="0" smtClean="0"/>
          </a:p>
          <a:p>
            <a:pPr hangingPunct="0"/>
            <a:r>
              <a:rPr lang="en-US" sz="6200" b="1" dirty="0" smtClean="0"/>
              <a:t>GOAL 1:</a:t>
            </a:r>
            <a:r>
              <a:rPr lang="en-US" sz="6200" dirty="0" smtClean="0"/>
              <a:t>  “I have been locked up, suspended and expelled because of my anger problems” </a:t>
            </a:r>
            <a:r>
              <a:rPr lang="en-US" sz="6200" dirty="0" err="1" smtClean="0"/>
              <a:t>Csr</a:t>
            </a:r>
            <a:r>
              <a:rPr lang="en-US" sz="6200" dirty="0" smtClean="0"/>
              <a:t> will refrain from any physical or verbal aggression towards others for at least 60 days.</a:t>
            </a:r>
          </a:p>
          <a:p>
            <a:pPr hangingPunct="0"/>
            <a:r>
              <a:rPr lang="en-US" sz="6200" b="1" dirty="0" smtClean="0"/>
              <a:t> TARGET DATE</a:t>
            </a:r>
            <a:r>
              <a:rPr lang="en-US" sz="6200" dirty="0" smtClean="0"/>
              <a:t>: 4/17/2013</a:t>
            </a:r>
          </a:p>
          <a:p>
            <a:pPr hangingPunct="0"/>
            <a:r>
              <a:rPr lang="en-US" sz="6200" b="1" dirty="0" smtClean="0"/>
              <a:t>OBJECTIVE 1</a:t>
            </a:r>
            <a:r>
              <a:rPr lang="en-US" sz="6200" dirty="0" smtClean="0"/>
              <a:t>: </a:t>
            </a:r>
            <a:r>
              <a:rPr lang="en-US" sz="6200" dirty="0" err="1" smtClean="0"/>
              <a:t>Csr</a:t>
            </a:r>
            <a:r>
              <a:rPr lang="en-US" sz="6200" dirty="0" smtClean="0"/>
              <a:t> will identify 3 ways of expressing anger appropriately verbally and thru physical outlets within 60 days.</a:t>
            </a:r>
          </a:p>
          <a:p>
            <a:pPr hangingPunct="0"/>
            <a:r>
              <a:rPr lang="en-US" sz="6200" b="1" dirty="0" smtClean="0"/>
              <a:t> TARGET DATE</a:t>
            </a:r>
            <a:r>
              <a:rPr lang="en-US" sz="6200" dirty="0" smtClean="0"/>
              <a:t>: 4/17/2013</a:t>
            </a:r>
          </a:p>
          <a:p>
            <a:pPr hangingPunct="0"/>
            <a:r>
              <a:rPr lang="en-US" sz="6200" b="1" dirty="0" smtClean="0">
                <a:solidFill>
                  <a:srgbClr val="FF0000"/>
                </a:solidFill>
              </a:rPr>
              <a:t>INTERVENTION 1</a:t>
            </a:r>
            <a:r>
              <a:rPr lang="en-US" sz="6200" dirty="0" smtClean="0"/>
              <a:t>: Therapist will assist  CSR in identifying at least 5 appropriate anger management techniques and self correction i.e. walking away, deep breathing, etc within 60 days.</a:t>
            </a:r>
          </a:p>
          <a:p>
            <a:pPr hangingPunct="0"/>
            <a:r>
              <a:rPr lang="en-US" sz="6200" b="1" dirty="0" smtClean="0"/>
              <a:t>SERVICE TYPE: </a:t>
            </a:r>
            <a:r>
              <a:rPr lang="en-US" sz="6200" dirty="0" smtClean="0"/>
              <a:t>IC/FC </a:t>
            </a:r>
          </a:p>
          <a:p>
            <a:pPr hangingPunct="0"/>
            <a:r>
              <a:rPr lang="en-US" sz="6200" b="1" dirty="0" smtClean="0"/>
              <a:t>FREQUENCY:</a:t>
            </a:r>
            <a:r>
              <a:rPr lang="en-US" sz="6200" dirty="0" smtClean="0"/>
              <a:t> 1-2x/wk</a:t>
            </a:r>
          </a:p>
          <a:p>
            <a:pPr hangingPunct="0"/>
            <a:r>
              <a:rPr lang="en-US" sz="6200" b="1" dirty="0" smtClean="0">
                <a:solidFill>
                  <a:srgbClr val="FF0000"/>
                </a:solidFill>
              </a:rPr>
              <a:t>INTERVENTION 2</a:t>
            </a:r>
            <a:r>
              <a:rPr lang="en-US" sz="6200" dirty="0" smtClean="0"/>
              <a:t>: Therapist will connect </a:t>
            </a:r>
            <a:r>
              <a:rPr lang="en-US" sz="6200" dirty="0" err="1" smtClean="0"/>
              <a:t>csr</a:t>
            </a:r>
            <a:r>
              <a:rPr lang="en-US" sz="6200" dirty="0" smtClean="0"/>
              <a:t> to physical outlets/activities i.e., karate, basketball as a way of learning discipline and redirecting aggressive feelings.</a:t>
            </a:r>
          </a:p>
          <a:p>
            <a:pPr hangingPunct="0"/>
            <a:r>
              <a:rPr lang="en-US" sz="6200" b="1" dirty="0" smtClean="0"/>
              <a:t>SERVICE TYPE: </a:t>
            </a:r>
            <a:r>
              <a:rPr lang="en-US" sz="6200" dirty="0" smtClean="0"/>
              <a:t>IC</a:t>
            </a:r>
          </a:p>
          <a:p>
            <a:pPr hangingPunct="0"/>
            <a:r>
              <a:rPr lang="en-US" sz="6200" b="1" dirty="0" smtClean="0"/>
              <a:t>FREQUENCY</a:t>
            </a:r>
            <a:r>
              <a:rPr lang="en-US" sz="6200" dirty="0" smtClean="0"/>
              <a:t>: 1x/wk</a:t>
            </a:r>
          </a:p>
          <a:p>
            <a:pPr hangingPunct="0"/>
            <a:endParaRPr lang="en-US" sz="55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Therapeutic Interventions Cont’d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91200"/>
          </a:xfrm>
        </p:spPr>
        <p:txBody>
          <a:bodyPr>
            <a:normAutofit fontScale="25000" lnSpcReduction="20000"/>
          </a:bodyPr>
          <a:lstStyle/>
          <a:p>
            <a:pPr hangingPunct="0"/>
            <a:r>
              <a:rPr lang="en-US" sz="7200" b="1" dirty="0" smtClean="0"/>
              <a:t>OBJECTIVE 2:</a:t>
            </a:r>
            <a:r>
              <a:rPr lang="en-US" sz="7200" dirty="0" smtClean="0"/>
              <a:t> </a:t>
            </a:r>
            <a:r>
              <a:rPr lang="en-US" sz="7200" dirty="0" err="1" smtClean="0"/>
              <a:t>Csr</a:t>
            </a:r>
            <a:r>
              <a:rPr lang="en-US" sz="7200" dirty="0" smtClean="0"/>
              <a:t> will reduce verbal arguments with peers and authority figures to less than 1x/wk over the next 60 days.</a:t>
            </a:r>
          </a:p>
          <a:p>
            <a:pPr hangingPunct="0"/>
            <a:r>
              <a:rPr lang="en-US" sz="7200" b="1" dirty="0" smtClean="0"/>
              <a:t>TARGET DATE: </a:t>
            </a:r>
            <a:r>
              <a:rPr lang="en-US" sz="7200" b="1" dirty="0"/>
              <a:t> </a:t>
            </a:r>
            <a:r>
              <a:rPr lang="en-US" sz="7200" dirty="0" smtClean="0"/>
              <a:t>4/17/13</a:t>
            </a:r>
          </a:p>
          <a:p>
            <a:pPr hangingPunct="0"/>
            <a:r>
              <a:rPr lang="en-US" sz="7200" b="1" dirty="0" smtClean="0">
                <a:solidFill>
                  <a:srgbClr val="FF0000"/>
                </a:solidFill>
              </a:rPr>
              <a:t>INTERVENTION 1: </a:t>
            </a:r>
            <a:r>
              <a:rPr lang="en-US" sz="7200" dirty="0" smtClean="0"/>
              <a:t>IC will firmly confront </a:t>
            </a:r>
            <a:r>
              <a:rPr lang="en-US" sz="7200" dirty="0" err="1" smtClean="0"/>
              <a:t>csr</a:t>
            </a:r>
            <a:r>
              <a:rPr lang="en-US" sz="7200" dirty="0" smtClean="0"/>
              <a:t> about the impact of his angry outbursts and aggressive </a:t>
            </a:r>
            <a:r>
              <a:rPr lang="en-US" sz="7200" dirty="0" err="1" smtClean="0"/>
              <a:t>bxs</a:t>
            </a:r>
            <a:r>
              <a:rPr lang="en-US" sz="7200" dirty="0" smtClean="0"/>
              <a:t> and point out consequences for himself.</a:t>
            </a:r>
          </a:p>
          <a:p>
            <a:pPr hangingPunct="0"/>
            <a:r>
              <a:rPr lang="en-US" sz="7200" b="1" dirty="0" smtClean="0"/>
              <a:t>SERVICE TYPE: </a:t>
            </a:r>
            <a:r>
              <a:rPr lang="en-US" sz="7200" dirty="0" smtClean="0"/>
              <a:t>IC/1x wkly</a:t>
            </a:r>
          </a:p>
          <a:p>
            <a:pPr hangingPunct="0"/>
            <a:r>
              <a:rPr lang="en-US" sz="7200" b="1" dirty="0" smtClean="0">
                <a:solidFill>
                  <a:srgbClr val="FF0000"/>
                </a:solidFill>
              </a:rPr>
              <a:t>INTERVENTION 2:</a:t>
            </a:r>
            <a:r>
              <a:rPr lang="en-US" sz="7200" dirty="0" smtClean="0"/>
              <a:t> FC assist parents in establishing clear expectations and consequences for angry outbursts and aggressive behaviors.</a:t>
            </a:r>
          </a:p>
          <a:p>
            <a:pPr hangingPunct="0"/>
            <a:r>
              <a:rPr lang="en-US" sz="7200" b="1" dirty="0" smtClean="0"/>
              <a:t>SERVICE TYPE: </a:t>
            </a:r>
            <a:r>
              <a:rPr lang="en-US" sz="7200" dirty="0" smtClean="0"/>
              <a:t>FC/1x bi-weekly</a:t>
            </a:r>
          </a:p>
          <a:p>
            <a:pPr hangingPunct="0"/>
            <a:r>
              <a:rPr lang="en-US" sz="7200" b="1" dirty="0" smtClean="0"/>
              <a:t>OBJECTIVE 3</a:t>
            </a:r>
            <a:r>
              <a:rPr lang="en-US" sz="7200" dirty="0" smtClean="0"/>
              <a:t>: </a:t>
            </a:r>
            <a:r>
              <a:rPr lang="en-US" sz="7200" dirty="0" err="1" smtClean="0"/>
              <a:t>Csr</a:t>
            </a:r>
            <a:r>
              <a:rPr lang="en-US" sz="7200" dirty="0" smtClean="0"/>
              <a:t> will be able to verbalize 4 feelings associated with painful emotions and how they are connected to anger-control problems over the next 60 days.</a:t>
            </a:r>
          </a:p>
          <a:p>
            <a:pPr hangingPunct="0"/>
            <a:r>
              <a:rPr lang="en-US" sz="7200" b="1" dirty="0" smtClean="0"/>
              <a:t> TARGET DATE:</a:t>
            </a:r>
            <a:r>
              <a:rPr lang="en-US" sz="7200" dirty="0" smtClean="0"/>
              <a:t> 4/17/13</a:t>
            </a:r>
          </a:p>
          <a:p>
            <a:pPr hangingPunct="0"/>
            <a:r>
              <a:rPr lang="en-US" sz="7200" b="1" dirty="0" smtClean="0">
                <a:solidFill>
                  <a:srgbClr val="FF0000"/>
                </a:solidFill>
              </a:rPr>
              <a:t>INTERVENTION 1</a:t>
            </a:r>
            <a:r>
              <a:rPr lang="en-US" sz="7200" dirty="0" smtClean="0"/>
              <a:t>: IC assist </a:t>
            </a:r>
            <a:r>
              <a:rPr lang="en-US" sz="7200" dirty="0" err="1" smtClean="0"/>
              <a:t>csr</a:t>
            </a:r>
            <a:r>
              <a:rPr lang="en-US" sz="7200" dirty="0" smtClean="0"/>
              <a:t> in making the connection between underlying painful emotions (i.e. depression, anxiety and helplessness) and aggressive behaviors.</a:t>
            </a:r>
          </a:p>
          <a:p>
            <a:pPr hangingPunct="0"/>
            <a:r>
              <a:rPr lang="en-US" sz="7200" b="1" dirty="0" smtClean="0"/>
              <a:t>SERVICE TYPE: </a:t>
            </a:r>
            <a:r>
              <a:rPr lang="en-US" sz="7200" dirty="0" smtClean="0"/>
              <a:t>IC</a:t>
            </a:r>
          </a:p>
          <a:p>
            <a:pPr hangingPunct="0"/>
            <a:r>
              <a:rPr lang="en-US" sz="7200" b="1" dirty="0" smtClean="0"/>
              <a:t>FREQUENCY:</a:t>
            </a:r>
            <a:r>
              <a:rPr lang="en-US" sz="7200" dirty="0" smtClean="0"/>
              <a:t> 1x/bi-wkly</a:t>
            </a:r>
          </a:p>
          <a:p>
            <a:pPr hangingPunct="0"/>
            <a:r>
              <a:rPr lang="en-US" sz="7200" b="1" dirty="0" smtClean="0">
                <a:solidFill>
                  <a:srgbClr val="FF0000"/>
                </a:solidFill>
              </a:rPr>
              <a:t>INTERVENTION 2</a:t>
            </a:r>
            <a:r>
              <a:rPr lang="en-US" sz="7200" dirty="0" smtClean="0"/>
              <a:t>: IC use a Surface Behavior/Inner Feelings exercise to assist </a:t>
            </a:r>
            <a:r>
              <a:rPr lang="en-US" sz="7200" dirty="0" err="1" smtClean="0"/>
              <a:t>csr</a:t>
            </a:r>
            <a:r>
              <a:rPr lang="en-US" sz="7200" dirty="0" smtClean="0"/>
              <a:t> in recognizing underlying emotional pain and the connection to anger.</a:t>
            </a:r>
          </a:p>
          <a:p>
            <a:pPr hangingPunct="0"/>
            <a:r>
              <a:rPr lang="en-US" sz="7200" b="1" dirty="0" smtClean="0"/>
              <a:t>SERVICE TYPE: </a:t>
            </a:r>
            <a:r>
              <a:rPr lang="en-US" sz="7200" dirty="0" smtClean="0"/>
              <a:t>IC</a:t>
            </a:r>
          </a:p>
          <a:p>
            <a:pPr hangingPunct="0"/>
            <a:r>
              <a:rPr lang="en-US" sz="7200" b="1" dirty="0" smtClean="0"/>
              <a:t>FREQUENCY: </a:t>
            </a:r>
            <a:r>
              <a:rPr lang="en-US" sz="7200" dirty="0" smtClean="0"/>
              <a:t>1-2x/wk </a:t>
            </a:r>
          </a:p>
          <a:p>
            <a:pPr hangingPunct="0"/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Therapeutic Interventions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867400"/>
          </a:xfrm>
        </p:spPr>
        <p:txBody>
          <a:bodyPr>
            <a:noAutofit/>
          </a:bodyPr>
          <a:lstStyle/>
          <a:p>
            <a:pPr hangingPunct="0"/>
            <a:r>
              <a:rPr lang="en-US" sz="2000" b="1" dirty="0" smtClean="0"/>
              <a:t>GOAL 2</a:t>
            </a:r>
            <a:r>
              <a:rPr lang="en-US" sz="2000" dirty="0" smtClean="0"/>
              <a:t>: ‘I smoke weed on occasions” CSR will complete a substance abuse assessment to determine the nature and extent of his substance use/abuse/dependency within the next 60 days.</a:t>
            </a:r>
          </a:p>
          <a:p>
            <a:pPr hangingPunct="0"/>
            <a:r>
              <a:rPr lang="en-US" sz="2000" b="1" dirty="0" smtClean="0"/>
              <a:t>OBJECTIVE 1</a:t>
            </a:r>
            <a:r>
              <a:rPr lang="en-US" sz="2000" dirty="0" smtClean="0"/>
              <a:t>:CSR will identify at least 6 things that he likes and dislikes about marijuana and process this with his therapist and peers within the next 90 days in group and individual counseling sessions.</a:t>
            </a:r>
          </a:p>
          <a:p>
            <a:pPr hangingPunct="0"/>
            <a:r>
              <a:rPr lang="en-US" sz="2000" b="1" dirty="0" smtClean="0">
                <a:solidFill>
                  <a:srgbClr val="FF0000"/>
                </a:solidFill>
              </a:rPr>
              <a:t>INTERVENTION 1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  <a:r>
              <a:rPr lang="en-US" sz="2000" dirty="0" smtClean="0"/>
              <a:t> Therapist will educate the CSR on the long-term effects of marijuana on the mind and body 2x a month over the next 60 days.</a:t>
            </a:r>
          </a:p>
          <a:p>
            <a:pPr hangingPunct="0"/>
            <a:r>
              <a:rPr lang="en-US" sz="2000" b="1" dirty="0" smtClean="0">
                <a:solidFill>
                  <a:srgbClr val="FF0000"/>
                </a:solidFill>
              </a:rPr>
              <a:t>INTERVENTION 2: </a:t>
            </a:r>
            <a:r>
              <a:rPr lang="en-US" sz="2000" dirty="0" smtClean="0"/>
              <a:t>Therapist will watch 2 videos a month with CSR and parent involving teens/adolescents addressing alcohol and drug issues within the next 90 days and process this with CSR and parent. </a:t>
            </a:r>
          </a:p>
          <a:p>
            <a:pPr hangingPunct="0"/>
            <a:r>
              <a:rPr lang="en-US" sz="2000" b="1" dirty="0" smtClean="0"/>
              <a:t>OBJECTIVE 2:</a:t>
            </a:r>
            <a:r>
              <a:rPr lang="en-US" sz="2000" dirty="0" smtClean="0"/>
              <a:t> CSR will complete oral/written assignments from the “Choice Workbook” 1x a week for the next 60 days.</a:t>
            </a:r>
          </a:p>
          <a:p>
            <a:pPr hangingPunct="0"/>
            <a:r>
              <a:rPr lang="en-US" sz="2000" b="1" dirty="0" smtClean="0">
                <a:solidFill>
                  <a:srgbClr val="FF0000"/>
                </a:solidFill>
              </a:rPr>
              <a:t>INTERVENTION 1:</a:t>
            </a:r>
            <a:r>
              <a:rPr lang="en-US" sz="2000" dirty="0" smtClean="0"/>
              <a:t> CSI will provide CSR with a Choices Workbook and assist CSR with completing assignments from the workbook.</a:t>
            </a:r>
          </a:p>
          <a:p>
            <a:pPr hangingPunct="0"/>
            <a:r>
              <a:rPr lang="en-US" sz="2000" b="1" dirty="0" smtClean="0">
                <a:solidFill>
                  <a:srgbClr val="FF0000"/>
                </a:solidFill>
              </a:rPr>
              <a:t>INTERVENTION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2:</a:t>
            </a:r>
            <a:r>
              <a:rPr lang="en-US" sz="2000" dirty="0" smtClean="0"/>
              <a:t> Therapist will meet with CSR once a week to process the CSR answers from the “Choices Workbook” and address the impact it has had on the CSR life. This will be done over the next 60 days.</a:t>
            </a:r>
          </a:p>
          <a:p>
            <a:endParaRPr lang="en-US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Therapeutic Interventions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40000" lnSpcReduction="20000"/>
          </a:bodyPr>
          <a:lstStyle/>
          <a:p>
            <a:pPr hangingPunct="0"/>
            <a:r>
              <a:rPr lang="en-US" sz="4800" b="1" dirty="0" smtClean="0"/>
              <a:t>GOAL 3:  </a:t>
            </a:r>
            <a:r>
              <a:rPr lang="en-US" sz="4800" dirty="0" smtClean="0"/>
              <a:t>“I will try to get back in school” </a:t>
            </a:r>
            <a:r>
              <a:rPr lang="en-US" sz="4800" dirty="0" err="1" smtClean="0"/>
              <a:t>Csr</a:t>
            </a:r>
            <a:r>
              <a:rPr lang="en-US" sz="4800" dirty="0" smtClean="0"/>
              <a:t> will re-enrolled in school within 90 days.</a:t>
            </a:r>
          </a:p>
          <a:p>
            <a:pPr hangingPunct="0"/>
            <a:r>
              <a:rPr lang="en-US" sz="4800" b="1" dirty="0" smtClean="0"/>
              <a:t>OBJECTIVE 1</a:t>
            </a:r>
            <a:r>
              <a:rPr lang="en-US" sz="4800" dirty="0" smtClean="0"/>
              <a:t>:  </a:t>
            </a:r>
            <a:r>
              <a:rPr lang="en-US" sz="4800" dirty="0" err="1" smtClean="0"/>
              <a:t>Csr</a:t>
            </a:r>
            <a:r>
              <a:rPr lang="en-US" sz="4800" dirty="0" smtClean="0"/>
              <a:t> will work with the IC to make arrangements to visit with the Alternative School 1x/weekly to be re-enrolled within the next 90 days.</a:t>
            </a:r>
          </a:p>
          <a:p>
            <a:pPr hangingPunct="0"/>
            <a:r>
              <a:rPr lang="en-US" sz="4800" b="1" dirty="0" smtClean="0">
                <a:solidFill>
                  <a:srgbClr val="FF0000"/>
                </a:solidFill>
              </a:rPr>
              <a:t>INTERVENTION 1:</a:t>
            </a:r>
            <a:r>
              <a:rPr lang="en-US" sz="4800" dirty="0" smtClean="0"/>
              <a:t> IC will educate </a:t>
            </a:r>
            <a:r>
              <a:rPr lang="en-US" sz="4800" dirty="0" err="1" smtClean="0"/>
              <a:t>csr</a:t>
            </a:r>
            <a:r>
              <a:rPr lang="en-US" sz="4800" dirty="0" smtClean="0"/>
              <a:t>, school and parent on tools to help increase on task behaviors.</a:t>
            </a:r>
          </a:p>
          <a:p>
            <a:pPr hangingPunct="0"/>
            <a:r>
              <a:rPr lang="en-US" sz="4800" b="1" dirty="0" smtClean="0">
                <a:solidFill>
                  <a:srgbClr val="FF0000"/>
                </a:solidFill>
              </a:rPr>
              <a:t>INTERVENTION 2:</a:t>
            </a:r>
            <a:r>
              <a:rPr lang="en-US" sz="4800" dirty="0" smtClean="0"/>
              <a:t> IC will assist teachers and mother in developing behavior modification chart, structured schedules, and study skills.</a:t>
            </a:r>
          </a:p>
          <a:p>
            <a:pPr hangingPunct="0"/>
            <a:r>
              <a:rPr lang="en-US" sz="4800" b="1" dirty="0" smtClean="0"/>
              <a:t>OBJECTIVE 2:</a:t>
            </a:r>
            <a:r>
              <a:rPr lang="en-US" sz="4800" dirty="0" smtClean="0"/>
              <a:t> </a:t>
            </a:r>
            <a:r>
              <a:rPr lang="en-US" sz="4800" dirty="0" err="1" smtClean="0"/>
              <a:t>Csr</a:t>
            </a:r>
            <a:r>
              <a:rPr lang="en-US" sz="4800" dirty="0" smtClean="0"/>
              <a:t> will identify 3 stressors that trigger </a:t>
            </a:r>
            <a:r>
              <a:rPr lang="en-US" sz="4800" dirty="0" err="1" smtClean="0"/>
              <a:t>hyperactivy</a:t>
            </a:r>
            <a:r>
              <a:rPr lang="en-US" sz="4800" dirty="0" smtClean="0"/>
              <a:t> and impulsivity within 3 months that lead to suspensions and expulsions.</a:t>
            </a:r>
          </a:p>
          <a:p>
            <a:pPr hangingPunct="0"/>
            <a:r>
              <a:rPr lang="en-US" sz="4800" b="1" dirty="0" smtClean="0">
                <a:solidFill>
                  <a:srgbClr val="FF0000"/>
                </a:solidFill>
              </a:rPr>
              <a:t>INTERVENTION 1: </a:t>
            </a:r>
            <a:r>
              <a:rPr lang="en-US" sz="4800" dirty="0" smtClean="0"/>
              <a:t>IC assists </a:t>
            </a:r>
            <a:r>
              <a:rPr lang="en-US" sz="4800" dirty="0" err="1" smtClean="0"/>
              <a:t>csr</a:t>
            </a:r>
            <a:r>
              <a:rPr lang="en-US" sz="4800" dirty="0" smtClean="0"/>
              <a:t> in exploring and identifying 2 stressors and 2 triggers monthly that increase hyper and impulsive behaviors, and assist in developing positive coping strategies.</a:t>
            </a:r>
          </a:p>
          <a:p>
            <a:pPr hangingPunct="0"/>
            <a:r>
              <a:rPr lang="en-US" sz="4800" b="1" dirty="0" smtClean="0">
                <a:solidFill>
                  <a:srgbClr val="FF0000"/>
                </a:solidFill>
              </a:rPr>
              <a:t>INTERVENTION 2:</a:t>
            </a:r>
            <a:r>
              <a:rPr lang="en-US" sz="4800" dirty="0" smtClean="0"/>
              <a:t> FC assess periods of time when </a:t>
            </a:r>
            <a:r>
              <a:rPr lang="en-US" sz="4800" dirty="0" err="1" smtClean="0"/>
              <a:t>csr</a:t>
            </a:r>
            <a:r>
              <a:rPr lang="en-US" sz="4800" dirty="0" smtClean="0"/>
              <a:t> demonstrated improved impulse control and model for mother and teachers on how to effectively praise.</a:t>
            </a:r>
          </a:p>
          <a:p>
            <a:pPr hangingPunct="0"/>
            <a:r>
              <a:rPr lang="en-US" sz="4800" b="1" dirty="0" smtClean="0"/>
              <a:t>OBJECTIVE 3: </a:t>
            </a:r>
            <a:r>
              <a:rPr lang="en-US" sz="4800" dirty="0" smtClean="0"/>
              <a:t>CSR will identify 3 situations where his father promised to visit him, but did not and the behavior that followed within the next 3 months. </a:t>
            </a:r>
          </a:p>
          <a:p>
            <a:pPr hangingPunct="0"/>
            <a:r>
              <a:rPr lang="en-US" sz="4800" b="1" dirty="0" smtClean="0">
                <a:solidFill>
                  <a:srgbClr val="FF0000"/>
                </a:solidFill>
              </a:rPr>
              <a:t>INTERVENTION 1: </a:t>
            </a:r>
            <a:r>
              <a:rPr lang="en-US" sz="4800" dirty="0" smtClean="0"/>
              <a:t>IC will utilize the empty chair technique 6x’s over the next 3 months to assist the </a:t>
            </a:r>
            <a:r>
              <a:rPr lang="en-US" sz="4800" dirty="0" err="1" smtClean="0"/>
              <a:t>Csr</a:t>
            </a:r>
            <a:r>
              <a:rPr lang="en-US" sz="4800" dirty="0" smtClean="0"/>
              <a:t> in expressing and working through his myriad of feelings toward his father, teachers and other family members 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Impulsive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209800"/>
            <a:ext cx="838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rgbClr val="FFC000"/>
              </a:solidFill>
            </a:endParaRPr>
          </a:p>
          <a:p>
            <a:endParaRPr lang="en-US" sz="2800" dirty="0" smtClean="0">
              <a:solidFill>
                <a:srgbClr val="FFC000"/>
              </a:solidFill>
            </a:endParaRPr>
          </a:p>
          <a:p>
            <a:endParaRPr lang="en-US" sz="2800" dirty="0" smtClean="0">
              <a:solidFill>
                <a:srgbClr val="FFC000"/>
              </a:solidFill>
            </a:endParaRPr>
          </a:p>
          <a:p>
            <a:pPr algn="ctr"/>
            <a:r>
              <a:rPr lang="en-US" sz="2800" dirty="0" smtClean="0"/>
              <a:t>Impulsivity </a:t>
            </a:r>
            <a:r>
              <a:rPr lang="en-US" sz="2800" dirty="0"/>
              <a:t>is both a facet of normal personality as well as being a major component of various disorders including: ADHD</a:t>
            </a:r>
            <a:r>
              <a:rPr lang="en-US" sz="2800" dirty="0" smtClean="0"/>
              <a:t>,</a:t>
            </a:r>
            <a:r>
              <a:rPr lang="en-US" sz="2800" dirty="0"/>
              <a:t> substance use </a:t>
            </a:r>
            <a:r>
              <a:rPr lang="en-US" sz="2800" dirty="0" smtClean="0"/>
              <a:t>disorders, bipolar </a:t>
            </a:r>
            <a:r>
              <a:rPr lang="en-US" sz="2800" dirty="0"/>
              <a:t>disorder</a:t>
            </a:r>
            <a:r>
              <a:rPr lang="en-US" sz="2800" dirty="0" smtClean="0"/>
              <a:t>,</a:t>
            </a:r>
            <a:r>
              <a:rPr lang="en-US" sz="2800" dirty="0"/>
              <a:t> antisocial </a:t>
            </a:r>
            <a:r>
              <a:rPr lang="en-US" sz="2800" dirty="0" smtClean="0"/>
              <a:t>personality disorder, and</a:t>
            </a:r>
            <a:r>
              <a:rPr lang="en-US" sz="2800" dirty="0"/>
              <a:t> borderline personality </a:t>
            </a:r>
            <a:r>
              <a:rPr lang="en-US" sz="2800" dirty="0" smtClean="0"/>
              <a:t>disorder.  54,000,000 and counting…</a:t>
            </a:r>
            <a:endParaRPr lang="en-US" sz="2800" dirty="0"/>
          </a:p>
        </p:txBody>
      </p:sp>
      <p:pic>
        <p:nvPicPr>
          <p:cNvPr id="5" name="Picture 2" descr="http://upload.wikimedia.org/wikipedia/commons/thumb/3/3f/OFC.JPG/200px-O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352800" y="1524000"/>
            <a:ext cx="25146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667000" y="2057400"/>
            <a:ext cx="5181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6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s4.mm.bing.net/th?id=H.4965180623159323&amp;pid=15.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09600"/>
            <a:ext cx="6705600" cy="3124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828800" y="3886200"/>
            <a:ext cx="563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Helping youth progressively transition from childhood (thinking and doing) to adulthood with skills, abilities and developmental  capacities that will ultimately allow them  to function, capably  and productively in society.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Help Me To Help Myself…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652657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1530" y="5638800"/>
            <a:ext cx="5158272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Took My Chances</a:t>
            </a:r>
            <a:endParaRPr lang="en-US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4876800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F79646">
                    <a:lumMod val="75000"/>
                  </a:srgbClr>
                </a:solidFill>
              </a:rPr>
              <a:t>Amen Clinics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010400" cy="36576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07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 descr="http://4.bp.blogspot.com/_jPCbGGZ0XYw/TUwZjZAqgdI/AAAAAAAAAXs/TulOuYKUElI/s1600/i_am_nothing-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04163" y="0"/>
            <a:ext cx="547887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Identity Crisis</a:t>
            </a:r>
          </a:p>
          <a:p>
            <a:pPr algn="ctr"/>
            <a:r>
              <a:rPr lang="en-US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Identity Conflict</a:t>
            </a:r>
          </a:p>
          <a:p>
            <a:pPr algn="ctr"/>
            <a:r>
              <a:rPr lang="en-US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Identity Confusion</a:t>
            </a:r>
            <a:endParaRPr lang="en-US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733800"/>
            <a:ext cx="66273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effectLst/>
              </a:rPr>
              <a:t>I don’t know who I am</a:t>
            </a:r>
          </a:p>
          <a:p>
            <a:pPr algn="ctr"/>
            <a:r>
              <a:rPr lang="en-US" sz="5400" b="1" dirty="0" smtClean="0">
                <a:ln w="50800"/>
              </a:rPr>
              <a:t>What I am good at </a:t>
            </a:r>
          </a:p>
          <a:p>
            <a:pPr algn="ctr"/>
            <a:r>
              <a:rPr lang="en-US" sz="5400" b="1" cap="none" spc="0" dirty="0" smtClean="0">
                <a:ln w="50800"/>
                <a:effectLst/>
              </a:rPr>
              <a:t>What I want to be</a:t>
            </a:r>
            <a:endParaRPr lang="en-US" sz="5400" b="1" cap="none" spc="0" dirty="0">
              <a:ln w="50800"/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40559"/>
            <a:ext cx="8229600" cy="284524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G.R.A.Y.S. Mission Statement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Our mission is to gradually raise the awareness of 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youth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their families </a:t>
            </a:r>
            <a:r>
              <a:rPr lang="en-US" sz="4000" dirty="0" smtClean="0">
                <a:solidFill>
                  <a:srgbClr val="FF0000"/>
                </a:solidFill>
              </a:rPr>
              <a:t>and 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the community to which they belong</a:t>
            </a:r>
            <a:r>
              <a:rPr lang="en-US" sz="4000" dirty="0" smtClean="0">
                <a:solidFill>
                  <a:srgbClr val="FF0000"/>
                </a:solidFill>
              </a:rPr>
              <a:t> by educating and empowering them from a holistic, multi-cultural educational and therapeutic approach.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Re-Awakening the Natural Genius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Chris\AppData\Local\Microsoft\Windows\Temporary Internet Files\Content.IE5\CYY9QLIZ\MPj04225770000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57793" y="1600200"/>
            <a:ext cx="66284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4400" y="1295400"/>
            <a:ext cx="7239000" cy="507885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 flipH="1">
            <a:off x="838200" y="152400"/>
            <a:ext cx="73152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50800"/>
              </a:rPr>
              <a:t>No Struggle, No Progress</a:t>
            </a:r>
            <a:endParaRPr lang="en-US" sz="4800" b="1" dirty="0">
              <a:ln w="5080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2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990600" y="5334000"/>
            <a:ext cx="7772400" cy="12954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b="1" dirty="0" smtClean="0"/>
              <a:t>Creating the Compound, Security and Safety</a:t>
            </a:r>
          </a:p>
          <a:p>
            <a:pPr algn="ctr">
              <a:buNone/>
            </a:pPr>
            <a:r>
              <a:rPr lang="en-US" dirty="0" smtClean="0"/>
              <a:t>“The Wholeness of Life is in my hands, because I am blessed to participate in Creation”</a:t>
            </a:r>
            <a:endParaRPr lang="en-US" dirty="0"/>
          </a:p>
        </p:txBody>
      </p:sp>
      <p:pic>
        <p:nvPicPr>
          <p:cNvPr id="11" name="Content Placeholder 3" descr="fiha_lg[1]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371600"/>
            <a:ext cx="6858000" cy="389545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90600" y="3048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finharka</a:t>
            </a:r>
            <a:endParaRPr kumimoji="0" lang="en-US" sz="4000" b="1" i="0" u="none" strike="noStrike" kern="1200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stellar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STARTED FROM THE BOTTOM </a:t>
            </a:r>
            <a:br>
              <a:rPr lang="en-US" dirty="0" smtClean="0"/>
            </a:br>
            <a:r>
              <a:rPr lang="en-US" dirty="0" smtClean="0"/>
              <a:t>NOW WE HERE!!!!</a:t>
            </a:r>
            <a:endParaRPr lang="en-US" dirty="0"/>
          </a:p>
        </p:txBody>
      </p:sp>
      <p:pic>
        <p:nvPicPr>
          <p:cNvPr id="2050" name="Picture 2" descr="http://www.essence.com/sites/default/files/images/embed/black_men_student_succ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59831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I Hear Music </a:t>
            </a:r>
            <a:r>
              <a:rPr lang="en-US" smtClean="0"/>
              <a:t>or </a:t>
            </a:r>
            <a:br>
              <a:rPr lang="en-US" smtClean="0"/>
            </a:br>
            <a:r>
              <a:rPr lang="en-US" smtClean="0"/>
              <a:t>When I hear Mu-Sick?</a:t>
            </a: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5800" y="1981200"/>
          <a:ext cx="1485900" cy="685800"/>
        </p:xfrm>
        <a:graphic>
          <a:graphicData uri="http://schemas.openxmlformats.org/presentationml/2006/ole">
            <p:oleObj spid="_x0000_s1026" name="Packager Shell Object" showAsIcon="1" r:id="rId3" imgW="1486080" imgH="685800" progId="Package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7200" y="3352800"/>
          <a:ext cx="1752600" cy="685800"/>
        </p:xfrm>
        <a:graphic>
          <a:graphicData uri="http://schemas.openxmlformats.org/presentationml/2006/ole">
            <p:oleObj spid="_x0000_s1027" name="Packager Shell Object" showAsIcon="1" r:id="rId4" imgW="1752840" imgH="685800" progId="Package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333749" y="3086100"/>
          <a:ext cx="4815417" cy="1333500"/>
        </p:xfrm>
        <a:graphic>
          <a:graphicData uri="http://schemas.openxmlformats.org/presentationml/2006/ole">
            <p:oleObj spid="_x0000_s1029" name="Packager Shell Object" showAsIcon="1" r:id="rId5" imgW="2477160" imgH="685800" progId="Package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Holistic Treatment Approach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52400"/>
          <a:ext cx="9144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G.R.A.Y.S. Vision Statement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Our vision is to improve  our community by educating and counseling via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Knowledge-of-Self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raining </a:t>
            </a:r>
            <a:r>
              <a:rPr lang="en-US" sz="3600" dirty="0" smtClean="0">
                <a:solidFill>
                  <a:srgbClr val="FF0000"/>
                </a:solidFill>
              </a:rPr>
              <a:t>which emphasizes the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Core Principles </a:t>
            </a:r>
            <a:r>
              <a:rPr lang="en-US" sz="3600" dirty="0" smtClean="0">
                <a:solidFill>
                  <a:srgbClr val="FF0000"/>
                </a:solidFill>
              </a:rPr>
              <a:t>of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unity, self-determination, collective work and responsibility, cooperation, purpose, creativity </a:t>
            </a:r>
            <a:r>
              <a:rPr lang="en-US" sz="3600" dirty="0" smtClean="0">
                <a:solidFill>
                  <a:srgbClr val="FF0000"/>
                </a:solidFill>
              </a:rPr>
              <a:t>and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 faith</a:t>
            </a:r>
            <a:r>
              <a:rPr lang="en-US" sz="3600" dirty="0" smtClean="0">
                <a:solidFill>
                  <a:srgbClr val="FF0000"/>
                </a:solidFill>
              </a:rPr>
              <a:t>. The Core Principles are designed to increase and promote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righteousness, truth, order, justice, harmony, balance </a:t>
            </a:r>
            <a:r>
              <a:rPr lang="en-US" sz="3600" dirty="0" smtClean="0">
                <a:solidFill>
                  <a:srgbClr val="FF0000"/>
                </a:solidFill>
              </a:rPr>
              <a:t>and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reciprocity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Belief and Philosophy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  In the process of restoring mental order the individual has to possess self-knowledge and awareness that is the focus for self-discovery, self acceptance, self help, and ultimately self preservation.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algn="ctr"/>
            <a:r>
              <a:rPr lang="en-US" sz="3300" b="1" dirty="0" smtClean="0">
                <a:solidFill>
                  <a:schemeClr val="tx1"/>
                </a:solidFill>
              </a:rPr>
              <a:t>R.O.A.R. Approach to Adolescent Transitioning</a:t>
            </a:r>
            <a:br>
              <a:rPr lang="en-US" sz="3300" b="1" dirty="0" smtClean="0">
                <a:solidFill>
                  <a:schemeClr val="tx1"/>
                </a:solidFill>
              </a:rPr>
            </a:br>
            <a:endParaRPr lang="en-US" sz="33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Responsibility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The essence of being human lies in searching for the meaning and purpose of life.  Answer these questions, Who am I, Why am I here, Where am I going in Life, How am I going to get there and What am I going to do when I get there?</a:t>
            </a:r>
          </a:p>
          <a:p>
            <a:pPr>
              <a:lnSpc>
                <a:spcPct val="90000"/>
              </a:lnSpc>
            </a:pPr>
            <a:r>
              <a:rPr lang="en-US" sz="3600" b="1" dirty="0" smtClean="0"/>
              <a:t>Ownership</a:t>
            </a:r>
            <a:r>
              <a:rPr lang="en-US" sz="3600" dirty="0" smtClean="0">
                <a:solidFill>
                  <a:srgbClr val="FF0000"/>
                </a:solidFill>
              </a:rPr>
              <a:t> People have choices in every situation even in rough situations; spiritual freedom and independence of mind can assist them. 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/>
              <a:t>Accountable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Due to the pain people have experienced in their lives, they have become better people. And as a result of their sacrifices you have an obligation to them. Ex: The African Holocaust and or The Atlantic Slave Trade.  Love is the highest goal to which humans can aspire and that their salvation is through love. 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/>
              <a:t>Respect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The importance of teaching our youth about Responsibility , Ownership and Accountability can teach them about Respecting themselves, their families and their Community. If you do not respect yourself, you are incapable of respecting anyone else.</a:t>
            </a:r>
          </a:p>
          <a:p>
            <a:pPr>
              <a:lnSpc>
                <a:spcPct val="90000"/>
              </a:lnSpc>
            </a:pPr>
            <a:endParaRPr lang="en-US" sz="32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n-US" sz="3200" dirty="0" smtClean="0"/>
          </a:p>
          <a:p>
            <a:pPr>
              <a:lnSpc>
                <a:spcPct val="90000"/>
              </a:lnSpc>
            </a:pPr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1"/>
                </a:solidFill>
              </a:rPr>
              <a:t>Remember All I am Offering is the Truth, Nothing More…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Owner\Desktop\TheMatrix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71625" y="1662906"/>
            <a:ext cx="6000750" cy="44005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Truth is…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85800" y="1600200"/>
            <a:ext cx="7696200" cy="4495800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A Hephzibah High School student took a loaded gun to school. He was suspended for the rest of the school year and will be assigned to the Tubman Education Center Alternative Program for the </a:t>
            </a:r>
          </a:p>
          <a:p>
            <a:pPr algn="ctr">
              <a:buNone/>
            </a:pPr>
            <a:r>
              <a:rPr lang="en-US" sz="4000" dirty="0" smtClean="0"/>
              <a:t>2013-14 term.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Truth is…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219200" y="1524000"/>
            <a:ext cx="7010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Two Langford students cut class and smoked marijuana in the bathroom. They were assigned to the alternative program for the rest of the term.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1365</Words>
  <Application>Microsoft Office PowerPoint</Application>
  <PresentationFormat>On-screen Show (4:3)</PresentationFormat>
  <Paragraphs>117</Paragraphs>
  <Slides>24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Gradually  Raising the  Awareness of  Youth in  Society Group, LLC</vt:lpstr>
      <vt:lpstr>G.R.A.Y.S. Mission Statement</vt:lpstr>
      <vt:lpstr>Holistic Treatment Approach</vt:lpstr>
      <vt:lpstr>G.R.A.Y.S. Vision Statement</vt:lpstr>
      <vt:lpstr>Belief and Philosophy</vt:lpstr>
      <vt:lpstr>R.O.A.R. Approach to Adolescent Transitioning </vt:lpstr>
      <vt:lpstr> Remember All I am Offering is the Truth, Nothing More…</vt:lpstr>
      <vt:lpstr>Truth is…</vt:lpstr>
      <vt:lpstr>Truth is…</vt:lpstr>
      <vt:lpstr>Therapeutic Interventions</vt:lpstr>
      <vt:lpstr>Therapeutic Interventions Cont’d </vt:lpstr>
      <vt:lpstr>Therapeutic Interventions Cont’d</vt:lpstr>
      <vt:lpstr>Therapeutic Interventions Cont’d</vt:lpstr>
      <vt:lpstr>Impulsive</vt:lpstr>
      <vt:lpstr>Slide 15</vt:lpstr>
      <vt:lpstr>Help Me To Help Myself…</vt:lpstr>
      <vt:lpstr>Slide 17</vt:lpstr>
      <vt:lpstr>Slide 18</vt:lpstr>
      <vt:lpstr>Restoring</vt:lpstr>
      <vt:lpstr>Re-Awakening the Natural Genius</vt:lpstr>
      <vt:lpstr>Slide 21</vt:lpstr>
      <vt:lpstr>Slide 22</vt:lpstr>
      <vt:lpstr>STARTED FROM THE BOTTOM  NOW WE HERE!!!!</vt:lpstr>
      <vt:lpstr>When I Hear Music or  When I hear Mu-Sick?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ESDA</cp:lastModifiedBy>
  <cp:revision>79</cp:revision>
  <dcterms:created xsi:type="dcterms:W3CDTF">2008-03-01T11:09:12Z</dcterms:created>
  <dcterms:modified xsi:type="dcterms:W3CDTF">2013-03-13T18:54:46Z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TC102282701033</vt:lpwstr>
  </property>
</Properties>
</file>