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0"/>
  </p:notesMasterIdLst>
  <p:handoutMasterIdLst>
    <p:handoutMasterId r:id="rId31"/>
  </p:handoutMasterIdLst>
  <p:sldIdLst>
    <p:sldId id="262" r:id="rId2"/>
    <p:sldId id="359" r:id="rId3"/>
    <p:sldId id="514" r:id="rId4"/>
    <p:sldId id="360" r:id="rId5"/>
    <p:sldId id="361" r:id="rId6"/>
    <p:sldId id="507" r:id="rId7"/>
    <p:sldId id="362" r:id="rId8"/>
    <p:sldId id="494" r:id="rId9"/>
    <p:sldId id="365" r:id="rId10"/>
    <p:sldId id="363" r:id="rId11"/>
    <p:sldId id="515" r:id="rId12"/>
    <p:sldId id="367" r:id="rId13"/>
    <p:sldId id="368" r:id="rId14"/>
    <p:sldId id="516" r:id="rId15"/>
    <p:sldId id="513" r:id="rId16"/>
    <p:sldId id="369" r:id="rId17"/>
    <p:sldId id="500" r:id="rId18"/>
    <p:sldId id="370" r:id="rId19"/>
    <p:sldId id="502" r:id="rId20"/>
    <p:sldId id="495" r:id="rId21"/>
    <p:sldId id="512" r:id="rId22"/>
    <p:sldId id="374" r:id="rId23"/>
    <p:sldId id="501" r:id="rId24"/>
    <p:sldId id="375" r:id="rId25"/>
    <p:sldId id="506" r:id="rId26"/>
    <p:sldId id="256" r:id="rId27"/>
    <p:sldId id="484" r:id="rId28"/>
    <p:sldId id="504" r:id="rId29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1458" y="114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A01C1F-0D08-469E-B833-E2FC195840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EEA31D-1DC2-4D6E-B9A1-AFD1A8BFA3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E19A3-CA04-41E1-BAED-2C3C00BDC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93F02-0A6C-4FFE-B686-E1E59C8721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3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2735D6-DD74-4E39-8DB6-693DCF324C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FE19E-FD17-484A-A825-F69D4165264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pPr>
                <a:defRPr/>
              </a:pPr>
              <a:t>2/13/2022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C10144-88C7-40E7-9D90-4381AA951E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DAEF2C9-DF2D-48E9-852D-1A148E253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4F191-3208-435A-9AEE-38C15E43AC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1F597-AD64-42A3-9C5B-66C1E5C5E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7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2D68E29C-B0C8-469C-B16C-9EF01864C9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1796E185-A73A-483D-BFDD-4CC1623206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Image: Preparing yeast dough. Copyright © tomasworks/iStock/Thinkstock. Used by permission.</a:t>
            </a: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7B3FCCC9-C6B6-4459-96C0-A2AC6528ED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A1AF8DA-3384-45A9-B1FF-268BCB6A1BE2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6454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424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95962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54806-E54B-4EDB-B91E-871F8D25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pPr>
                <a:defRPr/>
              </a:pPr>
              <a:t>2/13/2022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6E827-BBCC-493C-8D7D-79A7EDE0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CBDAA-B745-432A-8263-A789A893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8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77DBC-47CE-4CCC-8283-B9FB9604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pPr>
                <a:defRPr/>
              </a:pPr>
              <a:t>2/13/2022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60517-DCDB-4416-AE14-6BACD39A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39CEE-1A8F-4425-B28A-27185C8F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4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C04F4-EE25-4E7F-8FB2-61C841E1F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pPr>
                <a:defRPr/>
              </a:pPr>
              <a:t>2/13/2022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C31D1-6181-4985-A729-60688EF3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A467-07CA-48C2-B090-63A569AF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6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81D2-B022-4E8B-98A1-7252A22B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pPr>
                <a:defRPr/>
              </a:pPr>
              <a:t>2/13/2022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55550-1F1B-4001-99C4-A87478DE3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6601D-9598-4314-A31C-413E5D2F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4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69748-D866-4D19-8445-2D465C79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pPr>
                <a:defRPr/>
              </a:pPr>
              <a:t>2/13/2022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2DD3E-AF52-457D-B141-B0C6801D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ED45D-9CC6-4EEB-A8AC-4943BBA5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2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2E6E6B-4242-4619-A494-F62DD7EC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pPr>
                <a:defRPr/>
              </a:pPr>
              <a:t>2/13/2022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D01046-00CC-4917-B3AC-84E294C7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E5B38A-9FDD-487B-A108-65722570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3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322A91-2453-4E92-AD3C-7AED0395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pPr>
                <a:defRPr/>
              </a:pPr>
              <a:t>2/13/2022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4AE7C0B-A450-47D2-9871-79D084C1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0C2BA9-6C76-4F38-9EE2-3EFBC395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3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319FA54-B6DD-453E-A21E-CD5E51B3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pPr>
                <a:defRPr/>
              </a:pPr>
              <a:t>2/13/2022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0FE0F3F-B12F-41B8-B33D-3F3DDE5B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3F4DA5-45CB-409D-B51A-F4A9C91A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1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DBEE89F-6CCE-4165-B964-D1D2A82B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pPr>
                <a:defRPr/>
              </a:pPr>
              <a:t>2/13/2022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0E0B95-9B66-4BCD-900E-74313334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6E71A9-4035-4398-8C9A-0EEFD9EE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7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09E1B9-F1DE-41A3-B023-070F9F13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pPr>
                <a:defRPr/>
              </a:pPr>
              <a:t>2/13/2022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69FE89-FA7E-4B81-833F-1B998072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0AE65B-5277-4463-A05B-0129ED0B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1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6C6EEC-967E-4CC1-9B86-734BF3E0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pPr>
                <a:defRPr/>
              </a:pPr>
              <a:t>2/13/2022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E269FF-8B51-4C1A-A4B9-DCB6EF008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AD63D3-DF25-4668-8668-C5B50F63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7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FFBC1-6B75-4671-A711-E529492F59A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DFCFF3B-7DF4-4961-B335-A2952D3A247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4A796CF-86D3-4749-8562-E2CF08EA1C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391B5-ACDD-49C8-9937-6B3D328E3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pPr>
                <a:defRPr/>
              </a:pPr>
              <a:t>2/13/2022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459D2-E378-4A74-88D9-172E98869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00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AB611-CFBF-44B3-8353-054801310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secretary@pitsburgtlc.org" TargetMode="Externa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ailto:secretary@pitsburgtlc.or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>
            <a:extLst>
              <a:ext uri="{FF2B5EF4-FFF2-40B4-BE49-F238E27FC236}">
                <a16:creationId xmlns:a16="http://schemas.microsoft.com/office/drawing/2014/main" id="{BC19E027-839A-444C-A768-F864E942C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8904"/>
            <a:ext cx="9144000" cy="117536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 eaLnBrk="1" hangingPunct="1"/>
            <a:r>
              <a:rPr lang="en-US" altLang="en-US" sz="3600" b="1" dirty="0">
                <a:solidFill>
                  <a:schemeClr val="bg1"/>
                </a:solidFill>
                <a:ea typeface="+mj-ea"/>
                <a:cs typeface="+mj-cs"/>
              </a:rPr>
              <a:t>Trinity Evangelical Lutheran Church</a:t>
            </a:r>
            <a:br>
              <a:rPr lang="en-US" altLang="en-US" sz="3600" b="1" dirty="0">
                <a:solidFill>
                  <a:schemeClr val="bg1"/>
                </a:solidFill>
                <a:ea typeface="+mj-ea"/>
                <a:cs typeface="+mj-cs"/>
              </a:rPr>
            </a:br>
            <a:r>
              <a:rPr lang="en-US" altLang="en-US" sz="3600" b="1" dirty="0">
                <a:solidFill>
                  <a:schemeClr val="bg1"/>
                </a:solidFill>
                <a:ea typeface="+mj-ea"/>
                <a:cs typeface="+mj-cs"/>
              </a:rPr>
              <a:t>Announcements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FF6839A-E90C-430B-831F-DFD6F2E92C85}"/>
              </a:ext>
            </a:extLst>
          </p:cNvPr>
          <p:cNvSpPr txBox="1">
            <a:spLocks/>
          </p:cNvSpPr>
          <p:nvPr/>
        </p:nvSpPr>
        <p:spPr bwMode="auto">
          <a:xfrm>
            <a:off x="4654512" y="1651773"/>
            <a:ext cx="4259926" cy="177722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ヒラギノ角ゴ Pro W3" pitchFamily="4" charset="-128"/>
                <a:cs typeface="ヒラギノ角ゴ Pro W3" pitchFamily="4" charset="-128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defTabSz="914400" eaLnBrk="1" hangingPunct="1">
              <a:spcBef>
                <a:spcPts val="1000"/>
              </a:spcBef>
            </a:pPr>
            <a:r>
              <a:rPr lang="en-US" altLang="en-US" sz="3600" dirty="0">
                <a:solidFill>
                  <a:schemeClr val="bg1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February 13, 2022</a:t>
            </a:r>
          </a:p>
          <a:p>
            <a:pPr algn="ctr" defTabSz="914400" eaLnBrk="1" hangingPunct="1">
              <a:spcBef>
                <a:spcPts val="1000"/>
              </a:spcBef>
            </a:pPr>
            <a:r>
              <a:rPr lang="en-US" altLang="en-US" sz="3600" dirty="0">
                <a:solidFill>
                  <a:schemeClr val="bg1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The Bread of Life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1DA1F07-53AE-47CB-9420-CB06AF10A11B}"/>
              </a:ext>
            </a:extLst>
          </p:cNvPr>
          <p:cNvSpPr txBox="1">
            <a:spLocks/>
          </p:cNvSpPr>
          <p:nvPr/>
        </p:nvSpPr>
        <p:spPr bwMode="auto">
          <a:xfrm>
            <a:off x="4741681" y="3992741"/>
            <a:ext cx="4390563" cy="162563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ヒラギノ角ゴ Pro W3" pitchFamily="4" charset="-128"/>
                <a:cs typeface="ヒラギノ角ゴ Pro W3" pitchFamily="4" charset="-128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defTabSz="914400" eaLnBrk="1" hangingPunct="1">
              <a:spcBef>
                <a:spcPts val="1000"/>
              </a:spcBef>
            </a:pPr>
            <a:r>
              <a:rPr lang="en-US" altLang="en-US" sz="3200" dirty="0">
                <a:solidFill>
                  <a:schemeClr val="bg1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This week’s scripture focus:</a:t>
            </a:r>
          </a:p>
          <a:p>
            <a:pPr algn="ctr" defTabSz="914400" eaLnBrk="1" hangingPunct="1">
              <a:spcBef>
                <a:spcPts val="1000"/>
              </a:spcBef>
            </a:pPr>
            <a:r>
              <a:rPr lang="en-US" altLang="en-US" sz="3200" dirty="0">
                <a:solidFill>
                  <a:schemeClr val="bg1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John 6:35-59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AF3DE3-D8EB-488D-8434-C8F23DB4E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64" y="2068532"/>
            <a:ext cx="4197956" cy="27971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398322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590AB-92C1-4945-86D1-1FBBDFC79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/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9669BA-9594-4C37-9CEF-5DCD3301185B}"/>
              </a:ext>
            </a:extLst>
          </p:cNvPr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075D3C-B346-46A7-831D-E7A75669CA8C}"/>
              </a:ext>
            </a:extLst>
          </p:cNvPr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  <p:extLst>
      <p:ext uri="{BB962C8B-B14F-4D97-AF65-F5344CB8AC3E}">
        <p14:creationId xmlns:p14="http://schemas.microsoft.com/office/powerpoint/2010/main" val="26189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1CE23-0143-4A62-B245-4BEDAD0AFF1E}"/>
              </a:ext>
            </a:extLst>
          </p:cNvPr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9F62E-3817-4583-A03E-6EA829F51952}"/>
              </a:ext>
            </a:extLst>
          </p:cNvPr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>
            <a:extLst>
              <a:ext uri="{FF2B5EF4-FFF2-40B4-BE49-F238E27FC236}">
                <a16:creationId xmlns:a16="http://schemas.microsoft.com/office/drawing/2014/main" id="{CB8CC6B9-6F91-4206-AB31-C973D59B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7611DC-CBD5-447D-B344-01660AE517F1}"/>
              </a:ext>
            </a:extLst>
          </p:cNvPr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Joe Netzley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463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069AD9-A338-4D53-AE94-4FC5C020FF26}"/>
              </a:ext>
            </a:extLst>
          </p:cNvPr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4A220-FD36-4EC0-967F-22DF4E939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65755" y="2047038"/>
            <a:ext cx="88651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Sunday School Teachers and Helpers Needed!!!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New, easy to use curriculum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Can you give one Sunday per month for our Children?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2273262" y="210234"/>
            <a:ext cx="4597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315FB-5DFE-4652-B6FF-6487A0160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755" y="210234"/>
            <a:ext cx="1905992" cy="1432874"/>
          </a:xfrm>
          <a:prstGeom prst="rect">
            <a:avLst/>
          </a:prstGeom>
        </p:spPr>
      </p:pic>
      <p:pic>
        <p:nvPicPr>
          <p:cNvPr id="6" name="Picture 2" descr="Image result for Christian Education">
            <a:extLst>
              <a:ext uri="{FF2B5EF4-FFF2-40B4-BE49-F238E27FC236}">
                <a16:creationId xmlns:a16="http://schemas.microsoft.com/office/drawing/2014/main" id="{A6C203E1-6A66-42A1-ADF6-08FE5202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0738" y="0"/>
            <a:ext cx="2313495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5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533400" y="2047038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1260475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Tuesday, September 14, 2021</a:t>
            </a:r>
          </a:p>
          <a:p>
            <a:pPr marL="1260475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@ 3:30 pm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1692195" y="1177257"/>
            <a:ext cx="5929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 Team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315FB-5DFE-4652-B6FF-6487A0160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" y="4147765"/>
            <a:ext cx="2895600" cy="2176835"/>
          </a:xfrm>
          <a:prstGeom prst="rect">
            <a:avLst/>
          </a:prstGeom>
        </p:spPr>
      </p:pic>
      <p:pic>
        <p:nvPicPr>
          <p:cNvPr id="6" name="Picture 2" descr="Image result for Christian Education">
            <a:extLst>
              <a:ext uri="{FF2B5EF4-FFF2-40B4-BE49-F238E27FC236}">
                <a16:creationId xmlns:a16="http://schemas.microsoft.com/office/drawing/2014/main" id="{A6C203E1-6A66-42A1-ADF6-08FE5202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2744" y="4297680"/>
            <a:ext cx="3327856" cy="205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79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January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4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>
            <a:extLst>
              <a:ext uri="{FF2B5EF4-FFF2-40B4-BE49-F238E27FC236}">
                <a16:creationId xmlns:a16="http://schemas.microsoft.com/office/drawing/2014/main" id="{CADA1FCA-F4D6-4DE8-82EA-2AB1E4FC6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959C9-A520-427A-AEE3-8CE750F52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8172392-9545-4B8E-B014-CE89F814C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0FCC0B-871B-4CF1-8046-EE17B0607D74}"/>
              </a:ext>
            </a:extLst>
          </p:cNvPr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432CBE-DFE3-4E9F-B402-5974498A07F8}"/>
              </a:ext>
            </a:extLst>
          </p:cNvPr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C5C7BF-AF5F-45F7-BA2A-F286A67F7618}"/>
                </a:ext>
              </a:extLst>
            </p:cNvPr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E09C1B-AF6C-4AF8-B1A9-6A4AD7FE37E3}"/>
                </a:ext>
              </a:extLst>
            </p:cNvPr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3ECB2C-E30D-4B36-9AD3-82E0BCBC054D}"/>
                </a:ext>
              </a:extLst>
            </p:cNvPr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AB44EE-CC4A-49B8-B215-7A22D30B5782}"/>
              </a:ext>
            </a:extLst>
          </p:cNvPr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  <p:extLst>
      <p:ext uri="{BB962C8B-B14F-4D97-AF65-F5344CB8AC3E}">
        <p14:creationId xmlns:p14="http://schemas.microsoft.com/office/powerpoint/2010/main" val="15750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283544"/>
          </a:xfrm>
        </p:spPr>
        <p:txBody>
          <a:bodyPr/>
          <a:lstStyle/>
          <a:p>
            <a:r>
              <a:rPr lang="en-US" sz="3600" dirty="0">
                <a:latin typeface="Arial Rounded MT Bold" panose="020F0704030504030204" pitchFamily="34" charset="0"/>
              </a:rPr>
              <a:t>Next Meeting:</a:t>
            </a:r>
          </a:p>
          <a:p>
            <a:r>
              <a:rPr lang="en-US" sz="3600" dirty="0">
                <a:latin typeface="Arial Rounded MT Bold" panose="020F0704030504030204" pitchFamily="34" charset="0"/>
              </a:rPr>
              <a:t>Thursday, </a:t>
            </a: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March 3</a:t>
            </a:r>
            <a:r>
              <a:rPr lang="en-US" sz="3600" dirty="0">
                <a:latin typeface="Arial Rounded MT Bold" panose="020F0704030504030204" pitchFamily="34" charset="0"/>
              </a:rPr>
              <a:t>, 2022</a:t>
            </a:r>
          </a:p>
          <a:p>
            <a:r>
              <a:rPr lang="en-US" sz="3600" dirty="0">
                <a:latin typeface="Arial Rounded MT Bold" panose="020F0704030504030204" pitchFamily="34" charset="0"/>
              </a:rPr>
              <a:t>@ 6:30 pm</a:t>
            </a:r>
          </a:p>
          <a:p>
            <a:endParaRPr lang="en-US" sz="3600" dirty="0"/>
          </a:p>
          <a:p>
            <a:r>
              <a:rPr lang="en-US" sz="3600" dirty="0">
                <a:latin typeface="Arial Rounded MT Bold" panose="020F0704030504030204" pitchFamily="34" charset="0"/>
              </a:rPr>
              <a:t>Note the date change due to Ash Wednesday…</a:t>
            </a:r>
          </a:p>
          <a:p>
            <a:endParaRPr lang="en-US" sz="3600" dirty="0"/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0DDBE-3125-4C56-84EE-37BA3ADBB924}"/>
              </a:ext>
            </a:extLst>
          </p:cNvPr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February 22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March 10 @ 10:00 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329B3-1250-40F5-91BC-97504E3E91F4}"/>
              </a:ext>
            </a:extLst>
          </p:cNvPr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52A68-5C9A-46B0-9C73-E63BEDE7A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83330"/>
            <a:ext cx="9144000" cy="424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DC6F5-D23F-4D03-8D53-A79E8F4D8418}"/>
              </a:ext>
            </a:extLst>
          </p:cNvPr>
          <p:cNvSpPr txBox="1"/>
          <p:nvPr/>
        </p:nvSpPr>
        <p:spPr>
          <a:xfrm>
            <a:off x="1142811" y="3215609"/>
            <a:ext cx="7306056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Thursday, February 17, 2022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Jack’s Cabin, Greenville</a:t>
            </a:r>
          </a:p>
          <a:p>
            <a:pPr marL="396875" indent="-3460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or call her at                  (937) 547-0975</a:t>
            </a:r>
          </a:p>
        </p:txBody>
      </p:sp>
      <p:pic>
        <p:nvPicPr>
          <p:cNvPr id="4" name="Picture 2" descr="Lunch7c">
            <a:extLst>
              <a:ext uri="{FF2B5EF4-FFF2-40B4-BE49-F238E27FC236}">
                <a16:creationId xmlns:a16="http://schemas.microsoft.com/office/drawing/2014/main" id="{1BDFE5E3-0337-4163-AE1A-71DC7328C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/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094E4-DF43-4257-B8FE-22BB59AA02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3CA-F63E-4EED-82CC-4F2BAA7BB87C}"/>
              </a:ext>
            </a:extLst>
          </p:cNvPr>
          <p:cNvSpPr txBox="1"/>
          <p:nvPr/>
        </p:nvSpPr>
        <p:spPr>
          <a:xfrm>
            <a:off x="362440" y="3587747"/>
            <a:ext cx="84421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0" indent="-1828800"/>
            <a:r>
              <a:rPr lang="en-US" sz="3600" b="1" dirty="0">
                <a:latin typeface="Arial Rounded MT Bold" panose="020F0704030504030204" pitchFamily="34" charset="0"/>
              </a:rPr>
              <a:t>BODY:	</a:t>
            </a:r>
            <a:r>
              <a:rPr lang="en-US" sz="3600" dirty="0">
                <a:latin typeface="Arial Rounded MT Bold" panose="020F0704030504030204" pitchFamily="34" charset="0"/>
              </a:rPr>
              <a:t>Wear something red</a:t>
            </a:r>
          </a:p>
          <a:p>
            <a:pPr marL="1828800" indent="-1828800"/>
            <a:r>
              <a:rPr lang="en-US" sz="3600" b="1" dirty="0">
                <a:latin typeface="Arial Rounded MT Bold" panose="020F0704030504030204" pitchFamily="34" charset="0"/>
              </a:rPr>
              <a:t>MIND:	</a:t>
            </a:r>
            <a:r>
              <a:rPr lang="en-US" sz="3600" dirty="0">
                <a:latin typeface="Arial Rounded MT Bold" panose="020F0704030504030204" pitchFamily="34" charset="0"/>
              </a:rPr>
              <a:t>Watch a Valentine movie</a:t>
            </a:r>
          </a:p>
          <a:p>
            <a:pPr marL="1828800" indent="-1828800"/>
            <a:r>
              <a:rPr lang="en-US" sz="3600" b="1" dirty="0">
                <a:latin typeface="Arial Rounded MT Bold" panose="020F0704030504030204" pitchFamily="34" charset="0"/>
              </a:rPr>
              <a:t>SPIRIT:	</a:t>
            </a:r>
            <a:r>
              <a:rPr lang="en-US" sz="3600" dirty="0">
                <a:latin typeface="Arial Rounded MT Bold" panose="020F0704030504030204" pitchFamily="34" charset="0"/>
              </a:rPr>
              <a:t>Pass out Valentine cards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513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AB557F-AED2-4B1C-AB51-BEADEF684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68322" cy="284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Classes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7070" y="2298158"/>
            <a:ext cx="91440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All 7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 and 8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Grade Students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Meets on 2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nd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and 4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Wednesdays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Time – 6:30 – 8:30 pm</a:t>
            </a:r>
          </a:p>
        </p:txBody>
      </p:sp>
    </p:spTree>
    <p:extLst>
      <p:ext uri="{BB962C8B-B14F-4D97-AF65-F5344CB8AC3E}">
        <p14:creationId xmlns:p14="http://schemas.microsoft.com/office/powerpoint/2010/main" val="11748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7070" y="2298158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encouraged to take turns as Acolyte</a:t>
            </a:r>
          </a:p>
        </p:txBody>
      </p:sp>
    </p:spTree>
    <p:extLst>
      <p:ext uri="{BB962C8B-B14F-4D97-AF65-F5344CB8AC3E}">
        <p14:creationId xmlns:p14="http://schemas.microsoft.com/office/powerpoint/2010/main" val="35804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colytes">
            <a:extLst>
              <a:ext uri="{FF2B5EF4-FFF2-40B4-BE49-F238E27FC236}">
                <a16:creationId xmlns:a16="http://schemas.microsoft.com/office/drawing/2014/main" id="{0A718819-E93B-4FBF-82F8-3019D291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C4ADC7-327C-4F1A-93D2-36C4F0412A07}"/>
              </a:ext>
            </a:extLst>
          </p:cNvPr>
          <p:cNvSpPr/>
          <p:nvPr/>
        </p:nvSpPr>
        <p:spPr>
          <a:xfrm>
            <a:off x="228600" y="3505200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     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  <p:extLst>
      <p:ext uri="{BB962C8B-B14F-4D97-AF65-F5344CB8AC3E}">
        <p14:creationId xmlns:p14="http://schemas.microsoft.com/office/powerpoint/2010/main" val="31268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0AF1-4BBE-445C-8F95-7150C4ABAC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6759020" cy="1545995"/>
          </a:xfrm>
        </p:spPr>
        <p:txBody>
          <a:bodyPr/>
          <a:lstStyle/>
          <a:p>
            <a:r>
              <a:rPr lang="en-US" sz="4400" dirty="0"/>
              <a:t>WELCA PROJECT</a:t>
            </a:r>
            <a:br>
              <a:rPr lang="en-US" sz="4400" dirty="0"/>
            </a:br>
            <a:r>
              <a:rPr lang="en-US" sz="4400" dirty="0"/>
              <a:t>JANUARY thru MARCH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121408"/>
            <a:ext cx="9117726" cy="428881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000" b="1" u="sng" dirty="0"/>
              <a:t>Personal Care Kits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1 Adult Tooth Brush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2 Bath Size Bars of Soap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1 Wide Tooth Comb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/>
              <a:t>1 Bath Towel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(Dark in color &amp; no larger than 52X27)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1 Nail Clippers (w/ optional nail file)</a:t>
            </a:r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9020" y="37710"/>
            <a:ext cx="2358706" cy="1862136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489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sign up for Altar Flowers on the chart by the Church Office or see Shirley Rhoades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D7B5A-1E36-45FA-A08A-11FDBD554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76202"/>
            <a:ext cx="7315200" cy="26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264" y="130314"/>
            <a:ext cx="58887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113122" y="1967745"/>
            <a:ext cx="89638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Elements are prepackaged by TruVine, a division of Concordia Church Supply Co.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 will resume our Pre-Covid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02B433-68C4-4FD6-A1FE-98016E7E7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00" b="92500" l="10000" r="90000">
                        <a14:foregroundMark x1="52000" y1="92500" x2="52000" y2="92500"/>
                        <a14:foregroundMark x1="52000" y1="8500" x2="52000" y2="8500"/>
                        <a14:foregroundMark x1="55000" y1="4500" x2="55000" y2="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031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68A866-84C1-4D33-B261-1928FA0236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8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Lenten Season Begins With Ash Wednesday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C7862C-8994-499C-94A4-2563663DF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3754"/>
            <a:ext cx="9144000" cy="54042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C4043C-A01B-4D9D-A215-BB3581CDA506}"/>
              </a:ext>
            </a:extLst>
          </p:cNvPr>
          <p:cNvSpPr/>
          <p:nvPr/>
        </p:nvSpPr>
        <p:spPr>
          <a:xfrm>
            <a:off x="1056033" y="5015591"/>
            <a:ext cx="436190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March 2, 2022</a:t>
            </a:r>
          </a:p>
          <a:p>
            <a:pPr algn="ctr"/>
            <a:r>
              <a:rPr lang="en-US" sz="5400" b="1" spc="5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At 7:00 pm</a:t>
            </a:r>
            <a:endParaRPr lang="en-US" sz="5400" b="1" cap="none" spc="50" dirty="0">
              <a:ln w="9525" cmpd="sng">
                <a:solidFill>
                  <a:srgbClr val="7030A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951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6147659-5141-43F0-82BC-DF001C1B65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 l="47500" t="52367" r="28400"/>
          <a:stretch/>
        </p:blipFill>
        <p:spPr>
          <a:xfrm>
            <a:off x="0" y="19629"/>
            <a:ext cx="9144000" cy="6830108"/>
          </a:xfrm>
          <a:prstGeom prst="rect">
            <a:avLst/>
          </a:prstGeom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Lenten Mid-Week Reflections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56B5C5-3C2B-40E2-895C-ED30A445B4FB}"/>
              </a:ext>
            </a:extLst>
          </p:cNvPr>
          <p:cNvSpPr txBox="1"/>
          <p:nvPr/>
        </p:nvSpPr>
        <p:spPr>
          <a:xfrm>
            <a:off x="0" y="85648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The Things of God</a:t>
            </a:r>
            <a:endParaRPr lang="en-US" sz="2400" b="1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338328" y="1556265"/>
            <a:ext cx="873861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Reflections based on items mentioned during the Passion of Christ</a:t>
            </a:r>
          </a:p>
          <a:p>
            <a:pPr marL="9144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The Thorns</a:t>
            </a:r>
          </a:p>
          <a:p>
            <a:pPr marL="9144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The Sponge</a:t>
            </a:r>
          </a:p>
          <a:p>
            <a:pPr marL="9144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The Coins</a:t>
            </a:r>
          </a:p>
          <a:p>
            <a:pPr marL="9144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The Sign on the Cross</a:t>
            </a:r>
          </a:p>
          <a:p>
            <a:pPr marL="9144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The Cup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These Reflections will be pre-recorded and released on our Facebook page on Wednesday each week during Lent</a:t>
            </a:r>
          </a:p>
        </p:txBody>
      </p:sp>
    </p:spTree>
    <p:extLst>
      <p:ext uri="{BB962C8B-B14F-4D97-AF65-F5344CB8AC3E}">
        <p14:creationId xmlns:p14="http://schemas.microsoft.com/office/powerpoint/2010/main" val="53579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3CA-F63E-4EED-82CC-4F2BAA7BB87C}"/>
              </a:ext>
            </a:extLst>
          </p:cNvPr>
          <p:cNvSpPr txBox="1"/>
          <p:nvPr/>
        </p:nvSpPr>
        <p:spPr>
          <a:xfrm>
            <a:off x="228600" y="2258568"/>
            <a:ext cx="832485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 Schedule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u="sng" dirty="0">
                <a:latin typeface="Arial Rounded MT Bold" panose="020F0704030504030204" pitchFamily="34" charset="0"/>
              </a:rPr>
              <a:t>Tuesday-Thursday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u="sng" dirty="0">
                <a:latin typeface="Arial Rounded MT Bold" panose="020F0704030504030204" pitchFamily="34" charset="0"/>
              </a:rPr>
              <a:t>8:00 am – 12:00 pm</a:t>
            </a:r>
            <a:endParaRPr lang="en-US" sz="3200" b="1" dirty="0">
              <a:latin typeface="Arial Rounded MT Bold" panose="020F0704030504030204" pitchFamily="34" charset="0"/>
            </a:endParaRPr>
          </a:p>
          <a:p>
            <a:pPr marL="509588" lvl="1" indent="-346075">
              <a:buFont typeface="Arial" panose="020B0604020202020204" pitchFamily="34" charset="0"/>
              <a:buChar char="•"/>
            </a:pPr>
            <a:endParaRPr lang="en-US" sz="1600" b="1" dirty="0">
              <a:latin typeface="Arial Rounded MT Bold" panose="020F0704030504030204" pitchFamily="34" charset="0"/>
            </a:endParaRP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2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>
            <a:extLst>
              <a:ext uri="{FF2B5EF4-FFF2-40B4-BE49-F238E27FC236}">
                <a16:creationId xmlns:a16="http://schemas.microsoft.com/office/drawing/2014/main" id="{7B4CD207-C30A-4DE8-9E93-48E03771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527E24-3F36-4303-8A0A-AA22BF8AA8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88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  <p:extLst>
      <p:ext uri="{BB962C8B-B14F-4D97-AF65-F5344CB8AC3E}">
        <p14:creationId xmlns:p14="http://schemas.microsoft.com/office/powerpoint/2010/main" val="15901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5A6F58-9E5F-4E91-9A49-2DEC18E5562D}"/>
              </a:ext>
            </a:extLst>
          </p:cNvPr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2"/>
              </a:rPr>
              <a:t>secretary@pitsburgtlc.org</a:t>
            </a:r>
          </a:p>
          <a:p>
            <a:pPr marL="509588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E7545379-5114-470B-AFBE-BF1AC7911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D002C-7AB1-4319-BE09-507CFF64D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FC0D0-007D-4F9A-914B-ECC70D792A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facebook.com/pitsburgtrinitylutheran.church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805AE-34EF-49A2-95FA-F8BB986A2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590702-4F68-46AC-A332-17FA39ACE8D5}"/>
              </a:ext>
            </a:extLst>
          </p:cNvPr>
          <p:cNvSpPr/>
          <p:nvPr/>
        </p:nvSpPr>
        <p:spPr>
          <a:xfrm>
            <a:off x="1" y="1702497"/>
            <a:ext cx="9144000" cy="432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Separate Giving Categories for: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General Treasury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Building Fund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Annual Christmas Auction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Donald K. Lucas Memorial Fund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C86C19-24C7-4DB3-9992-BC2A540FCB3B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Online Giving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101A4-7011-4719-A609-942255F331C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443C9-5CAF-4DB3-8514-7B9761E77A0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BC46B3F-28A3-4FCD-9489-1F4F5B2744D7}"/>
              </a:ext>
            </a:extLst>
          </p:cNvPr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940CBF-0982-4E14-A08B-D4B00439CD6C}"/>
                </a:ext>
              </a:extLst>
            </p:cNvPr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2"/>
                <a:extLst>
                  <a:ext uri="{FF2B5EF4-FFF2-40B4-BE49-F238E27FC236}">
                    <a16:creationId xmlns:a16="http://schemas.microsoft.com/office/drawing/2014/main" id="{11524E02-2A3D-4F6B-87C1-66F16C5D80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801B4D-01A3-4237-966E-52A2F1FBEF13}"/>
                  </a:ext>
                </a:extLst>
              </p:cNvPr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EA9ABE-A6E3-4B51-8C72-D62737784307}"/>
                  </a:ext>
                </a:extLst>
              </p:cNvPr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6CC07F-A00B-492C-ACD1-F6C3C9C32B32}"/>
                </a:ext>
              </a:extLst>
            </p:cNvPr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55BA3F-9709-407D-93D5-81663B2B083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1C207BA-0173-4601-9BB0-2DB825E104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CEC50C-63FF-4235-BFB4-5338A1DB7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13FFA2-23B6-4F91-A6F8-C582FD2AA7DC}"/>
              </a:ext>
            </a:extLst>
          </p:cNvPr>
          <p:cNvSpPr txBox="1"/>
          <p:nvPr/>
        </p:nvSpPr>
        <p:spPr>
          <a:xfrm>
            <a:off x="-3048" y="3429000"/>
            <a:ext cx="9070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Wednesday, February 16, 2022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A9D4AC-FB1E-4EA6-A12C-F6B679AD399B}"/>
              </a:ext>
            </a:extLst>
          </p:cNvPr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7DDC85-5E5D-427D-AF31-B78E06C72007}"/>
              </a:ext>
            </a:extLst>
          </p:cNvPr>
          <p:cNvSpPr/>
          <p:nvPr/>
        </p:nvSpPr>
        <p:spPr>
          <a:xfrm>
            <a:off x="3200400" y="2760505"/>
            <a:ext cx="3256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876495-E002-489C-8167-5A5CA8C766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7342" y="4517122"/>
            <a:ext cx="3730068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5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88EDE5-8DA9-4F02-B48E-6242BD970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04" b="29648"/>
          <a:stretch/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16B001A-7AA5-4F3C-9394-7B260D54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C7CB7-CBAC-4E15-8015-1E1E84EE5369}"/>
              </a:ext>
            </a:extLst>
          </p:cNvPr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Wed, Sept 15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2022 budget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AC848-C111-4BC4-8A02-622D4E58A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12213</TotalTime>
  <Words>826</Words>
  <Application>Microsoft Office PowerPoint</Application>
  <PresentationFormat>On-screen Show (4:3)</PresentationFormat>
  <Paragraphs>149</Paragraphs>
  <Slides>28</Slides>
  <Notes>3</Notes>
  <HiddenSlides>6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Arial Rounded MT Bold</vt:lpstr>
      <vt:lpstr>Calibri</vt:lpstr>
      <vt:lpstr>Calibri Light</vt:lpstr>
      <vt:lpstr>Times New Roman</vt:lpstr>
      <vt:lpstr>Wingdings</vt:lpstr>
      <vt:lpstr>Office Theme</vt:lpstr>
      <vt:lpstr>Trinity Evangelical Lutheran Church Announcements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WELCA PROJECT JANUARY thru MARCH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118</cp:revision>
  <cp:lastPrinted>2022-02-13T11:38:25Z</cp:lastPrinted>
  <dcterms:created xsi:type="dcterms:W3CDTF">2020-11-15T00:46:38Z</dcterms:created>
  <dcterms:modified xsi:type="dcterms:W3CDTF">2022-02-13T11:43:21Z</dcterms:modified>
</cp:coreProperties>
</file>