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57" r:id="rId3"/>
    <p:sldId id="259" r:id="rId4"/>
    <p:sldId id="258" r:id="rId5"/>
    <p:sldId id="261" r:id="rId6"/>
    <p:sldId id="260" r:id="rId7"/>
    <p:sldId id="262" r:id="rId8"/>
    <p:sldId id="263" r:id="rId9"/>
    <p:sldId id="264" r:id="rId10"/>
    <p:sldId id="265" r:id="rId11"/>
    <p:sldId id="266" r:id="rId12"/>
    <p:sldId id="267" r:id="rId13"/>
    <p:sldId id="270" r:id="rId14"/>
    <p:sldId id="269" r:id="rId15"/>
    <p:sldId id="272" r:id="rId16"/>
    <p:sldId id="273" r:id="rId17"/>
    <p:sldId id="26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68" d="100"/>
          <a:sy n="68" d="100"/>
        </p:scale>
        <p:origin x="1446" y="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91D59F-67E4-C347-8E59-A8329F24B2CA}" type="datetimeFigureOut">
              <a:rPr lang="en-US" smtClean="0"/>
              <a:t>3/10/2017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0CE08A-745A-1340-BAFF-8BA8F7AD620A}" type="slidenum">
              <a:rPr lang="en-US" smtClean="0"/>
              <a:t>‹#›</a:t>
            </a:fld>
            <a:endParaRPr lang="en-US"/>
          </a:p>
        </p:txBody>
      </p:sp>
    </p:spTree>
    <p:extLst>
      <p:ext uri="{BB962C8B-B14F-4D97-AF65-F5344CB8AC3E}">
        <p14:creationId xmlns:p14="http://schemas.microsoft.com/office/powerpoint/2010/main" val="2012704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748AE-A395-8A4F-8F11-CE3122584CA8}" type="datetimeFigureOut">
              <a:rPr lang="en-US" smtClean="0"/>
              <a:t>3/10/2017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EF056-AEEA-D348-919E-A40942FFCCD7}" type="slidenum">
              <a:rPr lang="en-US" smtClean="0"/>
              <a:t>‹#›</a:t>
            </a:fld>
            <a:endParaRPr lang="en-US"/>
          </a:p>
        </p:txBody>
      </p:sp>
    </p:spTree>
    <p:extLst>
      <p:ext uri="{BB962C8B-B14F-4D97-AF65-F5344CB8AC3E}">
        <p14:creationId xmlns:p14="http://schemas.microsoft.com/office/powerpoint/2010/main" val="87549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3118" y="5181600"/>
            <a:ext cx="1676400" cy="16764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3/10/2017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txBox="1"/>
          <p:nvPr/>
        </p:nvSpPr>
        <p:spPr>
          <a:xfrm>
            <a:off x="218606" y="470918"/>
            <a:ext cx="8706787" cy="6340197"/>
          </a:xfrm>
          <a:prstGeom prst="rect">
            <a:avLst/>
          </a:prstGeom>
        </p:spPr>
        <p:txBody>
          <a:bodyPr wrap="square">
            <a:spAutoFit/>
          </a:bodyPr>
          <a:lstStyle/>
          <a:p>
            <a:pPr algn="ctr"/>
            <a:r>
              <a:rPr lang="en-US" sz="3200" b="1" dirty="0">
                <a:solidFill>
                  <a:schemeClr val="accent1">
                    <a:lumMod val="75000"/>
                  </a:schemeClr>
                </a:solidFill>
                <a:latin typeface="Tahoma" charset="0"/>
                <a:ea typeface="Tahoma" charset="0"/>
                <a:cs typeface="Tahoma" charset="0"/>
              </a:rPr>
              <a:t>NATIONAL ASSOCIATION OF VETERANS’ PROGRAM ADMINISTRATORS</a:t>
            </a:r>
          </a:p>
          <a:p>
            <a:pPr algn="ctr"/>
            <a:r>
              <a:rPr lang="en-US" sz="2000" i="1" dirty="0">
                <a:solidFill>
                  <a:schemeClr val="accent1">
                    <a:lumMod val="75000"/>
                  </a:schemeClr>
                </a:solidFill>
                <a:latin typeface="Arial" charset="0"/>
                <a:ea typeface="Calibri" charset="0"/>
              </a:rPr>
              <a:t>Proudly Serving Veterans Since 1975</a:t>
            </a:r>
          </a:p>
          <a:p>
            <a:pPr algn="ctr"/>
            <a:endParaRPr lang="en-US" sz="2800" b="1" dirty="0">
              <a:latin typeface="Arial" charset="0"/>
              <a:ea typeface="Calibri" charset="0"/>
            </a:endParaRPr>
          </a:p>
          <a:p>
            <a:pPr algn="ctr"/>
            <a:r>
              <a:rPr lang="en-US" sz="2800" b="1" dirty="0">
                <a:latin typeface="Arial" charset="0"/>
                <a:ea typeface="Calibri" charset="0"/>
              </a:rPr>
              <a:t>Veterans’ Education Programs </a:t>
            </a:r>
            <a:endParaRPr lang="en-US" sz="2800" dirty="0">
              <a:latin typeface="Times New Roman" charset="0"/>
              <a:ea typeface="Calibri" charset="0"/>
            </a:endParaRPr>
          </a:p>
          <a:p>
            <a:pPr algn="ctr"/>
            <a:r>
              <a:rPr lang="en-US" sz="2800" b="1" dirty="0">
                <a:latin typeface="Arial" charset="0"/>
                <a:ea typeface="Calibri" charset="0"/>
              </a:rPr>
              <a:t>Issues and Legislative Agenda</a:t>
            </a:r>
            <a:endParaRPr lang="en-US" sz="2800" dirty="0">
              <a:latin typeface="Times New Roman" charset="0"/>
              <a:ea typeface="Calibri" charset="0"/>
            </a:endParaRPr>
          </a:p>
          <a:p>
            <a:pPr algn="ctr"/>
            <a:r>
              <a:rPr lang="en-US" sz="2800" b="1" dirty="0">
                <a:latin typeface="Arial" charset="0"/>
                <a:ea typeface="Calibri" charset="0"/>
              </a:rPr>
              <a:t>2017</a:t>
            </a:r>
          </a:p>
          <a:p>
            <a:pPr algn="ctr"/>
            <a:endParaRPr lang="en-US" sz="2800" dirty="0">
              <a:latin typeface="Times New Roman" charset="0"/>
              <a:ea typeface="Calibri" charset="0"/>
            </a:endParaRPr>
          </a:p>
          <a:p>
            <a:pPr algn="ctr"/>
            <a:endParaRPr lang="en-US" sz="3200" b="1" dirty="0">
              <a:latin typeface="Arial" charset="0"/>
              <a:ea typeface="Calibri" charset="0"/>
            </a:endParaRPr>
          </a:p>
          <a:p>
            <a:pPr algn="ctr"/>
            <a:endParaRPr lang="en-US" dirty="0">
              <a:latin typeface="Times New Roman" charset="0"/>
              <a:ea typeface="Calibri" charset="0"/>
            </a:endParaRPr>
          </a:p>
          <a:p>
            <a:pPr algn="ctr"/>
            <a:endParaRPr lang="en-US" dirty="0">
              <a:latin typeface="Times New Roman" charset="0"/>
              <a:ea typeface="Calibri" charset="0"/>
            </a:endParaRPr>
          </a:p>
          <a:p>
            <a:pPr algn="ctr"/>
            <a:endParaRPr lang="en-US" dirty="0">
              <a:latin typeface="Times New Roman" charset="0"/>
              <a:ea typeface="Calibri" charset="0"/>
            </a:endParaRPr>
          </a:p>
          <a:p>
            <a:pPr algn="ctr"/>
            <a:endParaRPr lang="en-US" dirty="0">
              <a:latin typeface="Times New Roman" charset="0"/>
              <a:ea typeface="Calibri" charset="0"/>
            </a:endParaRPr>
          </a:p>
          <a:p>
            <a:pPr algn="ctr"/>
            <a:endParaRPr lang="en-US" dirty="0">
              <a:latin typeface="Times New Roman" charset="0"/>
              <a:ea typeface="Calibri" charset="0"/>
            </a:endParaRPr>
          </a:p>
          <a:p>
            <a:pPr algn="ctr"/>
            <a:endParaRPr lang="en-US" dirty="0">
              <a:latin typeface="Times New Roman" charset="0"/>
              <a:ea typeface="Calibri" charset="0"/>
            </a:endParaRPr>
          </a:p>
          <a:p>
            <a:pPr algn="ctr"/>
            <a:r>
              <a:rPr lang="en-US" sz="1400" dirty="0">
                <a:solidFill>
                  <a:srgbClr val="FF0000"/>
                </a:solidFill>
                <a:latin typeface="Arial" charset="0"/>
                <a:ea typeface="Calibri" charset="0"/>
              </a:rPr>
              <a:t>Suite 1975, 2020 Pennsylvania Avenue, NW</a:t>
            </a:r>
            <a:endParaRPr lang="en-US" sz="1400" dirty="0">
              <a:solidFill>
                <a:srgbClr val="FF0000"/>
              </a:solidFill>
              <a:latin typeface="Times New Roman" charset="0"/>
              <a:ea typeface="Calibri" charset="0"/>
            </a:endParaRPr>
          </a:p>
          <a:p>
            <a:pPr algn="ctr"/>
            <a:r>
              <a:rPr lang="en-US" sz="1400" dirty="0">
                <a:solidFill>
                  <a:srgbClr val="FF0000"/>
                </a:solidFill>
                <a:latin typeface="Arial" charset="0"/>
                <a:ea typeface="Calibri" charset="0"/>
              </a:rPr>
              <a:t>Washington D.C. 20006-1846 </a:t>
            </a:r>
            <a:endParaRPr lang="en-US" sz="1400" dirty="0">
              <a:solidFill>
                <a:srgbClr val="FF0000"/>
              </a:solidFill>
              <a:latin typeface="Times New Roman" charset="0"/>
              <a:ea typeface="Calibri" charset="0"/>
            </a:endParaRPr>
          </a:p>
          <a:p>
            <a:pPr algn="ctr"/>
            <a:r>
              <a:rPr lang="en-US" sz="1400" dirty="0">
                <a:solidFill>
                  <a:srgbClr val="FF0000"/>
                </a:solidFill>
                <a:latin typeface="Arial" charset="0"/>
                <a:ea typeface="Calibri" charset="0"/>
              </a:rPr>
              <a:t>www.navpa.org</a:t>
            </a:r>
            <a:endParaRPr lang="en-US" sz="1400" dirty="0">
              <a:solidFill>
                <a:srgbClr val="FF0000"/>
              </a:solidFill>
              <a:latin typeface="Times New Roman" charset="0"/>
              <a:ea typeface="Calibri" charset="0"/>
            </a:endParaRPr>
          </a:p>
        </p:txBody>
      </p:sp>
      <p:pic>
        <p:nvPicPr>
          <p:cNvPr id="4" name="Picture 3"/>
          <p:cNvPicPr>
            <a:picLocks noChangeAspect="1"/>
          </p:cNvPicPr>
          <p:nvPr/>
        </p:nvPicPr>
        <p:blipFill>
          <a:blip r:embed="rId2"/>
          <a:stretch>
            <a:fillRect/>
          </a:stretch>
        </p:blipFill>
        <p:spPr>
          <a:xfrm>
            <a:off x="2860623" y="3635115"/>
            <a:ext cx="3390510" cy="2258134"/>
          </a:xfrm>
          <a:prstGeom prst="rect">
            <a:avLst/>
          </a:prstGeom>
        </p:spPr>
      </p:pic>
    </p:spTree>
    <p:extLst>
      <p:ext uri="{BB962C8B-B14F-4D97-AF65-F5344CB8AC3E}">
        <p14:creationId xmlns:p14="http://schemas.microsoft.com/office/powerpoint/2010/main" val="60616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txBox="1"/>
          <p:nvPr/>
        </p:nvSpPr>
        <p:spPr>
          <a:xfrm>
            <a:off x="218606" y="470918"/>
            <a:ext cx="8706787" cy="1015663"/>
          </a:xfrm>
          <a:prstGeom prst="rect">
            <a:avLst/>
          </a:prstGeom>
        </p:spPr>
        <p:txBody>
          <a:bodyPr wrap="square">
            <a:spAutoFit/>
          </a:bodyPr>
          <a:lstStyle/>
          <a:p>
            <a:pPr algn="ctr"/>
            <a:r>
              <a:rPr lang="en-US" sz="3600" b="1" dirty="0">
                <a:solidFill>
                  <a:schemeClr val="accent1">
                    <a:lumMod val="75000"/>
                  </a:schemeClr>
                </a:solidFill>
                <a:latin typeface="Tahoma" charset="0"/>
                <a:ea typeface="Tahoma" charset="0"/>
                <a:cs typeface="Tahoma" charset="0"/>
              </a:rPr>
              <a:t>ISSUES &amp; LEGISLATIVE AGENDA</a:t>
            </a:r>
          </a:p>
          <a:p>
            <a:pPr algn="ctr"/>
            <a:r>
              <a:rPr lang="en-US" sz="2400" b="1" dirty="0">
                <a:solidFill>
                  <a:schemeClr val="accent1">
                    <a:lumMod val="75000"/>
                  </a:schemeClr>
                </a:solidFill>
              </a:rPr>
              <a:t>H.R. 245: VETERANS’ EDUCATION EQUITY ACT</a:t>
            </a:r>
            <a:r>
              <a:rPr lang="en-US" sz="2400" dirty="0"/>
              <a:t> </a:t>
            </a:r>
            <a:endParaRPr lang="en-US" sz="2400" dirty="0">
              <a:solidFill>
                <a:schemeClr val="accent1">
                  <a:lumMod val="75000"/>
                </a:schemeClr>
              </a:solidFill>
              <a:latin typeface="Arial" charset="0"/>
              <a:ea typeface="Calibri" charset="0"/>
            </a:endParaRPr>
          </a:p>
        </p:txBody>
      </p:sp>
      <p:sp>
        <p:nvSpPr>
          <p:cNvPr id="3" name="Rectangle 2"/>
          <p:cNvSpPr txBox="1"/>
          <p:nvPr/>
        </p:nvSpPr>
        <p:spPr>
          <a:xfrm>
            <a:off x="218606" y="1614368"/>
            <a:ext cx="8706787" cy="4154984"/>
          </a:xfrm>
          <a:prstGeom prst="rect">
            <a:avLst/>
          </a:prstGeom>
        </p:spPr>
        <p:txBody>
          <a:bodyPr wrap="square">
            <a:spAutoFit/>
          </a:bodyPr>
          <a:lstStyle/>
          <a:p>
            <a:r>
              <a:rPr lang="en-US" sz="2200" dirty="0">
                <a:ea typeface="Calibri" charset="0"/>
                <a:cs typeface="Times New Roman" charset="0"/>
              </a:rPr>
              <a:t>Calls for calculation of the amount of the monthly housing stipend payable under the Post-9/11 G.I. Bill to be based on the location of the campus where classes are attended.</a:t>
            </a:r>
          </a:p>
          <a:p>
            <a:r>
              <a:rPr lang="en-US" sz="2200" dirty="0">
                <a:ea typeface="Calibri" charset="0"/>
                <a:cs typeface="Times New Roman" charset="0"/>
              </a:rPr>
              <a:t> </a:t>
            </a:r>
          </a:p>
          <a:p>
            <a:r>
              <a:rPr lang="en-US" sz="2200" b="1" dirty="0">
                <a:solidFill>
                  <a:srgbClr val="000000"/>
                </a:solidFill>
                <a:ea typeface="Calibri" charset="0"/>
                <a:cs typeface="Times New Roman" charset="0"/>
              </a:rPr>
              <a:t>Position:</a:t>
            </a:r>
            <a:r>
              <a:rPr lang="en-US" sz="2200" dirty="0">
                <a:solidFill>
                  <a:srgbClr val="000000"/>
                </a:solidFill>
                <a:ea typeface="Calibri" charset="0"/>
                <a:cs typeface="Times New Roman" charset="0"/>
              </a:rPr>
              <a:t> NAVPA supports H.R. 245 and agrees that students receiving G.I. Bill benefits should be paid a housing stipend based on the location where classes are attended. While some veterans will have their stipend increased by the change, others will see a decline. When applicable, housing stipends for government employees are calculated based on the cost of living for the physical location of assignment. NAVPA concedes that the physical location of classes attended should be considered in </a:t>
            </a:r>
          </a:p>
          <a:p>
            <a:r>
              <a:rPr lang="en-US" sz="2200" dirty="0">
                <a:solidFill>
                  <a:srgbClr val="000000"/>
                </a:solidFill>
                <a:ea typeface="Calibri" charset="0"/>
                <a:cs typeface="Times New Roman" charset="0"/>
              </a:rPr>
              <a:t>the same manner as a location of assignment.</a:t>
            </a:r>
            <a:r>
              <a:rPr lang="en-US" sz="2200"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txBox="1"/>
          <p:nvPr/>
        </p:nvSpPr>
        <p:spPr>
          <a:xfrm>
            <a:off x="218606" y="470918"/>
            <a:ext cx="8706787" cy="1015663"/>
          </a:xfrm>
          <a:prstGeom prst="rect">
            <a:avLst/>
          </a:prstGeom>
        </p:spPr>
        <p:txBody>
          <a:bodyPr wrap="square">
            <a:spAutoFit/>
          </a:bodyPr>
          <a:lstStyle/>
          <a:p>
            <a:pPr algn="ctr"/>
            <a:r>
              <a:rPr lang="en-US" sz="3600" b="1" dirty="0">
                <a:solidFill>
                  <a:schemeClr val="accent1">
                    <a:lumMod val="75000"/>
                  </a:schemeClr>
                </a:solidFill>
                <a:latin typeface="Tahoma" charset="0"/>
                <a:ea typeface="Tahoma" charset="0"/>
                <a:cs typeface="Tahoma" charset="0"/>
              </a:rPr>
              <a:t>ISSUES &amp; LEGISLATIVE AGENDA</a:t>
            </a:r>
          </a:p>
          <a:p>
            <a:pPr algn="ctr"/>
            <a:r>
              <a:rPr lang="en-US" sz="2400" b="1" dirty="0">
                <a:solidFill>
                  <a:schemeClr val="accent1">
                    <a:lumMod val="75000"/>
                  </a:schemeClr>
                </a:solidFill>
              </a:rPr>
              <a:t>H.R. 512: WINGMAN ACT</a:t>
            </a:r>
            <a:r>
              <a:rPr lang="en-US" sz="2400" dirty="0"/>
              <a:t> </a:t>
            </a:r>
            <a:endParaRPr lang="en-US" sz="2400" dirty="0">
              <a:solidFill>
                <a:schemeClr val="accent1">
                  <a:lumMod val="75000"/>
                </a:schemeClr>
              </a:solidFill>
              <a:latin typeface="Arial" charset="0"/>
              <a:ea typeface="Calibri" charset="0"/>
            </a:endParaRPr>
          </a:p>
        </p:txBody>
      </p:sp>
      <p:sp>
        <p:nvSpPr>
          <p:cNvPr id="2" name="Rectangle 1"/>
          <p:cNvSpPr txBox="1"/>
          <p:nvPr/>
        </p:nvSpPr>
        <p:spPr>
          <a:xfrm>
            <a:off x="352892" y="1623086"/>
            <a:ext cx="8438213" cy="4493538"/>
          </a:xfrm>
          <a:prstGeom prst="rect">
            <a:avLst/>
          </a:prstGeom>
        </p:spPr>
        <p:txBody>
          <a:bodyPr wrap="square">
            <a:spAutoFit/>
          </a:bodyPr>
          <a:lstStyle/>
          <a:p>
            <a:r>
              <a:rPr lang="en-US" sz="2200" dirty="0">
                <a:solidFill>
                  <a:srgbClr val="000000"/>
                </a:solidFill>
                <a:ea typeface="Calibri" charset="0"/>
              </a:rPr>
              <a:t>Permits veterans to grant access to their records in the databases of the Veterans Benefits Administration to certain designated congressional employees.</a:t>
            </a:r>
          </a:p>
          <a:p>
            <a:endParaRPr lang="en-US" sz="2200" dirty="0">
              <a:solidFill>
                <a:srgbClr val="000000"/>
              </a:solidFill>
              <a:ea typeface="Calibri" charset="0"/>
            </a:endParaRPr>
          </a:p>
          <a:p>
            <a:r>
              <a:rPr lang="en-US" sz="2200" b="1" dirty="0"/>
              <a:t>Position:</a:t>
            </a:r>
            <a:r>
              <a:rPr lang="en-US" sz="2200" dirty="0"/>
              <a:t> NAVPA supports H.R. 512, as it will allow Congressional staff to access veterans’ records to support inquiries about claims. Veterans often spend countless hours trying to navigate the claims process, which has proven to have a negative impact on academic and job performance. Those seeking assistance from their Legislative Representatives face additional challenges because they have to secure copies of their records to provide to staff. Enacting H.R. 512 will eliminate this </a:t>
            </a:r>
          </a:p>
          <a:p>
            <a:r>
              <a:rPr lang="en-US" sz="2200" dirty="0"/>
              <a:t>obstacle by providing the staff member immediate access to </a:t>
            </a:r>
          </a:p>
          <a:p>
            <a:r>
              <a:rPr lang="en-US" sz="2200" dirty="0"/>
              <a:t>the same documents VA staff members are reviewing.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p:nvPr/>
        </p:nvSpPr>
        <p:spPr>
          <a:xfrm>
            <a:off x="218606" y="470918"/>
            <a:ext cx="8706787" cy="1446550"/>
          </a:xfrm>
          <a:prstGeom prst="rect">
            <a:avLst/>
          </a:prstGeom>
        </p:spPr>
        <p:txBody>
          <a:bodyPr wrap="square">
            <a:spAutoFit/>
          </a:bodyPr>
          <a:lstStyle/>
          <a:p>
            <a:pPr algn="ctr"/>
            <a:r>
              <a:rPr lang="en-US" sz="3200" b="1" dirty="0">
                <a:solidFill>
                  <a:schemeClr val="accent1">
                    <a:lumMod val="75000"/>
                  </a:schemeClr>
                </a:solidFill>
                <a:latin typeface="Tahoma" charset="0"/>
                <a:ea typeface="Tahoma" charset="0"/>
                <a:cs typeface="Tahoma" charset="0"/>
              </a:rPr>
              <a:t>NATIONAL ASSOCIATION OF VETERANS’ PROGRAM ADMINISTRATORS</a:t>
            </a:r>
          </a:p>
          <a:p>
            <a:pPr algn="ctr"/>
            <a:r>
              <a:rPr lang="en-US" sz="2400" b="1" dirty="0">
                <a:solidFill>
                  <a:schemeClr val="accent1">
                    <a:lumMod val="75000"/>
                  </a:schemeClr>
                </a:solidFill>
                <a:ea typeface="Calibri" charset="0"/>
              </a:rPr>
              <a:t>ON THE HILL</a:t>
            </a:r>
          </a:p>
        </p:txBody>
      </p:sp>
      <p:pic>
        <p:nvPicPr>
          <p:cNvPr id="2" name="Picture 1"/>
          <p:cNvPicPr>
            <a:picLocks noChangeAspect="1"/>
          </p:cNvPicPr>
          <p:nvPr/>
        </p:nvPicPr>
        <p:blipFill>
          <a:blip r:embed="rId2"/>
          <a:stretch>
            <a:fillRect/>
          </a:stretch>
        </p:blipFill>
        <p:spPr>
          <a:xfrm>
            <a:off x="947892" y="2123606"/>
            <a:ext cx="2662441" cy="1773227"/>
          </a:xfrm>
          <a:prstGeom prst="rect">
            <a:avLst/>
          </a:prstGeom>
        </p:spPr>
      </p:pic>
      <p:pic>
        <p:nvPicPr>
          <p:cNvPr id="3" name="Picture 2"/>
          <p:cNvPicPr>
            <a:picLocks noChangeAspect="1"/>
          </p:cNvPicPr>
          <p:nvPr/>
        </p:nvPicPr>
        <p:blipFill>
          <a:blip r:embed="rId3"/>
          <a:stretch>
            <a:fillRect/>
          </a:stretch>
        </p:blipFill>
        <p:spPr>
          <a:xfrm>
            <a:off x="5397477" y="1917468"/>
            <a:ext cx="3637219" cy="4849624"/>
          </a:xfrm>
          <a:prstGeom prst="rect">
            <a:avLst/>
          </a:prstGeom>
        </p:spPr>
      </p:pic>
      <p:pic>
        <p:nvPicPr>
          <p:cNvPr id="5" name="Picture 4"/>
          <p:cNvPicPr>
            <a:picLocks noChangeAspect="1"/>
          </p:cNvPicPr>
          <p:nvPr/>
        </p:nvPicPr>
        <p:blipFill>
          <a:blip r:embed="rId4"/>
          <a:stretch>
            <a:fillRect/>
          </a:stretch>
        </p:blipFill>
        <p:spPr>
          <a:xfrm>
            <a:off x="317798" y="4006481"/>
            <a:ext cx="3922426" cy="26123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p:nvPr/>
        </p:nvSpPr>
        <p:spPr>
          <a:xfrm>
            <a:off x="218606" y="470918"/>
            <a:ext cx="8706787" cy="1446550"/>
          </a:xfrm>
          <a:prstGeom prst="rect">
            <a:avLst/>
          </a:prstGeom>
        </p:spPr>
        <p:txBody>
          <a:bodyPr wrap="square">
            <a:spAutoFit/>
          </a:bodyPr>
          <a:lstStyle/>
          <a:p>
            <a:pPr algn="ctr"/>
            <a:r>
              <a:rPr lang="en-US" sz="3200" b="1" dirty="0">
                <a:solidFill>
                  <a:schemeClr val="accent1">
                    <a:lumMod val="75000"/>
                  </a:schemeClr>
                </a:solidFill>
                <a:latin typeface="Tahoma" charset="0"/>
                <a:ea typeface="Tahoma" charset="0"/>
                <a:cs typeface="Tahoma" charset="0"/>
              </a:rPr>
              <a:t>NATIONAL ASSOCIATION OF VETERANS’ PROGRAM ADMINISTRATORS</a:t>
            </a:r>
          </a:p>
          <a:p>
            <a:pPr algn="ctr"/>
            <a:r>
              <a:rPr lang="en-US" sz="2400" b="1" dirty="0">
                <a:solidFill>
                  <a:schemeClr val="accent1">
                    <a:lumMod val="75000"/>
                  </a:schemeClr>
                </a:solidFill>
                <a:ea typeface="Calibri" charset="0"/>
              </a:rPr>
              <a:t>ON THE HILL</a:t>
            </a:r>
          </a:p>
        </p:txBody>
      </p:sp>
      <p:sp>
        <p:nvSpPr>
          <p:cNvPr id="2" name="Rectangle 1"/>
          <p:cNvSpPr txBox="1"/>
          <p:nvPr/>
        </p:nvSpPr>
        <p:spPr>
          <a:xfrm>
            <a:off x="218607" y="1917468"/>
            <a:ext cx="8706786" cy="4708981"/>
          </a:xfrm>
          <a:prstGeom prst="rect">
            <a:avLst/>
          </a:prstGeom>
        </p:spPr>
        <p:txBody>
          <a:bodyPr wrap="square">
            <a:spAutoFit/>
          </a:bodyPr>
          <a:lstStyle/>
          <a:p>
            <a:r>
              <a:rPr lang="en-US" sz="2000" dirty="0">
                <a:latin typeface="Calibri" charset="0"/>
                <a:ea typeface="Calibri" charset="0"/>
                <a:cs typeface="Times New Roman" charset="0"/>
              </a:rPr>
              <a:t>November 2016: </a:t>
            </a:r>
          </a:p>
          <a:p>
            <a:pPr marL="285750" indent="-285750">
              <a:buFont typeface="Arial" charset="0"/>
              <a:buChar char="•"/>
            </a:pPr>
            <a:r>
              <a:rPr lang="en-US" sz="2000" dirty="0">
                <a:latin typeface="Calibri" charset="0"/>
                <a:ea typeface="Calibri" charset="0"/>
                <a:cs typeface="Times New Roman" charset="0"/>
              </a:rPr>
              <a:t>Met with Senator Johnny </a:t>
            </a:r>
            <a:r>
              <a:rPr lang="en-US" sz="2000" dirty="0" err="1">
                <a:latin typeface="Calibri" charset="0"/>
                <a:ea typeface="Calibri" charset="0"/>
                <a:cs typeface="Times New Roman" charset="0"/>
              </a:rPr>
              <a:t>Isakson</a:t>
            </a:r>
            <a:r>
              <a:rPr lang="en-US" sz="2000" dirty="0">
                <a:latin typeface="Calibri" charset="0"/>
                <a:ea typeface="Calibri" charset="0"/>
                <a:cs typeface="Times New Roman" charset="0"/>
              </a:rPr>
              <a:t>, Chairman of the Senate Committee for Veterans’ Affairs</a:t>
            </a:r>
          </a:p>
          <a:p>
            <a:pPr marL="285750" indent="-285750">
              <a:buFont typeface="Arial" charset="0"/>
              <a:buChar char="•"/>
            </a:pPr>
            <a:r>
              <a:rPr lang="en-US" sz="2000" dirty="0">
                <a:latin typeface="Calibri" charset="0"/>
                <a:ea typeface="Calibri" charset="0"/>
                <a:cs typeface="Times New Roman" charset="0"/>
              </a:rPr>
              <a:t>Developed partnerships with other veterans service organizations </a:t>
            </a:r>
          </a:p>
          <a:p>
            <a:r>
              <a:rPr lang="en-US" sz="2000" dirty="0">
                <a:latin typeface="Calibri" charset="0"/>
                <a:ea typeface="Calibri" charset="0"/>
                <a:cs typeface="Times New Roman" charset="0"/>
              </a:rPr>
              <a:t> </a:t>
            </a:r>
          </a:p>
          <a:p>
            <a:r>
              <a:rPr lang="en-US" sz="2000" dirty="0">
                <a:latin typeface="Calibri" charset="0"/>
                <a:ea typeface="Calibri" charset="0"/>
                <a:cs typeface="Times New Roman" charset="0"/>
              </a:rPr>
              <a:t>February 27 – March 2:</a:t>
            </a:r>
          </a:p>
          <a:p>
            <a:r>
              <a:rPr lang="en-US" sz="2000" dirty="0">
                <a:latin typeface="Calibri" charset="0"/>
                <a:ea typeface="Calibri" charset="0"/>
                <a:cs typeface="Times New Roman" charset="0"/>
              </a:rPr>
              <a:t>Presented legislative agenda and veterans’ program issues during meetings with:</a:t>
            </a:r>
          </a:p>
          <a:p>
            <a:pPr marL="285750" indent="-285750">
              <a:buFont typeface="Arial" charset="0"/>
              <a:buChar char="•"/>
            </a:pPr>
            <a:r>
              <a:rPr lang="en-US" sz="2000" dirty="0">
                <a:latin typeface="Calibri" charset="0"/>
                <a:ea typeface="Calibri" charset="0"/>
                <a:cs typeface="Times New Roman" charset="0"/>
              </a:rPr>
              <a:t>43 members of Congress</a:t>
            </a:r>
          </a:p>
          <a:p>
            <a:pPr marL="285750" indent="-285750">
              <a:buFont typeface="Arial" charset="0"/>
              <a:buChar char="•"/>
            </a:pPr>
            <a:r>
              <a:rPr lang="en-US" sz="2000" dirty="0">
                <a:latin typeface="Calibri" charset="0"/>
                <a:ea typeface="Calibri" charset="0"/>
                <a:cs typeface="Times New Roman" charset="0"/>
              </a:rPr>
              <a:t>House Committee on Veterans’ Affairs </a:t>
            </a:r>
          </a:p>
          <a:p>
            <a:pPr marL="285750" indent="-285750">
              <a:buFont typeface="Arial" charset="0"/>
              <a:buChar char="•"/>
            </a:pPr>
            <a:r>
              <a:rPr lang="en-US" sz="2000" dirty="0">
                <a:latin typeface="Calibri" charset="0"/>
                <a:ea typeface="Calibri" charset="0"/>
                <a:cs typeface="Times New Roman" charset="0"/>
              </a:rPr>
              <a:t>Senate Committee on Veterans Affairs</a:t>
            </a:r>
          </a:p>
          <a:p>
            <a:pPr marL="285750" indent="-285750">
              <a:buFont typeface="Arial" charset="0"/>
              <a:buChar char="•"/>
            </a:pPr>
            <a:r>
              <a:rPr lang="en-US" sz="2000" dirty="0">
                <a:latin typeface="Calibri" charset="0"/>
                <a:ea typeface="Calibri" charset="0"/>
                <a:cs typeface="Times New Roman" charset="0"/>
              </a:rPr>
              <a:t>MG Robert M. Worley II USAF (Ret.), Director, Education Services, VA</a:t>
            </a:r>
          </a:p>
          <a:p>
            <a:pPr marL="285750" indent="-285750">
              <a:buFont typeface="Arial" charset="0"/>
              <a:buChar char="•"/>
            </a:pPr>
            <a:r>
              <a:rPr lang="en-US" sz="2000" dirty="0">
                <a:latin typeface="Calibri" charset="0"/>
                <a:ea typeface="Calibri" charset="0"/>
                <a:cs typeface="Times New Roman" charset="0"/>
              </a:rPr>
              <a:t>Jared Lyon, CEO, Student Veterans of America (SVA)</a:t>
            </a:r>
          </a:p>
          <a:p>
            <a:pPr marL="285750" indent="-285750">
              <a:buFont typeface="Arial" charset="0"/>
              <a:buChar char="•"/>
            </a:pPr>
            <a:r>
              <a:rPr lang="en-US" sz="2000" dirty="0">
                <a:latin typeface="Calibri" charset="0"/>
                <a:ea typeface="Calibri" charset="0"/>
                <a:cs typeface="Times New Roman" charset="0"/>
              </a:rPr>
              <a:t>Tom Porter, Legislative Director, Iraq and Afghanistan</a:t>
            </a:r>
          </a:p>
          <a:p>
            <a:r>
              <a:rPr lang="en-US" sz="2000" dirty="0">
                <a:latin typeface="Calibri" charset="0"/>
                <a:ea typeface="Calibri" charset="0"/>
                <a:cs typeface="Times New Roman" charset="0"/>
              </a:rPr>
              <a:t>     Veterans of America</a:t>
            </a:r>
          </a:p>
          <a:p>
            <a:pPr marL="285750" indent="-285750">
              <a:buFont typeface="Arial" charset="0"/>
              <a:buChar char="•"/>
            </a:pPr>
            <a:r>
              <a:rPr lang="en-US" sz="2000" dirty="0">
                <a:latin typeface="Calibri" charset="0"/>
                <a:ea typeface="Calibri" charset="0"/>
                <a:cs typeface="Times New Roman" charset="0"/>
              </a:rPr>
              <a:t>Bettye Hodge, Outreach Vocational Rehab, VA</a:t>
            </a:r>
          </a:p>
        </p:txBody>
      </p:sp>
    </p:spTree>
    <p:extLst>
      <p:ext uri="{BB962C8B-B14F-4D97-AF65-F5344CB8AC3E}">
        <p14:creationId xmlns:p14="http://schemas.microsoft.com/office/powerpoint/2010/main" val="1218856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p:nvPr/>
        </p:nvSpPr>
        <p:spPr>
          <a:xfrm>
            <a:off x="218606" y="470918"/>
            <a:ext cx="8706787" cy="1446550"/>
          </a:xfrm>
          <a:prstGeom prst="rect">
            <a:avLst/>
          </a:prstGeom>
        </p:spPr>
        <p:txBody>
          <a:bodyPr wrap="square">
            <a:spAutoFit/>
          </a:bodyPr>
          <a:lstStyle/>
          <a:p>
            <a:pPr algn="ctr"/>
            <a:r>
              <a:rPr lang="en-US" sz="3200" b="1" dirty="0">
                <a:solidFill>
                  <a:schemeClr val="accent1">
                    <a:lumMod val="75000"/>
                  </a:schemeClr>
                </a:solidFill>
                <a:latin typeface="Tahoma" charset="0"/>
                <a:ea typeface="Tahoma" charset="0"/>
                <a:cs typeface="Tahoma" charset="0"/>
              </a:rPr>
              <a:t>NATIONAL ASSOCIATION OF VETERANS’ PROGRAM ADMINISTRATORS</a:t>
            </a:r>
          </a:p>
          <a:p>
            <a:pPr algn="ctr"/>
            <a:r>
              <a:rPr lang="en-US" sz="2400" b="1" dirty="0">
                <a:solidFill>
                  <a:schemeClr val="accent1">
                    <a:lumMod val="75000"/>
                  </a:schemeClr>
                </a:solidFill>
                <a:ea typeface="Calibri" charset="0"/>
              </a:rPr>
              <a:t>CURRENT AND FUTURE LEGISLATION</a:t>
            </a:r>
          </a:p>
        </p:txBody>
      </p:sp>
      <p:sp>
        <p:nvSpPr>
          <p:cNvPr id="3" name="Rectangle 2"/>
          <p:cNvSpPr txBox="1"/>
          <p:nvPr/>
        </p:nvSpPr>
        <p:spPr>
          <a:xfrm>
            <a:off x="87441" y="2388386"/>
            <a:ext cx="8969116" cy="2888483"/>
          </a:xfrm>
          <a:prstGeom prst="rect">
            <a:avLst/>
          </a:prstGeom>
        </p:spPr>
        <p:txBody>
          <a:bodyPr wrap="square">
            <a:spAutoFit/>
          </a:bodyPr>
          <a:lstStyle/>
          <a:p>
            <a:pPr marL="342900" indent="-342900">
              <a:buFont typeface="Arial" charset="0"/>
              <a:buChar char="•"/>
            </a:pPr>
            <a:r>
              <a:rPr lang="en-US" sz="2300" dirty="0">
                <a:latin typeface="Calibri" charset="0"/>
                <a:ea typeface="Calibri" charset="0"/>
                <a:cs typeface="Times New Roman" charset="0"/>
              </a:rPr>
              <a:t>H.R. 1112: Shauna Hill Post 9/11 Education Benefits Transferability Act</a:t>
            </a:r>
          </a:p>
          <a:p>
            <a:pPr marL="342900" indent="-342900">
              <a:lnSpc>
                <a:spcPct val="115000"/>
              </a:lnSpc>
              <a:buFont typeface="Arial" charset="0"/>
              <a:buChar char="•"/>
            </a:pPr>
            <a:r>
              <a:rPr lang="en-US" sz="2300" dirty="0">
                <a:latin typeface="Calibri" charset="0"/>
                <a:ea typeface="Calibri" charset="0"/>
                <a:cs typeface="Times New Roman" charset="0"/>
              </a:rPr>
              <a:t>H.R. 1126: Protecting Veterans From School Closures Act of 2017</a:t>
            </a:r>
          </a:p>
          <a:p>
            <a:pPr marL="342900" indent="-342900">
              <a:lnSpc>
                <a:spcPct val="115000"/>
              </a:lnSpc>
              <a:buFont typeface="Arial" charset="0"/>
              <a:buChar char="•"/>
            </a:pPr>
            <a:r>
              <a:rPr lang="en-US" sz="2300" dirty="0">
                <a:latin typeface="Calibri" charset="0"/>
                <a:ea typeface="Calibri" charset="0"/>
                <a:cs typeface="Times New Roman" charset="0"/>
              </a:rPr>
              <a:t>H.R. 1145: </a:t>
            </a:r>
            <a:r>
              <a:rPr lang="en-US" sz="2300" dirty="0">
                <a:solidFill>
                  <a:srgbClr val="000000"/>
                </a:solidFill>
                <a:latin typeface="Calibri" charset="0"/>
                <a:ea typeface="Times New Roman" charset="0"/>
                <a:cs typeface="Times New Roman" charset="0"/>
              </a:rPr>
              <a:t>Housing for Homeless Students Act of 2017</a:t>
            </a:r>
            <a:endParaRPr lang="en-US" sz="2300" dirty="0">
              <a:latin typeface="Calibri" charset="0"/>
              <a:ea typeface="Calibri" charset="0"/>
              <a:cs typeface="Times New Roman" charset="0"/>
            </a:endParaRPr>
          </a:p>
          <a:p>
            <a:pPr marL="342900" indent="-342900">
              <a:lnSpc>
                <a:spcPct val="115000"/>
              </a:lnSpc>
              <a:buFont typeface="Arial" charset="0"/>
              <a:buChar char="•"/>
            </a:pPr>
            <a:r>
              <a:rPr lang="en-US" sz="2300" dirty="0">
                <a:latin typeface="Calibri" charset="0"/>
                <a:ea typeface="Calibri" charset="0"/>
                <a:cs typeface="Times New Roman" charset="0"/>
              </a:rPr>
              <a:t>S. 473: </a:t>
            </a:r>
            <a:r>
              <a:rPr lang="en-US" sz="2300" dirty="0">
                <a:solidFill>
                  <a:srgbClr val="000000"/>
                </a:solidFill>
                <a:latin typeface="Calibri" charset="0"/>
                <a:ea typeface="Times New Roman" charset="0"/>
                <a:cs typeface="Times New Roman" charset="0"/>
              </a:rPr>
              <a:t>Educational Development for Troops and Veterans Act of 2017</a:t>
            </a:r>
            <a:endParaRPr lang="en-US" sz="2300" dirty="0">
              <a:latin typeface="Calibri" charset="0"/>
              <a:ea typeface="Calibri" charset="0"/>
              <a:cs typeface="Times New Roman" charset="0"/>
            </a:endParaRPr>
          </a:p>
          <a:p>
            <a:pPr marL="342900" indent="-342900">
              <a:lnSpc>
                <a:spcPct val="115000"/>
              </a:lnSpc>
              <a:buFont typeface="Arial" charset="0"/>
              <a:buChar char="•"/>
            </a:pPr>
            <a:r>
              <a:rPr lang="en-US" sz="2300" dirty="0">
                <a:latin typeface="Calibri" charset="0"/>
                <a:ea typeface="Calibri" charset="0"/>
                <a:cs typeface="Times New Roman" charset="0"/>
              </a:rPr>
              <a:t>H.R. 1379: Provides Post- 9/11 G.I. Bill education benefits to members of the Armed Forces awarded the Purple Heart on or after September 11, 2001</a:t>
            </a:r>
            <a:endParaRPr lang="en-US" sz="2300" dirty="0">
              <a:effectLst/>
              <a:latin typeface="Calibri" charset="0"/>
              <a:ea typeface="Calibri" charset="0"/>
              <a:cs typeface="Times New Roman" charset="0"/>
            </a:endParaRPr>
          </a:p>
        </p:txBody>
      </p:sp>
    </p:spTree>
    <p:extLst>
      <p:ext uri="{BB962C8B-B14F-4D97-AF65-F5344CB8AC3E}">
        <p14:creationId xmlns:p14="http://schemas.microsoft.com/office/powerpoint/2010/main" val="1792602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1186"/>
          <a:stretch/>
        </p:blipFill>
        <p:spPr>
          <a:xfrm>
            <a:off x="0" y="899410"/>
            <a:ext cx="9165852" cy="5958590"/>
          </a:xfrm>
          <a:prstGeom prst="rect">
            <a:avLst/>
          </a:prstGeom>
        </p:spPr>
      </p:pic>
      <p:sp>
        <p:nvSpPr>
          <p:cNvPr id="4" name="Rectangle 7"/>
          <p:cNvSpPr txBox="1"/>
          <p:nvPr/>
        </p:nvSpPr>
        <p:spPr>
          <a:xfrm>
            <a:off x="218606" y="333509"/>
            <a:ext cx="8706787" cy="954107"/>
          </a:xfrm>
          <a:prstGeom prst="rect">
            <a:avLst/>
          </a:prstGeom>
        </p:spPr>
        <p:txBody>
          <a:bodyPr wrap="square">
            <a:spAutoFit/>
          </a:bodyPr>
          <a:lstStyle/>
          <a:p>
            <a:pPr algn="ctr"/>
            <a:r>
              <a:rPr lang="en-US" sz="3200" b="1" dirty="0">
                <a:solidFill>
                  <a:schemeClr val="accent1">
                    <a:lumMod val="75000"/>
                  </a:schemeClr>
                </a:solidFill>
                <a:latin typeface="Tahoma" charset="0"/>
                <a:ea typeface="Tahoma" charset="0"/>
                <a:cs typeface="Tahoma" charset="0"/>
              </a:rPr>
              <a:t>2017 CONFERENCE </a:t>
            </a:r>
          </a:p>
          <a:p>
            <a:pPr algn="ctr"/>
            <a:endParaRPr lang="en-US" sz="2400" b="1" dirty="0">
              <a:solidFill>
                <a:schemeClr val="accent1">
                  <a:lumMod val="75000"/>
                </a:schemeClr>
              </a:solidFill>
              <a:ea typeface="Calibri" charset="0"/>
            </a:endParaRPr>
          </a:p>
        </p:txBody>
      </p:sp>
    </p:spTree>
    <p:extLst>
      <p:ext uri="{BB962C8B-B14F-4D97-AF65-F5344CB8AC3E}">
        <p14:creationId xmlns:p14="http://schemas.microsoft.com/office/powerpoint/2010/main" val="2113154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NAVPA Conference</a:t>
            </a:r>
          </a:p>
        </p:txBody>
      </p:sp>
      <p:sp>
        <p:nvSpPr>
          <p:cNvPr id="3" name="Content Placeholder 2"/>
          <p:cNvSpPr>
            <a:spLocks noGrp="1"/>
          </p:cNvSpPr>
          <p:nvPr>
            <p:ph idx="1"/>
          </p:nvPr>
        </p:nvSpPr>
        <p:spPr/>
        <p:txBody>
          <a:bodyPr/>
          <a:lstStyle/>
          <a:p>
            <a:pPr marL="0" indent="0">
              <a:buNone/>
            </a:pPr>
            <a:r>
              <a:rPr lang="en-US" dirty="0"/>
              <a:t>Official Resolution form</a:t>
            </a:r>
          </a:p>
          <a:p>
            <a:pPr marL="0" indent="0">
              <a:buNone/>
            </a:pPr>
            <a:r>
              <a:rPr lang="en-US" dirty="0"/>
              <a:t>Tracks: </a:t>
            </a:r>
          </a:p>
          <a:p>
            <a:r>
              <a:rPr lang="en-US" dirty="0"/>
              <a:t>Certifying Official Challenges and VA Training </a:t>
            </a:r>
          </a:p>
          <a:p>
            <a:r>
              <a:rPr lang="en-US" dirty="0"/>
              <a:t>Campus Program Challenges Track</a:t>
            </a:r>
          </a:p>
          <a:p>
            <a:r>
              <a:rPr lang="en-US" dirty="0"/>
              <a:t>Community Collaboration Challenges</a:t>
            </a:r>
          </a:p>
          <a:p>
            <a:r>
              <a:rPr lang="en-US" dirty="0"/>
              <a:t>Leadership Challenges &amp; Academic Success</a:t>
            </a:r>
          </a:p>
        </p:txBody>
      </p:sp>
      <p:pic>
        <p:nvPicPr>
          <p:cNvPr id="4" name="Picture 3"/>
          <p:cNvPicPr>
            <a:picLocks noChangeAspect="1"/>
          </p:cNvPicPr>
          <p:nvPr/>
        </p:nvPicPr>
        <p:blipFill>
          <a:blip r:embed="rId2"/>
          <a:stretch>
            <a:fillRect/>
          </a:stretch>
        </p:blipFill>
        <p:spPr>
          <a:xfrm>
            <a:off x="5867400" y="-6439"/>
            <a:ext cx="2857500" cy="2857500"/>
          </a:xfrm>
          <a:prstGeom prst="rect">
            <a:avLst/>
          </a:prstGeom>
        </p:spPr>
      </p:pic>
    </p:spTree>
    <p:extLst>
      <p:ext uri="{BB962C8B-B14F-4D97-AF65-F5344CB8AC3E}">
        <p14:creationId xmlns:p14="http://schemas.microsoft.com/office/powerpoint/2010/main" val="1346710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p:nvPr/>
        </p:nvSpPr>
        <p:spPr>
          <a:xfrm>
            <a:off x="218606" y="470918"/>
            <a:ext cx="8706787" cy="1384995"/>
          </a:xfrm>
          <a:prstGeom prst="rect">
            <a:avLst/>
          </a:prstGeom>
        </p:spPr>
        <p:txBody>
          <a:bodyPr wrap="square">
            <a:spAutoFit/>
          </a:bodyPr>
          <a:lstStyle/>
          <a:p>
            <a:pPr algn="ctr"/>
            <a:r>
              <a:rPr lang="en-US" sz="3200" b="1" dirty="0">
                <a:solidFill>
                  <a:schemeClr val="accent1">
                    <a:lumMod val="75000"/>
                  </a:schemeClr>
                </a:solidFill>
                <a:latin typeface="Tahoma" charset="0"/>
                <a:ea typeface="Tahoma" charset="0"/>
                <a:cs typeface="Tahoma" charset="0"/>
              </a:rPr>
              <a:t>NATIONAL ASSOCIATION OF VETERANS’ PROGRAM ADMINISTRATORS</a:t>
            </a:r>
          </a:p>
          <a:p>
            <a:pPr algn="ctr"/>
            <a:r>
              <a:rPr lang="en-US" sz="2000" i="1" dirty="0">
                <a:solidFill>
                  <a:schemeClr val="accent1">
                    <a:lumMod val="75000"/>
                  </a:schemeClr>
                </a:solidFill>
                <a:latin typeface="Arial" charset="0"/>
                <a:ea typeface="Calibri" charset="0"/>
              </a:rPr>
              <a:t>Proudly Serving Veterans Since 1975</a:t>
            </a:r>
          </a:p>
        </p:txBody>
      </p:sp>
      <p:sp>
        <p:nvSpPr>
          <p:cNvPr id="9" name="Rectangle 8"/>
          <p:cNvSpPr txBox="1"/>
          <p:nvPr/>
        </p:nvSpPr>
        <p:spPr>
          <a:xfrm>
            <a:off x="755754" y="4356372"/>
            <a:ext cx="7632490" cy="1200329"/>
          </a:xfrm>
          <a:prstGeom prst="rect">
            <a:avLst/>
          </a:prstGeom>
        </p:spPr>
        <p:txBody>
          <a:bodyPr wrap="square">
            <a:spAutoFit/>
          </a:bodyPr>
          <a:lstStyle/>
          <a:p>
            <a:pPr algn="ctr"/>
            <a:r>
              <a:rPr lang="en-US" sz="2400" dirty="0">
                <a:solidFill>
                  <a:srgbClr val="000000"/>
                </a:solidFill>
              </a:rPr>
              <a:t>For more information about NAVPA, please contact </a:t>
            </a:r>
          </a:p>
          <a:p>
            <a:pPr algn="ctr"/>
            <a:r>
              <a:rPr lang="en-US" sz="2400" dirty="0">
                <a:solidFill>
                  <a:srgbClr val="000000"/>
                </a:solidFill>
              </a:rPr>
              <a:t>Jill Rayner, Membership team member</a:t>
            </a:r>
          </a:p>
          <a:p>
            <a:pPr algn="ctr"/>
            <a:r>
              <a:rPr lang="en-US" sz="2400" b="0" i="0" dirty="0">
                <a:solidFill>
                  <a:srgbClr val="000000"/>
                </a:solidFill>
                <a:effectLst/>
              </a:rPr>
              <a:t>706-864-1688 jil</a:t>
            </a:r>
            <a:r>
              <a:rPr lang="en-US" sz="2400" dirty="0">
                <a:solidFill>
                  <a:srgbClr val="000000"/>
                </a:solidFill>
              </a:rPr>
              <a:t>l.Rayner@ung.edu</a:t>
            </a:r>
            <a:endParaRPr lang="en-US" sz="2400" b="0" i="0" dirty="0">
              <a:solidFill>
                <a:srgbClr val="000000"/>
              </a:solidFill>
              <a:effectLst/>
            </a:endParaRPr>
          </a:p>
        </p:txBody>
      </p:sp>
      <p:sp>
        <p:nvSpPr>
          <p:cNvPr id="5" name="Rectangle 8"/>
          <p:cNvSpPr txBox="1"/>
          <p:nvPr/>
        </p:nvSpPr>
        <p:spPr>
          <a:xfrm>
            <a:off x="870678" y="2405499"/>
            <a:ext cx="7632490" cy="1754326"/>
          </a:xfrm>
          <a:prstGeom prst="rect">
            <a:avLst/>
          </a:prstGeom>
        </p:spPr>
        <p:txBody>
          <a:bodyPr wrap="square">
            <a:spAutoFit/>
          </a:bodyPr>
          <a:lstStyle/>
          <a:p>
            <a:pPr algn="ctr"/>
            <a:r>
              <a:rPr lang="en-US" sz="3600" b="1" dirty="0">
                <a:solidFill>
                  <a:srgbClr val="000000"/>
                </a:solidFill>
              </a:rPr>
              <a:t>BECOME A MEMBER</a:t>
            </a:r>
          </a:p>
          <a:p>
            <a:pPr algn="ctr"/>
            <a:r>
              <a:rPr lang="en-US" sz="2400" dirty="0">
                <a:solidFill>
                  <a:srgbClr val="000000"/>
                </a:solidFill>
              </a:rPr>
              <a:t>Institutional Membership $175 </a:t>
            </a:r>
          </a:p>
          <a:p>
            <a:pPr algn="ctr"/>
            <a:r>
              <a:rPr lang="en-US" sz="2400" dirty="0">
                <a:solidFill>
                  <a:srgbClr val="000000"/>
                </a:solidFill>
              </a:rPr>
              <a:t>navpa.org/membership-join-today</a:t>
            </a:r>
          </a:p>
          <a:p>
            <a:pPr algn="ctr"/>
            <a:endParaRPr lang="en-US" sz="2400" b="0" i="0" dirty="0">
              <a:solidFill>
                <a:srgbClr val="000000"/>
              </a:solidFill>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p:nvPr/>
        </p:nvSpPr>
        <p:spPr>
          <a:xfrm>
            <a:off x="218606" y="582067"/>
            <a:ext cx="8706787" cy="5816977"/>
          </a:xfrm>
          <a:prstGeom prst="rect">
            <a:avLst/>
          </a:prstGeom>
        </p:spPr>
        <p:txBody>
          <a:bodyPr wrap="square" anchor="t">
            <a:spAutoFit/>
          </a:bodyPr>
          <a:lstStyle/>
          <a:p>
            <a:pPr algn="ctr"/>
            <a:r>
              <a:rPr lang="en-US" sz="3600" b="1" dirty="0">
                <a:solidFill>
                  <a:schemeClr val="accent1">
                    <a:lumMod val="75000"/>
                  </a:schemeClr>
                </a:solidFill>
                <a:latin typeface="Tahoma" charset="0"/>
                <a:ea typeface="Tahoma" charset="0"/>
                <a:cs typeface="Tahoma" charset="0"/>
              </a:rPr>
              <a:t>ABOUT US</a:t>
            </a:r>
            <a:endParaRPr lang="en-US" sz="3600" i="1" dirty="0">
              <a:solidFill>
                <a:schemeClr val="accent1">
                  <a:lumMod val="75000"/>
                </a:schemeClr>
              </a:solidFill>
              <a:latin typeface="Arial" charset="0"/>
              <a:ea typeface="Calibri" charset="0"/>
            </a:endParaRPr>
          </a:p>
          <a:p>
            <a:pPr algn="ctr"/>
            <a:endParaRPr lang="en-US" sz="2000" i="1" dirty="0">
              <a:solidFill>
                <a:sysClr val="windowText" lastClr="000000"/>
              </a:solidFill>
              <a:latin typeface="Arial" charset="0"/>
              <a:ea typeface="Calibri" charset="0"/>
            </a:endParaRPr>
          </a:p>
          <a:p>
            <a:pPr algn="ctr"/>
            <a:endParaRPr lang="en-US" sz="2000" i="1" dirty="0">
              <a:solidFill>
                <a:sysClr val="windowText" lastClr="000000"/>
              </a:solidFill>
              <a:latin typeface="Arial" charset="0"/>
              <a:ea typeface="Calibri" charset="0"/>
            </a:endParaRPr>
          </a:p>
          <a:p>
            <a:pPr algn="just"/>
            <a:endParaRPr lang="en-US" sz="3200" dirty="0"/>
          </a:p>
          <a:p>
            <a:r>
              <a:rPr lang="en-US" sz="3300" dirty="0"/>
              <a:t>The National Association of Veterans’ Program Administrators (NAVPA) is an organization of institutions and individuals who are involved or interested in the operation of veterans’ affairs programs and/or the delivery of services to veterans as Veterans’ Education Program Administrators across the country. </a:t>
            </a:r>
            <a:endParaRPr lang="en-US" sz="3300" i="1" dirty="0">
              <a:solidFill>
                <a:sysClr val="windowText" lastClr="000000"/>
              </a:solidFill>
              <a:ea typeface="Calibri" charset="0"/>
            </a:endParaRPr>
          </a:p>
          <a:p>
            <a:endParaRPr lang="en-US" sz="3300" b="1" dirty="0">
              <a:latin typeface="Arial" charset="0"/>
              <a:ea typeface="Calibri" charset="0"/>
            </a:endParaRPr>
          </a:p>
        </p:txBody>
      </p:sp>
      <p:pic>
        <p:nvPicPr>
          <p:cNvPr id="5" name="Picture 4"/>
          <p:cNvPicPr>
            <a:picLocks noChangeAspect="1"/>
          </p:cNvPicPr>
          <p:nvPr/>
        </p:nvPicPr>
        <p:blipFill>
          <a:blip r:embed="rId2"/>
          <a:stretch>
            <a:fillRect/>
          </a:stretch>
        </p:blipFill>
        <p:spPr>
          <a:xfrm>
            <a:off x="304800" y="457200"/>
            <a:ext cx="2379429" cy="158473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p:nvPr/>
        </p:nvSpPr>
        <p:spPr>
          <a:xfrm>
            <a:off x="218606" y="470918"/>
            <a:ext cx="8706787" cy="5232202"/>
          </a:xfrm>
          <a:prstGeom prst="rect">
            <a:avLst/>
          </a:prstGeom>
        </p:spPr>
        <p:txBody>
          <a:bodyPr wrap="square">
            <a:spAutoFit/>
          </a:bodyPr>
          <a:lstStyle/>
          <a:p>
            <a:pPr algn="ctr"/>
            <a:r>
              <a:rPr lang="en-US" sz="3600" b="1" dirty="0">
                <a:solidFill>
                  <a:schemeClr val="accent1">
                    <a:lumMod val="75000"/>
                  </a:schemeClr>
                </a:solidFill>
                <a:latin typeface="Tahoma" charset="0"/>
                <a:ea typeface="Tahoma" charset="0"/>
                <a:cs typeface="Tahoma" charset="0"/>
              </a:rPr>
              <a:t>ABOUT US</a:t>
            </a:r>
          </a:p>
          <a:p>
            <a:pPr algn="ctr"/>
            <a:endParaRPr lang="en-US" sz="3600" b="1" i="1" dirty="0">
              <a:solidFill>
                <a:schemeClr val="accent1">
                  <a:lumMod val="75000"/>
                </a:schemeClr>
              </a:solidFill>
              <a:latin typeface="Tahoma" charset="0"/>
              <a:ea typeface="Tahoma" charset="0"/>
              <a:cs typeface="Tahoma" charset="0"/>
            </a:endParaRPr>
          </a:p>
          <a:p>
            <a:pPr algn="just"/>
            <a:endParaRPr lang="en-US" sz="3200" dirty="0"/>
          </a:p>
          <a:p>
            <a:pPr algn="just"/>
            <a:endParaRPr lang="en-US" sz="3200" dirty="0"/>
          </a:p>
          <a:p>
            <a:r>
              <a:rPr lang="en-US" sz="3300" dirty="0"/>
              <a:t>NAVPA has served as the voice of advocacy for veterans in higher education since its founding in 1975. Our research, training, and policy initiatives have developed programs and support services to ensure veterans achieve their academic and professional goals. </a:t>
            </a:r>
            <a:endParaRPr lang="en-US" sz="3300" i="1" dirty="0">
              <a:solidFill>
                <a:schemeClr val="accent1">
                  <a:lumMod val="75000"/>
                </a:schemeClr>
              </a:solidFill>
              <a:latin typeface="Arial" charset="0"/>
              <a:ea typeface="Calibri" charset="0"/>
            </a:endParaRPr>
          </a:p>
        </p:txBody>
      </p:sp>
      <p:pic>
        <p:nvPicPr>
          <p:cNvPr id="2" name="Picture 1"/>
          <p:cNvPicPr>
            <a:picLocks noChangeAspect="1"/>
          </p:cNvPicPr>
          <p:nvPr/>
        </p:nvPicPr>
        <p:blipFill>
          <a:blip r:embed="rId2"/>
          <a:stretch>
            <a:fillRect/>
          </a:stretch>
        </p:blipFill>
        <p:spPr>
          <a:xfrm>
            <a:off x="218606" y="470918"/>
            <a:ext cx="2448394" cy="163066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329792" y="3277198"/>
            <a:ext cx="2666267" cy="3100785"/>
          </a:xfrm>
          <a:prstGeom prst="rect">
            <a:avLst/>
          </a:prstGeom>
        </p:spPr>
      </p:pic>
      <p:sp>
        <p:nvSpPr>
          <p:cNvPr id="3" name="Rectangle 7"/>
          <p:cNvSpPr txBox="1"/>
          <p:nvPr/>
        </p:nvSpPr>
        <p:spPr>
          <a:xfrm>
            <a:off x="218606" y="470918"/>
            <a:ext cx="8706787" cy="3293209"/>
          </a:xfrm>
          <a:prstGeom prst="rect">
            <a:avLst/>
          </a:prstGeom>
        </p:spPr>
        <p:txBody>
          <a:bodyPr wrap="square">
            <a:spAutoFit/>
          </a:bodyPr>
          <a:lstStyle/>
          <a:p>
            <a:pPr algn="ctr"/>
            <a:r>
              <a:rPr lang="en-US" sz="3600" b="1" dirty="0">
                <a:solidFill>
                  <a:schemeClr val="accent1">
                    <a:lumMod val="75000"/>
                  </a:schemeClr>
                </a:solidFill>
                <a:latin typeface="Tahoma" charset="0"/>
                <a:ea typeface="Tahoma" charset="0"/>
                <a:cs typeface="Tahoma" charset="0"/>
              </a:rPr>
              <a:t>MEMBERSHIP</a:t>
            </a:r>
          </a:p>
          <a:p>
            <a:pPr algn="ctr"/>
            <a:endParaRPr lang="en-US" sz="3600" b="1" i="1" dirty="0">
              <a:solidFill>
                <a:schemeClr val="accent1">
                  <a:lumMod val="75000"/>
                </a:schemeClr>
              </a:solidFill>
              <a:latin typeface="Tahoma" charset="0"/>
              <a:ea typeface="Tahoma" charset="0"/>
              <a:cs typeface="Tahoma" charset="0"/>
            </a:endParaRPr>
          </a:p>
          <a:p>
            <a:pPr algn="just"/>
            <a:r>
              <a:rPr lang="en-US" sz="3200" dirty="0"/>
              <a:t>NAVPA’s membership now includes 344 Institutions of Higher Learning across 47 states that represent 431,032 veterans</a:t>
            </a:r>
            <a:r>
              <a:rPr lang="en-US" sz="3600" dirty="0"/>
              <a:t>. </a:t>
            </a:r>
          </a:p>
          <a:p>
            <a:pPr algn="ctr"/>
            <a:endParaRPr lang="en-US" sz="3600" i="1" dirty="0">
              <a:solidFill>
                <a:schemeClr val="accent1">
                  <a:lumMod val="75000"/>
                </a:schemeClr>
              </a:solidFill>
              <a:latin typeface="Arial" charset="0"/>
              <a:ea typeface="Calibri" charset="0"/>
            </a:endParaRPr>
          </a:p>
        </p:txBody>
      </p:sp>
      <p:sp>
        <p:nvSpPr>
          <p:cNvPr id="2" name="TextBox 1"/>
          <p:cNvSpPr txBox="1"/>
          <p:nvPr/>
        </p:nvSpPr>
        <p:spPr>
          <a:xfrm>
            <a:off x="630313" y="3991131"/>
            <a:ext cx="4735433" cy="1200329"/>
          </a:xfrm>
          <a:prstGeom prst="rect">
            <a:avLst/>
          </a:prstGeom>
          <a:noFill/>
        </p:spPr>
        <p:txBody>
          <a:bodyPr wrap="square" rtlCol="0">
            <a:spAutoFit/>
          </a:bodyPr>
          <a:lstStyle/>
          <a:p>
            <a:pPr algn="ctr"/>
            <a:r>
              <a:rPr lang="en-US" dirty="0"/>
              <a:t>Armstrong State University</a:t>
            </a:r>
          </a:p>
          <a:p>
            <a:pPr algn="ctr"/>
            <a:r>
              <a:rPr lang="en-US" dirty="0"/>
              <a:t>Columbus State University</a:t>
            </a:r>
          </a:p>
          <a:p>
            <a:pPr algn="ctr"/>
            <a:r>
              <a:rPr lang="en-US" dirty="0"/>
              <a:t>Emory University </a:t>
            </a:r>
          </a:p>
          <a:p>
            <a:pPr algn="ctr"/>
            <a:r>
              <a:rPr lang="en-US" dirty="0"/>
              <a:t>Morehouse College </a:t>
            </a:r>
          </a:p>
        </p:txBody>
      </p:sp>
      <p:sp>
        <p:nvSpPr>
          <p:cNvPr id="5" name="TextBox 4"/>
          <p:cNvSpPr txBox="1"/>
          <p:nvPr/>
        </p:nvSpPr>
        <p:spPr>
          <a:xfrm>
            <a:off x="3780075" y="4129630"/>
            <a:ext cx="4735433" cy="646331"/>
          </a:xfrm>
          <a:prstGeom prst="rect">
            <a:avLst/>
          </a:prstGeom>
          <a:noFill/>
        </p:spPr>
        <p:txBody>
          <a:bodyPr wrap="square" rtlCol="0">
            <a:spAutoFit/>
          </a:bodyPr>
          <a:lstStyle/>
          <a:p>
            <a:pPr algn="ctr"/>
            <a:r>
              <a:rPr lang="en-US" dirty="0"/>
              <a:t>University of Georgia</a:t>
            </a:r>
          </a:p>
          <a:p>
            <a:pPr algn="ctr"/>
            <a:r>
              <a:rPr lang="en-US" dirty="0"/>
              <a:t>University of North Georgia</a:t>
            </a:r>
          </a:p>
        </p:txBody>
      </p:sp>
      <p:sp>
        <p:nvSpPr>
          <p:cNvPr id="4" name="TextBox 3"/>
          <p:cNvSpPr txBox="1"/>
          <p:nvPr/>
        </p:nvSpPr>
        <p:spPr>
          <a:xfrm>
            <a:off x="2547805" y="3557441"/>
            <a:ext cx="4048387" cy="369332"/>
          </a:xfrm>
          <a:prstGeom prst="rect">
            <a:avLst/>
          </a:prstGeom>
          <a:noFill/>
        </p:spPr>
        <p:txBody>
          <a:bodyPr wrap="square" rtlCol="0">
            <a:spAutoFit/>
          </a:bodyPr>
          <a:lstStyle/>
          <a:p>
            <a:pPr algn="ctr"/>
            <a:r>
              <a:rPr lang="en-US" b="1" u="sng" dirty="0"/>
              <a:t>Georgia's Current Member Institutions</a:t>
            </a:r>
            <a:endParaRPr lang="en-US" u="sng"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p:nvPr/>
        </p:nvSpPr>
        <p:spPr>
          <a:xfrm>
            <a:off x="218606" y="470918"/>
            <a:ext cx="8706787" cy="1015663"/>
          </a:xfrm>
          <a:prstGeom prst="rect">
            <a:avLst/>
          </a:prstGeom>
        </p:spPr>
        <p:txBody>
          <a:bodyPr wrap="square">
            <a:spAutoFit/>
          </a:bodyPr>
          <a:lstStyle/>
          <a:p>
            <a:pPr algn="ctr"/>
            <a:r>
              <a:rPr lang="en-US" sz="3600" b="1" dirty="0">
                <a:solidFill>
                  <a:schemeClr val="accent1">
                    <a:lumMod val="75000"/>
                  </a:schemeClr>
                </a:solidFill>
                <a:latin typeface="Tahoma" charset="0"/>
                <a:ea typeface="Tahoma" charset="0"/>
                <a:cs typeface="Tahoma" charset="0"/>
              </a:rPr>
              <a:t>ISSUES &amp; LEGISLATIVE AGENDA</a:t>
            </a:r>
          </a:p>
          <a:p>
            <a:pPr algn="ctr"/>
            <a:r>
              <a:rPr lang="en-US" sz="2400" b="1" dirty="0">
                <a:solidFill>
                  <a:schemeClr val="accent1">
                    <a:lumMod val="75000"/>
                  </a:schemeClr>
                </a:solidFill>
                <a:ea typeface="Tahoma" charset="0"/>
                <a:cs typeface="Tahoma" charset="0"/>
              </a:rPr>
              <a:t>TOP THREE PRIORITY ISSUES</a:t>
            </a:r>
            <a:endParaRPr lang="en-US" sz="2400" dirty="0">
              <a:solidFill>
                <a:schemeClr val="accent1">
                  <a:lumMod val="75000"/>
                </a:schemeClr>
              </a:solidFill>
              <a:ea typeface="Calibri" charset="0"/>
            </a:endParaRPr>
          </a:p>
        </p:txBody>
      </p:sp>
      <p:sp>
        <p:nvSpPr>
          <p:cNvPr id="2" name="Rectangle 1"/>
          <p:cNvSpPr txBox="1"/>
          <p:nvPr/>
        </p:nvSpPr>
        <p:spPr>
          <a:xfrm>
            <a:off x="218605" y="1770808"/>
            <a:ext cx="8706787" cy="3554819"/>
          </a:xfrm>
          <a:prstGeom prst="rect">
            <a:avLst/>
          </a:prstGeom>
        </p:spPr>
        <p:txBody>
          <a:bodyPr wrap="square">
            <a:spAutoFit/>
          </a:bodyPr>
          <a:lstStyle/>
          <a:p>
            <a:r>
              <a:rPr lang="en-US" sz="2500" b="1" u="sng">
                <a:solidFill>
                  <a:srgbClr val="000000"/>
                </a:solidFill>
              </a:rPr>
              <a:t>PRIORITY ISSUE #1</a:t>
            </a:r>
            <a:endParaRPr lang="en-US" sz="2500">
              <a:solidFill>
                <a:srgbClr val="000000"/>
              </a:solidFill>
            </a:endParaRPr>
          </a:p>
          <a:p>
            <a:r>
              <a:rPr lang="en-US" sz="2500">
                <a:solidFill>
                  <a:srgbClr val="000000"/>
                </a:solidFill>
              </a:rPr>
              <a:t>VA Work-Study students have experienced long delays in both being paid for work they have provided as well as contract renewals and approvals. This not only affects the student veteran, but also the worksites that rely on the services these students perform.</a:t>
            </a:r>
          </a:p>
          <a:p>
            <a:r>
              <a:rPr lang="en-US" sz="2500">
                <a:solidFill>
                  <a:srgbClr val="000000"/>
                </a:solidFill>
              </a:rPr>
              <a:t> </a:t>
            </a:r>
          </a:p>
          <a:p>
            <a:r>
              <a:rPr lang="en-US" sz="2500">
                <a:solidFill>
                  <a:srgbClr val="000000"/>
                </a:solidFill>
              </a:rPr>
              <a:t>NAVPA asks that the VA centralize and fully staff the VA Work-Study program to avoid delays in payments and approvals.</a:t>
            </a:r>
            <a:endParaRPr lang="en-US" sz="2500" b="0" i="0">
              <a:solidFill>
                <a:srgbClr val="000000"/>
              </a:solidFill>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txBox="1"/>
          <p:nvPr/>
        </p:nvSpPr>
        <p:spPr>
          <a:xfrm>
            <a:off x="218606" y="470918"/>
            <a:ext cx="8706787" cy="1015663"/>
          </a:xfrm>
          <a:prstGeom prst="rect">
            <a:avLst/>
          </a:prstGeom>
        </p:spPr>
        <p:txBody>
          <a:bodyPr wrap="square">
            <a:spAutoFit/>
          </a:bodyPr>
          <a:lstStyle/>
          <a:p>
            <a:pPr algn="ctr"/>
            <a:r>
              <a:rPr lang="en-US" sz="3600" b="1" dirty="0">
                <a:solidFill>
                  <a:schemeClr val="accent1">
                    <a:lumMod val="75000"/>
                  </a:schemeClr>
                </a:solidFill>
                <a:latin typeface="Tahoma" charset="0"/>
                <a:ea typeface="Tahoma" charset="0"/>
                <a:cs typeface="Tahoma" charset="0"/>
              </a:rPr>
              <a:t>ISSUES &amp; LEGISLATIVE AGENDA</a:t>
            </a:r>
          </a:p>
          <a:p>
            <a:pPr algn="ctr"/>
            <a:r>
              <a:rPr lang="en-US" sz="2400" b="1" dirty="0">
                <a:solidFill>
                  <a:schemeClr val="accent1">
                    <a:lumMod val="75000"/>
                  </a:schemeClr>
                </a:solidFill>
                <a:ea typeface="Tahoma" charset="0"/>
                <a:cs typeface="Tahoma" charset="0"/>
              </a:rPr>
              <a:t>TOP THREE PRIORITY ISSUES</a:t>
            </a:r>
            <a:endParaRPr lang="en-US" sz="2400" dirty="0">
              <a:solidFill>
                <a:schemeClr val="accent1">
                  <a:lumMod val="75000"/>
                </a:schemeClr>
              </a:solidFill>
              <a:ea typeface="Calibri" charset="0"/>
            </a:endParaRPr>
          </a:p>
        </p:txBody>
      </p:sp>
      <p:sp>
        <p:nvSpPr>
          <p:cNvPr id="2" name="Rectangle 1"/>
          <p:cNvSpPr txBox="1"/>
          <p:nvPr/>
        </p:nvSpPr>
        <p:spPr>
          <a:xfrm>
            <a:off x="271695" y="1720840"/>
            <a:ext cx="8600607" cy="3554819"/>
          </a:xfrm>
          <a:prstGeom prst="rect">
            <a:avLst/>
          </a:prstGeom>
        </p:spPr>
        <p:txBody>
          <a:bodyPr wrap="square">
            <a:spAutoFit/>
          </a:bodyPr>
          <a:lstStyle/>
          <a:p>
            <a:r>
              <a:rPr lang="en-US" sz="2500" b="1" u="sng">
                <a:solidFill>
                  <a:srgbClr val="000000"/>
                </a:solidFill>
              </a:rPr>
              <a:t>PRIORITY ISSUE #2</a:t>
            </a:r>
            <a:endParaRPr lang="en-US" sz="2500">
              <a:solidFill>
                <a:srgbClr val="000000"/>
              </a:solidFill>
            </a:endParaRPr>
          </a:p>
          <a:p>
            <a:r>
              <a:rPr lang="en-US" sz="2500">
                <a:solidFill>
                  <a:srgbClr val="000000"/>
                </a:solidFill>
              </a:rPr>
              <a:t>The Veterans Health Care and Benefits Improvement Act of 2016 directs the VA to create a new reporting requirement for education institutions regarding the academic progress for students using the Post-9/11 GI Bill. </a:t>
            </a:r>
          </a:p>
          <a:p>
            <a:r>
              <a:rPr lang="en-US" sz="2500">
                <a:solidFill>
                  <a:srgbClr val="000000"/>
                </a:solidFill>
              </a:rPr>
              <a:t> </a:t>
            </a:r>
          </a:p>
          <a:p>
            <a:r>
              <a:rPr lang="en-US" sz="2500">
                <a:solidFill>
                  <a:srgbClr val="000000"/>
                </a:solidFill>
              </a:rPr>
              <a:t>NAVPA asks that education institutions be allowed to provide input regarding the new reporting criteria and delivery method prior to those issues being determined by the VA.</a:t>
            </a:r>
            <a:endParaRPr lang="en-US" sz="2500" b="0" i="0">
              <a:solidFill>
                <a:srgbClr val="000000"/>
              </a:solidFill>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txBox="1"/>
          <p:nvPr/>
        </p:nvSpPr>
        <p:spPr>
          <a:xfrm>
            <a:off x="218606" y="470918"/>
            <a:ext cx="8706787" cy="1015663"/>
          </a:xfrm>
          <a:prstGeom prst="rect">
            <a:avLst/>
          </a:prstGeom>
        </p:spPr>
        <p:txBody>
          <a:bodyPr wrap="square">
            <a:spAutoFit/>
          </a:bodyPr>
          <a:lstStyle/>
          <a:p>
            <a:pPr algn="ctr"/>
            <a:r>
              <a:rPr lang="en-US" sz="3600" b="1" dirty="0">
                <a:solidFill>
                  <a:schemeClr val="accent1">
                    <a:lumMod val="75000"/>
                  </a:schemeClr>
                </a:solidFill>
                <a:latin typeface="Tahoma" charset="0"/>
                <a:ea typeface="Tahoma" charset="0"/>
                <a:cs typeface="Tahoma" charset="0"/>
              </a:rPr>
              <a:t>ISSUES &amp; LEGISLATIVE AGENDA</a:t>
            </a:r>
          </a:p>
          <a:p>
            <a:pPr algn="ctr"/>
            <a:r>
              <a:rPr lang="en-US" sz="2400" b="1" dirty="0">
                <a:solidFill>
                  <a:schemeClr val="accent1">
                    <a:lumMod val="75000"/>
                  </a:schemeClr>
                </a:solidFill>
                <a:ea typeface="Tahoma" charset="0"/>
                <a:cs typeface="Tahoma" charset="0"/>
              </a:rPr>
              <a:t>TOP THREE PRIORITY ISSUES</a:t>
            </a:r>
            <a:endParaRPr lang="en-US" sz="2400" dirty="0">
              <a:solidFill>
                <a:schemeClr val="accent1">
                  <a:lumMod val="75000"/>
                </a:schemeClr>
              </a:solidFill>
              <a:ea typeface="Calibri" charset="0"/>
            </a:endParaRPr>
          </a:p>
        </p:txBody>
      </p:sp>
      <p:sp>
        <p:nvSpPr>
          <p:cNvPr id="2" name="Rectangle 1"/>
          <p:cNvSpPr txBox="1"/>
          <p:nvPr/>
        </p:nvSpPr>
        <p:spPr>
          <a:xfrm>
            <a:off x="218606" y="1599007"/>
            <a:ext cx="8706787" cy="3985706"/>
          </a:xfrm>
          <a:prstGeom prst="rect">
            <a:avLst/>
          </a:prstGeom>
        </p:spPr>
        <p:txBody>
          <a:bodyPr wrap="square">
            <a:spAutoFit/>
          </a:bodyPr>
          <a:lstStyle/>
          <a:p>
            <a:r>
              <a:rPr lang="en-US" sz="2300" b="1" u="sng" dirty="0">
                <a:solidFill>
                  <a:srgbClr val="000000"/>
                </a:solidFill>
              </a:rPr>
              <a:t>PRIORITY ISSUE #3</a:t>
            </a:r>
            <a:endParaRPr lang="en-US" sz="2300" dirty="0">
              <a:solidFill>
                <a:srgbClr val="000000"/>
              </a:solidFill>
            </a:endParaRPr>
          </a:p>
          <a:p>
            <a:r>
              <a:rPr lang="en-US" sz="2300" dirty="0">
                <a:solidFill>
                  <a:srgbClr val="000000"/>
                </a:solidFill>
              </a:rPr>
              <a:t>The VA Reporting Fee paid to institutions continues to be reduced to fund other Veterans Administration programs. Funds received from VA Reporting Fees are often used to help defray the costs of sending Certifying Officials to training that improve efficiency and accuracy, which helps the VA reduce hundreds of millions in annual debt created by erroneous payments.</a:t>
            </a:r>
          </a:p>
          <a:p>
            <a:r>
              <a:rPr lang="en-US" sz="2300" dirty="0">
                <a:solidFill>
                  <a:srgbClr val="000000"/>
                </a:solidFill>
              </a:rPr>
              <a:t> </a:t>
            </a:r>
          </a:p>
          <a:p>
            <a:r>
              <a:rPr lang="en-US" sz="2300" dirty="0">
                <a:solidFill>
                  <a:srgbClr val="000000"/>
                </a:solidFill>
              </a:rPr>
              <a:t>NAVPA requests that the reporting fee be returned to the full rate and that Congressional leaders help to protect it against being used as an offset for other programs in the future.</a:t>
            </a:r>
            <a:endParaRPr lang="en-US" sz="2300" b="0" i="0" dirty="0">
              <a:solidFill>
                <a:srgbClr val="000000"/>
              </a:solidFill>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txBox="1"/>
          <p:nvPr/>
        </p:nvSpPr>
        <p:spPr>
          <a:xfrm>
            <a:off x="218606" y="470918"/>
            <a:ext cx="8706787" cy="1015663"/>
          </a:xfrm>
          <a:prstGeom prst="rect">
            <a:avLst/>
          </a:prstGeom>
        </p:spPr>
        <p:txBody>
          <a:bodyPr wrap="square">
            <a:spAutoFit/>
          </a:bodyPr>
          <a:lstStyle/>
          <a:p>
            <a:pPr algn="ctr"/>
            <a:r>
              <a:rPr lang="en-US" sz="3600" b="1" dirty="0">
                <a:solidFill>
                  <a:schemeClr val="accent1">
                    <a:lumMod val="75000"/>
                  </a:schemeClr>
                </a:solidFill>
                <a:latin typeface="Tahoma" charset="0"/>
                <a:ea typeface="Tahoma" charset="0"/>
                <a:cs typeface="Tahoma" charset="0"/>
              </a:rPr>
              <a:t>ISSUES &amp; LEGISLATIVE AGENDA</a:t>
            </a:r>
          </a:p>
          <a:p>
            <a:pPr algn="ctr"/>
            <a:r>
              <a:rPr lang="en-US" sz="2400" b="1" dirty="0">
                <a:solidFill>
                  <a:schemeClr val="accent1">
                    <a:lumMod val="75000"/>
                  </a:schemeClr>
                </a:solidFill>
                <a:ea typeface="Tahoma" charset="0"/>
                <a:cs typeface="Tahoma" charset="0"/>
              </a:rPr>
              <a:t>90/10 RULE</a:t>
            </a:r>
            <a:endParaRPr lang="en-US" sz="2400" dirty="0">
              <a:solidFill>
                <a:schemeClr val="accent1">
                  <a:lumMod val="75000"/>
                </a:schemeClr>
              </a:solidFill>
              <a:ea typeface="Calibri" charset="0"/>
            </a:endParaRPr>
          </a:p>
        </p:txBody>
      </p:sp>
      <p:sp>
        <p:nvSpPr>
          <p:cNvPr id="7" name="Rectangle 6"/>
          <p:cNvSpPr txBox="1"/>
          <p:nvPr/>
        </p:nvSpPr>
        <p:spPr>
          <a:xfrm>
            <a:off x="218605" y="1723925"/>
            <a:ext cx="8706787" cy="4154984"/>
          </a:xfrm>
          <a:prstGeom prst="rect">
            <a:avLst/>
          </a:prstGeom>
        </p:spPr>
        <p:txBody>
          <a:bodyPr wrap="square">
            <a:spAutoFit/>
          </a:bodyPr>
          <a:lstStyle/>
          <a:p>
            <a:r>
              <a:rPr lang="en-US" sz="2200" dirty="0">
                <a:ea typeface="Calibri" charset="0"/>
                <a:cs typeface="Times New Roman" charset="0"/>
              </a:rPr>
              <a:t>The Rule requires proprietary institutions participating in Federal student aid programs have no more than 90% of revenue come from Title IV funds. However, because of a statutory loophole, the 90/10 Rule does not count GI Bill benefits and TA as federal funding.</a:t>
            </a:r>
          </a:p>
          <a:p>
            <a:r>
              <a:rPr lang="en-US" sz="2200" b="1" dirty="0">
                <a:ea typeface="Calibri" charset="0"/>
                <a:cs typeface="Times New Roman" charset="0"/>
              </a:rPr>
              <a:t> </a:t>
            </a:r>
            <a:endParaRPr lang="en-US" sz="2200" dirty="0">
              <a:ea typeface="Calibri" charset="0"/>
              <a:cs typeface="Times New Roman" charset="0"/>
            </a:endParaRPr>
          </a:p>
          <a:p>
            <a:r>
              <a:rPr lang="en-US" sz="2200" b="1" dirty="0">
                <a:ea typeface="Calibri" charset="0"/>
                <a:cs typeface="Times New Roman" charset="0"/>
              </a:rPr>
              <a:t>Position:</a:t>
            </a:r>
            <a:r>
              <a:rPr lang="en-US" sz="2200" dirty="0">
                <a:ea typeface="Calibri" charset="0"/>
                <a:cs typeface="Times New Roman" charset="0"/>
              </a:rPr>
              <a:t> NAVPA supports the closing of the 90/10 loophole, saving taxpayers $12.6 billion in improperly distributed funds. We look forward to continuing our work with Legislators to ensure the redistribution of federal aid is used in a manner that ensures support services and programs are established and maintained to promote successful outcomes for military students. NAVPA also asks that a portion of the funds be used to </a:t>
            </a:r>
          </a:p>
          <a:p>
            <a:r>
              <a:rPr lang="en-US" sz="2200" dirty="0">
                <a:ea typeface="Calibri" charset="0"/>
                <a:cs typeface="Times New Roman" charset="0"/>
              </a:rPr>
              <a:t>return reporting fees to their full amount.</a:t>
            </a:r>
            <a:r>
              <a:rPr lang="en-US" sz="2200"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txBox="1"/>
          <p:nvPr/>
        </p:nvSpPr>
        <p:spPr>
          <a:xfrm>
            <a:off x="218606" y="470918"/>
            <a:ext cx="8706787" cy="1015663"/>
          </a:xfrm>
          <a:prstGeom prst="rect">
            <a:avLst/>
          </a:prstGeom>
        </p:spPr>
        <p:txBody>
          <a:bodyPr wrap="square">
            <a:spAutoFit/>
          </a:bodyPr>
          <a:lstStyle/>
          <a:p>
            <a:pPr algn="ctr"/>
            <a:r>
              <a:rPr lang="en-US" sz="3600" b="1" dirty="0">
                <a:solidFill>
                  <a:schemeClr val="accent1">
                    <a:lumMod val="75000"/>
                  </a:schemeClr>
                </a:solidFill>
                <a:latin typeface="Tahoma" charset="0"/>
                <a:ea typeface="Tahoma" charset="0"/>
                <a:cs typeface="Tahoma" charset="0"/>
              </a:rPr>
              <a:t>ISSUES &amp; LEGISLATIVE AGENDA</a:t>
            </a:r>
          </a:p>
          <a:p>
            <a:pPr algn="ctr"/>
            <a:r>
              <a:rPr lang="en-US" sz="2400" b="1" dirty="0">
                <a:solidFill>
                  <a:schemeClr val="accent1">
                    <a:lumMod val="75000"/>
                  </a:schemeClr>
                </a:solidFill>
                <a:ea typeface="Tahoma" charset="0"/>
                <a:cs typeface="Tahoma" charset="0"/>
              </a:rPr>
              <a:t>CONTINUITY OF CARE DURING TRANSITION</a:t>
            </a:r>
            <a:endParaRPr lang="en-US" sz="2400" dirty="0">
              <a:solidFill>
                <a:schemeClr val="accent1">
                  <a:lumMod val="75000"/>
                </a:schemeClr>
              </a:solidFill>
              <a:ea typeface="Calibri" charset="0"/>
            </a:endParaRPr>
          </a:p>
        </p:txBody>
      </p:sp>
      <p:sp>
        <p:nvSpPr>
          <p:cNvPr id="2" name="Rectangle 1"/>
          <p:cNvSpPr txBox="1"/>
          <p:nvPr/>
        </p:nvSpPr>
        <p:spPr>
          <a:xfrm>
            <a:off x="218605" y="1836351"/>
            <a:ext cx="8706787" cy="4154984"/>
          </a:xfrm>
          <a:prstGeom prst="rect">
            <a:avLst/>
          </a:prstGeom>
        </p:spPr>
        <p:txBody>
          <a:bodyPr wrap="square">
            <a:spAutoFit/>
          </a:bodyPr>
          <a:lstStyle/>
          <a:p>
            <a:r>
              <a:rPr lang="en-US" sz="2200" dirty="0">
                <a:ea typeface="Calibri" charset="0"/>
              </a:rPr>
              <a:t>The three most frequent diagnoses of veterans are musculoskeletal ailments, mental health disorders and “Symptoms, Signs and Ill-Defined Conditions.” These three medical issues are the primary cause of veterans’ loss of employment and increased college dropout rates while utilizing their GI Bill benefits.</a:t>
            </a:r>
            <a:r>
              <a:rPr lang="en-US" sz="2200" dirty="0"/>
              <a:t> </a:t>
            </a:r>
          </a:p>
          <a:p>
            <a:endParaRPr lang="en-US" sz="2200" dirty="0"/>
          </a:p>
          <a:p>
            <a:r>
              <a:rPr lang="en-US" sz="2200" b="1" dirty="0"/>
              <a:t>Position:</a:t>
            </a:r>
            <a:r>
              <a:rPr lang="en-US" sz="2200" dirty="0"/>
              <a:t> NAVPA would like to see automatic enrollment for all service members leaving active duty in VA health care with the ability to opt out. Provide all service members, except those opting out, their VA identification cards prior to separation. Implement the DOD plan to develop an automated system to transfer military treatment </a:t>
            </a:r>
          </a:p>
          <a:p>
            <a:r>
              <a:rPr lang="en-US" sz="2200" dirty="0"/>
              <a:t>records to the VA electronically. </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OfficeLight_16x9</Template>
  <TotalTime>458</TotalTime>
  <Words>677</Words>
  <Application>Microsoft Office PowerPoint</Application>
  <PresentationFormat>On-screen Show (4:3)</PresentationFormat>
  <Paragraphs>121</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NAVPA Conference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Gore</dc:creator>
  <cp:lastModifiedBy>Casey Kuffrey</cp:lastModifiedBy>
  <cp:revision>162</cp:revision>
  <dcterms:created xsi:type="dcterms:W3CDTF">2017-03-07T01:53:36Z</dcterms:created>
  <dcterms:modified xsi:type="dcterms:W3CDTF">2017-03-10T13:56:57Z</dcterms:modified>
</cp:coreProperties>
</file>