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990600"/>
            <a:ext cx="12420600" cy="2881313"/>
          </a:xfrm>
        </p:spPr>
        <p:txBody>
          <a:bodyPr>
            <a:noAutofit/>
          </a:bodyPr>
          <a:lstStyle/>
          <a:p>
            <a:pPr algn="ctr"/>
            <a:r>
              <a:rPr lang="en-US" sz="6600" i="1" dirty="0">
                <a:latin typeface="Franklin Gothic Heavy" panose="020B0903020102020204" pitchFamily="34" charset="0"/>
              </a:rPr>
              <a:t>He’s In The Midst Of The Storm</a:t>
            </a:r>
            <a:endParaRPr lang="en-US" sz="6600" dirty="0">
              <a:latin typeface="Franklin Gothic Heavy" panose="020B09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99938"/>
            <a:ext cx="11811000" cy="1053062"/>
          </a:xfrm>
        </p:spPr>
        <p:txBody>
          <a:bodyPr>
            <a:noAutofit/>
          </a:bodyPr>
          <a:lstStyle/>
          <a:p>
            <a:pPr algn="ctr"/>
            <a:r>
              <a:rPr lang="en-US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Franklin Gothic Medium" panose="020B0603020102020204" pitchFamily="34" charset="0"/>
              </a:rPr>
              <a:t>Mark 4:35-41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1295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6600" b="1" dirty="0">
                <a:latin typeface="Franklin Gothic Medium" panose="020B0603020102020204" pitchFamily="34" charset="0"/>
              </a:rPr>
              <a:t>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669536"/>
          </a:xfrm>
        </p:spPr>
        <p:txBody>
          <a:bodyPr>
            <a:normAutofit lnSpcReduction="10000"/>
          </a:bodyPr>
          <a:lstStyle/>
          <a:p>
            <a:pPr marL="857250" indent="-85725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6600" b="1" dirty="0">
                <a:latin typeface="Franklin Gothic Medium" panose="020B0603020102020204" pitchFamily="34" charset="0"/>
              </a:rPr>
              <a:t>A Time of Teaching/Testing</a:t>
            </a:r>
          </a:p>
          <a:p>
            <a:pPr marL="857250" indent="-857250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6600" b="1" dirty="0">
              <a:latin typeface="Franklin Gothic Medium" panose="020B0603020102020204" pitchFamily="34" charset="0"/>
            </a:endParaRPr>
          </a:p>
          <a:p>
            <a:pPr marL="857250" indent="-85725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6600" b="1" dirty="0">
                <a:latin typeface="Franklin Gothic Medium" panose="020B0603020102020204" pitchFamily="34" charset="0"/>
              </a:rPr>
              <a:t>A Poetic Look at Storms</a:t>
            </a:r>
          </a:p>
          <a:p>
            <a:pPr marL="857250" indent="-857250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6600" b="1" dirty="0">
              <a:latin typeface="Franklin Gothic Medium" panose="020B0603020102020204" pitchFamily="34" charset="0"/>
            </a:endParaRPr>
          </a:p>
          <a:p>
            <a:pPr marL="857250" indent="-85725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6600" b="1" dirty="0">
                <a:latin typeface="Franklin Gothic Medium" panose="020B0603020102020204" pitchFamily="34" charset="0"/>
              </a:rPr>
              <a:t>Principles are Both Taught and Caught</a:t>
            </a:r>
            <a:r>
              <a:rPr lang="en-US" sz="6600" dirty="0">
                <a:latin typeface="Franklin Gothic Medium" panose="020B0603020102020204" pitchFamily="34" charset="0"/>
              </a:rPr>
              <a:t> </a:t>
            </a:r>
          </a:p>
          <a:p>
            <a:pPr marL="609600" indent="-609600">
              <a:lnSpc>
                <a:spcPct val="80000"/>
              </a:lnSpc>
            </a:pPr>
            <a:endParaRPr lang="en-US" sz="3600" b="1" dirty="0"/>
          </a:p>
          <a:p>
            <a:pPr lvl="1">
              <a:buNone/>
            </a:pP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12115800" cy="60411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Mark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12192000" cy="1600200"/>
          </a:xfrm>
        </p:spPr>
        <p:txBody>
          <a:bodyPr>
            <a:normAutofit/>
          </a:bodyPr>
          <a:lstStyle/>
          <a:p>
            <a:pPr marL="609600" indent="-609600"/>
            <a:r>
              <a:rPr lang="en-US" sz="6600" b="1" dirty="0">
                <a:latin typeface="Franklin Gothic Medium" panose="020B0603020102020204" pitchFamily="34" charset="0"/>
              </a:rPr>
              <a:t>The Presence of the Savior vs. 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257800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6600" b="1" dirty="0"/>
              <a:t> </a:t>
            </a:r>
            <a:r>
              <a:rPr lang="en-US" sz="7100" b="1" dirty="0">
                <a:latin typeface="Franklin Gothic Medium" panose="020B0603020102020204" pitchFamily="34" charset="0"/>
              </a:rPr>
              <a:t>Does Not Insure Smooth  	Sailing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6600" b="1" dirty="0">
                <a:latin typeface="Franklin Gothic Medium" panose="020B0603020102020204" pitchFamily="34" charset="0"/>
              </a:rPr>
              <a:t> </a:t>
            </a:r>
            <a:r>
              <a:rPr lang="en-US" sz="7100" b="1" dirty="0">
                <a:latin typeface="Franklin Gothic Medium" panose="020B0603020102020204" pitchFamily="34" charset="0"/>
              </a:rPr>
              <a:t>Does Not Promise Protection 	from the Storm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7100" b="1" dirty="0">
                <a:latin typeface="Franklin Gothic Medium" panose="020B0603020102020204" pitchFamily="34" charset="0"/>
              </a:rPr>
              <a:t>Does Guarantee Safe Passage</a:t>
            </a:r>
            <a:endParaRPr lang="en-US" sz="7100" dirty="0">
              <a:latin typeface="Franklin Gothic Medium" panose="020B0603020102020204" pitchFamily="34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1295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300" b="1" dirty="0">
                <a:latin typeface="Franklin Gothic Medium" panose="020B0603020102020204" pitchFamily="34" charset="0"/>
              </a:rPr>
              <a:t>The Plight of the Sailors </a:t>
            </a:r>
            <a:r>
              <a:rPr lang="en-US" sz="4400" b="1" dirty="0">
                <a:latin typeface="Franklin Gothic Medium" panose="020B0603020102020204" pitchFamily="34" charset="0"/>
              </a:rPr>
              <a:t>vs. 36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669536"/>
          </a:xfrm>
        </p:spPr>
        <p:txBody>
          <a:bodyPr>
            <a:normAutofit/>
          </a:bodyPr>
          <a:lstStyle/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6800" b="1" dirty="0">
                <a:latin typeface="Franklin Gothic Medium" panose="020B0603020102020204" pitchFamily="34" charset="0"/>
              </a:rPr>
              <a:t>You May Outrun Your Fears</a:t>
            </a:r>
          </a:p>
          <a:p>
            <a:pPr marL="1021842" indent="-857250">
              <a:buFont typeface="Wingdings" panose="05000000000000000000" pitchFamily="2" charset="2"/>
              <a:buChar char="q"/>
            </a:pPr>
            <a:endParaRPr lang="en-US" sz="6800" b="1" dirty="0">
              <a:latin typeface="Franklin Gothic Medium" panose="020B0603020102020204" pitchFamily="34" charset="0"/>
            </a:endParaRP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6800" b="1" dirty="0">
                <a:latin typeface="Franklin Gothic Medium" panose="020B0603020102020204" pitchFamily="34" charset="0"/>
              </a:rPr>
              <a:t>You Cannot Outrun a Storm</a:t>
            </a:r>
          </a:p>
          <a:p>
            <a:pPr marL="1168400" lvl="1" indent="-711200">
              <a:buFontTx/>
              <a:buChar char="•"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None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300" b="1" dirty="0">
                <a:latin typeface="Franklin Gothic Medium" panose="020B0603020102020204" pitchFamily="34" charset="0"/>
              </a:rPr>
              <a:t>The Peril of the Storm </a:t>
            </a:r>
            <a:r>
              <a:rPr lang="en-US" sz="4400" b="1" dirty="0">
                <a:latin typeface="Franklin Gothic Medium" panose="020B0603020102020204" pitchFamily="34" charset="0"/>
              </a:rPr>
              <a:t>vs. 37a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876800"/>
          </a:xfrm>
        </p:spPr>
        <p:txBody>
          <a:bodyPr>
            <a:normAutofit lnSpcReduction="10000"/>
          </a:bodyPr>
          <a:lstStyle/>
          <a:p>
            <a:pPr marL="621792" indent="-457200">
              <a:buFont typeface="Wingdings" panose="05000000000000000000" pitchFamily="2" charset="2"/>
              <a:buChar char="q"/>
            </a:pPr>
            <a:r>
              <a:rPr lang="en-US" sz="6800" b="1" dirty="0">
                <a:solidFill>
                  <a:schemeClr val="accent6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6800" b="1" dirty="0">
                <a:latin typeface="Franklin Gothic Medium" panose="020B0603020102020204" pitchFamily="34" charset="0"/>
              </a:rPr>
              <a:t>The Situation</a:t>
            </a:r>
          </a:p>
          <a:p>
            <a:pPr marL="457200" lvl="1" indent="0">
              <a:buNone/>
            </a:pPr>
            <a:endParaRPr lang="en-US" sz="6600" b="1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marL="621792" indent="-457200">
              <a:buFont typeface="Wingdings" panose="05000000000000000000" pitchFamily="2" charset="2"/>
              <a:buChar char="q"/>
            </a:pPr>
            <a:r>
              <a:rPr lang="en-US" sz="6800" b="1" dirty="0"/>
              <a:t> </a:t>
            </a:r>
            <a:r>
              <a:rPr lang="en-US" sz="6800" b="1" dirty="0">
                <a:latin typeface="Franklin Gothic Medium" panose="020B0603020102020204" pitchFamily="34" charset="0"/>
              </a:rPr>
              <a:t>The Suddenness</a:t>
            </a: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tx1"/>
              </a:solidFill>
            </a:endParaRP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tx1"/>
              </a:solidFill>
            </a:endParaRP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6800" b="1" dirty="0">
                <a:latin typeface="Franklin Gothic Medium" panose="020B0603020102020204" pitchFamily="34" charset="0"/>
              </a:rPr>
              <a:t> The Severity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12192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300" b="1" dirty="0">
                <a:latin typeface="Franklin Gothic Medium" panose="020B0603020102020204" pitchFamily="34" charset="0"/>
              </a:rPr>
              <a:t>The Personality of the Storm </a:t>
            </a:r>
            <a:r>
              <a:rPr lang="en-US" sz="4000" b="1" dirty="0">
                <a:latin typeface="Franklin Gothic Medium" panose="020B0603020102020204" pitchFamily="34" charset="0"/>
              </a:rPr>
              <a:t>vs. 37b 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5105400"/>
          </a:xfrm>
        </p:spPr>
        <p:txBody>
          <a:bodyPr>
            <a:normAutofit fontScale="85000" lnSpcReduction="10000"/>
          </a:bodyPr>
          <a:lstStyle/>
          <a:p>
            <a:pPr marL="875792" indent="-711200">
              <a:buFont typeface="Wingdings" panose="05000000000000000000" pitchFamily="2" charset="2"/>
              <a:buChar char="q"/>
            </a:pPr>
            <a:r>
              <a:rPr lang="en-US" sz="7300" b="1" dirty="0">
                <a:solidFill>
                  <a:schemeClr val="accent6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7300" b="1" dirty="0">
                <a:latin typeface="Franklin Gothic Medium" panose="020B0603020102020204" pitchFamily="34" charset="0"/>
              </a:rPr>
              <a:t>Storms that are Part of Nature</a:t>
            </a: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300" b="1" dirty="0">
                <a:latin typeface="Franklin Gothic Medium" panose="020B0603020102020204" pitchFamily="34" charset="0"/>
              </a:rPr>
              <a:t> Storms that are Self-created</a:t>
            </a: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300" b="1" dirty="0">
                <a:latin typeface="Franklin Gothic Medium" panose="020B0603020102020204" pitchFamily="34" charset="0"/>
              </a:rPr>
              <a:t> Storms of Development</a:t>
            </a: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300" b="1" dirty="0">
                <a:latin typeface="Franklin Gothic Medium" panose="020B0603020102020204" pitchFamily="34" charset="0"/>
              </a:rPr>
              <a:t> Storm We Are Dragged Into</a:t>
            </a:r>
            <a:endParaRPr lang="en-US" sz="3400" b="1" dirty="0">
              <a:latin typeface="Franklin Gothic Medium" panose="020B0603020102020204" pitchFamily="34" charset="0"/>
            </a:endParaRP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300" b="1" dirty="0">
                <a:latin typeface="Franklin Gothic Medium" panose="020B0603020102020204" pitchFamily="34" charset="0"/>
              </a:rPr>
              <a:t> Storms Engineered by Demons</a:t>
            </a: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685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300" b="1" dirty="0">
                <a:latin typeface="Franklin Gothic Medium" panose="020B0603020102020204" pitchFamily="34" charset="0"/>
              </a:rPr>
              <a:t>The Panic of the Sailors </a:t>
            </a:r>
            <a:r>
              <a:rPr lang="en-US" sz="4400" b="1" dirty="0">
                <a:latin typeface="Franklin Gothic Medium" panose="020B0603020102020204" pitchFamily="34" charset="0"/>
              </a:rPr>
              <a:t>vs. 39-41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</p:spPr>
        <p:txBody>
          <a:bodyPr>
            <a:normAutofit fontScale="92500" lnSpcReduction="20000"/>
          </a:bodyPr>
          <a:lstStyle/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100" b="1" dirty="0">
                <a:latin typeface="Franklin Gothic Medium" panose="020B0603020102020204" pitchFamily="34" charset="0"/>
              </a:rPr>
              <a:t>They Were Rowing Manically</a:t>
            </a:r>
          </a:p>
          <a:p>
            <a:pPr marL="1168400" lvl="1" indent="-711200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100" b="1" dirty="0">
                <a:latin typeface="Franklin Gothic Medium" panose="020B0603020102020204" pitchFamily="34" charset="0"/>
              </a:rPr>
              <a:t>Jesus Was Resting Comfortably</a:t>
            </a:r>
          </a:p>
          <a:p>
            <a:pPr marL="1168400" lvl="1" indent="-711200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1021842" indent="-857250">
              <a:buFont typeface="Wingdings" panose="05000000000000000000" pitchFamily="2" charset="2"/>
              <a:buChar char="q"/>
            </a:pPr>
            <a:r>
              <a:rPr lang="en-US" sz="7100" b="1" dirty="0">
                <a:latin typeface="Franklin Gothic Medium" panose="020B0603020102020204" pitchFamily="34" charset="0"/>
              </a:rPr>
              <a:t>It Was the Panic of the Sailors Which Awoke Jesus</a:t>
            </a: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None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>
              <a:solidFill>
                <a:schemeClr val="accent6"/>
              </a:solidFill>
            </a:endParaRPr>
          </a:p>
          <a:p>
            <a:pPr marL="1168400" lvl="1" indent="-711200">
              <a:buFont typeface="Arial" pitchFamily="34" charset="0"/>
              <a:buChar char="•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300" b="1" dirty="0">
                <a:latin typeface="Franklin Gothic Medium" panose="020B0603020102020204" pitchFamily="34" charset="0"/>
              </a:rPr>
              <a:t>The Purpose of the Savior </a:t>
            </a:r>
            <a:r>
              <a:rPr lang="en-US" sz="4400" b="1" dirty="0">
                <a:latin typeface="Franklin Gothic Medium" panose="020B0603020102020204" pitchFamily="34" charset="0"/>
              </a:rPr>
              <a:t>vs. 40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200"/>
          </a:xfrm>
        </p:spPr>
        <p:txBody>
          <a:bodyPr>
            <a:normAutofit fontScale="55000" lnSpcReduction="20000"/>
          </a:bodyPr>
          <a:lstStyle/>
          <a:p>
            <a:pPr marL="875792" indent="-711200">
              <a:buFont typeface="Wingdings" panose="05000000000000000000" pitchFamily="2" charset="2"/>
              <a:buChar char="q"/>
            </a:pPr>
            <a:r>
              <a:rPr lang="en-US" sz="11100" b="1" dirty="0">
                <a:solidFill>
                  <a:schemeClr val="accent6"/>
                </a:solidFill>
              </a:rPr>
              <a:t>  </a:t>
            </a:r>
            <a:r>
              <a:rPr lang="en-US" sz="11100" b="1" dirty="0">
                <a:latin typeface="Franklin Gothic Medium" panose="020B0603020102020204" pitchFamily="34" charset="0"/>
              </a:rPr>
              <a:t>He Did Not Answer Them     	  		  He Met Their Need</a:t>
            </a:r>
          </a:p>
          <a:p>
            <a:pPr marL="875792" indent="-711200">
              <a:buFont typeface="Wingdings" panose="05000000000000000000" pitchFamily="2" charset="2"/>
              <a:buChar char="q"/>
            </a:pPr>
            <a:r>
              <a:rPr lang="en-US" sz="11100" b="1" dirty="0">
                <a:latin typeface="Franklin Gothic Medium" panose="020B0603020102020204" pitchFamily="34" charset="0"/>
              </a:rPr>
              <a:t>  Fear and Faith Cannot Coexist</a:t>
            </a:r>
            <a:endParaRPr lang="en-US" sz="3400" b="1" dirty="0"/>
          </a:p>
          <a:p>
            <a:pPr marL="457200" lvl="1" indent="0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1307592" indent="-1143000">
              <a:buFont typeface="Wingdings" panose="05000000000000000000" pitchFamily="2" charset="2"/>
              <a:buChar char="q"/>
            </a:pPr>
            <a:r>
              <a:rPr lang="en-US" sz="11100" b="1" dirty="0">
                <a:latin typeface="Franklin Gothic Medium" panose="020B0603020102020204" pitchFamily="34" charset="0"/>
              </a:rPr>
              <a:t>Safety Is Not the Absence of the Storm but the Presence of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</TotalTime>
  <Words>201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Franklin Gothic Heavy</vt:lpstr>
      <vt:lpstr>Franklin Gothic Medium</vt:lpstr>
      <vt:lpstr>Georgia</vt:lpstr>
      <vt:lpstr>Trebuchet MS</vt:lpstr>
      <vt:lpstr>Wingdings</vt:lpstr>
      <vt:lpstr>Wingdings 2</vt:lpstr>
      <vt:lpstr>Urban</vt:lpstr>
      <vt:lpstr>He’s In The Midst Of The Storm</vt:lpstr>
      <vt:lpstr>Introduction:</vt:lpstr>
      <vt:lpstr>PowerPoint Presentation</vt:lpstr>
      <vt:lpstr>The Presence of the Savior vs. 35</vt:lpstr>
      <vt:lpstr>The Plight of the Sailors vs. 36 </vt:lpstr>
      <vt:lpstr>The Peril of the Storm vs. 37a </vt:lpstr>
      <vt:lpstr>The Personality of the Storm vs. 37b  </vt:lpstr>
      <vt:lpstr>The Panic of the Sailors vs. 39-41 </vt:lpstr>
      <vt:lpstr>The Purpose of the Savior vs. 40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16</cp:revision>
  <dcterms:created xsi:type="dcterms:W3CDTF">2010-10-31T05:03:18Z</dcterms:created>
  <dcterms:modified xsi:type="dcterms:W3CDTF">2022-11-13T15:51:42Z</dcterms:modified>
</cp:coreProperties>
</file>