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2"/>
  </p:notesMasterIdLst>
  <p:handoutMasterIdLst>
    <p:handoutMasterId r:id="rId33"/>
  </p:handoutMasterIdLst>
  <p:sldIdLst>
    <p:sldId id="522" r:id="rId2"/>
    <p:sldId id="576" r:id="rId3"/>
    <p:sldId id="581" r:id="rId4"/>
    <p:sldId id="588" r:id="rId5"/>
    <p:sldId id="580" r:id="rId6"/>
    <p:sldId id="583" r:id="rId7"/>
    <p:sldId id="596" r:id="rId8"/>
    <p:sldId id="560" r:id="rId9"/>
    <p:sldId id="582" r:id="rId10"/>
    <p:sldId id="573" r:id="rId11"/>
    <p:sldId id="572" r:id="rId12"/>
    <p:sldId id="571" r:id="rId13"/>
    <p:sldId id="589" r:id="rId14"/>
    <p:sldId id="574" r:id="rId15"/>
    <p:sldId id="591" r:id="rId16"/>
    <p:sldId id="592" r:id="rId17"/>
    <p:sldId id="575" r:id="rId18"/>
    <p:sldId id="597" r:id="rId19"/>
    <p:sldId id="594" r:id="rId20"/>
    <p:sldId id="579" r:id="rId21"/>
    <p:sldId id="593" r:id="rId22"/>
    <p:sldId id="598" r:id="rId23"/>
    <p:sldId id="569" r:id="rId24"/>
    <p:sldId id="563" r:id="rId25"/>
    <p:sldId id="599" r:id="rId26"/>
    <p:sldId id="595" r:id="rId27"/>
    <p:sldId id="600" r:id="rId28"/>
    <p:sldId id="585" r:id="rId29"/>
    <p:sldId id="601" r:id="rId30"/>
    <p:sldId id="523" r:id="rId31"/>
  </p:sldIdLst>
  <p:sldSz cx="10882313" cy="6121400"/>
  <p:notesSz cx="10234613" cy="71040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8" userDrawn="1">
          <p15:clr>
            <a:srgbClr val="A4A3A4"/>
          </p15:clr>
        </p15:guide>
        <p15:guide id="2" pos="34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6" userDrawn="1">
          <p15:clr>
            <a:srgbClr val="A4A3A4"/>
          </p15:clr>
        </p15:guide>
        <p15:guide id="2" pos="2236" userDrawn="1">
          <p15:clr>
            <a:srgbClr val="A4A3A4"/>
          </p15:clr>
        </p15:guide>
        <p15:guide id="3" orient="horz" pos="2238" userDrawn="1">
          <p15:clr>
            <a:srgbClr val="A4A3A4"/>
          </p15:clr>
        </p15:guide>
        <p15:guide id="4" pos="32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.j. P" initials="hP" lastIdx="1" clrIdx="0">
    <p:extLst>
      <p:ext uri="{19B8F6BF-5375-455C-9EA6-DF929625EA0E}">
        <p15:presenceInfo xmlns:p15="http://schemas.microsoft.com/office/powerpoint/2012/main" userId="ec41cd50855ae1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FF00"/>
    <a:srgbClr val="64AE02"/>
    <a:srgbClr val="02AE91"/>
    <a:srgbClr val="7BCA38"/>
    <a:srgbClr val="BBDCAB"/>
    <a:srgbClr val="8DCD4E"/>
    <a:srgbClr val="00C083"/>
    <a:srgbClr val="00A59F"/>
    <a:srgbClr val="4F7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>
      <p:cViewPr varScale="1">
        <p:scale>
          <a:sx n="77" d="100"/>
          <a:sy n="77" d="100"/>
        </p:scale>
        <p:origin x="120" y="270"/>
      </p:cViewPr>
      <p:guideLst>
        <p:guide orient="horz" pos="1928"/>
        <p:guide pos="34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94" y="-84"/>
      </p:cViewPr>
      <p:guideLst>
        <p:guide orient="horz" pos="3226"/>
        <p:guide pos="2236"/>
        <p:guide orient="horz" pos="2238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4998" cy="35520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797247" y="1"/>
            <a:ext cx="4434998" cy="35520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FDFE644-EC0A-4ACD-8697-B4C78617BE9C}" type="datetimeFigureOut">
              <a:rPr lang="zh-CN" altLang="en-US" smtClean="0"/>
              <a:pPr/>
              <a:t>2019/4/17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747628"/>
            <a:ext cx="4434998" cy="35520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797247" y="6747628"/>
            <a:ext cx="4434998" cy="35520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A91E209-7011-4937-99A7-57D87FE1D539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719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4998" cy="35520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247" y="1"/>
            <a:ext cx="4434998" cy="35520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9FBC52E-91D9-45A7-9D6F-48B4CF2D7D1F}" type="datetimeFigureOut">
              <a:rPr lang="zh-CN" altLang="en-US" smtClean="0"/>
              <a:pPr/>
              <a:t>2019/4/17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2337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747628"/>
            <a:ext cx="4434998" cy="35520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247" y="6747628"/>
            <a:ext cx="4434998" cy="35520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F6C4682-D433-4E9A-9F73-09EE416E9026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34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49550" y="531813"/>
            <a:ext cx="4735513" cy="2663825"/>
          </a:xfrm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栽培技术体系在植物工厂高效生产中占有重要的地位，例如，我们仅仅育苗期的栽培技术模式，</a:t>
            </a:r>
            <a:r>
              <a:rPr lang="zh-CN" altLang="en-US">
                <a:solidFill>
                  <a:schemeClr val="tx1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降低幼苗期栽培密度和延长光照时间，</a:t>
            </a:r>
            <a:r>
              <a:rPr lang="zh-CN" altLang="en-US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效果</a:t>
            </a:r>
            <a:r>
              <a:rPr lang="zh-CN" altLang="zh-CN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:</a:t>
            </a:r>
            <a:r>
              <a:rPr lang="zh-CN" altLang="en-US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产量增加</a:t>
            </a:r>
            <a:r>
              <a:rPr lang="zh-CN" altLang="zh-CN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25</a:t>
            </a:r>
            <a:r>
              <a:rPr lang="en-US" altLang="zh-CN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%</a:t>
            </a:r>
            <a:r>
              <a:rPr lang="zh-CN" altLang="en-US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，能耗降低</a:t>
            </a:r>
            <a:r>
              <a:rPr lang="zh-CN" altLang="zh-CN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17% </a:t>
            </a:r>
            <a:r>
              <a:rPr lang="zh-CN" altLang="en-US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。目前我们植物工厂已构建了几类植物生产的栽培技术体系，包括生菜（</a:t>
            </a:r>
            <a:r>
              <a:rPr lang="en-US" altLang="zh-CN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4</a:t>
            </a:r>
            <a:r>
              <a:rPr lang="zh-CN" altLang="en-US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个品种）、小白菜（</a:t>
            </a:r>
            <a:r>
              <a:rPr lang="en-US" altLang="zh-CN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2</a:t>
            </a:r>
            <a:r>
              <a:rPr lang="zh-CN" altLang="en-US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个品种），冰菜、罗勒、金线莲等。按照栽培技术体系进行生产，生产的水平处于国际领先地位。如日本生产生产水平最高的</a:t>
            </a:r>
            <a:r>
              <a:rPr lang="en-US" altLang="zh-CN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Spread</a:t>
            </a:r>
            <a:r>
              <a:rPr lang="zh-CN" altLang="en-US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公司从萌芽到采收</a:t>
            </a:r>
            <a:r>
              <a:rPr lang="en-US" altLang="zh-CN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35</a:t>
            </a:r>
            <a:r>
              <a:rPr lang="zh-CN" altLang="en-US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天</a:t>
            </a:r>
            <a:r>
              <a:rPr lang="en-US" altLang="zh-CN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80g</a:t>
            </a:r>
            <a:r>
              <a:rPr lang="zh-CN" altLang="en-US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，我们</a:t>
            </a:r>
            <a:r>
              <a:rPr lang="en-US" altLang="zh-CN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35</a:t>
            </a:r>
            <a:r>
              <a:rPr lang="zh-CN" altLang="en-US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天平均</a:t>
            </a:r>
            <a:r>
              <a:rPr lang="en-US" altLang="zh-CN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110g</a:t>
            </a:r>
            <a:r>
              <a:rPr lang="zh-CN" altLang="en-US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，</a:t>
            </a:r>
            <a:r>
              <a:rPr lang="en-US" altLang="zh-CN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40</a:t>
            </a:r>
            <a:r>
              <a:rPr lang="zh-CN" altLang="en-US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天采收</a:t>
            </a:r>
            <a:r>
              <a:rPr lang="en-US" altLang="zh-CN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160g;</a:t>
            </a:r>
            <a:r>
              <a:rPr lang="zh-CN" altLang="en-US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小白菜白梗</a:t>
            </a:r>
            <a:r>
              <a:rPr lang="en-US" altLang="zh-CN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35</a:t>
            </a:r>
            <a:r>
              <a:rPr lang="zh-CN" altLang="en-US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天平均</a:t>
            </a:r>
            <a:r>
              <a:rPr lang="en-US" altLang="zh-CN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120g,40</a:t>
            </a:r>
            <a:r>
              <a:rPr lang="zh-CN" altLang="en-US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天</a:t>
            </a:r>
            <a:r>
              <a:rPr lang="en-US" altLang="zh-CN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180g</a:t>
            </a:r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6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611197" y="5164935"/>
            <a:ext cx="4846029" cy="368281"/>
          </a:xfrm>
          <a:prstGeom prst="rect">
            <a:avLst/>
          </a:prstGeom>
          <a:noFill/>
        </p:spPr>
        <p:txBody>
          <a:bodyPr lIns="90479" tIns="45240" rIns="90479" bIns="4524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Anhui Sanan Technology </a:t>
            </a:r>
            <a:r>
              <a:rPr lang="en-US" altLang="zh-CN" dirty="0" err="1">
                <a:solidFill>
                  <a:srgbClr val="000000"/>
                </a:solidFill>
                <a:ea typeface="宋体" pitchFamily="2" charset="-122"/>
              </a:rPr>
              <a:t>Co.,Ltd</a:t>
            </a:r>
            <a:endParaRPr lang="en-US" altLang="zh-CN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20186" y="938470"/>
            <a:ext cx="3500686" cy="84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5925" y="1351065"/>
            <a:ext cx="4636388" cy="384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587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6" b="506"/>
          <a:stretch/>
        </p:blipFill>
        <p:spPr>
          <a:xfrm flipV="1">
            <a:off x="0" y="0"/>
            <a:ext cx="10882313" cy="61214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0882313" cy="6121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13" tIns="30607" rIns="61213" bIns="30607" rtlCol="0" anchor="ctr"/>
          <a:lstStyle/>
          <a:p>
            <a:pPr algn="ctr" defTabSz="612145"/>
            <a:endParaRPr lang="zh-CN" altLang="en-US" sz="125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5152178"/>
            <a:ext cx="6784442" cy="7481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/>
          </a:p>
        </p:txBody>
      </p:sp>
      <p:sp>
        <p:nvSpPr>
          <p:cNvPr id="10" name="矩形 9"/>
          <p:cNvSpPr/>
          <p:nvPr userDrawn="1"/>
        </p:nvSpPr>
        <p:spPr>
          <a:xfrm>
            <a:off x="10304190" y="5152178"/>
            <a:ext cx="578123" cy="7481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986210" y="5351682"/>
            <a:ext cx="3208015" cy="3854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zh-CN" altLang="en-US" dirty="0"/>
          </a:p>
        </p:txBody>
      </p:sp>
      <p:sp>
        <p:nvSpPr>
          <p:cNvPr id="12" name="文本占位符 75"/>
          <p:cNvSpPr>
            <a:spLocks noGrp="1"/>
          </p:cNvSpPr>
          <p:nvPr>
            <p:ph type="body" sz="quarter" idx="15" hasCustomPrompt="1"/>
          </p:nvPr>
        </p:nvSpPr>
        <p:spPr>
          <a:xfrm>
            <a:off x="6808379" y="5418352"/>
            <a:ext cx="3474264" cy="5207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r" defTabSz="81619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71"/>
            </a:lvl1pPr>
          </a:lstStyle>
          <a:p>
            <a:pPr marL="0" marR="0" lvl="0" indent="0" algn="r" defTabSz="81619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zh-CN" sz="107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标题数字等都可以通过点击和重新输入进行更改，顶部</a:t>
            </a:r>
            <a:r>
              <a:rPr lang="en-US" altLang="zh-CN" sz="107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“</a:t>
            </a:r>
            <a:r>
              <a:rPr lang="zh-CN" altLang="zh-CN" sz="107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开始</a:t>
            </a:r>
            <a:r>
              <a:rPr lang="en-US" altLang="zh-CN" sz="107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”</a:t>
            </a:r>
            <a:r>
              <a:rPr lang="zh-CN" altLang="zh-CN" sz="107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面板中可以对字体等进行修改</a:t>
            </a:r>
            <a:endParaRPr lang="zh-CN" altLang="en-US" sz="1071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3" name="文本占位符 75"/>
          <p:cNvSpPr>
            <a:spLocks noGrp="1"/>
          </p:cNvSpPr>
          <p:nvPr>
            <p:ph type="body" sz="quarter" idx="16" hasCustomPrompt="1"/>
          </p:nvPr>
        </p:nvSpPr>
        <p:spPr>
          <a:xfrm>
            <a:off x="6808379" y="5015287"/>
            <a:ext cx="3474264" cy="5208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r" defTabSz="81619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42" b="1">
                <a:solidFill>
                  <a:schemeClr val="accent1"/>
                </a:solidFill>
              </a:defRPr>
            </a:lvl1pPr>
          </a:lstStyle>
          <a:p>
            <a:pPr marL="0" marR="0" lvl="0" indent="0" algn="r" defTabSz="81619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142" b="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关于</a:t>
            </a:r>
            <a:r>
              <a:rPr lang="zh-CN" altLang="en-US" sz="2142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我们社团</a:t>
            </a:r>
          </a:p>
        </p:txBody>
      </p:sp>
    </p:spTree>
    <p:extLst>
      <p:ext uri="{BB962C8B-B14F-4D97-AF65-F5344CB8AC3E}">
        <p14:creationId xmlns:p14="http://schemas.microsoft.com/office/powerpoint/2010/main" val="1127082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32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339372" y="318805"/>
            <a:ext cx="8979077" cy="510120"/>
          </a:xfrm>
          <a:prstGeom prst="rect">
            <a:avLst/>
          </a:prstGeom>
        </p:spPr>
        <p:txBody>
          <a:bodyPr vert="horz" lIns="81619" tIns="40810" rIns="81619" bIns="40810" rtlCol="0" anchor="b">
            <a:normAutofit/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615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979535" y="1275279"/>
            <a:ext cx="9029785" cy="4393005"/>
          </a:xfrm>
          <a:prstGeom prst="rect">
            <a:avLst/>
          </a:prstGeom>
        </p:spPr>
        <p:txBody>
          <a:bodyPr lIns="81619" tIns="40810" rIns="81619" bIns="408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339372" y="318805"/>
            <a:ext cx="8979077" cy="510120"/>
          </a:xfrm>
          <a:prstGeom prst="rect">
            <a:avLst/>
          </a:prstGeom>
        </p:spPr>
        <p:txBody>
          <a:bodyPr vert="horz" lIns="81619" tIns="40810" rIns="81619" bIns="40810" rtlCol="0" anchor="b">
            <a:normAutofit/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339372" y="318805"/>
            <a:ext cx="8979077" cy="510120"/>
          </a:xfrm>
          <a:prstGeom prst="rect">
            <a:avLst/>
          </a:prstGeom>
        </p:spPr>
        <p:txBody>
          <a:bodyPr vert="horz" lIns="81619" tIns="40810" rIns="81619" bIns="40810" rtlCol="0" anchor="b">
            <a:normAutofit/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979535" y="1275279"/>
            <a:ext cx="9029785" cy="4393005"/>
          </a:xfrm>
          <a:prstGeom prst="rect">
            <a:avLst/>
          </a:prstGeom>
        </p:spPr>
        <p:txBody>
          <a:bodyPr lIns="81619" tIns="40810" rIns="81619" bIns="408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339372" y="318805"/>
            <a:ext cx="8979077" cy="510120"/>
          </a:xfrm>
          <a:prstGeom prst="rect">
            <a:avLst/>
          </a:prstGeom>
        </p:spPr>
        <p:txBody>
          <a:bodyPr vert="horz" lIns="81619" tIns="40810" rIns="81619" bIns="40810" rtlCol="0" anchor="b">
            <a:normAutofit/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979535" y="1275279"/>
            <a:ext cx="9029785" cy="4393005"/>
          </a:xfrm>
          <a:prstGeom prst="rect">
            <a:avLst/>
          </a:prstGeom>
        </p:spPr>
        <p:txBody>
          <a:bodyPr lIns="81619" tIns="40810" rIns="81619" bIns="408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339372" y="318805"/>
            <a:ext cx="8979077" cy="510120"/>
          </a:xfrm>
          <a:prstGeom prst="rect">
            <a:avLst/>
          </a:prstGeom>
        </p:spPr>
        <p:txBody>
          <a:bodyPr vert="horz" lIns="81619" tIns="40810" rIns="81619" bIns="40810" rtlCol="0" anchor="b">
            <a:normAutofit/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75600" y="318805"/>
            <a:ext cx="8979077" cy="696159"/>
          </a:xfrm>
          <a:prstGeom prst="rect">
            <a:avLst/>
          </a:prstGeom>
        </p:spPr>
        <p:txBody>
          <a:bodyPr vert="horz" lIns="73280" tIns="36640" rIns="73280" bIns="36640" rtlCol="0" anchor="b">
            <a:normAutofit/>
          </a:bodyPr>
          <a:lstStyle>
            <a:lvl1pPr>
              <a:defRPr>
                <a:solidFill>
                  <a:srgbClr val="55B70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116" y="245141"/>
            <a:ext cx="9794082" cy="10202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4116" y="1428327"/>
            <a:ext cx="9794082" cy="40398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339372" y="318805"/>
            <a:ext cx="8979077" cy="510120"/>
          </a:xfrm>
          <a:prstGeom prst="rect">
            <a:avLst/>
          </a:prstGeom>
        </p:spPr>
        <p:txBody>
          <a:bodyPr vert="horz" lIns="81619" tIns="40810" rIns="81619" bIns="40810" rtlCol="0" anchor="b">
            <a:normAutofit/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339372" y="318805"/>
            <a:ext cx="8979077" cy="510120"/>
          </a:xfrm>
          <a:prstGeom prst="rect">
            <a:avLst/>
          </a:prstGeom>
        </p:spPr>
        <p:txBody>
          <a:bodyPr vert="horz" lIns="81619" tIns="40810" rIns="81619" bIns="40810" rtlCol="0" anchor="b">
            <a:normAutofit/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33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44116" y="5673632"/>
            <a:ext cx="2539206" cy="3259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718124" y="5673632"/>
            <a:ext cx="3446066" cy="325908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798991" y="5673632"/>
            <a:ext cx="2539206" cy="32590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91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979535" y="1275279"/>
            <a:ext cx="9029785" cy="43930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75600" y="318805"/>
            <a:ext cx="8979077" cy="696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55B70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2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4577413"/>
            <a:ext cx="10882313" cy="1543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311280" y="216936"/>
            <a:ext cx="4400935" cy="490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56" b="1"/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311280" y="756021"/>
            <a:ext cx="3060484" cy="3714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7">
                <a:latin typeface="+mj-lt"/>
              </a:defRPr>
            </a:lvl1pPr>
          </a:lstStyle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 HERE TO ADD YOUR TITLE</a:t>
            </a:r>
            <a:endParaRPr lang="zh-CN" altLang="zh-CN" dirty="0">
              <a:solidFill>
                <a:schemeClr val="bg1">
                  <a:lumMod val="75000"/>
                </a:schemeClr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90630" y="719281"/>
            <a:ext cx="162683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11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255039"/>
            <a:ext cx="4761007" cy="7014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0882313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4" name="矩形 63"/>
          <p:cNvSpPr/>
          <p:nvPr userDrawn="1"/>
        </p:nvSpPr>
        <p:spPr>
          <a:xfrm>
            <a:off x="4335914" y="3953410"/>
            <a:ext cx="5441195" cy="701416"/>
          </a:xfrm>
          <a:prstGeom prst="rect">
            <a:avLst/>
          </a:prstGeom>
          <a:solidFill>
            <a:srgbClr val="00A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5" name="矩形 64"/>
          <p:cNvSpPr/>
          <p:nvPr userDrawn="1"/>
        </p:nvSpPr>
        <p:spPr>
          <a:xfrm>
            <a:off x="9947146" y="3953410"/>
            <a:ext cx="935167" cy="7014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6" name="矩形 65"/>
          <p:cNvSpPr/>
          <p:nvPr userDrawn="1"/>
        </p:nvSpPr>
        <p:spPr>
          <a:xfrm>
            <a:off x="9947146" y="3953410"/>
            <a:ext cx="170037" cy="7014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68" name="直接连接符 67"/>
          <p:cNvCxnSpPr/>
          <p:nvPr userDrawn="1"/>
        </p:nvCxnSpPr>
        <p:spPr>
          <a:xfrm>
            <a:off x="4335914" y="3633170"/>
            <a:ext cx="6546399" cy="141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420933" y="4047562"/>
            <a:ext cx="5271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Anhui Sanan Technology Co., Ltd</a:t>
            </a:r>
          </a:p>
          <a:p>
            <a:r>
              <a:rPr lang="zh-CN" altLang="en-US" sz="16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安徽三安科技有限公司</a:t>
            </a:r>
            <a:endParaRPr lang="en-US" altLang="zh-CN" sz="16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72" name="图片 71" descr="2 [转换]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02"/>
          <a:stretch>
            <a:fillRect/>
          </a:stretch>
        </p:blipFill>
        <p:spPr>
          <a:xfrm flipH="1">
            <a:off x="1020186" y="0"/>
            <a:ext cx="3485765" cy="61214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0"/>
            <a:ext cx="10882313" cy="1912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7736660" y="191274"/>
            <a:ext cx="3145653" cy="511972"/>
            <a:chOff x="6357950" y="214290"/>
            <a:chExt cx="2786050" cy="428628"/>
          </a:xfrm>
          <a:solidFill>
            <a:schemeClr val="bg1">
              <a:lumMod val="85000"/>
            </a:schemeClr>
          </a:solidFill>
        </p:grpSpPr>
        <p:sp>
          <p:nvSpPr>
            <p:cNvPr id="14" name="梯形 13"/>
            <p:cNvSpPr/>
            <p:nvPr userDrawn="1"/>
          </p:nvSpPr>
          <p:spPr>
            <a:xfrm rot="10800000">
              <a:off x="6357950" y="214290"/>
              <a:ext cx="2786050" cy="428628"/>
            </a:xfrm>
            <a:prstGeom prst="trapezoid">
              <a:avLst>
                <a:gd name="adj" fmla="val 1862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8001024" y="214290"/>
              <a:ext cx="1142976" cy="4286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pic>
        <p:nvPicPr>
          <p:cNvPr id="16" name="图片 15" descr="Logo定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866" y="203181"/>
            <a:ext cx="2040448" cy="42518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 bwMode="auto">
          <a:xfrm>
            <a:off x="10117183" y="5268978"/>
            <a:ext cx="765130" cy="569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79" tIns="45240" rIns="90479" bIns="45240" numCol="1" rtlCol="0" anchor="t" anchorCtr="0" compatLnSpc="1">
            <a:prstTxWarp prst="textNoShape">
              <a:avLst/>
            </a:prstTxWarp>
          </a:bodyPr>
          <a:lstStyle/>
          <a:p>
            <a:pPr defTabSz="904789" fontAlgn="base">
              <a:spcBef>
                <a:spcPct val="0"/>
              </a:spcBef>
              <a:spcAft>
                <a:spcPct val="0"/>
              </a:spcAft>
            </a:pPr>
            <a:endParaRPr lang="zh-CN" altLang="en-US" i="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425055" y="400304"/>
            <a:ext cx="10117221" cy="52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0117183" y="5577994"/>
            <a:ext cx="765168" cy="276211"/>
          </a:xfrm>
          <a:prstGeom prst="rect">
            <a:avLst/>
          </a:prstGeom>
          <a:noFill/>
        </p:spPr>
        <p:txBody>
          <a:bodyPr wrap="square" lIns="90479" tIns="45240" rIns="90479" bIns="4524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F3CA2C-0C1F-4663-818C-82BDB4CB9F4A}" type="slidenum">
              <a:rPr lang="zh-CN" altLang="en-US" sz="1200" smtClean="0">
                <a:solidFill>
                  <a:srgbClr val="FFFFFF">
                    <a:lumMod val="65000"/>
                  </a:srgb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zh-CN" altLang="en-US" sz="1200" dirty="0">
              <a:solidFill>
                <a:srgbClr val="FFFFFF">
                  <a:lumMod val="65000"/>
                </a:srgb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118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2" r:id="rId4"/>
    <p:sldLayoutId id="2147483673" r:id="rId5"/>
    <p:sldLayoutId id="2147483677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6" r:id="rId13"/>
    <p:sldLayoutId id="2147483657" r:id="rId14"/>
    <p:sldLayoutId id="2147483658" r:id="rId15"/>
    <p:sldLayoutId id="2147483659" r:id="rId16"/>
    <p:sldLayoutId id="2147483664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9" r:id="rId24"/>
    <p:sldLayoutId id="2147483690" r:id="rId25"/>
    <p:sldLayoutId id="2147483692" r:id="rId26"/>
    <p:sldLayoutId id="2147483693" r:id="rId2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华文细黑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华文细黑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华文细黑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华文细黑" pitchFamily="2" charset="-122"/>
        </a:defRPr>
      </a:lvl5pPr>
      <a:lvl6pPr marL="452393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华文细黑" pitchFamily="2" charset="-122"/>
        </a:defRPr>
      </a:lvl6pPr>
      <a:lvl7pPr marL="904789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华文细黑" pitchFamily="2" charset="-122"/>
        </a:defRPr>
      </a:lvl7pPr>
      <a:lvl8pPr marL="1357182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华文细黑" pitchFamily="2" charset="-122"/>
        </a:defRPr>
      </a:lvl8pPr>
      <a:lvl9pPr marL="1809578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华文细黑" pitchFamily="2" charset="-122"/>
        </a:defRPr>
      </a:lvl9pPr>
    </p:titleStyle>
    <p:bodyStyle>
      <a:lvl1pPr marL="339297" indent="-33929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35141" indent="-28274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30987" indent="-22619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3pPr>
      <a:lvl4pPr marL="1583380" indent="-22619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4pPr>
      <a:lvl5pPr marL="2035774" indent="-22619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488169" indent="-22619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40562" indent="-22619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392958" indent="-22619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45351" indent="-22619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04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393" algn="l" defTabSz="904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789" algn="l" defTabSz="904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182" algn="l" defTabSz="904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578" algn="l" defTabSz="904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971" algn="l" defTabSz="904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4366" algn="l" defTabSz="904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6760" algn="l" defTabSz="904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9154" algn="l" defTabSz="9047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6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0.png"/><Relationship Id="rId9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8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30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jp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0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8.jp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30.png"/><Relationship Id="rId4" Type="http://schemas.openxmlformats.org/officeDocument/2006/relationships/image" Target="../media/image7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84.png"/><Relationship Id="rId7" Type="http://schemas.openxmlformats.org/officeDocument/2006/relationships/image" Target="../media/image8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7.jpe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jp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gray">
          <a:xfrm>
            <a:off x="3427782" y="5508972"/>
            <a:ext cx="4870894" cy="36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81" tIns="42790" rIns="85581" bIns="42790" numCol="1" anchor="t" anchorCtr="0" compatLnSpc="1">
            <a:prstTxWarp prst="textNoShape">
              <a:avLst/>
            </a:prstTxWarp>
          </a:bodyPr>
          <a:lstStyle>
            <a:lvl1pPr algn="ctr">
              <a:defRPr sz="1400" noProof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155008" y="4249996"/>
            <a:ext cx="8135525" cy="125897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85581" tIns="42790" rIns="85581" bIns="42790"/>
          <a:lstStyle>
            <a:lvl1pPr algn="l">
              <a:defRPr b="1"/>
            </a:lvl1pPr>
          </a:lstStyle>
          <a:p>
            <a:pPr algn="r"/>
            <a:r>
              <a:rPr lang="en-US" altLang="zh-CN" sz="3600" b="0" dirty="0">
                <a:solidFill>
                  <a:schemeClr val="bg1"/>
                </a:solidFill>
              </a:rPr>
              <a:t>LED Horticulture Lighting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7584296" y="2772668"/>
            <a:ext cx="2629023" cy="51239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85581" tIns="42790" rIns="85581" bIns="42790"/>
          <a:lstStyle>
            <a:lvl1pPr algn="l">
              <a:defRPr b="1"/>
            </a:lvl1pPr>
          </a:lstStyle>
          <a:p>
            <a:pPr algn="ctr"/>
            <a:endParaRPr lang="en-US" altLang="zh-CN" sz="4400" dirty="0">
              <a:solidFill>
                <a:schemeClr val="bg1"/>
              </a:solidFill>
              <a:latin typeface="+mj-lt"/>
              <a:ea typeface="Kozuka Gothic Pro H" pitchFamily="34" charset="-128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7D4E024-066D-4DCA-9FCB-DBDF1320A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43" y="527391"/>
            <a:ext cx="3484053" cy="149600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6C90F1F-8A7D-4D1F-AC2C-8B80547C5F9A}"/>
              </a:ext>
            </a:extLst>
          </p:cNvPr>
          <p:cNvSpPr/>
          <p:nvPr/>
        </p:nvSpPr>
        <p:spPr>
          <a:xfrm>
            <a:off x="2720975" y="2322036"/>
            <a:ext cx="54387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  <a:p>
            <a:r>
              <a:rPr lang="nl-NL" dirty="0"/>
              <a:t>Grote Woerdlaan 36B</a:t>
            </a:r>
          </a:p>
          <a:p>
            <a:r>
              <a:rPr lang="nl-NL" dirty="0"/>
              <a:t>2671 CL Naaldwijk</a:t>
            </a:r>
          </a:p>
          <a:p>
            <a:r>
              <a:rPr lang="nl-NL" dirty="0"/>
              <a:t>mail@lohuislighting.nl</a:t>
            </a:r>
          </a:p>
          <a:p>
            <a:r>
              <a:rPr lang="nl-NL" dirty="0"/>
              <a:t>+31 (0)10 76 00 377</a:t>
            </a:r>
            <a:endParaRPr lang="nl-N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4441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2"/>
          <p:cNvGrpSpPr/>
          <p:nvPr/>
        </p:nvGrpSpPr>
        <p:grpSpPr>
          <a:xfrm>
            <a:off x="0" y="0"/>
            <a:ext cx="10882313" cy="6121400"/>
            <a:chOff x="0" y="0"/>
            <a:chExt cx="10882313" cy="6121400"/>
          </a:xfrm>
        </p:grpSpPr>
        <p:sp>
          <p:nvSpPr>
            <p:cNvPr id="55" name="矩形 54"/>
            <p:cNvSpPr/>
            <p:nvPr/>
          </p:nvSpPr>
          <p:spPr bwMode="auto">
            <a:xfrm>
              <a:off x="10313046" y="5660703"/>
              <a:ext cx="569267" cy="460697"/>
            </a:xfrm>
            <a:prstGeom prst="rect">
              <a:avLst/>
            </a:prstGeom>
            <a:solidFill>
              <a:srgbClr val="00C083"/>
            </a:solidFill>
            <a:ln w="9525">
              <a:solidFill>
                <a:srgbClr val="00C083"/>
              </a:solidFill>
              <a:miter lim="800000"/>
              <a:headEnd/>
              <a:tailEnd/>
            </a:ln>
          </p:spPr>
          <p:txBody>
            <a:bodyPr wrap="none" lIns="79041" tIns="39520" rIns="79041" bIns="3952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A0E9"/>
                </a:solidFill>
              </a:endParaRPr>
            </a:p>
          </p:txBody>
        </p:sp>
        <p:grpSp>
          <p:nvGrpSpPr>
            <p:cNvPr id="3" name="组合 39"/>
            <p:cNvGrpSpPr/>
            <p:nvPr/>
          </p:nvGrpSpPr>
          <p:grpSpPr>
            <a:xfrm>
              <a:off x="0" y="0"/>
              <a:ext cx="2983648" cy="806019"/>
              <a:chOff x="0" y="0"/>
              <a:chExt cx="2983648" cy="806019"/>
            </a:xfrm>
          </p:grpSpPr>
          <p:sp>
            <p:nvSpPr>
              <p:cNvPr id="86" name="矩形 85"/>
              <p:cNvSpPr/>
              <p:nvPr/>
            </p:nvSpPr>
            <p:spPr bwMode="auto">
              <a:xfrm>
                <a:off x="0" y="0"/>
                <a:ext cx="569267" cy="806019"/>
              </a:xfrm>
              <a:prstGeom prst="rect">
                <a:avLst/>
              </a:prstGeom>
              <a:solidFill>
                <a:srgbClr val="00C0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79041" tIns="39520" rIns="79041" bIns="3952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A0E9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688628" y="674294"/>
                <a:ext cx="2295020" cy="45719"/>
              </a:xfrm>
              <a:prstGeom prst="rect">
                <a:avLst/>
              </a:prstGeom>
              <a:solidFill>
                <a:srgbClr val="00C083"/>
              </a:solidFill>
              <a:ln w="9525">
                <a:solidFill>
                  <a:srgbClr val="00C083"/>
                </a:solidFill>
                <a:miter lim="800000"/>
                <a:headEnd/>
                <a:tailEnd/>
              </a:ln>
            </p:spPr>
            <p:txBody>
              <a:bodyPr wrap="none" lIns="79041" tIns="39520" rIns="79041" bIns="3952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43" name="标题 23"/>
          <p:cNvSpPr>
            <a:spLocks noGrp="1"/>
          </p:cNvSpPr>
          <p:nvPr>
            <p:ph type="title"/>
          </p:nvPr>
        </p:nvSpPr>
        <p:spPr>
          <a:xfrm>
            <a:off x="511934" y="131742"/>
            <a:ext cx="9715568" cy="779929"/>
          </a:xfrm>
        </p:spPr>
        <p:txBody>
          <a:bodyPr>
            <a:noAutofit/>
          </a:bodyPr>
          <a:lstStyle/>
          <a:p>
            <a:r>
              <a:rPr lang="en-US" altLang="zh-CN" sz="2800" kern="1200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Franklin Gothic Medium" pitchFamily="34" charset="0"/>
              </a:rPr>
              <a:t>Inter light—40W</a:t>
            </a:r>
            <a:endParaRPr lang="zh-CN" altLang="en-US" sz="2800" kern="1200" dirty="0">
              <a:solidFill>
                <a:srgbClr val="00B050"/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  <a:sym typeface="Franklin Gothic Medium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372" y="1635360"/>
            <a:ext cx="301903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797686" y="4846650"/>
          <a:ext cx="9072626" cy="872553"/>
        </p:xfrm>
        <a:graphic>
          <a:graphicData uri="http://schemas.openxmlformats.org/drawingml/2006/table">
            <a:tbl>
              <a:tblPr/>
              <a:tblGrid>
                <a:gridCol w="1072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2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3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20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22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4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Power, W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Voltage, V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PF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Photon,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umol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/s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Beam angle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Spectrum 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Size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220-240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red+ blue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1200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220-240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 spectrum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1200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3" name="组合 9"/>
          <p:cNvGrpSpPr>
            <a:grpSpLocks/>
          </p:cNvGrpSpPr>
          <p:nvPr/>
        </p:nvGrpSpPr>
        <p:grpSpPr bwMode="auto">
          <a:xfrm>
            <a:off x="6155536" y="917560"/>
            <a:ext cx="4278629" cy="1949805"/>
            <a:chOff x="4648200" y="1538895"/>
            <a:chExt cx="4584440" cy="1467223"/>
          </a:xfrm>
        </p:grpSpPr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4727352" y="2775304"/>
              <a:ext cx="1423869" cy="230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0" tIns="45240" rIns="90480" bIns="45240">
              <a:spAutoFit/>
            </a:bodyPr>
            <a:lstStyle/>
            <a:p>
              <a:r>
                <a:rPr lang="en-US" altLang="zh-CN" sz="1400" dirty="0">
                  <a:solidFill>
                    <a:srgbClr val="92D050"/>
                  </a:solidFill>
                  <a:cs typeface="Arial" charset="0"/>
                </a:rPr>
                <a:t>Applications</a:t>
              </a:r>
              <a:r>
                <a:rPr lang="zh-CN" altLang="en-US" sz="1400" dirty="0">
                  <a:solidFill>
                    <a:srgbClr val="92D050"/>
                  </a:solidFill>
                  <a:cs typeface="Arial" charset="0"/>
                </a:rPr>
                <a:t>：</a:t>
              </a:r>
            </a:p>
          </p:txBody>
        </p:sp>
        <p:cxnSp>
          <p:nvCxnSpPr>
            <p:cNvPr id="15" name="直接连接符 2"/>
            <p:cNvCxnSpPr>
              <a:cxnSpLocks noChangeShapeType="1"/>
            </p:cNvCxnSpPr>
            <p:nvPr/>
          </p:nvCxnSpPr>
          <p:spPr bwMode="auto">
            <a:xfrm>
              <a:off x="4650808" y="2721547"/>
              <a:ext cx="3429620" cy="1768"/>
            </a:xfrm>
            <a:prstGeom prst="line">
              <a:avLst/>
            </a:prstGeom>
            <a:noFill/>
            <a:ln w="12700" algn="ctr">
              <a:solidFill>
                <a:srgbClr val="92D050"/>
              </a:solidFill>
              <a:round/>
              <a:headEnd/>
              <a:tailEnd/>
            </a:ln>
          </p:spPr>
        </p:cxnSp>
        <p:sp>
          <p:nvSpPr>
            <p:cNvPr id="16" name="矩形 3"/>
            <p:cNvSpPr>
              <a:spLocks noChangeArrowheads="1"/>
            </p:cNvSpPr>
            <p:nvPr/>
          </p:nvSpPr>
          <p:spPr bwMode="auto">
            <a:xfrm>
              <a:off x="5362704" y="1538895"/>
              <a:ext cx="1487130" cy="230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0" tIns="45240" rIns="90480" bIns="45240">
              <a:spAutoFit/>
            </a:bodyPr>
            <a:lstStyle/>
            <a:p>
              <a:r>
                <a:rPr lang="en-US" altLang="zh-CN" sz="1400" b="1" i="1" dirty="0">
                  <a:solidFill>
                    <a:srgbClr val="92D050"/>
                  </a:solidFill>
                  <a:cs typeface="Arial" charset="0"/>
                </a:rPr>
                <a:t>LED  Top light</a:t>
              </a:r>
              <a:endParaRPr lang="zh-CN" altLang="en-US" sz="1400" b="1" i="1" dirty="0">
                <a:solidFill>
                  <a:srgbClr val="92D050"/>
                </a:solidFill>
                <a:cs typeface="Arial" charset="0"/>
              </a:endParaRPr>
            </a:p>
          </p:txBody>
        </p:sp>
        <p:cxnSp>
          <p:nvCxnSpPr>
            <p:cNvPr id="17" name="直接连接符 4"/>
            <p:cNvCxnSpPr>
              <a:cxnSpLocks noChangeShapeType="1"/>
            </p:cNvCxnSpPr>
            <p:nvPr/>
          </p:nvCxnSpPr>
          <p:spPr bwMode="auto">
            <a:xfrm>
              <a:off x="4719650" y="1681366"/>
              <a:ext cx="500152" cy="1583"/>
            </a:xfrm>
            <a:prstGeom prst="line">
              <a:avLst/>
            </a:prstGeom>
            <a:noFill/>
            <a:ln w="9525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8" name="直接连接符 5"/>
            <p:cNvCxnSpPr>
              <a:cxnSpLocks noChangeShapeType="1"/>
            </p:cNvCxnSpPr>
            <p:nvPr/>
          </p:nvCxnSpPr>
          <p:spPr bwMode="auto">
            <a:xfrm>
              <a:off x="5148352" y="1681366"/>
              <a:ext cx="214351" cy="1583"/>
            </a:xfrm>
            <a:prstGeom prst="line">
              <a:avLst/>
            </a:prstGeom>
            <a:noFill/>
            <a:ln w="95250" algn="ctr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19" name="矩形 8"/>
            <p:cNvSpPr>
              <a:spLocks noChangeArrowheads="1"/>
            </p:cNvSpPr>
            <p:nvPr/>
          </p:nvSpPr>
          <p:spPr bwMode="auto">
            <a:xfrm>
              <a:off x="4648200" y="1752600"/>
              <a:ext cx="4584440" cy="948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0" tIns="45240" rIns="90480" bIns="45240">
              <a:spAutoFit/>
            </a:bodyPr>
            <a:lstStyle/>
            <a:p>
              <a:r>
                <a:rPr lang="en-US" altLang="zh-CN" sz="1400" dirty="0">
                  <a:cs typeface="Arial" charset="0"/>
                </a:rPr>
                <a:t>Lifetime: 25000H</a:t>
              </a:r>
            </a:p>
            <a:p>
              <a:r>
                <a:rPr lang="en-US" altLang="zh-CN" sz="1600" dirty="0">
                  <a:solidFill>
                    <a:srgbClr val="FF0000"/>
                  </a:solidFill>
                  <a:cs typeface="Arial" charset="0"/>
                </a:rPr>
                <a:t>IP65</a:t>
              </a:r>
            </a:p>
            <a:p>
              <a:r>
                <a:rPr lang="en-US" altLang="zh-CN" sz="1400" dirty="0">
                  <a:cs typeface="Arial" charset="0"/>
                </a:rPr>
                <a:t>Beam angle: 360</a:t>
              </a:r>
            </a:p>
            <a:p>
              <a:r>
                <a:rPr lang="en-US" altLang="zh-CN" dirty="0">
                  <a:solidFill>
                    <a:srgbClr val="FF0000"/>
                  </a:solidFill>
                  <a:cs typeface="Arial" charset="0"/>
                </a:rPr>
                <a:t>Customizable spectrum</a:t>
              </a:r>
            </a:p>
            <a:p>
              <a:endParaRPr lang="en-US" altLang="zh-CN" sz="1400" dirty="0">
                <a:cs typeface="Arial" charset="0"/>
              </a:endParaRPr>
            </a:p>
          </p:txBody>
        </p: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6974" y="2917824"/>
            <a:ext cx="3357586" cy="83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 descr="D:\Backup\我的文档\Tencent Files\767635605\Image\C2C\CNEDF3T{`{)HS7F`H0`R0E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7458" y="203180"/>
            <a:ext cx="2401548" cy="41589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9586" y="417494"/>
            <a:ext cx="1208961" cy="300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058" y="3489328"/>
            <a:ext cx="4000528" cy="135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1024" y="3060700"/>
            <a:ext cx="1743868" cy="169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Users\ADMINI~1\Desktop\INTERL~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1934" y="774684"/>
            <a:ext cx="3705225" cy="733425"/>
          </a:xfrm>
          <a:prstGeom prst="rect">
            <a:avLst/>
          </a:prstGeom>
          <a:noFill/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ABD653F2-DCE4-4E22-9A72-047A03B508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75" y="38663"/>
            <a:ext cx="2482661" cy="10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2"/>
          <p:cNvGrpSpPr/>
          <p:nvPr/>
        </p:nvGrpSpPr>
        <p:grpSpPr>
          <a:xfrm>
            <a:off x="0" y="0"/>
            <a:ext cx="10882313" cy="6121400"/>
            <a:chOff x="0" y="0"/>
            <a:chExt cx="10882313" cy="6121400"/>
          </a:xfrm>
        </p:grpSpPr>
        <p:sp>
          <p:nvSpPr>
            <p:cNvPr id="55" name="矩形 54"/>
            <p:cNvSpPr/>
            <p:nvPr/>
          </p:nvSpPr>
          <p:spPr bwMode="auto">
            <a:xfrm>
              <a:off x="10313046" y="5660703"/>
              <a:ext cx="569267" cy="460697"/>
            </a:xfrm>
            <a:prstGeom prst="rect">
              <a:avLst/>
            </a:prstGeom>
            <a:solidFill>
              <a:srgbClr val="00C083"/>
            </a:solidFill>
            <a:ln w="9525">
              <a:solidFill>
                <a:srgbClr val="00C083"/>
              </a:solidFill>
              <a:miter lim="800000"/>
              <a:headEnd/>
              <a:tailEnd/>
            </a:ln>
          </p:spPr>
          <p:txBody>
            <a:bodyPr wrap="none" lIns="79041" tIns="39520" rIns="79041" bIns="3952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A0E9"/>
                </a:solidFill>
              </a:endParaRPr>
            </a:p>
          </p:txBody>
        </p:sp>
        <p:grpSp>
          <p:nvGrpSpPr>
            <p:cNvPr id="3" name="组合 39"/>
            <p:cNvGrpSpPr/>
            <p:nvPr/>
          </p:nvGrpSpPr>
          <p:grpSpPr>
            <a:xfrm>
              <a:off x="0" y="0"/>
              <a:ext cx="2983648" cy="806019"/>
              <a:chOff x="0" y="0"/>
              <a:chExt cx="2983648" cy="806019"/>
            </a:xfrm>
          </p:grpSpPr>
          <p:sp>
            <p:nvSpPr>
              <p:cNvPr id="86" name="矩形 85"/>
              <p:cNvSpPr/>
              <p:nvPr/>
            </p:nvSpPr>
            <p:spPr bwMode="auto">
              <a:xfrm>
                <a:off x="0" y="0"/>
                <a:ext cx="569267" cy="806019"/>
              </a:xfrm>
              <a:prstGeom prst="rect">
                <a:avLst/>
              </a:prstGeom>
              <a:solidFill>
                <a:srgbClr val="00C0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79041" tIns="39520" rIns="79041" bIns="3952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A0E9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688628" y="674294"/>
                <a:ext cx="2295020" cy="45719"/>
              </a:xfrm>
              <a:prstGeom prst="rect">
                <a:avLst/>
              </a:prstGeom>
              <a:solidFill>
                <a:srgbClr val="00C083"/>
              </a:solidFill>
              <a:ln w="9525">
                <a:solidFill>
                  <a:srgbClr val="00C083"/>
                </a:solidFill>
                <a:miter lim="800000"/>
                <a:headEnd/>
                <a:tailEnd/>
              </a:ln>
            </p:spPr>
            <p:txBody>
              <a:bodyPr wrap="none" lIns="79041" tIns="39520" rIns="79041" bIns="3952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43" name="标题 23"/>
          <p:cNvSpPr>
            <a:spLocks noGrp="1"/>
          </p:cNvSpPr>
          <p:nvPr>
            <p:ph type="title"/>
          </p:nvPr>
        </p:nvSpPr>
        <p:spPr>
          <a:xfrm>
            <a:off x="583372" y="142876"/>
            <a:ext cx="7286676" cy="774684"/>
          </a:xfrm>
        </p:spPr>
        <p:txBody>
          <a:bodyPr>
            <a:noAutofit/>
          </a:bodyPr>
          <a:lstStyle/>
          <a:p>
            <a:r>
              <a:rPr lang="en-US" altLang="zh-CN" sz="2800" kern="1200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Franklin Gothic Medium" pitchFamily="34" charset="0"/>
              </a:rPr>
              <a:t>Multiple lighting system—Top light+ inter light</a:t>
            </a:r>
            <a:endParaRPr lang="zh-CN" altLang="en-US" sz="2800" kern="1200" dirty="0">
              <a:solidFill>
                <a:srgbClr val="00B050"/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  <a:sym typeface="Franklin Gothic Medium" pitchFamily="34" charset="0"/>
            </a:endParaRPr>
          </a:p>
        </p:txBody>
      </p:sp>
      <p:pic>
        <p:nvPicPr>
          <p:cNvPr id="14" name="图片 13" descr="92af0532-eaae-4fb2-ba75-16f44c0a6b45.JPG"/>
          <p:cNvPicPr>
            <a:picLocks noChangeAspect="1"/>
          </p:cNvPicPr>
          <p:nvPr/>
        </p:nvPicPr>
        <p:blipFill>
          <a:blip r:embed="rId2" cstate="print"/>
          <a:srcRect t="7002" b="17141"/>
          <a:stretch>
            <a:fillRect/>
          </a:stretch>
        </p:blipFill>
        <p:spPr>
          <a:xfrm>
            <a:off x="369058" y="1131874"/>
            <a:ext cx="3443288" cy="4643470"/>
          </a:xfrm>
          <a:prstGeom prst="rect">
            <a:avLst/>
          </a:prstGeom>
        </p:spPr>
      </p:pic>
      <p:pic>
        <p:nvPicPr>
          <p:cNvPr id="15" name="图片 14" descr="f279ba6f-19c7-4eb5-8db4-2132b00dc791.JPG"/>
          <p:cNvPicPr>
            <a:picLocks noChangeAspect="1"/>
          </p:cNvPicPr>
          <p:nvPr/>
        </p:nvPicPr>
        <p:blipFill>
          <a:blip r:embed="rId3" cstate="print"/>
          <a:srcRect t="9154" b="13822"/>
          <a:stretch>
            <a:fillRect/>
          </a:stretch>
        </p:blipFill>
        <p:spPr>
          <a:xfrm>
            <a:off x="7012792" y="1131874"/>
            <a:ext cx="3443288" cy="4714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40958" y="3132138"/>
            <a:ext cx="2811667" cy="338554"/>
          </a:xfrm>
          <a:prstGeom prst="rect">
            <a:avLst/>
          </a:prstGeom>
          <a:solidFill>
            <a:srgbClr val="00B050"/>
          </a:solidFill>
          <a:ln>
            <a:solidFill>
              <a:srgbClr val="64AE0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Top light: 2pcs/ set, 60W/set;</a:t>
            </a:r>
          </a:p>
        </p:txBody>
      </p:sp>
      <p:cxnSp>
        <p:nvCxnSpPr>
          <p:cNvPr id="19" name="直接箭头连接符 18"/>
          <p:cNvCxnSpPr/>
          <p:nvPr/>
        </p:nvCxnSpPr>
        <p:spPr bwMode="auto">
          <a:xfrm rot="10800000">
            <a:off x="3655206" y="2132006"/>
            <a:ext cx="1500198" cy="92869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 bwMode="auto">
          <a:xfrm flipV="1">
            <a:off x="5512594" y="1846254"/>
            <a:ext cx="1704988" cy="122397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98148" y="3775080"/>
            <a:ext cx="2116285" cy="338554"/>
          </a:xfrm>
          <a:prstGeom prst="rect">
            <a:avLst/>
          </a:prstGeom>
          <a:solidFill>
            <a:srgbClr val="00B050"/>
          </a:solidFill>
          <a:ln>
            <a:solidFill>
              <a:srgbClr val="64AE0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Inter light: 40W/ </a:t>
            </a:r>
            <a:r>
              <a:rPr lang="en-US" altLang="zh-CN" sz="1600" dirty="0" err="1">
                <a:solidFill>
                  <a:schemeClr val="bg1"/>
                </a:solidFill>
              </a:rPr>
              <a:t>pcs</a:t>
            </a:r>
            <a:r>
              <a:rPr lang="en-US" altLang="zh-CN" sz="1600" dirty="0">
                <a:solidFill>
                  <a:schemeClr val="bg1"/>
                </a:solidFill>
              </a:rPr>
              <a:t>;.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28" name="直接箭头连接符 27"/>
          <p:cNvCxnSpPr/>
          <p:nvPr/>
        </p:nvCxnSpPr>
        <p:spPr bwMode="auto">
          <a:xfrm rot="10800000" flipV="1">
            <a:off x="3798082" y="4132270"/>
            <a:ext cx="1071570" cy="64294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 bwMode="auto">
          <a:xfrm>
            <a:off x="5798346" y="4203708"/>
            <a:ext cx="1143008" cy="57150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8" name="Picture 1" descr="D:\Backup\我的文档\Tencent Files\767635605\Image\C2C\CNEDF3T{`{)HS7F`H0`R0E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7238" y="203180"/>
            <a:ext cx="2401548" cy="415896"/>
          </a:xfrm>
          <a:prstGeom prst="rect">
            <a:avLst/>
          </a:prstGeom>
          <a:noFill/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8EA348C-DE9D-4BD5-BADC-9550B34FBF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535" y="71881"/>
            <a:ext cx="2482661" cy="105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2"/>
          <p:cNvGrpSpPr/>
          <p:nvPr/>
        </p:nvGrpSpPr>
        <p:grpSpPr>
          <a:xfrm>
            <a:off x="0" y="0"/>
            <a:ext cx="10882313" cy="6121400"/>
            <a:chOff x="0" y="0"/>
            <a:chExt cx="10882313" cy="6121400"/>
          </a:xfrm>
        </p:grpSpPr>
        <p:sp>
          <p:nvSpPr>
            <p:cNvPr id="55" name="矩形 54"/>
            <p:cNvSpPr/>
            <p:nvPr/>
          </p:nvSpPr>
          <p:spPr bwMode="auto">
            <a:xfrm>
              <a:off x="10313046" y="5660703"/>
              <a:ext cx="569267" cy="460697"/>
            </a:xfrm>
            <a:prstGeom prst="rect">
              <a:avLst/>
            </a:prstGeom>
            <a:solidFill>
              <a:srgbClr val="00C083"/>
            </a:solidFill>
            <a:ln w="9525">
              <a:solidFill>
                <a:srgbClr val="00C083"/>
              </a:solidFill>
              <a:miter lim="800000"/>
              <a:headEnd/>
              <a:tailEnd/>
            </a:ln>
          </p:spPr>
          <p:txBody>
            <a:bodyPr wrap="none" lIns="79041" tIns="39520" rIns="79041" bIns="3952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A0E9"/>
                </a:solidFill>
              </a:endParaRPr>
            </a:p>
          </p:txBody>
        </p:sp>
        <p:grpSp>
          <p:nvGrpSpPr>
            <p:cNvPr id="3" name="组合 39"/>
            <p:cNvGrpSpPr/>
            <p:nvPr/>
          </p:nvGrpSpPr>
          <p:grpSpPr>
            <a:xfrm>
              <a:off x="0" y="0"/>
              <a:ext cx="2983648" cy="806019"/>
              <a:chOff x="0" y="0"/>
              <a:chExt cx="2983648" cy="806019"/>
            </a:xfrm>
          </p:grpSpPr>
          <p:sp>
            <p:nvSpPr>
              <p:cNvPr id="86" name="矩形 85"/>
              <p:cNvSpPr/>
              <p:nvPr/>
            </p:nvSpPr>
            <p:spPr bwMode="auto">
              <a:xfrm>
                <a:off x="0" y="0"/>
                <a:ext cx="569267" cy="806019"/>
              </a:xfrm>
              <a:prstGeom prst="rect">
                <a:avLst/>
              </a:prstGeom>
              <a:solidFill>
                <a:srgbClr val="00C0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79041" tIns="39520" rIns="79041" bIns="3952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A0E9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688628" y="674294"/>
                <a:ext cx="2295020" cy="45719"/>
              </a:xfrm>
              <a:prstGeom prst="rect">
                <a:avLst/>
              </a:prstGeom>
              <a:solidFill>
                <a:srgbClr val="00C083"/>
              </a:solidFill>
              <a:ln w="9525">
                <a:solidFill>
                  <a:srgbClr val="00C083"/>
                </a:solidFill>
                <a:miter lim="800000"/>
                <a:headEnd/>
                <a:tailEnd/>
              </a:ln>
            </p:spPr>
            <p:txBody>
              <a:bodyPr wrap="none" lIns="79041" tIns="39520" rIns="79041" bIns="3952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43" name="标题 23"/>
          <p:cNvSpPr>
            <a:spLocks noGrp="1"/>
          </p:cNvSpPr>
          <p:nvPr>
            <p:ph type="title"/>
          </p:nvPr>
        </p:nvSpPr>
        <p:spPr>
          <a:xfrm>
            <a:off x="511934" y="131742"/>
            <a:ext cx="9715568" cy="779929"/>
          </a:xfrm>
        </p:spPr>
        <p:txBody>
          <a:bodyPr>
            <a:noAutofit/>
          </a:bodyPr>
          <a:lstStyle/>
          <a:p>
            <a:r>
              <a:rPr lang="en-US" altLang="zh-CN" sz="2800" kern="1200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Franklin Gothic Medium" pitchFamily="34" charset="0"/>
              </a:rPr>
              <a:t>Simply lighting system—Inter light</a:t>
            </a:r>
            <a:endParaRPr lang="zh-CN" altLang="en-US" sz="2800" kern="1200" dirty="0">
              <a:solidFill>
                <a:srgbClr val="00B050"/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  <a:sym typeface="Franklin Gothic Medium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3372" y="1060436"/>
            <a:ext cx="3857652" cy="338554"/>
          </a:xfrm>
          <a:prstGeom prst="rect">
            <a:avLst/>
          </a:prstGeom>
          <a:solidFill>
            <a:srgbClr val="00B050"/>
          </a:solidFill>
          <a:ln>
            <a:solidFill>
              <a:srgbClr val="64AE0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Inter light: 40W/ </a:t>
            </a:r>
            <a:r>
              <a:rPr lang="en-US" altLang="zh-CN" sz="1600" dirty="0" err="1">
                <a:solidFill>
                  <a:schemeClr val="bg1"/>
                </a:solidFill>
              </a:rPr>
              <a:t>pcs</a:t>
            </a:r>
            <a:r>
              <a:rPr lang="en-US" altLang="zh-CN" sz="1600" dirty="0">
                <a:solidFill>
                  <a:schemeClr val="bg1"/>
                </a:solidFill>
              </a:rPr>
              <a:t>, vertical installation 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5" name="图片 14" descr="DSC_03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934" y="1846254"/>
            <a:ext cx="4034671" cy="3188251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55404" y="988998"/>
            <a:ext cx="3447267" cy="467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" descr="D:\Backup\我的文档\Tencent Files\767635605\Image\C2C\CNEDF3T{`{)HS7F`H0`R0E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7458" y="131742"/>
            <a:ext cx="2401548" cy="415896"/>
          </a:xfrm>
          <a:prstGeom prst="rect">
            <a:avLst/>
          </a:prstGeom>
          <a:noFill/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1AC3428-29EF-48E0-BC4A-061EAAB6FE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47" y="115709"/>
            <a:ext cx="2482661" cy="10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34"/>
            <a:ext cx="10882314" cy="104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 descr="E:\work\新品\植物灯\株间灯\副本IMG_4328.JPG"/>
          <p:cNvPicPr>
            <a:picLocks noChangeAspect="1" noChangeArrowheads="1"/>
          </p:cNvPicPr>
          <p:nvPr/>
        </p:nvPicPr>
        <p:blipFill>
          <a:blip r:embed="rId3" cstate="print"/>
          <a:srcRect t="19299"/>
          <a:stretch>
            <a:fillRect/>
          </a:stretch>
        </p:blipFill>
        <p:spPr bwMode="auto">
          <a:xfrm>
            <a:off x="5951265" y="3060701"/>
            <a:ext cx="3240134" cy="292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E:\work\新品\植物灯\株间灯\副本IMG_4325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t="14630" b="14259"/>
          <a:stretch>
            <a:fillRect/>
          </a:stretch>
        </p:blipFill>
        <p:spPr bwMode="auto">
          <a:xfrm>
            <a:off x="510109" y="3086159"/>
            <a:ext cx="3645163" cy="290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标题 1"/>
          <p:cNvSpPr>
            <a:spLocks noGrp="1"/>
          </p:cNvSpPr>
          <p:nvPr>
            <p:ph type="title"/>
          </p:nvPr>
        </p:nvSpPr>
        <p:spPr>
          <a:xfrm>
            <a:off x="654810" y="60304"/>
            <a:ext cx="5226842" cy="48177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kern="1200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Calibri" pitchFamily="34" charset="0"/>
              </a:rPr>
              <a:t>Cucumber growth compare</a:t>
            </a:r>
            <a:endParaRPr lang="zh-CN" altLang="en-US" kern="1200" dirty="0">
              <a:solidFill>
                <a:srgbClr val="00B050"/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  <a:sym typeface="Calibri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0" y="629348"/>
          <a:ext cx="10882313" cy="264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2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0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With inter lighting 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8823" marR="1088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Without inter lighting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8823" marR="1088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153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Leaf is more green, fruit is more green and bigger. </a:t>
                      </a:r>
                      <a:endParaRPr lang="zh-CN" altLang="en-US" sz="1600" dirty="0"/>
                    </a:p>
                  </a:txBody>
                  <a:tcPr marL="108823" marR="108823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Natural</a:t>
                      </a:r>
                      <a:r>
                        <a:rPr lang="en-US" altLang="zh-CN" sz="1600" baseline="0" dirty="0"/>
                        <a:t> growth, leaf and fruit is normal size.</a:t>
                      </a:r>
                      <a:endParaRPr lang="zh-CN" altLang="en-US" sz="1600" dirty="0"/>
                    </a:p>
                  </a:txBody>
                  <a:tcPr marL="108823" marR="1088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153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Fruit size is uniformity,</a:t>
                      </a:r>
                      <a:r>
                        <a:rPr lang="en-US" altLang="zh-CN" sz="1600" baseline="0" dirty="0"/>
                        <a:t> light irradiation is more equal.</a:t>
                      </a:r>
                      <a:endParaRPr lang="zh-CN" altLang="en-US" sz="1600" dirty="0"/>
                    </a:p>
                  </a:txBody>
                  <a:tcPr marL="108823" marR="108823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Fruit size is different due to different sunlight irradiation.</a:t>
                      </a:r>
                      <a:endParaRPr lang="zh-CN" altLang="en-US" sz="1600" dirty="0"/>
                    </a:p>
                  </a:txBody>
                  <a:tcPr marL="108823" marR="1088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Tast</a:t>
                      </a:r>
                      <a:r>
                        <a:rPr lang="en-US" altLang="zh-CN" sz="1600" baseline="0" dirty="0"/>
                        <a:t>e is more fresh and juicy.</a:t>
                      </a:r>
                      <a:endParaRPr lang="zh-CN" altLang="en-US" sz="1600" dirty="0"/>
                    </a:p>
                  </a:txBody>
                  <a:tcPr marL="108823" marR="108823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Taste is normal.</a:t>
                      </a:r>
                      <a:endParaRPr lang="zh-CN" altLang="en-US" sz="1600" dirty="0"/>
                    </a:p>
                  </a:txBody>
                  <a:tcPr marL="108823" marR="1088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Fm bloom to fruit need 13days.</a:t>
                      </a:r>
                      <a:endParaRPr lang="zh-CN" altLang="en-US" sz="1600" dirty="0"/>
                    </a:p>
                  </a:txBody>
                  <a:tcPr marL="108823" marR="1088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Fm bloom to fruit need 21days.</a:t>
                      </a:r>
                      <a:endParaRPr lang="zh-CN" altLang="en-US" sz="1600" dirty="0"/>
                    </a:p>
                  </a:txBody>
                  <a:tcPr marL="108823" marR="1088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Output: 128kg/m²/year</a:t>
                      </a:r>
                      <a:endParaRPr lang="zh-CN" altLang="en-US" sz="1600" dirty="0"/>
                    </a:p>
                  </a:txBody>
                  <a:tcPr marL="108823" marR="1088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Output: 96kg/m²/year</a:t>
                      </a:r>
                      <a:endParaRPr lang="zh-CN" altLang="en-US" sz="1600" dirty="0"/>
                    </a:p>
                  </a:txBody>
                  <a:tcPr marL="108823" marR="1088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直接箭头连接符 9"/>
          <p:cNvCxnSpPr/>
          <p:nvPr/>
        </p:nvCxnSpPr>
        <p:spPr>
          <a:xfrm>
            <a:off x="340073" y="3988830"/>
            <a:ext cx="1190253" cy="283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5" name="TextBox 10"/>
          <p:cNvSpPr txBox="1">
            <a:spLocks noChangeArrowheads="1"/>
          </p:cNvSpPr>
          <p:nvPr/>
        </p:nvSpPr>
        <p:spPr bwMode="auto">
          <a:xfrm>
            <a:off x="510108" y="3560898"/>
            <a:ext cx="102021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 b="1" i="1">
                <a:solidFill>
                  <a:schemeClr val="bg1"/>
                </a:solidFill>
                <a:cs typeface="Arial" charset="0"/>
              </a:rPr>
              <a:t>With interlight</a:t>
            </a:r>
            <a:endParaRPr lang="zh-CN" altLang="en-US" sz="1100" b="1" i="1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rot="10800000" flipV="1">
            <a:off x="1955417" y="4275061"/>
            <a:ext cx="1105234" cy="1133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7" name="TextBox 13"/>
          <p:cNvSpPr txBox="1">
            <a:spLocks noChangeArrowheads="1"/>
          </p:cNvSpPr>
          <p:nvPr/>
        </p:nvSpPr>
        <p:spPr bwMode="auto">
          <a:xfrm>
            <a:off x="2040434" y="3847130"/>
            <a:ext cx="102021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 b="1" i="1">
                <a:solidFill>
                  <a:schemeClr val="bg1"/>
                </a:solidFill>
                <a:cs typeface="Arial" charset="0"/>
              </a:rPr>
              <a:t>Without interlight</a:t>
            </a:r>
            <a:endParaRPr lang="zh-CN" altLang="en-US" sz="1100" b="1" i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368" name="TextBox 16"/>
          <p:cNvSpPr txBox="1">
            <a:spLocks noChangeArrowheads="1"/>
          </p:cNvSpPr>
          <p:nvPr/>
        </p:nvSpPr>
        <p:spPr bwMode="auto">
          <a:xfrm>
            <a:off x="6291337" y="4775259"/>
            <a:ext cx="102021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 b="1" i="1">
                <a:solidFill>
                  <a:schemeClr val="bg1"/>
                </a:solidFill>
                <a:cs typeface="Arial" charset="0"/>
              </a:rPr>
              <a:t>With interlight</a:t>
            </a:r>
            <a:endParaRPr lang="zh-CN" altLang="en-US" sz="1100" b="1" i="1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6206320" y="4704409"/>
            <a:ext cx="1190253" cy="1417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0" name="TextBox 18"/>
          <p:cNvSpPr txBox="1">
            <a:spLocks noChangeArrowheads="1"/>
          </p:cNvSpPr>
          <p:nvPr/>
        </p:nvSpPr>
        <p:spPr bwMode="auto">
          <a:xfrm>
            <a:off x="7396573" y="3417782"/>
            <a:ext cx="102021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 b="1" i="1">
                <a:solidFill>
                  <a:schemeClr val="bg1"/>
                </a:solidFill>
                <a:cs typeface="Arial" charset="0"/>
              </a:rPr>
              <a:t>Without interlight</a:t>
            </a:r>
            <a:endParaRPr lang="zh-CN" altLang="en-US" sz="1100" b="1" i="1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rot="10800000" flipV="1">
            <a:off x="7311554" y="3847131"/>
            <a:ext cx="1020217" cy="1417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2" name="TextBox 14"/>
          <p:cNvSpPr txBox="1">
            <a:spLocks noChangeArrowheads="1"/>
          </p:cNvSpPr>
          <p:nvPr/>
        </p:nvSpPr>
        <p:spPr bwMode="auto">
          <a:xfrm>
            <a:off x="5271121" y="497806"/>
            <a:ext cx="935199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r>
              <a:rPr lang="en-US" altLang="zh-CN" sz="3200" i="1">
                <a:solidFill>
                  <a:srgbClr val="FF0000"/>
                </a:solidFill>
                <a:cs typeface="Arial" charset="0"/>
              </a:rPr>
              <a:t>VS</a:t>
            </a:r>
            <a:endParaRPr lang="zh-CN" altLang="en-US" sz="3200" i="1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8356BC6F-0B3D-4034-B8E1-BE2CBF46A8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80" y="-11134"/>
            <a:ext cx="2511051" cy="6834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2"/>
          <p:cNvGrpSpPr/>
          <p:nvPr/>
        </p:nvGrpSpPr>
        <p:grpSpPr>
          <a:xfrm>
            <a:off x="0" y="0"/>
            <a:ext cx="10882313" cy="6121400"/>
            <a:chOff x="0" y="0"/>
            <a:chExt cx="10882313" cy="6121400"/>
          </a:xfrm>
        </p:grpSpPr>
        <p:sp>
          <p:nvSpPr>
            <p:cNvPr id="55" name="矩形 54"/>
            <p:cNvSpPr/>
            <p:nvPr/>
          </p:nvSpPr>
          <p:spPr bwMode="auto">
            <a:xfrm>
              <a:off x="10313046" y="5660703"/>
              <a:ext cx="569267" cy="460697"/>
            </a:xfrm>
            <a:prstGeom prst="rect">
              <a:avLst/>
            </a:prstGeom>
            <a:solidFill>
              <a:srgbClr val="00C083"/>
            </a:solidFill>
            <a:ln w="9525">
              <a:solidFill>
                <a:srgbClr val="00C083"/>
              </a:solidFill>
              <a:miter lim="800000"/>
              <a:headEnd/>
              <a:tailEnd/>
            </a:ln>
          </p:spPr>
          <p:txBody>
            <a:bodyPr wrap="none" lIns="79041" tIns="39520" rIns="79041" bIns="3952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A0E9"/>
                </a:solidFill>
              </a:endParaRPr>
            </a:p>
          </p:txBody>
        </p:sp>
        <p:grpSp>
          <p:nvGrpSpPr>
            <p:cNvPr id="3" name="组合 39"/>
            <p:cNvGrpSpPr/>
            <p:nvPr/>
          </p:nvGrpSpPr>
          <p:grpSpPr>
            <a:xfrm>
              <a:off x="0" y="0"/>
              <a:ext cx="2983648" cy="806019"/>
              <a:chOff x="0" y="0"/>
              <a:chExt cx="2983648" cy="806019"/>
            </a:xfrm>
          </p:grpSpPr>
          <p:sp>
            <p:nvSpPr>
              <p:cNvPr id="86" name="矩形 85"/>
              <p:cNvSpPr/>
              <p:nvPr/>
            </p:nvSpPr>
            <p:spPr bwMode="auto">
              <a:xfrm>
                <a:off x="0" y="0"/>
                <a:ext cx="569267" cy="806019"/>
              </a:xfrm>
              <a:prstGeom prst="rect">
                <a:avLst/>
              </a:prstGeom>
              <a:solidFill>
                <a:srgbClr val="00C0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79041" tIns="39520" rIns="79041" bIns="3952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A0E9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688628" y="674294"/>
                <a:ext cx="2295020" cy="45719"/>
              </a:xfrm>
              <a:prstGeom prst="rect">
                <a:avLst/>
              </a:prstGeom>
              <a:solidFill>
                <a:srgbClr val="00C083"/>
              </a:solidFill>
              <a:ln w="9525">
                <a:solidFill>
                  <a:srgbClr val="00C083"/>
                </a:solidFill>
                <a:miter lim="800000"/>
                <a:headEnd/>
                <a:tailEnd/>
              </a:ln>
            </p:spPr>
            <p:txBody>
              <a:bodyPr wrap="none" lIns="79041" tIns="39520" rIns="79041" bIns="3952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43" name="标题 23"/>
          <p:cNvSpPr>
            <a:spLocks noGrp="1"/>
          </p:cNvSpPr>
          <p:nvPr>
            <p:ph type="title"/>
          </p:nvPr>
        </p:nvSpPr>
        <p:spPr>
          <a:xfrm>
            <a:off x="511934" y="131742"/>
            <a:ext cx="9715568" cy="779929"/>
          </a:xfrm>
        </p:spPr>
        <p:txBody>
          <a:bodyPr>
            <a:noAutofit/>
          </a:bodyPr>
          <a:lstStyle/>
          <a:p>
            <a:r>
              <a:rPr lang="en-US" altLang="zh-CN" sz="2800" kern="1200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Franklin Gothic Medium" pitchFamily="34" charset="0"/>
              </a:rPr>
              <a:t>Hi-Power Top light—200W</a:t>
            </a:r>
            <a:endParaRPr lang="zh-CN" altLang="en-US" sz="2800" kern="1200" dirty="0">
              <a:solidFill>
                <a:srgbClr val="00B050"/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  <a:sym typeface="Franklin Gothic Medium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182" y="1560502"/>
            <a:ext cx="54768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组合 9"/>
          <p:cNvGrpSpPr>
            <a:grpSpLocks/>
          </p:cNvGrpSpPr>
          <p:nvPr/>
        </p:nvGrpSpPr>
        <p:grpSpPr bwMode="auto">
          <a:xfrm>
            <a:off x="6520377" y="917560"/>
            <a:ext cx="4278629" cy="1949805"/>
            <a:chOff x="4648200" y="1538895"/>
            <a:chExt cx="4584440" cy="1467223"/>
          </a:xfrm>
        </p:grpSpPr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4727352" y="2775304"/>
              <a:ext cx="1423869" cy="230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0" tIns="45240" rIns="90480" bIns="45240">
              <a:spAutoFit/>
            </a:bodyPr>
            <a:lstStyle/>
            <a:p>
              <a:r>
                <a:rPr lang="en-US" altLang="zh-CN" sz="1400" dirty="0">
                  <a:solidFill>
                    <a:srgbClr val="92D050"/>
                  </a:solidFill>
                  <a:cs typeface="Arial" charset="0"/>
                </a:rPr>
                <a:t>Applications</a:t>
              </a:r>
              <a:r>
                <a:rPr lang="zh-CN" altLang="en-US" sz="1400" dirty="0">
                  <a:solidFill>
                    <a:srgbClr val="92D050"/>
                  </a:solidFill>
                  <a:cs typeface="Arial" charset="0"/>
                </a:rPr>
                <a:t>：</a:t>
              </a:r>
            </a:p>
          </p:txBody>
        </p:sp>
        <p:cxnSp>
          <p:nvCxnSpPr>
            <p:cNvPr id="17" name="直接连接符 2"/>
            <p:cNvCxnSpPr>
              <a:cxnSpLocks noChangeShapeType="1"/>
            </p:cNvCxnSpPr>
            <p:nvPr/>
          </p:nvCxnSpPr>
          <p:spPr bwMode="auto">
            <a:xfrm>
              <a:off x="4650808" y="2721547"/>
              <a:ext cx="3429620" cy="1768"/>
            </a:xfrm>
            <a:prstGeom prst="line">
              <a:avLst/>
            </a:prstGeom>
            <a:noFill/>
            <a:ln w="12700" algn="ctr">
              <a:solidFill>
                <a:srgbClr val="92D050"/>
              </a:solidFill>
              <a:round/>
              <a:headEnd/>
              <a:tailEnd/>
            </a:ln>
          </p:spPr>
        </p:cxnSp>
        <p:sp>
          <p:nvSpPr>
            <p:cNvPr id="18" name="矩形 3"/>
            <p:cNvSpPr>
              <a:spLocks noChangeArrowheads="1"/>
            </p:cNvSpPr>
            <p:nvPr/>
          </p:nvSpPr>
          <p:spPr bwMode="auto">
            <a:xfrm>
              <a:off x="5362704" y="1538895"/>
              <a:ext cx="1487130" cy="230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0" tIns="45240" rIns="90480" bIns="45240">
              <a:spAutoFit/>
            </a:bodyPr>
            <a:lstStyle/>
            <a:p>
              <a:r>
                <a:rPr lang="en-US" altLang="zh-CN" sz="1400" b="1" i="1" dirty="0">
                  <a:solidFill>
                    <a:srgbClr val="92D050"/>
                  </a:solidFill>
                  <a:cs typeface="Arial" charset="0"/>
                </a:rPr>
                <a:t>LED  Top light</a:t>
              </a:r>
              <a:endParaRPr lang="zh-CN" altLang="en-US" sz="1400" b="1" i="1" dirty="0">
                <a:solidFill>
                  <a:srgbClr val="92D050"/>
                </a:solidFill>
                <a:cs typeface="Arial" charset="0"/>
              </a:endParaRPr>
            </a:p>
          </p:txBody>
        </p:sp>
        <p:cxnSp>
          <p:nvCxnSpPr>
            <p:cNvPr id="19" name="直接连接符 4"/>
            <p:cNvCxnSpPr>
              <a:cxnSpLocks noChangeShapeType="1"/>
            </p:cNvCxnSpPr>
            <p:nvPr/>
          </p:nvCxnSpPr>
          <p:spPr bwMode="auto">
            <a:xfrm>
              <a:off x="4719650" y="1681366"/>
              <a:ext cx="500152" cy="1583"/>
            </a:xfrm>
            <a:prstGeom prst="line">
              <a:avLst/>
            </a:prstGeom>
            <a:noFill/>
            <a:ln w="9525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20" name="直接连接符 5"/>
            <p:cNvCxnSpPr>
              <a:cxnSpLocks noChangeShapeType="1"/>
            </p:cNvCxnSpPr>
            <p:nvPr/>
          </p:nvCxnSpPr>
          <p:spPr bwMode="auto">
            <a:xfrm>
              <a:off x="5148352" y="1681366"/>
              <a:ext cx="214351" cy="1583"/>
            </a:xfrm>
            <a:prstGeom prst="line">
              <a:avLst/>
            </a:prstGeom>
            <a:noFill/>
            <a:ln w="95250" algn="ctr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21" name="矩形 8"/>
            <p:cNvSpPr>
              <a:spLocks noChangeArrowheads="1"/>
            </p:cNvSpPr>
            <p:nvPr/>
          </p:nvSpPr>
          <p:spPr bwMode="auto">
            <a:xfrm>
              <a:off x="4648200" y="1752600"/>
              <a:ext cx="4584440" cy="11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0" tIns="45240" rIns="90480" bIns="45240">
              <a:spAutoFit/>
            </a:bodyPr>
            <a:lstStyle/>
            <a:p>
              <a:r>
                <a:rPr lang="en-US" altLang="zh-CN" sz="1400" dirty="0">
                  <a:cs typeface="Arial" charset="0"/>
                </a:rPr>
                <a:t>Lifetime: 25000H</a:t>
              </a:r>
            </a:p>
            <a:p>
              <a:r>
                <a:rPr lang="en-US" altLang="zh-CN" sz="1600" dirty="0">
                  <a:solidFill>
                    <a:srgbClr val="FF0000"/>
                  </a:solidFill>
                  <a:cs typeface="Arial" charset="0"/>
                </a:rPr>
                <a:t>IP65</a:t>
              </a:r>
            </a:p>
            <a:p>
              <a:r>
                <a:rPr lang="en-US" altLang="zh-CN" sz="1400" dirty="0">
                  <a:cs typeface="Arial" charset="0"/>
                </a:rPr>
                <a:t>Beam angle: 120</a:t>
              </a:r>
            </a:p>
            <a:p>
              <a:r>
                <a:rPr lang="en-US" altLang="zh-CN" dirty="0">
                  <a:solidFill>
                    <a:srgbClr val="FF0000"/>
                  </a:solidFill>
                  <a:cs typeface="Arial" charset="0"/>
                </a:rPr>
                <a:t>Customizable spectrum</a:t>
              </a:r>
            </a:p>
            <a:p>
              <a:r>
                <a:rPr lang="en-US" altLang="zh-CN" dirty="0">
                  <a:solidFill>
                    <a:srgbClr val="FF0000"/>
                  </a:solidFill>
                  <a:cs typeface="Arial" charset="0"/>
                </a:rPr>
                <a:t>Head to end connection</a:t>
              </a:r>
            </a:p>
            <a:p>
              <a:endParaRPr lang="en-US" altLang="zh-CN" sz="1400" dirty="0">
                <a:cs typeface="Arial" charset="0"/>
              </a:endParaRPr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1288" y="2917824"/>
            <a:ext cx="3357586" cy="83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511934" y="4560898"/>
          <a:ext cx="9072624" cy="1143009"/>
        </p:xfrm>
        <a:graphic>
          <a:graphicData uri="http://schemas.openxmlformats.org/drawingml/2006/table">
            <a:tbl>
              <a:tblPr/>
              <a:tblGrid>
                <a:gridCol w="1134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4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4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40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5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Power, W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Voltage, V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PF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Photon,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umol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/s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Beam angle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Spectrum 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Size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IP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220-240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400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red+ blue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1200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220-240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400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Full spectrum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1200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5914" marR="5914" marT="59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620" y="2917824"/>
            <a:ext cx="4618827" cy="125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 descr="D:\Backup\我的文档\Tencent Files\767635605\Image\C2C\CNEDF3T{`{)HS7F`H0`R0E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8896" y="131742"/>
            <a:ext cx="2401548" cy="415896"/>
          </a:xfrm>
          <a:prstGeom prst="rect">
            <a:avLst/>
          </a:prstGeom>
          <a:noFill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print"/>
          <a:srcRect t="5000"/>
          <a:stretch>
            <a:fillRect/>
          </a:stretch>
        </p:blipFill>
        <p:spPr bwMode="auto">
          <a:xfrm>
            <a:off x="4726776" y="3132138"/>
            <a:ext cx="1833557" cy="135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4FF914C7-E55F-4FA1-922A-DB16F9063B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45" y="99806"/>
            <a:ext cx="2482661" cy="10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34"/>
            <a:ext cx="10882314" cy="104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810" y="131742"/>
            <a:ext cx="7000924" cy="510120"/>
          </a:xfrm>
        </p:spPr>
        <p:txBody>
          <a:bodyPr vert="horz" lIns="81619" tIns="40810" rIns="81619" bIns="40810" rtlCol="0" anchor="b">
            <a:normAutofit/>
          </a:bodyPr>
          <a:lstStyle/>
          <a:p>
            <a:r>
              <a:rPr lang="en-US" altLang="zh-CN" kern="1200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Franklin Gothic Medium" pitchFamily="34" charset="0"/>
              </a:rPr>
              <a:t>Installation</a:t>
            </a:r>
            <a:endParaRPr lang="zh-CN" altLang="en-US" kern="1200" dirty="0">
              <a:solidFill>
                <a:srgbClr val="00B050"/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  <a:sym typeface="Franklin Gothic Medium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 r="8589"/>
          <a:stretch>
            <a:fillRect/>
          </a:stretch>
        </p:blipFill>
        <p:spPr bwMode="auto">
          <a:xfrm>
            <a:off x="440496" y="2132006"/>
            <a:ext cx="3940958" cy="246144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26248" y="1703378"/>
            <a:ext cx="2786082" cy="3594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81619" tIns="40810" rIns="81619" bIns="40810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Head to end connection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1420" y="988998"/>
            <a:ext cx="2786082" cy="3594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81619" tIns="40810" rIns="81619" bIns="40810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Option1: Hang by pole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9982" y="3489328"/>
            <a:ext cx="2786082" cy="3594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81619" tIns="40810" rIns="81619" bIns="40810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Option2: Hang by rope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4" name="图片 13" descr="Toplight-150W 杆装.png"/>
          <p:cNvPicPr>
            <a:picLocks noChangeAspect="1"/>
          </p:cNvPicPr>
          <p:nvPr/>
        </p:nvPicPr>
        <p:blipFill>
          <a:blip r:embed="rId4" cstate="print"/>
          <a:srcRect l="8222" b="25333"/>
          <a:stretch>
            <a:fillRect/>
          </a:stretch>
        </p:blipFill>
        <p:spPr>
          <a:xfrm flipH="1">
            <a:off x="5153123" y="887286"/>
            <a:ext cx="5063891" cy="2461446"/>
          </a:xfrm>
          <a:prstGeom prst="rect">
            <a:avLst/>
          </a:prstGeom>
        </p:spPr>
      </p:pic>
      <p:pic>
        <p:nvPicPr>
          <p:cNvPr id="15" name="图片 14" descr="untitled.51.png"/>
          <p:cNvPicPr>
            <a:picLocks noChangeAspect="1"/>
          </p:cNvPicPr>
          <p:nvPr/>
        </p:nvPicPr>
        <p:blipFill>
          <a:blip r:embed="rId5" cstate="print"/>
          <a:srcRect l="10049" t="5973" b="22197"/>
          <a:stretch>
            <a:fillRect/>
          </a:stretch>
        </p:blipFill>
        <p:spPr>
          <a:xfrm flipH="1">
            <a:off x="4577060" y="2988692"/>
            <a:ext cx="5896179" cy="288032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A166CD9-4E0F-4E36-B062-1DC131C5A2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01" y="0"/>
            <a:ext cx="2482661" cy="10332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34"/>
            <a:ext cx="10882314" cy="104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标题 23"/>
          <p:cNvSpPr>
            <a:spLocks noGrp="1"/>
          </p:cNvSpPr>
          <p:nvPr>
            <p:ph type="title"/>
          </p:nvPr>
        </p:nvSpPr>
        <p:spPr>
          <a:xfrm>
            <a:off x="654810" y="108942"/>
            <a:ext cx="6327014" cy="522866"/>
          </a:xfrm>
        </p:spPr>
        <p:txBody>
          <a:bodyPr vert="horz" lIns="81619" tIns="40810" rIns="81619" bIns="40810" rtlCol="0" anchor="b">
            <a:normAutofit/>
          </a:bodyPr>
          <a:lstStyle/>
          <a:p>
            <a:pPr lvl="0"/>
            <a:r>
              <a:rPr lang="en-US" altLang="en-US" kern="1200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Franklin Gothic Medium" pitchFamily="34" charset="0"/>
              </a:rPr>
              <a:t>Hi-Power Top light</a:t>
            </a:r>
            <a:r>
              <a:rPr lang="en-US" altLang="zh-CN" kern="1200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Franklin Gothic Medium" pitchFamily="34" charset="0"/>
              </a:rPr>
              <a:t>--600W</a:t>
            </a:r>
            <a:endParaRPr lang="zh-CN" altLang="en-US" kern="1200" dirty="0">
              <a:solidFill>
                <a:srgbClr val="00B050"/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  <a:sym typeface="Franklin Gothic Medium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5206" y="3632204"/>
            <a:ext cx="3143272" cy="82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1024" y="2060568"/>
            <a:ext cx="1379744" cy="127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5" descr="untitled.71.png"/>
          <p:cNvPicPr>
            <a:picLocks noChangeAspect="1"/>
          </p:cNvPicPr>
          <p:nvPr/>
        </p:nvPicPr>
        <p:blipFill>
          <a:blip r:embed="rId5" cstate="print"/>
          <a:srcRect l="18864" t="16666" r="29667" b="17708"/>
          <a:stretch>
            <a:fillRect/>
          </a:stretch>
        </p:blipFill>
        <p:spPr>
          <a:xfrm>
            <a:off x="583372" y="1631940"/>
            <a:ext cx="3252387" cy="2529346"/>
          </a:xfrm>
          <a:prstGeom prst="rect">
            <a:avLst/>
          </a:prstGeom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726248" y="4775212"/>
          <a:ext cx="8572560" cy="924346"/>
        </p:xfrm>
        <a:graphic>
          <a:graphicData uri="http://schemas.openxmlformats.org/drawingml/2006/table">
            <a:tbl>
              <a:tblPr/>
              <a:tblGrid>
                <a:gridCol w="762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0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3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2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29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55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621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Power, W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Voltage, V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PF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Photon, umol/s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Beam angle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Spectrum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Size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IP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Installation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Certification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1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100-240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0.95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customized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Mounting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Hook mounting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ETL/ CE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6734691" y="1152679"/>
            <a:ext cx="4278629" cy="1949805"/>
            <a:chOff x="4648200" y="1538895"/>
            <a:chExt cx="4584440" cy="1467223"/>
          </a:xfrm>
        </p:grpSpPr>
        <p:sp>
          <p:nvSpPr>
            <p:cNvPr id="11" name="矩形 1"/>
            <p:cNvSpPr>
              <a:spLocks noChangeArrowheads="1"/>
            </p:cNvSpPr>
            <p:nvPr/>
          </p:nvSpPr>
          <p:spPr bwMode="auto">
            <a:xfrm>
              <a:off x="4727352" y="2775304"/>
              <a:ext cx="1423869" cy="230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0" tIns="45240" rIns="90480" bIns="45240">
              <a:spAutoFit/>
            </a:bodyPr>
            <a:lstStyle/>
            <a:p>
              <a:r>
                <a:rPr lang="en-US" altLang="zh-CN" sz="1400" dirty="0">
                  <a:solidFill>
                    <a:srgbClr val="92D050"/>
                  </a:solidFill>
                  <a:cs typeface="Arial" charset="0"/>
                </a:rPr>
                <a:t>Applications</a:t>
              </a:r>
              <a:r>
                <a:rPr lang="zh-CN" altLang="en-US" sz="1400" dirty="0">
                  <a:solidFill>
                    <a:srgbClr val="92D050"/>
                  </a:solidFill>
                  <a:cs typeface="Arial" charset="0"/>
                </a:rPr>
                <a:t>：</a:t>
              </a:r>
            </a:p>
          </p:txBody>
        </p:sp>
        <p:cxnSp>
          <p:nvCxnSpPr>
            <p:cNvPr id="12" name="直接连接符 2"/>
            <p:cNvCxnSpPr>
              <a:cxnSpLocks noChangeShapeType="1"/>
            </p:cNvCxnSpPr>
            <p:nvPr/>
          </p:nvCxnSpPr>
          <p:spPr bwMode="auto">
            <a:xfrm>
              <a:off x="4650808" y="2721547"/>
              <a:ext cx="3429620" cy="1768"/>
            </a:xfrm>
            <a:prstGeom prst="line">
              <a:avLst/>
            </a:prstGeom>
            <a:noFill/>
            <a:ln w="12700" algn="ctr">
              <a:solidFill>
                <a:srgbClr val="92D050"/>
              </a:solidFill>
              <a:round/>
              <a:headEnd/>
              <a:tailEnd/>
            </a:ln>
          </p:spPr>
        </p:cxnSp>
        <p:sp>
          <p:nvSpPr>
            <p:cNvPr id="13" name="矩形 3"/>
            <p:cNvSpPr>
              <a:spLocks noChangeArrowheads="1"/>
            </p:cNvSpPr>
            <p:nvPr/>
          </p:nvSpPr>
          <p:spPr bwMode="auto">
            <a:xfrm>
              <a:off x="5362704" y="1538895"/>
              <a:ext cx="1487130" cy="230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0" tIns="45240" rIns="90480" bIns="45240">
              <a:spAutoFit/>
            </a:bodyPr>
            <a:lstStyle/>
            <a:p>
              <a:r>
                <a:rPr lang="en-US" altLang="zh-CN" sz="1400" b="1" i="1" dirty="0">
                  <a:solidFill>
                    <a:srgbClr val="92D050"/>
                  </a:solidFill>
                  <a:cs typeface="Arial" charset="0"/>
                </a:rPr>
                <a:t>LED  Top light</a:t>
              </a:r>
              <a:endParaRPr lang="zh-CN" altLang="en-US" sz="1400" b="1" i="1" dirty="0">
                <a:solidFill>
                  <a:srgbClr val="92D050"/>
                </a:solidFill>
                <a:cs typeface="Arial" charset="0"/>
              </a:endParaRPr>
            </a:p>
          </p:txBody>
        </p:sp>
        <p:cxnSp>
          <p:nvCxnSpPr>
            <p:cNvPr id="14" name="直接连接符 4"/>
            <p:cNvCxnSpPr>
              <a:cxnSpLocks noChangeShapeType="1"/>
            </p:cNvCxnSpPr>
            <p:nvPr/>
          </p:nvCxnSpPr>
          <p:spPr bwMode="auto">
            <a:xfrm>
              <a:off x="4719650" y="1681366"/>
              <a:ext cx="500152" cy="1583"/>
            </a:xfrm>
            <a:prstGeom prst="line">
              <a:avLst/>
            </a:prstGeom>
            <a:noFill/>
            <a:ln w="9525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5" name="直接连接符 5"/>
            <p:cNvCxnSpPr>
              <a:cxnSpLocks noChangeShapeType="1"/>
            </p:cNvCxnSpPr>
            <p:nvPr/>
          </p:nvCxnSpPr>
          <p:spPr bwMode="auto">
            <a:xfrm>
              <a:off x="5148352" y="1681366"/>
              <a:ext cx="214351" cy="1583"/>
            </a:xfrm>
            <a:prstGeom prst="line">
              <a:avLst/>
            </a:prstGeom>
            <a:noFill/>
            <a:ln w="95250" algn="ctr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16" name="矩形 8"/>
            <p:cNvSpPr>
              <a:spLocks noChangeArrowheads="1"/>
            </p:cNvSpPr>
            <p:nvPr/>
          </p:nvSpPr>
          <p:spPr bwMode="auto">
            <a:xfrm>
              <a:off x="4648200" y="1752600"/>
              <a:ext cx="4584440" cy="948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0" tIns="45240" rIns="90480" bIns="45240">
              <a:spAutoFit/>
            </a:bodyPr>
            <a:lstStyle/>
            <a:p>
              <a:r>
                <a:rPr lang="en-US" altLang="zh-CN" sz="1400" dirty="0">
                  <a:cs typeface="Arial" charset="0"/>
                </a:rPr>
                <a:t>Lifetime: 25000H</a:t>
              </a:r>
            </a:p>
            <a:p>
              <a:r>
                <a:rPr lang="en-US" altLang="zh-CN" sz="1600" dirty="0">
                  <a:solidFill>
                    <a:srgbClr val="FF0000"/>
                  </a:solidFill>
                  <a:cs typeface="Arial" charset="0"/>
                </a:rPr>
                <a:t>IP65</a:t>
              </a:r>
            </a:p>
            <a:p>
              <a:r>
                <a:rPr lang="en-US" altLang="zh-CN" sz="1400" dirty="0">
                  <a:cs typeface="Arial" charset="0"/>
                </a:rPr>
                <a:t>Beam angle: 360</a:t>
              </a:r>
            </a:p>
            <a:p>
              <a:r>
                <a:rPr lang="en-US" altLang="zh-CN" dirty="0">
                  <a:solidFill>
                    <a:srgbClr val="FF0000"/>
                  </a:solidFill>
                  <a:cs typeface="Arial" charset="0"/>
                </a:rPr>
                <a:t>Customizable spectrum</a:t>
              </a:r>
            </a:p>
            <a:p>
              <a:endParaRPr lang="en-US" altLang="zh-CN" sz="1400" dirty="0">
                <a:cs typeface="Arial" charset="0"/>
              </a:endParaRP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6129" y="3152943"/>
            <a:ext cx="3357586" cy="83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9B9919A7-D9E6-4B64-8B2A-1372731839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973" y="180319"/>
            <a:ext cx="2482661" cy="10660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2"/>
          <p:cNvGrpSpPr/>
          <p:nvPr/>
        </p:nvGrpSpPr>
        <p:grpSpPr>
          <a:xfrm>
            <a:off x="0" y="0"/>
            <a:ext cx="10882313" cy="6121400"/>
            <a:chOff x="0" y="0"/>
            <a:chExt cx="10882313" cy="6121400"/>
          </a:xfrm>
        </p:grpSpPr>
        <p:sp>
          <p:nvSpPr>
            <p:cNvPr id="55" name="矩形 54"/>
            <p:cNvSpPr/>
            <p:nvPr/>
          </p:nvSpPr>
          <p:spPr bwMode="auto">
            <a:xfrm>
              <a:off x="10313046" y="5660703"/>
              <a:ext cx="569267" cy="460697"/>
            </a:xfrm>
            <a:prstGeom prst="rect">
              <a:avLst/>
            </a:prstGeom>
            <a:solidFill>
              <a:srgbClr val="00C083"/>
            </a:solidFill>
            <a:ln w="9525">
              <a:solidFill>
                <a:srgbClr val="00C083"/>
              </a:solidFill>
              <a:miter lim="800000"/>
              <a:headEnd/>
              <a:tailEnd/>
            </a:ln>
          </p:spPr>
          <p:txBody>
            <a:bodyPr wrap="none" lIns="79041" tIns="39520" rIns="79041" bIns="3952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A0E9"/>
                </a:solidFill>
              </a:endParaRPr>
            </a:p>
          </p:txBody>
        </p:sp>
        <p:grpSp>
          <p:nvGrpSpPr>
            <p:cNvPr id="3" name="组合 39"/>
            <p:cNvGrpSpPr/>
            <p:nvPr/>
          </p:nvGrpSpPr>
          <p:grpSpPr>
            <a:xfrm>
              <a:off x="0" y="0"/>
              <a:ext cx="2983648" cy="806019"/>
              <a:chOff x="0" y="0"/>
              <a:chExt cx="2983648" cy="806019"/>
            </a:xfrm>
          </p:grpSpPr>
          <p:sp>
            <p:nvSpPr>
              <p:cNvPr id="86" name="矩形 85"/>
              <p:cNvSpPr/>
              <p:nvPr/>
            </p:nvSpPr>
            <p:spPr bwMode="auto">
              <a:xfrm>
                <a:off x="0" y="0"/>
                <a:ext cx="569267" cy="806019"/>
              </a:xfrm>
              <a:prstGeom prst="rect">
                <a:avLst/>
              </a:prstGeom>
              <a:solidFill>
                <a:srgbClr val="00C0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79041" tIns="39520" rIns="79041" bIns="3952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A0E9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688628" y="674294"/>
                <a:ext cx="2295020" cy="45719"/>
              </a:xfrm>
              <a:prstGeom prst="rect">
                <a:avLst/>
              </a:prstGeom>
              <a:solidFill>
                <a:srgbClr val="00C083"/>
              </a:solidFill>
              <a:ln w="9525">
                <a:solidFill>
                  <a:srgbClr val="00C083"/>
                </a:solidFill>
                <a:miter lim="800000"/>
                <a:headEnd/>
                <a:tailEnd/>
              </a:ln>
            </p:spPr>
            <p:txBody>
              <a:bodyPr wrap="none" lIns="79041" tIns="39520" rIns="79041" bIns="3952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43" name="标题 23"/>
          <p:cNvSpPr>
            <a:spLocks noGrp="1"/>
          </p:cNvSpPr>
          <p:nvPr>
            <p:ph type="title"/>
          </p:nvPr>
        </p:nvSpPr>
        <p:spPr>
          <a:xfrm>
            <a:off x="583372" y="137631"/>
            <a:ext cx="9715568" cy="779929"/>
          </a:xfrm>
        </p:spPr>
        <p:txBody>
          <a:bodyPr>
            <a:noAutofit/>
          </a:bodyPr>
          <a:lstStyle/>
          <a:p>
            <a:r>
              <a:rPr lang="en-US" altLang="zh-CN" sz="2800" kern="1200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Franklin Gothic Medium" pitchFamily="34" charset="0"/>
              </a:rPr>
              <a:t>Application</a:t>
            </a:r>
            <a:endParaRPr lang="zh-CN" altLang="en-US" sz="2800" kern="1200" dirty="0">
              <a:solidFill>
                <a:srgbClr val="00B050"/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  <a:sym typeface="Franklin Gothic Medium" pitchFamily="34" charset="0"/>
            </a:endParaRPr>
          </a:p>
        </p:txBody>
      </p:sp>
      <p:pic>
        <p:nvPicPr>
          <p:cNvPr id="25" name="Picture 1" descr="D:\Backup\我的文档\Tencent Files\767635605\Image\C2C\CNEDF3T{`{)HS7F`H0`R0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8896" y="131742"/>
            <a:ext cx="2401548" cy="415896"/>
          </a:xfrm>
          <a:prstGeom prst="rect">
            <a:avLst/>
          </a:prstGeom>
          <a:noFill/>
        </p:spPr>
      </p:pic>
      <p:pic>
        <p:nvPicPr>
          <p:cNvPr id="26" name="图片 25" descr="DAimG_2016060834600250T7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0496" y="2132006"/>
            <a:ext cx="4349900" cy="3548834"/>
          </a:xfrm>
          <a:prstGeom prst="rect">
            <a:avLst/>
          </a:prstGeom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/>
          <a:srcRect l="74921" t="1209"/>
          <a:stretch>
            <a:fillRect/>
          </a:stretch>
        </p:blipFill>
        <p:spPr bwMode="auto">
          <a:xfrm>
            <a:off x="7508920" y="3632204"/>
            <a:ext cx="2147078" cy="233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 t="3024" r="70795"/>
          <a:stretch>
            <a:fillRect/>
          </a:stretch>
        </p:blipFill>
        <p:spPr bwMode="auto">
          <a:xfrm>
            <a:off x="5155404" y="3632204"/>
            <a:ext cx="250033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11934" y="1203312"/>
            <a:ext cx="3857652" cy="584775"/>
          </a:xfrm>
          <a:prstGeom prst="rect">
            <a:avLst/>
          </a:prstGeom>
          <a:solidFill>
            <a:srgbClr val="00B050"/>
          </a:solidFill>
          <a:ln>
            <a:solidFill>
              <a:srgbClr val="64AE0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Top light: 200W/900W per </a:t>
            </a:r>
            <a:r>
              <a:rPr lang="en-US" altLang="zh-CN" sz="1600" dirty="0" err="1">
                <a:solidFill>
                  <a:schemeClr val="bg1"/>
                </a:solidFill>
              </a:rPr>
              <a:t>pcs</a:t>
            </a:r>
            <a:r>
              <a:rPr lang="en-US" altLang="zh-CN" sz="1600" dirty="0">
                <a:solidFill>
                  <a:schemeClr val="bg1"/>
                </a:solidFill>
              </a:rPr>
              <a:t>, hang on the top of greenhouse.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 b="14607"/>
          <a:stretch>
            <a:fillRect/>
          </a:stretch>
        </p:blipFill>
        <p:spPr bwMode="auto">
          <a:xfrm>
            <a:off x="5226842" y="1060436"/>
            <a:ext cx="45365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915EC23-E9FB-490F-B552-80A3A0F3AE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67" y="9650"/>
            <a:ext cx="2482661" cy="10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34"/>
            <a:ext cx="10882314" cy="104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26248" y="131742"/>
            <a:ext cx="2231340" cy="42862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Arial" pitchFamily="34" charset="0"/>
              </a:rPr>
              <a:t>Contents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2804" y="1043087"/>
            <a:ext cx="65973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Vertical Farm System</a:t>
            </a:r>
          </a:p>
          <a:p>
            <a:pPr>
              <a:buClr>
                <a:srgbClr val="00B050"/>
              </a:buClr>
              <a:buSzPct val="60000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Greenhouse Light</a:t>
            </a:r>
          </a:p>
          <a:p>
            <a:pPr>
              <a:buClr>
                <a:srgbClr val="00B050"/>
              </a:buClr>
              <a:buSzPct val="60000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zh-CN" altLang="en-US" sz="2400" b="1" dirty="0">
                <a:ea typeface="微软雅黑" panose="020B0503020204020204" pitchFamily="34" charset="-122"/>
                <a:cs typeface="Arial" pitchFamily="34" charset="0"/>
              </a:rPr>
              <a:t>   </a:t>
            </a:r>
            <a:r>
              <a:rPr lang="en-US" altLang="zh-CN" sz="2400" b="1" u="sng" dirty="0">
                <a:solidFill>
                  <a:srgbClr val="00B050"/>
                </a:solidFill>
                <a:ea typeface="微软雅黑" panose="020B0503020204020204" pitchFamily="34" charset="-122"/>
                <a:cs typeface="Arial" pitchFamily="34" charset="0"/>
              </a:rPr>
              <a:t>Cannabis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Seaweeds Growth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Grape Growth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</a:t>
            </a:r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  <a:cs typeface="Arial" pitchFamily="34" charset="0"/>
              </a:rPr>
              <a:t>Full Spectrum Light/</a:t>
            </a:r>
            <a:r>
              <a:rPr lang="zh-CN" altLang="en-US" sz="2400" b="1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Residential Growth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B050"/>
              </a:buClr>
              <a:buSzPct val="60000"/>
            </a:pPr>
            <a:endParaRPr lang="en-US" altLang="zh-CN" sz="2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32227A6-B7EE-4B60-995D-0CFBD42BA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460" y="158528"/>
            <a:ext cx="2482661" cy="10660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306" y="1774816"/>
            <a:ext cx="3500463" cy="162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42"/>
          <p:cNvGrpSpPr/>
          <p:nvPr/>
        </p:nvGrpSpPr>
        <p:grpSpPr>
          <a:xfrm>
            <a:off x="0" y="0"/>
            <a:ext cx="10882313" cy="6121400"/>
            <a:chOff x="0" y="0"/>
            <a:chExt cx="10882313" cy="6121400"/>
          </a:xfrm>
        </p:grpSpPr>
        <p:sp>
          <p:nvSpPr>
            <p:cNvPr id="55" name="矩形 54"/>
            <p:cNvSpPr/>
            <p:nvPr/>
          </p:nvSpPr>
          <p:spPr bwMode="auto">
            <a:xfrm>
              <a:off x="10313046" y="5660703"/>
              <a:ext cx="569267" cy="460697"/>
            </a:xfrm>
            <a:prstGeom prst="rect">
              <a:avLst/>
            </a:prstGeom>
            <a:solidFill>
              <a:srgbClr val="00C083"/>
            </a:solidFill>
            <a:ln w="9525">
              <a:solidFill>
                <a:srgbClr val="00C083"/>
              </a:solidFill>
              <a:miter lim="800000"/>
              <a:headEnd/>
              <a:tailEnd/>
            </a:ln>
          </p:spPr>
          <p:txBody>
            <a:bodyPr wrap="none" lIns="79041" tIns="39520" rIns="79041" bIns="3952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A0E9"/>
                </a:solidFill>
              </a:endParaRPr>
            </a:p>
          </p:txBody>
        </p:sp>
        <p:grpSp>
          <p:nvGrpSpPr>
            <p:cNvPr id="3" name="组合 39"/>
            <p:cNvGrpSpPr/>
            <p:nvPr/>
          </p:nvGrpSpPr>
          <p:grpSpPr>
            <a:xfrm>
              <a:off x="0" y="0"/>
              <a:ext cx="2983648" cy="806019"/>
              <a:chOff x="0" y="0"/>
              <a:chExt cx="2983648" cy="806019"/>
            </a:xfrm>
          </p:grpSpPr>
          <p:sp>
            <p:nvSpPr>
              <p:cNvPr id="86" name="矩形 85"/>
              <p:cNvSpPr/>
              <p:nvPr/>
            </p:nvSpPr>
            <p:spPr bwMode="auto">
              <a:xfrm>
                <a:off x="0" y="0"/>
                <a:ext cx="569267" cy="806019"/>
              </a:xfrm>
              <a:prstGeom prst="rect">
                <a:avLst/>
              </a:prstGeom>
              <a:solidFill>
                <a:srgbClr val="00C0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79041" tIns="39520" rIns="79041" bIns="3952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A0E9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688628" y="674294"/>
                <a:ext cx="2295020" cy="45719"/>
              </a:xfrm>
              <a:prstGeom prst="rect">
                <a:avLst/>
              </a:prstGeom>
              <a:solidFill>
                <a:srgbClr val="00C083"/>
              </a:solidFill>
              <a:ln w="9525">
                <a:solidFill>
                  <a:srgbClr val="00C083"/>
                </a:solidFill>
                <a:miter lim="800000"/>
                <a:headEnd/>
                <a:tailEnd/>
              </a:ln>
            </p:spPr>
            <p:txBody>
              <a:bodyPr wrap="none" lIns="79041" tIns="39520" rIns="79041" bIns="3952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p:grpSp>
      </p:grpSp>
      <p:pic>
        <p:nvPicPr>
          <p:cNvPr id="25" name="Picture 1" descr="D:\Backup\我的文档\Tencent Files\767635605\Image\C2C\CNEDF3T{`{)HS7F`H0`R0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8896" y="131742"/>
            <a:ext cx="2401548" cy="415896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440628" y="1417626"/>
            <a:ext cx="1500198" cy="338554"/>
          </a:xfrm>
          <a:prstGeom prst="rect">
            <a:avLst/>
          </a:prstGeom>
          <a:solidFill>
            <a:srgbClr val="00B050"/>
          </a:solidFill>
          <a:ln>
            <a:solidFill>
              <a:srgbClr val="64AE0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Water cooling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标题 23"/>
          <p:cNvSpPr txBox="1">
            <a:spLocks/>
          </p:cNvSpPr>
          <p:nvPr/>
        </p:nvSpPr>
        <p:spPr>
          <a:xfrm>
            <a:off x="583372" y="137631"/>
            <a:ext cx="9715568" cy="7799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Arial Unicode MS" pitchFamily="34" charset="-122"/>
                <a:cs typeface="Arial Unicode MS" pitchFamily="34" charset="-122"/>
                <a:sym typeface="Franklin Gothic Medium" pitchFamily="34" charset="0"/>
              </a:rPr>
              <a:t>Hi-Power Growth Light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Arial Unicode MS" pitchFamily="34" charset="-122"/>
                <a:cs typeface="Arial Unicode MS" pitchFamily="34" charset="-122"/>
                <a:sym typeface="Franklin Gothic Medium" pitchFamily="34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Arial Unicode MS" pitchFamily="34" charset="-122"/>
                <a:cs typeface="Arial Unicode MS" pitchFamily="34" charset="-122"/>
                <a:sym typeface="Franklin Gothic Medium" pitchFamily="34" charset="0"/>
              </a:rPr>
              <a:t>Smart Growth Light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Arial Unicode MS" pitchFamily="34" charset="-122"/>
                <a:cs typeface="Arial Unicode MS" pitchFamily="34" charset="-122"/>
                <a:sym typeface="Franklin Gothic Medium" pitchFamily="34" charset="0"/>
              </a:rPr>
              <a:t>）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369058" y="4703774"/>
          <a:ext cx="8429683" cy="1214446"/>
        </p:xfrm>
        <a:graphic>
          <a:graphicData uri="http://schemas.openxmlformats.org/drawingml/2006/table">
            <a:tbl>
              <a:tblPr/>
              <a:tblGrid>
                <a:gridCol w="768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7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8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8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17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86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72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Power, W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Voltage, V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PF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Photon, umol/s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Beam angle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Spectrum 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Size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IP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Installation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Certification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2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100-277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0.95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Adjustable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185/112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Hang mounting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UL/ CE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12462" y="1917692"/>
            <a:ext cx="2080314" cy="146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496" y="3489328"/>
            <a:ext cx="3375817" cy="76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8148" y="3511234"/>
            <a:ext cx="2428892" cy="7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869652" y="1417626"/>
            <a:ext cx="1500198" cy="338554"/>
          </a:xfrm>
          <a:prstGeom prst="rect">
            <a:avLst/>
          </a:prstGeom>
          <a:solidFill>
            <a:srgbClr val="00B050"/>
          </a:solidFill>
          <a:ln>
            <a:solidFill>
              <a:srgbClr val="64AE0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Wind cooling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6806129" y="1152679"/>
            <a:ext cx="4278629" cy="1949805"/>
            <a:chOff x="4648200" y="1538895"/>
            <a:chExt cx="4584440" cy="1467223"/>
          </a:xfrm>
        </p:grpSpPr>
        <p:sp>
          <p:nvSpPr>
            <p:cNvPr id="34" name="矩形 1"/>
            <p:cNvSpPr>
              <a:spLocks noChangeArrowheads="1"/>
            </p:cNvSpPr>
            <p:nvPr/>
          </p:nvSpPr>
          <p:spPr bwMode="auto">
            <a:xfrm>
              <a:off x="4727352" y="2775304"/>
              <a:ext cx="1423869" cy="230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0" tIns="45240" rIns="90480" bIns="45240">
              <a:spAutoFit/>
            </a:bodyPr>
            <a:lstStyle/>
            <a:p>
              <a:r>
                <a:rPr lang="en-US" altLang="zh-CN" sz="1400" dirty="0">
                  <a:solidFill>
                    <a:srgbClr val="92D050"/>
                  </a:solidFill>
                  <a:cs typeface="Arial" charset="0"/>
                </a:rPr>
                <a:t>Applications</a:t>
              </a:r>
              <a:r>
                <a:rPr lang="zh-CN" altLang="en-US" sz="1400" dirty="0">
                  <a:solidFill>
                    <a:srgbClr val="92D050"/>
                  </a:solidFill>
                  <a:cs typeface="Arial" charset="0"/>
                </a:rPr>
                <a:t>：</a:t>
              </a:r>
            </a:p>
          </p:txBody>
        </p:sp>
        <p:cxnSp>
          <p:nvCxnSpPr>
            <p:cNvPr id="35" name="直接连接符 2"/>
            <p:cNvCxnSpPr>
              <a:cxnSpLocks noChangeShapeType="1"/>
            </p:cNvCxnSpPr>
            <p:nvPr/>
          </p:nvCxnSpPr>
          <p:spPr bwMode="auto">
            <a:xfrm>
              <a:off x="4650808" y="2721547"/>
              <a:ext cx="3429620" cy="1768"/>
            </a:xfrm>
            <a:prstGeom prst="line">
              <a:avLst/>
            </a:prstGeom>
            <a:noFill/>
            <a:ln w="12700" algn="ctr">
              <a:solidFill>
                <a:srgbClr val="92D050"/>
              </a:solidFill>
              <a:round/>
              <a:headEnd/>
              <a:tailEnd/>
            </a:ln>
          </p:spPr>
        </p:cxnSp>
        <p:sp>
          <p:nvSpPr>
            <p:cNvPr id="36" name="矩形 3"/>
            <p:cNvSpPr>
              <a:spLocks noChangeArrowheads="1"/>
            </p:cNvSpPr>
            <p:nvPr/>
          </p:nvSpPr>
          <p:spPr bwMode="auto">
            <a:xfrm>
              <a:off x="5362704" y="1538895"/>
              <a:ext cx="1487130" cy="230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0" tIns="45240" rIns="90480" bIns="45240">
              <a:spAutoFit/>
            </a:bodyPr>
            <a:lstStyle/>
            <a:p>
              <a:r>
                <a:rPr lang="en-US" altLang="zh-CN" sz="1400" b="1" i="1" dirty="0">
                  <a:solidFill>
                    <a:srgbClr val="92D050"/>
                  </a:solidFill>
                  <a:cs typeface="Arial" charset="0"/>
                </a:rPr>
                <a:t>LED  Top light</a:t>
              </a:r>
              <a:endParaRPr lang="zh-CN" altLang="en-US" sz="1400" b="1" i="1" dirty="0">
                <a:solidFill>
                  <a:srgbClr val="92D050"/>
                </a:solidFill>
                <a:cs typeface="Arial" charset="0"/>
              </a:endParaRPr>
            </a:p>
          </p:txBody>
        </p:sp>
        <p:cxnSp>
          <p:nvCxnSpPr>
            <p:cNvPr id="37" name="直接连接符 4"/>
            <p:cNvCxnSpPr>
              <a:cxnSpLocks noChangeShapeType="1"/>
            </p:cNvCxnSpPr>
            <p:nvPr/>
          </p:nvCxnSpPr>
          <p:spPr bwMode="auto">
            <a:xfrm>
              <a:off x="4719650" y="1681366"/>
              <a:ext cx="500152" cy="1583"/>
            </a:xfrm>
            <a:prstGeom prst="line">
              <a:avLst/>
            </a:prstGeom>
            <a:noFill/>
            <a:ln w="9525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38" name="直接连接符 5"/>
            <p:cNvCxnSpPr>
              <a:cxnSpLocks noChangeShapeType="1"/>
            </p:cNvCxnSpPr>
            <p:nvPr/>
          </p:nvCxnSpPr>
          <p:spPr bwMode="auto">
            <a:xfrm>
              <a:off x="5148352" y="1681366"/>
              <a:ext cx="214351" cy="1583"/>
            </a:xfrm>
            <a:prstGeom prst="line">
              <a:avLst/>
            </a:prstGeom>
            <a:noFill/>
            <a:ln w="95250" algn="ctr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39" name="矩形 8"/>
            <p:cNvSpPr>
              <a:spLocks noChangeArrowheads="1"/>
            </p:cNvSpPr>
            <p:nvPr/>
          </p:nvSpPr>
          <p:spPr bwMode="auto">
            <a:xfrm>
              <a:off x="4648200" y="1752600"/>
              <a:ext cx="4584440" cy="948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0" tIns="45240" rIns="90480" bIns="45240">
              <a:spAutoFit/>
            </a:bodyPr>
            <a:lstStyle/>
            <a:p>
              <a:r>
                <a:rPr lang="en-US" altLang="zh-CN" sz="1400" dirty="0">
                  <a:cs typeface="Arial" charset="0"/>
                </a:rPr>
                <a:t>Lifetime: 25000H</a:t>
              </a:r>
            </a:p>
            <a:p>
              <a:r>
                <a:rPr lang="en-US" altLang="zh-CN" sz="1600" dirty="0">
                  <a:solidFill>
                    <a:srgbClr val="FF0000"/>
                  </a:solidFill>
                  <a:cs typeface="Arial" charset="0"/>
                </a:rPr>
                <a:t>IP65</a:t>
              </a:r>
            </a:p>
            <a:p>
              <a:r>
                <a:rPr lang="en-US" altLang="zh-CN" sz="1400" dirty="0">
                  <a:cs typeface="Arial" charset="0"/>
                </a:rPr>
                <a:t>Beam angle: 60</a:t>
              </a:r>
            </a:p>
            <a:p>
              <a:r>
                <a:rPr lang="en-US" altLang="zh-CN" dirty="0">
                  <a:solidFill>
                    <a:srgbClr val="FF0000"/>
                  </a:solidFill>
                  <a:cs typeface="Arial" charset="0"/>
                </a:rPr>
                <a:t>Adjustable spectrum</a:t>
              </a:r>
            </a:p>
            <a:p>
              <a:endParaRPr lang="en-US" altLang="zh-CN" sz="1400" dirty="0">
                <a:cs typeface="Arial" charset="0"/>
              </a:endParaRPr>
            </a:p>
          </p:txBody>
        </p:sp>
      </p:grp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69916" y="3203576"/>
            <a:ext cx="3590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0B4C97E4-04C8-4A5D-81DE-9954E683A3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275" y="73294"/>
            <a:ext cx="2482661" cy="10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2804" y="1043087"/>
            <a:ext cx="65973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b="1" u="sng" dirty="0">
                <a:solidFill>
                  <a:srgbClr val="33CC33"/>
                </a:solidFill>
                <a:ea typeface="微软雅黑" panose="020B0503020204020204" pitchFamily="34" charset="-122"/>
                <a:cs typeface="Arial" pitchFamily="34" charset="0"/>
              </a:rPr>
              <a:t>Vertical Farm System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Greenhouse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zh-CN" altLang="en-US" sz="2400" b="1" dirty="0">
                <a:ea typeface="微软雅黑" panose="020B0503020204020204" pitchFamily="34" charset="-122"/>
                <a:cs typeface="Arial" pitchFamily="34" charset="0"/>
              </a:rPr>
              <a:t>   </a:t>
            </a: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Cannabis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Seaweeds Growth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Grape Growth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</a:t>
            </a:r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  <a:cs typeface="Arial" pitchFamily="34" charset="0"/>
              </a:rPr>
              <a:t>Full Spectrum Light/</a:t>
            </a:r>
            <a:r>
              <a:rPr lang="zh-CN" altLang="en-US" sz="2400" b="1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Residential Growth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B050"/>
              </a:buClr>
              <a:buSzPct val="60000"/>
            </a:pPr>
            <a:endParaRPr lang="en-US" altLang="zh-CN" sz="2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A41B9FF-BF5F-48E2-848E-C5F42CE7C6F0}"/>
              </a:ext>
            </a:extLst>
          </p:cNvPr>
          <p:cNvSpPr txBox="1"/>
          <p:nvPr/>
        </p:nvSpPr>
        <p:spPr>
          <a:xfrm>
            <a:off x="8870180" y="519026"/>
            <a:ext cx="1114509" cy="56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30659C6-E8A1-4807-BD28-BD1BAFE31B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292" y="225890"/>
            <a:ext cx="2482661" cy="1066022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FF36EC1F-A45D-4F0A-A437-2DAA90EAD04D}"/>
              </a:ext>
            </a:extLst>
          </p:cNvPr>
          <p:cNvSpPr txBox="1"/>
          <p:nvPr/>
        </p:nvSpPr>
        <p:spPr>
          <a:xfrm>
            <a:off x="622760" y="378290"/>
            <a:ext cx="1195087" cy="662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AA9316F-3196-45F3-AED6-6BBC9964AC5D}"/>
              </a:ext>
            </a:extLst>
          </p:cNvPr>
          <p:cNvSpPr txBox="1"/>
          <p:nvPr/>
        </p:nvSpPr>
        <p:spPr>
          <a:xfrm flipV="1">
            <a:off x="775161" y="225890"/>
            <a:ext cx="417524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EFD82CA-E4C9-4F13-9A3F-B65F831277E3}"/>
              </a:ext>
            </a:extLst>
          </p:cNvPr>
          <p:cNvSpPr txBox="1"/>
          <p:nvPr/>
        </p:nvSpPr>
        <p:spPr>
          <a:xfrm flipV="1">
            <a:off x="818217" y="225890"/>
            <a:ext cx="2134803" cy="106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72F7A36-A4FD-41AB-8934-3C60BC645AC9}"/>
              </a:ext>
            </a:extLst>
          </p:cNvPr>
          <p:cNvSpPr txBox="1"/>
          <p:nvPr/>
        </p:nvSpPr>
        <p:spPr>
          <a:xfrm flipV="1">
            <a:off x="818218" y="225890"/>
            <a:ext cx="2134803" cy="106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81E99CF5-FBE4-499A-A1A1-D3AE9D145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4" y="101478"/>
            <a:ext cx="2482661" cy="106602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34"/>
            <a:ext cx="10882314" cy="104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标题 23"/>
          <p:cNvSpPr>
            <a:spLocks noGrp="1"/>
          </p:cNvSpPr>
          <p:nvPr>
            <p:ph type="title"/>
          </p:nvPr>
        </p:nvSpPr>
        <p:spPr>
          <a:xfrm>
            <a:off x="726248" y="60304"/>
            <a:ext cx="3683238" cy="594304"/>
          </a:xfrm>
        </p:spPr>
        <p:txBody>
          <a:bodyPr>
            <a:normAutofit/>
          </a:bodyPr>
          <a:lstStyle/>
          <a:p>
            <a:r>
              <a:rPr lang="en-US" altLang="zh-CN" kern="1200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Franklin Gothic Medium" pitchFamily="34" charset="0"/>
              </a:rPr>
              <a:t>Flexible Spectrum</a:t>
            </a:r>
            <a:endParaRPr lang="zh-CN" altLang="en-US" kern="1200" dirty="0">
              <a:solidFill>
                <a:srgbClr val="00B050"/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  <a:sym typeface="Franklin Gothic Medium" pitchFamily="34" charset="0"/>
            </a:endParaRPr>
          </a:p>
        </p:txBody>
      </p:sp>
      <p:pic>
        <p:nvPicPr>
          <p:cNvPr id="6" name="图片 5" descr="n600h1_v1_1_info.pn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297541" y="1906895"/>
            <a:ext cx="1644077" cy="3225507"/>
          </a:xfrm>
          <a:prstGeom prst="rect">
            <a:avLst/>
          </a:prstGeom>
        </p:spPr>
      </p:pic>
      <p:pic>
        <p:nvPicPr>
          <p:cNvPr id="7" name="图片 6" descr="n600h1_v1_1_schedule.png"/>
          <p:cNvPicPr/>
          <p:nvPr/>
        </p:nvPicPr>
        <p:blipFill>
          <a:blip r:embed="rId4" cstate="print"/>
          <a:srcRect l="7968" t="14021" r="6175" b="10808"/>
          <a:stretch>
            <a:fillRect/>
          </a:stretch>
        </p:blipFill>
        <p:spPr>
          <a:xfrm>
            <a:off x="5351690" y="1906895"/>
            <a:ext cx="1661102" cy="3225507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4876" y="1906895"/>
            <a:ext cx="1661102" cy="322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n600h1_v1_1_dim.png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187924" y="1906894"/>
            <a:ext cx="1661102" cy="322550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39870" y="5314042"/>
            <a:ext cx="2168258" cy="675616"/>
          </a:xfrm>
          <a:prstGeom prst="rect">
            <a:avLst/>
          </a:prstGeom>
        </p:spPr>
        <p:txBody>
          <a:bodyPr wrap="square" lIns="89961" tIns="44981" rIns="89961" bIns="44981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G</a:t>
            </a:r>
            <a:r>
              <a:rPr lang="en-US" altLang="zh-CN" sz="1400" b="1" dirty="0">
                <a:solidFill>
                  <a:srgbClr val="0070C0"/>
                </a:solidFill>
              </a:rPr>
              <a:t>roup Control</a:t>
            </a:r>
          </a:p>
          <a:p>
            <a:r>
              <a:rPr lang="en-US" altLang="zh-CN" sz="1200" b="1" dirty="0">
                <a:solidFill>
                  <a:srgbClr val="0070C0"/>
                </a:solidFill>
              </a:rPr>
              <a:t>15pcs max in one group</a:t>
            </a:r>
          </a:p>
          <a:p>
            <a:r>
              <a:rPr lang="en-US" altLang="zh-CN" sz="1200" b="1" dirty="0">
                <a:solidFill>
                  <a:srgbClr val="0070C0"/>
                </a:solidFill>
              </a:rPr>
              <a:t>50pcs max in one </a:t>
            </a:r>
            <a:r>
              <a:rPr lang="en-US" altLang="zh-CN" sz="1200" b="1" dirty="0" err="1">
                <a:solidFill>
                  <a:srgbClr val="0070C0"/>
                </a:solidFill>
              </a:rPr>
              <a:t>geteway</a:t>
            </a:r>
            <a:endParaRPr lang="zh-CN" altLang="en-US" sz="1200" dirty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44356" y="5314042"/>
            <a:ext cx="2040714" cy="490950"/>
          </a:xfrm>
          <a:prstGeom prst="rect">
            <a:avLst/>
          </a:prstGeom>
        </p:spPr>
        <p:txBody>
          <a:bodyPr wrap="square" lIns="89961" tIns="44981" rIns="89961" bIns="44981">
            <a:spAutoFit/>
          </a:bodyPr>
          <a:lstStyle/>
          <a:p>
            <a:r>
              <a:rPr lang="en-US" altLang="zh-CN" sz="1400" b="1" dirty="0">
                <a:solidFill>
                  <a:srgbClr val="0070C0"/>
                </a:solidFill>
              </a:rPr>
              <a:t>Spectrum dimmable </a:t>
            </a:r>
            <a:r>
              <a:rPr lang="en-US" altLang="zh-CN" sz="1200" b="1" dirty="0">
                <a:solidFill>
                  <a:srgbClr val="0070C0"/>
                </a:solidFill>
              </a:rPr>
              <a:t>8Channels max</a:t>
            </a:r>
            <a:endParaRPr lang="zh-CN" altLang="en-US" sz="1200" b="1" dirty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02460" y="5314042"/>
            <a:ext cx="1211674" cy="310614"/>
          </a:xfrm>
          <a:prstGeom prst="rect">
            <a:avLst/>
          </a:prstGeom>
        </p:spPr>
        <p:txBody>
          <a:bodyPr wrap="square" lIns="89961" tIns="44981" rIns="89961" bIns="44981">
            <a:spAutoFit/>
          </a:bodyPr>
          <a:lstStyle/>
          <a:p>
            <a:r>
              <a:rPr lang="en-US" altLang="zh-CN" sz="1400" b="1" dirty="0">
                <a:solidFill>
                  <a:srgbClr val="0070C0"/>
                </a:solidFill>
              </a:rPr>
              <a:t>Schedule</a:t>
            </a:r>
            <a:endParaRPr lang="zh-CN" altLang="en-US" sz="1400" b="1" dirty="0">
              <a:solidFill>
                <a:srgbClr val="0070C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26414" y="5377807"/>
            <a:ext cx="1658080" cy="521728"/>
          </a:xfrm>
          <a:prstGeom prst="rect">
            <a:avLst/>
          </a:prstGeom>
        </p:spPr>
        <p:txBody>
          <a:bodyPr wrap="square" lIns="89961" tIns="44981" rIns="89961" bIns="44981">
            <a:spAutoFit/>
          </a:bodyPr>
          <a:lstStyle/>
          <a:p>
            <a:r>
              <a:rPr lang="en-US" altLang="zh-CN" sz="1400" b="1" dirty="0">
                <a:solidFill>
                  <a:srgbClr val="0070C0"/>
                </a:solidFill>
              </a:rPr>
              <a:t>Lamp Info</a:t>
            </a:r>
          </a:p>
          <a:p>
            <a:r>
              <a:rPr lang="en-US" altLang="zh-CN" sz="1400" b="1" dirty="0">
                <a:solidFill>
                  <a:srgbClr val="0070C0"/>
                </a:solidFill>
              </a:rPr>
              <a:t>Warning</a:t>
            </a:r>
            <a:endParaRPr lang="zh-CN" altLang="en-US" sz="1400" b="1" dirty="0">
              <a:solidFill>
                <a:srgbClr val="0070C0"/>
              </a:solidFill>
            </a:endParaRPr>
          </a:p>
        </p:txBody>
      </p:sp>
      <p:grpSp>
        <p:nvGrpSpPr>
          <p:cNvPr id="2" name="组合 14"/>
          <p:cNvGrpSpPr/>
          <p:nvPr/>
        </p:nvGrpSpPr>
        <p:grpSpPr>
          <a:xfrm>
            <a:off x="4420799" y="0"/>
            <a:ext cx="3212464" cy="1627596"/>
            <a:chOff x="4380694" y="857232"/>
            <a:chExt cx="2549070" cy="146628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380694" y="857232"/>
              <a:ext cx="2549074" cy="1466280"/>
              <a:chOff x="-1" y="0"/>
              <a:chExt cx="3338871" cy="1742016"/>
            </a:xfrm>
          </p:grpSpPr>
          <p:pic>
            <p:nvPicPr>
              <p:cNvPr id="18" name="Picture 4" descr="router_292px_1195004_easyicon.net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5428" y="409731"/>
                <a:ext cx="707725" cy="6525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</a:extLst>
            </p:spPr>
          </p:pic>
          <p:sp>
            <p:nvSpPr>
              <p:cNvPr id="19" name="Line 5"/>
              <p:cNvSpPr>
                <a:spLocks noChangeShapeType="1"/>
              </p:cNvSpPr>
              <p:nvPr/>
            </p:nvSpPr>
            <p:spPr bwMode="auto">
              <a:xfrm>
                <a:off x="644031" y="822958"/>
                <a:ext cx="235909" cy="1275"/>
              </a:xfrm>
              <a:prstGeom prst="line">
                <a:avLst/>
              </a:prstGeom>
              <a:noFill/>
              <a:ln w="28575">
                <a:solidFill>
                  <a:srgbClr val="548235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20" name="Picture 6" descr="smartphone_phone_731px_1203017_easyicon.net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44" y="493417"/>
                <a:ext cx="328409" cy="66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</a:extLst>
            </p:spPr>
          </p:pic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228812" y="158679"/>
                <a:ext cx="825679" cy="309744"/>
                <a:chOff x="0" y="0"/>
                <a:chExt cx="825678" cy="309744"/>
              </a:xfrm>
            </p:grpSpPr>
            <p:pic>
              <p:nvPicPr>
                <p:cNvPr id="33" name="Picture 8" descr="image92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0" y="0"/>
                  <a:ext cx="825678" cy="309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AutoShape 9"/>
                <p:cNvSpPr>
                  <a:spLocks/>
                </p:cNvSpPr>
                <p:nvPr/>
              </p:nvSpPr>
              <p:spPr bwMode="auto">
                <a:xfrm>
                  <a:off x="157272" y="75600"/>
                  <a:ext cx="668406" cy="218441"/>
                </a:xfrm>
                <a:custGeom>
                  <a:avLst/>
                  <a:gdLst>
                    <a:gd name="T0" fmla="*/ 2147483647 w 21600"/>
                    <a:gd name="T1" fmla="*/ 2147483647 h 21600"/>
                    <a:gd name="T2" fmla="*/ 2147483647 w 21600"/>
                    <a:gd name="T3" fmla="*/ 2147483647 h 21600"/>
                    <a:gd name="T4" fmla="*/ 2147483647 w 21600"/>
                    <a:gd name="T5" fmla="*/ 2147483647 h 21600"/>
                    <a:gd name="T6" fmla="*/ 2147483647 w 21600"/>
                    <a:gd name="T7" fmla="*/ 2147483647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/>
                <a:lstStyle>
                  <a:lvl1pPr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1pPr>
                  <a:lvl2pPr marL="742950" indent="-285750"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2pPr>
                  <a:lvl3pPr marL="1143000" indent="-228600"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3pPr>
                  <a:lvl4pPr marL="1600200" indent="-228600"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4pPr>
                  <a:lvl5pPr marL="2057400" indent="-228600"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9pPr>
                </a:lstStyle>
                <a:p>
                  <a:pPr algn="ctr" eaLnBrk="1"/>
                  <a:r>
                    <a:rPr lang="zh-CN" altLang="zh-CN" sz="600" dirty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  <a:sym typeface="Century Gothic" pitchFamily="34" charset="0"/>
                    </a:rPr>
                    <a:t>N600H1</a:t>
                  </a:r>
                  <a:endParaRPr lang="zh-CN" altLang="zh-CN" dirty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228814" y="600748"/>
                <a:ext cx="825679" cy="309745"/>
                <a:chOff x="0" y="0"/>
                <a:chExt cx="825678" cy="309745"/>
              </a:xfrm>
            </p:grpSpPr>
            <p:pic>
              <p:nvPicPr>
                <p:cNvPr id="31" name="Picture 11" descr="image92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0" y="0"/>
                  <a:ext cx="825678" cy="3097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" name="AutoShape 12"/>
                <p:cNvSpPr>
                  <a:spLocks/>
                </p:cNvSpPr>
                <p:nvPr/>
              </p:nvSpPr>
              <p:spPr bwMode="auto">
                <a:xfrm>
                  <a:off x="157272" y="74617"/>
                  <a:ext cx="668406" cy="218441"/>
                </a:xfrm>
                <a:custGeom>
                  <a:avLst/>
                  <a:gdLst>
                    <a:gd name="T0" fmla="*/ 2147483647 w 21600"/>
                    <a:gd name="T1" fmla="*/ 2147483647 h 21600"/>
                    <a:gd name="T2" fmla="*/ 2147483647 w 21600"/>
                    <a:gd name="T3" fmla="*/ 2147483647 h 21600"/>
                    <a:gd name="T4" fmla="*/ 2147483647 w 21600"/>
                    <a:gd name="T5" fmla="*/ 2147483647 h 21600"/>
                    <a:gd name="T6" fmla="*/ 2147483647 w 21600"/>
                    <a:gd name="T7" fmla="*/ 2147483647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/>
                <a:lstStyle>
                  <a:lvl1pPr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1pPr>
                  <a:lvl2pPr marL="742950" indent="-285750"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2pPr>
                  <a:lvl3pPr marL="1143000" indent="-228600"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3pPr>
                  <a:lvl4pPr marL="1600200" indent="-228600"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4pPr>
                  <a:lvl5pPr marL="2057400" indent="-228600"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9pPr>
                </a:lstStyle>
                <a:p>
                  <a:pPr algn="ctr" eaLnBrk="1"/>
                  <a:r>
                    <a:rPr lang="zh-CN" altLang="zh-CN" sz="600" dirty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  <a:sym typeface="Century Gothic" pitchFamily="34" charset="0"/>
                    </a:rPr>
                    <a:t>N600H1</a:t>
                  </a:r>
                  <a:endParaRPr lang="zh-CN" altLang="zh-CN" dirty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8" name="Group 13"/>
              <p:cNvGrpSpPr>
                <a:grpSpLocks/>
              </p:cNvGrpSpPr>
              <p:nvPr/>
            </p:nvGrpSpPr>
            <p:grpSpPr bwMode="auto">
              <a:xfrm>
                <a:off x="2228813" y="1085944"/>
                <a:ext cx="825679" cy="309745"/>
                <a:chOff x="0" y="0"/>
                <a:chExt cx="825678" cy="309744"/>
              </a:xfrm>
            </p:grpSpPr>
            <p:pic>
              <p:nvPicPr>
                <p:cNvPr id="29" name="Picture 14" descr="image92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0" y="0"/>
                  <a:ext cx="825678" cy="309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" name="AutoShape 15"/>
                <p:cNvSpPr>
                  <a:spLocks/>
                </p:cNvSpPr>
                <p:nvPr/>
              </p:nvSpPr>
              <p:spPr bwMode="auto">
                <a:xfrm>
                  <a:off x="157272" y="74617"/>
                  <a:ext cx="668406" cy="218441"/>
                </a:xfrm>
                <a:custGeom>
                  <a:avLst/>
                  <a:gdLst>
                    <a:gd name="T0" fmla="*/ 2147483647 w 21600"/>
                    <a:gd name="T1" fmla="*/ 2147483647 h 21600"/>
                    <a:gd name="T2" fmla="*/ 2147483647 w 21600"/>
                    <a:gd name="T3" fmla="*/ 2147483647 h 21600"/>
                    <a:gd name="T4" fmla="*/ 2147483647 w 21600"/>
                    <a:gd name="T5" fmla="*/ 2147483647 h 21600"/>
                    <a:gd name="T6" fmla="*/ 2147483647 w 21600"/>
                    <a:gd name="T7" fmla="*/ 2147483647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/>
                <a:lstStyle>
                  <a:lvl1pPr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1pPr>
                  <a:lvl2pPr marL="742950" indent="-285750"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2pPr>
                  <a:lvl3pPr marL="1143000" indent="-228600"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3pPr>
                  <a:lvl4pPr marL="1600200" indent="-228600"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4pPr>
                  <a:lvl5pPr marL="2057400" indent="-228600"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Helvetica" pitchFamily="34" charset="0"/>
                      <a:ea typeface="Helvetica" pitchFamily="34" charset="0"/>
                      <a:cs typeface="Helvetica" pitchFamily="34" charset="0"/>
                      <a:sym typeface="Helvetica" pitchFamily="34" charset="0"/>
                    </a:defRPr>
                  </a:lvl9pPr>
                </a:lstStyle>
                <a:p>
                  <a:pPr algn="ctr" eaLnBrk="1"/>
                  <a:r>
                    <a:rPr lang="zh-CN" altLang="zh-CN" sz="600" dirty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  <a:sym typeface="Century Gothic" pitchFamily="34" charset="0"/>
                    </a:rPr>
                    <a:t>N600H1</a:t>
                  </a:r>
                  <a:endParaRPr lang="zh-CN" altLang="zh-CN" dirty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25" name="AutoShape 17"/>
              <p:cNvSpPr>
                <a:spLocks/>
              </p:cNvSpPr>
              <p:nvPr/>
            </p:nvSpPr>
            <p:spPr bwMode="auto">
              <a:xfrm>
                <a:off x="108457" y="1456966"/>
                <a:ext cx="2081038" cy="269241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>
                <a:lvl1pPr>
                  <a:defRPr>
                    <a:solidFill>
                      <a:srgbClr val="000000"/>
                    </a:solidFill>
                    <a:latin typeface="Helvetica" pitchFamily="34" charset="0"/>
                    <a:ea typeface="Helvetica" pitchFamily="34" charset="0"/>
                    <a:cs typeface="Helvetica" pitchFamily="34" charset="0"/>
                    <a:sym typeface="Helvetica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Helvetica" pitchFamily="34" charset="0"/>
                    <a:ea typeface="Helvetica" pitchFamily="34" charset="0"/>
                    <a:cs typeface="Helvetica" pitchFamily="34" charset="0"/>
                    <a:sym typeface="Helvetica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Helvetica" pitchFamily="34" charset="0"/>
                    <a:ea typeface="Helvetica" pitchFamily="34" charset="0"/>
                    <a:cs typeface="Helvetica" pitchFamily="34" charset="0"/>
                    <a:sym typeface="Helvetica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Helvetica" pitchFamily="34" charset="0"/>
                    <a:ea typeface="Helvetica" pitchFamily="34" charset="0"/>
                    <a:cs typeface="Helvetica" pitchFamily="34" charset="0"/>
                    <a:sym typeface="Helvetica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Helvetica" pitchFamily="34" charset="0"/>
                    <a:ea typeface="Helvetica" pitchFamily="34" charset="0"/>
                    <a:cs typeface="Helvetica" pitchFamily="34" charset="0"/>
                    <a:sym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itchFamily="34" charset="0"/>
                    <a:ea typeface="Helvetica" pitchFamily="34" charset="0"/>
                    <a:cs typeface="Helvetica" pitchFamily="34" charset="0"/>
                    <a:sym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itchFamily="34" charset="0"/>
                    <a:ea typeface="Helvetica" pitchFamily="34" charset="0"/>
                    <a:cs typeface="Helvetica" pitchFamily="34" charset="0"/>
                    <a:sym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itchFamily="34" charset="0"/>
                    <a:ea typeface="Helvetica" pitchFamily="34" charset="0"/>
                    <a:cs typeface="Helvetica" pitchFamily="34" charset="0"/>
                    <a:sym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itchFamily="34" charset="0"/>
                    <a:ea typeface="Helvetica" pitchFamily="34" charset="0"/>
                    <a:cs typeface="Helvetica" pitchFamily="34" charset="0"/>
                    <a:sym typeface="Helvetica" pitchFamily="34" charset="0"/>
                  </a:defRPr>
                </a:lvl9pPr>
              </a:lstStyle>
              <a:p>
                <a:pPr eaLnBrk="1"/>
                <a:r>
                  <a:rPr lang="zh-CN" altLang="zh-CN" sz="10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APP Wireless control</a:t>
                </a:r>
                <a:endParaRPr lang="zh-CN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>
                <a:off x="1678458" y="862598"/>
                <a:ext cx="511135" cy="2803"/>
              </a:xfrm>
              <a:prstGeom prst="line">
                <a:avLst/>
              </a:prstGeom>
              <a:noFill/>
              <a:ln w="28575">
                <a:solidFill>
                  <a:srgbClr val="76717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>
                <a:off x="1678458" y="862598"/>
                <a:ext cx="511037" cy="354418"/>
              </a:xfrm>
              <a:prstGeom prst="line">
                <a:avLst/>
              </a:prstGeom>
              <a:noFill/>
              <a:ln w="28575">
                <a:solidFill>
                  <a:srgbClr val="76717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8" name="AutoShape 20"/>
              <p:cNvSpPr>
                <a:spLocks/>
              </p:cNvSpPr>
              <p:nvPr/>
            </p:nvSpPr>
            <p:spPr bwMode="auto">
              <a:xfrm>
                <a:off x="-1" y="0"/>
                <a:ext cx="3338871" cy="1742016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noFill/>
                <a:miter lim="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V="1">
              <a:off x="5666579" y="1142985"/>
              <a:ext cx="428628" cy="428628"/>
            </a:xfrm>
            <a:prstGeom prst="line">
              <a:avLst/>
            </a:prstGeom>
            <a:noFill/>
            <a:ln w="28575">
              <a:solidFill>
                <a:srgbClr val="76717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4484572" y="1083985"/>
            <a:ext cx="701495" cy="310614"/>
          </a:xfrm>
          <a:prstGeom prst="rect">
            <a:avLst/>
          </a:prstGeom>
        </p:spPr>
        <p:txBody>
          <a:bodyPr wrap="square" lIns="89961" tIns="44981" rIns="89961" bIns="44981">
            <a:spAutoFit/>
          </a:bodyPr>
          <a:lstStyle/>
          <a:p>
            <a:r>
              <a:rPr lang="en-US" altLang="zh-CN" sz="1400" b="1" dirty="0">
                <a:solidFill>
                  <a:srgbClr val="0070C0"/>
                </a:solidFill>
              </a:rPr>
              <a:t>APP</a:t>
            </a:r>
            <a:endParaRPr lang="zh-CN" altLang="en-US" sz="1400" b="1" dirty="0">
              <a:solidFill>
                <a:srgbClr val="0070C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377384" y="1092196"/>
            <a:ext cx="999876" cy="306284"/>
          </a:xfrm>
          <a:prstGeom prst="rect">
            <a:avLst/>
          </a:prstGeom>
        </p:spPr>
        <p:txBody>
          <a:bodyPr wrap="square" lIns="89961" tIns="44981" rIns="89961" bIns="44981">
            <a:spAutoFit/>
          </a:bodyPr>
          <a:lstStyle/>
          <a:p>
            <a:r>
              <a:rPr lang="en-US" altLang="zh-CN" sz="1400" b="1" dirty="0">
                <a:solidFill>
                  <a:srgbClr val="0070C0"/>
                </a:solidFill>
              </a:rPr>
              <a:t>Gateway</a:t>
            </a:r>
            <a:endParaRPr lang="zh-CN" altLang="en-US" sz="1400" b="1" dirty="0">
              <a:solidFill>
                <a:srgbClr val="0070C0"/>
              </a:solidFill>
            </a:endParaRP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38B5C385-F16F-4356-BFB2-C21CAE0DE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9350"/>
            <a:ext cx="10882314" cy="104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C4DF7146-9EE0-41E7-8EC3-F0C4851780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321" y="71056"/>
            <a:ext cx="2482661" cy="10660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34"/>
            <a:ext cx="10882314" cy="104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97686" y="203180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Franklin Gothic Medium" pitchFamily="34" charset="0"/>
              </a:rPr>
              <a:t>Cannabis</a:t>
            </a:r>
            <a:endParaRPr lang="zh-CN" altLang="en-US" sz="2800" b="1" dirty="0">
              <a:solidFill>
                <a:srgbClr val="00B050"/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  <a:sym typeface="Franklin Gothic Medium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6427" y="2613406"/>
            <a:ext cx="6304856" cy="314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8690" y="631808"/>
            <a:ext cx="5223623" cy="403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26248" y="1060436"/>
            <a:ext cx="3857652" cy="1323439"/>
          </a:xfrm>
          <a:prstGeom prst="rect">
            <a:avLst/>
          </a:prstGeom>
          <a:solidFill>
            <a:srgbClr val="00B050"/>
          </a:solidFill>
          <a:ln>
            <a:solidFill>
              <a:srgbClr val="64AE0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High profit industry;</a:t>
            </a:r>
          </a:p>
          <a:p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en-US" altLang="zh-CN" sz="1600" dirty="0">
                <a:solidFill>
                  <a:schemeClr val="bg1"/>
                </a:solidFill>
              </a:rPr>
              <a:t>Legal in more and more countries;</a:t>
            </a:r>
          </a:p>
          <a:p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en-US" altLang="zh-CN" sz="1600" dirty="0">
                <a:solidFill>
                  <a:schemeClr val="bg1"/>
                </a:solidFill>
              </a:rPr>
              <a:t>Medical value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F9A1388-7E50-4E7A-A156-BA3AE939A2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01" y="98797"/>
            <a:ext cx="2482661" cy="106602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34"/>
            <a:ext cx="10882314" cy="104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26248" y="131742"/>
            <a:ext cx="2231340" cy="42862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Arial" pitchFamily="34" charset="0"/>
              </a:rPr>
              <a:t>Contents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2804" y="1043087"/>
            <a:ext cx="65973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Vertical Farm System</a:t>
            </a:r>
          </a:p>
          <a:p>
            <a:pPr>
              <a:buClr>
                <a:srgbClr val="00B050"/>
              </a:buClr>
              <a:buSzPct val="60000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Greenhouse Light</a:t>
            </a:r>
          </a:p>
          <a:p>
            <a:pPr>
              <a:buClr>
                <a:srgbClr val="00B050"/>
              </a:buClr>
              <a:buSzPct val="60000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zh-CN" altLang="en-US" sz="2400" b="1" dirty="0">
                <a:ea typeface="微软雅黑" panose="020B0503020204020204" pitchFamily="34" charset="-122"/>
                <a:cs typeface="Arial" pitchFamily="34" charset="0"/>
              </a:rPr>
              <a:t>   </a:t>
            </a: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Cannabis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</a:t>
            </a:r>
            <a:r>
              <a:rPr lang="en-US" altLang="zh-CN" sz="2400" b="1" u="sng" dirty="0">
                <a:solidFill>
                  <a:srgbClr val="00B050"/>
                </a:solidFill>
                <a:ea typeface="微软雅黑" panose="020B0503020204020204" pitchFamily="34" charset="-122"/>
                <a:cs typeface="Arial" pitchFamily="34" charset="0"/>
              </a:rPr>
              <a:t>Seaweeds Growth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Grape Growth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</a:t>
            </a:r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  <a:cs typeface="Arial" pitchFamily="34" charset="0"/>
              </a:rPr>
              <a:t>Full Spectrum Light/</a:t>
            </a:r>
            <a:r>
              <a:rPr lang="zh-CN" altLang="en-US" sz="2400" b="1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Residential Growth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B050"/>
              </a:buClr>
              <a:buSzPct val="60000"/>
            </a:pPr>
            <a:endParaRPr lang="en-US" altLang="zh-CN" sz="2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5C21610-01E8-4A45-BB53-0E1FE4CBA7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460" y="137810"/>
            <a:ext cx="2482661" cy="106602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椭圆 83"/>
          <p:cNvSpPr/>
          <p:nvPr/>
        </p:nvSpPr>
        <p:spPr>
          <a:xfrm>
            <a:off x="6149859" y="1437056"/>
            <a:ext cx="945367" cy="945367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816193">
              <a:defRPr/>
            </a:pPr>
            <a:endParaRPr lang="zh-CN" altLang="en-US" sz="1600" b="1" kern="0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+mn-ea"/>
              <a:sym typeface="Century Gothic" panose="020B0502020202020204" pitchFamily="34" charset="0"/>
            </a:endParaRPr>
          </a:p>
        </p:txBody>
      </p:sp>
      <p:grpSp>
        <p:nvGrpSpPr>
          <p:cNvPr id="2" name="组合 42"/>
          <p:cNvGrpSpPr/>
          <p:nvPr/>
        </p:nvGrpSpPr>
        <p:grpSpPr>
          <a:xfrm>
            <a:off x="0" y="0"/>
            <a:ext cx="10882313" cy="6121400"/>
            <a:chOff x="0" y="0"/>
            <a:chExt cx="10882313" cy="6121400"/>
          </a:xfrm>
        </p:grpSpPr>
        <p:sp>
          <p:nvSpPr>
            <p:cNvPr id="55" name="矩形 54"/>
            <p:cNvSpPr/>
            <p:nvPr/>
          </p:nvSpPr>
          <p:spPr bwMode="auto">
            <a:xfrm>
              <a:off x="10313046" y="5660703"/>
              <a:ext cx="569267" cy="460697"/>
            </a:xfrm>
            <a:prstGeom prst="rect">
              <a:avLst/>
            </a:prstGeom>
            <a:solidFill>
              <a:srgbClr val="00C083"/>
            </a:solidFill>
            <a:ln w="9525">
              <a:solidFill>
                <a:srgbClr val="00C083"/>
              </a:solidFill>
              <a:miter lim="800000"/>
              <a:headEnd/>
              <a:tailEnd/>
            </a:ln>
          </p:spPr>
          <p:txBody>
            <a:bodyPr wrap="none" lIns="79041" tIns="39520" rIns="79041" bIns="3952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A0E9"/>
                </a:solidFill>
              </a:endParaRPr>
            </a:p>
          </p:txBody>
        </p:sp>
        <p:grpSp>
          <p:nvGrpSpPr>
            <p:cNvPr id="3" name="组合 39"/>
            <p:cNvGrpSpPr/>
            <p:nvPr/>
          </p:nvGrpSpPr>
          <p:grpSpPr>
            <a:xfrm>
              <a:off x="0" y="0"/>
              <a:ext cx="2983648" cy="806019"/>
              <a:chOff x="0" y="0"/>
              <a:chExt cx="2983648" cy="806019"/>
            </a:xfrm>
          </p:grpSpPr>
          <p:sp>
            <p:nvSpPr>
              <p:cNvPr id="86" name="矩形 85"/>
              <p:cNvSpPr/>
              <p:nvPr/>
            </p:nvSpPr>
            <p:spPr bwMode="auto">
              <a:xfrm>
                <a:off x="0" y="0"/>
                <a:ext cx="569267" cy="806019"/>
              </a:xfrm>
              <a:prstGeom prst="rect">
                <a:avLst/>
              </a:prstGeom>
              <a:solidFill>
                <a:srgbClr val="00C0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79041" tIns="39520" rIns="79041" bIns="3952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A0E9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688628" y="674294"/>
                <a:ext cx="2295020" cy="45719"/>
              </a:xfrm>
              <a:prstGeom prst="rect">
                <a:avLst/>
              </a:prstGeom>
              <a:solidFill>
                <a:srgbClr val="00C083"/>
              </a:solidFill>
              <a:ln w="9525">
                <a:solidFill>
                  <a:srgbClr val="00C083"/>
                </a:solidFill>
                <a:miter lim="800000"/>
                <a:headEnd/>
                <a:tailEnd/>
              </a:ln>
            </p:spPr>
            <p:txBody>
              <a:bodyPr wrap="none" lIns="79041" tIns="39520" rIns="79041" bIns="3952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43" name="标题 23"/>
          <p:cNvSpPr>
            <a:spLocks noGrp="1"/>
          </p:cNvSpPr>
          <p:nvPr>
            <p:ph type="title"/>
          </p:nvPr>
        </p:nvSpPr>
        <p:spPr>
          <a:xfrm>
            <a:off x="583372" y="131742"/>
            <a:ext cx="9715568" cy="779929"/>
          </a:xfrm>
        </p:spPr>
        <p:txBody>
          <a:bodyPr>
            <a:noAutofit/>
          </a:bodyPr>
          <a:lstStyle/>
          <a:p>
            <a:r>
              <a:rPr lang="en-US" altLang="zh-CN" sz="2800" kern="1200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Franklin Gothic Medium" pitchFamily="34" charset="0"/>
              </a:rPr>
              <a:t>High Bay—seaweeds growth</a:t>
            </a:r>
            <a:endParaRPr lang="zh-CN" altLang="en-US" sz="2800" kern="1200" dirty="0">
              <a:solidFill>
                <a:srgbClr val="00B050"/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  <a:sym typeface="Franklin Gothic Medium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511935" y="4622313"/>
          <a:ext cx="8770179" cy="931483"/>
        </p:xfrm>
        <a:graphic>
          <a:graphicData uri="http://schemas.openxmlformats.org/drawingml/2006/table">
            <a:tbl>
              <a:tblPr/>
              <a:tblGrid>
                <a:gridCol w="1558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8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8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0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8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Power, W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Voltage, V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PF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Photon,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umol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/s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Spectrum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IP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220-240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0.95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Full spectrum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图片 13" descr="Hi-Bay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833801" y="1453345"/>
            <a:ext cx="3143271" cy="2357453"/>
          </a:xfrm>
          <a:prstGeom prst="rect">
            <a:avLst/>
          </a:prstGeom>
        </p:spPr>
      </p:pic>
      <p:pic>
        <p:nvPicPr>
          <p:cNvPr id="15" name="图片 14" descr="Hi-Bay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11934" y="1417626"/>
            <a:ext cx="3233176" cy="2424882"/>
          </a:xfrm>
          <a:prstGeom prst="rect">
            <a:avLst/>
          </a:prstGeom>
        </p:spPr>
      </p:pic>
      <p:pic>
        <p:nvPicPr>
          <p:cNvPr id="16" name="图片 15" descr="Hi-Bay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9916" y="1417626"/>
            <a:ext cx="3071834" cy="2303876"/>
          </a:xfrm>
          <a:prstGeom prst="rect">
            <a:avLst/>
          </a:prstGeom>
        </p:spPr>
      </p:pic>
      <p:pic>
        <p:nvPicPr>
          <p:cNvPr id="13" name="Picture 1" descr="D:\Backup\我的文档\Tencent Files\767635605\Image\C2C\CNEDF3T{`{)HS7F`H0`R0E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0765" y="131742"/>
            <a:ext cx="2401548" cy="415896"/>
          </a:xfrm>
          <a:prstGeom prst="rect">
            <a:avLst/>
          </a:prstGeom>
          <a:noFill/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22F8F211-7BD2-477C-8C49-86605879E3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80" y="98627"/>
            <a:ext cx="2482661" cy="10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椭圆 83"/>
          <p:cNvSpPr/>
          <p:nvPr/>
        </p:nvSpPr>
        <p:spPr>
          <a:xfrm>
            <a:off x="6149859" y="1437056"/>
            <a:ext cx="945367" cy="945367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816193">
              <a:defRPr/>
            </a:pPr>
            <a:endParaRPr lang="zh-CN" altLang="en-US" sz="1600" b="1" kern="0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+mn-ea"/>
              <a:sym typeface="Century Gothic" panose="020B0502020202020204" pitchFamily="34" charset="0"/>
            </a:endParaRPr>
          </a:p>
        </p:txBody>
      </p:sp>
      <p:grpSp>
        <p:nvGrpSpPr>
          <p:cNvPr id="2" name="组合 42"/>
          <p:cNvGrpSpPr/>
          <p:nvPr/>
        </p:nvGrpSpPr>
        <p:grpSpPr>
          <a:xfrm>
            <a:off x="0" y="0"/>
            <a:ext cx="10882313" cy="6121400"/>
            <a:chOff x="0" y="0"/>
            <a:chExt cx="10882313" cy="6121400"/>
          </a:xfrm>
        </p:grpSpPr>
        <p:sp>
          <p:nvSpPr>
            <p:cNvPr id="55" name="矩形 54"/>
            <p:cNvSpPr/>
            <p:nvPr/>
          </p:nvSpPr>
          <p:spPr bwMode="auto">
            <a:xfrm>
              <a:off x="10313046" y="5660703"/>
              <a:ext cx="569267" cy="460697"/>
            </a:xfrm>
            <a:prstGeom prst="rect">
              <a:avLst/>
            </a:prstGeom>
            <a:solidFill>
              <a:srgbClr val="00C083"/>
            </a:solidFill>
            <a:ln w="9525">
              <a:solidFill>
                <a:srgbClr val="00C083"/>
              </a:solidFill>
              <a:miter lim="800000"/>
              <a:headEnd/>
              <a:tailEnd/>
            </a:ln>
          </p:spPr>
          <p:txBody>
            <a:bodyPr wrap="none" lIns="79041" tIns="39520" rIns="79041" bIns="3952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A0E9"/>
                </a:solidFill>
              </a:endParaRPr>
            </a:p>
          </p:txBody>
        </p:sp>
        <p:grpSp>
          <p:nvGrpSpPr>
            <p:cNvPr id="4" name="组合 39"/>
            <p:cNvGrpSpPr/>
            <p:nvPr/>
          </p:nvGrpSpPr>
          <p:grpSpPr>
            <a:xfrm>
              <a:off x="0" y="0"/>
              <a:ext cx="2983648" cy="806019"/>
              <a:chOff x="0" y="0"/>
              <a:chExt cx="2983648" cy="806019"/>
            </a:xfrm>
          </p:grpSpPr>
          <p:sp>
            <p:nvSpPr>
              <p:cNvPr id="86" name="矩形 85"/>
              <p:cNvSpPr/>
              <p:nvPr/>
            </p:nvSpPr>
            <p:spPr bwMode="auto">
              <a:xfrm>
                <a:off x="0" y="0"/>
                <a:ext cx="569267" cy="806019"/>
              </a:xfrm>
              <a:prstGeom prst="rect">
                <a:avLst/>
              </a:prstGeom>
              <a:solidFill>
                <a:srgbClr val="00C0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79041" tIns="39520" rIns="79041" bIns="3952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A0E9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688628" y="674294"/>
                <a:ext cx="2295020" cy="45719"/>
              </a:xfrm>
              <a:prstGeom prst="rect">
                <a:avLst/>
              </a:prstGeom>
              <a:solidFill>
                <a:srgbClr val="00C083"/>
              </a:solidFill>
              <a:ln w="9525">
                <a:solidFill>
                  <a:srgbClr val="00C083"/>
                </a:solidFill>
                <a:miter lim="800000"/>
                <a:headEnd/>
                <a:tailEnd/>
              </a:ln>
            </p:spPr>
            <p:txBody>
              <a:bodyPr wrap="none" lIns="79041" tIns="39520" rIns="79041" bIns="3952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43" name="标题 23"/>
          <p:cNvSpPr>
            <a:spLocks noGrp="1"/>
          </p:cNvSpPr>
          <p:nvPr>
            <p:ph type="title"/>
          </p:nvPr>
        </p:nvSpPr>
        <p:spPr>
          <a:xfrm>
            <a:off x="583372" y="131742"/>
            <a:ext cx="9715568" cy="779929"/>
          </a:xfrm>
        </p:spPr>
        <p:txBody>
          <a:bodyPr>
            <a:noAutofit/>
          </a:bodyPr>
          <a:lstStyle/>
          <a:p>
            <a:r>
              <a:rPr lang="en-US" altLang="zh-CN" sz="2800" kern="1200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Franklin Gothic Medium" pitchFamily="34" charset="0"/>
              </a:rPr>
              <a:t>Growth Period</a:t>
            </a:r>
            <a:endParaRPr lang="zh-CN" altLang="en-US" sz="2800" kern="1200" dirty="0">
              <a:solidFill>
                <a:srgbClr val="00B050"/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  <a:sym typeface="Franklin Gothic Medium" pitchFamily="34" charset="0"/>
            </a:endParaRPr>
          </a:p>
        </p:txBody>
      </p:sp>
      <p:pic>
        <p:nvPicPr>
          <p:cNvPr id="32" name="图片 31" descr="Breeding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994" y="1774816"/>
            <a:ext cx="4409374" cy="3643338"/>
          </a:xfrm>
          <a:prstGeom prst="rect">
            <a:avLst/>
          </a:prstGeom>
        </p:spPr>
      </p:pic>
      <p:pic>
        <p:nvPicPr>
          <p:cNvPr id="33" name="图片 32" descr="Breeding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3966" y="1803810"/>
            <a:ext cx="4723875" cy="354290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26314" y="4489460"/>
            <a:ext cx="2715808" cy="338554"/>
          </a:xfrm>
          <a:prstGeom prst="rect">
            <a:avLst/>
          </a:prstGeom>
          <a:solidFill>
            <a:srgbClr val="00B050"/>
          </a:solidFill>
          <a:ln>
            <a:solidFill>
              <a:srgbClr val="64AE0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Container: Grow seaweeds.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5536" y="4275146"/>
            <a:ext cx="2715808" cy="338554"/>
          </a:xfrm>
          <a:prstGeom prst="rect">
            <a:avLst/>
          </a:prstGeom>
          <a:solidFill>
            <a:srgbClr val="00B050"/>
          </a:solidFill>
          <a:ln>
            <a:solidFill>
              <a:srgbClr val="64AE0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Container: Grow seaweeds.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3" name="Picture 1" descr="D:\Backup\我的文档\Tencent Files\767635605\Image\C2C\CNEDF3T{`{)HS7F`H0`R0E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0765" y="203180"/>
            <a:ext cx="2401548" cy="415896"/>
          </a:xfrm>
          <a:prstGeom prst="rect">
            <a:avLst/>
          </a:prstGeom>
          <a:noFill/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1195459-6704-49E9-8338-4FCA3003D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322" y="165715"/>
            <a:ext cx="2482661" cy="10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34"/>
            <a:ext cx="10882314" cy="104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26248" y="131742"/>
            <a:ext cx="2231340" cy="42862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Arial" pitchFamily="34" charset="0"/>
              </a:rPr>
              <a:t>Contents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2804" y="1043087"/>
            <a:ext cx="65973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Vertical Farm System</a:t>
            </a:r>
          </a:p>
          <a:p>
            <a:pPr>
              <a:buClr>
                <a:srgbClr val="00B050"/>
              </a:buClr>
              <a:buSzPct val="60000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Greenhouse Light</a:t>
            </a:r>
          </a:p>
          <a:p>
            <a:pPr>
              <a:buClr>
                <a:srgbClr val="00B050"/>
              </a:buClr>
              <a:buSzPct val="60000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zh-CN" altLang="en-US" sz="2400" b="1" dirty="0">
                <a:ea typeface="微软雅黑" panose="020B0503020204020204" pitchFamily="34" charset="-122"/>
                <a:cs typeface="Arial" pitchFamily="34" charset="0"/>
              </a:rPr>
              <a:t>   </a:t>
            </a: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Cannabis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Seaweeds Growth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</a:t>
            </a:r>
            <a:r>
              <a:rPr lang="en-US" altLang="zh-CN" sz="2400" b="1" u="sng" dirty="0">
                <a:solidFill>
                  <a:srgbClr val="00B050"/>
                </a:solidFill>
                <a:ea typeface="微软雅黑" panose="020B0503020204020204" pitchFamily="34" charset="-122"/>
                <a:cs typeface="Arial" pitchFamily="34" charset="0"/>
              </a:rPr>
              <a:t>Grape Growth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</a:t>
            </a:r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  <a:cs typeface="Arial" pitchFamily="34" charset="0"/>
              </a:rPr>
              <a:t>Full Spectrum Light/</a:t>
            </a:r>
            <a:r>
              <a:rPr lang="zh-CN" altLang="en-US" sz="2400" b="1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Residential Growth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B050"/>
              </a:buClr>
              <a:buSzPct val="60000"/>
            </a:pPr>
            <a:endParaRPr lang="en-US" altLang="zh-CN" sz="2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06039C6-FC43-4F87-ABE2-67C6B6DF72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460" y="131742"/>
            <a:ext cx="2482661" cy="106602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椭圆 83"/>
          <p:cNvSpPr/>
          <p:nvPr/>
        </p:nvSpPr>
        <p:spPr>
          <a:xfrm>
            <a:off x="6149859" y="1437056"/>
            <a:ext cx="945367" cy="945367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816193">
              <a:defRPr/>
            </a:pPr>
            <a:endParaRPr lang="zh-CN" altLang="en-US" sz="1600" b="1" kern="0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+mn-ea"/>
              <a:sym typeface="Century Gothic" panose="020B0502020202020204" pitchFamily="34" charset="0"/>
            </a:endParaRPr>
          </a:p>
        </p:txBody>
      </p:sp>
      <p:grpSp>
        <p:nvGrpSpPr>
          <p:cNvPr id="2" name="组合 42"/>
          <p:cNvGrpSpPr/>
          <p:nvPr/>
        </p:nvGrpSpPr>
        <p:grpSpPr>
          <a:xfrm>
            <a:off x="0" y="0"/>
            <a:ext cx="10882313" cy="6121400"/>
            <a:chOff x="0" y="0"/>
            <a:chExt cx="10882313" cy="6121400"/>
          </a:xfrm>
        </p:grpSpPr>
        <p:sp>
          <p:nvSpPr>
            <p:cNvPr id="55" name="矩形 54"/>
            <p:cNvSpPr/>
            <p:nvPr/>
          </p:nvSpPr>
          <p:spPr bwMode="auto">
            <a:xfrm>
              <a:off x="10313046" y="5660703"/>
              <a:ext cx="569267" cy="460697"/>
            </a:xfrm>
            <a:prstGeom prst="rect">
              <a:avLst/>
            </a:prstGeom>
            <a:solidFill>
              <a:srgbClr val="00C083"/>
            </a:solidFill>
            <a:ln w="9525">
              <a:solidFill>
                <a:srgbClr val="00C083"/>
              </a:solidFill>
              <a:miter lim="800000"/>
              <a:headEnd/>
              <a:tailEnd/>
            </a:ln>
          </p:spPr>
          <p:txBody>
            <a:bodyPr wrap="none" lIns="79041" tIns="39520" rIns="79041" bIns="3952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A0E9"/>
                </a:solidFill>
              </a:endParaRPr>
            </a:p>
          </p:txBody>
        </p:sp>
        <p:grpSp>
          <p:nvGrpSpPr>
            <p:cNvPr id="3" name="组合 39"/>
            <p:cNvGrpSpPr/>
            <p:nvPr/>
          </p:nvGrpSpPr>
          <p:grpSpPr>
            <a:xfrm>
              <a:off x="0" y="0"/>
              <a:ext cx="2983648" cy="806019"/>
              <a:chOff x="0" y="0"/>
              <a:chExt cx="2983648" cy="806019"/>
            </a:xfrm>
          </p:grpSpPr>
          <p:sp>
            <p:nvSpPr>
              <p:cNvPr id="86" name="矩形 85"/>
              <p:cNvSpPr/>
              <p:nvPr/>
            </p:nvSpPr>
            <p:spPr bwMode="auto">
              <a:xfrm>
                <a:off x="0" y="0"/>
                <a:ext cx="569267" cy="806019"/>
              </a:xfrm>
              <a:prstGeom prst="rect">
                <a:avLst/>
              </a:prstGeom>
              <a:solidFill>
                <a:srgbClr val="00C0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79041" tIns="39520" rIns="79041" bIns="3952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A0E9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688628" y="674294"/>
                <a:ext cx="2295020" cy="45719"/>
              </a:xfrm>
              <a:prstGeom prst="rect">
                <a:avLst/>
              </a:prstGeom>
              <a:solidFill>
                <a:srgbClr val="00C083"/>
              </a:solidFill>
              <a:ln w="9525">
                <a:solidFill>
                  <a:srgbClr val="00C083"/>
                </a:solidFill>
                <a:miter lim="800000"/>
                <a:headEnd/>
                <a:tailEnd/>
              </a:ln>
            </p:spPr>
            <p:txBody>
              <a:bodyPr wrap="none" lIns="79041" tIns="39520" rIns="79041" bIns="3952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p:grpSp>
      </p:grpSp>
      <p:pic>
        <p:nvPicPr>
          <p:cNvPr id="13" name="Picture 1" descr="D:\Backup\我的文档\Tencent Files\767635605\Image\C2C\CNEDF3T{`{)HS7F`H0`R0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0765" y="203180"/>
            <a:ext cx="2401548" cy="415896"/>
          </a:xfrm>
          <a:prstGeom prst="rect">
            <a:avLst/>
          </a:prstGeom>
          <a:noFill/>
        </p:spPr>
      </p:pic>
      <p:pic>
        <p:nvPicPr>
          <p:cNvPr id="14" name="图片 12" descr="副本IMG_535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28" y="1188634"/>
            <a:ext cx="3240360" cy="215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ADMINI~1\Desktop\QQ图片~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5012" y="1260500"/>
            <a:ext cx="2777451" cy="2088232"/>
          </a:xfrm>
          <a:prstGeom prst="rect">
            <a:avLst/>
          </a:prstGeom>
          <a:noFill/>
        </p:spPr>
      </p:pic>
      <p:pic>
        <p:nvPicPr>
          <p:cNvPr id="16" name="Picture 4" descr="C:\Users\ADMINI~1\Desktop\QQ图片~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9347" y="1258220"/>
            <a:ext cx="2723781" cy="2088232"/>
          </a:xfrm>
          <a:prstGeom prst="rect">
            <a:avLst/>
          </a:prstGeom>
          <a:noFill/>
        </p:spPr>
      </p:pic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726248" y="4132270"/>
          <a:ext cx="8429686" cy="1214446"/>
        </p:xfrm>
        <a:graphic>
          <a:graphicData uri="http://schemas.openxmlformats.org/drawingml/2006/table">
            <a:tbl>
              <a:tblPr/>
              <a:tblGrid>
                <a:gridCol w="120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0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1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13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3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Power, W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Voltage, V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PF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Photon,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umol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/s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Specturm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Length, mm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IP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2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40W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220-240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Blue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/ Red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------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标题 23"/>
          <p:cNvSpPr txBox="1">
            <a:spLocks/>
          </p:cNvSpPr>
          <p:nvPr/>
        </p:nvSpPr>
        <p:spPr>
          <a:xfrm>
            <a:off x="472604" y="0"/>
            <a:ext cx="9717087" cy="7794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Arial Unicode MS" pitchFamily="34" charset="-122"/>
                <a:cs typeface="Arial Unicode MS" pitchFamily="34" charset="-122"/>
                <a:sym typeface="Franklin Gothic Medium" pitchFamily="34" charset="0"/>
              </a:rPr>
              <a:t>Top light—Grape growth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Arial Unicode MS" pitchFamily="34" charset="-122"/>
              <a:cs typeface="Arial Unicode MS" pitchFamily="34" charset="-122"/>
              <a:sym typeface="Franklin Gothic Medium" pitchFamily="34" charset="0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EFDC1221-9CF9-415D-8978-03E5AF81C1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913" y="86065"/>
            <a:ext cx="2482661" cy="10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34"/>
            <a:ext cx="10882314" cy="104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26248" y="131742"/>
            <a:ext cx="2231340" cy="42862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Arial" pitchFamily="34" charset="0"/>
              </a:rPr>
              <a:t>Contents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2804" y="1043087"/>
            <a:ext cx="65973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Vertical Farm System</a:t>
            </a:r>
          </a:p>
          <a:p>
            <a:pPr>
              <a:buClr>
                <a:srgbClr val="00B050"/>
              </a:buClr>
              <a:buSzPct val="60000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Greenhouse Light</a:t>
            </a:r>
          </a:p>
          <a:p>
            <a:pPr>
              <a:buClr>
                <a:srgbClr val="00B050"/>
              </a:buClr>
              <a:buSzPct val="60000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zh-CN" altLang="en-US" sz="2400" b="1" dirty="0">
                <a:ea typeface="微软雅黑" panose="020B0503020204020204" pitchFamily="34" charset="-122"/>
                <a:cs typeface="Arial" pitchFamily="34" charset="0"/>
              </a:rPr>
              <a:t>   </a:t>
            </a: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Cannabis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Seaweeds Growth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Grape Growth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</a:t>
            </a:r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  <a:cs typeface="Arial" pitchFamily="34" charset="0"/>
              </a:rPr>
              <a:t>Full Spectrum Light/</a:t>
            </a:r>
            <a:r>
              <a:rPr lang="zh-CN" altLang="en-US" sz="2400" b="1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400" b="1" u="sng" dirty="0">
                <a:solidFill>
                  <a:srgbClr val="00B050"/>
                </a:solidFill>
                <a:ea typeface="微软雅黑" panose="020B0503020204020204" pitchFamily="34" charset="-122"/>
                <a:cs typeface="Arial" pitchFamily="34" charset="0"/>
              </a:rPr>
              <a:t>Residential Growth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B050"/>
              </a:buClr>
              <a:buSzPct val="60000"/>
            </a:pPr>
            <a:endParaRPr lang="en-US" altLang="zh-CN" sz="2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3921D3F-116A-415D-8394-414851BE7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68" y="108424"/>
            <a:ext cx="2482661" cy="106602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34"/>
            <a:ext cx="10882314" cy="104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6248" y="0"/>
            <a:ext cx="5113138" cy="738320"/>
          </a:xfrm>
        </p:spPr>
        <p:txBody>
          <a:bodyPr>
            <a:normAutofit/>
          </a:bodyPr>
          <a:lstStyle/>
          <a:p>
            <a:pPr algn="l"/>
            <a:r>
              <a:rPr lang="en-US" altLang="zh-CN" kern="1200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Franklin Gothic Medium" pitchFamily="34" charset="0"/>
              </a:rPr>
              <a:t>Residential growth light</a:t>
            </a:r>
            <a:endParaRPr lang="zh-CN" altLang="en-US" kern="1200" dirty="0">
              <a:solidFill>
                <a:srgbClr val="00B050"/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  <a:sym typeface="Franklin Gothic Medium" pitchFamily="34" charset="0"/>
            </a:endParaRPr>
          </a:p>
        </p:txBody>
      </p:sp>
      <p:pic>
        <p:nvPicPr>
          <p:cNvPr id="5" name="Picture 2" descr="F:\市场部\物料\产品图2014\未标题-1-0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12000" y="1846254"/>
            <a:ext cx="792088" cy="1409388"/>
          </a:xfrm>
          <a:prstGeom prst="rect">
            <a:avLst/>
          </a:prstGeom>
          <a:noFill/>
        </p:spPr>
      </p:pic>
      <p:grpSp>
        <p:nvGrpSpPr>
          <p:cNvPr id="6" name="组合 25"/>
          <p:cNvGrpSpPr/>
          <p:nvPr/>
        </p:nvGrpSpPr>
        <p:grpSpPr>
          <a:xfrm>
            <a:off x="4583900" y="1846254"/>
            <a:ext cx="2135621" cy="1777197"/>
            <a:chOff x="164049" y="1417624"/>
            <a:chExt cx="2898343" cy="195845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4049" y="1417624"/>
              <a:ext cx="1801007" cy="1071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541651" y="3070826"/>
              <a:ext cx="2520741" cy="305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Tube—T8</a:t>
              </a:r>
              <a:endParaRPr lang="zh-CN" altLang="en-US"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图片 9" descr="PAR38副本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8744360">
            <a:off x="2873309" y="1886580"/>
            <a:ext cx="983228" cy="10783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40760" y="3346452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PAR</a:t>
            </a:r>
            <a:endParaRPr lang="zh-CN" altLang="en-US" sz="1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4296" y="3417890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Strip</a:t>
            </a:r>
            <a:endParaRPr lang="zh-CN" altLang="en-US" sz="1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0496" y="3417890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A60</a:t>
            </a:r>
            <a:endParaRPr lang="zh-CN" altLang="en-US" sz="1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798478" y="2060567"/>
            <a:ext cx="3592225" cy="1072800"/>
            <a:chOff x="7155668" y="2060567"/>
            <a:chExt cx="3592225" cy="1072800"/>
          </a:xfrm>
        </p:grpSpPr>
        <p:pic>
          <p:nvPicPr>
            <p:cNvPr id="9" name="Picture 2" descr="http://file.china-nengyuan.com/999/product/big/201308/p878564001376629884.jpg"/>
            <p:cNvPicPr>
              <a:picLocks noChangeAspect="1" noChangeArrowheads="1"/>
            </p:cNvPicPr>
            <p:nvPr/>
          </p:nvPicPr>
          <p:blipFill>
            <a:blip r:embed="rId6" cstate="print"/>
            <a:srcRect t="23141" b="27270"/>
            <a:stretch>
              <a:fillRect/>
            </a:stretch>
          </p:blipFill>
          <p:spPr bwMode="auto">
            <a:xfrm>
              <a:off x="7155668" y="2060568"/>
              <a:ext cx="1928491" cy="1071570"/>
            </a:xfrm>
            <a:prstGeom prst="rect">
              <a:avLst/>
            </a:prstGeom>
            <a:noFill/>
          </p:spPr>
        </p:pic>
        <p:pic>
          <p:nvPicPr>
            <p:cNvPr id="16" name="Picture 1" descr="D:\Documents\Tencent Files\2636250685\Image\C2C\`OYSL87OJ2A0$Z30NF5KS80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109248" y="2060567"/>
              <a:ext cx="1638645" cy="1072800"/>
            </a:xfrm>
            <a:prstGeom prst="rect">
              <a:avLst/>
            </a:prstGeom>
            <a:noFill/>
          </p:spPr>
        </p:pic>
      </p:grp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726250" y="4203709"/>
          <a:ext cx="9286941" cy="1195485"/>
        </p:xfrm>
        <a:graphic>
          <a:graphicData uri="http://schemas.openxmlformats.org/drawingml/2006/table">
            <a:tbl>
              <a:tblPr/>
              <a:tblGrid>
                <a:gridCol w="969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4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9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75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Shape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Power, W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Voltage, V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PF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Photon, umol/s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Beam angle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Spectrum 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Size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IP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A60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270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full spectrum 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Strip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DC12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--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full specturm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1200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Afbeelding 16">
            <a:extLst>
              <a:ext uri="{FF2B5EF4-FFF2-40B4-BE49-F238E27FC236}">
                <a16:creationId xmlns:a16="http://schemas.microsoft.com/office/drawing/2014/main" id="{2F7C5354-84E4-4C48-AF78-79CE9A1C3A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53" y="133111"/>
            <a:ext cx="2482661" cy="106602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34"/>
            <a:ext cx="10882314" cy="104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6248" y="0"/>
            <a:ext cx="5113138" cy="738320"/>
          </a:xfrm>
        </p:spPr>
        <p:txBody>
          <a:bodyPr>
            <a:normAutofit/>
          </a:bodyPr>
          <a:lstStyle/>
          <a:p>
            <a:pPr algn="l"/>
            <a:r>
              <a:rPr lang="en-US" altLang="zh-CN" kern="1200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Franklin Gothic Medium" pitchFamily="34" charset="0"/>
              </a:rPr>
              <a:t>LED Tube for meat</a:t>
            </a:r>
            <a:endParaRPr lang="zh-CN" altLang="en-US" kern="1200" dirty="0">
              <a:solidFill>
                <a:srgbClr val="00B050"/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  <a:sym typeface="Franklin Gothic Medium" pitchFamily="34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616620" y="3348732"/>
          <a:ext cx="9286941" cy="1957491"/>
        </p:xfrm>
        <a:graphic>
          <a:graphicData uri="http://schemas.openxmlformats.org/drawingml/2006/table">
            <a:tbl>
              <a:tblPr/>
              <a:tblGrid>
                <a:gridCol w="969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4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9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75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Shape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Power, W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Voltage, V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PF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Luminous flux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Beam angle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Color temperature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CRI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IP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Tube-0.6M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220-240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920lm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120°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3500K 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Tube-0.9M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220-240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1350lm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120°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3500K 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Tube-1.2M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220-240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1700lm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120°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3500K 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Tube-1.5M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220-240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1950lm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120°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3500K 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" name="图片 16" descr="T8FM6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604" y="684436"/>
            <a:ext cx="3672408" cy="1001506"/>
          </a:xfrm>
          <a:prstGeom prst="rect">
            <a:avLst/>
          </a:prstGeom>
        </p:spPr>
      </p:pic>
      <p:pic>
        <p:nvPicPr>
          <p:cNvPr id="19" name="图片 18" descr="T8FM9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604" y="1116484"/>
            <a:ext cx="4237583" cy="1020804"/>
          </a:xfrm>
          <a:prstGeom prst="rect">
            <a:avLst/>
          </a:prstGeom>
        </p:spPr>
      </p:pic>
      <p:pic>
        <p:nvPicPr>
          <p:cNvPr id="20" name="图片 19" descr="T8FM1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604" y="1548532"/>
            <a:ext cx="5256584" cy="1168569"/>
          </a:xfrm>
          <a:prstGeom prst="rect">
            <a:avLst/>
          </a:prstGeom>
        </p:spPr>
      </p:pic>
      <p:pic>
        <p:nvPicPr>
          <p:cNvPr id="21" name="图片 20" descr="T8FM15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604" y="2196604"/>
            <a:ext cx="5924550" cy="101790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8C3535B-DC12-4E1E-B497-66C6EC6B9B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68" y="151425"/>
            <a:ext cx="2482661" cy="10660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34"/>
            <a:ext cx="10882314" cy="104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标题 23"/>
          <p:cNvSpPr>
            <a:spLocks noGrp="1"/>
          </p:cNvSpPr>
          <p:nvPr>
            <p:ph type="title"/>
          </p:nvPr>
        </p:nvSpPr>
        <p:spPr>
          <a:xfrm>
            <a:off x="654810" y="203180"/>
            <a:ext cx="8979077" cy="51012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altLang="en-US" kern="1200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Arial" pitchFamily="34" charset="0"/>
              </a:rPr>
              <a:t>Low-Power Top light—10/15/18W</a:t>
            </a:r>
            <a:endParaRPr lang="zh-CN" altLang="en-US" kern="1200" dirty="0">
              <a:solidFill>
                <a:srgbClr val="00B050"/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  <a:sym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3372" y="3060700"/>
            <a:ext cx="4357718" cy="60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3372" y="3579022"/>
            <a:ext cx="4572032" cy="78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54810" y="4489460"/>
          <a:ext cx="9001189" cy="1357322"/>
        </p:xfrm>
        <a:graphic>
          <a:graphicData uri="http://schemas.openxmlformats.org/drawingml/2006/table">
            <a:tbl>
              <a:tblPr/>
              <a:tblGrid>
                <a:gridCol w="871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47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0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10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73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14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2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Power, W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Voltage, V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PF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Photon,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umol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/s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Beam angle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Spectrum 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Size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IP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Installation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Certification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100-277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0.95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customizable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1200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Ceiling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CE/UL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100-277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0.95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customizable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1200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Ceiling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CE/UL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100-277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0.95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customizable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1200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Ceiling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CE/UL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5404" y="2774948"/>
            <a:ext cx="1237149" cy="122274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grpSp>
        <p:nvGrpSpPr>
          <p:cNvPr id="13" name="组合 9"/>
          <p:cNvGrpSpPr>
            <a:grpSpLocks/>
          </p:cNvGrpSpPr>
          <p:nvPr/>
        </p:nvGrpSpPr>
        <p:grpSpPr bwMode="auto">
          <a:xfrm>
            <a:off x="6448939" y="917560"/>
            <a:ext cx="4278629" cy="1949805"/>
            <a:chOff x="4648200" y="1538895"/>
            <a:chExt cx="4584440" cy="1467223"/>
          </a:xfrm>
        </p:grpSpPr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4727352" y="2775304"/>
              <a:ext cx="1423869" cy="230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0" tIns="45240" rIns="90480" bIns="45240">
              <a:spAutoFit/>
            </a:bodyPr>
            <a:lstStyle/>
            <a:p>
              <a:r>
                <a:rPr lang="en-US" altLang="zh-CN" sz="1400" dirty="0">
                  <a:solidFill>
                    <a:srgbClr val="92D050"/>
                  </a:solidFill>
                  <a:cs typeface="Arial" charset="0"/>
                </a:rPr>
                <a:t>Applications</a:t>
              </a:r>
              <a:r>
                <a:rPr lang="zh-CN" altLang="en-US" sz="1400" dirty="0">
                  <a:solidFill>
                    <a:srgbClr val="92D050"/>
                  </a:solidFill>
                  <a:cs typeface="Arial" charset="0"/>
                </a:rPr>
                <a:t>：</a:t>
              </a:r>
            </a:p>
          </p:txBody>
        </p:sp>
        <p:cxnSp>
          <p:nvCxnSpPr>
            <p:cNvPr id="15" name="直接连接符 2"/>
            <p:cNvCxnSpPr>
              <a:cxnSpLocks noChangeShapeType="1"/>
            </p:cNvCxnSpPr>
            <p:nvPr/>
          </p:nvCxnSpPr>
          <p:spPr bwMode="auto">
            <a:xfrm>
              <a:off x="4650808" y="2721547"/>
              <a:ext cx="3429620" cy="1768"/>
            </a:xfrm>
            <a:prstGeom prst="line">
              <a:avLst/>
            </a:prstGeom>
            <a:noFill/>
            <a:ln w="12700" algn="ctr">
              <a:solidFill>
                <a:srgbClr val="92D050"/>
              </a:solidFill>
              <a:round/>
              <a:headEnd/>
              <a:tailEnd/>
            </a:ln>
          </p:spPr>
        </p:cxnSp>
        <p:sp>
          <p:nvSpPr>
            <p:cNvPr id="16" name="矩形 3"/>
            <p:cNvSpPr>
              <a:spLocks noChangeArrowheads="1"/>
            </p:cNvSpPr>
            <p:nvPr/>
          </p:nvSpPr>
          <p:spPr bwMode="auto">
            <a:xfrm>
              <a:off x="5362704" y="1538895"/>
              <a:ext cx="2478172" cy="230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0" tIns="45240" rIns="90480" bIns="45240">
              <a:spAutoFit/>
            </a:bodyPr>
            <a:lstStyle/>
            <a:p>
              <a:r>
                <a:rPr lang="en-US" altLang="zh-CN" sz="1400" b="1" i="1" dirty="0">
                  <a:solidFill>
                    <a:srgbClr val="92D050"/>
                  </a:solidFill>
                  <a:cs typeface="Arial" charset="0"/>
                </a:rPr>
                <a:t>LED  low power Top light</a:t>
              </a:r>
              <a:endParaRPr lang="zh-CN" altLang="en-US" sz="1400" b="1" i="1" dirty="0">
                <a:solidFill>
                  <a:srgbClr val="92D050"/>
                </a:solidFill>
                <a:cs typeface="Arial" charset="0"/>
              </a:endParaRPr>
            </a:p>
          </p:txBody>
        </p:sp>
        <p:cxnSp>
          <p:nvCxnSpPr>
            <p:cNvPr id="17" name="直接连接符 4"/>
            <p:cNvCxnSpPr>
              <a:cxnSpLocks noChangeShapeType="1"/>
            </p:cNvCxnSpPr>
            <p:nvPr/>
          </p:nvCxnSpPr>
          <p:spPr bwMode="auto">
            <a:xfrm>
              <a:off x="4719650" y="1681366"/>
              <a:ext cx="500152" cy="1583"/>
            </a:xfrm>
            <a:prstGeom prst="line">
              <a:avLst/>
            </a:prstGeom>
            <a:noFill/>
            <a:ln w="9525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8" name="直接连接符 5"/>
            <p:cNvCxnSpPr>
              <a:cxnSpLocks noChangeShapeType="1"/>
            </p:cNvCxnSpPr>
            <p:nvPr/>
          </p:nvCxnSpPr>
          <p:spPr bwMode="auto">
            <a:xfrm>
              <a:off x="5148352" y="1681366"/>
              <a:ext cx="214351" cy="1583"/>
            </a:xfrm>
            <a:prstGeom prst="line">
              <a:avLst/>
            </a:prstGeom>
            <a:noFill/>
            <a:ln w="95250" algn="ctr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19" name="矩形 8"/>
            <p:cNvSpPr>
              <a:spLocks noChangeArrowheads="1"/>
            </p:cNvSpPr>
            <p:nvPr/>
          </p:nvSpPr>
          <p:spPr bwMode="auto">
            <a:xfrm>
              <a:off x="4648200" y="1752600"/>
              <a:ext cx="4584440" cy="948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0" tIns="45240" rIns="90480" bIns="45240">
              <a:spAutoFit/>
            </a:bodyPr>
            <a:lstStyle/>
            <a:p>
              <a:r>
                <a:rPr lang="en-US" altLang="zh-CN" sz="1400" dirty="0">
                  <a:cs typeface="Arial" charset="0"/>
                </a:rPr>
                <a:t>Lifetime: 25000H</a:t>
              </a:r>
            </a:p>
            <a:p>
              <a:r>
                <a:rPr lang="en-US" altLang="zh-CN" sz="1600" dirty="0">
                  <a:solidFill>
                    <a:srgbClr val="FF0000"/>
                  </a:solidFill>
                  <a:cs typeface="Arial" charset="0"/>
                </a:rPr>
                <a:t>IP65</a:t>
              </a:r>
            </a:p>
            <a:p>
              <a:r>
                <a:rPr lang="en-US" altLang="zh-CN" sz="1400" dirty="0">
                  <a:cs typeface="Arial" charset="0"/>
                </a:rPr>
                <a:t>Beam angle: 120</a:t>
              </a:r>
            </a:p>
            <a:p>
              <a:r>
                <a:rPr lang="en-US" altLang="zh-CN" dirty="0">
                  <a:solidFill>
                    <a:srgbClr val="FF0000"/>
                  </a:solidFill>
                  <a:cs typeface="Arial" charset="0"/>
                </a:rPr>
                <a:t>Customizable spectrum;</a:t>
              </a:r>
            </a:p>
            <a:p>
              <a:endParaRPr lang="en-US" altLang="zh-CN" sz="1400" dirty="0">
                <a:cs typeface="Arial" charset="0"/>
              </a:endParaRPr>
            </a:p>
          </p:txBody>
        </p:sp>
      </p:grp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0562" y="1060436"/>
            <a:ext cx="3786214" cy="188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584164" y="2989262"/>
            <a:ext cx="32221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Vertical farming;</a:t>
            </a:r>
          </a:p>
          <a:p>
            <a:r>
              <a:rPr lang="en-US" altLang="zh-CN" sz="1400" dirty="0"/>
              <a:t>Tissues culture, herbs, medical plants </a:t>
            </a:r>
          </a:p>
          <a:p>
            <a:r>
              <a:rPr lang="en-US" altLang="zh-CN" sz="1400" dirty="0"/>
              <a:t>and vegetables.</a:t>
            </a:r>
            <a:endParaRPr lang="zh-CN" altLang="en-US" sz="1400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D800C09-58FA-43E4-933D-E8EDDD6D5EB2}"/>
              </a:ext>
            </a:extLst>
          </p:cNvPr>
          <p:cNvSpPr txBox="1"/>
          <p:nvPr/>
        </p:nvSpPr>
        <p:spPr>
          <a:xfrm>
            <a:off x="9264942" y="528634"/>
            <a:ext cx="108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7C28AB7B-56C5-4FCC-9B80-299BCBF074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312" y="135691"/>
            <a:ext cx="2482661" cy="106602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1492217" y="4725622"/>
            <a:ext cx="6482769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A5B6CD95-2826-4EA2-83CA-E82EEBCEB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44" y="510606"/>
            <a:ext cx="4122953" cy="1770342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83BD772-A7D0-4253-9505-D9736C50659C}"/>
              </a:ext>
            </a:extLst>
          </p:cNvPr>
          <p:cNvSpPr/>
          <p:nvPr/>
        </p:nvSpPr>
        <p:spPr>
          <a:xfrm>
            <a:off x="2720975" y="2628652"/>
            <a:ext cx="45923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Kantoor:</a:t>
            </a:r>
          </a:p>
          <a:p>
            <a:r>
              <a:rPr lang="nl-NL" dirty="0"/>
              <a:t>Grote Woerdlaan 36B</a:t>
            </a:r>
          </a:p>
          <a:p>
            <a:r>
              <a:rPr lang="nl-NL" dirty="0"/>
              <a:t>2671 CL Naaldwijk</a:t>
            </a:r>
          </a:p>
          <a:p>
            <a:r>
              <a:rPr lang="nl-NL" dirty="0"/>
              <a:t>mail@lohuislighting.nl</a:t>
            </a:r>
          </a:p>
          <a:p>
            <a:r>
              <a:rPr lang="nl-NL" dirty="0"/>
              <a:t>+31 (0)10 76 00 377</a:t>
            </a:r>
            <a:endParaRPr lang="nl-N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159275"/>
      </p:ext>
    </p:extLst>
  </p:cSld>
  <p:clrMapOvr>
    <a:masterClrMapping/>
  </p:clrMapOvr>
  <p:transition spd="slow" advClick="0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34"/>
            <a:ext cx="10882314" cy="104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372" y="203180"/>
            <a:ext cx="8161792" cy="456254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CN" kern="1200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Arial" pitchFamily="34" charset="0"/>
              </a:rPr>
              <a:t>Applications-Vertical Farm</a:t>
            </a:r>
            <a:endParaRPr lang="zh-CN" altLang="en-US" kern="1200" dirty="0">
              <a:solidFill>
                <a:srgbClr val="00B050"/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  <a:sym typeface="Calibri" pitchFamily="34" charset="0"/>
            </a:endParaRPr>
          </a:p>
        </p:txBody>
      </p:sp>
      <p:pic>
        <p:nvPicPr>
          <p:cNvPr id="6" name="图片 5" descr="副本IMG_3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9850" y="703246"/>
            <a:ext cx="3643338" cy="235930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369586" y="2060568"/>
            <a:ext cx="1606529" cy="338554"/>
          </a:xfrm>
          <a:prstGeom prst="rect">
            <a:avLst/>
          </a:prstGeom>
          <a:solidFill>
            <a:srgbClr val="00B050"/>
          </a:solidFill>
          <a:ln>
            <a:solidFill>
              <a:srgbClr val="64AE02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altLang="zh-CN" sz="1600" dirty="0">
                <a:solidFill>
                  <a:schemeClr val="bg1"/>
                </a:solidFill>
              </a:rPr>
              <a:t>Seedling period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/>
          <a:srcRect l="8565"/>
          <a:stretch>
            <a:fillRect/>
          </a:stretch>
        </p:blipFill>
        <p:spPr bwMode="auto">
          <a:xfrm>
            <a:off x="226182" y="2417758"/>
            <a:ext cx="39396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69850" y="3417890"/>
            <a:ext cx="3714776" cy="247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40496" y="1131874"/>
            <a:ext cx="3357586" cy="1077218"/>
          </a:xfrm>
          <a:prstGeom prst="rect">
            <a:avLst/>
          </a:prstGeom>
          <a:solidFill>
            <a:srgbClr val="00B050"/>
          </a:solidFill>
          <a:ln>
            <a:solidFill>
              <a:srgbClr val="64AE0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Growth shelf( Unit): including 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Water/ nutrition cycle system;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Growth raft;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Growth lighting</a:t>
            </a:r>
          </a:p>
        </p:txBody>
      </p:sp>
      <p:sp>
        <p:nvSpPr>
          <p:cNvPr id="17" name="矩形 16"/>
          <p:cNvSpPr/>
          <p:nvPr/>
        </p:nvSpPr>
        <p:spPr>
          <a:xfrm>
            <a:off x="4369586" y="4132270"/>
            <a:ext cx="1574470" cy="338554"/>
          </a:xfrm>
          <a:prstGeom prst="rect">
            <a:avLst/>
          </a:prstGeom>
          <a:solidFill>
            <a:srgbClr val="00B050"/>
          </a:solidFill>
          <a:ln>
            <a:solidFill>
              <a:srgbClr val="64AE02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altLang="zh-CN" sz="1600" dirty="0">
                <a:solidFill>
                  <a:schemeClr val="bg1"/>
                </a:solidFill>
              </a:rPr>
              <a:t>Growing period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23" name="直接箭头连接符 22"/>
          <p:cNvCxnSpPr>
            <a:stCxn id="8" idx="3"/>
          </p:cNvCxnSpPr>
          <p:nvPr/>
        </p:nvCxnSpPr>
        <p:spPr bwMode="auto">
          <a:xfrm flipV="1">
            <a:off x="5976115" y="2203444"/>
            <a:ext cx="393735" cy="2640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 bwMode="auto">
          <a:xfrm flipV="1">
            <a:off x="5941222" y="4275146"/>
            <a:ext cx="393735" cy="2640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908975-08DF-4B55-B9C2-E4E15FE1E6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477" y="76766"/>
            <a:ext cx="2480580" cy="8976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82314" cy="104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7"/>
          <p:cNvGrpSpPr>
            <a:grpSpLocks/>
          </p:cNvGrpSpPr>
          <p:nvPr/>
        </p:nvGrpSpPr>
        <p:grpSpPr bwMode="auto">
          <a:xfrm>
            <a:off x="226182" y="1989130"/>
            <a:ext cx="3643338" cy="3071834"/>
            <a:chOff x="309522" y="1857364"/>
            <a:chExt cx="5453058" cy="3280880"/>
          </a:xfrm>
        </p:grpSpPr>
        <p:pic>
          <p:nvPicPr>
            <p:cNvPr id="9" name="图片 5" descr="C:\Users\apple\AppData\Local\Microsoft\Windows\INetCache\Content.Outlook\AUCC1AC9\ZDH-01 5.jpg"/>
            <p:cNvPicPr>
              <a:picLocks noChangeAspect="1" noChangeArrowheads="1"/>
            </p:cNvPicPr>
            <p:nvPr/>
          </p:nvPicPr>
          <p:blipFill>
            <a:blip r:embed="rId3" cstate="print"/>
            <a:srcRect b="9816"/>
            <a:stretch>
              <a:fillRect/>
            </a:stretch>
          </p:blipFill>
          <p:spPr bwMode="auto">
            <a:xfrm>
              <a:off x="309522" y="1857364"/>
              <a:ext cx="5453058" cy="3280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6"/>
            <p:cNvSpPr>
              <a:spLocks noChangeArrowheads="1"/>
            </p:cNvSpPr>
            <p:nvPr/>
          </p:nvSpPr>
          <p:spPr bwMode="auto">
            <a:xfrm>
              <a:off x="3809984" y="3714752"/>
              <a:ext cx="1857388" cy="1357322"/>
            </a:xfrm>
            <a:prstGeom prst="rect">
              <a:avLst/>
            </a:prstGeom>
            <a:solidFill>
              <a:srgbClr val="FFFFFF"/>
            </a:solidFill>
            <a:ln w="25400" algn="ctr">
              <a:noFill/>
              <a:round/>
              <a:headEnd/>
              <a:tailEnd/>
            </a:ln>
          </p:spPr>
          <p:txBody>
            <a:bodyPr lIns="45718" tIns="45718" rIns="45718" bIns="45718" anchor="ctr"/>
            <a:lstStyle/>
            <a:p>
              <a:pPr marL="408097"/>
              <a:endParaRPr lang="zh-CN" altLang="en-US" dirty="0">
                <a:ea typeface="宋体" pitchFamily="2" charset="-122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83372" y="131742"/>
            <a:ext cx="8979077" cy="510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kern="1200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Calibri" pitchFamily="34" charset="0"/>
              </a:rPr>
              <a:t>Vegetable </a:t>
            </a:r>
            <a:r>
              <a:rPr lang="en-US" altLang="zh-CN" kern="1200" dirty="0" err="1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Calibri" pitchFamily="34" charset="0"/>
              </a:rPr>
              <a:t>fty</a:t>
            </a:r>
            <a:r>
              <a:rPr lang="en-US" altLang="zh-CN" kern="1200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Calibri" pitchFamily="34" charset="0"/>
              </a:rPr>
              <a:t> of Sanan</a:t>
            </a:r>
            <a:endParaRPr lang="zh-CN" altLang="en-US" kern="1200" dirty="0">
              <a:solidFill>
                <a:srgbClr val="00B050"/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  <a:sym typeface="Arial" pitchFamily="34" charset="0"/>
            </a:endParaRPr>
          </a:p>
        </p:txBody>
      </p:sp>
      <p:pic>
        <p:nvPicPr>
          <p:cNvPr id="7" name="Picture 1" descr="C:\Users\8b\Desktop\]82RFL3DH$9)HF3VML$K0D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EC8F8"/>
              </a:clrFrom>
              <a:clrTo>
                <a:srgbClr val="8EC8F8">
                  <a:alpha val="0"/>
                </a:srgbClr>
              </a:clrTo>
            </a:clrChange>
          </a:blip>
          <a:srcRect t="10533" b="8247"/>
          <a:stretch>
            <a:fillRect/>
          </a:stretch>
        </p:blipFill>
        <p:spPr bwMode="auto">
          <a:xfrm>
            <a:off x="4298148" y="3775080"/>
            <a:ext cx="4226710" cy="220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 bwMode="auto">
          <a:xfrm>
            <a:off x="688628" y="674294"/>
            <a:ext cx="2295020" cy="45719"/>
          </a:xfrm>
          <a:prstGeom prst="rect">
            <a:avLst/>
          </a:prstGeom>
          <a:solidFill>
            <a:srgbClr val="00C083"/>
          </a:solidFill>
          <a:ln w="9525">
            <a:solidFill>
              <a:srgbClr val="00C083"/>
            </a:solidFill>
            <a:miter lim="800000"/>
            <a:headEnd/>
            <a:tailEnd/>
          </a:ln>
        </p:spPr>
        <p:txBody>
          <a:bodyPr wrap="none" lIns="79041" tIns="39520" rIns="79041" bIns="395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B050"/>
              </a:solidFill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0892" y="1060436"/>
            <a:ext cx="6798478" cy="249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5BCF0BB-6DE5-4256-B0B6-8326CDF944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476" y="164142"/>
            <a:ext cx="2482303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134"/>
            <a:ext cx="10882314" cy="104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583372" y="131742"/>
            <a:ext cx="6316230" cy="510120"/>
          </a:xfrm>
        </p:spPr>
        <p:txBody>
          <a:bodyPr>
            <a:normAutofit/>
          </a:bodyPr>
          <a:lstStyle/>
          <a:p>
            <a:r>
              <a:rPr lang="en-US" altLang="zh-CN" kern="1200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Arial" pitchFamily="34" charset="0"/>
              </a:rPr>
              <a:t>Planting results compare</a:t>
            </a:r>
            <a:endParaRPr lang="zh-CN" altLang="en-US" kern="1200" dirty="0">
              <a:solidFill>
                <a:srgbClr val="00B050"/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  <a:sym typeface="Arial" pitchFamily="34" charset="0"/>
            </a:endParaRPr>
          </a:p>
        </p:txBody>
      </p:sp>
      <p:sp>
        <p:nvSpPr>
          <p:cNvPr id="32771" name="AutoShape 2"/>
          <p:cNvSpPr>
            <a:spLocks/>
          </p:cNvSpPr>
          <p:nvPr/>
        </p:nvSpPr>
        <p:spPr bwMode="auto">
          <a:xfrm>
            <a:off x="1226314" y="5132402"/>
            <a:ext cx="3714776" cy="82893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lIns="40808" tIns="40808" rIns="40808" bIns="40808"/>
          <a:lstStyle/>
          <a:p>
            <a:pPr eaLnBrk="1"/>
            <a:r>
              <a:rPr lang="en-US" altLang="zh-CN" sz="1600" dirty="0">
                <a:ea typeface="黑体" pitchFamily="49" charset="-122"/>
              </a:rPr>
              <a:t>Vertical </a:t>
            </a:r>
            <a:r>
              <a:rPr lang="en-US" altLang="zh-CN" sz="1600" dirty="0" err="1">
                <a:ea typeface="黑体" pitchFamily="49" charset="-122"/>
              </a:rPr>
              <a:t>farmEffect</a:t>
            </a:r>
            <a:r>
              <a:rPr lang="en-US" altLang="zh-CN" sz="1600" dirty="0">
                <a:ea typeface="黑体" pitchFamily="49" charset="-122"/>
              </a:rPr>
              <a:t>: output increased by 25% and energy consumption reduced by 17%.</a:t>
            </a:r>
            <a:endParaRPr lang="zh-CN" altLang="zh-CN" sz="1600" dirty="0">
              <a:ea typeface="黑体" pitchFamily="49" charset="-122"/>
            </a:endParaRPr>
          </a:p>
        </p:txBody>
      </p:sp>
      <p:pic>
        <p:nvPicPr>
          <p:cNvPr id="32772" name="Picture 3" descr="image6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2550" y="956469"/>
            <a:ext cx="2933123" cy="1886014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32773" name="Picture 4" descr="image69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124" y="2846386"/>
            <a:ext cx="3575861" cy="229929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2774" name="AutoShape 1"/>
          <p:cNvSpPr>
            <a:spLocks/>
          </p:cNvSpPr>
          <p:nvPr/>
        </p:nvSpPr>
        <p:spPr bwMode="auto">
          <a:xfrm>
            <a:off x="1428720" y="2749550"/>
            <a:ext cx="3226618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lIns="40808" tIns="40808" rIns="40808" bIns="40808"/>
          <a:lstStyle/>
          <a:p>
            <a:pPr eaLnBrk="1"/>
            <a:r>
              <a:rPr lang="en-US" altLang="zh-CN" sz="1600" dirty="0">
                <a:ea typeface="黑体" pitchFamily="49" charset="-122"/>
              </a:rPr>
              <a:t>Traditional cultivation mode</a:t>
            </a:r>
            <a:endParaRPr lang="zh-CN" altLang="zh-CN" sz="1600" dirty="0">
              <a:ea typeface="黑体" pitchFamily="49" charset="-122"/>
            </a:endParaRPr>
          </a:p>
        </p:txBody>
      </p:sp>
      <p:sp>
        <p:nvSpPr>
          <p:cNvPr id="32775" name="矩形 13"/>
          <p:cNvSpPr>
            <a:spLocks noChangeArrowheads="1"/>
          </p:cNvSpPr>
          <p:nvPr/>
        </p:nvSpPr>
        <p:spPr bwMode="auto">
          <a:xfrm>
            <a:off x="5655470" y="5132402"/>
            <a:ext cx="4364820" cy="91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19" tIns="40810" rIns="81619" bIns="40810">
            <a:spAutoFit/>
          </a:bodyPr>
          <a:lstStyle/>
          <a:p>
            <a:r>
              <a:rPr lang="en-US" altLang="zh-CN" dirty="0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From seed germination to harvest: </a:t>
            </a:r>
          </a:p>
          <a:p>
            <a:r>
              <a:rPr lang="en-US" altLang="zh-CN" dirty="0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Lettuce:35 days 110g, 40 days 160g</a:t>
            </a:r>
          </a:p>
          <a:p>
            <a:r>
              <a:rPr lang="en-US" altLang="zh-CN" dirty="0">
                <a:solidFill>
                  <a:srgbClr val="0E30E2"/>
                </a:solidFill>
                <a:latin typeface="Times New Roman Bold" charset="0"/>
                <a:ea typeface="黑体" pitchFamily="49" charset="-122"/>
                <a:sym typeface="Times New Roman Bold" charset="0"/>
              </a:rPr>
              <a:t>Pakchoi:35 days 120g, 40 days 180g</a:t>
            </a:r>
            <a:endParaRPr lang="zh-CN" altLang="en-US" dirty="0">
              <a:solidFill>
                <a:srgbClr val="0E30E2"/>
              </a:solidFill>
              <a:latin typeface="Times New Roman Bold" charset="0"/>
              <a:ea typeface="黑体" pitchFamily="49" charset="-122"/>
              <a:sym typeface="Times New Roman Bold" charset="0"/>
            </a:endParaRPr>
          </a:p>
        </p:txBody>
      </p:sp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5798346" y="774684"/>
            <a:ext cx="3570759" cy="4246723"/>
            <a:chOff x="4881554" y="928670"/>
            <a:chExt cx="4000528" cy="4757771"/>
          </a:xfrm>
        </p:grpSpPr>
        <p:pic>
          <p:nvPicPr>
            <p:cNvPr id="32780" name="Picture 3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81554" y="928670"/>
              <a:ext cx="4000528" cy="2412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1" name="Picture 4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81554" y="3286124"/>
              <a:ext cx="4000528" cy="2400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2" name="TextBox 9"/>
            <p:cNvSpPr txBox="1">
              <a:spLocks noChangeArrowheads="1"/>
            </p:cNvSpPr>
            <p:nvPr/>
          </p:nvSpPr>
          <p:spPr bwMode="auto">
            <a:xfrm>
              <a:off x="6167438" y="928670"/>
              <a:ext cx="1428760" cy="413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0B00E4"/>
                  </a:solidFill>
                  <a:latin typeface="黑体" pitchFamily="49" charset="-122"/>
                  <a:ea typeface="黑体" pitchFamily="49" charset="-122"/>
                </a:rPr>
                <a:t>Lettuce</a:t>
              </a:r>
              <a:endParaRPr lang="zh-CN" altLang="en-US" dirty="0">
                <a:solidFill>
                  <a:srgbClr val="0B00E4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2783" name="TextBox 10"/>
            <p:cNvSpPr txBox="1">
              <a:spLocks noChangeArrowheads="1"/>
            </p:cNvSpPr>
            <p:nvPr/>
          </p:nvSpPr>
          <p:spPr bwMode="auto">
            <a:xfrm>
              <a:off x="6167438" y="3429000"/>
              <a:ext cx="1571636" cy="413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dirty="0" err="1">
                  <a:solidFill>
                    <a:srgbClr val="0B00E4"/>
                  </a:solidFill>
                  <a:latin typeface="黑体" pitchFamily="49" charset="-122"/>
                  <a:ea typeface="黑体" pitchFamily="49" charset="-122"/>
                </a:rPr>
                <a:t>Pakchoi</a:t>
              </a:r>
              <a:endParaRPr lang="zh-CN" altLang="en-US" dirty="0">
                <a:solidFill>
                  <a:srgbClr val="0B00E4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AA5F567-BB08-4D0E-A6EF-0BB2692DED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361" y="175262"/>
            <a:ext cx="2482661" cy="10660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34"/>
            <a:ext cx="10882314" cy="104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26248" y="131742"/>
            <a:ext cx="2231340" cy="42862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Arial" pitchFamily="34" charset="0"/>
              </a:rPr>
              <a:t>Contents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2804" y="1043087"/>
            <a:ext cx="65973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Vertical Farm System</a:t>
            </a:r>
          </a:p>
          <a:p>
            <a:pPr>
              <a:buClr>
                <a:srgbClr val="00B050"/>
              </a:buClr>
              <a:buSzPct val="60000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</a:t>
            </a:r>
            <a:r>
              <a:rPr lang="en-US" altLang="zh-CN" sz="2400" b="1" u="sng" dirty="0">
                <a:solidFill>
                  <a:srgbClr val="00B050"/>
                </a:solidFill>
                <a:ea typeface="微软雅黑" panose="020B0503020204020204" pitchFamily="34" charset="-122"/>
                <a:cs typeface="Arial" pitchFamily="34" charset="0"/>
              </a:rPr>
              <a:t>Greenhouse Light</a:t>
            </a:r>
          </a:p>
          <a:p>
            <a:pPr>
              <a:buClr>
                <a:srgbClr val="00B050"/>
              </a:buClr>
              <a:buSzPct val="60000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zh-CN" altLang="en-US" sz="2400" b="1" dirty="0">
                <a:ea typeface="微软雅黑" panose="020B0503020204020204" pitchFamily="34" charset="-122"/>
                <a:cs typeface="Arial" pitchFamily="34" charset="0"/>
              </a:rPr>
              <a:t>   </a:t>
            </a: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Cannabis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Seaweeds Growth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Grape Growth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400" b="1" dirty="0">
              <a:ea typeface="微软雅黑" panose="020B0503020204020204" pitchFamily="34" charset="-122"/>
              <a:cs typeface="Arial" pitchFamily="34" charset="0"/>
            </a:endParaRP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   </a:t>
            </a:r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  <a:cs typeface="Arial" pitchFamily="34" charset="0"/>
              </a:rPr>
              <a:t>Full Spectrum Light/</a:t>
            </a:r>
            <a:r>
              <a:rPr lang="zh-CN" altLang="en-US" sz="2400" b="1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400" b="1" dirty="0">
                <a:ea typeface="微软雅黑" panose="020B0503020204020204" pitchFamily="34" charset="-122"/>
                <a:cs typeface="Arial" pitchFamily="34" charset="0"/>
              </a:rPr>
              <a:t>Residential Growth Light</a:t>
            </a:r>
          </a:p>
          <a:p>
            <a:pPr>
              <a:buClr>
                <a:srgbClr val="00B050"/>
              </a:buClr>
              <a:buSzPct val="60000"/>
              <a:buFont typeface="Wingdings" pitchFamily="2" charset="2"/>
              <a:buChar char="l"/>
            </a:pPr>
            <a:endParaRPr lang="en-US" altLang="zh-CN" sz="2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B050"/>
              </a:buClr>
              <a:buSzPct val="60000"/>
            </a:pPr>
            <a:endParaRPr lang="en-US" altLang="zh-CN" sz="2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D15E0B3-F841-484B-AEB1-963811137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460" y="131742"/>
            <a:ext cx="2482661" cy="10660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032" t="25281"/>
          <a:stretch>
            <a:fillRect/>
          </a:stretch>
        </p:blipFill>
        <p:spPr bwMode="auto">
          <a:xfrm>
            <a:off x="1940694" y="1203312"/>
            <a:ext cx="2414004" cy="190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42"/>
          <p:cNvGrpSpPr/>
          <p:nvPr/>
        </p:nvGrpSpPr>
        <p:grpSpPr>
          <a:xfrm>
            <a:off x="0" y="0"/>
            <a:ext cx="10882313" cy="6121400"/>
            <a:chOff x="0" y="0"/>
            <a:chExt cx="10882313" cy="6121400"/>
          </a:xfrm>
        </p:grpSpPr>
        <p:sp>
          <p:nvSpPr>
            <p:cNvPr id="55" name="矩形 54"/>
            <p:cNvSpPr/>
            <p:nvPr/>
          </p:nvSpPr>
          <p:spPr bwMode="auto">
            <a:xfrm>
              <a:off x="10313046" y="5660703"/>
              <a:ext cx="569267" cy="460697"/>
            </a:xfrm>
            <a:prstGeom prst="rect">
              <a:avLst/>
            </a:prstGeom>
            <a:solidFill>
              <a:srgbClr val="00C083"/>
            </a:solidFill>
            <a:ln w="9525">
              <a:solidFill>
                <a:srgbClr val="00C083"/>
              </a:solidFill>
              <a:miter lim="800000"/>
              <a:headEnd/>
              <a:tailEnd/>
            </a:ln>
          </p:spPr>
          <p:txBody>
            <a:bodyPr wrap="none" lIns="79041" tIns="39520" rIns="79041" bIns="3952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A0E9"/>
                </a:solidFill>
              </a:endParaRPr>
            </a:p>
          </p:txBody>
        </p:sp>
        <p:grpSp>
          <p:nvGrpSpPr>
            <p:cNvPr id="8" name="组合 39"/>
            <p:cNvGrpSpPr/>
            <p:nvPr/>
          </p:nvGrpSpPr>
          <p:grpSpPr>
            <a:xfrm>
              <a:off x="0" y="0"/>
              <a:ext cx="2983648" cy="806019"/>
              <a:chOff x="0" y="0"/>
              <a:chExt cx="2983648" cy="806019"/>
            </a:xfrm>
          </p:grpSpPr>
          <p:sp>
            <p:nvSpPr>
              <p:cNvPr id="86" name="矩形 85"/>
              <p:cNvSpPr/>
              <p:nvPr/>
            </p:nvSpPr>
            <p:spPr bwMode="auto">
              <a:xfrm>
                <a:off x="0" y="0"/>
                <a:ext cx="569267" cy="806019"/>
              </a:xfrm>
              <a:prstGeom prst="rect">
                <a:avLst/>
              </a:prstGeom>
              <a:solidFill>
                <a:srgbClr val="00C0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79041" tIns="39520" rIns="79041" bIns="3952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A0E9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688628" y="674294"/>
                <a:ext cx="2295020" cy="45719"/>
              </a:xfrm>
              <a:prstGeom prst="rect">
                <a:avLst/>
              </a:prstGeom>
              <a:solidFill>
                <a:srgbClr val="00C083"/>
              </a:solidFill>
              <a:ln w="9525">
                <a:solidFill>
                  <a:srgbClr val="00C083"/>
                </a:solidFill>
                <a:miter lim="800000"/>
                <a:headEnd/>
                <a:tailEnd/>
              </a:ln>
            </p:spPr>
            <p:txBody>
              <a:bodyPr wrap="none" lIns="79041" tIns="39520" rIns="79041" bIns="3952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43" name="标题 23"/>
          <p:cNvSpPr>
            <a:spLocks noGrp="1"/>
          </p:cNvSpPr>
          <p:nvPr>
            <p:ph type="title"/>
          </p:nvPr>
        </p:nvSpPr>
        <p:spPr>
          <a:xfrm>
            <a:off x="511934" y="131742"/>
            <a:ext cx="9715568" cy="779929"/>
          </a:xfrm>
        </p:spPr>
        <p:txBody>
          <a:bodyPr>
            <a:noAutofit/>
          </a:bodyPr>
          <a:lstStyle/>
          <a:p>
            <a:r>
              <a:rPr lang="en-US" altLang="zh-CN" sz="2800" kern="1200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Franklin Gothic Medium" pitchFamily="34" charset="0"/>
              </a:rPr>
              <a:t>Middle power Top light—30/60/90W</a:t>
            </a:r>
            <a:endParaRPr lang="zh-CN" altLang="en-US" sz="2800" kern="1200" dirty="0">
              <a:solidFill>
                <a:srgbClr val="00B050"/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  <a:sym typeface="Franklin Gothic Medium" pitchFamily="34" charset="0"/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440496" y="4418022"/>
          <a:ext cx="9429818" cy="1571635"/>
        </p:xfrm>
        <a:graphic>
          <a:graphicData uri="http://schemas.openxmlformats.org/drawingml/2006/table">
            <a:tbl>
              <a:tblPr/>
              <a:tblGrid>
                <a:gridCol w="1115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2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2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52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243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Power, W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Voltage, V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PF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Photon,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umol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/s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Beam angle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Spectrum 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Size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9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220-240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 spectrum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1200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7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220-240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 spectrum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1200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7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220-240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198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 spectrum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1200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2" name="组合 9"/>
          <p:cNvGrpSpPr>
            <a:grpSpLocks/>
          </p:cNvGrpSpPr>
          <p:nvPr/>
        </p:nvGrpSpPr>
        <p:grpSpPr bwMode="auto">
          <a:xfrm>
            <a:off x="6806129" y="917560"/>
            <a:ext cx="4278629" cy="1949805"/>
            <a:chOff x="4648200" y="1538895"/>
            <a:chExt cx="4584440" cy="1467223"/>
          </a:xfrm>
        </p:grpSpPr>
        <p:sp>
          <p:nvSpPr>
            <p:cNvPr id="25" name="矩形 1"/>
            <p:cNvSpPr>
              <a:spLocks noChangeArrowheads="1"/>
            </p:cNvSpPr>
            <p:nvPr/>
          </p:nvSpPr>
          <p:spPr bwMode="auto">
            <a:xfrm>
              <a:off x="4727352" y="2775304"/>
              <a:ext cx="1423869" cy="230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0" tIns="45240" rIns="90480" bIns="45240">
              <a:spAutoFit/>
            </a:bodyPr>
            <a:lstStyle/>
            <a:p>
              <a:r>
                <a:rPr lang="en-US" altLang="zh-CN" sz="1400" dirty="0">
                  <a:solidFill>
                    <a:srgbClr val="92D050"/>
                  </a:solidFill>
                  <a:cs typeface="Arial" charset="0"/>
                </a:rPr>
                <a:t>Applications</a:t>
              </a:r>
              <a:r>
                <a:rPr lang="zh-CN" altLang="en-US" sz="1400" dirty="0">
                  <a:solidFill>
                    <a:srgbClr val="92D050"/>
                  </a:solidFill>
                  <a:cs typeface="Arial" charset="0"/>
                </a:rPr>
                <a:t>：</a:t>
              </a:r>
            </a:p>
          </p:txBody>
        </p:sp>
        <p:cxnSp>
          <p:nvCxnSpPr>
            <p:cNvPr id="26" name="直接连接符 2"/>
            <p:cNvCxnSpPr>
              <a:cxnSpLocks noChangeShapeType="1"/>
            </p:cNvCxnSpPr>
            <p:nvPr/>
          </p:nvCxnSpPr>
          <p:spPr bwMode="auto">
            <a:xfrm>
              <a:off x="4650808" y="2721547"/>
              <a:ext cx="3429620" cy="1768"/>
            </a:xfrm>
            <a:prstGeom prst="line">
              <a:avLst/>
            </a:prstGeom>
            <a:noFill/>
            <a:ln w="12700" algn="ctr">
              <a:solidFill>
                <a:srgbClr val="92D050"/>
              </a:solidFill>
              <a:round/>
              <a:headEnd/>
              <a:tailEnd/>
            </a:ln>
          </p:spPr>
        </p:cxnSp>
        <p:sp>
          <p:nvSpPr>
            <p:cNvPr id="29" name="矩形 3"/>
            <p:cNvSpPr>
              <a:spLocks noChangeArrowheads="1"/>
            </p:cNvSpPr>
            <p:nvPr/>
          </p:nvSpPr>
          <p:spPr bwMode="auto">
            <a:xfrm>
              <a:off x="5362704" y="1538895"/>
              <a:ext cx="2777030" cy="230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0" tIns="45240" rIns="90480" bIns="45240">
              <a:spAutoFit/>
            </a:bodyPr>
            <a:lstStyle/>
            <a:p>
              <a:r>
                <a:rPr lang="en-US" altLang="zh-CN" sz="1400" b="1" i="1" dirty="0">
                  <a:solidFill>
                    <a:srgbClr val="92D050"/>
                  </a:solidFill>
                  <a:cs typeface="Arial" charset="0"/>
                </a:rPr>
                <a:t>LED  middle power Top light</a:t>
              </a:r>
              <a:endParaRPr lang="zh-CN" altLang="en-US" sz="1400" b="1" i="1" dirty="0">
                <a:solidFill>
                  <a:srgbClr val="92D050"/>
                </a:solidFill>
                <a:cs typeface="Arial" charset="0"/>
              </a:endParaRPr>
            </a:p>
          </p:txBody>
        </p:sp>
        <p:cxnSp>
          <p:nvCxnSpPr>
            <p:cNvPr id="30" name="直接连接符 4"/>
            <p:cNvCxnSpPr>
              <a:cxnSpLocks noChangeShapeType="1"/>
            </p:cNvCxnSpPr>
            <p:nvPr/>
          </p:nvCxnSpPr>
          <p:spPr bwMode="auto">
            <a:xfrm>
              <a:off x="4719650" y="1681366"/>
              <a:ext cx="500152" cy="1583"/>
            </a:xfrm>
            <a:prstGeom prst="line">
              <a:avLst/>
            </a:prstGeom>
            <a:noFill/>
            <a:ln w="9525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31" name="直接连接符 5"/>
            <p:cNvCxnSpPr>
              <a:cxnSpLocks noChangeShapeType="1"/>
            </p:cNvCxnSpPr>
            <p:nvPr/>
          </p:nvCxnSpPr>
          <p:spPr bwMode="auto">
            <a:xfrm>
              <a:off x="5148352" y="1681366"/>
              <a:ext cx="214351" cy="1583"/>
            </a:xfrm>
            <a:prstGeom prst="line">
              <a:avLst/>
            </a:prstGeom>
            <a:noFill/>
            <a:ln w="95250" algn="ctr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34" name="矩形 8"/>
            <p:cNvSpPr>
              <a:spLocks noChangeArrowheads="1"/>
            </p:cNvSpPr>
            <p:nvPr/>
          </p:nvSpPr>
          <p:spPr bwMode="auto">
            <a:xfrm>
              <a:off x="4648200" y="1752600"/>
              <a:ext cx="4584440" cy="11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0" tIns="45240" rIns="90480" bIns="45240">
              <a:spAutoFit/>
            </a:bodyPr>
            <a:lstStyle/>
            <a:p>
              <a:r>
                <a:rPr lang="en-US" altLang="zh-CN" sz="1400" dirty="0">
                  <a:cs typeface="Arial" charset="0"/>
                </a:rPr>
                <a:t>Lifetime: 25000H</a:t>
              </a:r>
            </a:p>
            <a:p>
              <a:r>
                <a:rPr lang="en-US" altLang="zh-CN" sz="1600" dirty="0">
                  <a:solidFill>
                    <a:srgbClr val="FF0000"/>
                  </a:solidFill>
                  <a:cs typeface="Arial" charset="0"/>
                </a:rPr>
                <a:t>IP65</a:t>
              </a:r>
            </a:p>
            <a:p>
              <a:r>
                <a:rPr lang="en-US" altLang="zh-CN" sz="1400" dirty="0">
                  <a:cs typeface="Arial" charset="0"/>
                </a:rPr>
                <a:t>Beam angle: 110</a:t>
              </a:r>
            </a:p>
            <a:p>
              <a:r>
                <a:rPr lang="en-US" altLang="zh-CN" dirty="0">
                  <a:solidFill>
                    <a:srgbClr val="FF0000"/>
                  </a:solidFill>
                  <a:cs typeface="Arial" charset="0"/>
                </a:rPr>
                <a:t>Customizable spectrum</a:t>
              </a:r>
            </a:p>
            <a:p>
              <a:r>
                <a:rPr lang="en-US" altLang="zh-CN" dirty="0">
                  <a:solidFill>
                    <a:srgbClr val="FF0000"/>
                  </a:solidFill>
                  <a:cs typeface="Arial" charset="0"/>
                </a:rPr>
                <a:t>Head to end connection</a:t>
              </a:r>
            </a:p>
            <a:p>
              <a:endParaRPr lang="en-US" altLang="zh-CN" sz="1400" dirty="0">
                <a:cs typeface="Arial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9916" y="2917824"/>
            <a:ext cx="3357586" cy="83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686" y="3203576"/>
            <a:ext cx="4286280" cy="113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Backup\我的文档\Tencent Files\1770315060\Image\Group\YXM{Z1{D85LCA]PA%0L0Y7D.png"/>
          <p:cNvPicPr>
            <a:picLocks noChangeAspect="1" noChangeArrowheads="1"/>
          </p:cNvPicPr>
          <p:nvPr/>
        </p:nvPicPr>
        <p:blipFill>
          <a:blip r:embed="rId5" cstate="print"/>
          <a:srcRect l="4687" r="8795" b="4545"/>
          <a:stretch>
            <a:fillRect/>
          </a:stretch>
        </p:blipFill>
        <p:spPr bwMode="auto">
          <a:xfrm>
            <a:off x="4161283" y="1346188"/>
            <a:ext cx="2637195" cy="1500198"/>
          </a:xfrm>
          <a:prstGeom prst="rect">
            <a:avLst/>
          </a:prstGeom>
          <a:noFill/>
        </p:spPr>
      </p:pic>
      <p:pic>
        <p:nvPicPr>
          <p:cNvPr id="15" name="图片 14" descr="图片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560502"/>
            <a:ext cx="2357454" cy="1364155"/>
          </a:xfrm>
          <a:prstGeom prst="rect">
            <a:avLst/>
          </a:prstGeom>
        </p:spPr>
      </p:pic>
      <p:pic>
        <p:nvPicPr>
          <p:cNvPr id="36" name="Picture 1" descr="D:\Backup\我的文档\Tencent Files\767635605\Image\C2C\CNEDF3T{`{)HS7F`H0`R0E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80765" y="144474"/>
            <a:ext cx="2401548" cy="415896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55338" y="2917824"/>
            <a:ext cx="2001041" cy="145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C:\Users\ADMINI~1\Desktop\Topligh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4612" y="756444"/>
            <a:ext cx="2705100" cy="695325"/>
          </a:xfrm>
          <a:prstGeom prst="rect">
            <a:avLst/>
          </a:prstGeom>
          <a:noFill/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4E10EFB7-FBC0-43CF-9206-1FF2BEF04B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4" y="66445"/>
            <a:ext cx="2482661" cy="95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oplight -Ceiling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18114" t="21875" r="13013" b="13541"/>
          <a:stretch>
            <a:fillRect/>
          </a:stretch>
        </p:blipFill>
        <p:spPr>
          <a:xfrm>
            <a:off x="184572" y="1236443"/>
            <a:ext cx="4557504" cy="261634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134"/>
            <a:ext cx="10882314" cy="104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26248" y="203180"/>
            <a:ext cx="5755510" cy="451428"/>
          </a:xfrm>
        </p:spPr>
        <p:txBody>
          <a:bodyPr>
            <a:noAutofit/>
          </a:bodyPr>
          <a:lstStyle/>
          <a:p>
            <a:r>
              <a:rPr lang="en-US" altLang="zh-CN" kern="1200" dirty="0">
                <a:solidFill>
                  <a:srgbClr val="00B05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  <a:sym typeface="Arial" pitchFamily="34" charset="0"/>
              </a:rPr>
              <a:t>Installation</a:t>
            </a:r>
            <a:endParaRPr lang="zh-CN" altLang="en-US" kern="1200" dirty="0">
              <a:solidFill>
                <a:srgbClr val="00B050"/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  <a:sym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75080"/>
            <a:ext cx="5214974" cy="213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12066" y="1274750"/>
            <a:ext cx="3143272" cy="3594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81619" tIns="40810" rIns="81619" bIns="40810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Option1: Ceiling Mounting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000" y="4846650"/>
            <a:ext cx="3071834" cy="3594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81619" tIns="40810" rIns="81619" bIns="40810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Option3: Bracket Mounting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图片 9" descr="小功率线条灯V2.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26974" y="1346188"/>
            <a:ext cx="3357586" cy="2264111"/>
          </a:xfrm>
          <a:prstGeom prst="rect">
            <a:avLst/>
          </a:prstGeom>
        </p:spPr>
      </p:pic>
      <p:pic>
        <p:nvPicPr>
          <p:cNvPr id="11" name="图片 10" descr="untitled.55.png"/>
          <p:cNvPicPr>
            <a:picLocks noChangeAspect="1"/>
          </p:cNvPicPr>
          <p:nvPr/>
        </p:nvPicPr>
        <p:blipFill>
          <a:blip r:embed="rId6" cstate="print"/>
          <a:srcRect t="24387"/>
          <a:stretch>
            <a:fillRect/>
          </a:stretch>
        </p:blipFill>
        <p:spPr>
          <a:xfrm>
            <a:off x="6512726" y="3489328"/>
            <a:ext cx="3431532" cy="19934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49268" y="1274750"/>
            <a:ext cx="3349606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Option2: Hanging Mounting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BF48E3B-B011-4314-BF6B-7FFE9DEBAD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292" y="225890"/>
            <a:ext cx="2768449" cy="10105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演示设计">
  <a:themeElements>
    <a:clrScheme name="演示设计 8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6FC01E"/>
      </a:accent1>
      <a:accent2>
        <a:srgbClr val="4F7913"/>
      </a:accent2>
      <a:accent3>
        <a:srgbClr val="FFFFFF"/>
      </a:accent3>
      <a:accent4>
        <a:srgbClr val="000000"/>
      </a:accent4>
      <a:accent5>
        <a:srgbClr val="BBDCAB"/>
      </a:accent5>
      <a:accent6>
        <a:srgbClr val="476D10"/>
      </a:accent6>
      <a:hlink>
        <a:srgbClr val="26420A"/>
      </a:hlink>
      <a:folHlink>
        <a:srgbClr val="7BD520"/>
      </a:folHlink>
    </a:clrScheme>
    <a:fontScheme name="演示设计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演示设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463900"/>
        </a:hlink>
        <a:folHlink>
          <a:srgbClr val="FFE6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2A94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C46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3B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DDDF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7BD5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25541</TotalTime>
  <Words>1317</Words>
  <Application>Microsoft Office PowerPoint</Application>
  <PresentationFormat>Aangepast</PresentationFormat>
  <Paragraphs>477</Paragraphs>
  <Slides>30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41" baseType="lpstr">
      <vt:lpstr>Arial Unicode MS</vt:lpstr>
      <vt:lpstr>微软雅黑</vt:lpstr>
      <vt:lpstr>黑体</vt:lpstr>
      <vt:lpstr>Arial</vt:lpstr>
      <vt:lpstr>Arial Black</vt:lpstr>
      <vt:lpstr>Calibri</vt:lpstr>
      <vt:lpstr>Century Gothic</vt:lpstr>
      <vt:lpstr>HelveticaNeueLT Pro 67 MdCn</vt:lpstr>
      <vt:lpstr>Times New Roman Bold</vt:lpstr>
      <vt:lpstr>Wingdings</vt:lpstr>
      <vt:lpstr>演示设计</vt:lpstr>
      <vt:lpstr>PowerPoint-presentatie</vt:lpstr>
      <vt:lpstr>PowerPoint-presentatie</vt:lpstr>
      <vt:lpstr>Low-Power Top light—10/15/18W</vt:lpstr>
      <vt:lpstr>Applications-Vertical Farm</vt:lpstr>
      <vt:lpstr>Vegetable fty of Sanan</vt:lpstr>
      <vt:lpstr>Planting results compare</vt:lpstr>
      <vt:lpstr>PowerPoint-presentatie</vt:lpstr>
      <vt:lpstr>Middle power Top light—30/60/90W</vt:lpstr>
      <vt:lpstr>Installation</vt:lpstr>
      <vt:lpstr>Inter light—40W</vt:lpstr>
      <vt:lpstr>Multiple lighting system—Top light+ inter light</vt:lpstr>
      <vt:lpstr>Simply lighting system—Inter light</vt:lpstr>
      <vt:lpstr>Cucumber growth compare</vt:lpstr>
      <vt:lpstr>Hi-Power Top light—200W</vt:lpstr>
      <vt:lpstr>Installation</vt:lpstr>
      <vt:lpstr>Hi-Power Top light--600W</vt:lpstr>
      <vt:lpstr>Application</vt:lpstr>
      <vt:lpstr>PowerPoint-presentatie</vt:lpstr>
      <vt:lpstr>PowerPoint-presentatie</vt:lpstr>
      <vt:lpstr>Flexible Spectrum</vt:lpstr>
      <vt:lpstr>PowerPoint-presentatie</vt:lpstr>
      <vt:lpstr>PowerPoint-presentatie</vt:lpstr>
      <vt:lpstr>High Bay—seaweeds growth</vt:lpstr>
      <vt:lpstr>Growth Period</vt:lpstr>
      <vt:lpstr>PowerPoint-presentatie</vt:lpstr>
      <vt:lpstr>PowerPoint-presentatie</vt:lpstr>
      <vt:lpstr>PowerPoint-presentatie</vt:lpstr>
      <vt:lpstr>Residential growth light</vt:lpstr>
      <vt:lpstr>LED Tube for meat</vt:lpstr>
      <vt:lpstr>PowerPoint-presentatie</vt:lpstr>
    </vt:vector>
  </TitlesOfParts>
  <Company>微软用户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微软中国</dc:creator>
  <cp:lastModifiedBy>h.j. P</cp:lastModifiedBy>
  <cp:revision>1677</cp:revision>
  <cp:lastPrinted>2019-04-17T19:25:18Z</cp:lastPrinted>
  <dcterms:created xsi:type="dcterms:W3CDTF">2013-02-06T03:38:31Z</dcterms:created>
  <dcterms:modified xsi:type="dcterms:W3CDTF">2019-04-17T19:32:21Z</dcterms:modified>
</cp:coreProperties>
</file>