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15"/>
  </p:notesMasterIdLst>
  <p:handoutMasterIdLst>
    <p:handoutMasterId r:id="rId16"/>
  </p:handoutMasterIdLst>
  <p:sldIdLst>
    <p:sldId id="270" r:id="rId2"/>
    <p:sldId id="257" r:id="rId3"/>
    <p:sldId id="259" r:id="rId4"/>
    <p:sldId id="272" r:id="rId5"/>
    <p:sldId id="260" r:id="rId6"/>
    <p:sldId id="266" r:id="rId7"/>
    <p:sldId id="269" r:id="rId8"/>
    <p:sldId id="265" r:id="rId9"/>
    <p:sldId id="261" r:id="rId10"/>
    <p:sldId id="262" r:id="rId11"/>
    <p:sldId id="263" r:id="rId12"/>
    <p:sldId id="267" r:id="rId13"/>
    <p:sldId id="27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9501CF-7B58-D197-E70D-5F59880190EC}" v="134" dt="2019-02-28T09:36:59.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448018-ED41-480E-8E72-DE45007CF003}" type="datetimeFigureOut">
              <a:rPr lang="nb-NO" smtClean="0"/>
              <a:t>28.02.2019</a:t>
            </a:fld>
            <a:endParaRPr lang="nb-NO"/>
          </a:p>
        </p:txBody>
      </p:sp>
      <p:sp>
        <p:nvSpPr>
          <p:cNvPr id="4" name="Plassholder for bunn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A5CF5C-F253-49D9-A1F3-3BA9968DD89A}" type="slidenum">
              <a:rPr lang="nb-NO" smtClean="0"/>
              <a:t>‹#›</a:t>
            </a:fld>
            <a:endParaRPr lang="nb-NO"/>
          </a:p>
        </p:txBody>
      </p:sp>
    </p:spTree>
    <p:extLst>
      <p:ext uri="{BB962C8B-B14F-4D97-AF65-F5344CB8AC3E}">
        <p14:creationId xmlns:p14="http://schemas.microsoft.com/office/powerpoint/2010/main" val="1157067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E582D-76E4-4A04-94DA-BB74A8898FBE}" type="datetimeFigureOut">
              <a:rPr lang="nb-NO" smtClean="0"/>
              <a:t>28.02.2019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FDB15-1658-4A63-9696-F5259EF5C811}" type="slidenum">
              <a:rPr lang="nb-NO" smtClean="0"/>
              <a:t>‹#›</a:t>
            </a:fld>
            <a:endParaRPr lang="nb-NO"/>
          </a:p>
        </p:txBody>
      </p:sp>
    </p:spTree>
    <p:extLst>
      <p:ext uri="{BB962C8B-B14F-4D97-AF65-F5344CB8AC3E}">
        <p14:creationId xmlns:p14="http://schemas.microsoft.com/office/powerpoint/2010/main" val="341112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A0FDB15-1658-4A63-9696-F5259EF5C811}" type="slidenum">
              <a:rPr lang="nb-NO" smtClean="0"/>
              <a:t>2</a:t>
            </a:fld>
            <a:endParaRPr lang="nb-NO"/>
          </a:p>
        </p:txBody>
      </p:sp>
    </p:spTree>
    <p:extLst>
      <p:ext uri="{BB962C8B-B14F-4D97-AF65-F5344CB8AC3E}">
        <p14:creationId xmlns:p14="http://schemas.microsoft.com/office/powerpoint/2010/main" val="3053994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A0FDB15-1658-4A63-9696-F5259EF5C811}" type="slidenum">
              <a:rPr lang="nb-NO" smtClean="0"/>
              <a:t>12</a:t>
            </a:fld>
            <a:endParaRPr lang="nb-NO"/>
          </a:p>
        </p:txBody>
      </p:sp>
    </p:spTree>
    <p:extLst>
      <p:ext uri="{BB962C8B-B14F-4D97-AF65-F5344CB8AC3E}">
        <p14:creationId xmlns:p14="http://schemas.microsoft.com/office/powerpoint/2010/main" val="41293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A0FDB15-1658-4A63-9696-F5259EF5C811}" type="slidenum">
              <a:rPr lang="nb-NO" smtClean="0"/>
              <a:t>3</a:t>
            </a:fld>
            <a:endParaRPr lang="nb-NO"/>
          </a:p>
        </p:txBody>
      </p:sp>
    </p:spTree>
    <p:extLst>
      <p:ext uri="{BB962C8B-B14F-4D97-AF65-F5344CB8AC3E}">
        <p14:creationId xmlns:p14="http://schemas.microsoft.com/office/powerpoint/2010/main" val="4093354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A0FDB15-1658-4A63-9696-F5259EF5C811}" type="slidenum">
              <a:rPr lang="nb-NO" smtClean="0"/>
              <a:t>5</a:t>
            </a:fld>
            <a:endParaRPr lang="nb-NO"/>
          </a:p>
        </p:txBody>
      </p:sp>
    </p:spTree>
    <p:extLst>
      <p:ext uri="{BB962C8B-B14F-4D97-AF65-F5344CB8AC3E}">
        <p14:creationId xmlns:p14="http://schemas.microsoft.com/office/powerpoint/2010/main" val="1265558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A0FDB15-1658-4A63-9696-F5259EF5C811}" type="slidenum">
              <a:rPr lang="nb-NO" smtClean="0"/>
              <a:t>6</a:t>
            </a:fld>
            <a:endParaRPr lang="nb-NO"/>
          </a:p>
        </p:txBody>
      </p:sp>
    </p:spTree>
    <p:extLst>
      <p:ext uri="{BB962C8B-B14F-4D97-AF65-F5344CB8AC3E}">
        <p14:creationId xmlns:p14="http://schemas.microsoft.com/office/powerpoint/2010/main" val="3554932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A0FDB15-1658-4A63-9696-F5259EF5C811}" type="slidenum">
              <a:rPr lang="nb-NO" smtClean="0"/>
              <a:t>7</a:t>
            </a:fld>
            <a:endParaRPr lang="nb-NO"/>
          </a:p>
        </p:txBody>
      </p:sp>
    </p:spTree>
    <p:extLst>
      <p:ext uri="{BB962C8B-B14F-4D97-AF65-F5344CB8AC3E}">
        <p14:creationId xmlns:p14="http://schemas.microsoft.com/office/powerpoint/2010/main" val="839359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A0FDB15-1658-4A63-9696-F5259EF5C811}" type="slidenum">
              <a:rPr lang="nb-NO" smtClean="0"/>
              <a:t>8</a:t>
            </a:fld>
            <a:endParaRPr lang="nb-NO"/>
          </a:p>
        </p:txBody>
      </p:sp>
    </p:spTree>
    <p:extLst>
      <p:ext uri="{BB962C8B-B14F-4D97-AF65-F5344CB8AC3E}">
        <p14:creationId xmlns:p14="http://schemas.microsoft.com/office/powerpoint/2010/main" val="1970930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A0FDB15-1658-4A63-9696-F5259EF5C811}" type="slidenum">
              <a:rPr lang="nb-NO" smtClean="0"/>
              <a:t>9</a:t>
            </a:fld>
            <a:endParaRPr lang="nb-NO"/>
          </a:p>
        </p:txBody>
      </p:sp>
    </p:spTree>
    <p:extLst>
      <p:ext uri="{BB962C8B-B14F-4D97-AF65-F5344CB8AC3E}">
        <p14:creationId xmlns:p14="http://schemas.microsoft.com/office/powerpoint/2010/main" val="2406391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A0FDB15-1658-4A63-9696-F5259EF5C811}" type="slidenum">
              <a:rPr lang="nb-NO" smtClean="0"/>
              <a:t>10</a:t>
            </a:fld>
            <a:endParaRPr lang="nb-NO"/>
          </a:p>
        </p:txBody>
      </p:sp>
    </p:spTree>
    <p:extLst>
      <p:ext uri="{BB962C8B-B14F-4D97-AF65-F5344CB8AC3E}">
        <p14:creationId xmlns:p14="http://schemas.microsoft.com/office/powerpoint/2010/main" val="744565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A0FDB15-1658-4A63-9696-F5259EF5C811}" type="slidenum">
              <a:rPr lang="nb-NO" smtClean="0"/>
              <a:t>11</a:t>
            </a:fld>
            <a:endParaRPr lang="nb-NO"/>
          </a:p>
        </p:txBody>
      </p:sp>
    </p:spTree>
    <p:extLst>
      <p:ext uri="{BB962C8B-B14F-4D97-AF65-F5344CB8AC3E}">
        <p14:creationId xmlns:p14="http://schemas.microsoft.com/office/powerpoint/2010/main" val="242623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nb-NO"/>
              <a:t>Klikk for å redigere tittelstil</a:t>
            </a:r>
            <a:endParaRPr lang="en-US"/>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b-NO"/>
              <a:t>Klikk for å redigere undertittelstil i malen</a:t>
            </a:r>
            <a:endParaRPr lang="en-US"/>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635BD3BE-ACC4-4DD1-8FE1-0A8B99DA7BB0}" type="datetimeFigureOut">
              <a:rPr lang="nb-NO" smtClean="0"/>
              <a:t>28.02.2019</a:t>
            </a:fld>
            <a:endParaRPr lang="nb-NO"/>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nb-NO"/>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1836FC08-F064-4E87-BE86-BFCA3CA6CF56}" type="slidenum">
              <a:rPr lang="nb-NO" smtClean="0"/>
              <a:t>‹#›</a:t>
            </a:fld>
            <a:endParaRPr lang="nb-NO"/>
          </a:p>
        </p:txBody>
      </p:sp>
    </p:spTree>
    <p:extLst>
      <p:ext uri="{BB962C8B-B14F-4D97-AF65-F5344CB8AC3E}">
        <p14:creationId xmlns:p14="http://schemas.microsoft.com/office/powerpoint/2010/main" val="364569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635BD3BE-ACC4-4DD1-8FE1-0A8B99DA7BB0}" type="datetimeFigureOut">
              <a:rPr lang="nb-NO" smtClean="0"/>
              <a:t>28.02.2019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836FC08-F064-4E87-BE86-BFCA3CA6CF56}" type="slidenum">
              <a:rPr lang="nb-NO" smtClean="0"/>
              <a:t>‹#›</a:t>
            </a:fld>
            <a:endParaRPr lang="nb-NO"/>
          </a:p>
        </p:txBody>
      </p:sp>
    </p:spTree>
    <p:extLst>
      <p:ext uri="{BB962C8B-B14F-4D97-AF65-F5344CB8AC3E}">
        <p14:creationId xmlns:p14="http://schemas.microsoft.com/office/powerpoint/2010/main" val="749444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635BD3BE-ACC4-4DD1-8FE1-0A8B99DA7BB0}" type="datetimeFigureOut">
              <a:rPr lang="nb-NO" smtClean="0"/>
              <a:t>28.02.2019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836FC08-F064-4E87-BE86-BFCA3CA6CF56}" type="slidenum">
              <a:rPr lang="nb-NO" smtClean="0"/>
              <a:t>‹#›</a:t>
            </a:fld>
            <a:endParaRPr lang="nb-NO"/>
          </a:p>
        </p:txBody>
      </p:sp>
    </p:spTree>
    <p:extLst>
      <p:ext uri="{BB962C8B-B14F-4D97-AF65-F5344CB8AC3E}">
        <p14:creationId xmlns:p14="http://schemas.microsoft.com/office/powerpoint/2010/main" val="322949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635BD3BE-ACC4-4DD1-8FE1-0A8B99DA7BB0}" type="datetimeFigureOut">
              <a:rPr lang="nb-NO" smtClean="0"/>
              <a:t>28.02.2019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836FC08-F064-4E87-BE86-BFCA3CA6CF56}" type="slidenum">
              <a:rPr lang="nb-NO" smtClean="0"/>
              <a:t>‹#›</a:t>
            </a:fld>
            <a:endParaRPr lang="nb-NO"/>
          </a:p>
        </p:txBody>
      </p:sp>
    </p:spTree>
    <p:extLst>
      <p:ext uri="{BB962C8B-B14F-4D97-AF65-F5344CB8AC3E}">
        <p14:creationId xmlns:p14="http://schemas.microsoft.com/office/powerpoint/2010/main" val="3206446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nb-NO"/>
              <a:t>Klikk for å redigere tittelstil</a:t>
            </a:r>
            <a:endParaRPr lang="en-US"/>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635BD3BE-ACC4-4DD1-8FE1-0A8B99DA7BB0}" type="datetimeFigureOut">
              <a:rPr lang="nb-NO" smtClean="0"/>
              <a:t>28.02.2019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836FC08-F064-4E87-BE86-BFCA3CA6CF56}" type="slidenum">
              <a:rPr lang="nb-NO" smtClean="0"/>
              <a:t>‹#›</a:t>
            </a:fld>
            <a:endParaRPr lang="nb-NO"/>
          </a:p>
        </p:txBody>
      </p:sp>
    </p:spTree>
    <p:extLst>
      <p:ext uri="{BB962C8B-B14F-4D97-AF65-F5344CB8AC3E}">
        <p14:creationId xmlns:p14="http://schemas.microsoft.com/office/powerpoint/2010/main" val="3779609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p:txBody>
          <a:bodyPr/>
          <a:lstStyle/>
          <a:p>
            <a:fld id="{635BD3BE-ACC4-4DD1-8FE1-0A8B99DA7BB0}" type="datetimeFigureOut">
              <a:rPr lang="nb-NO" smtClean="0"/>
              <a:t>28.02.2019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1836FC08-F064-4E87-BE86-BFCA3CA6CF56}" type="slidenum">
              <a:rPr lang="nb-NO" smtClean="0"/>
              <a:t>‹#›</a:t>
            </a:fld>
            <a:endParaRPr lang="nb-NO"/>
          </a:p>
        </p:txBody>
      </p:sp>
    </p:spTree>
    <p:extLst>
      <p:ext uri="{BB962C8B-B14F-4D97-AF65-F5344CB8AC3E}">
        <p14:creationId xmlns:p14="http://schemas.microsoft.com/office/powerpoint/2010/main" val="2874345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b-NO"/>
              <a:t>Klikk for å redigere tittelstil</a:t>
            </a:r>
            <a:endParaRPr lang="en-US"/>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fld id="{635BD3BE-ACC4-4DD1-8FE1-0A8B99DA7BB0}" type="datetimeFigureOut">
              <a:rPr lang="nb-NO" smtClean="0"/>
              <a:t>28.02.2019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1836FC08-F064-4E87-BE86-BFCA3CA6CF56}" type="slidenum">
              <a:rPr lang="nb-NO" smtClean="0"/>
              <a:t>‹#›</a:t>
            </a:fld>
            <a:endParaRPr lang="nb-NO"/>
          </a:p>
        </p:txBody>
      </p:sp>
    </p:spTree>
    <p:extLst>
      <p:ext uri="{BB962C8B-B14F-4D97-AF65-F5344CB8AC3E}">
        <p14:creationId xmlns:p14="http://schemas.microsoft.com/office/powerpoint/2010/main" val="941028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635BD3BE-ACC4-4DD1-8FE1-0A8B99DA7BB0}" type="datetimeFigureOut">
              <a:rPr lang="nb-NO" smtClean="0"/>
              <a:t>28.02.2019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1836FC08-F064-4E87-BE86-BFCA3CA6CF56}" type="slidenum">
              <a:rPr lang="nb-NO" smtClean="0"/>
              <a:t>‹#›</a:t>
            </a:fld>
            <a:endParaRPr lang="nb-NO"/>
          </a:p>
        </p:txBody>
      </p:sp>
    </p:spTree>
    <p:extLst>
      <p:ext uri="{BB962C8B-B14F-4D97-AF65-F5344CB8AC3E}">
        <p14:creationId xmlns:p14="http://schemas.microsoft.com/office/powerpoint/2010/main" val="1297586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BD3BE-ACC4-4DD1-8FE1-0A8B99DA7BB0}" type="datetimeFigureOut">
              <a:rPr lang="nb-NO" smtClean="0"/>
              <a:t>28.02.2019</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1836FC08-F064-4E87-BE86-BFCA3CA6CF56}" type="slidenum">
              <a:rPr lang="nb-NO" smtClean="0"/>
              <a:t>‹#›</a:t>
            </a:fld>
            <a:endParaRPr lang="nb-NO"/>
          </a:p>
        </p:txBody>
      </p:sp>
    </p:spTree>
    <p:extLst>
      <p:ext uri="{BB962C8B-B14F-4D97-AF65-F5344CB8AC3E}">
        <p14:creationId xmlns:p14="http://schemas.microsoft.com/office/powerpoint/2010/main" val="348610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nb-NO"/>
              <a:t>Klikk for å redigere tittelstil</a:t>
            </a:r>
            <a:endParaRPr lang="en-US"/>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nb-NO"/>
              <a:t>Rediger tekststiler i malen</a:t>
            </a:r>
          </a:p>
        </p:txBody>
      </p:sp>
      <p:sp>
        <p:nvSpPr>
          <p:cNvPr id="5" name="Date Placeholder 4"/>
          <p:cNvSpPr>
            <a:spLocks noGrp="1"/>
          </p:cNvSpPr>
          <p:nvPr>
            <p:ph type="dt" sz="half" idx="10"/>
          </p:nvPr>
        </p:nvSpPr>
        <p:spPr/>
        <p:txBody>
          <a:bodyPr/>
          <a:lstStyle/>
          <a:p>
            <a:fld id="{635BD3BE-ACC4-4DD1-8FE1-0A8B99DA7BB0}" type="datetimeFigureOut">
              <a:rPr lang="nb-NO" smtClean="0"/>
              <a:t>28.02.2019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836FC08-F064-4E87-BE86-BFCA3CA6CF56}" type="slidenum">
              <a:rPr lang="nb-NO" smtClean="0"/>
              <a:t>‹#›</a:t>
            </a:fld>
            <a:endParaRPr lang="nb-NO"/>
          </a:p>
        </p:txBody>
      </p:sp>
    </p:spTree>
    <p:extLst>
      <p:ext uri="{BB962C8B-B14F-4D97-AF65-F5344CB8AC3E}">
        <p14:creationId xmlns:p14="http://schemas.microsoft.com/office/powerpoint/2010/main" val="290005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nb-NO"/>
              <a:t>Klikk for å redigere tittelstil</a:t>
            </a:r>
            <a:endParaRPr lang="en-US"/>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35BD3BE-ACC4-4DD1-8FE1-0A8B99DA7BB0}" type="datetimeFigureOut">
              <a:rPr lang="nb-NO" smtClean="0"/>
              <a:t>28.02.2019</a:t>
            </a:fld>
            <a:endParaRPr lang="nb-NO"/>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nb-NO"/>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1836FC08-F064-4E87-BE86-BFCA3CA6CF56}" type="slidenum">
              <a:rPr lang="nb-NO" smtClean="0"/>
              <a:t>‹#›</a:t>
            </a:fld>
            <a:endParaRPr lang="nb-NO"/>
          </a:p>
        </p:txBody>
      </p:sp>
    </p:spTree>
    <p:extLst>
      <p:ext uri="{BB962C8B-B14F-4D97-AF65-F5344CB8AC3E}">
        <p14:creationId xmlns:p14="http://schemas.microsoft.com/office/powerpoint/2010/main" val="390449153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635BD3BE-ACC4-4DD1-8FE1-0A8B99DA7BB0}" type="datetimeFigureOut">
              <a:rPr lang="nb-NO" smtClean="0"/>
              <a:t>28.02.2019</a:t>
            </a:fld>
            <a:endParaRPr lang="nb-NO"/>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nb-NO"/>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1836FC08-F064-4E87-BE86-BFCA3CA6CF56}" type="slidenum">
              <a:rPr lang="nb-NO" smtClean="0"/>
              <a:t>‹#›</a:t>
            </a:fld>
            <a:endParaRPr lang="nb-NO"/>
          </a:p>
        </p:txBody>
      </p:sp>
    </p:spTree>
    <p:extLst>
      <p:ext uri="{BB962C8B-B14F-4D97-AF65-F5344CB8AC3E}">
        <p14:creationId xmlns:p14="http://schemas.microsoft.com/office/powerpoint/2010/main" val="2780640140"/>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808B93E-0C39-407B-943D-71F2BAFB4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35B429B-3819-411C-88E0-5139B59F5A42}"/>
              </a:ext>
            </a:extLst>
          </p:cNvPr>
          <p:cNvSpPr>
            <a:spLocks noGrp="1"/>
          </p:cNvSpPr>
          <p:nvPr>
            <p:ph type="ctrTitle"/>
          </p:nvPr>
        </p:nvSpPr>
        <p:spPr>
          <a:xfrm>
            <a:off x="603503" y="770466"/>
            <a:ext cx="9292209" cy="4123267"/>
          </a:xfrm>
        </p:spPr>
        <p:txBody>
          <a:bodyPr>
            <a:normAutofit/>
          </a:bodyPr>
          <a:lstStyle/>
          <a:p>
            <a:r>
              <a:rPr lang="nb-NO" sz="9500">
                <a:solidFill>
                  <a:schemeClr val="tx2">
                    <a:lumMod val="75000"/>
                    <a:lumOff val="25000"/>
                  </a:schemeClr>
                </a:solidFill>
                <a:latin typeface="Century Gothic"/>
                <a:cs typeface="Calibri Light"/>
              </a:rPr>
              <a:t>Voksnes læring</a:t>
            </a:r>
          </a:p>
        </p:txBody>
      </p:sp>
      <p:sp>
        <p:nvSpPr>
          <p:cNvPr id="6" name="Rectangle 9">
            <a:extLst>
              <a:ext uri="{FF2B5EF4-FFF2-40B4-BE49-F238E27FC236}">
                <a16:creationId xmlns:a16="http://schemas.microsoft.com/office/drawing/2014/main" id="{7C7E1896-2992-48D4-85AC-95AB8AB1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15466"/>
            <a:ext cx="12192000" cy="1642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tittel 2">
            <a:extLst>
              <a:ext uri="{FF2B5EF4-FFF2-40B4-BE49-F238E27FC236}">
                <a16:creationId xmlns:a16="http://schemas.microsoft.com/office/drawing/2014/main" id="{E3D8DD8A-9F77-4B9F-B455-284D447904C6}"/>
              </a:ext>
            </a:extLst>
          </p:cNvPr>
          <p:cNvSpPr>
            <a:spLocks noGrp="1"/>
          </p:cNvSpPr>
          <p:nvPr>
            <p:ph type="subTitle" idx="1"/>
          </p:nvPr>
        </p:nvSpPr>
        <p:spPr>
          <a:xfrm>
            <a:off x="667512" y="5537199"/>
            <a:ext cx="9228201" cy="800545"/>
          </a:xfrm>
        </p:spPr>
        <p:txBody>
          <a:bodyPr vert="horz" lIns="91440" tIns="45720" rIns="91440" bIns="45720" rtlCol="0">
            <a:normAutofit/>
          </a:bodyPr>
          <a:lstStyle/>
          <a:p>
            <a:r>
              <a:rPr lang="nb-NO" sz="3600">
                <a:solidFill>
                  <a:srgbClr val="FFFFFF"/>
                </a:solidFill>
                <a:cs typeface="Calibri Light"/>
              </a:rPr>
              <a:t>Kurs 2</a:t>
            </a:r>
            <a:endParaRPr lang="nb-NO" sz="3600">
              <a:solidFill>
                <a:srgbClr val="FFFFFF"/>
              </a:solidFill>
            </a:endParaRPr>
          </a:p>
        </p:txBody>
      </p:sp>
    </p:spTree>
    <p:extLst>
      <p:ext uri="{BB962C8B-B14F-4D97-AF65-F5344CB8AC3E}">
        <p14:creationId xmlns:p14="http://schemas.microsoft.com/office/powerpoint/2010/main" val="1391430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br>
              <a:rPr lang="en-US" sz="3800"/>
            </a:br>
            <a:r>
              <a:rPr lang="en-US" sz="3800"/>
              <a:t>Tillit</a:t>
            </a:r>
            <a:br>
              <a:rPr lang="en-US"/>
            </a:br>
            <a:endParaRPr lang="nb-NO" sz="3800"/>
          </a:p>
        </p:txBody>
      </p:sp>
      <p:sp>
        <p:nvSpPr>
          <p:cNvPr id="3" name="Plassholder for innhold 2"/>
          <p:cNvSpPr>
            <a:spLocks noGrp="1"/>
          </p:cNvSpPr>
          <p:nvPr>
            <p:ph idx="1"/>
          </p:nvPr>
        </p:nvSpPr>
        <p:spPr>
          <a:xfrm>
            <a:off x="4641336" y="2011680"/>
            <a:ext cx="6789044" cy="3766185"/>
          </a:xfrm>
        </p:spPr>
        <p:txBody>
          <a:bodyPr vert="horz" lIns="91440" tIns="45720" rIns="91440" bIns="45720" rtlCol="0">
            <a:normAutofit/>
          </a:bodyPr>
          <a:lstStyle/>
          <a:p>
            <a:pPr marL="0" indent="0">
              <a:buNone/>
            </a:pPr>
            <a:endParaRPr lang="nb-NO" sz="2000"/>
          </a:p>
          <a:p>
            <a:r>
              <a:rPr lang="nb-NO" sz="2000"/>
              <a:t>Barn godtar i større grad å lære av autoriteter, eldre barn, foreldre og lærere på grunn av aldersforskjell og status.</a:t>
            </a:r>
          </a:p>
          <a:p>
            <a:pPr marL="0" indent="0">
              <a:buNone/>
            </a:pPr>
            <a:endParaRPr lang="nb-NO" sz="2000"/>
          </a:p>
          <a:p>
            <a:r>
              <a:rPr lang="nb-NO" sz="2000"/>
              <a:t>En voksen må ha tillit til dem de skal lære av eller med. Som voksenlærere må vi derfor skape tillit mellom elev og lærer og tenke på hvordan vi møter andre mennesker.</a:t>
            </a:r>
          </a:p>
          <a:p>
            <a:endParaRPr lang="nb-NO" sz="2000"/>
          </a:p>
          <a:p>
            <a:r>
              <a:rPr lang="nb-NO" sz="2000"/>
              <a:t>Vi må også vise at vi kan det vi skal formidle, og at vi kan formidle den kunnskapen vi har.</a:t>
            </a:r>
          </a:p>
          <a:p>
            <a:endParaRPr lang="nb-NO" sz="2000"/>
          </a:p>
          <a:p>
            <a:pPr marL="0" indent="0">
              <a:buNone/>
            </a:pPr>
            <a:endParaRPr lang="nb-NO" sz="2000"/>
          </a:p>
          <a:p>
            <a:endParaRPr lang="nb-NO" sz="2000"/>
          </a:p>
        </p:txBody>
      </p:sp>
      <p:pic>
        <p:nvPicPr>
          <p:cNvPr id="4" name="Bilde 4" descr="Et bilde som inneholder innendørs&#10;&#10;Beskrivelse som er generert med høy visshet">
            <a:extLst>
              <a:ext uri="{FF2B5EF4-FFF2-40B4-BE49-F238E27FC236}">
                <a16:creationId xmlns:a16="http://schemas.microsoft.com/office/drawing/2014/main" id="{8AB0743F-6114-45EA-B362-B1E196986FCF}"/>
              </a:ext>
            </a:extLst>
          </p:cNvPr>
          <p:cNvPicPr>
            <a:picLocks noChangeAspect="1"/>
          </p:cNvPicPr>
          <p:nvPr/>
        </p:nvPicPr>
        <p:blipFill>
          <a:blip r:embed="rId3"/>
          <a:stretch>
            <a:fillRect/>
          </a:stretch>
        </p:blipFill>
        <p:spPr>
          <a:xfrm>
            <a:off x="799051" y="2104216"/>
            <a:ext cx="3383936" cy="3383936"/>
          </a:xfrm>
          <a:prstGeom prst="rect">
            <a:avLst/>
          </a:prstGeom>
        </p:spPr>
      </p:pic>
    </p:spTree>
    <p:extLst>
      <p:ext uri="{BB962C8B-B14F-4D97-AF65-F5344CB8AC3E}">
        <p14:creationId xmlns:p14="http://schemas.microsoft.com/office/powerpoint/2010/main" val="2305814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a:ea typeface="+mj-lt"/>
                <a:cs typeface="+mj-lt"/>
              </a:rPr>
            </a:br>
            <a:r>
              <a:rPr lang="nb-NO"/>
              <a:t>Relasjonen mellom </a:t>
            </a:r>
            <a:br>
              <a:rPr lang="nb-NO">
                <a:cs typeface="Calibri Light"/>
              </a:rPr>
            </a:br>
            <a:r>
              <a:rPr lang="nb-NO"/>
              <a:t>deltakere og lærere</a:t>
            </a:r>
            <a:br>
              <a:rPr lang="nb-NO">
                <a:cs typeface="Calibri Light"/>
              </a:rPr>
            </a:br>
            <a:endParaRPr lang="nb-NO"/>
          </a:p>
        </p:txBody>
      </p:sp>
      <p:pic>
        <p:nvPicPr>
          <p:cNvPr id="14" name="Bilde 14" descr="Et bilde som inneholder tekst, bok&#10;&#10;Beskrivelse som er generert med svært høy visshet">
            <a:extLst>
              <a:ext uri="{FF2B5EF4-FFF2-40B4-BE49-F238E27FC236}">
                <a16:creationId xmlns:a16="http://schemas.microsoft.com/office/drawing/2014/main" id="{D7AC4578-AE2E-449F-B569-CB587F93EC91}"/>
              </a:ext>
            </a:extLst>
          </p:cNvPr>
          <p:cNvPicPr>
            <a:picLocks noGrp="1" noChangeAspect="1"/>
          </p:cNvPicPr>
          <p:nvPr>
            <p:ph sz="half" idx="1"/>
          </p:nvPr>
        </p:nvPicPr>
        <p:blipFill>
          <a:blip r:embed="rId3"/>
          <a:stretch>
            <a:fillRect/>
          </a:stretch>
        </p:blipFill>
        <p:spPr>
          <a:xfrm>
            <a:off x="7168556" y="429145"/>
            <a:ext cx="4034325" cy="5794534"/>
          </a:xfrm>
          <a:prstGeom prst="rect">
            <a:avLst/>
          </a:prstGeom>
        </p:spPr>
      </p:pic>
      <p:pic>
        <p:nvPicPr>
          <p:cNvPr id="5" name="Bilde 7" descr="Et bilde som inneholder LEGO, leke, bord&#10;&#10;Beskrivelse som er generert med svært høy visshet">
            <a:extLst>
              <a:ext uri="{FF2B5EF4-FFF2-40B4-BE49-F238E27FC236}">
                <a16:creationId xmlns:a16="http://schemas.microsoft.com/office/drawing/2014/main" id="{1587727B-313E-40B2-A5E7-5CA3F5BD6EE9}"/>
              </a:ext>
            </a:extLst>
          </p:cNvPr>
          <p:cNvPicPr>
            <a:picLocks noGrp="1" noChangeAspect="1"/>
          </p:cNvPicPr>
          <p:nvPr>
            <p:ph sz="half" idx="2"/>
          </p:nvPr>
        </p:nvPicPr>
        <p:blipFill>
          <a:blip r:embed="rId4"/>
          <a:stretch>
            <a:fillRect/>
          </a:stretch>
        </p:blipFill>
        <p:spPr>
          <a:xfrm>
            <a:off x="1355719" y="2387454"/>
            <a:ext cx="3526246" cy="3537289"/>
          </a:xfrm>
          <a:prstGeom prst="rect">
            <a:avLst/>
          </a:prstGeom>
        </p:spPr>
      </p:pic>
    </p:spTree>
    <p:extLst>
      <p:ext uri="{BB962C8B-B14F-4D97-AF65-F5344CB8AC3E}">
        <p14:creationId xmlns:p14="http://schemas.microsoft.com/office/powerpoint/2010/main" val="1662721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tel 4"/>
          <p:cNvSpPr>
            <a:spLocks noGrp="1"/>
          </p:cNvSpPr>
          <p:nvPr>
            <p:ph type="title"/>
          </p:nvPr>
        </p:nvSpPr>
        <p:spPr>
          <a:xfrm>
            <a:off x="657224" y="499533"/>
            <a:ext cx="10772775" cy="1658198"/>
          </a:xfrm>
        </p:spPr>
        <p:txBody>
          <a:bodyPr>
            <a:normAutofit/>
          </a:bodyPr>
          <a:lstStyle/>
          <a:p>
            <a:r>
              <a:rPr lang="nb-NO"/>
              <a:t>Mestring og sårbarhet</a:t>
            </a:r>
          </a:p>
        </p:txBody>
      </p:sp>
      <p:sp>
        <p:nvSpPr>
          <p:cNvPr id="6" name="Plassholder for innhold 5"/>
          <p:cNvSpPr>
            <a:spLocks noGrp="1"/>
          </p:cNvSpPr>
          <p:nvPr>
            <p:ph idx="1"/>
          </p:nvPr>
        </p:nvSpPr>
        <p:spPr>
          <a:xfrm>
            <a:off x="676656" y="2011680"/>
            <a:ext cx="6875611" cy="3766185"/>
          </a:xfrm>
        </p:spPr>
        <p:txBody>
          <a:bodyPr vert="horz" lIns="91440" tIns="45720" rIns="91440" bIns="45720" rtlCol="0">
            <a:normAutofit/>
          </a:bodyPr>
          <a:lstStyle/>
          <a:p>
            <a:r>
              <a:rPr lang="nb-NO"/>
              <a:t>Som voksen er det veldig ubehagelig å framstå som uvitende eller dum. Vi ønsker ikke å tape ansikt i en læringssituasjon.</a:t>
            </a:r>
          </a:p>
          <a:p>
            <a:endParaRPr lang="nb-NO">
              <a:cs typeface="Calibri Light"/>
            </a:endParaRPr>
          </a:p>
          <a:p>
            <a:r>
              <a:rPr lang="nb-NO"/>
              <a:t>Voksne kan være mer sårbare enn barn. </a:t>
            </a:r>
            <a:br>
              <a:rPr lang="nb-NO">
                <a:cs typeface="Calibri Light"/>
              </a:rPr>
            </a:br>
            <a:r>
              <a:rPr lang="nb-NO"/>
              <a:t>Vi må vise respekt og være høflige når vi arbeider med voksne. </a:t>
            </a:r>
            <a:endParaRPr lang="nb-NO">
              <a:cs typeface="Calibri Light"/>
            </a:endParaRPr>
          </a:p>
          <a:p>
            <a:pPr marL="0" indent="0">
              <a:buNone/>
            </a:pPr>
            <a:endParaRPr lang="nb-NO"/>
          </a:p>
        </p:txBody>
      </p:sp>
      <p:pic>
        <p:nvPicPr>
          <p:cNvPr id="7" name="Bilde 7" descr="Et bilde som inneholder bord, person, innendørs, personer&#10;&#10;Beskrivelse som er generert med svært høy visshet">
            <a:extLst>
              <a:ext uri="{FF2B5EF4-FFF2-40B4-BE49-F238E27FC236}">
                <a16:creationId xmlns:a16="http://schemas.microsoft.com/office/drawing/2014/main" id="{459B8AFA-245F-4979-AFDA-8C98280FF6D4}"/>
              </a:ext>
            </a:extLst>
          </p:cNvPr>
          <p:cNvPicPr>
            <a:picLocks noChangeAspect="1"/>
          </p:cNvPicPr>
          <p:nvPr/>
        </p:nvPicPr>
        <p:blipFill rotWithShape="1">
          <a:blip r:embed="rId3"/>
          <a:srcRect l="6117" r="34864" b="3"/>
          <a:stretch/>
        </p:blipFill>
        <p:spPr>
          <a:xfrm>
            <a:off x="8026499" y="2076150"/>
            <a:ext cx="3383936" cy="3440068"/>
          </a:xfrm>
          <a:prstGeom prst="rect">
            <a:avLst/>
          </a:prstGeom>
        </p:spPr>
      </p:pic>
    </p:spTree>
    <p:extLst>
      <p:ext uri="{BB962C8B-B14F-4D97-AF65-F5344CB8AC3E}">
        <p14:creationId xmlns:p14="http://schemas.microsoft.com/office/powerpoint/2010/main" val="2291293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4C4829-CF39-4CF4-973E-6F5A32F80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p:cNvSpPr>
            <a:spLocks noGrp="1"/>
          </p:cNvSpPr>
          <p:nvPr>
            <p:ph idx="1"/>
          </p:nvPr>
        </p:nvSpPr>
        <p:spPr>
          <a:xfrm>
            <a:off x="966535" y="685690"/>
            <a:ext cx="7806108" cy="3766185"/>
          </a:xfrm>
        </p:spPr>
        <p:txBody>
          <a:bodyPr vert="horz" lIns="91440" tIns="45720" rIns="91440" bIns="45720" rtlCol="0">
            <a:normAutofit/>
          </a:bodyPr>
          <a:lstStyle/>
          <a:p>
            <a:pPr marL="90805" indent="-90805"/>
            <a:endParaRPr lang="NB-NO">
              <a:cs typeface="Calibri Light"/>
            </a:endParaRPr>
          </a:p>
          <a:p>
            <a:pPr marL="90805" indent="-90805"/>
            <a:r>
              <a:rPr lang="NB-NO"/>
              <a:t>Hva har vi snakket om i dag? </a:t>
            </a:r>
            <a:endParaRPr lang="NB-NO">
              <a:cs typeface="Calibri Light"/>
            </a:endParaRPr>
          </a:p>
          <a:p>
            <a:pPr marL="90805" indent="-90805"/>
            <a:r>
              <a:rPr lang="nb-NO">
                <a:cs typeface="Calibri Light"/>
              </a:rPr>
              <a:t>Husk på dagens ord og oppsummering.</a:t>
            </a:r>
          </a:p>
          <a:p>
            <a:pPr marL="90805" indent="-90805"/>
            <a:endParaRPr lang="NB-NO">
              <a:cs typeface="Calibri Light"/>
            </a:endParaRPr>
          </a:p>
          <a:p>
            <a:pPr marL="90805" indent="-90805"/>
            <a:endParaRPr lang="NB-NO">
              <a:cs typeface="Calibri Light"/>
            </a:endParaRPr>
          </a:p>
        </p:txBody>
      </p:sp>
      <p:sp>
        <p:nvSpPr>
          <p:cNvPr id="2" name="Tittel 1"/>
          <p:cNvSpPr>
            <a:spLocks noGrp="1"/>
          </p:cNvSpPr>
          <p:nvPr>
            <p:ph type="title"/>
          </p:nvPr>
        </p:nvSpPr>
        <p:spPr>
          <a:xfrm>
            <a:off x="2793058" y="4594123"/>
            <a:ext cx="8636941" cy="1818323"/>
          </a:xfrm>
        </p:spPr>
        <p:txBody>
          <a:bodyPr anchor="b">
            <a:normAutofit/>
          </a:bodyPr>
          <a:lstStyle/>
          <a:p>
            <a:pPr algn="r"/>
            <a:r>
              <a:rPr lang="nb-NO" sz="6000"/>
              <a:t>Hva har vi snakket om i dag?</a:t>
            </a:r>
          </a:p>
        </p:txBody>
      </p:sp>
    </p:spTree>
    <p:extLst>
      <p:ext uri="{BB962C8B-B14F-4D97-AF65-F5344CB8AC3E}">
        <p14:creationId xmlns:p14="http://schemas.microsoft.com/office/powerpoint/2010/main" val="2454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854C4829-CF39-4CF4-973E-6F5A32F80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a:xfrm>
            <a:off x="3296265" y="4594123"/>
            <a:ext cx="8133734" cy="1818323"/>
          </a:xfrm>
        </p:spPr>
        <p:txBody>
          <a:bodyPr anchor="b">
            <a:normAutofit/>
          </a:bodyPr>
          <a:lstStyle/>
          <a:p>
            <a:pPr algn="r"/>
            <a:r>
              <a:rPr lang="nb-NO" sz="6000"/>
              <a:t>Plan for dagen</a:t>
            </a:r>
          </a:p>
        </p:txBody>
      </p:sp>
      <p:sp>
        <p:nvSpPr>
          <p:cNvPr id="3" name="Plassholder for innhold 2"/>
          <p:cNvSpPr>
            <a:spLocks noGrp="1"/>
          </p:cNvSpPr>
          <p:nvPr>
            <p:ph idx="1"/>
          </p:nvPr>
        </p:nvSpPr>
        <p:spPr>
          <a:xfrm>
            <a:off x="965199" y="685689"/>
            <a:ext cx="7808141" cy="3766185"/>
          </a:xfrm>
        </p:spPr>
        <p:txBody>
          <a:bodyPr vert="horz" lIns="91440" tIns="45720" rIns="91440" bIns="45720" rtlCol="0" anchor="t">
            <a:normAutofit fontScale="92500" lnSpcReduction="10000"/>
          </a:bodyPr>
          <a:lstStyle/>
          <a:p>
            <a:r>
              <a:rPr lang="nb-NO" sz="3600"/>
              <a:t>- Oppsummering og dagens ord</a:t>
            </a:r>
            <a:endParaRPr lang="nb-NO" sz="3600">
              <a:cs typeface="Calibri Light"/>
            </a:endParaRPr>
          </a:p>
          <a:p>
            <a:r>
              <a:rPr lang="nb-NO" sz="3600">
                <a:cs typeface="Calibri Light"/>
              </a:rPr>
              <a:t>- Hvordan lærer voksne?</a:t>
            </a:r>
          </a:p>
          <a:p>
            <a:r>
              <a:rPr lang="nb-NO" sz="3600">
                <a:cs typeface="Calibri Light"/>
              </a:rPr>
              <a:t>- Hva er nyttig læring?</a:t>
            </a:r>
          </a:p>
          <a:p>
            <a:r>
              <a:rPr lang="nb-NO" sz="3600">
                <a:cs typeface="Calibri Light"/>
              </a:rPr>
              <a:t>- Motivasjon</a:t>
            </a:r>
          </a:p>
          <a:p>
            <a:r>
              <a:rPr lang="nb-NO" sz="3600">
                <a:cs typeface="Calibri Light"/>
              </a:rPr>
              <a:t>- Motstand </a:t>
            </a:r>
          </a:p>
          <a:p>
            <a:r>
              <a:rPr lang="nb-NO" sz="3600">
                <a:cs typeface="Calibri Light"/>
              </a:rPr>
              <a:t>- Tillit</a:t>
            </a:r>
          </a:p>
          <a:p>
            <a:r>
              <a:rPr lang="nb-NO" sz="3600"/>
              <a:t>- Hva har vi snakket om i dag?</a:t>
            </a:r>
            <a:endParaRPr lang="nb-NO" sz="3600">
              <a:cs typeface="Calibri Light"/>
            </a:endParaRPr>
          </a:p>
          <a:p>
            <a:endParaRPr lang="nb-NO"/>
          </a:p>
        </p:txBody>
      </p:sp>
    </p:spTree>
    <p:extLst>
      <p:ext uri="{BB962C8B-B14F-4D97-AF65-F5344CB8AC3E}">
        <p14:creationId xmlns:p14="http://schemas.microsoft.com/office/powerpoint/2010/main" val="1552552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657225" y="499533"/>
            <a:ext cx="6972607" cy="1658198"/>
          </a:xfrm>
        </p:spPr>
        <p:txBody>
          <a:bodyPr>
            <a:normAutofit/>
          </a:bodyPr>
          <a:lstStyle/>
          <a:p>
            <a:r>
              <a:rPr lang="nb-NO" sz="5000">
                <a:cs typeface="Calibri Light"/>
              </a:rPr>
              <a:t>Hvordan lærer voksne?</a:t>
            </a:r>
          </a:p>
        </p:txBody>
      </p:sp>
      <p:sp>
        <p:nvSpPr>
          <p:cNvPr id="3" name="Plassholder for innhold 2"/>
          <p:cNvSpPr>
            <a:spLocks noGrp="1"/>
          </p:cNvSpPr>
          <p:nvPr>
            <p:ph idx="1"/>
          </p:nvPr>
        </p:nvSpPr>
        <p:spPr>
          <a:xfrm>
            <a:off x="662546" y="2011680"/>
            <a:ext cx="7164842" cy="3907296"/>
          </a:xfrm>
        </p:spPr>
        <p:txBody>
          <a:bodyPr vert="horz" lIns="91440" tIns="45720" rIns="91440" bIns="45720" rtlCol="0" anchor="t">
            <a:normAutofit lnSpcReduction="10000"/>
          </a:bodyPr>
          <a:lstStyle/>
          <a:p>
            <a:r>
              <a:rPr lang="nb-NO">
                <a:cs typeface="Calibri Light"/>
              </a:rPr>
              <a:t>Voksne har erfaringer.</a:t>
            </a:r>
            <a:br>
              <a:rPr lang="nb-NO">
                <a:cs typeface="Calibri Light"/>
              </a:rPr>
            </a:br>
            <a:r>
              <a:rPr lang="nb-NO">
                <a:cs typeface="Calibri Light"/>
              </a:rPr>
              <a:t>De har opplevd mye, og mange har barn, familie og ansvar.</a:t>
            </a:r>
          </a:p>
          <a:p>
            <a:r>
              <a:rPr lang="nb-NO">
                <a:cs typeface="Calibri Light"/>
              </a:rPr>
              <a:t>Voksne kjenner seg selv og vet hvem de er. </a:t>
            </a:r>
            <a:br>
              <a:rPr lang="nb-NO">
                <a:cs typeface="Calibri Light"/>
              </a:rPr>
            </a:br>
            <a:r>
              <a:rPr lang="nb-NO">
                <a:cs typeface="Calibri Light"/>
              </a:rPr>
              <a:t>De spør ofte: Hvilke erfaringer har jeg? Hva vil jeg gjøre i framtida?</a:t>
            </a:r>
          </a:p>
          <a:p>
            <a:r>
              <a:rPr lang="nb-NO"/>
              <a:t>Voksne er selvstyrte. Mange ønsker for eksempel å ta ansvar for sin egen læring.</a:t>
            </a:r>
            <a:r>
              <a:rPr lang="nb-NO">
                <a:cs typeface="Calibri Light"/>
              </a:rPr>
              <a:t> De vet hva de kan og hva de ikke kan.</a:t>
            </a:r>
          </a:p>
          <a:p>
            <a:r>
              <a:rPr lang="nb-NO"/>
              <a:t>Voksne vil vite at de har bruk for det de lærer. </a:t>
            </a:r>
            <a:br>
              <a:rPr lang="nb-NO"/>
            </a:br>
            <a:r>
              <a:rPr lang="nb-NO"/>
              <a:t>De vil ikke kaste bort tiden.</a:t>
            </a:r>
            <a:endParaRPr lang="nb-NO">
              <a:cs typeface="Calibri Light"/>
            </a:endParaRPr>
          </a:p>
        </p:txBody>
      </p:sp>
      <p:pic>
        <p:nvPicPr>
          <p:cNvPr id="4" name="Bilde 3">
            <a:extLst>
              <a:ext uri="{FF2B5EF4-FFF2-40B4-BE49-F238E27FC236}">
                <a16:creationId xmlns:a16="http://schemas.microsoft.com/office/drawing/2014/main" id="{7B5F85B5-407B-4E6B-AB24-D4768B5450CD}"/>
              </a:ext>
            </a:extLst>
          </p:cNvPr>
          <p:cNvPicPr>
            <a:picLocks noChangeAspect="1"/>
          </p:cNvPicPr>
          <p:nvPr/>
        </p:nvPicPr>
        <p:blipFill>
          <a:blip r:embed="rId3"/>
          <a:stretch>
            <a:fillRect/>
          </a:stretch>
        </p:blipFill>
        <p:spPr>
          <a:xfrm>
            <a:off x="8100058" y="1485109"/>
            <a:ext cx="3448478" cy="3448478"/>
          </a:xfrm>
          <a:prstGeom prst="rect">
            <a:avLst/>
          </a:prstGeom>
        </p:spPr>
      </p:pic>
    </p:spTree>
    <p:extLst>
      <p:ext uri="{BB962C8B-B14F-4D97-AF65-F5344CB8AC3E}">
        <p14:creationId xmlns:p14="http://schemas.microsoft.com/office/powerpoint/2010/main" val="1099190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2F0CF5-07B1-43EB-88BB-7B1A0D39D63E}"/>
              </a:ext>
            </a:extLst>
          </p:cNvPr>
          <p:cNvSpPr>
            <a:spLocks noGrp="1"/>
          </p:cNvSpPr>
          <p:nvPr>
            <p:ph type="title"/>
          </p:nvPr>
        </p:nvSpPr>
        <p:spPr>
          <a:xfrm>
            <a:off x="1362456" y="896684"/>
            <a:ext cx="2979252" cy="4979728"/>
          </a:xfrm>
        </p:spPr>
        <p:txBody>
          <a:bodyPr anchor="ctr">
            <a:normAutofit/>
          </a:bodyPr>
          <a:lstStyle/>
          <a:p>
            <a:pPr algn="r"/>
            <a:r>
              <a:rPr lang="nb-NO" sz="4000">
                <a:cs typeface="Calibri Light"/>
              </a:rPr>
              <a:t>Oppgave 1</a:t>
            </a:r>
            <a:endParaRPr lang="nb-NO" sz="4000"/>
          </a:p>
        </p:txBody>
      </p:sp>
      <p:cxnSp>
        <p:nvCxnSpPr>
          <p:cNvPr id="13" name="Straight Connector 12">
            <a:extLst>
              <a:ext uri="{FF2B5EF4-FFF2-40B4-BE49-F238E27FC236}">
                <a16:creationId xmlns:a16="http://schemas.microsoft.com/office/drawing/2014/main" id="{07BC4E14-913C-46C0-ABF7-BDDAEC08A3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440" y="2071116"/>
            <a:ext cx="0" cy="2715768"/>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1DCFD842-D56B-48C3-AFD0-6F1FD760E482}"/>
              </a:ext>
            </a:extLst>
          </p:cNvPr>
          <p:cNvSpPr>
            <a:spLocks noGrp="1"/>
          </p:cNvSpPr>
          <p:nvPr>
            <p:ph idx="1"/>
          </p:nvPr>
        </p:nvSpPr>
        <p:spPr>
          <a:xfrm>
            <a:off x="4985172" y="896684"/>
            <a:ext cx="5484707" cy="5064633"/>
          </a:xfrm>
        </p:spPr>
        <p:txBody>
          <a:bodyPr vert="horz" lIns="91440" tIns="45720" rIns="91440" bIns="45720" rtlCol="0" anchor="ctr">
            <a:normAutofit/>
          </a:bodyPr>
          <a:lstStyle/>
          <a:p>
            <a:r>
              <a:rPr lang="nb-NO" sz="4800">
                <a:cs typeface="Calibri Light"/>
              </a:rPr>
              <a:t>Lærer </a:t>
            </a:r>
          </a:p>
          <a:p>
            <a:pPr marL="0" indent="0">
              <a:buNone/>
            </a:pPr>
            <a:r>
              <a:rPr lang="nb-NO" sz="4800">
                <a:cs typeface="Calibri Light"/>
              </a:rPr>
              <a:t>voksne og barn </a:t>
            </a:r>
          </a:p>
          <a:p>
            <a:pPr marL="0" indent="0">
              <a:buNone/>
            </a:pPr>
            <a:r>
              <a:rPr lang="nb-NO" sz="4800">
                <a:cs typeface="Calibri Light"/>
              </a:rPr>
              <a:t>på samme måte?</a:t>
            </a:r>
          </a:p>
        </p:txBody>
      </p:sp>
    </p:spTree>
    <p:extLst>
      <p:ext uri="{BB962C8B-B14F-4D97-AF65-F5344CB8AC3E}">
        <p14:creationId xmlns:p14="http://schemas.microsoft.com/office/powerpoint/2010/main" val="203139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657224" y="499533"/>
            <a:ext cx="10772775" cy="1658198"/>
          </a:xfrm>
        </p:spPr>
        <p:txBody>
          <a:bodyPr vert="horz" lIns="91440" tIns="45720" rIns="91440" bIns="45720" rtlCol="0">
            <a:normAutofit/>
          </a:bodyPr>
          <a:lstStyle/>
          <a:p>
            <a:br>
              <a:rPr lang="en-US" sz="3800"/>
            </a:br>
            <a:r>
              <a:rPr lang="nb-NO" sz="3800"/>
              <a:t>Hva er nyttig læring?</a:t>
            </a:r>
            <a:br>
              <a:rPr lang="en-US" sz="3800"/>
            </a:br>
            <a:endParaRPr lang="nb-NO" sz="3800"/>
          </a:p>
        </p:txBody>
      </p:sp>
      <p:sp>
        <p:nvSpPr>
          <p:cNvPr id="3" name="Plassholder for innhold 2"/>
          <p:cNvSpPr>
            <a:spLocks noGrp="1"/>
          </p:cNvSpPr>
          <p:nvPr>
            <p:ph idx="1"/>
          </p:nvPr>
        </p:nvSpPr>
        <p:spPr>
          <a:xfrm>
            <a:off x="662545" y="2011680"/>
            <a:ext cx="6974389" cy="3766185"/>
          </a:xfrm>
        </p:spPr>
        <p:txBody>
          <a:bodyPr vert="horz" lIns="91440" tIns="45720" rIns="91440" bIns="45720" rtlCol="0" anchor="t">
            <a:normAutofit/>
          </a:bodyPr>
          <a:lstStyle/>
          <a:p>
            <a:r>
              <a:rPr lang="nb-NO">
                <a:cs typeface="Calibri Light"/>
              </a:rPr>
              <a:t>Voksne spør: </a:t>
            </a:r>
            <a:r>
              <a:rPr lang="nb-NO" b="1">
                <a:cs typeface="Calibri Light"/>
              </a:rPr>
              <a:t>Hvorfor</a:t>
            </a:r>
            <a:r>
              <a:rPr lang="nb-NO">
                <a:cs typeface="Calibri Light"/>
              </a:rPr>
              <a:t> skal jeg lære dette?</a:t>
            </a:r>
          </a:p>
          <a:p>
            <a:r>
              <a:rPr lang="nb-NO">
                <a:cs typeface="Calibri Light"/>
              </a:rPr>
              <a:t>Voksne er målrettet.</a:t>
            </a:r>
          </a:p>
          <a:p>
            <a:r>
              <a:rPr lang="nb-NO">
                <a:cs typeface="Calibri Light"/>
              </a:rPr>
              <a:t>De vil videre i livene sine.</a:t>
            </a:r>
            <a:endParaRPr lang="nb-NO">
              <a:ea typeface="+mn-lt"/>
              <a:cs typeface="+mn-lt"/>
            </a:endParaRPr>
          </a:p>
          <a:p>
            <a:r>
              <a:rPr lang="nb-NO">
                <a:cs typeface="Calibri Light"/>
              </a:rPr>
              <a:t>Voksne vil bruke det de lærer i hverdagslivet og jobben.</a:t>
            </a:r>
          </a:p>
          <a:p>
            <a:r>
              <a:rPr lang="nb-NO">
                <a:cs typeface="Calibri Light"/>
              </a:rPr>
              <a:t>Når voksne synes det de lærer er nyttig, vil de gjerne jobbe mer.</a:t>
            </a:r>
            <a:endParaRPr lang="nb-NO"/>
          </a:p>
          <a:p>
            <a:endParaRPr lang="nb-NO" sz="2200">
              <a:cs typeface="Calibri Light"/>
            </a:endParaRPr>
          </a:p>
          <a:p>
            <a:endParaRPr lang="nb-NO" sz="2200">
              <a:cs typeface="Calibri Light"/>
            </a:endParaRPr>
          </a:p>
        </p:txBody>
      </p:sp>
      <p:pic>
        <p:nvPicPr>
          <p:cNvPr id="1026" name="Picture 2" descr="Laptop, Datamaskin, Leseren, Forskning">
            <a:extLst>
              <a:ext uri="{FF2B5EF4-FFF2-40B4-BE49-F238E27FC236}">
                <a16:creationId xmlns:a16="http://schemas.microsoft.com/office/drawing/2014/main" id="{A7B2F96E-E362-4E2D-9CD5-009E84BCDF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95" r="17343" b="-1"/>
          <a:stretch/>
        </p:blipFill>
        <p:spPr bwMode="auto">
          <a:xfrm>
            <a:off x="8026499" y="2076150"/>
            <a:ext cx="3383936" cy="344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610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991578" y="400755"/>
            <a:ext cx="5142271" cy="1658198"/>
          </a:xfrm>
        </p:spPr>
        <p:txBody>
          <a:bodyPr>
            <a:normAutofit/>
          </a:bodyPr>
          <a:lstStyle/>
          <a:p>
            <a:r>
              <a:rPr lang="nb-NO"/>
              <a:t>Motivasjon</a:t>
            </a:r>
          </a:p>
        </p:txBody>
      </p:sp>
      <p:sp>
        <p:nvSpPr>
          <p:cNvPr id="3" name="Plassholder for innhold 2"/>
          <p:cNvSpPr>
            <a:spLocks noGrp="1"/>
          </p:cNvSpPr>
          <p:nvPr>
            <p:ph idx="1"/>
          </p:nvPr>
        </p:nvSpPr>
        <p:spPr>
          <a:xfrm>
            <a:off x="5991578" y="1842347"/>
            <a:ext cx="5142271" cy="3892954"/>
          </a:xfrm>
        </p:spPr>
        <p:txBody>
          <a:bodyPr vert="horz" lIns="91440" tIns="45720" rIns="91440" bIns="45720" rtlCol="0" anchor="t">
            <a:normAutofit/>
          </a:bodyPr>
          <a:lstStyle/>
          <a:p>
            <a:pPr marL="0" indent="0"/>
            <a:r>
              <a:rPr lang="nb-NO" sz="3200">
                <a:cs typeface="Calibri Light"/>
              </a:rPr>
              <a:t>Voksne spør seg selv: </a:t>
            </a:r>
          </a:p>
          <a:p>
            <a:pPr marL="0" indent="0"/>
            <a:r>
              <a:rPr lang="nb-NO" sz="3200">
                <a:cs typeface="Calibri Light"/>
              </a:rPr>
              <a:t>- Klarer jeg dette?</a:t>
            </a:r>
          </a:p>
          <a:p>
            <a:pPr marL="0" indent="0"/>
            <a:r>
              <a:rPr lang="nb-NO" sz="3200">
                <a:cs typeface="Calibri Light"/>
              </a:rPr>
              <a:t>- Trenger jeg dette?</a:t>
            </a:r>
          </a:p>
          <a:p>
            <a:pPr marL="0" indent="0">
              <a:buNone/>
            </a:pPr>
            <a:endParaRPr lang="nb-NO" sz="2000">
              <a:cs typeface="Calibri Light"/>
            </a:endParaRPr>
          </a:p>
          <a:p>
            <a:pPr marL="0" indent="0">
              <a:buNone/>
            </a:pPr>
            <a:r>
              <a:rPr lang="nb-NO" sz="2000">
                <a:cs typeface="Calibri Light"/>
              </a:rPr>
              <a:t>Å mestre er motiverende. Det gir oss selvtillit. Vi vil vise at vi kan.</a:t>
            </a:r>
          </a:p>
          <a:p>
            <a:pPr marL="0" indent="0">
              <a:buNone/>
            </a:pPr>
            <a:r>
              <a:rPr lang="nb-NO" sz="2000">
                <a:cs typeface="Calibri Light"/>
              </a:rPr>
              <a:t>Vi blir mer motivert når vi klarer noe.</a:t>
            </a:r>
          </a:p>
          <a:p>
            <a:pPr marL="0" indent="0">
              <a:buNone/>
            </a:pPr>
            <a:r>
              <a:rPr lang="nb-NO" sz="2000"/>
              <a:t>Vi blir ofte mer motivert når vi samarbeider med andre. </a:t>
            </a:r>
            <a:endParaRPr lang="nb-NO" sz="2000">
              <a:cs typeface="Calibri Light"/>
            </a:endParaRPr>
          </a:p>
        </p:txBody>
      </p:sp>
      <p:pic>
        <p:nvPicPr>
          <p:cNvPr id="4" name="Bilde 4">
            <a:extLst>
              <a:ext uri="{FF2B5EF4-FFF2-40B4-BE49-F238E27FC236}">
                <a16:creationId xmlns:a16="http://schemas.microsoft.com/office/drawing/2014/main" id="{7E3DFB5B-9A5F-4A79-BFBC-FD2781607AF8}"/>
              </a:ext>
            </a:extLst>
          </p:cNvPr>
          <p:cNvPicPr>
            <a:picLocks noChangeAspect="1"/>
          </p:cNvPicPr>
          <p:nvPr/>
        </p:nvPicPr>
        <p:blipFill>
          <a:blip r:embed="rId3"/>
          <a:stretch>
            <a:fillRect/>
          </a:stretch>
        </p:blipFill>
        <p:spPr>
          <a:xfrm>
            <a:off x="745132" y="658961"/>
            <a:ext cx="5247747" cy="5247747"/>
          </a:xfrm>
          <a:prstGeom prst="rect">
            <a:avLst/>
          </a:prstGeom>
        </p:spPr>
      </p:pic>
    </p:spTree>
    <p:extLst>
      <p:ext uri="{BB962C8B-B14F-4D97-AF65-F5344CB8AC3E}">
        <p14:creationId xmlns:p14="http://schemas.microsoft.com/office/powerpoint/2010/main" val="116996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a:xfrm>
            <a:off x="631371" y="1059895"/>
            <a:ext cx="3105976" cy="4738211"/>
          </a:xfrm>
        </p:spPr>
        <p:txBody>
          <a:bodyPr anchor="ctr">
            <a:normAutofit/>
          </a:bodyPr>
          <a:lstStyle/>
          <a:p>
            <a:r>
              <a:rPr lang="nb-NO" sz="4400">
                <a:solidFill>
                  <a:srgbClr val="FFFFFF"/>
                </a:solidFill>
              </a:rPr>
              <a:t>Motstand</a:t>
            </a:r>
          </a:p>
        </p:txBody>
      </p:sp>
      <p:sp>
        <p:nvSpPr>
          <p:cNvPr id="3" name="Plassholder for innhold 2"/>
          <p:cNvSpPr>
            <a:spLocks noGrp="1"/>
          </p:cNvSpPr>
          <p:nvPr>
            <p:ph idx="1"/>
          </p:nvPr>
        </p:nvSpPr>
        <p:spPr>
          <a:xfrm>
            <a:off x="4577192" y="1793141"/>
            <a:ext cx="7617989" cy="4680700"/>
          </a:xfrm>
        </p:spPr>
        <p:txBody>
          <a:bodyPr vert="horz" lIns="91440" tIns="45720" rIns="91440" bIns="45720" rtlCol="0" anchor="ctr">
            <a:normAutofit/>
          </a:bodyPr>
          <a:lstStyle/>
          <a:p>
            <a:pPr marL="0" indent="0">
              <a:buNone/>
            </a:pPr>
            <a:r>
              <a:rPr lang="nb-NO" sz="3200"/>
              <a:t>Voksne kan ofte reagere med motstand i læringssituasjoner.</a:t>
            </a:r>
          </a:p>
          <a:p>
            <a:r>
              <a:rPr lang="nb-NO" sz="3200">
                <a:cs typeface="Calibri Light"/>
              </a:rPr>
              <a:t>Voksne er i et dilemma. </a:t>
            </a:r>
            <a:br>
              <a:rPr lang="nb-NO" sz="3200">
                <a:cs typeface="Calibri Light"/>
              </a:rPr>
            </a:br>
            <a:r>
              <a:rPr lang="nb-NO" sz="3200">
                <a:cs typeface="Calibri Light"/>
              </a:rPr>
              <a:t>Vi både vil og vil ikke lære på samme tid.</a:t>
            </a:r>
            <a:br>
              <a:rPr lang="nb-NO" sz="3200">
                <a:cs typeface="Calibri Light"/>
              </a:rPr>
            </a:br>
            <a:endParaRPr lang="nb-NO" sz="3200"/>
          </a:p>
          <a:p>
            <a:pPr marL="0" indent="0">
              <a:buNone/>
            </a:pPr>
            <a:r>
              <a:rPr lang="nb-NO" sz="3200"/>
              <a:t>- Hvorfor? </a:t>
            </a:r>
          </a:p>
          <a:p>
            <a:endParaRPr lang="nb-NO" sz="3200"/>
          </a:p>
          <a:p>
            <a:pPr marL="0" indent="0">
              <a:buNone/>
            </a:pPr>
            <a:r>
              <a:rPr lang="nb-NO" sz="3200"/>
              <a:t>- Hvordan kommer det til uttrykk?</a:t>
            </a:r>
          </a:p>
          <a:p>
            <a:endParaRPr lang="nb-NO" sz="3200"/>
          </a:p>
          <a:p>
            <a:endParaRPr lang="nb-NO" sz="3200">
              <a:cs typeface="Calibri Light"/>
            </a:endParaRPr>
          </a:p>
          <a:p>
            <a:endParaRPr lang="nb-NO" sz="2000"/>
          </a:p>
          <a:p>
            <a:endParaRPr lang="nb-NO" sz="2000"/>
          </a:p>
          <a:p>
            <a:endParaRPr lang="nb-NO" sz="2000"/>
          </a:p>
        </p:txBody>
      </p:sp>
    </p:spTree>
    <p:extLst>
      <p:ext uri="{BB962C8B-B14F-4D97-AF65-F5344CB8AC3E}">
        <p14:creationId xmlns:p14="http://schemas.microsoft.com/office/powerpoint/2010/main" val="1907937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362456" y="896684"/>
            <a:ext cx="2979252" cy="4979728"/>
          </a:xfrm>
        </p:spPr>
        <p:txBody>
          <a:bodyPr anchor="ctr">
            <a:normAutofit/>
          </a:bodyPr>
          <a:lstStyle/>
          <a:p>
            <a:pPr algn="r"/>
            <a:r>
              <a:rPr lang="nb-NO" sz="4000">
                <a:cs typeface="Calibri Light"/>
              </a:rPr>
              <a:t>Oppgave 2</a:t>
            </a:r>
          </a:p>
        </p:txBody>
      </p:sp>
      <p:cxnSp>
        <p:nvCxnSpPr>
          <p:cNvPr id="6" name="Straight Connector 7">
            <a:extLst>
              <a:ext uri="{FF2B5EF4-FFF2-40B4-BE49-F238E27FC236}">
                <a16:creationId xmlns:a16="http://schemas.microsoft.com/office/drawing/2014/main" id="{07BC4E14-913C-46C0-ABF7-BDDAEC08A3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440" y="2071116"/>
            <a:ext cx="0" cy="2715768"/>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Plassholder for innhold 2"/>
          <p:cNvSpPr>
            <a:spLocks noGrp="1"/>
          </p:cNvSpPr>
          <p:nvPr>
            <p:ph idx="1"/>
          </p:nvPr>
        </p:nvSpPr>
        <p:spPr>
          <a:xfrm>
            <a:off x="4985172" y="896684"/>
            <a:ext cx="7132274" cy="5425038"/>
          </a:xfrm>
        </p:spPr>
        <p:txBody>
          <a:bodyPr vert="horz" lIns="91440" tIns="45720" rIns="91440" bIns="45720" rtlCol="0" anchor="ctr">
            <a:noAutofit/>
          </a:bodyPr>
          <a:lstStyle/>
          <a:p>
            <a:r>
              <a:rPr lang="nb-NO" sz="3200"/>
              <a:t>Klassen jobber med verb og elevene kommer med eksempler på bruk av verb i preteritum. Så spør en elev: </a:t>
            </a:r>
            <a:br>
              <a:rPr lang="nb-NO" sz="3200">
                <a:cs typeface="Calibri Light"/>
              </a:rPr>
            </a:br>
            <a:r>
              <a:rPr lang="nb-NO" sz="3200"/>
              <a:t>«Hvorfor snakker vi ikke om klokka?»</a:t>
            </a:r>
            <a:endParaRPr lang="nb-NO" sz="3200">
              <a:cs typeface="Calibri Light"/>
            </a:endParaRPr>
          </a:p>
          <a:p>
            <a:endParaRPr lang="nb-NO" sz="3200">
              <a:cs typeface="Calibri Light"/>
            </a:endParaRPr>
          </a:p>
          <a:p>
            <a:r>
              <a:rPr lang="nb-NO" sz="3200"/>
              <a:t>Diskuter:</a:t>
            </a:r>
            <a:endParaRPr lang="nb-NO" sz="3200">
              <a:cs typeface="Calibri Light"/>
            </a:endParaRPr>
          </a:p>
          <a:p>
            <a:pPr marL="0" indent="0">
              <a:buNone/>
            </a:pPr>
            <a:r>
              <a:rPr lang="nb-NO" sz="3200"/>
              <a:t>- Hvorfor sier eleven dette?</a:t>
            </a:r>
            <a:endParaRPr lang="nb-NO" sz="3200">
              <a:cs typeface="Calibri Light"/>
            </a:endParaRPr>
          </a:p>
          <a:p>
            <a:pPr marL="0" indent="0">
              <a:buNone/>
            </a:pPr>
            <a:r>
              <a:rPr lang="nb-NO" sz="3200"/>
              <a:t>- Hvordan vil du reagere hvis du er lærer?</a:t>
            </a:r>
            <a:endParaRPr lang="nb-NO" sz="3200">
              <a:cs typeface="Calibri Light"/>
            </a:endParaRPr>
          </a:p>
        </p:txBody>
      </p:sp>
    </p:spTree>
    <p:extLst>
      <p:ext uri="{BB962C8B-B14F-4D97-AF65-F5344CB8AC3E}">
        <p14:creationId xmlns:p14="http://schemas.microsoft.com/office/powerpoint/2010/main" val="286548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4955458" y="499533"/>
            <a:ext cx="6587613" cy="1658198"/>
          </a:xfrm>
        </p:spPr>
        <p:txBody>
          <a:bodyPr vert="horz" lIns="91440" tIns="45720" rIns="91440" bIns="45720" rtlCol="0" anchor="ctr">
            <a:normAutofit/>
          </a:bodyPr>
          <a:lstStyle/>
          <a:p>
            <a:br>
              <a:rPr lang="en-US" sz="3800">
                <a:ea typeface="+mj-lt"/>
                <a:cs typeface="+mj-lt"/>
              </a:rPr>
            </a:br>
            <a:r>
              <a:rPr lang="en-US" sz="3800" err="1"/>
              <a:t>Oppgave</a:t>
            </a:r>
            <a:r>
              <a:rPr lang="en-US" sz="3800"/>
              <a:t> 3</a:t>
            </a:r>
            <a:br>
              <a:rPr lang="en-US" sz="3800">
                <a:cs typeface="Calibri Light"/>
              </a:rPr>
            </a:br>
            <a:endParaRPr lang="en-US" sz="3800"/>
          </a:p>
        </p:txBody>
      </p:sp>
      <p:sp>
        <p:nvSpPr>
          <p:cNvPr id="5" name="Plassholder for innhold 4"/>
          <p:cNvSpPr>
            <a:spLocks noGrp="1"/>
          </p:cNvSpPr>
          <p:nvPr>
            <p:ph sz="half" idx="1"/>
          </p:nvPr>
        </p:nvSpPr>
        <p:spPr>
          <a:xfrm>
            <a:off x="4955458" y="2011680"/>
            <a:ext cx="6587613" cy="3864732"/>
          </a:xfrm>
        </p:spPr>
        <p:txBody>
          <a:bodyPr vert="horz" lIns="91440" tIns="45720" rIns="91440" bIns="45720" rtlCol="0" anchor="t">
            <a:normAutofit lnSpcReduction="10000"/>
          </a:bodyPr>
          <a:lstStyle/>
          <a:p>
            <a:pPr marL="0" indent="0"/>
            <a:r>
              <a:rPr lang="en-US"/>
              <a:t>Klassen </a:t>
            </a:r>
            <a:r>
              <a:rPr lang="en-US" err="1"/>
              <a:t>arbeider</a:t>
            </a:r>
            <a:r>
              <a:rPr lang="en-US"/>
              <a:t> med </a:t>
            </a:r>
            <a:r>
              <a:rPr lang="en-US" err="1"/>
              <a:t>farger</a:t>
            </a:r>
            <a:r>
              <a:rPr lang="en-US"/>
              <a:t>. </a:t>
            </a:r>
            <a:r>
              <a:rPr lang="en-US" err="1"/>
              <a:t>Læreren</a:t>
            </a:r>
            <a:r>
              <a:rPr lang="en-US"/>
              <a:t> har diktat. </a:t>
            </a:r>
            <a:r>
              <a:rPr lang="en-US" err="1"/>
              <a:t>Deltakerne</a:t>
            </a:r>
            <a:r>
              <a:rPr lang="en-US"/>
              <a:t> </a:t>
            </a:r>
            <a:r>
              <a:rPr lang="en-US" err="1"/>
              <a:t>skal</a:t>
            </a:r>
            <a:r>
              <a:rPr lang="en-US"/>
              <a:t> </a:t>
            </a:r>
            <a:r>
              <a:rPr lang="en-US" err="1"/>
              <a:t>farge</a:t>
            </a:r>
            <a:r>
              <a:rPr lang="en-US"/>
              <a:t> de </a:t>
            </a:r>
            <a:r>
              <a:rPr lang="en-US" err="1"/>
              <a:t>tingene</a:t>
            </a:r>
            <a:r>
              <a:rPr lang="en-US"/>
              <a:t> </a:t>
            </a:r>
            <a:r>
              <a:rPr lang="en-US" err="1"/>
              <a:t>læreren</a:t>
            </a:r>
            <a:r>
              <a:rPr lang="en-US"/>
              <a:t> </a:t>
            </a:r>
            <a:r>
              <a:rPr lang="en-US" err="1"/>
              <a:t>leser</a:t>
            </a:r>
            <a:r>
              <a:rPr lang="en-US"/>
              <a:t>. </a:t>
            </a:r>
            <a:br>
              <a:rPr lang="en-US">
                <a:cs typeface="Calibri Light"/>
              </a:rPr>
            </a:br>
            <a:r>
              <a:rPr lang="en-US"/>
              <a:t>En </a:t>
            </a:r>
            <a:r>
              <a:rPr lang="en-US" err="1"/>
              <a:t>deltaker</a:t>
            </a:r>
            <a:r>
              <a:rPr lang="en-US"/>
              <a:t> </a:t>
            </a:r>
            <a:r>
              <a:rPr lang="en-US" err="1"/>
              <a:t>fargelegger</a:t>
            </a:r>
            <a:r>
              <a:rPr lang="en-US"/>
              <a:t> </a:t>
            </a:r>
            <a:r>
              <a:rPr lang="en-US" err="1"/>
              <a:t>ikke</a:t>
            </a:r>
            <a:r>
              <a:rPr lang="en-US"/>
              <a:t> </a:t>
            </a:r>
            <a:r>
              <a:rPr lang="en-US" err="1"/>
              <a:t>og</a:t>
            </a:r>
            <a:r>
              <a:rPr lang="en-US"/>
              <a:t> </a:t>
            </a:r>
            <a:r>
              <a:rPr lang="en-US" err="1"/>
              <a:t>blir</a:t>
            </a:r>
            <a:r>
              <a:rPr lang="en-US"/>
              <a:t> </a:t>
            </a:r>
            <a:r>
              <a:rPr lang="en-US" err="1"/>
              <a:t>sittende</a:t>
            </a:r>
            <a:r>
              <a:rPr lang="en-US"/>
              <a:t> </a:t>
            </a:r>
            <a:r>
              <a:rPr lang="en-US" err="1"/>
              <a:t>uten</a:t>
            </a:r>
            <a:r>
              <a:rPr lang="en-US"/>
              <a:t> å </a:t>
            </a:r>
            <a:r>
              <a:rPr lang="en-US" err="1"/>
              <a:t>gjøre</a:t>
            </a:r>
            <a:r>
              <a:rPr lang="en-US"/>
              <a:t> </a:t>
            </a:r>
            <a:r>
              <a:rPr lang="en-US" err="1"/>
              <a:t>noe</a:t>
            </a:r>
            <a:r>
              <a:rPr lang="en-US"/>
              <a:t>. </a:t>
            </a:r>
            <a:r>
              <a:rPr lang="en-US" err="1"/>
              <a:t>Læreren</a:t>
            </a:r>
            <a:r>
              <a:rPr lang="en-US"/>
              <a:t> </a:t>
            </a:r>
            <a:r>
              <a:rPr lang="en-US" err="1"/>
              <a:t>spør</a:t>
            </a:r>
            <a:r>
              <a:rPr lang="en-US"/>
              <a:t>: «</a:t>
            </a:r>
            <a:r>
              <a:rPr lang="en-US" err="1"/>
              <a:t>Hvorfor</a:t>
            </a:r>
            <a:r>
              <a:rPr lang="en-US"/>
              <a:t> </a:t>
            </a:r>
            <a:r>
              <a:rPr lang="en-US" err="1"/>
              <a:t>farger</a:t>
            </a:r>
            <a:r>
              <a:rPr lang="en-US"/>
              <a:t> du </a:t>
            </a:r>
            <a:r>
              <a:rPr lang="en-US" err="1"/>
              <a:t>ikke</a:t>
            </a:r>
            <a:r>
              <a:rPr lang="en-US"/>
              <a:t>?» </a:t>
            </a:r>
            <a:r>
              <a:rPr lang="en-US" err="1"/>
              <a:t>Deltakeren</a:t>
            </a:r>
            <a:r>
              <a:rPr lang="en-US"/>
              <a:t> </a:t>
            </a:r>
            <a:r>
              <a:rPr lang="en-US" err="1"/>
              <a:t>svarer</a:t>
            </a:r>
            <a:r>
              <a:rPr lang="en-US"/>
              <a:t>: «Det </a:t>
            </a:r>
            <a:r>
              <a:rPr lang="en-US" err="1"/>
              <a:t>er</a:t>
            </a:r>
            <a:r>
              <a:rPr lang="en-US"/>
              <a:t> </a:t>
            </a:r>
            <a:r>
              <a:rPr lang="en-US" err="1"/>
              <a:t>barnslig</a:t>
            </a:r>
            <a:r>
              <a:rPr lang="en-US"/>
              <a:t>. Det </a:t>
            </a:r>
            <a:r>
              <a:rPr lang="en-US" err="1"/>
              <a:t>er</a:t>
            </a:r>
            <a:r>
              <a:rPr lang="en-US"/>
              <a:t> bare barn </a:t>
            </a:r>
            <a:r>
              <a:rPr lang="en-US" err="1"/>
              <a:t>som</a:t>
            </a:r>
            <a:r>
              <a:rPr lang="en-US"/>
              <a:t> </a:t>
            </a:r>
            <a:r>
              <a:rPr lang="en-US" err="1"/>
              <a:t>gjør</a:t>
            </a:r>
            <a:r>
              <a:rPr lang="en-US"/>
              <a:t> det.»</a:t>
            </a:r>
          </a:p>
          <a:p>
            <a:pPr marL="0" indent="0"/>
            <a:r>
              <a:rPr lang="en-US" err="1"/>
              <a:t>Diskuter</a:t>
            </a:r>
            <a:r>
              <a:rPr lang="en-US"/>
              <a:t>: </a:t>
            </a:r>
            <a:br>
              <a:rPr lang="en-US">
                <a:cs typeface="Calibri Light"/>
              </a:rPr>
            </a:br>
            <a:r>
              <a:rPr lang="en-US" err="1"/>
              <a:t>Hva</a:t>
            </a:r>
            <a:r>
              <a:rPr lang="en-US"/>
              <a:t> </a:t>
            </a:r>
            <a:r>
              <a:rPr lang="en-US" err="1"/>
              <a:t>tror</a:t>
            </a:r>
            <a:r>
              <a:rPr lang="en-US"/>
              <a:t> </a:t>
            </a:r>
            <a:r>
              <a:rPr lang="en-US" err="1"/>
              <a:t>dere</a:t>
            </a:r>
            <a:r>
              <a:rPr lang="en-US"/>
              <a:t> </a:t>
            </a:r>
            <a:r>
              <a:rPr lang="en-US" err="1"/>
              <a:t>deltakerne</a:t>
            </a:r>
            <a:r>
              <a:rPr lang="en-US"/>
              <a:t> </a:t>
            </a:r>
            <a:r>
              <a:rPr lang="en-US" err="1"/>
              <a:t>kan</a:t>
            </a:r>
            <a:r>
              <a:rPr lang="en-US"/>
              <a:t> </a:t>
            </a:r>
            <a:r>
              <a:rPr lang="en-US" err="1"/>
              <a:t>lære</a:t>
            </a:r>
            <a:r>
              <a:rPr lang="en-US"/>
              <a:t> av </a:t>
            </a:r>
            <a:r>
              <a:rPr lang="en-US" err="1"/>
              <a:t>denne</a:t>
            </a:r>
            <a:r>
              <a:rPr lang="en-US"/>
              <a:t> </a:t>
            </a:r>
            <a:r>
              <a:rPr lang="en-US" err="1"/>
              <a:t>oppgaven</a:t>
            </a:r>
            <a:r>
              <a:rPr lang="en-US"/>
              <a:t>? </a:t>
            </a:r>
            <a:br>
              <a:rPr lang="en-US">
                <a:cs typeface="Calibri Light"/>
              </a:rPr>
            </a:br>
            <a:r>
              <a:rPr lang="en-US" err="1"/>
              <a:t>Er</a:t>
            </a:r>
            <a:r>
              <a:rPr lang="en-US"/>
              <a:t> </a:t>
            </a:r>
            <a:r>
              <a:rPr lang="en-US" err="1"/>
              <a:t>dette</a:t>
            </a:r>
            <a:r>
              <a:rPr lang="en-US"/>
              <a:t> en bra </a:t>
            </a:r>
            <a:r>
              <a:rPr lang="en-US" err="1"/>
              <a:t>oppgave</a:t>
            </a:r>
            <a:r>
              <a:rPr lang="en-US"/>
              <a:t> for </a:t>
            </a:r>
            <a:r>
              <a:rPr lang="en-US" err="1"/>
              <a:t>voksne</a:t>
            </a:r>
            <a:r>
              <a:rPr lang="en-US"/>
              <a:t>? </a:t>
            </a:r>
            <a:br>
              <a:rPr lang="en-US">
                <a:cs typeface="Calibri Light"/>
              </a:rPr>
            </a:br>
            <a:r>
              <a:rPr lang="en-US" err="1"/>
              <a:t>Hvorfor</a:t>
            </a:r>
            <a:r>
              <a:rPr lang="en-US"/>
              <a:t> </a:t>
            </a:r>
            <a:r>
              <a:rPr lang="en-US" err="1"/>
              <a:t>synes</a:t>
            </a:r>
            <a:r>
              <a:rPr lang="en-US"/>
              <a:t> </a:t>
            </a:r>
            <a:r>
              <a:rPr lang="en-US" err="1"/>
              <a:t>deltakeren</a:t>
            </a:r>
            <a:r>
              <a:rPr lang="en-US"/>
              <a:t> det </a:t>
            </a:r>
            <a:r>
              <a:rPr lang="en-US" err="1"/>
              <a:t>er</a:t>
            </a:r>
            <a:r>
              <a:rPr lang="en-US"/>
              <a:t> </a:t>
            </a:r>
            <a:r>
              <a:rPr lang="en-US" err="1"/>
              <a:t>barnslig</a:t>
            </a:r>
            <a:r>
              <a:rPr lang="en-US"/>
              <a:t> å </a:t>
            </a:r>
            <a:r>
              <a:rPr lang="en-US" err="1"/>
              <a:t>fargelegge</a:t>
            </a:r>
            <a:r>
              <a:rPr lang="en-US"/>
              <a:t>?</a:t>
            </a:r>
            <a:endParaRPr lang="en-US">
              <a:cs typeface="Calibri Light"/>
            </a:endParaRPr>
          </a:p>
        </p:txBody>
      </p:sp>
      <p:pic>
        <p:nvPicPr>
          <p:cNvPr id="12" name="Bilde 12" descr="Et bilde som inneholder skrivesaker, blyant, brevhode&#10;&#10;Beskrivelse som er generert med svært høy visshet">
            <a:extLst>
              <a:ext uri="{FF2B5EF4-FFF2-40B4-BE49-F238E27FC236}">
                <a16:creationId xmlns:a16="http://schemas.microsoft.com/office/drawing/2014/main" id="{62740614-3728-48CB-9D18-85B5410908BE}"/>
              </a:ext>
            </a:extLst>
          </p:cNvPr>
          <p:cNvPicPr>
            <a:picLocks noChangeAspect="1"/>
          </p:cNvPicPr>
          <p:nvPr/>
        </p:nvPicPr>
        <p:blipFill rotWithShape="1">
          <a:blip r:embed="rId3"/>
          <a:srcRect l="10808" r="16065" b="1"/>
          <a:stretch/>
        </p:blipFill>
        <p:spPr>
          <a:xfrm>
            <a:off x="633999" y="640080"/>
            <a:ext cx="4001315" cy="5588101"/>
          </a:xfrm>
          <a:prstGeom prst="rect">
            <a:avLst/>
          </a:prstGeom>
        </p:spPr>
      </p:pic>
    </p:spTree>
    <p:extLst>
      <p:ext uri="{BB962C8B-B14F-4D97-AF65-F5344CB8AC3E}">
        <p14:creationId xmlns:p14="http://schemas.microsoft.com/office/powerpoint/2010/main" val="1883315625"/>
      </p:ext>
    </p:extLst>
  </p:cSld>
  <p:clrMapOvr>
    <a:masterClrMapping/>
  </p:clrMapOvr>
</p:sld>
</file>

<file path=ppt/theme/theme1.xml><?xml version="1.0" encoding="utf-8"?>
<a:theme xmlns:a="http://schemas.openxmlformats.org/drawingml/2006/main" name="Metropolitt">
  <a:themeElements>
    <a:clrScheme name="Metropolitt">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t">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Application>Microsoft Office PowerPoint</Application>
  <PresentationFormat>Widescreen</PresentationFormat>
  <Slides>13</Slides>
  <Notes>10</Notes>
  <HiddenSlides>0</HiddenSlides>
  <ScaleCrop>false</ScaleCrop>
  <HeadingPairs>
    <vt:vector size="4" baseType="variant">
      <vt:variant>
        <vt:lpstr>Tema</vt:lpstr>
      </vt:variant>
      <vt:variant>
        <vt:i4>1</vt:i4>
      </vt:variant>
      <vt:variant>
        <vt:lpstr>Lysbildetitler</vt:lpstr>
      </vt:variant>
      <vt:variant>
        <vt:i4>13</vt:i4>
      </vt:variant>
    </vt:vector>
  </HeadingPairs>
  <TitlesOfParts>
    <vt:vector size="14" baseType="lpstr">
      <vt:lpstr>Metropolitt</vt:lpstr>
      <vt:lpstr>Voksnes læring</vt:lpstr>
      <vt:lpstr>Plan for dagen</vt:lpstr>
      <vt:lpstr>Hvordan lærer voksne?</vt:lpstr>
      <vt:lpstr>Oppgave 1</vt:lpstr>
      <vt:lpstr> Hva er nyttig læring? </vt:lpstr>
      <vt:lpstr>Motivasjon</vt:lpstr>
      <vt:lpstr>Motstand</vt:lpstr>
      <vt:lpstr>Oppgave 2</vt:lpstr>
      <vt:lpstr> Oppgave 3 </vt:lpstr>
      <vt:lpstr> Tillit </vt:lpstr>
      <vt:lpstr> Relasjonen mellom  deltakere og lærere </vt:lpstr>
      <vt:lpstr>Mestring og sårbarhet</vt:lpstr>
      <vt:lpstr>Hva har vi snakket om i 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Kurs 5</dc:title>
  <cp:revision>2</cp:revision>
  <dcterms:modified xsi:type="dcterms:W3CDTF">2019-02-28T09:37:49Z</dcterms:modified>
</cp:coreProperties>
</file>