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9"/>
  </p:notesMasterIdLst>
  <p:sldIdLst>
    <p:sldId id="681" r:id="rId2"/>
    <p:sldId id="261" r:id="rId3"/>
    <p:sldId id="903" r:id="rId4"/>
    <p:sldId id="948" r:id="rId5"/>
    <p:sldId id="634" r:id="rId6"/>
    <p:sldId id="1066" r:id="rId7"/>
    <p:sldId id="1076" r:id="rId8"/>
    <p:sldId id="1077" r:id="rId9"/>
    <p:sldId id="270" r:id="rId10"/>
    <p:sldId id="277" r:id="rId11"/>
    <p:sldId id="341" r:id="rId12"/>
    <p:sldId id="1090" r:id="rId13"/>
    <p:sldId id="278" r:id="rId14"/>
    <p:sldId id="482" r:id="rId15"/>
    <p:sldId id="1078" r:id="rId16"/>
    <p:sldId id="1079" r:id="rId17"/>
    <p:sldId id="1080" r:id="rId18"/>
    <p:sldId id="1081" r:id="rId19"/>
    <p:sldId id="1082" r:id="rId20"/>
    <p:sldId id="1083" r:id="rId21"/>
    <p:sldId id="1084" r:id="rId22"/>
    <p:sldId id="1085" r:id="rId23"/>
    <p:sldId id="995" r:id="rId24"/>
    <p:sldId id="940" r:id="rId25"/>
    <p:sldId id="529" r:id="rId26"/>
    <p:sldId id="310" r:id="rId27"/>
    <p:sldId id="507" r:id="rId28"/>
    <p:sldId id="508" r:id="rId29"/>
    <p:sldId id="495" r:id="rId30"/>
    <p:sldId id="334" r:id="rId31"/>
    <p:sldId id="382" r:id="rId32"/>
    <p:sldId id="336" r:id="rId33"/>
    <p:sldId id="337" r:id="rId34"/>
    <p:sldId id="383" r:id="rId35"/>
    <p:sldId id="304" r:id="rId36"/>
    <p:sldId id="305" r:id="rId37"/>
    <p:sldId id="315" r:id="rId38"/>
    <p:sldId id="1086" r:id="rId39"/>
    <p:sldId id="646" r:id="rId40"/>
    <p:sldId id="647" r:id="rId41"/>
    <p:sldId id="1087" r:id="rId42"/>
    <p:sldId id="485" r:id="rId43"/>
    <p:sldId id="1070" r:id="rId44"/>
    <p:sldId id="1065" r:id="rId45"/>
    <p:sldId id="1088" r:id="rId46"/>
    <p:sldId id="1089" r:id="rId47"/>
    <p:sldId id="330" r:id="rId48"/>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20" autoAdjust="0"/>
    <p:restoredTop sz="94660"/>
  </p:normalViewPr>
  <p:slideViewPr>
    <p:cSldViewPr snapToGrid="0" snapToObjects="1" showGuides="1">
      <p:cViewPr varScale="1">
        <p:scale>
          <a:sx n="102" d="100"/>
          <a:sy n="102" d="100"/>
        </p:scale>
        <p:origin x="1020" y="114"/>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7/9/2022</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1371B0-AF17-46F4-A386-63C9D67FACF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4587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10</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11</a:t>
            </a:fld>
            <a:endParaRPr lang="en-US" altLang="en-US"/>
          </a:p>
        </p:txBody>
      </p:sp>
    </p:spTree>
    <p:extLst>
      <p:ext uri="{BB962C8B-B14F-4D97-AF65-F5344CB8AC3E}">
        <p14:creationId xmlns:p14="http://schemas.microsoft.com/office/powerpoint/2010/main" val="264409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12</a:t>
            </a:fld>
            <a:endParaRPr lang="en-US" altLang="en-US"/>
          </a:p>
        </p:txBody>
      </p:sp>
    </p:spTree>
    <p:extLst>
      <p:ext uri="{BB962C8B-B14F-4D97-AF65-F5344CB8AC3E}">
        <p14:creationId xmlns:p14="http://schemas.microsoft.com/office/powerpoint/2010/main" val="852243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395543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199692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460350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1906605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489063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33111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36743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3352071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315195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3410863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38</a:t>
            </a:fld>
            <a:endParaRPr lang="en-US" altLang="en-US"/>
          </a:p>
        </p:txBody>
      </p:sp>
    </p:spTree>
    <p:extLst>
      <p:ext uri="{BB962C8B-B14F-4D97-AF65-F5344CB8AC3E}">
        <p14:creationId xmlns:p14="http://schemas.microsoft.com/office/powerpoint/2010/main" val="4259741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41</a:t>
            </a:fld>
            <a:endParaRPr lang="en-US" altLang="en-US"/>
          </a:p>
        </p:txBody>
      </p:sp>
    </p:spTree>
    <p:extLst>
      <p:ext uri="{BB962C8B-B14F-4D97-AF65-F5344CB8AC3E}">
        <p14:creationId xmlns:p14="http://schemas.microsoft.com/office/powerpoint/2010/main" val="3120316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43</a:t>
            </a:fld>
            <a:endParaRPr lang="en-US" altLang="en-US"/>
          </a:p>
        </p:txBody>
      </p:sp>
    </p:spTree>
    <p:extLst>
      <p:ext uri="{BB962C8B-B14F-4D97-AF65-F5344CB8AC3E}">
        <p14:creationId xmlns:p14="http://schemas.microsoft.com/office/powerpoint/2010/main" val="105555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44</a:t>
            </a:fld>
            <a:endParaRPr lang="en-US" altLang="en-US"/>
          </a:p>
        </p:txBody>
      </p:sp>
    </p:spTree>
    <p:extLst>
      <p:ext uri="{BB962C8B-B14F-4D97-AF65-F5344CB8AC3E}">
        <p14:creationId xmlns:p14="http://schemas.microsoft.com/office/powerpoint/2010/main" val="72314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45</a:t>
            </a:fld>
            <a:endParaRPr lang="en-US" altLang="en-US"/>
          </a:p>
        </p:txBody>
      </p:sp>
    </p:spTree>
    <p:extLst>
      <p:ext uri="{BB962C8B-B14F-4D97-AF65-F5344CB8AC3E}">
        <p14:creationId xmlns:p14="http://schemas.microsoft.com/office/powerpoint/2010/main" val="307201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2055817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46</a:t>
            </a:fld>
            <a:endParaRPr lang="en-US" altLang="en-US"/>
          </a:p>
        </p:txBody>
      </p:sp>
    </p:spTree>
    <p:extLst>
      <p:ext uri="{BB962C8B-B14F-4D97-AF65-F5344CB8AC3E}">
        <p14:creationId xmlns:p14="http://schemas.microsoft.com/office/powerpoint/2010/main" val="393747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70810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382410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258387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a:t>
            </a:fld>
            <a:endParaRPr lang="en-US" altLang="en-US"/>
          </a:p>
        </p:txBody>
      </p:sp>
    </p:spTree>
    <p:extLst>
      <p:ext uri="{BB962C8B-B14F-4D97-AF65-F5344CB8AC3E}">
        <p14:creationId xmlns:p14="http://schemas.microsoft.com/office/powerpoint/2010/main" val="429216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a:t>
            </a:fld>
            <a:endParaRPr lang="en-US" altLang="en-US"/>
          </a:p>
        </p:txBody>
      </p:sp>
    </p:spTree>
    <p:extLst>
      <p:ext uri="{BB962C8B-B14F-4D97-AF65-F5344CB8AC3E}">
        <p14:creationId xmlns:p14="http://schemas.microsoft.com/office/powerpoint/2010/main" val="263445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9</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7/9/2022</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7/9/2022</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7/9/2022</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80122" y="214965"/>
            <a:ext cx="6886877" cy="901567"/>
          </a:xfrm>
        </p:spPr>
        <p:txBody>
          <a:bodyPr/>
          <a:lstStyle/>
          <a:p>
            <a:r>
              <a:rPr lang="en-US" dirty="0"/>
              <a:t>Click to edit Master title style</a:t>
            </a:r>
          </a:p>
        </p:txBody>
      </p:sp>
      <p:sp>
        <p:nvSpPr>
          <p:cNvPr id="4" name="Content Placeholder 3"/>
          <p:cNvSpPr>
            <a:spLocks noGrp="1"/>
          </p:cNvSpPr>
          <p:nvPr>
            <p:ph sz="half" idx="2"/>
          </p:nvPr>
        </p:nvSpPr>
        <p:spPr>
          <a:xfrm>
            <a:off x="2180122" y="1250921"/>
            <a:ext cx="6504272" cy="4533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19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52311" y="128336"/>
            <a:ext cx="6735278" cy="670561"/>
          </a:xfr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2299234" y="1299048"/>
            <a:ext cx="6641431"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2299235" y="2912232"/>
            <a:ext cx="6641430"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3FC93664-D097-4CE7-9E77-8E140C008360}" type="slidenum">
              <a:rPr lang="en-US" smtClean="0"/>
              <a:t>‹#›</a:t>
            </a:fld>
            <a:endParaRPr lang="en-US"/>
          </a:p>
        </p:txBody>
      </p:sp>
    </p:spTree>
    <p:extLst>
      <p:ext uri="{BB962C8B-B14F-4D97-AF65-F5344CB8AC3E}">
        <p14:creationId xmlns:p14="http://schemas.microsoft.com/office/powerpoint/2010/main" val="395451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7/9/2022</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7/9/2022</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7/9/2022</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7/9/2022</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7/9/2022</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7/9/2022</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7/9/2022</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7/9/2022</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D7BD8-0656-4F70-B43A-0D2833D99DB6}"/>
              </a:ext>
            </a:extLst>
          </p:cNvPr>
          <p:cNvPicPr>
            <a:picLocks noChangeAspect="1"/>
          </p:cNvPicPr>
          <p:nvPr userDrawn="1"/>
        </p:nvPicPr>
        <p:blipFill>
          <a:blip r:embed="rId15">
            <a:extLst>
              <a:ext uri="{BEBA8EAE-BF5A-486C-A8C5-ECC9F3942E4B}">
                <a14:imgProps xmlns:a14="http://schemas.microsoft.com/office/drawing/2010/main">
                  <a14:imgLayer r:embed="rId16">
                    <a14:imgEffect>
                      <a14:artisticGlowDiffused/>
                    </a14:imgEffect>
                    <a14:imgEffect>
                      <a14:sharpenSoften amount="-25000"/>
                    </a14:imgEffect>
                    <a14:imgEffect>
                      <a14:saturation sat="400000"/>
                    </a14:imgEffect>
                  </a14:imgLayer>
                </a14:imgProps>
              </a:ext>
            </a:extLst>
          </a:blip>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7/9/2022</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697" r:id="rId13"/>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806FC36-965E-4CED-A66C-7B7C15F07968}"/>
              </a:ext>
            </a:extLst>
          </p:cNvPr>
          <p:cNvPicPr>
            <a:picLocks noChangeAspect="1"/>
          </p:cNvPicPr>
          <p:nvPr/>
        </p:nvPicPr>
        <p:blipFill>
          <a:blip r:embed="rId4"/>
          <a:stretch>
            <a:fillRect/>
          </a:stretch>
        </p:blipFill>
        <p:spPr>
          <a:xfrm>
            <a:off x="-2307" y="1"/>
            <a:ext cx="9144000" cy="6857999"/>
          </a:xfrm>
          <a:prstGeom prst="rect">
            <a:avLst/>
          </a:prstGeom>
        </p:spPr>
      </p:pic>
      <p:sp>
        <p:nvSpPr>
          <p:cNvPr id="3" name="Rectangle 2">
            <a:extLst>
              <a:ext uri="{FF2B5EF4-FFF2-40B4-BE49-F238E27FC236}">
                <a16:creationId xmlns:a16="http://schemas.microsoft.com/office/drawing/2014/main" id="{AE0CBB0F-E404-4570-AD0E-8FB33B80589D}"/>
              </a:ext>
            </a:extLst>
          </p:cNvPr>
          <p:cNvSpPr/>
          <p:nvPr/>
        </p:nvSpPr>
        <p:spPr>
          <a:xfrm>
            <a:off x="2307" y="118105"/>
            <a:ext cx="9141693" cy="3742762"/>
          </a:xfrm>
          <a:prstGeom prst="rect">
            <a:avLst/>
          </a:prstGeom>
        </p:spPr>
        <p:txBody>
          <a:bodyPr vert="horz" lIns="91440" tIns="45720" rIns="91440" bIns="45720" rtlCol="0">
            <a:noAutofit/>
          </a:bodyPr>
          <a:lstStyle/>
          <a:p>
            <a:pPr marR="0" lvl="0" algn="ctr" defTabSz="914400" eaLnBrk="1" fontAlgn="base" hangingPunct="1">
              <a:lnSpc>
                <a:spcPct val="90000"/>
              </a:lnSpc>
              <a:spcAft>
                <a:spcPts val="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Welcome in the Name of</a:t>
            </a:r>
          </a:p>
          <a:p>
            <a:pPr marR="0" lvl="0" algn="ctr" defTabSz="914400" eaLnBrk="1" fontAlgn="base" hangingPunct="1">
              <a:lnSpc>
                <a:spcPct val="90000"/>
              </a:lnSpc>
              <a:spcAft>
                <a:spcPts val="120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The Triune God</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July 10, 2022</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First Peter</a:t>
            </a:r>
          </a:p>
        </p:txBody>
      </p:sp>
      <p:sp>
        <p:nvSpPr>
          <p:cNvPr id="5" name="Rectangle 4">
            <a:extLst>
              <a:ext uri="{FF2B5EF4-FFF2-40B4-BE49-F238E27FC236}">
                <a16:creationId xmlns:a16="http://schemas.microsoft.com/office/drawing/2014/main" id="{F78CAB9F-0032-419D-9B73-8ED35598E323}"/>
              </a:ext>
            </a:extLst>
          </p:cNvPr>
          <p:cNvSpPr/>
          <p:nvPr/>
        </p:nvSpPr>
        <p:spPr>
          <a:xfrm>
            <a:off x="4969167" y="2690201"/>
            <a:ext cx="4041617" cy="2445401"/>
          </a:xfrm>
          <a:prstGeom prst="rect">
            <a:avLst/>
          </a:prstGeom>
        </p:spPr>
        <p:txBody>
          <a:bodyPr vert="horz" lIns="91440" tIns="45720" rIns="91440" bIns="45720" rtlCol="0">
            <a:noAutofit/>
          </a:bodyPr>
          <a:lstStyle/>
          <a:p>
            <a:pPr marL="457200" indent="-228600" defTabSz="914400" eaLnBrk="1" hangingPunct="1">
              <a:spcAft>
                <a:spcPts val="0"/>
              </a:spcAft>
              <a:buFont typeface="Arial" panose="020B0604020202020204" pitchFamily="34" charset="0"/>
              <a:buChar char="•"/>
              <a:defRPr/>
            </a:pPr>
            <a:r>
              <a:rPr lang="en-US" sz="3200" b="1" dirty="0">
                <a:latin typeface="Arial Rounded MT Bold" panose="020F0704030504030204" pitchFamily="34" charset="0"/>
                <a:ea typeface="+mn-ea"/>
              </a:rPr>
              <a:t>Prelude by                                       Roxanne Groff</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Office of the Acolyte</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Ringing of the Bell</a:t>
            </a:r>
          </a:p>
        </p:txBody>
      </p:sp>
      <p:sp>
        <p:nvSpPr>
          <p:cNvPr id="17" name="Rectangle 16">
            <a:extLst>
              <a:ext uri="{FF2B5EF4-FFF2-40B4-BE49-F238E27FC236}">
                <a16:creationId xmlns:a16="http://schemas.microsoft.com/office/drawing/2014/main" id="{B4D0BB6D-8379-40D9-813D-A28500E33999}"/>
              </a:ext>
            </a:extLst>
          </p:cNvPr>
          <p:cNvSpPr/>
          <p:nvPr/>
        </p:nvSpPr>
        <p:spPr>
          <a:xfrm>
            <a:off x="4837176" y="5641933"/>
            <a:ext cx="4199600" cy="1012317"/>
          </a:xfrm>
          <a:prstGeom prst="rect">
            <a:avLst/>
          </a:prstGeom>
        </p:spPr>
        <p:txBody>
          <a:bodyPr vert="horz" lIns="91440" tIns="45720" rIns="91440" bIns="45720" rtlCol="0" anchor="ctr">
            <a:noAutofit/>
          </a:bodyPr>
          <a:lstStyle/>
          <a:p>
            <a:pPr marL="228600" algn="ctr" defTabSz="914400" eaLnBrk="1" hangingPunct="1">
              <a:spcAft>
                <a:spcPts val="600"/>
              </a:spcAft>
              <a:defRPr/>
            </a:pPr>
            <a:r>
              <a:rPr lang="en-US" sz="2800" dirty="0">
                <a:latin typeface="Arial Rounded MT Bold" panose="020F0704030504030204" pitchFamily="34" charset="0"/>
                <a:ea typeface="+mn-ea"/>
              </a:rPr>
              <a:t>Scripture Focus:         1 Peter 1</a:t>
            </a:r>
          </a:p>
        </p:txBody>
      </p:sp>
      <p:pic>
        <p:nvPicPr>
          <p:cNvPr id="2" name="Picture 1">
            <a:extLst>
              <a:ext uri="{FF2B5EF4-FFF2-40B4-BE49-F238E27FC236}">
                <a16:creationId xmlns:a16="http://schemas.microsoft.com/office/drawing/2014/main" id="{A6E0105B-AB25-FD55-8C7F-4E941BA27974}"/>
              </a:ext>
            </a:extLst>
          </p:cNvPr>
          <p:cNvPicPr>
            <a:picLocks noChangeAspect="1"/>
          </p:cNvPicPr>
          <p:nvPr/>
        </p:nvPicPr>
        <p:blipFill>
          <a:blip r:embed="rId5"/>
          <a:stretch>
            <a:fillRect/>
          </a:stretch>
        </p:blipFill>
        <p:spPr>
          <a:xfrm>
            <a:off x="107224" y="2690201"/>
            <a:ext cx="5045704" cy="406648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19434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93964" y="1515208"/>
            <a:ext cx="8728363" cy="3834896"/>
          </a:xfrm>
          <a:prstGeom prst="rect">
            <a:avLst/>
          </a:prstGeom>
        </p:spPr>
        <p:txBody>
          <a:bodyPr wrap="square">
            <a:spAutoFit/>
          </a:bodyPr>
          <a:lstStyle/>
          <a:p>
            <a:pPr marL="739775" marR="0" indent="-73977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rPr>
              <a:t>P:	Let us pray…  Merciful God, You have given us a new birth into a living hope through the resurrection of Jesus. Sustain us in our difficulties that we might praise your holy name, for the sake of your son, Jesus Christ.</a:t>
            </a:r>
          </a:p>
          <a:p>
            <a:pPr marL="739775" marR="0" indent="-739775">
              <a:lnSpc>
                <a:spcPct val="95000"/>
              </a:lnSpc>
              <a:spcBef>
                <a:spcPts val="0"/>
              </a:spcBef>
              <a:spcAft>
                <a:spcPts val="0"/>
              </a:spcAft>
            </a:pPr>
            <a:endParaRPr lang="en-US" sz="2800" b="1" dirty="0">
              <a:latin typeface="Arial Rounded MT Bold" panose="020F0704030504030204" pitchFamily="34" charset="0"/>
              <a:ea typeface="Calibri" panose="020F0502020204030204" pitchFamily="34" charset="0"/>
            </a:endParaRPr>
          </a:p>
          <a:p>
            <a:pPr marL="739775" marR="0" indent="-739775">
              <a:lnSpc>
                <a:spcPct val="95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81023" y="1341119"/>
            <a:ext cx="9062977" cy="4138760"/>
          </a:xfrm>
          <a:prstGeom prst="rect">
            <a:avLst/>
          </a:prstGeom>
        </p:spPr>
      </p:pic>
    </p:spTree>
    <p:extLst>
      <p:ext uri="{BB962C8B-B14F-4D97-AF65-F5344CB8AC3E}">
        <p14:creationId xmlns:p14="http://schemas.microsoft.com/office/powerpoint/2010/main" val="252781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81023" y="161371"/>
            <a:ext cx="4311867" cy="1969086"/>
          </a:xfrm>
          <a:prstGeom prst="rect">
            <a:avLst/>
          </a:prstGeom>
        </p:spPr>
      </p:pic>
      <p:pic>
        <p:nvPicPr>
          <p:cNvPr id="2" name="Picture 1">
            <a:extLst>
              <a:ext uri="{FF2B5EF4-FFF2-40B4-BE49-F238E27FC236}">
                <a16:creationId xmlns:a16="http://schemas.microsoft.com/office/drawing/2014/main" id="{DB70B7B5-0194-4E1D-A65A-D45E94F13D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000" y1="60968" x2="30833" y2="76613"/>
                        <a14:backgroundMark x1="30833" y1="76613" x2="48500" y2="81613"/>
                        <a14:backgroundMark x1="48500" y1="81613" x2="61667" y2="80323"/>
                        <a14:backgroundMark x1="61667" y1="80323" x2="69667" y2="76935"/>
                        <a14:backgroundMark x1="69667" y1="76935" x2="82500" y2="59677"/>
                        <a14:backgroundMark x1="82500" y1="59677" x2="84167" y2="53710"/>
                      </a14:backgroundRemoval>
                    </a14:imgEffect>
                  </a14:imgLayer>
                </a14:imgProps>
              </a:ext>
            </a:extLst>
          </a:blip>
          <a:srcRect l="13835" t="10833" r="14358" b="20122"/>
          <a:stretch/>
        </p:blipFill>
        <p:spPr>
          <a:xfrm>
            <a:off x="3384224" y="1054345"/>
            <a:ext cx="5678754" cy="5642284"/>
          </a:xfrm>
          <a:prstGeom prst="rect">
            <a:avLst/>
          </a:prstGeom>
        </p:spPr>
      </p:pic>
      <p:sp>
        <p:nvSpPr>
          <p:cNvPr id="3" name="TextBox 2">
            <a:extLst>
              <a:ext uri="{FF2B5EF4-FFF2-40B4-BE49-F238E27FC236}">
                <a16:creationId xmlns:a16="http://schemas.microsoft.com/office/drawing/2014/main" id="{695B5421-210B-CF67-F7BC-1368BFE9F2A6}"/>
              </a:ext>
            </a:extLst>
          </p:cNvPr>
          <p:cNvSpPr txBox="1"/>
          <p:nvPr/>
        </p:nvSpPr>
        <p:spPr>
          <a:xfrm>
            <a:off x="81023" y="3105834"/>
            <a:ext cx="2276585" cy="646331"/>
          </a:xfrm>
          <a:prstGeom prst="rect">
            <a:avLst/>
          </a:prstGeom>
          <a:noFill/>
        </p:spPr>
        <p:txBody>
          <a:bodyPr wrap="none" rtlCol="0">
            <a:spAutoFit/>
          </a:bodyPr>
          <a:lstStyle/>
          <a:p>
            <a:r>
              <a:rPr lang="en-US" sz="3600" dirty="0">
                <a:latin typeface="Arial Rounded MT Bold" panose="020F0704030504030204" pitchFamily="34" charset="0"/>
              </a:rPr>
              <a:t>Compass</a:t>
            </a:r>
          </a:p>
        </p:txBody>
      </p:sp>
      <p:sp>
        <p:nvSpPr>
          <p:cNvPr id="4" name="Arrow: Right 3">
            <a:extLst>
              <a:ext uri="{FF2B5EF4-FFF2-40B4-BE49-F238E27FC236}">
                <a16:creationId xmlns:a16="http://schemas.microsoft.com/office/drawing/2014/main" id="{CAB9E560-E920-AC4B-CF82-C672954D2615}"/>
              </a:ext>
            </a:extLst>
          </p:cNvPr>
          <p:cNvSpPr/>
          <p:nvPr/>
        </p:nvSpPr>
        <p:spPr>
          <a:xfrm>
            <a:off x="2357608" y="3140196"/>
            <a:ext cx="1111456" cy="7352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90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36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par>
                          <p:cTn id="19" fill="hold">
                            <p:stCondLst>
                              <p:cond delay="500"/>
                            </p:stCondLst>
                            <p:childTnLst>
                              <p:par>
                                <p:cTn id="20" presetID="2" presetClass="entr" presetSubtype="1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0-#ppt_w/2"/>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845820" y="1474170"/>
            <a:ext cx="7452360" cy="4502451"/>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The Scripture reading is from the book of First Peter, Chapter 1.</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Peter, an apostle of Jesus Christ, To the exiles of the Dispersion in Pontus, Galatia, Cappadocia, Asia, and Bithynia,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who have been chosen and destined by God the Father and sanctified by the Spirit to be obedient to Jesus Christ and to be sprinkled with his blood: May grace and peace be yours in abundance. </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Blessed be the God and Father of our</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560308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Lord Jesus Christ! By his great mercy he has given us a new birth into a living hope through the resurrection of Jesus Christ from the dead,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into an inheritance that is imperishable, undefiled, and unfading, kept in heaven for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who are being protected by the power of God through faith for a salvation ready to be revealed in the last time. </a:t>
            </a:r>
          </a:p>
        </p:txBody>
      </p:sp>
    </p:spTree>
    <p:extLst>
      <p:ext uri="{BB962C8B-B14F-4D97-AF65-F5344CB8AC3E}">
        <p14:creationId xmlns:p14="http://schemas.microsoft.com/office/powerpoint/2010/main" val="624474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632311"/>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this you rejoice, even if now for a little while you have had to suffer various trials,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that the genuineness of your faith—being more precious than gold that, though perishable, is tested by fire—may be found to result in praise and glory and honor when Jesus Christ is revealed.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Although you have not seen him, you love him; and even though you do not see him now, </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152643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believe in him and rejoice with an indescribable and glorious joy,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you are receiving the outcome of your faith, the salvation of your souls. </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Concerning this salvation, the prophets who prophesied of the grace that was to be yours made careful search and inquiry,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inquiring about the person or time that the Spirit of Christ within them indicated when it</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4002618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testified in advance to the sufferings destined for Christ and the subsequent glory.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It was revealed to them that they were serving not themselves but you, in regard to the things that have now been announced to you through those who brought you good news by the Holy Spirit sent from heaven—things into which angels long to look! </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prepare your minds for</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3369885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action; discipline yourselves; set all your hope on the grace that Jesus Christ will bring you when he is revealed.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Like obedient children, do not be conformed to the desires that you formerly had in ignorance.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Instead, as he who called you is holy, be holy yourselves in all your conduct;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it is written, “You shall be holy, for I am holy.”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If you invoke as Father the</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4064859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4447371"/>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a:p>
            <a:pPr marL="0" marR="0">
              <a:lnSpc>
                <a:spcPct val="107000"/>
              </a:lnSpc>
              <a:spcBef>
                <a:spcPts val="0"/>
              </a:spcBef>
              <a:spcAft>
                <a:spcPts val="600"/>
              </a:spcAft>
            </a:pPr>
            <a:endParaRPr lang="en-US" sz="1400" dirty="0">
              <a:effectLst/>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rPr>
              <a:t>P:	</a:t>
            </a:r>
            <a:r>
              <a:rPr lang="en-US" sz="3200" dirty="0">
                <a:latin typeface="Arial Rounded MT Bold" panose="020F0704030504030204" pitchFamily="34" charset="0"/>
                <a:ea typeface="Times New Roman" panose="02020603050405020304" pitchFamily="18" charset="0"/>
              </a:rPr>
              <a:t>We confess our sins before God and one another.</a:t>
            </a:r>
          </a:p>
          <a:p>
            <a:pPr marL="684213" marR="0" indent="-684213">
              <a:lnSpc>
                <a:spcPct val="107000"/>
              </a:lnSpc>
              <a:spcBef>
                <a:spcPts val="0"/>
              </a:spcBef>
              <a:spcAft>
                <a:spcPts val="0"/>
              </a:spcAft>
            </a:pPr>
            <a:r>
              <a:rPr lang="en-US" sz="3600" i="1" dirty="0">
                <a:solidFill>
                  <a:srgbClr val="FF0000"/>
                </a:solidFill>
                <a:latin typeface="Arial Rounded MT Bold" panose="020F0704030504030204" pitchFamily="34" charset="0"/>
                <a:ea typeface="Calibri" panose="020F0502020204030204" pitchFamily="34" charset="0"/>
              </a:rPr>
              <a:t>Pause for silence and reflection.</a:t>
            </a:r>
          </a:p>
          <a:p>
            <a:pPr marL="684213" marR="0" indent="-684213">
              <a:lnSpc>
                <a:spcPct val="107000"/>
              </a:lnSpc>
              <a:spcBef>
                <a:spcPts val="0"/>
              </a:spcBef>
              <a:spcAft>
                <a:spcPts val="0"/>
              </a:spcAft>
            </a:pPr>
            <a:endParaRPr lang="en-US" sz="3600" i="1" dirty="0">
              <a:solidFill>
                <a:srgbClr val="FF0000"/>
              </a:solidFill>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P:	Saving God,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6056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one who judges all people impartially according to their deeds, live in reverent fear during the time of your exile.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know that you were ransomed from the futile ways inherited from your ancestors, not with perishable things like silver or gold,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with the precious blood of Christ, like that of a lamb without defect or blemish.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was destined before the</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538601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foundation of the world, but was revealed at the end of the ages for your sake.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Through him you have come to trust in God, who raised him from the dead and gave him glory, so that your faith and hope are set on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that you have purified your souls by your obedience to the truth so that you have genuine mutual love, love one another deeply from the heart.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101655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8" name="TextBox 7">
            <a:extLst>
              <a:ext uri="{FF2B5EF4-FFF2-40B4-BE49-F238E27FC236}">
                <a16:creationId xmlns:a16="http://schemas.microsoft.com/office/drawing/2014/main" id="{B35591E7-DE95-04FC-F64D-1BDB9CD88D76}"/>
              </a:ext>
            </a:extLst>
          </p:cNvPr>
          <p:cNvSpPr txBox="1"/>
          <p:nvPr/>
        </p:nvSpPr>
        <p:spPr>
          <a:xfrm>
            <a:off x="179109" y="886119"/>
            <a:ext cx="8851769"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have been born anew, not of perishable but of imperishable seed, through the living and enduring word of God. </a:t>
            </a:r>
          </a:p>
          <a:p>
            <a:r>
              <a:rPr lang="en-US" sz="3600" baseline="30000" dirty="0">
                <a:effectLst/>
                <a:latin typeface="Arial Rounded MT Bold" panose="020F0704030504030204" pitchFamily="34" charset="0"/>
                <a:ea typeface="Calibri" panose="020F0502020204030204" pitchFamily="34" charset="0"/>
              </a:rPr>
              <a:t>24</a:t>
            </a:r>
            <a:r>
              <a:rPr lang="en-US" sz="3600" dirty="0">
                <a:effectLst/>
                <a:latin typeface="Arial Rounded MT Bold" panose="020F0704030504030204" pitchFamily="34" charset="0"/>
                <a:ea typeface="Calibri" panose="020F0502020204030204" pitchFamily="34" charset="0"/>
              </a:rPr>
              <a:t>For “All flesh is like grass and all its glory like the </a:t>
            </a:r>
            <a:r>
              <a:rPr lang="en-US" sz="3600" spc="-10" dirty="0">
                <a:effectLst/>
                <a:latin typeface="Arial Rounded MT Bold" panose="020F0704030504030204" pitchFamily="34" charset="0"/>
                <a:ea typeface="Calibri" panose="020F0502020204030204" pitchFamily="34" charset="0"/>
                <a:cs typeface="Times New Roman (Body CS)"/>
              </a:rPr>
              <a:t>flower of grass. The grass withers, and the flower falls,</a:t>
            </a:r>
            <a:r>
              <a:rPr lang="en-US" sz="3600" dirty="0">
                <a:effectLst/>
                <a:latin typeface="Arial Rounded MT Bold" panose="020F0704030504030204" pitchFamily="34" charset="0"/>
                <a:ea typeface="Calibri" panose="020F0502020204030204" pitchFamily="34" charset="0"/>
              </a:rPr>
              <a:t> </a:t>
            </a:r>
            <a:r>
              <a:rPr lang="en-US" sz="3600" baseline="30000" dirty="0">
                <a:effectLst/>
                <a:latin typeface="Arial Rounded MT Bold" panose="020F0704030504030204" pitchFamily="34" charset="0"/>
                <a:ea typeface="Calibri" panose="020F0502020204030204" pitchFamily="34" charset="0"/>
              </a:rPr>
              <a:t>25</a:t>
            </a:r>
            <a:r>
              <a:rPr lang="en-US" sz="3600" dirty="0">
                <a:effectLst/>
                <a:latin typeface="Arial Rounded MT Bold" panose="020F0704030504030204" pitchFamily="34" charset="0"/>
                <a:ea typeface="Calibri" panose="020F0502020204030204" pitchFamily="34" charset="0"/>
              </a:rPr>
              <a:t>but the word of the Lord endures forever.” That word is the good news that was announced to you.</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4250956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1 Peter 1</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P: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50828" y="5874322"/>
            <a:ext cx="9059160" cy="677108"/>
          </a:xfrm>
          <a:prstGeom prst="rect">
            <a:avLst/>
          </a:prstGeom>
        </p:spPr>
        <p:txBody>
          <a:bodyPr wrap="square">
            <a:spAutoFit/>
          </a:bodyPr>
          <a:lstStyle/>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SERMON</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a:extLst>
              <a:ext uri="{FF2B5EF4-FFF2-40B4-BE49-F238E27FC236}">
                <a16:creationId xmlns:a16="http://schemas.microsoft.com/office/drawing/2014/main" id="{9DEB3E32-68EE-3BB0-CDCF-7AC75D9EE4E8}"/>
              </a:ext>
            </a:extLst>
          </p:cNvPr>
          <p:cNvPicPr>
            <a:picLocks noChangeAspect="1"/>
          </p:cNvPicPr>
          <p:nvPr/>
        </p:nvPicPr>
        <p:blipFill>
          <a:blip r:embed="rId3"/>
          <a:stretch>
            <a:fillRect/>
          </a:stretch>
        </p:blipFill>
        <p:spPr>
          <a:xfrm>
            <a:off x="0" y="22508"/>
            <a:ext cx="9144000" cy="5511026"/>
          </a:xfrm>
          <a:prstGeom prst="rect">
            <a:avLst/>
          </a:prstGeom>
        </p:spPr>
      </p:pic>
    </p:spTree>
    <p:extLst>
      <p:ext uri="{BB962C8B-B14F-4D97-AF65-F5344CB8AC3E}">
        <p14:creationId xmlns:p14="http://schemas.microsoft.com/office/powerpoint/2010/main" val="3632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58502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4725" y="16085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2686409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14152" y="158989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102216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151283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323890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16731"/>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07391" y="1027523"/>
            <a:ext cx="8766927" cy="5078313"/>
          </a:xfrm>
          <a:prstGeom prst="rect">
            <a:avLst/>
          </a:prstGeom>
          <a:noFill/>
        </p:spPr>
        <p:txBody>
          <a:bodyPr wrap="square">
            <a:spAutoFit/>
          </a:bodyPr>
          <a:lstStyle/>
          <a:p>
            <a:pPr marL="631825" marR="0" indent="-631825">
              <a:spcBef>
                <a:spcPts val="0"/>
              </a:spcBef>
              <a:spcAft>
                <a:spcPts val="600"/>
              </a:spcAft>
              <a:tabLst>
                <a:tab pos="4572000" algn="l"/>
              </a:tabLst>
            </a:pPr>
            <a:r>
              <a:rPr lang="en-US" sz="3600" b="1" dirty="0">
                <a:effectLst/>
                <a:latin typeface="Arial Rounded MT Bold" panose="020F0704030504030204" pitchFamily="34" charset="0"/>
                <a:ea typeface="Garamond,Times New Roman"/>
                <a:cs typeface="Times New Roman" panose="02020603050405020304" pitchFamily="18" charset="0"/>
              </a:rPr>
              <a:t>C:	Too often we have turned away from you and toward ourselves. We have not had unity of spirit, sympathy, love for one another, a tender heart, or a humble mind. We have repaid evil for evil. We have failed to serve. Draw us back into the joy of your beloved community, and give us eager hearts to love our neighbors.</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2991378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89883"/>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299611"/>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942995"/>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778403"/>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2281323"/>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5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a:t>
            </a:r>
          </a:p>
          <a:p>
            <a:pPr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	Faithful God,</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C:	</a:t>
            </a:r>
            <a:r>
              <a:rPr lang="en-US" sz="3600" b="1" dirty="0">
                <a:latin typeface="Arial Rounded MT Bold" panose="020F0704030504030204" pitchFamily="34" charset="0"/>
                <a:ea typeface="Calibri" panose="020F0502020204030204" pitchFamily="34" charset="0"/>
                <a:cs typeface="Times New Roman" panose="02020603050405020304" pitchFamily="18" charset="0"/>
              </a:rPr>
              <a:t>You hear our prayer.</a:t>
            </a: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7902" y="1086697"/>
            <a:ext cx="8131178" cy="352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2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Arial" panose="020B0604020202020204" pitchFamily="34" charset="0"/>
              </a:rPr>
              <a:t>P</a:t>
            </a:r>
            <a:r>
              <a:rPr lang="en-US" sz="3200" dirty="0">
                <a:effectLst/>
                <a:latin typeface="Arial Rounded MT Bold" panose="020F0704030504030204" pitchFamily="34" charset="0"/>
                <a:ea typeface="Calibri" panose="020F0502020204030204" pitchFamily="34" charset="0"/>
                <a:cs typeface="Arial" panose="020B0604020202020204" pitchFamily="34" charset="0"/>
              </a:rPr>
              <a:t>:	</a:t>
            </a:r>
            <a:r>
              <a:rPr lang="en-US" sz="3200" dirty="0">
                <a:latin typeface="Arial Rounded MT Bold" panose="020F0704030504030204" pitchFamily="34" charset="0"/>
                <a:ea typeface="Calibri" panose="020F0502020204030204" pitchFamily="34" charset="0"/>
                <a:cs typeface="Arial" panose="020B0604020202020204" pitchFamily="34" charset="0"/>
              </a:rPr>
              <a:t>Holy God we place all for whom we pray into your loving care, trusting in the promise of your salvation.</a:t>
            </a:r>
          </a:p>
          <a:p>
            <a:pPr marL="684213" marR="0" indent="-684213">
              <a:spcBef>
                <a:spcPts val="0"/>
              </a:spcBef>
              <a:spcAft>
                <a:spcPts val="0"/>
              </a:spcAft>
            </a:pPr>
            <a:endParaRPr lang="en-US" sz="3200" dirty="0">
              <a:latin typeface="Arial Rounded MT Bold" panose="020F0704030504030204" pitchFamily="34" charset="0"/>
              <a:ea typeface="Calibri" panose="020F0502020204030204" pitchFamily="34" charset="0"/>
              <a:cs typeface="Arial" panose="020B0604020202020204" pitchFamily="34" charset="0"/>
            </a:endParaRPr>
          </a:p>
          <a:p>
            <a:pPr marL="684213" marR="0" indent="-684213">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2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p>
          <a:p>
            <a:pPr marL="684213" marR="0" indent="-684213">
              <a:spcBef>
                <a:spcPts val="0"/>
              </a:spcBef>
              <a:spcAft>
                <a:spcPts val="0"/>
              </a:spcAft>
            </a:pP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endPar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cap="all" dirty="0">
                <a:effectLst/>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effectLst/>
              <a:latin typeface="Arial Rounded MT Bold" panose="020F0704030504030204" pitchFamily="34" charset="0"/>
            </a:endParaRPr>
          </a:p>
        </p:txBody>
      </p:sp>
    </p:spTree>
    <p:extLst>
      <p:ext uri="{BB962C8B-B14F-4D97-AF65-F5344CB8AC3E}">
        <p14:creationId xmlns:p14="http://schemas.microsoft.com/office/powerpoint/2010/main" val="397547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50828" y="5874322"/>
            <a:ext cx="9059160" cy="677108"/>
          </a:xfrm>
          <a:prstGeom prst="rect">
            <a:avLst/>
          </a:prstGeom>
        </p:spPr>
        <p:txBody>
          <a:bodyPr wrap="square">
            <a:spAutoFit/>
          </a:bodyPr>
          <a:lstStyle/>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OFFERING PRAYER</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a:extLst>
              <a:ext uri="{FF2B5EF4-FFF2-40B4-BE49-F238E27FC236}">
                <a16:creationId xmlns:a16="http://schemas.microsoft.com/office/drawing/2014/main" id="{9DEB3E32-68EE-3BB0-CDCF-7AC75D9EE4E8}"/>
              </a:ext>
            </a:extLst>
          </p:cNvPr>
          <p:cNvPicPr>
            <a:picLocks noChangeAspect="1"/>
          </p:cNvPicPr>
          <p:nvPr/>
        </p:nvPicPr>
        <p:blipFill>
          <a:blip r:embed="rId3"/>
          <a:stretch>
            <a:fillRect/>
          </a:stretch>
        </p:blipFill>
        <p:spPr>
          <a:xfrm>
            <a:off x="0" y="22508"/>
            <a:ext cx="9144000" cy="5511026"/>
          </a:xfrm>
          <a:prstGeom prst="rect">
            <a:avLst/>
          </a:prstGeom>
        </p:spPr>
      </p:pic>
    </p:spTree>
    <p:extLst>
      <p:ext uri="{BB962C8B-B14F-4D97-AF65-F5344CB8AC3E}">
        <p14:creationId xmlns:p14="http://schemas.microsoft.com/office/powerpoint/2010/main" val="3949077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2686970"/>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Our Father, who art in heaven, hallowed be thy name, thy kingdom come, thy will be done, on earth as it is in heaven.  Give us this day our daily bread; and forgive us our trespasses,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2767794-6021-4143-89A0-4FB5E48AA63B}"/>
              </a:ext>
            </a:extLst>
          </p:cNvPr>
          <p:cNvSpPr/>
          <p:nvPr/>
        </p:nvSpPr>
        <p:spPr>
          <a:xfrm>
            <a:off x="82193" y="802401"/>
            <a:ext cx="9061807" cy="1077218"/>
          </a:xfrm>
          <a:prstGeom prst="rect">
            <a:avLst/>
          </a:prstGeom>
        </p:spPr>
        <p:txBody>
          <a:bodyPr wrap="square">
            <a:spAutoFit/>
          </a:bodyPr>
          <a:lstStyle/>
          <a:p>
            <a:pPr marL="461963" marR="0" indent="-461963">
              <a:spcBef>
                <a:spcPts val="0"/>
              </a:spcBef>
              <a:spcAft>
                <a:spcPts val="0"/>
              </a:spcAft>
            </a:pPr>
            <a:r>
              <a:rPr lang="en-US" sz="3200" dirty="0">
                <a:latin typeface="Arial Rounded MT Bold" panose="020F0704030504030204" pitchFamily="34" charset="0"/>
                <a:ea typeface="Calibri" panose="020F0502020204030204" pitchFamily="34" charset="0"/>
              </a:rPr>
              <a:t>P:	 Jesus is the “tie that Binds us together”, let us pray as Jesus taught…</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5266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35669" y="1027523"/>
            <a:ext cx="8682087" cy="4427302"/>
          </a:xfrm>
          <a:prstGeom prst="rect">
            <a:avLst/>
          </a:prstGeom>
          <a:noFill/>
        </p:spPr>
        <p:txBody>
          <a:bodyPr wrap="square">
            <a:spAutoFit/>
          </a:bodyPr>
          <a:lstStyle/>
          <a:p>
            <a:pPr marL="461963" indent="-461963">
              <a:spcBef>
                <a:spcPts val="0"/>
              </a:spcBef>
              <a:spcAft>
                <a:spcPts val="600"/>
              </a:spcAft>
            </a:pPr>
            <a:r>
              <a:rPr lang="en-US" sz="3200" dirty="0">
                <a:effectLst/>
                <a:latin typeface="Arial Rounded MT Bold" panose="020F0704030504030204" pitchFamily="34" charset="0"/>
                <a:ea typeface="Garamond,Times New Roman"/>
                <a:cs typeface="Garamond,Times New Roman"/>
              </a:rPr>
              <a:t>L:</a:t>
            </a:r>
            <a:r>
              <a:rPr lang="en-US" sz="3200" dirty="0">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God who redeems all flesh gives you new life in Christ and forgives you all your sins. Rejoice in the grace and mercy of God, through     Jesus Christ, our savior. </a:t>
            </a:r>
          </a:p>
          <a:p>
            <a:pPr marL="461963" indent="-461963">
              <a:spcBef>
                <a:spcPts val="0"/>
              </a:spcBef>
              <a:spcAft>
                <a:spcPts val="600"/>
              </a:spcAft>
            </a:pPr>
            <a:endParaRPr lang="en-US" sz="3200" b="1" dirty="0">
              <a:latin typeface="Arial Rounded MT Bold" panose="020F0704030504030204" pitchFamily="34" charset="0"/>
              <a:ea typeface="Garamond,Times New Roman"/>
              <a:cs typeface="Garamond,Times New Roman"/>
            </a:endParaRPr>
          </a:p>
          <a:p>
            <a:pPr marL="461963" indent="-461963">
              <a:spcBef>
                <a:spcPts val="0"/>
              </a:spcBef>
              <a:spcAft>
                <a:spcPts val="600"/>
              </a:spcAft>
            </a:pPr>
            <a:r>
              <a:rPr lang="en-US" sz="3600" b="1" dirty="0">
                <a:effectLst/>
                <a:latin typeface="Arial Rounded MT Bold" panose="020F0704030504030204" pitchFamily="34" charset="0"/>
                <a:ea typeface="Garamond,Times New Roman"/>
                <a:cs typeface="Garamond,Times New Roman"/>
              </a:rPr>
              <a:t>C:	Amen.</a:t>
            </a:r>
          </a:p>
          <a:p>
            <a:pPr marL="461963" marR="0" indent="-461963">
              <a:lnSpc>
                <a:spcPct val="119000"/>
              </a:lnSpc>
              <a:spcBef>
                <a:spcPts val="0"/>
              </a:spcBef>
              <a:spcAft>
                <a:spcPts val="600"/>
              </a:spcAft>
            </a:pPr>
            <a:endParaRPr lang="en-US" sz="3600" b="1" dirty="0">
              <a:effectLst/>
              <a:latin typeface="Arial Rounded MT Bold" panose="020F0704030504030204" pitchFamily="34" charset="0"/>
              <a:ea typeface="Garamond,Times New Roman"/>
              <a:cs typeface="Garamond,Times New Roman"/>
            </a:endParaRPr>
          </a:p>
        </p:txBody>
      </p:sp>
      <p:sp>
        <p:nvSpPr>
          <p:cNvPr id="5" name="TextBox 4">
            <a:extLst>
              <a:ext uri="{FF2B5EF4-FFF2-40B4-BE49-F238E27FC236}">
                <a16:creationId xmlns:a16="http://schemas.microsoft.com/office/drawing/2014/main" id="{9B2C4870-1CC3-4B00-F876-835F230A9BC8}"/>
              </a:ext>
            </a:extLst>
          </p:cNvPr>
          <p:cNvSpPr txBox="1"/>
          <p:nvPr/>
        </p:nvSpPr>
        <p:spPr>
          <a:xfrm>
            <a:off x="5271942" y="2562846"/>
            <a:ext cx="468983"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sz="2000" dirty="0"/>
          </a:p>
        </p:txBody>
      </p:sp>
    </p:spTree>
    <p:extLst>
      <p:ext uri="{BB962C8B-B14F-4D97-AF65-F5344CB8AC3E}">
        <p14:creationId xmlns:p14="http://schemas.microsoft.com/office/powerpoint/2010/main" val="2959579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85109" y="1343826"/>
            <a:ext cx="8396870" cy="417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as we forgive those who trespass against us; and lead us not into temptation, but deliver us from evil.  For thine is the kingdom, and the power, and the glory, forever and ever.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199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50828" y="5874322"/>
            <a:ext cx="9059160" cy="677108"/>
          </a:xfrm>
          <a:prstGeom prst="rect">
            <a:avLst/>
          </a:prstGeom>
        </p:spPr>
        <p:txBody>
          <a:bodyPr wrap="square">
            <a:spAutoFit/>
          </a:bodyPr>
          <a:lstStyle/>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ANNOUNCEMENTS</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a:extLst>
              <a:ext uri="{FF2B5EF4-FFF2-40B4-BE49-F238E27FC236}">
                <a16:creationId xmlns:a16="http://schemas.microsoft.com/office/drawing/2014/main" id="{9DEB3E32-68EE-3BB0-CDCF-7AC75D9EE4E8}"/>
              </a:ext>
            </a:extLst>
          </p:cNvPr>
          <p:cNvPicPr>
            <a:picLocks noChangeAspect="1"/>
          </p:cNvPicPr>
          <p:nvPr/>
        </p:nvPicPr>
        <p:blipFill>
          <a:blip r:embed="rId3"/>
          <a:stretch>
            <a:fillRect/>
          </a:stretch>
        </p:blipFill>
        <p:spPr>
          <a:xfrm>
            <a:off x="0" y="22508"/>
            <a:ext cx="9144000" cy="5511026"/>
          </a:xfrm>
          <a:prstGeom prst="rect">
            <a:avLst/>
          </a:prstGeom>
        </p:spPr>
      </p:pic>
    </p:spTree>
    <p:extLst>
      <p:ext uri="{BB962C8B-B14F-4D97-AF65-F5344CB8AC3E}">
        <p14:creationId xmlns:p14="http://schemas.microsoft.com/office/powerpoint/2010/main" val="344988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669303" y="1124774"/>
            <a:ext cx="7880809" cy="306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The God of peace, Father, </a:t>
            </a:r>
            <a:r>
              <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Son, and Holy Spirit, bless you, comfort you, and show you the path of life this day and always.</a:t>
            </a:r>
          </a:p>
          <a:p>
            <a:pPr marL="0" marR="0" lvl="0" indent="0" algn="l" defTabSz="685800" rtl="0" eaLnBrk="0" fontAlgn="base" latinLnBrk="0" hangingPunct="0">
              <a:lnSpc>
                <a:spcPct val="100000"/>
              </a:lnSpc>
              <a:spcBef>
                <a:spcPct val="0"/>
              </a:spcBef>
              <a:spcAft>
                <a:spcPct val="0"/>
              </a:spcAft>
              <a:buClrTx/>
              <a:buSzTx/>
              <a:buFontTx/>
              <a:buNone/>
              <a:tabLst/>
              <a:defRPr/>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67F2001-BE31-4883-A2EB-772E332EE986}"/>
              </a:ext>
            </a:extLst>
          </p:cNvPr>
          <p:cNvSpPr txBox="1"/>
          <p:nvPr/>
        </p:nvSpPr>
        <p:spPr>
          <a:xfrm>
            <a:off x="10421333" y="1451571"/>
            <a:ext cx="542041"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dirty="0"/>
          </a:p>
        </p:txBody>
      </p:sp>
      <p:sp>
        <p:nvSpPr>
          <p:cNvPr id="6" name="TextBox 5">
            <a:extLst>
              <a:ext uri="{FF2B5EF4-FFF2-40B4-BE49-F238E27FC236}">
                <a16:creationId xmlns:a16="http://schemas.microsoft.com/office/drawing/2014/main" id="{30C19548-067D-42DA-83B5-5B106B849749}"/>
              </a:ext>
            </a:extLst>
          </p:cNvPr>
          <p:cNvSpPr txBox="1"/>
          <p:nvPr/>
        </p:nvSpPr>
        <p:spPr>
          <a:xfrm>
            <a:off x="10008125" y="2314700"/>
            <a:ext cx="542041"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666552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0"/>
            <a:ext cx="9059160" cy="1923604"/>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Sending Song</a:t>
            </a:r>
          </a:p>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“I Know That My Redeemer Lives!”          LBW 352</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a:extLst>
              <a:ext uri="{FF2B5EF4-FFF2-40B4-BE49-F238E27FC236}">
                <a16:creationId xmlns:a16="http://schemas.microsoft.com/office/drawing/2014/main" id="{3C9D6B48-B19C-D3E3-07C0-4F096CAE0663}"/>
              </a:ext>
            </a:extLst>
          </p:cNvPr>
          <p:cNvPicPr>
            <a:picLocks noChangeAspect="1"/>
          </p:cNvPicPr>
          <p:nvPr/>
        </p:nvPicPr>
        <p:blipFill>
          <a:blip r:embed="rId3"/>
          <a:stretch>
            <a:fillRect/>
          </a:stretch>
        </p:blipFill>
        <p:spPr>
          <a:xfrm>
            <a:off x="0" y="1875934"/>
            <a:ext cx="9144000" cy="4949362"/>
          </a:xfrm>
          <a:prstGeom prst="rect">
            <a:avLst/>
          </a:prstGeom>
        </p:spPr>
      </p:pic>
    </p:spTree>
    <p:extLst>
      <p:ext uri="{BB962C8B-B14F-4D97-AF65-F5344CB8AC3E}">
        <p14:creationId xmlns:p14="http://schemas.microsoft.com/office/powerpoint/2010/main" val="2920225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60153"/>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200" b="1" dirty="0">
                <a:latin typeface="Arial Rounded MT Bold" panose="020F0704030504030204" pitchFamily="34" charset="0"/>
                <a:ea typeface="Times New Roman" panose="02020603050405020304" pitchFamily="18" charset="0"/>
              </a:rPr>
              <a:t>I Know Than My Redeemer Lives – LBW 352</a:t>
            </a:r>
          </a:p>
        </p:txBody>
      </p:sp>
      <p:sp>
        <p:nvSpPr>
          <p:cNvPr id="5" name="TextBox 4">
            <a:extLst>
              <a:ext uri="{FF2B5EF4-FFF2-40B4-BE49-F238E27FC236}">
                <a16:creationId xmlns:a16="http://schemas.microsoft.com/office/drawing/2014/main" id="{3EAB2629-5B82-B402-6107-579D452B633B}"/>
              </a:ext>
            </a:extLst>
          </p:cNvPr>
          <p:cNvSpPr txBox="1"/>
          <p:nvPr/>
        </p:nvSpPr>
        <p:spPr>
          <a:xfrm>
            <a:off x="834664" y="1338606"/>
            <a:ext cx="7550871" cy="3416320"/>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I know that my Redeemer lives!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What comfort this sweet                   sentence gives!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he lives,                                                  who once was dead;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my ever-living head!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49774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60153"/>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200" b="1" dirty="0">
                <a:latin typeface="Arial Rounded MT Bold" panose="020F0704030504030204" pitchFamily="34" charset="0"/>
                <a:ea typeface="Times New Roman" panose="02020603050405020304" pitchFamily="18" charset="0"/>
              </a:rPr>
              <a:t>I Know Than My Redeemer Lives – LBW 352</a:t>
            </a:r>
          </a:p>
        </p:txBody>
      </p:sp>
      <p:sp>
        <p:nvSpPr>
          <p:cNvPr id="5" name="TextBox 4">
            <a:extLst>
              <a:ext uri="{FF2B5EF4-FFF2-40B4-BE49-F238E27FC236}">
                <a16:creationId xmlns:a16="http://schemas.microsoft.com/office/drawing/2014/main" id="{3EAB2629-5B82-B402-6107-579D452B633B}"/>
              </a:ext>
            </a:extLst>
          </p:cNvPr>
          <p:cNvSpPr txBox="1"/>
          <p:nvPr/>
        </p:nvSpPr>
        <p:spPr>
          <a:xfrm>
            <a:off x="169682" y="933254"/>
            <a:ext cx="8785782" cy="5632311"/>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He lives triumphant from the grave;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eternally to save;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exalted, throned above;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to rule his church in love.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He lives to grant me rich supply;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to guide me with his eye;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to comfort me when faint;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to hear my soul's complaint.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754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60153"/>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200" b="1" dirty="0">
                <a:latin typeface="Arial Rounded MT Bold" panose="020F0704030504030204" pitchFamily="34" charset="0"/>
                <a:ea typeface="Times New Roman" panose="02020603050405020304" pitchFamily="18" charset="0"/>
              </a:rPr>
              <a:t>I Know Than My Redeemer Lives – LBW 352</a:t>
            </a:r>
          </a:p>
        </p:txBody>
      </p:sp>
      <p:sp>
        <p:nvSpPr>
          <p:cNvPr id="5" name="TextBox 4">
            <a:extLst>
              <a:ext uri="{FF2B5EF4-FFF2-40B4-BE49-F238E27FC236}">
                <a16:creationId xmlns:a16="http://schemas.microsoft.com/office/drawing/2014/main" id="{3EAB2629-5B82-B402-6107-579D452B633B}"/>
              </a:ext>
            </a:extLst>
          </p:cNvPr>
          <p:cNvSpPr txBox="1"/>
          <p:nvPr/>
        </p:nvSpPr>
        <p:spPr>
          <a:xfrm>
            <a:off x="481159" y="1762813"/>
            <a:ext cx="8257881" cy="2308324"/>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4	He lives to silence all my fears;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to wipe away my tears;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to calm my troubled heart;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 lives all blessings to impart.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94828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159249" y="897535"/>
            <a:ext cx="8984751" cy="3865417"/>
          </a:xfrm>
          <a:prstGeom prst="rect">
            <a:avLst/>
          </a:prstGeom>
        </p:spPr>
        <p:txBody>
          <a:bodyPr wrap="square">
            <a:spAutoFit/>
          </a:bodyPr>
          <a:lstStyle/>
          <a:p>
            <a:pPr marL="576263" marR="0" indent="-57626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Until we gather again  as God’s people to offer our worship and praise, depart in Christ’s Love,</a:t>
            </a:r>
          </a:p>
          <a:p>
            <a:pPr marL="576263" marR="0" indent="-576263">
              <a:lnSpc>
                <a:spcPct val="107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4985990"/>
            <a:ext cx="8507003" cy="577338"/>
          </a:xfrm>
          <a:prstGeom prst="rect">
            <a:avLst/>
          </a:prstGeom>
        </p:spPr>
        <p:txBody>
          <a:bodyPr wrap="square">
            <a:spAutoFit/>
          </a:bodyPr>
          <a:lstStyle/>
          <a:p>
            <a:pPr marR="0" algn="ctr">
              <a:lnSpc>
                <a:spcPct val="107000"/>
              </a:lnSpc>
              <a:spcBef>
                <a:spcPts val="0"/>
              </a:spcBef>
              <a:spcAft>
                <a:spcPts val="600"/>
              </a:spcAft>
            </a:pPr>
            <a:r>
              <a:rPr lang="en-US" sz="3200" b="1" dirty="0">
                <a:solidFill>
                  <a:srgbClr val="000000"/>
                </a:solidFill>
                <a:latin typeface="Arial Rounded MT Bold" panose="020F0704030504030204" pitchFamily="34" charset="0"/>
                <a:ea typeface="Calibri" panose="020F0502020204030204" pitchFamily="34" charset="0"/>
              </a:rPr>
              <a:t>Postlude b</a:t>
            </a:r>
            <a:r>
              <a:rPr lang="en-US" sz="3200" dirty="0">
                <a:solidFill>
                  <a:srgbClr val="000000"/>
                </a:solidFill>
                <a:latin typeface="Arial Rounded MT Bold" panose="020F0704030504030204" pitchFamily="34" charset="0"/>
                <a:ea typeface="Calibri" panose="020F0502020204030204" pitchFamily="34" charset="0"/>
              </a:rPr>
              <a:t>y </a:t>
            </a:r>
            <a:r>
              <a:rPr lang="en-US" sz="3200" b="1" dirty="0">
                <a:solidFill>
                  <a:srgbClr val="000000"/>
                </a:solidFill>
                <a:latin typeface="Arial Rounded MT Bold" panose="020F0704030504030204" pitchFamily="34" charset="0"/>
                <a:ea typeface="Calibri" panose="020F0502020204030204" pitchFamily="34" charset="0"/>
              </a:rPr>
              <a:t>Roxanne Groff</a:t>
            </a:r>
            <a:endParaRPr lang="en-US" sz="3200" dirty="0">
              <a:effectLst/>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2D4ACDA8-94AD-4D04-BF6C-7275918BB62C}"/>
              </a:ext>
            </a:extLst>
          </p:cNvPr>
          <p:cNvSpPr/>
          <p:nvPr/>
        </p:nvSpPr>
        <p:spPr>
          <a:xfrm>
            <a:off x="159249" y="5582559"/>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Copyright © 2022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1823513"/>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Hymn of Praise </a:t>
            </a:r>
          </a:p>
          <a:p>
            <a:pPr marR="0" lvl="0" algn="ctr">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Times New Roman" panose="02020603050405020304" pitchFamily="18" charset="0"/>
              </a:rPr>
              <a:t> “Precious Lord, Take My Hand”             ELW 773</a:t>
            </a:r>
          </a:p>
        </p:txBody>
      </p:sp>
      <p:pic>
        <p:nvPicPr>
          <p:cNvPr id="2" name="Picture 1">
            <a:extLst>
              <a:ext uri="{FF2B5EF4-FFF2-40B4-BE49-F238E27FC236}">
                <a16:creationId xmlns:a16="http://schemas.microsoft.com/office/drawing/2014/main" id="{D15B95A1-B2DC-9524-8DB6-D8911EF42719}"/>
              </a:ext>
            </a:extLst>
          </p:cNvPr>
          <p:cNvPicPr>
            <a:picLocks noChangeAspect="1"/>
          </p:cNvPicPr>
          <p:nvPr/>
        </p:nvPicPr>
        <p:blipFill>
          <a:blip r:embed="rId3"/>
          <a:stretch>
            <a:fillRect/>
          </a:stretch>
        </p:blipFill>
        <p:spPr>
          <a:xfrm>
            <a:off x="0" y="1875282"/>
            <a:ext cx="9143999" cy="4982718"/>
          </a:xfrm>
          <a:prstGeom prst="rect">
            <a:avLst/>
          </a:prstGeom>
        </p:spPr>
      </p:pic>
    </p:spTree>
    <p:extLst>
      <p:ext uri="{BB962C8B-B14F-4D97-AF65-F5344CB8AC3E}">
        <p14:creationId xmlns:p14="http://schemas.microsoft.com/office/powerpoint/2010/main" val="213577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400050" marR="0" lvl="0" indent="-400050">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Precious Lord, Take My Hand-ELW 773</a:t>
            </a:r>
          </a:p>
        </p:txBody>
      </p:sp>
      <p:sp>
        <p:nvSpPr>
          <p:cNvPr id="6" name="TextBox 5">
            <a:extLst>
              <a:ext uri="{FF2B5EF4-FFF2-40B4-BE49-F238E27FC236}">
                <a16:creationId xmlns:a16="http://schemas.microsoft.com/office/drawing/2014/main" id="{3CCE2870-12E9-C972-3F4F-030FF8D84797}"/>
              </a:ext>
            </a:extLst>
          </p:cNvPr>
          <p:cNvSpPr txBox="1"/>
          <p:nvPr/>
        </p:nvSpPr>
        <p:spPr>
          <a:xfrm>
            <a:off x="197963" y="1300898"/>
            <a:ext cx="8766928" cy="3970318"/>
          </a:xfrm>
          <a:prstGeom prst="rect">
            <a:avLst/>
          </a:prstGeom>
          <a:noFill/>
        </p:spPr>
        <p:txBody>
          <a:bodyPr wrap="square">
            <a:spAutoFit/>
          </a:bodyPr>
          <a:lstStyle/>
          <a:p>
            <a:pPr marL="339725" indent="-339725"/>
            <a:r>
              <a:rPr lang="en-US" sz="3600" b="0" i="0" dirty="0">
                <a:solidFill>
                  <a:srgbClr val="000000"/>
                </a:solidFill>
                <a:effectLst/>
                <a:latin typeface="Arial Rounded MT Bold" panose="020F0704030504030204" pitchFamily="34" charset="0"/>
              </a:rPr>
              <a:t>1	Precious Lord, take my hand</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Lead me on, let me stand</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I'm tired, I’m weak, I’m lone</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Through the storm, through the night</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Lead me on to the light</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Take my hand precious Lord,                     lead me home</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369809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400050" marR="0" lvl="0" indent="-400050">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Precious Lord, Take My Hand-ELW 773</a:t>
            </a:r>
          </a:p>
        </p:txBody>
      </p:sp>
      <p:sp>
        <p:nvSpPr>
          <p:cNvPr id="6" name="TextBox 5">
            <a:extLst>
              <a:ext uri="{FF2B5EF4-FFF2-40B4-BE49-F238E27FC236}">
                <a16:creationId xmlns:a16="http://schemas.microsoft.com/office/drawing/2014/main" id="{3CCE2870-12E9-C972-3F4F-030FF8D84797}"/>
              </a:ext>
            </a:extLst>
          </p:cNvPr>
          <p:cNvSpPr txBox="1"/>
          <p:nvPr/>
        </p:nvSpPr>
        <p:spPr>
          <a:xfrm>
            <a:off x="1018487" y="1366886"/>
            <a:ext cx="7183225" cy="3970318"/>
          </a:xfrm>
          <a:prstGeom prst="rect">
            <a:avLst/>
          </a:prstGeom>
          <a:noFill/>
        </p:spPr>
        <p:txBody>
          <a:bodyPr wrap="square">
            <a:spAutoFit/>
          </a:bodyPr>
          <a:lstStyle/>
          <a:p>
            <a:pPr marL="339725" indent="-339725"/>
            <a:r>
              <a:rPr lang="en-US" sz="3600" dirty="0">
                <a:latin typeface="Arial Rounded MT Bold" panose="020F0704030504030204" pitchFamily="34" charset="0"/>
              </a:rPr>
              <a:t>2	</a:t>
            </a:r>
            <a:r>
              <a:rPr lang="en-US" sz="3600" b="0" i="0" dirty="0">
                <a:solidFill>
                  <a:srgbClr val="000000"/>
                </a:solidFill>
                <a:effectLst/>
                <a:latin typeface="Arial Rounded MT Bold" panose="020F0704030504030204" pitchFamily="34" charset="0"/>
              </a:rPr>
              <a:t>When my way grows drear                       precious Lord linger near</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When my light is almost gone</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Hear my cry, hear my call</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Hold my hand lest I fall</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Take my hand precious Lord,                              lead me home</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5043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400050" marR="0" lvl="0" indent="-400050">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Precious Lord, Take My Hand-ELW 773</a:t>
            </a:r>
          </a:p>
        </p:txBody>
      </p:sp>
      <p:sp>
        <p:nvSpPr>
          <p:cNvPr id="6" name="TextBox 5">
            <a:extLst>
              <a:ext uri="{FF2B5EF4-FFF2-40B4-BE49-F238E27FC236}">
                <a16:creationId xmlns:a16="http://schemas.microsoft.com/office/drawing/2014/main" id="{3CCE2870-12E9-C972-3F4F-030FF8D84797}"/>
              </a:ext>
            </a:extLst>
          </p:cNvPr>
          <p:cNvSpPr txBox="1"/>
          <p:nvPr/>
        </p:nvSpPr>
        <p:spPr>
          <a:xfrm>
            <a:off x="1056195" y="1272618"/>
            <a:ext cx="7107810" cy="3970318"/>
          </a:xfrm>
          <a:prstGeom prst="rect">
            <a:avLst/>
          </a:prstGeom>
          <a:noFill/>
        </p:spPr>
        <p:txBody>
          <a:bodyPr wrap="square">
            <a:spAutoFit/>
          </a:bodyPr>
          <a:lstStyle/>
          <a:p>
            <a:pPr marL="339725" indent="-339725"/>
            <a:r>
              <a:rPr lang="en-US" sz="3600" dirty="0">
                <a:latin typeface="Arial Rounded MT Bold" panose="020F0704030504030204" pitchFamily="34" charset="0"/>
              </a:rPr>
              <a:t>3	</a:t>
            </a:r>
            <a:r>
              <a:rPr lang="en-US" sz="3600" b="0" i="0" dirty="0">
                <a:solidFill>
                  <a:srgbClr val="000000"/>
                </a:solidFill>
                <a:effectLst/>
                <a:latin typeface="Arial Rounded MT Bold" panose="020F0704030504030204" pitchFamily="34" charset="0"/>
              </a:rPr>
              <a:t>When the darkness appears                       and the night draws near</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And the day is past and gone</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At the river I stand</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Guide my feet, hold my hand</a:t>
            </a:r>
            <a:br>
              <a:rPr lang="en-US" sz="3600" dirty="0">
                <a:latin typeface="Arial Rounded MT Bold" panose="020F0704030504030204" pitchFamily="34" charset="0"/>
              </a:rPr>
            </a:br>
            <a:r>
              <a:rPr lang="en-US" sz="3600" b="0" i="0" dirty="0">
                <a:solidFill>
                  <a:srgbClr val="000000"/>
                </a:solidFill>
                <a:effectLst/>
                <a:latin typeface="Arial Rounded MT Bold" panose="020F0704030504030204" pitchFamily="34" charset="0"/>
              </a:rPr>
              <a:t>Take my hand precious Lord,                  lead me home</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125433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4194674"/>
          </a:xfrm>
          <a:prstGeom prst="rect">
            <a:avLst/>
          </a:prstGeom>
        </p:spPr>
        <p:txBody>
          <a:bodyPr wrap="square">
            <a:spAutoFit/>
          </a:bodyPr>
          <a:lstStyle/>
          <a:p>
            <a:pPr marL="520700" marR="0" indent="-52070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r>
              <a:rPr lang="en-US" sz="4000" dirty="0">
                <a:solidFill>
                  <a:srgbClr val="000000"/>
                </a:solidFill>
                <a:latin typeface="Arial Rounded MT Bold" panose="020F0704030504030204" pitchFamily="34" charset="0"/>
                <a:ea typeface="Calibri" panose="020F0502020204030204" pitchFamily="34" charset="0"/>
              </a:rPr>
              <a:t> </a:t>
            </a:r>
          </a:p>
          <a:p>
            <a:pPr marL="347345" marR="0" indent="-347345">
              <a:lnSpc>
                <a:spcPct val="107000"/>
              </a:lnSpc>
              <a:spcBef>
                <a:spcPts val="0"/>
              </a:spcBef>
              <a:spcAft>
                <a:spcPts val="0"/>
              </a:spcAft>
            </a:pPr>
            <a:endParaRPr lang="en-US" sz="4000" dirty="0">
              <a:solidFill>
                <a:srgbClr val="000000"/>
              </a:solidFill>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endParaRPr lang="en-US" sz="40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11376</TotalTime>
  <Words>3067</Words>
  <Application>Microsoft Office PowerPoint</Application>
  <PresentationFormat>On-screen Show (4:3)</PresentationFormat>
  <Paragraphs>231</Paragraphs>
  <Slides>47</Slides>
  <Notes>30</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 Rounded MT Bold</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 Musser</dc:creator>
  <cp:lastModifiedBy>Mel Musser</cp:lastModifiedBy>
  <cp:revision>101</cp:revision>
  <dcterms:created xsi:type="dcterms:W3CDTF">2021-03-16T23:00:10Z</dcterms:created>
  <dcterms:modified xsi:type="dcterms:W3CDTF">2022-07-09T14:07:48Z</dcterms:modified>
</cp:coreProperties>
</file>