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3"/>
  </p:notesMasterIdLst>
  <p:sldIdLst>
    <p:sldId id="681" r:id="rId2"/>
    <p:sldId id="261" r:id="rId3"/>
    <p:sldId id="903" r:id="rId4"/>
    <p:sldId id="948" r:id="rId5"/>
    <p:sldId id="634" r:id="rId6"/>
    <p:sldId id="1165" r:id="rId7"/>
    <p:sldId id="1179" r:id="rId8"/>
    <p:sldId id="1183" r:id="rId9"/>
    <p:sldId id="1180" r:id="rId10"/>
    <p:sldId id="1184" r:id="rId11"/>
    <p:sldId id="1181" r:id="rId12"/>
    <p:sldId id="1185" r:id="rId13"/>
    <p:sldId id="1182" r:id="rId14"/>
    <p:sldId id="1186" r:id="rId15"/>
    <p:sldId id="270" r:id="rId16"/>
    <p:sldId id="277" r:id="rId17"/>
    <p:sldId id="341" r:id="rId18"/>
    <p:sldId id="278" r:id="rId19"/>
    <p:sldId id="1104" r:id="rId20"/>
    <p:sldId id="1187" r:id="rId21"/>
    <p:sldId id="1188" r:id="rId22"/>
    <p:sldId id="1189" r:id="rId23"/>
    <p:sldId id="1190" r:id="rId24"/>
    <p:sldId id="1191" r:id="rId25"/>
    <p:sldId id="1192" r:id="rId26"/>
    <p:sldId id="995" r:id="rId27"/>
    <p:sldId id="1155" r:id="rId28"/>
    <p:sldId id="529" r:id="rId29"/>
    <p:sldId id="310" r:id="rId30"/>
    <p:sldId id="507" r:id="rId31"/>
    <p:sldId id="508" r:id="rId32"/>
    <p:sldId id="495" r:id="rId33"/>
    <p:sldId id="334" r:id="rId34"/>
    <p:sldId id="382" r:id="rId35"/>
    <p:sldId id="336" r:id="rId36"/>
    <p:sldId id="337" r:id="rId37"/>
    <p:sldId id="383" r:id="rId38"/>
    <p:sldId id="304" r:id="rId39"/>
    <p:sldId id="305" r:id="rId40"/>
    <p:sldId id="315" r:id="rId41"/>
    <p:sldId id="1193" r:id="rId42"/>
    <p:sldId id="646" r:id="rId43"/>
    <p:sldId id="647" r:id="rId44"/>
    <p:sldId id="1194" r:id="rId45"/>
    <p:sldId id="1175" r:id="rId46"/>
    <p:sldId id="485" r:id="rId47"/>
    <p:sldId id="1130" r:id="rId48"/>
    <p:sldId id="1065" r:id="rId49"/>
    <p:sldId id="1195" r:id="rId50"/>
    <p:sldId id="1196" r:id="rId51"/>
    <p:sldId id="330" r:id="rId52"/>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102" d="100"/>
          <a:sy n="102" d="100"/>
        </p:scale>
        <p:origin x="1842" y="114"/>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9/14/2022</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1371B0-AF17-46F4-A386-63C9D67FACF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587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10</a:t>
            </a:fld>
            <a:endParaRPr lang="en-US" altLang="en-US"/>
          </a:p>
        </p:txBody>
      </p:sp>
    </p:spTree>
    <p:extLst>
      <p:ext uri="{BB962C8B-B14F-4D97-AF65-F5344CB8AC3E}">
        <p14:creationId xmlns:p14="http://schemas.microsoft.com/office/powerpoint/2010/main" val="3324857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11</a:t>
            </a:fld>
            <a:endParaRPr lang="en-US" altLang="en-US"/>
          </a:p>
        </p:txBody>
      </p:sp>
    </p:spTree>
    <p:extLst>
      <p:ext uri="{BB962C8B-B14F-4D97-AF65-F5344CB8AC3E}">
        <p14:creationId xmlns:p14="http://schemas.microsoft.com/office/powerpoint/2010/main" val="1290081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12</a:t>
            </a:fld>
            <a:endParaRPr lang="en-US" altLang="en-US"/>
          </a:p>
        </p:txBody>
      </p:sp>
    </p:spTree>
    <p:extLst>
      <p:ext uri="{BB962C8B-B14F-4D97-AF65-F5344CB8AC3E}">
        <p14:creationId xmlns:p14="http://schemas.microsoft.com/office/powerpoint/2010/main" val="361108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290517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166487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17</a:t>
            </a:fld>
            <a:endParaRPr lang="en-US" altLang="en-US"/>
          </a:p>
        </p:txBody>
      </p:sp>
    </p:spTree>
    <p:extLst>
      <p:ext uri="{BB962C8B-B14F-4D97-AF65-F5344CB8AC3E}">
        <p14:creationId xmlns:p14="http://schemas.microsoft.com/office/powerpoint/2010/main" val="264409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37341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22205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2474853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2270127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270812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3990489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2633934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2050439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41</a:t>
            </a:fld>
            <a:endParaRPr lang="en-US" altLang="en-US"/>
          </a:p>
        </p:txBody>
      </p:sp>
    </p:spTree>
    <p:extLst>
      <p:ext uri="{BB962C8B-B14F-4D97-AF65-F5344CB8AC3E}">
        <p14:creationId xmlns:p14="http://schemas.microsoft.com/office/powerpoint/2010/main" val="2009548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44</a:t>
            </a:fld>
            <a:endParaRPr lang="en-US" altLang="en-US"/>
          </a:p>
        </p:txBody>
      </p:sp>
    </p:spTree>
    <p:extLst>
      <p:ext uri="{BB962C8B-B14F-4D97-AF65-F5344CB8AC3E}">
        <p14:creationId xmlns:p14="http://schemas.microsoft.com/office/powerpoint/2010/main" val="184181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205581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45</a:t>
            </a:fld>
            <a:endParaRPr lang="en-US" altLang="en-US"/>
          </a:p>
        </p:txBody>
      </p:sp>
    </p:spTree>
    <p:extLst>
      <p:ext uri="{BB962C8B-B14F-4D97-AF65-F5344CB8AC3E}">
        <p14:creationId xmlns:p14="http://schemas.microsoft.com/office/powerpoint/2010/main" val="287055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47</a:t>
            </a:fld>
            <a:endParaRPr lang="en-US" altLang="en-US"/>
          </a:p>
        </p:txBody>
      </p:sp>
    </p:spTree>
    <p:extLst>
      <p:ext uri="{BB962C8B-B14F-4D97-AF65-F5344CB8AC3E}">
        <p14:creationId xmlns:p14="http://schemas.microsoft.com/office/powerpoint/2010/main" val="1435307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48</a:t>
            </a:fld>
            <a:endParaRPr lang="en-US" altLang="en-US"/>
          </a:p>
        </p:txBody>
      </p:sp>
    </p:spTree>
    <p:extLst>
      <p:ext uri="{BB962C8B-B14F-4D97-AF65-F5344CB8AC3E}">
        <p14:creationId xmlns:p14="http://schemas.microsoft.com/office/powerpoint/2010/main" val="723148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49</a:t>
            </a:fld>
            <a:endParaRPr lang="en-US" altLang="en-US"/>
          </a:p>
        </p:txBody>
      </p:sp>
    </p:spTree>
    <p:extLst>
      <p:ext uri="{BB962C8B-B14F-4D97-AF65-F5344CB8AC3E}">
        <p14:creationId xmlns:p14="http://schemas.microsoft.com/office/powerpoint/2010/main" val="1487850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50</a:t>
            </a:fld>
            <a:endParaRPr lang="en-US" altLang="en-US"/>
          </a:p>
        </p:txBody>
      </p:sp>
    </p:spTree>
    <p:extLst>
      <p:ext uri="{BB962C8B-B14F-4D97-AF65-F5344CB8AC3E}">
        <p14:creationId xmlns:p14="http://schemas.microsoft.com/office/powerpoint/2010/main" val="162004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70810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382410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1735078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a:t>
            </a:fld>
            <a:endParaRPr lang="en-US" altLang="en-US"/>
          </a:p>
        </p:txBody>
      </p:sp>
    </p:spTree>
    <p:extLst>
      <p:ext uri="{BB962C8B-B14F-4D97-AF65-F5344CB8AC3E}">
        <p14:creationId xmlns:p14="http://schemas.microsoft.com/office/powerpoint/2010/main" val="396311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a:t>
            </a:fld>
            <a:endParaRPr lang="en-US" altLang="en-US"/>
          </a:p>
        </p:txBody>
      </p:sp>
    </p:spTree>
    <p:extLst>
      <p:ext uri="{BB962C8B-B14F-4D97-AF65-F5344CB8AC3E}">
        <p14:creationId xmlns:p14="http://schemas.microsoft.com/office/powerpoint/2010/main" val="149371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9</a:t>
            </a:fld>
            <a:endParaRPr lang="en-US" altLang="en-US"/>
          </a:p>
        </p:txBody>
      </p:sp>
    </p:spTree>
    <p:extLst>
      <p:ext uri="{BB962C8B-B14F-4D97-AF65-F5344CB8AC3E}">
        <p14:creationId xmlns:p14="http://schemas.microsoft.com/office/powerpoint/2010/main" val="86633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9/14/2022</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9/14/2022</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9/14/2022</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80122" y="214965"/>
            <a:ext cx="6886877" cy="901567"/>
          </a:xfrm>
        </p:spPr>
        <p:txBody>
          <a:bodyPr/>
          <a:lstStyle/>
          <a:p>
            <a:r>
              <a:rPr lang="en-US" dirty="0"/>
              <a:t>Click to edit Master title style</a:t>
            </a:r>
          </a:p>
        </p:txBody>
      </p:sp>
      <p:sp>
        <p:nvSpPr>
          <p:cNvPr id="4" name="Content Placeholder 3"/>
          <p:cNvSpPr>
            <a:spLocks noGrp="1"/>
          </p:cNvSpPr>
          <p:nvPr>
            <p:ph sz="half" idx="2"/>
          </p:nvPr>
        </p:nvSpPr>
        <p:spPr>
          <a:xfrm>
            <a:off x="2180122" y="1250921"/>
            <a:ext cx="6504272" cy="4533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19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52311" y="128336"/>
            <a:ext cx="6735278" cy="670561"/>
          </a:xfr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2299234" y="1299048"/>
            <a:ext cx="6641431" cy="823912"/>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2299235" y="2912232"/>
            <a:ext cx="6641430"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3FC93664-D097-4CE7-9E77-8E140C008360}" type="slidenum">
              <a:rPr lang="en-US" smtClean="0"/>
              <a:t>‹#›</a:t>
            </a:fld>
            <a:endParaRPr lang="en-US"/>
          </a:p>
        </p:txBody>
      </p:sp>
    </p:spTree>
    <p:extLst>
      <p:ext uri="{BB962C8B-B14F-4D97-AF65-F5344CB8AC3E}">
        <p14:creationId xmlns:p14="http://schemas.microsoft.com/office/powerpoint/2010/main" val="395451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9/14/2022</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9/14/2022</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9/14/2022</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9/14/2022</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9/14/2022</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9/14/2022</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9/14/2022</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9/14/2022</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D7BD8-0656-4F70-B43A-0D2833D99DB6}"/>
              </a:ext>
            </a:extLst>
          </p:cNvPr>
          <p:cNvPicPr>
            <a:picLocks noChangeAspect="1"/>
          </p:cNvPicPr>
          <p:nvPr userDrawn="1"/>
        </p:nvPicPr>
        <p:blipFill>
          <a:blip r:embed="rId15">
            <a:extLst>
              <a:ext uri="{BEBA8EAE-BF5A-486C-A8C5-ECC9F3942E4B}">
                <a14:imgProps xmlns:a14="http://schemas.microsoft.com/office/drawing/2010/main">
                  <a14:imgLayer r:embed="rId16">
                    <a14:imgEffect>
                      <a14:artisticGlowDiffused/>
                    </a14:imgEffect>
                    <a14:imgEffect>
                      <a14:sharpenSoften amount="-25000"/>
                    </a14:imgEffect>
                    <a14:imgEffect>
                      <a14:saturation sat="400000"/>
                    </a14:imgEffect>
                  </a14:imgLayer>
                </a14:imgProps>
              </a:ext>
            </a:extLst>
          </a:blip>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9/14/2022</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697" r:id="rId13"/>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806FC36-965E-4CED-A66C-7B7C15F07968}"/>
              </a:ext>
            </a:extLst>
          </p:cNvPr>
          <p:cNvPicPr>
            <a:picLocks noChangeAspect="1"/>
          </p:cNvPicPr>
          <p:nvPr/>
        </p:nvPicPr>
        <p:blipFill>
          <a:blip r:embed="rId4"/>
          <a:stretch>
            <a:fillRect/>
          </a:stretch>
        </p:blipFill>
        <p:spPr>
          <a:xfrm>
            <a:off x="-2307" y="1"/>
            <a:ext cx="9144000" cy="6857999"/>
          </a:xfrm>
          <a:prstGeom prst="rect">
            <a:avLst/>
          </a:prstGeom>
        </p:spPr>
      </p:pic>
      <p:sp>
        <p:nvSpPr>
          <p:cNvPr id="3" name="Rectangle 2">
            <a:extLst>
              <a:ext uri="{FF2B5EF4-FFF2-40B4-BE49-F238E27FC236}">
                <a16:creationId xmlns:a16="http://schemas.microsoft.com/office/drawing/2014/main" id="{AE0CBB0F-E404-4570-AD0E-8FB33B80589D}"/>
              </a:ext>
            </a:extLst>
          </p:cNvPr>
          <p:cNvSpPr/>
          <p:nvPr/>
        </p:nvSpPr>
        <p:spPr>
          <a:xfrm>
            <a:off x="2307" y="118105"/>
            <a:ext cx="9141693" cy="3742762"/>
          </a:xfrm>
          <a:prstGeom prst="rect">
            <a:avLst/>
          </a:prstGeom>
        </p:spPr>
        <p:txBody>
          <a:bodyPr vert="horz" lIns="91440" tIns="45720" rIns="91440" bIns="45720" rtlCol="0">
            <a:noAutofit/>
          </a:bodyPr>
          <a:lstStyle/>
          <a:p>
            <a:pPr marR="0" lvl="0" algn="ctr" defTabSz="914400" eaLnBrk="1" fontAlgn="base" hangingPunct="1">
              <a:lnSpc>
                <a:spcPct val="90000"/>
              </a:lnSpc>
              <a:spcAft>
                <a:spcPts val="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Welcome in the Name of</a:t>
            </a:r>
          </a:p>
          <a:p>
            <a:pPr marR="0" lvl="0" algn="ctr" defTabSz="914400" eaLnBrk="1" fontAlgn="base" hangingPunct="1">
              <a:lnSpc>
                <a:spcPct val="90000"/>
              </a:lnSpc>
              <a:spcAft>
                <a:spcPts val="1200"/>
              </a:spcAft>
              <a:buClrTx/>
              <a:buSzTx/>
              <a:tabLst/>
              <a:defRPr/>
            </a:pPr>
            <a:r>
              <a:rPr kumimoji="0" lang="en-US" sz="3600" b="1" i="0" u="none" strike="noStrike" cap="none" spc="0" normalizeH="0" baseline="0" noProof="0" dirty="0">
                <a:ln>
                  <a:noFill/>
                </a:ln>
                <a:effectLst/>
                <a:uLnTx/>
                <a:uFillTx/>
                <a:latin typeface="Arial Rounded MT Bold" panose="020F0704030504030204" pitchFamily="34" charset="0"/>
                <a:ea typeface="+mn-ea"/>
              </a:rPr>
              <a:t>The Triune God</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October 9, 2022</a:t>
            </a:r>
          </a:p>
          <a:p>
            <a:pPr marR="0" lvl="0" algn="ctr" defTabSz="914400" eaLnBrk="1" fontAlgn="base" hangingPunct="1">
              <a:lnSpc>
                <a:spcPct val="90000"/>
              </a:lnSpc>
              <a:spcAft>
                <a:spcPts val="0"/>
              </a:spcAft>
              <a:buClrTx/>
              <a:buSzTx/>
              <a:tabLst/>
              <a:defRPr/>
            </a:pPr>
            <a:r>
              <a:rPr lang="en-US" sz="3600" dirty="0">
                <a:latin typeface="Arial Rounded MT Bold" panose="020F0704030504030204" pitchFamily="34" charset="0"/>
                <a:ea typeface="+mn-ea"/>
              </a:rPr>
              <a:t>Covenant and Commandments</a:t>
            </a:r>
          </a:p>
        </p:txBody>
      </p:sp>
      <p:sp>
        <p:nvSpPr>
          <p:cNvPr id="5" name="Rectangle 4">
            <a:extLst>
              <a:ext uri="{FF2B5EF4-FFF2-40B4-BE49-F238E27FC236}">
                <a16:creationId xmlns:a16="http://schemas.microsoft.com/office/drawing/2014/main" id="{F78CAB9F-0032-419D-9B73-8ED35598E323}"/>
              </a:ext>
            </a:extLst>
          </p:cNvPr>
          <p:cNvSpPr/>
          <p:nvPr/>
        </p:nvSpPr>
        <p:spPr>
          <a:xfrm>
            <a:off x="4421171" y="2690201"/>
            <a:ext cx="4589613" cy="4132137"/>
          </a:xfrm>
          <a:prstGeom prst="rect">
            <a:avLst/>
          </a:prstGeom>
        </p:spPr>
        <p:txBody>
          <a:bodyPr vert="horz" lIns="91440" tIns="45720" rIns="91440" bIns="45720" rtlCol="0">
            <a:noAutofit/>
          </a:bodyPr>
          <a:lstStyle/>
          <a:p>
            <a:pPr marL="457200" indent="-228600" defTabSz="914400" eaLnBrk="1" hangingPunct="1">
              <a:spcAft>
                <a:spcPts val="0"/>
              </a:spcAft>
              <a:buFont typeface="Arial" panose="020B0604020202020204" pitchFamily="34" charset="0"/>
              <a:buChar char="•"/>
              <a:defRPr/>
            </a:pPr>
            <a:r>
              <a:rPr lang="en-US" sz="3200" b="1" dirty="0">
                <a:latin typeface="Arial Rounded MT Bold" panose="020F0704030504030204" pitchFamily="34" charset="0"/>
                <a:ea typeface="+mn-ea"/>
              </a:rPr>
              <a:t>Prelude by                                       Roxanne Groff</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Office of the Acolyte</a:t>
            </a:r>
          </a:p>
          <a:p>
            <a:pPr marL="457200" marR="0" lvl="0" indent="-228600" defTabSz="914400" eaLnBrk="1" fontAlgn="base" hangingPunct="1">
              <a:spcBef>
                <a:spcPct val="0"/>
              </a:spcBef>
              <a:spcAft>
                <a:spcPts val="0"/>
              </a:spcAft>
              <a:buClrTx/>
              <a:buSzTx/>
              <a:buFont typeface="Arial" panose="020B0604020202020204" pitchFamily="34" charset="0"/>
              <a:buChar char="•"/>
              <a:tabLst/>
              <a:defRPr/>
            </a:pPr>
            <a:r>
              <a:rPr kumimoji="0" lang="en-US" sz="3200" b="1" i="0" u="none" strike="noStrike" cap="none" spc="0" normalizeH="0" baseline="0" noProof="0" dirty="0">
                <a:ln>
                  <a:noFill/>
                </a:ln>
                <a:effectLst/>
                <a:uLnTx/>
                <a:uFillTx/>
                <a:latin typeface="Arial Rounded MT Bold" panose="020F0704030504030204" pitchFamily="34" charset="0"/>
                <a:ea typeface="+mn-ea"/>
              </a:rPr>
              <a:t>Ringing of the Bell</a:t>
            </a:r>
          </a:p>
        </p:txBody>
      </p:sp>
      <p:sp>
        <p:nvSpPr>
          <p:cNvPr id="17" name="Rectangle 16">
            <a:extLst>
              <a:ext uri="{FF2B5EF4-FFF2-40B4-BE49-F238E27FC236}">
                <a16:creationId xmlns:a16="http://schemas.microsoft.com/office/drawing/2014/main" id="{B4D0BB6D-8379-40D9-813D-A28500E33999}"/>
              </a:ext>
            </a:extLst>
          </p:cNvPr>
          <p:cNvSpPr/>
          <p:nvPr/>
        </p:nvSpPr>
        <p:spPr>
          <a:xfrm>
            <a:off x="4610100" y="5297865"/>
            <a:ext cx="4426676" cy="1356386"/>
          </a:xfrm>
          <a:prstGeom prst="rect">
            <a:avLst/>
          </a:prstGeom>
        </p:spPr>
        <p:txBody>
          <a:bodyPr vert="horz" lIns="91440" tIns="45720" rIns="91440" bIns="45720" rtlCol="0" anchor="ctr">
            <a:noAutofit/>
          </a:bodyPr>
          <a:lstStyle/>
          <a:p>
            <a:pPr marL="228600" algn="ctr" defTabSz="914400" eaLnBrk="1" hangingPunct="1">
              <a:spcAft>
                <a:spcPts val="600"/>
              </a:spcAft>
              <a:defRPr/>
            </a:pPr>
            <a:r>
              <a:rPr lang="en-US" sz="2800" dirty="0">
                <a:latin typeface="Arial Rounded MT Bold" panose="020F0704030504030204" pitchFamily="34" charset="0"/>
                <a:ea typeface="+mn-ea"/>
              </a:rPr>
              <a:t>Scripture Focus:</a:t>
            </a:r>
          </a:p>
          <a:p>
            <a:pPr marL="228600" algn="ctr" defTabSz="914400" eaLnBrk="1" hangingPunct="1">
              <a:spcAft>
                <a:spcPts val="600"/>
              </a:spcAft>
              <a:defRPr/>
            </a:pPr>
            <a:r>
              <a:rPr lang="en-US" sz="2800" dirty="0">
                <a:latin typeface="Arial Rounded MT Bold" panose="020F0704030504030204" pitchFamily="34" charset="0"/>
                <a:ea typeface="+mn-ea"/>
              </a:rPr>
              <a:t>Exodus 19:3-7; 20:1-17</a:t>
            </a:r>
          </a:p>
        </p:txBody>
      </p:sp>
      <p:pic>
        <p:nvPicPr>
          <p:cNvPr id="2" name="Picture 1">
            <a:extLst>
              <a:ext uri="{FF2B5EF4-FFF2-40B4-BE49-F238E27FC236}">
                <a16:creationId xmlns:a16="http://schemas.microsoft.com/office/drawing/2014/main" id="{4788B61C-F73C-7A38-7D80-E7DE7044505A}"/>
              </a:ext>
            </a:extLst>
          </p:cNvPr>
          <p:cNvPicPr>
            <a:picLocks noChangeAspect="1"/>
          </p:cNvPicPr>
          <p:nvPr/>
        </p:nvPicPr>
        <p:blipFill rotWithShape="1">
          <a:blip r:embed="rId5"/>
          <a:srcRect l="2949" t="4385" r="8797" b="21394"/>
          <a:stretch/>
        </p:blipFill>
        <p:spPr>
          <a:xfrm>
            <a:off x="128505" y="2654540"/>
            <a:ext cx="4426676" cy="3180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943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1051481" y="1300899"/>
            <a:ext cx="7117237" cy="3970318"/>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059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250203" y="1204942"/>
            <a:ext cx="8719794"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You sang in a stable,                                    you cried from a hill,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then you whispered in silence          when the whole world was still;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down in the city                                           you called once again,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you blew through your people on the rush of the wind.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44844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1051481" y="1300899"/>
            <a:ext cx="7117237" cy="3970318"/>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65820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877085" y="1166842"/>
            <a:ext cx="7466029"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4	You call from tomorrow,                               you break ancient schemes.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From the bondage of sorrow                                  all the captives dream dreams;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our women see visions,                                         our men clear their eyes.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With bold new decisions                             your people arise.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6724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1051481" y="1300899"/>
            <a:ext cx="7117237" cy="3970318"/>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96654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4194674"/>
          </a:xfrm>
          <a:prstGeom prst="rect">
            <a:avLst/>
          </a:prstGeom>
        </p:spPr>
        <p:txBody>
          <a:bodyPr wrap="square">
            <a:spAutoFit/>
          </a:bodyPr>
          <a:lstStyle/>
          <a:p>
            <a:pPr marL="520700" marR="0" indent="-52070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r>
              <a:rPr lang="en-US" sz="4000" dirty="0">
                <a:solidFill>
                  <a:srgbClr val="000000"/>
                </a:solidFill>
                <a:latin typeface="Arial Rounded MT Bold" panose="020F0704030504030204" pitchFamily="34" charset="0"/>
                <a:ea typeface="Calibri" panose="020F0502020204030204" pitchFamily="34" charset="0"/>
              </a:rPr>
              <a:t> </a:t>
            </a:r>
          </a:p>
          <a:p>
            <a:pPr marL="347345" marR="0" indent="-347345">
              <a:lnSpc>
                <a:spcPct val="107000"/>
              </a:lnSpc>
              <a:spcBef>
                <a:spcPts val="0"/>
              </a:spcBef>
              <a:spcAft>
                <a:spcPts val="0"/>
              </a:spcAft>
            </a:pPr>
            <a:endParaRPr lang="en-US" sz="4000" dirty="0">
              <a:solidFill>
                <a:srgbClr val="000000"/>
              </a:solidFill>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0"/>
              </a:spcAft>
            </a:pPr>
            <a:endParaRPr lang="en-US" sz="40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93964" y="1515208"/>
            <a:ext cx="8728363" cy="3893374"/>
          </a:xfrm>
          <a:prstGeom prst="rect">
            <a:avLst/>
          </a:prstGeom>
        </p:spPr>
        <p:txBody>
          <a:bodyPr wrap="square">
            <a:spAutoFit/>
          </a:bodyPr>
          <a:lstStyle/>
          <a:p>
            <a:pPr marL="739775" marR="0" indent="-73977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rPr>
              <a:t>P:	Let us pray…  Holy God, you made a covenant with the people of Israel that you would be their God, and they would be your people. Teach us to obey your commands, that we might live in love and peace with you and our neighbors.</a:t>
            </a:r>
          </a:p>
          <a:p>
            <a:pPr marL="739775" marR="0" indent="-739775">
              <a:lnSpc>
                <a:spcPct val="95000"/>
              </a:lnSpc>
              <a:spcBef>
                <a:spcPts val="0"/>
              </a:spcBef>
              <a:spcAft>
                <a:spcPts val="0"/>
              </a:spcAft>
            </a:pPr>
            <a:r>
              <a:rPr lang="en-US" sz="3200" b="1" dirty="0">
                <a:latin typeface="Arial Rounded MT Bold" panose="020F0704030504030204" pitchFamily="34" charset="0"/>
                <a:ea typeface="Calibri" panose="020F0502020204030204" pitchFamily="34" charset="0"/>
              </a:rPr>
              <a:t> </a:t>
            </a:r>
            <a:endParaRPr lang="en-US" sz="2800" b="1" dirty="0">
              <a:latin typeface="Arial Rounded MT Bold" panose="020F0704030504030204" pitchFamily="34" charset="0"/>
              <a:ea typeface="Calibri" panose="020F0502020204030204" pitchFamily="34" charset="0"/>
            </a:endParaRPr>
          </a:p>
          <a:p>
            <a:pPr marL="739775" marR="0" indent="-739775">
              <a:lnSpc>
                <a:spcPct val="95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40511" y="351305"/>
            <a:ext cx="9062977" cy="4138760"/>
          </a:xfrm>
          <a:prstGeom prst="rect">
            <a:avLst/>
          </a:prstGeom>
        </p:spPr>
      </p:pic>
    </p:spTree>
    <p:extLst>
      <p:ext uri="{BB962C8B-B14F-4D97-AF65-F5344CB8AC3E}">
        <p14:creationId xmlns:p14="http://schemas.microsoft.com/office/powerpoint/2010/main" val="252781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762667" y="1474170"/>
            <a:ext cx="7694865" cy="3909660"/>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includes readings from the book of Exodus, Chapters 19 &amp; 20.</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213772" y="809663"/>
            <a:ext cx="871645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3</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Then Moses went up to God; the Lord called to him from the mountain, saying, “Thus you shall say to the house of Jacob, and tell the Israelites: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4</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have seen what I did to the Egyptians, and how I bore you on eagles’ wings and brought you to myself.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5</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Now therefore, if you obey my voice and keep my covenant, you shall be my treasured possession out of all</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169256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4447371"/>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a:p>
            <a:pPr marL="0" marR="0">
              <a:lnSpc>
                <a:spcPct val="107000"/>
              </a:lnSpc>
              <a:spcBef>
                <a:spcPts val="0"/>
              </a:spcBef>
              <a:spcAft>
                <a:spcPts val="600"/>
              </a:spcAft>
            </a:pPr>
            <a:endParaRPr lang="en-US" sz="1400" dirty="0">
              <a:effectLst/>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rPr>
              <a:t>P:	</a:t>
            </a:r>
            <a:r>
              <a:rPr lang="en-US" sz="3200" dirty="0">
                <a:latin typeface="Arial Rounded MT Bold" panose="020F0704030504030204" pitchFamily="34" charset="0"/>
                <a:ea typeface="Times New Roman" panose="02020603050405020304" pitchFamily="18" charset="0"/>
              </a:rPr>
              <a:t>We confess our sins before God and one another.</a:t>
            </a:r>
          </a:p>
          <a:p>
            <a:pPr marL="684213" marR="0" indent="-684213">
              <a:lnSpc>
                <a:spcPct val="107000"/>
              </a:lnSpc>
              <a:spcBef>
                <a:spcPts val="0"/>
              </a:spcBef>
              <a:spcAft>
                <a:spcPts val="0"/>
              </a:spcAft>
            </a:pPr>
            <a:r>
              <a:rPr lang="en-US" sz="3600" i="1" dirty="0">
                <a:solidFill>
                  <a:srgbClr val="FF0000"/>
                </a:solidFill>
                <a:latin typeface="Arial Rounded MT Bold" panose="020F0704030504030204" pitchFamily="34" charset="0"/>
                <a:ea typeface="Calibri" panose="020F0502020204030204" pitchFamily="34" charset="0"/>
              </a:rPr>
              <a:t>Pause for silence and reflection.</a:t>
            </a:r>
          </a:p>
          <a:p>
            <a:pPr marL="684213" marR="0" indent="-684213">
              <a:lnSpc>
                <a:spcPct val="107000"/>
              </a:lnSpc>
              <a:spcBef>
                <a:spcPts val="0"/>
              </a:spcBef>
              <a:spcAft>
                <a:spcPts val="0"/>
              </a:spcAft>
            </a:pPr>
            <a:endParaRPr lang="en-US" sz="3600" i="1" dirty="0">
              <a:solidFill>
                <a:srgbClr val="FF0000"/>
              </a:solidFill>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P:	God of promise,</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6056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103695" y="817866"/>
            <a:ext cx="871645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the peoples. Indeed, the whole earth is mine,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6</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but you shall be for me a priestly kingdom and a holy nation. These are the words that you shall speak to the Israelites.”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7</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So Moses came, summoned the elders of the people, and set before them all these words that the Lord had commanded him.  Then God spoke all these words:</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299950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103695" y="817866"/>
            <a:ext cx="871645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2</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I am the Lord your God, who brought you out of the land of Egypt, out of the house of slavery;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3</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have no other gods before me.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4</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make for yourself an idol, whether in the form of anything that is in heaven above, or that is on the earth beneath, or that is in the water under the earth.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5</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bow down to them or worship them; for I the Lord your God</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175951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103695" y="817866"/>
            <a:ext cx="871645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am a jealous God, punishing children for the iniquity of parents, to the third and the fourth generation of those who reject me,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6</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but showing steadfast love to the thousandth generation of those who love me and keep my commandments.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7</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make wrongful use of the name of the Lord your God, for the Lord will not acquit anyone who misuses his name. </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4287935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103695" y="817866"/>
            <a:ext cx="871645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8</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Remember the sabbath day, and keep it holy.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9</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Six days you shall labor and do all your work.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10</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But the seventh day is a sabbath to the Lord your God; you shall not do any work—you, your son or your daughter, your male or female slave, your livestock, or the alien resident in your towns.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11</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For in six days the Lord made heaven and earth, the sea, and all that is in them, but</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46186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103695" y="817866"/>
            <a:ext cx="871645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rested the seventh day; therefore the Lord blessed the sabbath day and consecrated it.</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12</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Honor your father and your mother, so that your days may be long in the land that the Lord your God is giving you.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13</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murder.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14</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commit adultery.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15</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steal. </a:t>
            </a: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16</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bear false witness against your neighbor. </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405194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graphicFrame>
        <p:nvGraphicFramePr>
          <p:cNvPr id="3" name="Table 2">
            <a:extLst>
              <a:ext uri="{FF2B5EF4-FFF2-40B4-BE49-F238E27FC236}">
                <a16:creationId xmlns:a16="http://schemas.microsoft.com/office/drawing/2014/main" id="{9EBA69FD-400F-383B-BEEA-97C4B62D27A8}"/>
              </a:ext>
            </a:extLst>
          </p:cNvPr>
          <p:cNvGraphicFramePr>
            <a:graphicFrameLocks noGrp="1"/>
          </p:cNvGraphicFramePr>
          <p:nvPr/>
        </p:nvGraphicFramePr>
        <p:xfrm>
          <a:off x="628650" y="3791585"/>
          <a:ext cx="7886700" cy="419418"/>
        </p:xfrm>
        <a:graphic>
          <a:graphicData uri="http://schemas.openxmlformats.org/drawingml/2006/table">
            <a:tbl>
              <a:tblPr/>
              <a:tblGrid>
                <a:gridCol w="7886700">
                  <a:extLst>
                    <a:ext uri="{9D8B030D-6E8A-4147-A177-3AD203B41FA5}">
                      <a16:colId xmlns:a16="http://schemas.microsoft.com/office/drawing/2014/main" val="3002925780"/>
                    </a:ext>
                  </a:extLst>
                </a:gridCol>
              </a:tblGrid>
              <a:tr h="0">
                <a:tc>
                  <a:txBody>
                    <a:bodyPr/>
                    <a:lstStyle/>
                    <a:p>
                      <a:pPr marL="0" marR="0" algn="l" fontAlgn="base">
                        <a:lnSpc>
                          <a:spcPts val="3215"/>
                        </a:lnSpc>
                        <a:spcBef>
                          <a:spcPts val="0"/>
                        </a:spcBef>
                        <a:spcAft>
                          <a:spcPts val="0"/>
                        </a:spcAft>
                      </a:pPr>
                      <a:r>
                        <a:rPr lang="en-US" sz="38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32577367"/>
                  </a:ext>
                </a:extLst>
              </a:tr>
            </a:tbl>
          </a:graphicData>
        </a:graphic>
      </p:graphicFrame>
      <p:sp>
        <p:nvSpPr>
          <p:cNvPr id="9" name="Rectangle 1">
            <a:extLst>
              <a:ext uri="{FF2B5EF4-FFF2-40B4-BE49-F238E27FC236}">
                <a16:creationId xmlns:a16="http://schemas.microsoft.com/office/drawing/2014/main" id="{8FC41E0A-6725-80ED-FDE9-3FA25D6B9AFA}"/>
              </a:ext>
            </a:extLst>
          </p:cNvPr>
          <p:cNvSpPr>
            <a:spLocks noChangeArrowheads="1"/>
          </p:cNvSpPr>
          <p:nvPr/>
        </p:nvSpPr>
        <p:spPr bwMode="auto">
          <a:xfrm>
            <a:off x="1027914" y="1358255"/>
            <a:ext cx="716437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3000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17</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You shall not covet your neighbor’s house; you shall not covet your neighbor’s wife, or male or female slave, or ox, or donkey, or anything that belongs to your neighbor.</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27171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  Exodus 19:3-7; 20:1-17</a:t>
            </a:r>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P: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Sermon</a:t>
            </a:r>
          </a:p>
        </p:txBody>
      </p:sp>
      <p:pic>
        <p:nvPicPr>
          <p:cNvPr id="4" name="Picture 3">
            <a:extLst>
              <a:ext uri="{FF2B5EF4-FFF2-40B4-BE49-F238E27FC236}">
                <a16:creationId xmlns:a16="http://schemas.microsoft.com/office/drawing/2014/main" id="{E9767054-D557-2059-1FC9-E88AB852489D}"/>
              </a:ext>
            </a:extLst>
          </p:cNvPr>
          <p:cNvPicPr>
            <a:picLocks noChangeAspect="1"/>
          </p:cNvPicPr>
          <p:nvPr/>
        </p:nvPicPr>
        <p:blipFill>
          <a:blip r:embed="rId3"/>
          <a:stretch>
            <a:fillRect/>
          </a:stretch>
        </p:blipFill>
        <p:spPr>
          <a:xfrm>
            <a:off x="952183" y="258361"/>
            <a:ext cx="7315834" cy="5468586"/>
          </a:xfrm>
          <a:prstGeom prst="rect">
            <a:avLst/>
          </a:prstGeom>
        </p:spPr>
      </p:pic>
    </p:spTree>
    <p:extLst>
      <p:ext uri="{BB962C8B-B14F-4D97-AF65-F5344CB8AC3E}">
        <p14:creationId xmlns:p14="http://schemas.microsoft.com/office/powerpoint/2010/main" val="226297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58502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4725" y="16085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2686409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07391" y="1027523"/>
            <a:ext cx="8766927" cy="5078313"/>
          </a:xfrm>
          <a:prstGeom prst="rect">
            <a:avLst/>
          </a:prstGeom>
          <a:noFill/>
        </p:spPr>
        <p:txBody>
          <a:bodyPr wrap="square">
            <a:spAutoFit/>
          </a:bodyPr>
          <a:lstStyle/>
          <a:p>
            <a:pPr marL="631825" marR="0" indent="-631825">
              <a:spcBef>
                <a:spcPts val="0"/>
              </a:spcBef>
              <a:spcAft>
                <a:spcPts val="600"/>
              </a:spcAft>
              <a:tabLst>
                <a:tab pos="4572000" algn="l"/>
              </a:tabLst>
            </a:pPr>
            <a:r>
              <a:rPr lang="en-US" sz="3600" b="1" dirty="0">
                <a:effectLst/>
                <a:latin typeface="Arial Rounded MT Bold" panose="020F0704030504030204" pitchFamily="34" charset="0"/>
                <a:ea typeface="Garamond,Times New Roman"/>
                <a:cs typeface="Times New Roman" panose="02020603050405020304" pitchFamily="18" charset="0"/>
              </a:rPr>
              <a:t>C:	You have given us all we are and all we have, and still we have not trusted you fully. We have tried to be god in our own lives, hurting ourselves and those around us in our attempts to control. Wash us clean in the waters of your salvation, and bring us back into right relationship with you.</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299137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14152" y="158989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102216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151283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188" marR="0" lvl="0" indent="-738188" algn="l" defTabSz="6858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3238903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16731"/>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189883"/>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2299611"/>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942995"/>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1778403"/>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2281323"/>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5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a:t>
            </a:r>
          </a:p>
          <a:p>
            <a:pPr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	God of promise,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3600" i="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C:	</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You hear our prayer.</a:t>
            </a: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7902" y="1086697"/>
            <a:ext cx="8131178" cy="352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2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Arial" panose="020B0604020202020204" pitchFamily="34" charset="0"/>
              </a:rPr>
              <a:t>P</a:t>
            </a:r>
            <a:r>
              <a:rPr lang="en-US" sz="3200" dirty="0">
                <a:effectLst/>
                <a:latin typeface="Arial Rounded MT Bold" panose="020F0704030504030204" pitchFamily="34" charset="0"/>
                <a:ea typeface="Calibri" panose="020F0502020204030204" pitchFamily="34" charset="0"/>
                <a:cs typeface="Arial" panose="020B0604020202020204" pitchFamily="34" charset="0"/>
              </a:rPr>
              <a:t>:	</a:t>
            </a:r>
            <a:r>
              <a:rPr lang="en-US" sz="3200" dirty="0">
                <a:latin typeface="Arial Rounded MT Bold" panose="020F0704030504030204" pitchFamily="34" charset="0"/>
                <a:ea typeface="Calibri" panose="020F0502020204030204" pitchFamily="34" charset="0"/>
                <a:cs typeface="Arial" panose="020B0604020202020204" pitchFamily="34" charset="0"/>
              </a:rPr>
              <a:t>Trusting in your grace and mercy, we lift these prayers to you, in the name of Jesus Christ.</a:t>
            </a:r>
          </a:p>
          <a:p>
            <a:pPr marL="684213" marR="0" indent="-684213">
              <a:spcBef>
                <a:spcPts val="0"/>
              </a:spcBef>
              <a:spcAft>
                <a:spcPts val="0"/>
              </a:spcAft>
            </a:pPr>
            <a:endParaRPr lang="en-US" sz="3200" dirty="0">
              <a:latin typeface="Arial Rounded MT Bold" panose="020F0704030504030204" pitchFamily="34" charset="0"/>
              <a:ea typeface="Calibri" panose="020F0502020204030204" pitchFamily="34" charset="0"/>
              <a:cs typeface="Arial" panose="020B0604020202020204" pitchFamily="34" charset="0"/>
            </a:endParaRPr>
          </a:p>
          <a:p>
            <a:pPr marL="684213" marR="0" indent="-684213">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58D6B7A-95E0-45E2-9E71-0DE2CBC5A5CB}"/>
              </a:ext>
            </a:extLst>
          </p:cNvPr>
          <p:cNvSpPr txBox="1"/>
          <p:nvPr/>
        </p:nvSpPr>
        <p:spPr>
          <a:xfrm>
            <a:off x="235669" y="1027523"/>
            <a:ext cx="8682087" cy="4427302"/>
          </a:xfrm>
          <a:prstGeom prst="rect">
            <a:avLst/>
          </a:prstGeom>
          <a:noFill/>
        </p:spPr>
        <p:txBody>
          <a:bodyPr wrap="square">
            <a:spAutoFit/>
          </a:bodyPr>
          <a:lstStyle/>
          <a:p>
            <a:pPr marL="461963" indent="-461963">
              <a:spcBef>
                <a:spcPts val="0"/>
              </a:spcBef>
              <a:spcAft>
                <a:spcPts val="600"/>
              </a:spcAft>
            </a:pPr>
            <a:r>
              <a:rPr lang="en-US" sz="3200" dirty="0">
                <a:effectLst/>
                <a:latin typeface="Arial Rounded MT Bold" panose="020F0704030504030204" pitchFamily="34" charset="0"/>
                <a:ea typeface="Garamond,Times New Roman"/>
                <a:cs typeface="Garamond,Times New Roman"/>
              </a:rPr>
              <a:t>L:</a:t>
            </a:r>
            <a:r>
              <a:rPr lang="en-US" sz="3200" dirty="0">
                <a:latin typeface="Arial Rounded MT Bold" panose="020F0704030504030204" pitchFamily="34" charset="0"/>
                <a:ea typeface="Garamond,Times New Roman"/>
                <a:cs typeface="Garamond,Times New Roman"/>
              </a:rPr>
              <a:t>	</a:t>
            </a:r>
            <a:r>
              <a:rPr lang="en-US" sz="3200" dirty="0">
                <a:effectLst/>
                <a:latin typeface="Arial Rounded MT Bold" panose="020F0704030504030204" pitchFamily="34" charset="0"/>
                <a:ea typeface="Garamond,Times New Roman"/>
                <a:cs typeface="Garamond,Times New Roman"/>
              </a:rPr>
              <a:t>God welcomes you home with open arms, and forgives you all your sin, for the sake of Jesus Christ. By the power of the Holy Spirit,     live in the promise of God’s love, freely given.</a:t>
            </a:r>
          </a:p>
          <a:p>
            <a:pPr marL="461963" indent="-461963">
              <a:spcBef>
                <a:spcPts val="0"/>
              </a:spcBef>
              <a:spcAft>
                <a:spcPts val="600"/>
              </a:spcAft>
            </a:pPr>
            <a:endParaRPr lang="en-US" sz="3200" b="1" dirty="0">
              <a:latin typeface="Arial Rounded MT Bold" panose="020F0704030504030204" pitchFamily="34" charset="0"/>
              <a:ea typeface="Garamond,Times New Roman"/>
              <a:cs typeface="Garamond,Times New Roman"/>
            </a:endParaRPr>
          </a:p>
          <a:p>
            <a:pPr marL="461963" indent="-461963">
              <a:spcBef>
                <a:spcPts val="0"/>
              </a:spcBef>
              <a:spcAft>
                <a:spcPts val="600"/>
              </a:spcAft>
            </a:pPr>
            <a:r>
              <a:rPr lang="en-US" sz="3600" b="1" dirty="0">
                <a:effectLst/>
                <a:latin typeface="Arial Rounded MT Bold" panose="020F0704030504030204" pitchFamily="34" charset="0"/>
                <a:ea typeface="Garamond,Times New Roman"/>
                <a:cs typeface="Garamond,Times New Roman"/>
              </a:rPr>
              <a:t>C:	Amen.</a:t>
            </a:r>
          </a:p>
          <a:p>
            <a:pPr marL="461963" marR="0" indent="-461963">
              <a:lnSpc>
                <a:spcPct val="119000"/>
              </a:lnSpc>
              <a:spcBef>
                <a:spcPts val="0"/>
              </a:spcBef>
              <a:spcAft>
                <a:spcPts val="600"/>
              </a:spcAft>
            </a:pPr>
            <a:endParaRPr lang="en-US" sz="3600" b="1" dirty="0">
              <a:effectLst/>
              <a:latin typeface="Arial Rounded MT Bold" panose="020F0704030504030204" pitchFamily="34" charset="0"/>
              <a:ea typeface="Garamond,Times New Roman"/>
              <a:cs typeface="Garamond,Times New Roman"/>
            </a:endParaRPr>
          </a:p>
        </p:txBody>
      </p:sp>
      <p:sp>
        <p:nvSpPr>
          <p:cNvPr id="5" name="TextBox 4">
            <a:extLst>
              <a:ext uri="{FF2B5EF4-FFF2-40B4-BE49-F238E27FC236}">
                <a16:creationId xmlns:a16="http://schemas.microsoft.com/office/drawing/2014/main" id="{9B2C4870-1CC3-4B00-F876-835F230A9BC8}"/>
              </a:ext>
            </a:extLst>
          </p:cNvPr>
          <p:cNvSpPr txBox="1"/>
          <p:nvPr/>
        </p:nvSpPr>
        <p:spPr>
          <a:xfrm>
            <a:off x="4161150" y="2494816"/>
            <a:ext cx="580532"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959579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392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p>
          <a:p>
            <a:pPr marL="684213" marR="0" indent="-684213">
              <a:spcBef>
                <a:spcPts val="0"/>
              </a:spcBef>
              <a:spcAft>
                <a:spcPts val="0"/>
              </a:spcAft>
            </a:pP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endPar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extLst>
      <p:ext uri="{BB962C8B-B14F-4D97-AF65-F5344CB8AC3E}">
        <p14:creationId xmlns:p14="http://schemas.microsoft.com/office/powerpoint/2010/main" val="397547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Offering Prayer</a:t>
            </a:r>
          </a:p>
        </p:txBody>
      </p:sp>
      <p:pic>
        <p:nvPicPr>
          <p:cNvPr id="4" name="Picture 3">
            <a:extLst>
              <a:ext uri="{FF2B5EF4-FFF2-40B4-BE49-F238E27FC236}">
                <a16:creationId xmlns:a16="http://schemas.microsoft.com/office/drawing/2014/main" id="{E9767054-D557-2059-1FC9-E88AB852489D}"/>
              </a:ext>
            </a:extLst>
          </p:cNvPr>
          <p:cNvPicPr>
            <a:picLocks noChangeAspect="1"/>
          </p:cNvPicPr>
          <p:nvPr/>
        </p:nvPicPr>
        <p:blipFill>
          <a:blip r:embed="rId3"/>
          <a:stretch>
            <a:fillRect/>
          </a:stretch>
        </p:blipFill>
        <p:spPr>
          <a:xfrm>
            <a:off x="952183" y="258361"/>
            <a:ext cx="7315834" cy="5468586"/>
          </a:xfrm>
          <a:prstGeom prst="rect">
            <a:avLst/>
          </a:prstGeom>
        </p:spPr>
      </p:pic>
    </p:spTree>
    <p:extLst>
      <p:ext uri="{BB962C8B-B14F-4D97-AF65-F5344CB8AC3E}">
        <p14:creationId xmlns:p14="http://schemas.microsoft.com/office/powerpoint/2010/main" val="362094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200890" y="2686970"/>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Our Father, who art in heaven, hallowed be thy name, thy kingdom come, thy will be done, on earth as it is in heaven.  Give us this day our daily bread; and forgive us our trespasses,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2767794-6021-4143-89A0-4FB5E48AA63B}"/>
              </a:ext>
            </a:extLst>
          </p:cNvPr>
          <p:cNvSpPr/>
          <p:nvPr/>
        </p:nvSpPr>
        <p:spPr>
          <a:xfrm>
            <a:off x="82193" y="802401"/>
            <a:ext cx="9061807" cy="1077218"/>
          </a:xfrm>
          <a:prstGeom prst="rect">
            <a:avLst/>
          </a:prstGeom>
        </p:spPr>
        <p:txBody>
          <a:bodyPr wrap="square">
            <a:spAutoFit/>
          </a:bodyPr>
          <a:lstStyle/>
          <a:p>
            <a:pPr marL="461963" marR="0" indent="-461963">
              <a:spcBef>
                <a:spcPts val="0"/>
              </a:spcBef>
              <a:spcAft>
                <a:spcPts val="0"/>
              </a:spcAft>
            </a:pPr>
            <a:r>
              <a:rPr lang="en-US" sz="3200" dirty="0">
                <a:latin typeface="Arial Rounded MT Bold" panose="020F0704030504030204" pitchFamily="34" charset="0"/>
                <a:ea typeface="Calibri" panose="020F0502020204030204" pitchFamily="34" charset="0"/>
              </a:rPr>
              <a:t>P:	 Jesus is the “tie that Binds us together”, let us pray as Jesus taught…</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52660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85109" y="1343826"/>
            <a:ext cx="8396870" cy="417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684213" marR="0" indent="-684213">
              <a:lnSpc>
                <a:spcPct val="95000"/>
              </a:lnSpc>
              <a:spcBef>
                <a:spcPts val="0"/>
              </a:spcBef>
              <a:spcAft>
                <a:spcPts val="60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as we forgive those who trespass against us; and lead us not into temptation, but deliver us from evil.  For thine is the kingdom, and the power, and the glory, forever and ever.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THE LORD’S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199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Announcements</a:t>
            </a:r>
          </a:p>
        </p:txBody>
      </p:sp>
      <p:pic>
        <p:nvPicPr>
          <p:cNvPr id="4" name="Picture 3">
            <a:extLst>
              <a:ext uri="{FF2B5EF4-FFF2-40B4-BE49-F238E27FC236}">
                <a16:creationId xmlns:a16="http://schemas.microsoft.com/office/drawing/2014/main" id="{E9767054-D557-2059-1FC9-E88AB852489D}"/>
              </a:ext>
            </a:extLst>
          </p:cNvPr>
          <p:cNvPicPr>
            <a:picLocks noChangeAspect="1"/>
          </p:cNvPicPr>
          <p:nvPr/>
        </p:nvPicPr>
        <p:blipFill>
          <a:blip r:embed="rId3"/>
          <a:stretch>
            <a:fillRect/>
          </a:stretch>
        </p:blipFill>
        <p:spPr>
          <a:xfrm>
            <a:off x="952183" y="258361"/>
            <a:ext cx="7315834" cy="5468586"/>
          </a:xfrm>
          <a:prstGeom prst="rect">
            <a:avLst/>
          </a:prstGeom>
        </p:spPr>
      </p:pic>
    </p:spTree>
    <p:extLst>
      <p:ext uri="{BB962C8B-B14F-4D97-AF65-F5344CB8AC3E}">
        <p14:creationId xmlns:p14="http://schemas.microsoft.com/office/powerpoint/2010/main" val="751291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3" name="TextBox 2">
            <a:extLst>
              <a:ext uri="{FF2B5EF4-FFF2-40B4-BE49-F238E27FC236}">
                <a16:creationId xmlns:a16="http://schemas.microsoft.com/office/drawing/2014/main" id="{98157CBD-B9E7-D80B-7993-19A03EEA2B5A}"/>
              </a:ext>
            </a:extLst>
          </p:cNvPr>
          <p:cNvSpPr txBox="1"/>
          <p:nvPr/>
        </p:nvSpPr>
        <p:spPr>
          <a:xfrm>
            <a:off x="1" y="5891753"/>
            <a:ext cx="9144000" cy="707886"/>
          </a:xfrm>
          <a:prstGeom prst="rect">
            <a:avLst/>
          </a:prstGeom>
          <a:noFill/>
        </p:spPr>
        <p:txBody>
          <a:bodyPr wrap="square" rtlCol="0">
            <a:spAutoFit/>
          </a:bodyPr>
          <a:lstStyle/>
          <a:p>
            <a:pPr algn="ctr"/>
            <a:r>
              <a:rPr lang="en-US" sz="4000" dirty="0">
                <a:latin typeface="Arial Rounded MT Bold" panose="020F0704030504030204" pitchFamily="34" charset="0"/>
              </a:rPr>
              <a:t>Announcements</a:t>
            </a:r>
          </a:p>
        </p:txBody>
      </p:sp>
      <p:pic>
        <p:nvPicPr>
          <p:cNvPr id="5" name="Picture 4">
            <a:extLst>
              <a:ext uri="{FF2B5EF4-FFF2-40B4-BE49-F238E27FC236}">
                <a16:creationId xmlns:a16="http://schemas.microsoft.com/office/drawing/2014/main" id="{D42ABFE9-E464-94E9-FA34-E286124EDA4C}"/>
              </a:ext>
            </a:extLst>
          </p:cNvPr>
          <p:cNvPicPr>
            <a:picLocks noChangeAspect="1"/>
          </p:cNvPicPr>
          <p:nvPr/>
        </p:nvPicPr>
        <p:blipFill>
          <a:blip r:embed="rId3"/>
          <a:stretch>
            <a:fillRect/>
          </a:stretch>
        </p:blipFill>
        <p:spPr>
          <a:xfrm>
            <a:off x="897980" y="584461"/>
            <a:ext cx="7424240" cy="5045697"/>
          </a:xfrm>
          <a:prstGeom prst="rect">
            <a:avLst/>
          </a:prstGeom>
        </p:spPr>
      </p:pic>
    </p:spTree>
    <p:extLst>
      <p:ext uri="{BB962C8B-B14F-4D97-AF65-F5344CB8AC3E}">
        <p14:creationId xmlns:p14="http://schemas.microsoft.com/office/powerpoint/2010/main" val="38501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669303" y="1124774"/>
            <a:ext cx="7880809" cy="368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lvl="0" indent="-803275" algn="l" defTabSz="685800" rtl="0" eaLnBrk="0" fontAlgn="base" latinLnBrk="0" hangingPunct="0">
              <a:lnSpc>
                <a:spcPct val="100000"/>
              </a:lnSpc>
              <a:spcBef>
                <a:spcPct val="0"/>
              </a:spcBef>
              <a:spcAft>
                <a:spcPct val="0"/>
              </a:spcAft>
              <a:buClrTx/>
              <a:buSzTx/>
              <a:buFontTx/>
              <a:buNone/>
              <a:tabLst/>
              <a:defRPr/>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God, who gives life to all things and frees us from despair, bless you with truth and peace.  And may the holy Trinity, </a:t>
            </a: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one God, guide you always in faith, hope, and love.</a:t>
            </a:r>
          </a:p>
          <a:p>
            <a:pPr marL="803275" marR="0" lvl="0" indent="-803275" algn="l" defTabSz="685800" rtl="0" eaLnBrk="0" fontAlgn="base" latinLnBrk="0" hangingPunct="0">
              <a:lnSpc>
                <a:spcPct val="100000"/>
              </a:lnSpc>
              <a:spcBef>
                <a:spcPct val="0"/>
              </a:spcBef>
              <a:spcAft>
                <a:spcPct val="0"/>
              </a:spcAft>
              <a:buClrTx/>
              <a:buSzTx/>
              <a:buFontTx/>
              <a:buNone/>
              <a:tabLst/>
              <a:defRPr/>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67F2001-BE31-4883-A2EB-772E332EE986}"/>
              </a:ext>
            </a:extLst>
          </p:cNvPr>
          <p:cNvSpPr txBox="1"/>
          <p:nvPr/>
        </p:nvSpPr>
        <p:spPr>
          <a:xfrm>
            <a:off x="10421333" y="1451571"/>
            <a:ext cx="542041"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666552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 y="48799"/>
            <a:ext cx="9144000" cy="1221873"/>
          </a:xfrm>
          <a:prstGeom prst="rect">
            <a:avLst/>
          </a:prstGeom>
        </p:spPr>
        <p:txBody>
          <a:bodyPr wrap="square">
            <a:spAutoFit/>
          </a:bodyPr>
          <a:lstStyle/>
          <a:p>
            <a:pPr marR="0" lvl="0" algn="ctr">
              <a:lnSpc>
                <a:spcPct val="95000"/>
              </a:lnSpc>
              <a:spcBef>
                <a:spcPts val="0"/>
              </a:spcBef>
              <a:spcAft>
                <a:spcPts val="600"/>
              </a:spcAft>
            </a:pPr>
            <a:r>
              <a:rPr lang="en-US" sz="4000" b="1" dirty="0">
                <a:latin typeface="Arial Rounded MT Bold" panose="020F0704030504030204" pitchFamily="34" charset="0"/>
                <a:ea typeface="Times New Roman" panose="02020603050405020304" pitchFamily="18" charset="0"/>
              </a:rPr>
              <a:t>Sending Song</a:t>
            </a:r>
          </a:p>
          <a:p>
            <a:pPr marR="0" lvl="0" algn="ctr">
              <a:lnSpc>
                <a:spcPct val="95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“This Little Light of Mine”                      ELW 677</a:t>
            </a:r>
          </a:p>
        </p:txBody>
      </p:sp>
      <p:pic>
        <p:nvPicPr>
          <p:cNvPr id="3" name="Picture 2">
            <a:extLst>
              <a:ext uri="{FF2B5EF4-FFF2-40B4-BE49-F238E27FC236}">
                <a16:creationId xmlns:a16="http://schemas.microsoft.com/office/drawing/2014/main" id="{F4B93AEE-B266-DC8C-DB7F-2448E5D5A73A}"/>
              </a:ext>
            </a:extLst>
          </p:cNvPr>
          <p:cNvPicPr>
            <a:picLocks noChangeAspect="1"/>
          </p:cNvPicPr>
          <p:nvPr/>
        </p:nvPicPr>
        <p:blipFill>
          <a:blip r:embed="rId3"/>
          <a:stretch>
            <a:fillRect/>
          </a:stretch>
        </p:blipFill>
        <p:spPr>
          <a:xfrm>
            <a:off x="1931468" y="2460395"/>
            <a:ext cx="5357264" cy="4004555"/>
          </a:xfrm>
          <a:prstGeom prst="rect">
            <a:avLst/>
          </a:prstGeom>
        </p:spPr>
      </p:pic>
    </p:spTree>
    <p:extLst>
      <p:ext uri="{BB962C8B-B14F-4D97-AF65-F5344CB8AC3E}">
        <p14:creationId xmlns:p14="http://schemas.microsoft.com/office/powerpoint/2010/main" val="1764937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“This Little Light of Mine”              ELW 677</a:t>
            </a:r>
          </a:p>
        </p:txBody>
      </p:sp>
      <p:sp>
        <p:nvSpPr>
          <p:cNvPr id="3" name="TextBox 2">
            <a:extLst>
              <a:ext uri="{FF2B5EF4-FFF2-40B4-BE49-F238E27FC236}">
                <a16:creationId xmlns:a16="http://schemas.microsoft.com/office/drawing/2014/main" id="{230AB9F7-8BBA-68E1-B80F-960D7EF415FD}"/>
              </a:ext>
            </a:extLst>
          </p:cNvPr>
          <p:cNvSpPr txBox="1"/>
          <p:nvPr/>
        </p:nvSpPr>
        <p:spPr>
          <a:xfrm>
            <a:off x="1701931" y="1036948"/>
            <a:ext cx="5816338" cy="5078313"/>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This little light of mine,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this little light of mine,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this little light of mine,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let it shine,                                                                  let it shine,                                                                    let it shine.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49774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“This Little Light of Mine”              ELW 677</a:t>
            </a:r>
          </a:p>
        </p:txBody>
      </p:sp>
      <p:sp>
        <p:nvSpPr>
          <p:cNvPr id="3" name="TextBox 2">
            <a:extLst>
              <a:ext uri="{FF2B5EF4-FFF2-40B4-BE49-F238E27FC236}">
                <a16:creationId xmlns:a16="http://schemas.microsoft.com/office/drawing/2014/main" id="{230AB9F7-8BBA-68E1-B80F-960D7EF415FD}"/>
              </a:ext>
            </a:extLst>
          </p:cNvPr>
          <p:cNvSpPr txBox="1"/>
          <p:nvPr/>
        </p:nvSpPr>
        <p:spPr>
          <a:xfrm>
            <a:off x="1866900" y="918909"/>
            <a:ext cx="5486400" cy="5632311"/>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 I go,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 I go,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 I go,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let it shine,                                                                        let it shine,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879830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123072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Hymn of Praise </a:t>
            </a:r>
          </a:p>
          <a:p>
            <a:pPr marR="0" lvl="0">
              <a:lnSpc>
                <a:spcPct val="107000"/>
              </a:lnSpc>
              <a:spcBef>
                <a:spcPts val="0"/>
              </a:spcBef>
              <a:spcAft>
                <a:spcPts val="0"/>
              </a:spcAft>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pic>
        <p:nvPicPr>
          <p:cNvPr id="2" name="Picture 1">
            <a:extLst>
              <a:ext uri="{FF2B5EF4-FFF2-40B4-BE49-F238E27FC236}">
                <a16:creationId xmlns:a16="http://schemas.microsoft.com/office/drawing/2014/main" id="{47F2EEA6-DDFD-3C51-1E79-5153A9624253}"/>
              </a:ext>
            </a:extLst>
          </p:cNvPr>
          <p:cNvPicPr>
            <a:picLocks noChangeAspect="1"/>
          </p:cNvPicPr>
          <p:nvPr/>
        </p:nvPicPr>
        <p:blipFill>
          <a:blip r:embed="rId3"/>
          <a:stretch>
            <a:fillRect/>
          </a:stretch>
        </p:blipFill>
        <p:spPr>
          <a:xfrm>
            <a:off x="1184098" y="1529724"/>
            <a:ext cx="6852004" cy="500305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35779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18854" y="47619"/>
            <a:ext cx="9144000" cy="589392"/>
          </a:xfrm>
          <a:prstGeom prst="rect">
            <a:avLst/>
          </a:prstGeom>
        </p:spPr>
        <p:txBody>
          <a:bodyPr wrap="square">
            <a:spAutoFit/>
          </a:bodyPr>
          <a:lstStyle/>
          <a:p>
            <a:pPr marL="282575" marR="0" lvl="0" indent="-282575">
              <a:lnSpc>
                <a:spcPct val="95000"/>
              </a:lnSpc>
              <a:spcBef>
                <a:spcPts val="0"/>
              </a:spcBef>
              <a:spcAft>
                <a:spcPts val="600"/>
              </a:spcAft>
              <a:buFont typeface="Symbol" panose="05050102010706020507" pitchFamily="18" charset="2"/>
              <a:buChar char="*"/>
            </a:pPr>
            <a:r>
              <a:rPr lang="en-US" sz="3400" b="1" dirty="0">
                <a:latin typeface="Arial Rounded MT Bold" panose="020F0704030504030204" pitchFamily="34" charset="0"/>
                <a:ea typeface="Times New Roman" panose="02020603050405020304" pitchFamily="18" charset="0"/>
              </a:rPr>
              <a:t>“This Little Light of Mine”              ELW 677</a:t>
            </a:r>
          </a:p>
        </p:txBody>
      </p:sp>
      <p:sp>
        <p:nvSpPr>
          <p:cNvPr id="3" name="TextBox 2">
            <a:extLst>
              <a:ext uri="{FF2B5EF4-FFF2-40B4-BE49-F238E27FC236}">
                <a16:creationId xmlns:a16="http://schemas.microsoft.com/office/drawing/2014/main" id="{230AB9F7-8BBA-68E1-B80F-960D7EF415FD}"/>
              </a:ext>
            </a:extLst>
          </p:cNvPr>
          <p:cNvSpPr txBox="1"/>
          <p:nvPr/>
        </p:nvSpPr>
        <p:spPr>
          <a:xfrm>
            <a:off x="1810339" y="1102936"/>
            <a:ext cx="5599522" cy="5078313"/>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Jesus gave it to me,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gave it to me,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gave it to me,                                                      I'm </a:t>
            </a:r>
            <a:r>
              <a:rPr lang="en-US" sz="3600" dirty="0" err="1">
                <a:effectLst/>
                <a:latin typeface="Arial Rounded MT Bold" panose="020F0704030504030204" pitchFamily="34" charset="0"/>
                <a:ea typeface="MS Mincho" panose="02020609040205080304" pitchFamily="49" charset="-128"/>
              </a:rPr>
              <a:t>goin</a:t>
            </a:r>
            <a:r>
              <a:rPr lang="en-US" sz="3600" dirty="0">
                <a:effectLst/>
                <a:latin typeface="Arial Rounded MT Bold" panose="020F0704030504030204" pitchFamily="34" charset="0"/>
                <a:ea typeface="MS Mincho" panose="02020609040205080304" pitchFamily="49" charset="-128"/>
              </a:rPr>
              <a:t>'-a let it shine,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let it shine,                                                             let it shine,                                                                 let it shine.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9547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159249" y="897535"/>
            <a:ext cx="8984751" cy="3865417"/>
          </a:xfrm>
          <a:prstGeom prst="rect">
            <a:avLst/>
          </a:prstGeom>
        </p:spPr>
        <p:txBody>
          <a:bodyPr wrap="square">
            <a:spAutoFit/>
          </a:bodyPr>
          <a:lstStyle/>
          <a:p>
            <a:pPr marL="576263" marR="0" indent="-57626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Until we gather </a:t>
            </a:r>
            <a:r>
              <a:rPr lang="en-US" sz="3200">
                <a:solidFill>
                  <a:srgbClr val="000000"/>
                </a:solidFill>
                <a:latin typeface="Arial Rounded MT Bold" panose="020F0704030504030204" pitchFamily="34" charset="0"/>
                <a:ea typeface="Calibri" panose="020F0502020204030204" pitchFamily="34" charset="0"/>
              </a:rPr>
              <a:t>again as </a:t>
            </a:r>
            <a:r>
              <a:rPr lang="en-US" sz="3200" dirty="0">
                <a:solidFill>
                  <a:srgbClr val="000000"/>
                </a:solidFill>
                <a:latin typeface="Arial Rounded MT Bold" panose="020F0704030504030204" pitchFamily="34" charset="0"/>
                <a:ea typeface="Calibri" panose="020F0502020204030204" pitchFamily="34" charset="0"/>
              </a:rPr>
              <a:t>God’s people to offer our worship and praise, depart in Christ’s Love,</a:t>
            </a:r>
          </a:p>
          <a:p>
            <a:pPr marL="576263" marR="0" indent="-576263">
              <a:lnSpc>
                <a:spcPct val="107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6263" marR="0" indent="-576263">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4985990"/>
            <a:ext cx="8507003" cy="577338"/>
          </a:xfrm>
          <a:prstGeom prst="rect">
            <a:avLst/>
          </a:prstGeom>
        </p:spPr>
        <p:txBody>
          <a:bodyPr wrap="square">
            <a:spAutoFit/>
          </a:bodyPr>
          <a:lstStyle/>
          <a:p>
            <a:pPr marR="0" algn="ctr">
              <a:lnSpc>
                <a:spcPct val="107000"/>
              </a:lnSpc>
              <a:spcBef>
                <a:spcPts val="0"/>
              </a:spcBef>
              <a:spcAft>
                <a:spcPts val="600"/>
              </a:spcAft>
            </a:pPr>
            <a:r>
              <a:rPr lang="en-US" sz="3200" b="1" dirty="0">
                <a:solidFill>
                  <a:srgbClr val="000000"/>
                </a:solidFill>
                <a:latin typeface="Arial Rounded MT Bold" panose="020F0704030504030204" pitchFamily="34" charset="0"/>
                <a:ea typeface="Calibri" panose="020F0502020204030204" pitchFamily="34" charset="0"/>
              </a:rPr>
              <a:t>Postlude b</a:t>
            </a:r>
            <a:r>
              <a:rPr lang="en-US" sz="3200" dirty="0">
                <a:solidFill>
                  <a:srgbClr val="000000"/>
                </a:solidFill>
                <a:latin typeface="Arial Rounded MT Bold" panose="020F0704030504030204" pitchFamily="34" charset="0"/>
                <a:ea typeface="Calibri" panose="020F0502020204030204" pitchFamily="34" charset="0"/>
              </a:rPr>
              <a:t>y </a:t>
            </a:r>
            <a:r>
              <a:rPr lang="en-US" sz="3200" b="1" dirty="0">
                <a:solidFill>
                  <a:srgbClr val="000000"/>
                </a:solidFill>
                <a:latin typeface="Arial Rounded MT Bold" panose="020F0704030504030204" pitchFamily="34" charset="0"/>
                <a:ea typeface="Calibri" panose="020F0502020204030204" pitchFamily="34" charset="0"/>
              </a:rPr>
              <a:t>Roxanne Groff</a:t>
            </a:r>
            <a:endParaRPr lang="en-US" sz="3200" dirty="0">
              <a:effectLst/>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2D4ACDA8-94AD-4D04-BF6C-7275918BB62C}"/>
              </a:ext>
            </a:extLst>
          </p:cNvPr>
          <p:cNvSpPr/>
          <p:nvPr/>
        </p:nvSpPr>
        <p:spPr>
          <a:xfrm>
            <a:off x="159249" y="5582559"/>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Copyright © 2022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1051481" y="1300899"/>
            <a:ext cx="7117237" cy="3970318"/>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5245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495300" y="1300899"/>
            <a:ext cx="8229600"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You moved on the waters,                        you called to the deep,</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then you coaxed up the mountains from the valleys of sleep;</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over the eons                                       you called to each thing:</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"Awake from your slumbers                        and rise on your wings."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28615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1051481" y="1300899"/>
            <a:ext cx="7117237" cy="3970318"/>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gentleness,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blow through the wilderness            calling and free;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Spirit, Spirit of restlessness,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stir me from placidness,                               wind, wind on the sea.</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870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Spirit of Gentleness                   ELW 396</a:t>
            </a:r>
          </a:p>
        </p:txBody>
      </p:sp>
      <p:sp>
        <p:nvSpPr>
          <p:cNvPr id="3" name="TextBox 2">
            <a:extLst>
              <a:ext uri="{FF2B5EF4-FFF2-40B4-BE49-F238E27FC236}">
                <a16:creationId xmlns:a16="http://schemas.microsoft.com/office/drawing/2014/main" id="{033CF58D-31EE-2710-8E3B-C77FDEFC3025}"/>
              </a:ext>
            </a:extLst>
          </p:cNvPr>
          <p:cNvSpPr txBox="1"/>
          <p:nvPr/>
        </p:nvSpPr>
        <p:spPr>
          <a:xfrm>
            <a:off x="886512" y="1204942"/>
            <a:ext cx="7447175"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You swept through the desert,                you stung with the sand,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you goaded your people                      with a law and a land;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when they were blinded                       with idols and lies,</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then you spoke through your prophets to open their eyes.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2561271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12117</TotalTime>
  <Words>3339</Words>
  <Application>Microsoft Office PowerPoint</Application>
  <PresentationFormat>On-screen Show (4:3)</PresentationFormat>
  <Paragraphs>276</Paragraphs>
  <Slides>51</Slides>
  <Notes>34</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Arial Rounded MT Bold</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 Musser</dc:creator>
  <cp:lastModifiedBy>Mel Musser</cp:lastModifiedBy>
  <cp:revision>117</cp:revision>
  <dcterms:created xsi:type="dcterms:W3CDTF">2021-03-16T23:00:10Z</dcterms:created>
  <dcterms:modified xsi:type="dcterms:W3CDTF">2022-09-14T20:46:18Z</dcterms:modified>
</cp:coreProperties>
</file>