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71"/>
  </p:notesMasterIdLst>
  <p:sldIdLst>
    <p:sldId id="293" r:id="rId2"/>
    <p:sldId id="311" r:id="rId3"/>
    <p:sldId id="310" r:id="rId4"/>
    <p:sldId id="315" r:id="rId5"/>
    <p:sldId id="317" r:id="rId6"/>
    <p:sldId id="316" r:id="rId7"/>
    <p:sldId id="318" r:id="rId8"/>
    <p:sldId id="258" r:id="rId9"/>
    <p:sldId id="259" r:id="rId10"/>
    <p:sldId id="309" r:id="rId11"/>
    <p:sldId id="319" r:id="rId12"/>
    <p:sldId id="260" r:id="rId13"/>
    <p:sldId id="320" r:id="rId14"/>
    <p:sldId id="321" r:id="rId15"/>
    <p:sldId id="265" r:id="rId16"/>
    <p:sldId id="270" r:id="rId17"/>
    <p:sldId id="296" r:id="rId18"/>
    <p:sldId id="271" r:id="rId19"/>
    <p:sldId id="335" r:id="rId20"/>
    <p:sldId id="336" r:id="rId21"/>
    <p:sldId id="337" r:id="rId22"/>
    <p:sldId id="266" r:id="rId23"/>
    <p:sldId id="324" r:id="rId24"/>
    <p:sldId id="322" r:id="rId25"/>
    <p:sldId id="267" r:id="rId26"/>
    <p:sldId id="291" r:id="rId27"/>
    <p:sldId id="279" r:id="rId28"/>
    <p:sldId id="305" r:id="rId29"/>
    <p:sldId id="262" r:id="rId30"/>
    <p:sldId id="297" r:id="rId31"/>
    <p:sldId id="339" r:id="rId32"/>
    <p:sldId id="294" r:id="rId33"/>
    <p:sldId id="301" r:id="rId34"/>
    <p:sldId id="298" r:id="rId35"/>
    <p:sldId id="263" r:id="rId36"/>
    <p:sldId id="338" r:id="rId37"/>
    <p:sldId id="312" r:id="rId38"/>
    <p:sldId id="292" r:id="rId39"/>
    <p:sldId id="313" r:id="rId40"/>
    <p:sldId id="299" r:id="rId41"/>
    <p:sldId id="314" r:id="rId42"/>
    <p:sldId id="340" r:id="rId43"/>
    <p:sldId id="300" r:id="rId44"/>
    <p:sldId id="268" r:id="rId45"/>
    <p:sldId id="261" r:id="rId46"/>
    <p:sldId id="273" r:id="rId47"/>
    <p:sldId id="325" r:id="rId48"/>
    <p:sldId id="272" r:id="rId49"/>
    <p:sldId id="326" r:id="rId50"/>
    <p:sldId id="327" r:id="rId51"/>
    <p:sldId id="274" r:id="rId52"/>
    <p:sldId id="328" r:id="rId53"/>
    <p:sldId id="276" r:id="rId54"/>
    <p:sldId id="330" r:id="rId55"/>
    <p:sldId id="329" r:id="rId56"/>
    <p:sldId id="278" r:id="rId57"/>
    <p:sldId id="283" r:id="rId58"/>
    <p:sldId id="286" r:id="rId59"/>
    <p:sldId id="306" r:id="rId60"/>
    <p:sldId id="288" r:id="rId61"/>
    <p:sldId id="287" r:id="rId62"/>
    <p:sldId id="331" r:id="rId63"/>
    <p:sldId id="289" r:id="rId64"/>
    <p:sldId id="332" r:id="rId65"/>
    <p:sldId id="290" r:id="rId66"/>
    <p:sldId id="333" r:id="rId67"/>
    <p:sldId id="307" r:id="rId68"/>
    <p:sldId id="334" r:id="rId69"/>
    <p:sldId id="28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FFAB"/>
    <a:srgbClr val="993300"/>
    <a:srgbClr val="808000"/>
    <a:srgbClr val="3F601A"/>
    <a:srgbClr val="777777"/>
    <a:srgbClr val="00421E"/>
    <a:srgbClr val="003E1C"/>
    <a:srgbClr val="515151"/>
    <a:srgbClr val="3B3B3B"/>
    <a:srgbClr val="AEA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2" autoAdjust="0"/>
    <p:restoredTop sz="94796" autoAdjust="0"/>
  </p:normalViewPr>
  <p:slideViewPr>
    <p:cSldViewPr>
      <p:cViewPr varScale="1">
        <p:scale>
          <a:sx n="134" d="100"/>
          <a:sy n="134" d="100"/>
        </p:scale>
        <p:origin x="214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C9C19C-EF44-4782-AE55-C639144EFAD6}" type="datetimeFigureOut">
              <a:rPr lang="en-US" smtClean="0"/>
              <a:t>5/29/22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31DED-1197-4B32-B823-2291B3B1838E}" type="slidenum">
              <a:rPr lang="en-US" smtClean="0"/>
              <a:t>‹#›</a:t>
            </a:fld>
            <a:endParaRPr lang="en-US"/>
          </a:p>
        </p:txBody>
      </p:sp>
    </p:spTree>
    <p:extLst>
      <p:ext uri="{BB962C8B-B14F-4D97-AF65-F5344CB8AC3E}">
        <p14:creationId xmlns:p14="http://schemas.microsoft.com/office/powerpoint/2010/main" val="292408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https://www.youtube.com/watch?v=BDePyEFT1gQ</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2</a:t>
            </a:fld>
            <a:endParaRPr lang="en-US"/>
          </a:p>
        </p:txBody>
      </p:sp>
    </p:spTree>
    <p:extLst>
      <p:ext uri="{BB962C8B-B14F-4D97-AF65-F5344CB8AC3E}">
        <p14:creationId xmlns:p14="http://schemas.microsoft.com/office/powerpoint/2010/main" val="846827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https://www.youtube.com/watch?v=wWW_UbrkBEw</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44</a:t>
            </a:fld>
            <a:endParaRPr lang="en-US"/>
          </a:p>
        </p:txBody>
      </p:sp>
    </p:spTree>
    <p:extLst>
      <p:ext uri="{BB962C8B-B14F-4D97-AF65-F5344CB8AC3E}">
        <p14:creationId xmlns:p14="http://schemas.microsoft.com/office/powerpoint/2010/main" val="4076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https://www.youtube.com/watch?v=bJzGkZwkHt4</a:t>
            </a:r>
          </a:p>
        </p:txBody>
      </p:sp>
      <p:sp>
        <p:nvSpPr>
          <p:cNvPr id="4" name="Slide Number Placeholder 3"/>
          <p:cNvSpPr>
            <a:spLocks noGrp="1"/>
          </p:cNvSpPr>
          <p:nvPr>
            <p:ph type="sldNum" sz="quarter" idx="10"/>
          </p:nvPr>
        </p:nvSpPr>
        <p:spPr/>
        <p:txBody>
          <a:bodyPr/>
          <a:lstStyle/>
          <a:p>
            <a:fld id="{DC731DED-1197-4B32-B823-2291B3B1838E}" type="slidenum">
              <a:rPr lang="en-US" smtClean="0"/>
              <a:t>11</a:t>
            </a:fld>
            <a:endParaRPr lang="en-US"/>
          </a:p>
        </p:txBody>
      </p:sp>
    </p:spTree>
    <p:extLst>
      <p:ext uri="{BB962C8B-B14F-4D97-AF65-F5344CB8AC3E}">
        <p14:creationId xmlns:p14="http://schemas.microsoft.com/office/powerpoint/2010/main" val="805623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https://www.youtube.com/watch?v=bJzGkZwkHt4</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12</a:t>
            </a:fld>
            <a:endParaRPr lang="en-US"/>
          </a:p>
        </p:txBody>
      </p:sp>
    </p:spTree>
    <p:extLst>
      <p:ext uri="{BB962C8B-B14F-4D97-AF65-F5344CB8AC3E}">
        <p14:creationId xmlns:p14="http://schemas.microsoft.com/office/powerpoint/2010/main" val="249595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https://www.youtube.com/watch?v=AAwYHNo31ZQ</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15</a:t>
            </a:fld>
            <a:endParaRPr lang="en-US"/>
          </a:p>
        </p:txBody>
      </p:sp>
    </p:spTree>
    <p:extLst>
      <p:ext uri="{BB962C8B-B14F-4D97-AF65-F5344CB8AC3E}">
        <p14:creationId xmlns:p14="http://schemas.microsoft.com/office/powerpoint/2010/main" val="2531031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https://www.youtube.com/watch?v=9DIPs3T2dQk</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22</a:t>
            </a:fld>
            <a:endParaRPr lang="en-US"/>
          </a:p>
        </p:txBody>
      </p:sp>
    </p:spTree>
    <p:extLst>
      <p:ext uri="{BB962C8B-B14F-4D97-AF65-F5344CB8AC3E}">
        <p14:creationId xmlns:p14="http://schemas.microsoft.com/office/powerpoint/2010/main" val="817731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Dutch</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24</a:t>
            </a:fld>
            <a:endParaRPr lang="en-US"/>
          </a:p>
        </p:txBody>
      </p:sp>
    </p:spTree>
    <p:extLst>
      <p:ext uri="{BB962C8B-B14F-4D97-AF65-F5344CB8AC3E}">
        <p14:creationId xmlns:p14="http://schemas.microsoft.com/office/powerpoint/2010/main" val="34189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https://www.youtube.com/watch?v=YoOb3JSDAUo</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25</a:t>
            </a:fld>
            <a:endParaRPr lang="en-US"/>
          </a:p>
        </p:txBody>
      </p:sp>
    </p:spTree>
    <p:extLst>
      <p:ext uri="{BB962C8B-B14F-4D97-AF65-F5344CB8AC3E}">
        <p14:creationId xmlns:p14="http://schemas.microsoft.com/office/powerpoint/2010/main" val="156340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https://www.youtube.com/watch?v=rAyfXdPo9n8</a:t>
            </a:r>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29</a:t>
            </a:fld>
            <a:endParaRPr lang="en-US"/>
          </a:p>
        </p:txBody>
      </p:sp>
    </p:spTree>
    <p:extLst>
      <p:ext uri="{BB962C8B-B14F-4D97-AF65-F5344CB8AC3E}">
        <p14:creationId xmlns:p14="http://schemas.microsoft.com/office/powerpoint/2010/main" val="123267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https://www.youtube.com/watch?v=D32XQLIUcgI&amp;feature=player_embedded</a:t>
            </a:r>
          </a:p>
          <a:p>
            <a:endParaRPr lang="en-US" dirty="0"/>
          </a:p>
        </p:txBody>
      </p:sp>
      <p:sp>
        <p:nvSpPr>
          <p:cNvPr id="4" name="Slide Number Placeholder 3"/>
          <p:cNvSpPr>
            <a:spLocks noGrp="1"/>
          </p:cNvSpPr>
          <p:nvPr>
            <p:ph type="sldNum" sz="quarter" idx="10"/>
          </p:nvPr>
        </p:nvSpPr>
        <p:spPr/>
        <p:txBody>
          <a:bodyPr/>
          <a:lstStyle/>
          <a:p>
            <a:fld id="{DC731DED-1197-4B32-B823-2291B3B1838E}" type="slidenum">
              <a:rPr lang="en-US" smtClean="0"/>
              <a:t>34</a:t>
            </a:fld>
            <a:endParaRPr lang="en-US"/>
          </a:p>
        </p:txBody>
      </p:sp>
    </p:spTree>
    <p:extLst>
      <p:ext uri="{BB962C8B-B14F-4D97-AF65-F5344CB8AC3E}">
        <p14:creationId xmlns:p14="http://schemas.microsoft.com/office/powerpoint/2010/main" val="3582977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568B4BE-898D-458A-A8B7-3C51410ECEFB}" type="datetimeFigureOut">
              <a:rPr lang="en-US" smtClean="0"/>
              <a:t>5/29/22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2FB3D71-9DB3-4FBE-B14A-7B8B8463E2B8}"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68B4BE-898D-458A-A8B7-3C51410ECEFB}"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B3D71-9DB3-4FBE-B14A-7B8B8463E2B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F2FB3D71-9DB3-4FBE-B14A-7B8B8463E2B8}"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68B4BE-898D-458A-A8B7-3C51410ECEFB}"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568B4BE-898D-458A-A8B7-3C51410ECEFB}"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F2FB3D71-9DB3-4FBE-B14A-7B8B8463E2B8}"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8568B4BE-898D-458A-A8B7-3C51410ECEFB}" type="datetimeFigureOut">
              <a:rPr lang="en-US" smtClean="0"/>
              <a:t>5/29/22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2FB3D71-9DB3-4FBE-B14A-7B8B8463E2B8}"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568B4BE-898D-458A-A8B7-3C51410ECEFB}" type="datetimeFigureOut">
              <a:rPr lang="en-US" smtClean="0"/>
              <a:t>5/29/22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B3D71-9DB3-4FBE-B14A-7B8B8463E2B8}"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568B4BE-898D-458A-A8B7-3C51410ECEFB}" type="datetimeFigureOut">
              <a:rPr lang="en-US" smtClean="0"/>
              <a:t>5/29/22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F2FB3D71-9DB3-4FBE-B14A-7B8B8463E2B8}"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68B4BE-898D-458A-A8B7-3C51410ECEFB}" type="datetimeFigureOut">
              <a:rPr lang="en-US" smtClean="0"/>
              <a:t>5/29/22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F2FB3D71-9DB3-4FBE-B14A-7B8B8463E2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568B4BE-898D-458A-A8B7-3C51410ECEFB}" type="datetimeFigureOut">
              <a:rPr lang="en-US" smtClean="0"/>
              <a:t>5/29/22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2FB3D71-9DB3-4FBE-B14A-7B8B8463E2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2FB3D71-9DB3-4FBE-B14A-7B8B8463E2B8}"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568B4BE-898D-458A-A8B7-3C51410ECEFB}" type="datetimeFigureOut">
              <a:rPr lang="en-US" smtClean="0"/>
              <a:t>5/29/22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F2FB3D71-9DB3-4FBE-B14A-7B8B8463E2B8}"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568B4BE-898D-458A-A8B7-3C51410ECEFB}" type="datetimeFigureOut">
              <a:rPr lang="en-US" smtClean="0"/>
              <a:t>5/29/22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568B4BE-898D-458A-A8B7-3C51410ECEFB}" type="datetimeFigureOut">
              <a:rPr lang="en-US" smtClean="0"/>
              <a:t>5/29/22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2FB3D71-9DB3-4FBE-B14A-7B8B8463E2B8}"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moma.org/artists/4609?locale=en" TargetMode="Externa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cad=rja&amp;uact=8&amp;docid=UOGcTEHs6GdkJM&amp;tbnid=KuTjBxRluupmbM&amp;ved=0CAgQjRw&amp;url=http://thevirtualinstructor.com/Value.html&amp;ei=r04FVPKdLtj6oQSrm4HgCw&amp;psig=AFQjCNHlH-O50ui2Gv36OMwWk40ayKynQQ&amp;ust=1409720367836498" TargetMode="Externa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google.com/url?sa=i&amp;rct=j&amp;q=&amp;esrc=s&amp;source=images&amp;cd=&amp;cad=rja&amp;uact=8&amp;ved=2ahUKEwibwJfEi5_kAhUQr54KHXA9ALgQjhx6BAgBEAI&amp;url=https://www.nga.gov/collection/art-object-page.1005.html&amp;psig=AOvVaw2dhNaKeVnTgWjiTzXgjJmi&amp;ust=1566859132570779" TargetMode="Externa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hyperlink" Target="http://faculty.evansville.edu/rl29/art105/img/oppenheim_object.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CicNAvCrhnZw-M&amp;tbnid=Sqt75NHPGyn6qM:&amp;ved=0CAUQjRw&amp;url=http://fashionsmostwanted.blogspot.com/2010/01/georgia-okeeffe.html&amp;ei=oz0JVKG-OsnXiwKHoYDYCQ&amp;bvm=bv.74649129,d.cGE&amp;psig=AFQjCNFyyrMzDvMFKlMw_onfEvU_zgBnfg&amp;ust=1409978069623456" TargetMode="External"/><Relationship Id="rId3" Type="http://schemas.openxmlformats.org/officeDocument/2006/relationships/image" Target="../media/image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source=images&amp;cd=&amp;cad=rja&amp;uact=8&amp;docid=K4a66F-YLtbhIM&amp;tbnid=ArUIEA-t7uPq6M&amp;ved=0CAgQjRw&amp;url=http://cios233.community.uaf.edu/design-theory-lectures/color-theory/&amp;ei=RoMOVMfOGofHiwKF1IGwCw&amp;psig=AFQjCNEAZtlX4kfDYE9TeIjbxz7URYeWrg&amp;ust=1410323654505068" TargetMode="External"/><Relationship Id="rId3" Type="http://schemas.openxmlformats.org/officeDocument/2006/relationships/image" Target="../media/image59.gif"/></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hyperlink" Target="http://www.google.com/url?sa=i&amp;rct=j&amp;q=&amp;esrc=s&amp;source=images&amp;cd=&amp;cad=rja&amp;uact=8&amp;docid=LftPoE8y-qrWwM&amp;tbnid=jeualiPAv3-KwM:&amp;ved=0CAUQjRw&amp;url=http://design.tutsplus.com/articles/open-the-door-into-the-science-of-color-theory--vector-4048&amp;ei=008FVM7OGdTgoATMnIKwCw&amp;bvm=bv.74115972,d.cGE&amp;psig=AFQjCNGnlHhiXNb1_g5I_PYGxOCNlUDLig&amp;ust=140972059410447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hyperlink" Target="https://en.wikipedia.org/wiki/Henri_Matisse"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hyperlink" Target="https://commons.wikimedia.org/wiki/Vincent_van_Gogh"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google.com/imgres?imgurl&amp;imgrefurl=http://hallgroat.com/products/volume-5-color-schemes-and-harmonies/&amp;h=0&amp;w=0&amp;tbnid=nYBenchf2-_RrM&amp;zoom=1&amp;tbnh=249&amp;tbnw=182&amp;docid=xBVphO7HDshMnM&amp;tbm=isch&amp;ei=bpYGVLDvIsOKjALawYAQ&amp;ved=0CBQQsCUoBg" TargetMode="External"/><Relationship Id="rId3"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1" Type="http://schemas.openxmlformats.org/officeDocument/2006/relationships/slideLayout" Target="../slideLayouts/slideLayout7.xml"/><Relationship Id="rId2" Type="http://schemas.openxmlformats.org/officeDocument/2006/relationships/image" Target="../media/image78.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wikiart.org/en/wassily-kandinsky" TargetMode="External"/><Relationship Id="rId3" Type="http://schemas.openxmlformats.org/officeDocument/2006/relationships/image" Target="../media/image8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8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google.com/imgres?imgurl&amp;imgrefurl=http://umwdesign.wikispaces.com/Complimentary&amp;h=0&amp;w=0&amp;tbnid=HPSfLKHseSZaEM&amp;zoom=1&amp;tbnh=200&amp;tbnw=251&amp;docid=aIsuhH05MBcKIM&amp;tbm=isch&amp;ei=KFQFVKT6B4-pogTrsoKoCQ&amp;ved=0CAUQsCUoAQ" TargetMode="External"/><Relationship Id="rId3" Type="http://schemas.openxmlformats.org/officeDocument/2006/relationships/image" Target="../media/image9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hyperlink" Target="http://www.google.com/url?sa=i&amp;rct=j&amp;q=&amp;esrc=s&amp;source=images&amp;cd=&amp;cad=rja&amp;uact=8&amp;docid=XpTSMFCx6PM15M&amp;tbnid=0eHp0cPAYyaZ1M:&amp;ved=0CAUQjRw&amp;url=http://merowing.info/2012/04/drawing-smooth-lines-with-cocos2d-ios-inspired-by-paper&amp;ei=o1YFVMH5O8PrigL9vICwCw&amp;bvm=bv.74115972,d.cGE&amp;psig=AFQjCNFsFFayd2tUmj7jJCGh-_rgG_emLQ&amp;ust=1409722338968990" TargetMode="External"/><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0"/>
            <a:ext cx="7772400" cy="1143000"/>
          </a:xfrm>
        </p:spPr>
        <p:txBody>
          <a:bodyPr>
            <a:noAutofit/>
          </a:bodyPr>
          <a:lstStyle/>
          <a:p>
            <a:r>
              <a:rPr lang="en-US" sz="7200" b="1" dirty="0" smtClean="0"/>
              <a:t/>
            </a:r>
            <a:br>
              <a:rPr lang="en-US" sz="7200" b="1" dirty="0" smtClean="0"/>
            </a:br>
            <a:r>
              <a:rPr lang="en-US" sz="7200" b="1" dirty="0"/>
              <a:t/>
            </a:r>
            <a:br>
              <a:rPr lang="en-US" sz="7200" b="1" dirty="0"/>
            </a:br>
            <a:r>
              <a:rPr lang="en-US" sz="6000" b="1" dirty="0" smtClean="0">
                <a:solidFill>
                  <a:srgbClr val="E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parajita" panose="020B0604020202020204" pitchFamily="34" charset="0"/>
              </a:rPr>
              <a:t>The Elements of Art</a:t>
            </a:r>
            <a:endParaRPr lang="en-US" sz="6000" b="1" dirty="0">
              <a:solidFill>
                <a:srgbClr val="E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parajita" panose="020B0604020202020204" pitchFamily="34" charset="0"/>
            </a:endParaRPr>
          </a:p>
        </p:txBody>
      </p:sp>
      <p:pic>
        <p:nvPicPr>
          <p:cNvPr id="36866" name="Picture 2" descr="https://encrypted-tbn0.gstatic.com/images?q=tbn:ANd9GcS2h0cy_jIDCXmOnkHbiwL8rGmUsCSGyuko5ydQTOhW0pMixCfub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542501"/>
            <a:ext cx="3810000" cy="36120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1447800"/>
            <a:ext cx="8001000" cy="954107"/>
          </a:xfrm>
          <a:prstGeom prst="rect">
            <a:avLst/>
          </a:prstGeom>
        </p:spPr>
        <p:txBody>
          <a:bodyPr wrap="square">
            <a:spAutoFit/>
          </a:bodyPr>
          <a:lstStyle/>
          <a:p>
            <a:pPr algn="ctr"/>
            <a:r>
              <a:rPr lang="en-US" sz="2800" dirty="0"/>
              <a:t>The </a:t>
            </a:r>
            <a:r>
              <a:rPr lang="en-US" sz="2800" i="1" dirty="0">
                <a:solidFill>
                  <a:srgbClr val="C00000"/>
                </a:solidFill>
              </a:rPr>
              <a:t>E</a:t>
            </a:r>
            <a:r>
              <a:rPr lang="en-US" sz="2800" i="1" dirty="0" smtClean="0">
                <a:solidFill>
                  <a:srgbClr val="C00000"/>
                </a:solidFill>
              </a:rPr>
              <a:t>lements </a:t>
            </a:r>
            <a:r>
              <a:rPr lang="en-US" sz="2800" i="1" dirty="0">
                <a:solidFill>
                  <a:srgbClr val="C00000"/>
                </a:solidFill>
              </a:rPr>
              <a:t>O</a:t>
            </a:r>
            <a:r>
              <a:rPr lang="en-US" sz="2800" i="1" dirty="0" smtClean="0">
                <a:solidFill>
                  <a:srgbClr val="C00000"/>
                </a:solidFill>
              </a:rPr>
              <a:t>f </a:t>
            </a:r>
            <a:r>
              <a:rPr lang="en-US" sz="2800" i="1" dirty="0">
                <a:solidFill>
                  <a:srgbClr val="C00000"/>
                </a:solidFill>
              </a:rPr>
              <a:t>A</a:t>
            </a:r>
            <a:r>
              <a:rPr lang="en-US" sz="2800" i="1" dirty="0" smtClean="0">
                <a:solidFill>
                  <a:srgbClr val="C00000"/>
                </a:solidFill>
              </a:rPr>
              <a:t>rt</a:t>
            </a:r>
            <a:r>
              <a:rPr lang="en-US" sz="2800" dirty="0" smtClean="0">
                <a:solidFill>
                  <a:srgbClr val="C00000"/>
                </a:solidFill>
              </a:rPr>
              <a:t> </a:t>
            </a:r>
            <a:r>
              <a:rPr lang="en-US" sz="2800" dirty="0"/>
              <a:t>are the building blocks used by artists to create a work of art.</a:t>
            </a:r>
          </a:p>
        </p:txBody>
      </p:sp>
      <p:sp>
        <p:nvSpPr>
          <p:cNvPr id="4" name="TextBox 3"/>
          <p:cNvSpPr txBox="1"/>
          <p:nvPr/>
        </p:nvSpPr>
        <p:spPr>
          <a:xfrm>
            <a:off x="5715000" y="2542501"/>
            <a:ext cx="1875835" cy="3539430"/>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srgbClr val="C00000"/>
                </a:solidFill>
              </a:rPr>
              <a:t>Line</a:t>
            </a:r>
          </a:p>
          <a:p>
            <a:pPr marL="285750" indent="-285750">
              <a:buFont typeface="Arial" panose="020B0604020202020204" pitchFamily="34" charset="0"/>
              <a:buChar char="•"/>
            </a:pPr>
            <a:r>
              <a:rPr lang="en-US" sz="3200" dirty="0" smtClean="0">
                <a:solidFill>
                  <a:srgbClr val="C00000"/>
                </a:solidFill>
              </a:rPr>
              <a:t>Shape</a:t>
            </a:r>
          </a:p>
          <a:p>
            <a:pPr marL="285750" indent="-285750">
              <a:buFont typeface="Arial" panose="020B0604020202020204" pitchFamily="34" charset="0"/>
              <a:buChar char="•"/>
            </a:pPr>
            <a:r>
              <a:rPr lang="en-US" sz="3200" dirty="0" smtClean="0">
                <a:solidFill>
                  <a:srgbClr val="C00000"/>
                </a:solidFill>
              </a:rPr>
              <a:t>Value</a:t>
            </a:r>
          </a:p>
          <a:p>
            <a:pPr marL="285750" indent="-285750">
              <a:buFont typeface="Arial" panose="020B0604020202020204" pitchFamily="34" charset="0"/>
              <a:buChar char="•"/>
            </a:pPr>
            <a:r>
              <a:rPr lang="en-US" sz="3200" dirty="0" smtClean="0">
                <a:solidFill>
                  <a:srgbClr val="C00000"/>
                </a:solidFill>
              </a:rPr>
              <a:t>Form</a:t>
            </a:r>
          </a:p>
          <a:p>
            <a:pPr marL="285750" indent="-285750">
              <a:buFont typeface="Arial" panose="020B0604020202020204" pitchFamily="34" charset="0"/>
              <a:buChar char="•"/>
            </a:pPr>
            <a:r>
              <a:rPr lang="en-US" sz="3200" dirty="0" smtClean="0">
                <a:solidFill>
                  <a:srgbClr val="C00000"/>
                </a:solidFill>
              </a:rPr>
              <a:t>Texture</a:t>
            </a:r>
          </a:p>
          <a:p>
            <a:pPr marL="285750" indent="-285750">
              <a:buFont typeface="Arial" panose="020B0604020202020204" pitchFamily="34" charset="0"/>
              <a:buChar char="•"/>
            </a:pPr>
            <a:r>
              <a:rPr lang="en-US" sz="3200" dirty="0" smtClean="0">
                <a:solidFill>
                  <a:srgbClr val="C00000"/>
                </a:solidFill>
              </a:rPr>
              <a:t>Space</a:t>
            </a:r>
          </a:p>
          <a:p>
            <a:pPr marL="285750" indent="-285750">
              <a:buFont typeface="Arial" panose="020B0604020202020204" pitchFamily="34" charset="0"/>
              <a:buChar char="•"/>
            </a:pPr>
            <a:r>
              <a:rPr lang="en-US" sz="3200" dirty="0" smtClean="0">
                <a:solidFill>
                  <a:srgbClr val="C00000"/>
                </a:solidFill>
              </a:rPr>
              <a:t>Color</a:t>
            </a:r>
          </a:p>
        </p:txBody>
      </p:sp>
    </p:spTree>
    <p:extLst>
      <p:ext uri="{BB962C8B-B14F-4D97-AF65-F5344CB8AC3E}">
        <p14:creationId xmlns:p14="http://schemas.microsoft.com/office/powerpoint/2010/main" val="3803743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43" y="228600"/>
            <a:ext cx="7772400" cy="731838"/>
          </a:xfrm>
        </p:spPr>
        <p:txBody>
          <a:bodyPr>
            <a:normAutofit/>
          </a:bodyPr>
          <a:lstStyle/>
          <a:p>
            <a:r>
              <a:rPr lang="en-US" sz="3200" dirty="0"/>
              <a:t>Jean-Michel Basquiat, </a:t>
            </a:r>
            <a:r>
              <a:rPr lang="en-US" sz="3200" i="1" dirty="0"/>
              <a:t>Self Portrait</a:t>
            </a:r>
            <a:r>
              <a:rPr lang="en-US" sz="3200" dirty="0"/>
              <a:t>, 1983.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26184"/>
            <a:ext cx="5794887" cy="479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743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512" y="309183"/>
            <a:ext cx="8534400" cy="758952"/>
          </a:xfrm>
        </p:spPr>
        <p:txBody>
          <a:bodyPr>
            <a:noAutofit/>
          </a:bodyPr>
          <a:lstStyle/>
          <a:p>
            <a:r>
              <a:rPr lang="en-US" sz="5400" b="1" u="sng" dirty="0">
                <a:solidFill>
                  <a:srgbClr val="553D52"/>
                </a:solidFill>
                <a:latin typeface="Arial Black" panose="020B0A04020102020204" pitchFamily="34" charset="0"/>
              </a:rPr>
              <a:t>Shape</a:t>
            </a:r>
            <a:endParaRPr lang="en-US" sz="5400" u="sng" dirty="0"/>
          </a:p>
        </p:txBody>
      </p:sp>
      <p:sp>
        <p:nvSpPr>
          <p:cNvPr id="3" name="Content Placeholder 2"/>
          <p:cNvSpPr>
            <a:spLocks noGrp="1"/>
          </p:cNvSpPr>
          <p:nvPr>
            <p:ph sz="quarter" idx="1"/>
          </p:nvPr>
        </p:nvSpPr>
        <p:spPr/>
        <p:txBody>
          <a:bodyPr>
            <a:normAutofit/>
          </a:bodyPr>
          <a:lstStyle/>
          <a:p>
            <a:r>
              <a:rPr lang="en-US" sz="2400" b="1" dirty="0" smtClean="0"/>
              <a:t>The defined enclosed space contained within lines.  Shapes are 2 dimensional (They are </a:t>
            </a:r>
            <a:r>
              <a:rPr lang="en-US" sz="2400" b="1" dirty="0"/>
              <a:t>flat</a:t>
            </a:r>
            <a:r>
              <a:rPr lang="en-US" sz="2400" b="1" dirty="0" smtClean="0"/>
              <a:t>).   They can be used to simplify complex objects for effective communication.   </a:t>
            </a:r>
            <a:endParaRPr lang="en-US" sz="2400" b="1" dirty="0"/>
          </a:p>
        </p:txBody>
      </p:sp>
      <p:pic>
        <p:nvPicPr>
          <p:cNvPr id="6"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408" y="3223144"/>
            <a:ext cx="6446452" cy="302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60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86511" y="457200"/>
            <a:ext cx="8534400" cy="760413"/>
          </a:xfrm>
        </p:spPr>
        <p:txBody>
          <a:bodyPr>
            <a:noAutofit/>
          </a:bodyPr>
          <a:lstStyle/>
          <a:p>
            <a:r>
              <a:rPr lang="en-US" sz="6000" b="1" u="sng" dirty="0" smtClean="0">
                <a:solidFill>
                  <a:srgbClr val="C00000"/>
                </a:solidFill>
                <a:latin typeface="Batang" panose="02030600000101010101" pitchFamily="18" charset="-127"/>
                <a:ea typeface="Batang" panose="02030600000101010101" pitchFamily="18" charset="-127"/>
              </a:rPr>
              <a:t>Geometric</a:t>
            </a:r>
            <a:r>
              <a:rPr lang="en-US" sz="8000" b="1" u="sng" dirty="0" smtClean="0">
                <a:solidFill>
                  <a:srgbClr val="C00000"/>
                </a:solidFill>
                <a:latin typeface="Batang" panose="02030600000101010101" pitchFamily="18" charset="-127"/>
                <a:ea typeface="Batang" panose="02030600000101010101" pitchFamily="18" charset="-127"/>
              </a:rPr>
              <a:t> </a:t>
            </a:r>
            <a:endParaRPr lang="en-US" sz="8000" b="1" u="sng" dirty="0">
              <a:solidFill>
                <a:srgbClr val="553D52"/>
              </a:solidFill>
              <a:latin typeface="Arial Black" panose="020B0A04020102020204" pitchFamily="34" charset="0"/>
            </a:endParaRPr>
          </a:p>
        </p:txBody>
      </p:sp>
      <p:sp>
        <p:nvSpPr>
          <p:cNvPr id="4" name="Content Placeholder 3"/>
          <p:cNvSpPr>
            <a:spLocks noGrp="1"/>
          </p:cNvSpPr>
          <p:nvPr>
            <p:ph sz="quarter" idx="4294967295"/>
          </p:nvPr>
        </p:nvSpPr>
        <p:spPr>
          <a:xfrm>
            <a:off x="639763" y="1447800"/>
            <a:ext cx="8504237" cy="1600200"/>
          </a:xfrm>
        </p:spPr>
        <p:txBody>
          <a:bodyPr>
            <a:normAutofit lnSpcReduction="10000"/>
          </a:bodyPr>
          <a:lstStyle/>
          <a:p>
            <a:r>
              <a:rPr lang="en-US" dirty="0" smtClean="0"/>
              <a:t>Shapes that are precise </a:t>
            </a:r>
            <a:r>
              <a:rPr lang="en-US" dirty="0"/>
              <a:t>and consistent, they often look like they were man-made</a:t>
            </a:r>
            <a:r>
              <a:rPr lang="en-US" dirty="0" smtClean="0"/>
              <a:t>.  circle, square, rectangle, diamond, oval, crescent, heart, triangle, octagon.</a:t>
            </a:r>
          </a:p>
        </p:txBody>
      </p:sp>
      <p:pic>
        <p:nvPicPr>
          <p:cNvPr id="3078" name="Picture 6"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995" y="3060879"/>
            <a:ext cx="463343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885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453422"/>
            <a:ext cx="8534400" cy="758825"/>
          </a:xfrm>
        </p:spPr>
        <p:txBody>
          <a:bodyPr>
            <a:noAutofit/>
          </a:bodyPr>
          <a:lstStyle/>
          <a:p>
            <a:r>
              <a:rPr lang="en-US" sz="6000" b="1" u="sng" dirty="0"/>
              <a:t>Organic Shapes</a:t>
            </a:r>
            <a:endParaRPr lang="en-US" sz="6000" u="sng" dirty="0"/>
          </a:p>
        </p:txBody>
      </p:sp>
      <p:sp>
        <p:nvSpPr>
          <p:cNvPr id="3" name="Content Placeholder 2"/>
          <p:cNvSpPr>
            <a:spLocks noGrp="1"/>
          </p:cNvSpPr>
          <p:nvPr>
            <p:ph sz="quarter" idx="4294967295"/>
          </p:nvPr>
        </p:nvSpPr>
        <p:spPr>
          <a:xfrm>
            <a:off x="0" y="1524000"/>
            <a:ext cx="8504238" cy="4572000"/>
          </a:xfrm>
        </p:spPr>
        <p:txBody>
          <a:bodyPr/>
          <a:lstStyle/>
          <a:p>
            <a:r>
              <a:rPr lang="en-US" dirty="0" smtClean="0"/>
              <a:t>Have </a:t>
            </a:r>
            <a:r>
              <a:rPr lang="en-US" dirty="0"/>
              <a:t>a natural and flowing look, they often look like they would appear in nature</a:t>
            </a:r>
            <a:r>
              <a:rPr lang="en-US" dirty="0" smtClean="0"/>
              <a:t>.</a:t>
            </a:r>
            <a:r>
              <a:rPr lang="en-US" dirty="0"/>
              <a:t> Biomorphic, natural, irregular </a:t>
            </a:r>
          </a:p>
          <a:p>
            <a:pPr marL="0" indent="0">
              <a:buNone/>
            </a:pPr>
            <a:endParaRPr lang="en-US" dirty="0"/>
          </a:p>
        </p:txBody>
      </p:sp>
      <p:pic>
        <p:nvPicPr>
          <p:cNvPr id="4" name="Picture 3"/>
          <p:cNvPicPr>
            <a:picLocks noChangeAspect="1"/>
          </p:cNvPicPr>
          <p:nvPr/>
        </p:nvPicPr>
        <p:blipFill>
          <a:blip r:embed="rId2"/>
          <a:stretch>
            <a:fillRect/>
          </a:stretch>
        </p:blipFill>
        <p:spPr>
          <a:xfrm>
            <a:off x="2133600" y="2895600"/>
            <a:ext cx="4744578" cy="3667125"/>
          </a:xfrm>
          <a:prstGeom prst="rect">
            <a:avLst/>
          </a:prstGeom>
        </p:spPr>
      </p:pic>
    </p:spTree>
    <p:extLst>
      <p:ext uri="{BB962C8B-B14F-4D97-AF65-F5344CB8AC3E}">
        <p14:creationId xmlns:p14="http://schemas.microsoft.com/office/powerpoint/2010/main" val="2339698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752" y="685800"/>
            <a:ext cx="8534400" cy="758952"/>
          </a:xfrm>
        </p:spPr>
        <p:txBody>
          <a:bodyPr>
            <a:normAutofit fontScale="90000"/>
          </a:bodyPr>
          <a:lstStyle/>
          <a:p>
            <a:r>
              <a:rPr lang="en-US" sz="4400" b="1" dirty="0">
                <a:hlinkClick r:id="rId2"/>
              </a:rPr>
              <a:t>Pablo </a:t>
            </a:r>
            <a:r>
              <a:rPr lang="en-US" sz="4400" b="1" dirty="0" err="1">
                <a:hlinkClick r:id="rId2"/>
              </a:rPr>
              <a:t>Picasso</a:t>
            </a:r>
            <a:r>
              <a:rPr lang="en-US" sz="4400" b="1" i="1" dirty="0" err="1"/>
              <a:t>Three</a:t>
            </a:r>
            <a:r>
              <a:rPr lang="en-US" sz="4400" b="1" i="1" dirty="0"/>
              <a:t> Musicians</a:t>
            </a:r>
            <a:r>
              <a:rPr lang="en-US" b="1" dirty="0"/>
              <a:t/>
            </a:r>
            <a:br>
              <a:rPr lang="en-US" b="1" dirty="0"/>
            </a:br>
            <a:endParaRPr lang="en-US" dirty="0"/>
          </a:p>
        </p:txBody>
      </p:sp>
      <p:pic>
        <p:nvPicPr>
          <p:cNvPr id="4" name="Picture 3"/>
          <p:cNvPicPr>
            <a:picLocks noChangeAspect="1"/>
          </p:cNvPicPr>
          <p:nvPr/>
        </p:nvPicPr>
        <p:blipFill>
          <a:blip r:embed="rId3"/>
          <a:stretch>
            <a:fillRect/>
          </a:stretch>
        </p:blipFill>
        <p:spPr>
          <a:xfrm>
            <a:off x="2282952" y="1600200"/>
            <a:ext cx="4572000" cy="4946073"/>
          </a:xfrm>
          <a:prstGeom prst="rect">
            <a:avLst/>
          </a:prstGeom>
        </p:spPr>
      </p:pic>
    </p:spTree>
    <p:extLst>
      <p:ext uri="{BB962C8B-B14F-4D97-AF65-F5344CB8AC3E}">
        <p14:creationId xmlns:p14="http://schemas.microsoft.com/office/powerpoint/2010/main" val="3645139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8723" y="457200"/>
            <a:ext cx="8229600" cy="1143000"/>
          </a:xfrm>
        </p:spPr>
        <p:txBody>
          <a:bodyPr>
            <a:normAutofit fontScale="90000"/>
          </a:bodyPr>
          <a:lstStyle/>
          <a:p>
            <a:pPr>
              <a:lnSpc>
                <a:spcPct val="115000"/>
              </a:lnSpc>
              <a:spcBef>
                <a:spcPts val="0"/>
              </a:spcBef>
              <a:spcAft>
                <a:spcPts val="1000"/>
              </a:spcAft>
            </a:pPr>
            <a:r>
              <a:rPr lang="en-US" sz="8900" b="1" dirty="0" smtClean="0">
                <a:solidFill>
                  <a:srgbClr val="000000"/>
                </a:solidFill>
                <a:ea typeface="Calibri"/>
                <a:cs typeface="Times New Roman"/>
              </a:rPr>
              <a:t/>
            </a:r>
            <a:br>
              <a:rPr lang="en-US" sz="8900" b="1" dirty="0" smtClean="0">
                <a:solidFill>
                  <a:srgbClr val="000000"/>
                </a:solidFill>
                <a:ea typeface="Calibri"/>
                <a:cs typeface="Times New Roman"/>
              </a:rPr>
            </a:br>
            <a:r>
              <a:rPr lang="en-US" sz="8900" b="1" dirty="0">
                <a:solidFill>
                  <a:srgbClr val="000000"/>
                </a:solidFill>
                <a:ea typeface="Calibri"/>
                <a:cs typeface="Times New Roman"/>
              </a:rPr>
              <a:t/>
            </a:r>
            <a:br>
              <a:rPr lang="en-US" sz="8900" b="1" dirty="0">
                <a:solidFill>
                  <a:srgbClr val="000000"/>
                </a:solidFill>
                <a:ea typeface="Calibri"/>
                <a:cs typeface="Times New Roman"/>
              </a:rPr>
            </a:br>
            <a:r>
              <a:rPr lang="en-US" sz="3200" dirty="0">
                <a:ea typeface="Calibri"/>
                <a:cs typeface="Times New Roman"/>
              </a:rPr>
              <a:t/>
            </a:r>
            <a:br>
              <a:rPr lang="en-US" sz="3200" dirty="0">
                <a:ea typeface="Calibri"/>
                <a:cs typeface="Times New Roman"/>
              </a:rPr>
            </a:br>
            <a:r>
              <a:rPr lang="en-US" sz="10700" b="1" u="sng"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Times New Roman"/>
              </a:rPr>
              <a:t>V</a:t>
            </a:r>
            <a:r>
              <a:rPr lang="en-US" sz="10700" b="1" u="sng" dirty="0" smtClean="0">
                <a:solidFill>
                  <a:srgbClr val="51515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Times New Roman"/>
              </a:rPr>
              <a:t>a</a:t>
            </a:r>
            <a:r>
              <a:rPr lang="en-US" sz="10700" b="1" u="sng" dirty="0" smtClean="0">
                <a:solidFill>
                  <a:srgbClr val="777777"/>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Times New Roman"/>
              </a:rPr>
              <a:t>l</a:t>
            </a:r>
            <a:r>
              <a:rPr lang="en-US" sz="10700" b="1" u="sng" dirty="0" smtClean="0">
                <a:solidFill>
                  <a:srgbClr val="AEAEAE"/>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Times New Roman"/>
              </a:rPr>
              <a:t>u</a:t>
            </a:r>
            <a:r>
              <a:rPr lang="en-US" sz="10700" b="1" u="sng" dirty="0" smtClean="0">
                <a:solidFill>
                  <a:srgbClr val="D3D3D3"/>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Times New Roman"/>
              </a:rPr>
              <a:t>e</a:t>
            </a:r>
            <a:endParaRPr lang="en-US" sz="10700" u="sng" dirty="0">
              <a:solidFill>
                <a:srgbClr val="D3D3D3"/>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Content Placeholder 2"/>
          <p:cNvSpPr>
            <a:spLocks noGrp="1"/>
          </p:cNvSpPr>
          <p:nvPr>
            <p:ph sz="quarter" idx="4294967295"/>
          </p:nvPr>
        </p:nvSpPr>
        <p:spPr>
          <a:xfrm>
            <a:off x="251404" y="1524000"/>
            <a:ext cx="8504238" cy="4572000"/>
          </a:xfrm>
        </p:spPr>
        <p:txBody>
          <a:bodyPr>
            <a:normAutofit/>
          </a:bodyPr>
          <a:lstStyle/>
          <a:p>
            <a:pPr marL="0" indent="0" algn="ctr">
              <a:buNone/>
            </a:pPr>
            <a:r>
              <a:rPr lang="en-US" dirty="0" smtClean="0"/>
              <a:t>The </a:t>
            </a:r>
            <a:r>
              <a:rPr lang="en-US" dirty="0"/>
              <a:t>degree of lightness or </a:t>
            </a:r>
            <a:r>
              <a:rPr lang="en-US" dirty="0" smtClean="0"/>
              <a:t>darkness of an object. </a:t>
            </a:r>
            <a:r>
              <a:rPr lang="en-US" dirty="0"/>
              <a:t>The effect of light and shade in a picture. </a:t>
            </a:r>
            <a:endParaRPr lang="en-US" dirty="0" smtClean="0"/>
          </a:p>
          <a:p>
            <a:pPr marL="0" indent="0">
              <a:buNone/>
            </a:pPr>
            <a:endParaRPr lang="en-US" dirty="0" smtClean="0"/>
          </a:p>
        </p:txBody>
      </p:sp>
      <p:pic>
        <p:nvPicPr>
          <p:cNvPr id="7" name="Picture 2" descr="http://www.greece.k12.ny.us/webpages/akirkebye/imageGallery/va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599038"/>
            <a:ext cx="4435046" cy="372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88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2885103626"/>
              </p:ext>
            </p:extLst>
          </p:nvPr>
        </p:nvGraphicFramePr>
        <p:xfrm>
          <a:off x="9982200" y="304800"/>
          <a:ext cx="990601" cy="5715001"/>
        </p:xfrm>
        <a:graphic>
          <a:graphicData uri="http://schemas.openxmlformats.org/drawingml/2006/table">
            <a:tbl>
              <a:tblPr firstRow="1" firstCol="1" bandRow="1"/>
              <a:tblGrid>
                <a:gridCol w="990601">
                  <a:extLst>
                    <a:ext uri="{9D8B030D-6E8A-4147-A177-3AD203B41FA5}">
                      <a16:colId xmlns:a16="http://schemas.microsoft.com/office/drawing/2014/main" xmlns="" val="20000"/>
                    </a:ext>
                  </a:extLst>
                </a:gridCol>
              </a:tblGrid>
              <a:tr h="617838">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26711">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46982">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18028">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46982">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46982">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746982">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64496">
                <a:tc>
                  <a:txBody>
                    <a:bodyPr/>
                    <a:lstStyle/>
                    <a:p>
                      <a:pPr marL="0" marR="0" algn="ctr">
                        <a:lnSpc>
                          <a:spcPct val="115000"/>
                        </a:lnSpc>
                        <a:spcBef>
                          <a:spcPts val="0"/>
                        </a:spcBef>
                        <a:spcAft>
                          <a:spcPts val="0"/>
                        </a:spcAft>
                      </a:pPr>
                      <a:r>
                        <a:rPr lang="en-US" sz="16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2" name="Title 1"/>
          <p:cNvSpPr>
            <a:spLocks noGrp="1"/>
          </p:cNvSpPr>
          <p:nvPr>
            <p:ph type="title" idx="4294967295"/>
          </p:nvPr>
        </p:nvSpPr>
        <p:spPr>
          <a:xfrm>
            <a:off x="609600" y="-457200"/>
            <a:ext cx="5943600" cy="6049963"/>
          </a:xfrm>
        </p:spPr>
        <p:txBody>
          <a:bodyPr>
            <a:normAutofit/>
          </a:bodyPr>
          <a:lstStyle/>
          <a:p>
            <a:r>
              <a:rPr lang="en-US" sz="8000" b="1" u="sng" dirty="0" smtClean="0">
                <a:solidFill>
                  <a:schemeClr val="tx1">
                    <a:lumMod val="95000"/>
                    <a:lumOff val="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V</a:t>
            </a:r>
            <a:r>
              <a:rPr lang="en-US" sz="8000" b="1" u="sng" dirty="0" smtClean="0">
                <a:solidFill>
                  <a:schemeClr val="tx1">
                    <a:lumMod val="85000"/>
                    <a:lumOff val="1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a:t>
            </a:r>
            <a:r>
              <a:rPr lang="en-US" sz="8000" b="1" u="sng" dirty="0" smtClean="0">
                <a:solidFill>
                  <a:schemeClr val="tx1">
                    <a:lumMod val="75000"/>
                    <a:lumOff val="2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l</a:t>
            </a:r>
            <a:r>
              <a:rPr lang="en-US" sz="8000" b="1" u="sng" dirty="0" smtClean="0">
                <a:solidFill>
                  <a:schemeClr val="tx1">
                    <a:lumMod val="65000"/>
                    <a:lumOff val="3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u</a:t>
            </a:r>
            <a:r>
              <a:rPr lang="en-US" sz="8000" b="1" u="sng" dirty="0" smtClean="0">
                <a:solidFill>
                  <a:schemeClr val="tx1">
                    <a:lumMod val="50000"/>
                    <a:lumOff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a:t>
            </a:r>
            <a:r>
              <a:rPr lang="en-US" sz="8000" b="1" u="sng"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en-US" sz="8000" b="1" u="sng" dirty="0" smtClean="0">
                <a:solidFill>
                  <a:schemeClr val="bg1">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a:t>
            </a:r>
            <a:r>
              <a:rPr lang="en-US" sz="8000" b="1" u="sng" dirty="0" smtClean="0">
                <a:solidFill>
                  <a:schemeClr val="bg1">
                    <a:lumMod val="6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c</a:t>
            </a:r>
            <a:r>
              <a:rPr lang="en-US" sz="8000" b="1" u="sng" dirty="0" smtClean="0">
                <a:solidFill>
                  <a:schemeClr val="bg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a:t>
            </a:r>
            <a:r>
              <a:rPr lang="en-US" sz="8000" b="1" u="sng" dirty="0" smtClean="0">
                <a:solidFill>
                  <a:schemeClr val="bg1">
                    <a:lumMod val="8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l</a:t>
            </a:r>
            <a:r>
              <a:rPr lang="en-US" sz="8000" b="1" u="sng" dirty="0" smtClean="0">
                <a:solidFill>
                  <a:schemeClr val="bg1">
                    <a:lumMod val="9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a:t>
            </a:r>
            <a:r>
              <a:rPr lang="en-US" dirty="0"/>
              <a:t/>
            </a:r>
            <a:br>
              <a:rPr lang="en-US" dirty="0"/>
            </a:br>
            <a:r>
              <a:rPr lang="en-US" sz="4800" dirty="0"/>
              <a:t>A</a:t>
            </a:r>
            <a:r>
              <a:rPr lang="en-US" sz="4800" dirty="0" smtClean="0"/>
              <a:t> sequence of tones from light to dark that can be made between black and white </a:t>
            </a:r>
            <a:endParaRPr lang="en-US" sz="4800" dirty="0"/>
          </a:p>
        </p:txBody>
      </p:sp>
      <p:pic>
        <p:nvPicPr>
          <p:cNvPr id="14342" name="Picture 6" descr="http://t3.gstatic.com/images?q=tbn:ANd9GcRSCvjRKnOLWnBYyNHYxp-GrqegDRWx0Rzag216JB8WkBzUkfR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15127" y="2905128"/>
            <a:ext cx="5715007" cy="81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055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encrypted-tbn0.gstatic.com/images?q=tbn:ANd9GcShSwaZRo8XUQlsQAQiuIwt5Ns8yoayYvu6qEKQVBZZt1biteVQx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8" y="2676368"/>
            <a:ext cx="8650092" cy="32378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75554" y="228600"/>
            <a:ext cx="8229600" cy="1143000"/>
          </a:xfrm>
        </p:spPr>
        <p:txBody>
          <a:bodyPr>
            <a:noAutofit/>
          </a:bodyPr>
          <a:lstStyle/>
          <a:p>
            <a:pPr algn="l"/>
            <a:r>
              <a:rPr lang="en-US" sz="8000" b="1" dirty="0" smtClean="0"/>
              <a:t>Shading </a:t>
            </a:r>
            <a:r>
              <a:rPr lang="en-US" sz="3600" b="1" dirty="0" smtClean="0"/>
              <a:t>with Pencil</a:t>
            </a:r>
            <a:endParaRPr lang="en-US" sz="3600" b="1" dirty="0"/>
          </a:p>
        </p:txBody>
      </p:sp>
    </p:spTree>
    <p:extLst>
      <p:ext uri="{BB962C8B-B14F-4D97-AF65-F5344CB8AC3E}">
        <p14:creationId xmlns:p14="http://schemas.microsoft.com/office/powerpoint/2010/main" val="148504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hQVFhQUGBUWFxcXFxQVFRUVFRUXFxcVFxUcHCggGBwlHBcUITEhJSkrLi4uFx8zODMsNygtLisBCgoKDg0OFw8PFywcHBwsLCwsLCwsLCwsLCwsLCwsLCwsLCwsLCwsLCwsLCwsLCwsLCwsLCwsLCwsLCwsLCwsLP/AABEIAKgBKwMBIgACEQEDEQH/xAAcAAACAgMBAQAAAAAAAAAAAAACAwEFAAQGBwj/xAA+EAACAQIEAwQIBAQEBwAAAAABAgADEQQFITESQVFhcYGRBhMiMqGxwfBCUpLRI2Jy4RQzQ/EHFVNjgoOy/8QAFgEBAQEAAAAAAAAAAAAAAAAAAAEC/8QAFxEBAQEBAAAAAAAAAAAAAAAAABEBIf/aAAwDAQACEQMRAD8A3FWOUQVEaBKCURiiCojFmQSiMUQVEYokBqIxRICxiiFEqxqrBURiiQEojQJCiMAlEhYwCQoh2gSohgSFEYogYBDCyQIQECAIQEJRCtAELMKxgEm0BSiFaFwybQAIhASbTIRAEkiSBJtAG0iGRBtKFkQWEaRBgKIgMI5oBEoSwi2EcRAIlQgrF8M2CIrghHFLGiLURqxrQ1EYogqI1ZkEojRAURqyAljVEBRGqIUaCMUQVEaogGojAIKiNWBKiGomKIaiBgWMAkKIxYGAQwJgEMCBAEZaYBCAgQBMtGCQ6wBkWhCTAi0FhDmEQiKYmEQgJJEALQSIcEwBIg2jCIJEoUYJEaRAIlCjFuI1oDCVCSIPDGEQLSjhlEasEQ1EmhiCOWLURqiZUaiNSLURqiAxRGqItY5ZAaiOWAojVEKJRGqIIEYBAJYYEhRGAQBqEhSQLkA2HUgaCay5ha3EACRsDfwm8olZnOV8YDJoy69/UQBxWeFAT6sm3cAfG5iKPpSCtzTIbkt7+HFac1jy4cqSTYcQ6WN+XZY+Ut8qanwaC5I15knsMgt8LnrtvQK/+YP0lhSzAn8B+/CVdOuNjpbpyjGxgW+uw3PIQLGpmXCCeBtO6MynMPX0+MKyi5A4tzbmOyc4a1Sv2Ul94m/8Rvy/0jn1M26Wd1KVlZAQNPZ02gdJaSBNDAZxTq7Gx6HeWMoG0gCGDMgRItCmQgLTCIUgiUARBMYYJEBZEAiMaA0qFERbRxi2lCiIEYYBMDhhGrFiNWNDFjUi1jVkUxRGJAWNUSBixqxaRqCA1BHJErNhIUaxgEFBDAkBgQ1kCGBAIQwJCzRzbGGmvs+8dB2X5/2gcvmiB64I3COp7tRbzB84vKrqh9k3UC4PLqZtUl9UqkC5uTr26+PWEmKdjcWBfSwA2v8AsZAJxlIAhg4be42sJVZhmBC8N/a306kXAPdpLLE4KxIv0uR05CamIwAsSTqWvfvBH1gXeDc8KINlAv231LfPzm2rK2pF+Q75T5KTbhbR1AUg87DRvEWm2psnaDbxMAsZgwpDDQ3FuR8J1WBJKKTvbzlXgsBxsGbYADyl6F5QBtMtDkWlESCIRmWgBMkmYYQBkGHaC0oWRAMYYBlQtopo5opoCXgGMMCUcMsasUI5JdDVjVilMYpmQ5Y0CKUxymRRpHKYpI1TAcpjkiVMapgPWGBASNWFGsYogLDEAMTXCLxH7Mpa1U1DfrsPr3/KbWe1AAt9r7ffjKiu594e6BYg7Eu1z5KDIE5ljFWyE6n4Lzt37d15pvjCz2WwtoR2nfyhZZiKdep7dLZr8ZOoAB0A5bS1pZVhweKkGF21FyQTuTr4mBoNW1t96ReJxIsey/w6/Dzl2uFVdSBroB9Zr1csFu1reHMSQc+2aDjRvdqansIBAseut51FNg9LiUXuwPd1nO43IA1QW2Xc8tBYDu3lj6MOdaTG5Klx2WYWHkwlHX5Vi1ZRbx7DLEEGcbXVqZ41Nrn49ZeZZmHENd7eB7YFuZloIqCQ1UQCMi8H1whCBloJhSCJRBgNCJgmECYBMJoBlAtFMIwiA0qEmDaE0i8DhFjUihGpLoDHYxaScbmy7aAnXuEXQzVT+F/0mFmWHV6ZDj2dz3bE+RlZlrWQLe9rjxBmVXaZkvRv0mPo5mhIX2rnlwkShqVCLXIF9LDfxMxVB1Zx3C5+MDoqOa02PCCb/wBJHxOkk51TBsQ+mmim3ntOcyymDW1Ps2bU8ydIWd4oLUPANLActbdJB1FPN6Z2DfpjBnCflf8AT/ec3l2KJsfVmwF7gj4TeGPUCxBBHtNcbX2EK6ug4YAjYgEdx12j1lXgswpMAFYG1h9iWNN4EYzHU6IBquqAmwubXPQTapOGAIIIOxBuCO+Kakre8Ad9wNjvNCnUWhVVOICnUV2AJFlZOG9ugIMCc9S4XvH/ANCUubPw0SBux/Zf3ljmuZ0m4QtRDryI+cr8TYhdQQtiba8ifmZBWZeoVioPu6E+ALfQS+wD8RFtht9TOXwhJpl23dtB1ub/AH4S9wNSwt4ff30gXF9eI7bKPvuhWAFzvr5ma+GqesY292mNT2np4aQ6rW+kBZA4GHI793P6+crcmNq7uPwoAe3iYkju0E3ca9k37/oPvoZHo1htKhO7Hu5beRgblYh1YfmuZo5bi+FgOht9/GbQplTblrbulIHtVI+7jX94HZ4yuVTiXhNiL3JHs/y2BuezScpnPph6sHQjkPxHXbadBgn9agNrgez5bmZj6SKui2troPiYHLVc6xIUHiA0vYrtfrBy/wD4jBKgp4leEHTjW9vFTqIrNgwGoI7xrb7tPMvSCm/FcI513CsfkIH0ph8YjqrqwKtqCDoY688G9EPSCp6v1XE1k1AOlrnt+U9DyD0ja4V7kd2nnCO1MW0laoPPtmNNADAMIiARCBaLMMwGlCzBhGDaUcGsakUI1JUOCg6dZzSUjTrlSdLWF+djo3kfgZ0qROZYL1i3W3Gux+l5jVc5iUUVV47gEXA2ub6/SdFh0pjhGmttJy+ZYxGTgq/w6iaqTtxc1PfNHDZsxIHECV6EG3Pccud4V6MtNeQEq85ojhN1HhKvC54ALs1u1iAJrYvPkdSVYFR7z3HAvefoJBYZLjFp0m47ADXsH2ZtYSvxqeGxHNup5AdgnCYKlUzGsKaXXDIQxY3HrD1t06Cem4bCqiqiCwUWHb2mFatHCa+zof7Sxo416e+o2HeYYW2srsxf21HTXxMgscQPWglyT0/sOkpsT6NJUPE3EbbXJsO217fCdDgKAa0tsTQAQ9kDzvHZaE9w69vZ8t5Q085ZKnCxI2FgdD2nlO8x9EG/2dJ5ln1MCoLW5/TzgdrScOtPooJI6kEACb+FxJN+QuQOmmhPnecxkWKPqnvrYX+Ft/KdRlIUFPWe6OG46k+1b5SDpcDl5WmlPUcXtuenQd/7TSqYgBigYHg0J6tzPcPveb+Z52qo4Q3ceyvMXIvfwnLYO4Fzz67666+Pymht46tew5D5zdyiqVpA/mYt5m30lDWc3HQm1+wak/3nSYUAKqkaEA+PTzgTnBZ0slRqZYWDLw+8OtwdJyFLH16ZaniVWt/MRwPrzDrOtZLgqd9xKnNKAZQx3XQyCHLkqaZYJawAJ06+O+s3UxFYLbibxO3nG+jlMFSp3X6y+o4IbEQOLy1qqg+0SCSdbnnr9ZYGmzDc+AA+mk2Go2JFtiRGjQQOWzwLQYVfVI1U+ypIub2OpA0a3b1lacTXI4mqNfvsPBR8pdekdG9VdfdXbtP+001o8Vl8+6BqYLD1WZSzsC1rtc34b989Py7GpwheL3QBdjcm3MmedZjjOGoFHIATawuNI1lR6Rxg7GQ04rD5mw5y7y/M76Eyi1MBpPHcQSZUAYN5LQbyjhBG04gGOpmXUbCR6Str5hSpm1SoiHozKp8iYylmtA6itSt/Wv7zKq/0t9GFxaXAHrF1FzZXt+FrfOcDisoamARTWi+l+EC4PMKeh7Z6quaUdvXU/wBa/vOU9K2ovXHCEZ2S5e90UAkagGzGRXneJy+rUIAtUOt2uW4RfXQn5S7weQUw4sAOFQOG92I5vUOy3N7L07iZZY3KkNIlHHGoNtAvFcbAqdO60b6K4RFwwsQGZn47nXiVmXW+ptbnL1V1l+J9WtkGnzP0j8H6Ufw2ZkK1FPD6o7g62N/y2F785r0qAtow8xK7GYM1aujAcFhew2IuT8fhMi9TGV3HEX8AAPDwmUncj2zdgTr8ptYSmqUgN7DxmtSrrchyArbHo2w7oR0OVY2yi33aWWJzC4tftnJUC1M2OxjcW7BdNZFbOaYoAHX769nOec5pVD1L8gbdu/L759su8yqMQeK/TW/n3yhemEUlra7c/h5QL30epFuIctO7cW+U6XCG4/l+Y+7TncjpmilS59rg4m1142vp3gWHgZb0MSBZAdgF8TqfGBcUKHxN/v4Saiafe3ZNbDY5SQoOnfyHO/3vGYrFjhsN2PCvYOZ++yVCUW5/qIUd3P4XnQVCGW43Wc5g66mqoGyX15XA4fq36ZfUTwt36wrZc3Xi5jTxEr67a/1fObbtZv5TK3MjY6cuY7ZBs5K3BU33uLTrMPVBtOJVmKh01IGovv298s8JnAI03HwPbA2cdYO39UVTYXE1cfX4jxczNH17Dbt6wjXzKpx1XPbbwAt9BIooEDM3Ia9gEmlhmLXA3110lD6QZ+h/g0XDD8bgjhuPwr115yjSFUuxY7kky1o1NpS4WWtI/D5wreRup0m7hsVwjSVqiNpi0I6A521rC3fG5XjmL2aU+EwrOQB/tOjwGXBNecqLC8i8gmDNDhVMaDEKY1ZpFTn/AKOUcUQ7L7a6XFrlenbKyhSw1M29UtxzNPbvuJ16RyiYK4qvQpOdPVL/AOofZh0aPACqVKQBFiBTAv327526oOkatMdB5CRXnP8AyDDnf1Nh/wBvb4zKfo3heZpX5ext8dZ6UtMdB5CMFFfyjyELXnaZPgwNQhPYCPrE18uCtxYYjQAGnewbuvznpq4Zfyr5CbCUV6DyEQrx7EekdRB7VN1tcWIN7dmms1jm5r+yoKqbcTEWsBuR27z20UFO4HkI9KC9B5QV5ph83Apqre1w2F9SwHInmdOYj6uZWXRlOmtyBbttvPSlpDoPhDFFeg8hEHiNbNFLgtxkc+Gm5+nfNjG4BsSpcA01C/wlOjHW5Yg7XFwOes9rCiMRR0Hwkg+d6Oa1UstSm4JtxHhbltrabC5pYnVhYk+6T7xJJtzn0MaYO4HwmCgv5R5CCvAKeaLw2BqhtifVmx2/bnGjOb+yC+mhIR+ID+UW1Jude3unvQwyflHkIQw6/lHkIHkWU1N2COo9lUBBB4VFhcHXe58Z0VDG8QAINxO9/wAOvQQlor0EDilrcQ7pp4lbgiehimByhADpA8+yyyCxOvbCbLqNWsCSyEDdCVv2NyPKd/aQYHKHKqVv8x/Eg+ekqczy0jWnWbu0P0noF4uqtwR9jtiDw/05pYn1CqrVG4m9oC5HCN+IKNtvOcvk+T1h/pv2XRtPMdk+k/8ADi25+H7RbYYcV7nXlsL6a6ePnKV4xhMvrW/y2/S37SzTL63/AE3/AEt+09TFAAi1+65PLSZTpAXtfXtJHgOXOIjzQYCsP9N/0mPoYKrcXpv+kz0QwDLBUZZRVBz4j/K37SxhmLYy4BYQbSWMAmWDgVMek1KZmyhmkbNMxymISOWY0PUxqma6mNSRWwpjVMQhjlMB6mNWIWNVoD0Mek1VM2FMBnHGoZqIY9TIp4MYrRIhrA2AYYMQhjRCGzBBBmGAYaFeJvCDQpt5AMENMvCD4oN5F5BMAjAaZeQWgYTAvIcwSZRJgXkFoJaBJMWTJvFlpRjGLJmMYBMCLxfFJZoq8qOBptNmm0yZNDZQx6mZMkBqY5TImTIcpjlMyZIpyGMBmTIQ1DG30mTIVKRyGZMgPDQlaRMgMBjlMiZIGAzCZkyUBeGDMmSCQZMyZKIvMBmTJBBMEmZMlAkwCZkyECYszJkuKi8BjMmQFkxbmZMlQpzEFpkyEf/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439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513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28530" y="3303706"/>
            <a:ext cx="2296320" cy="2265838"/>
          </a:xfrm>
          <a:prstGeom prst="rect">
            <a:avLst/>
          </a:prstGeom>
        </p:spPr>
      </p:pic>
      <p:pic>
        <p:nvPicPr>
          <p:cNvPr id="3" name="Picture 2"/>
          <p:cNvPicPr>
            <a:picLocks noChangeAspect="1"/>
          </p:cNvPicPr>
          <p:nvPr/>
        </p:nvPicPr>
        <p:blipFill>
          <a:blip r:embed="rId3"/>
          <a:stretch>
            <a:fillRect/>
          </a:stretch>
        </p:blipFill>
        <p:spPr>
          <a:xfrm>
            <a:off x="3207610" y="3200400"/>
            <a:ext cx="2273960" cy="2273960"/>
          </a:xfrm>
          <a:prstGeom prst="rect">
            <a:avLst/>
          </a:prstGeom>
        </p:spPr>
      </p:pic>
      <p:pic>
        <p:nvPicPr>
          <p:cNvPr id="102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200400"/>
            <a:ext cx="2432050" cy="24079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77390" y="685800"/>
            <a:ext cx="8534400" cy="758825"/>
          </a:xfrm>
        </p:spPr>
        <p:txBody>
          <a:bodyPr>
            <a:normAutofit/>
          </a:bodyPr>
          <a:lstStyle/>
          <a:p>
            <a:r>
              <a:rPr lang="en-US" sz="3600" b="1" u="sng" dirty="0" smtClean="0">
                <a:solidFill>
                  <a:schemeClr val="tx1"/>
                </a:solidFill>
              </a:rPr>
              <a:t>Creating Value with Pen and Ink</a:t>
            </a:r>
            <a:endParaRPr lang="en-US" sz="3600" b="1" u="sng" dirty="0">
              <a:solidFill>
                <a:schemeClr val="tx1"/>
              </a:solidFill>
            </a:endParaRPr>
          </a:p>
        </p:txBody>
      </p:sp>
      <p:sp>
        <p:nvSpPr>
          <p:cNvPr id="7" name="Rectangle 6"/>
          <p:cNvSpPr/>
          <p:nvPr/>
        </p:nvSpPr>
        <p:spPr>
          <a:xfrm>
            <a:off x="3657600" y="2514600"/>
            <a:ext cx="1808801" cy="276999"/>
          </a:xfrm>
          <a:prstGeom prst="rect">
            <a:avLst/>
          </a:prstGeom>
          <a:noFill/>
        </p:spPr>
        <p:txBody>
          <a:bodyPr wrap="square" lIns="91440" tIns="45720" rIns="91440" bIns="45720">
            <a:spAutoFit/>
          </a:bodyPr>
          <a:lstStyle/>
          <a:p>
            <a:pPr algn="ctr"/>
            <a:endParaRPr lang="en-US" sz="12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6272289" y="2769512"/>
            <a:ext cx="1808801"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S</a:t>
            </a:r>
            <a:r>
              <a:rPr lang="en-US" sz="2400" b="0" cap="none" spc="0" dirty="0" smtClean="0">
                <a:ln w="0"/>
                <a:solidFill>
                  <a:schemeClr val="tx1"/>
                </a:solidFill>
                <a:effectLst>
                  <a:outerShdw blurRad="38100" dist="19050" dir="2700000" algn="tl" rotWithShape="0">
                    <a:schemeClr val="dk1">
                      <a:alpha val="40000"/>
                    </a:schemeClr>
                  </a:outerShdw>
                </a:effectLst>
              </a:rPr>
              <a:t>tippling</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3172237" y="2800290"/>
            <a:ext cx="2294164" cy="400110"/>
          </a:xfrm>
          <a:prstGeom prst="rect">
            <a:avLst/>
          </a:prstGeom>
          <a:noFill/>
        </p:spPr>
        <p:txBody>
          <a:bodyPr wrap="squar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Cross Hatching</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734221" y="2743303"/>
            <a:ext cx="1443024"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Hatching</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14837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8534400" cy="758952"/>
          </a:xfrm>
        </p:spPr>
        <p:txBody>
          <a:bodyPr>
            <a:noAutofit/>
          </a:bodyPr>
          <a:lstStyle/>
          <a:p>
            <a:r>
              <a:rPr lang="en-US" sz="6600" u="sng" dirty="0" smtClean="0">
                <a:solidFill>
                  <a:srgbClr val="C00000"/>
                </a:solidFill>
              </a:rPr>
              <a:t>Line</a:t>
            </a:r>
            <a:endParaRPr lang="en-US" sz="6600" u="sng" dirty="0">
              <a:solidFill>
                <a:srgbClr val="C00000"/>
              </a:solidFill>
            </a:endParaRPr>
          </a:p>
        </p:txBody>
      </p:sp>
      <p:sp>
        <p:nvSpPr>
          <p:cNvPr id="3" name="Content Placeholder 2"/>
          <p:cNvSpPr>
            <a:spLocks noGrp="1"/>
          </p:cNvSpPr>
          <p:nvPr>
            <p:ph sz="half" idx="1"/>
          </p:nvPr>
        </p:nvSpPr>
        <p:spPr>
          <a:xfrm>
            <a:off x="381000" y="1524000"/>
            <a:ext cx="4038600" cy="4681728"/>
          </a:xfrm>
        </p:spPr>
        <p:txBody>
          <a:bodyPr>
            <a:normAutofit fontScale="92500" lnSpcReduction="20000"/>
          </a:bodyPr>
          <a:lstStyle/>
          <a:p>
            <a:pPr marL="0" indent="0">
              <a:buNone/>
            </a:pPr>
            <a:r>
              <a:rPr lang="en-US" sz="4400" dirty="0" smtClean="0"/>
              <a:t>The distance </a:t>
            </a:r>
            <a:r>
              <a:rPr lang="en-US" sz="4400" dirty="0"/>
              <a:t>between two points (or the path of a moving point</a:t>
            </a:r>
            <a:r>
              <a:rPr lang="en-US" sz="4400" dirty="0" smtClean="0"/>
              <a:t>)</a:t>
            </a:r>
            <a:r>
              <a:rPr lang="en-US" sz="4400" dirty="0">
                <a:effectLst>
                  <a:outerShdw blurRad="38100" dist="38100" dir="2700000" algn="tl">
                    <a:srgbClr val="000000">
                      <a:alpha val="43137"/>
                    </a:srgbClr>
                  </a:outerShdw>
                </a:effectLst>
              </a:rPr>
              <a:t> </a:t>
            </a:r>
            <a:r>
              <a:rPr lang="en-US" sz="4400" dirty="0"/>
              <a:t>Line may be two-or three-dimensional, descriptive, or implied.</a:t>
            </a:r>
          </a:p>
          <a:p>
            <a:endParaRPr lang="en-US" sz="4400" dirty="0"/>
          </a:p>
        </p:txBody>
      </p:sp>
      <p:pic>
        <p:nvPicPr>
          <p:cNvPr id="5" name="Content Placeholder 4"/>
          <p:cNvPicPr>
            <a:picLocks noGrp="1" noChangeAspect="1"/>
          </p:cNvPicPr>
          <p:nvPr>
            <p:ph sz="half" idx="2"/>
          </p:nvPr>
        </p:nvPicPr>
        <p:blipFill>
          <a:blip r:embed="rId3"/>
          <a:stretch>
            <a:fillRect/>
          </a:stretch>
        </p:blipFill>
        <p:spPr>
          <a:xfrm>
            <a:off x="5029200" y="1524000"/>
            <a:ext cx="3581400" cy="4772424"/>
          </a:xfrm>
          <a:prstGeom prst="rect">
            <a:avLst/>
          </a:prstGeom>
        </p:spPr>
      </p:pic>
    </p:spTree>
    <p:extLst>
      <p:ext uri="{BB962C8B-B14F-4D97-AF65-F5344CB8AC3E}">
        <p14:creationId xmlns:p14="http://schemas.microsoft.com/office/powerpoint/2010/main" val="1223186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877050" cy="503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79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using tints and shades va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971800"/>
            <a:ext cx="4839819" cy="33546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28600" y="533400"/>
            <a:ext cx="8534400" cy="758825"/>
          </a:xfrm>
        </p:spPr>
        <p:txBody>
          <a:bodyPr>
            <a:noAutofit/>
          </a:bodyPr>
          <a:lstStyle/>
          <a:p>
            <a:r>
              <a:rPr lang="en-US" sz="4800" b="1" u="sng" dirty="0" smtClean="0">
                <a:solidFill>
                  <a:schemeClr val="tx1"/>
                </a:solidFill>
              </a:rPr>
              <a:t>Adding Value with Color</a:t>
            </a:r>
            <a:endParaRPr lang="en-US" sz="4800" b="1" u="sng" dirty="0">
              <a:solidFill>
                <a:schemeClr val="tx1"/>
              </a:solidFill>
            </a:endParaRPr>
          </a:p>
        </p:txBody>
      </p:sp>
      <p:sp>
        <p:nvSpPr>
          <p:cNvPr id="3" name="TextBox 2"/>
          <p:cNvSpPr txBox="1"/>
          <p:nvPr/>
        </p:nvSpPr>
        <p:spPr>
          <a:xfrm>
            <a:off x="2032184" y="1752600"/>
            <a:ext cx="4331635"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smtClean="0"/>
              <a:t>Hard and Soft Pressure</a:t>
            </a:r>
          </a:p>
          <a:p>
            <a:pPr marL="285750" indent="-285750">
              <a:buFont typeface="Arial" panose="020B0604020202020204" pitchFamily="34" charset="0"/>
              <a:buChar char="•"/>
            </a:pPr>
            <a:r>
              <a:rPr lang="en-US" sz="2800" dirty="0" smtClean="0"/>
              <a:t>Tints, Tones and Shades</a:t>
            </a:r>
            <a:endParaRPr lang="en-US" sz="2800" dirty="0"/>
          </a:p>
        </p:txBody>
      </p:sp>
    </p:spTree>
    <p:extLst>
      <p:ext uri="{BB962C8B-B14F-4D97-AF65-F5344CB8AC3E}">
        <p14:creationId xmlns:p14="http://schemas.microsoft.com/office/powerpoint/2010/main" val="52066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41" y="149196"/>
            <a:ext cx="7772400" cy="1143000"/>
          </a:xfrm>
        </p:spPr>
        <p:txBody>
          <a:bodyPr>
            <a:noAutofit/>
          </a:bodyPr>
          <a:lstStyle/>
          <a:p>
            <a:pPr algn="ctr"/>
            <a:r>
              <a:rPr lang="en-US" sz="8800" b="1" u="sng" dirty="0" smtClean="0">
                <a:solidFill>
                  <a:srgbClr val="553D52"/>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Form</a:t>
            </a:r>
            <a:r>
              <a:rPr lang="en-US" sz="9600" b="1" u="sng" dirty="0" smtClean="0">
                <a:solidFill>
                  <a:srgbClr val="553D52"/>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endParaRPr lang="en-US" sz="9600" b="1" u="sng" dirty="0">
              <a:solidFill>
                <a:srgbClr val="553D52"/>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Content Placeholder 2"/>
          <p:cNvSpPr>
            <a:spLocks noGrp="1"/>
          </p:cNvSpPr>
          <p:nvPr>
            <p:ph sz="quarter" idx="1"/>
          </p:nvPr>
        </p:nvSpPr>
        <p:spPr/>
        <p:txBody>
          <a:bodyPr>
            <a:normAutofit/>
          </a:bodyPr>
          <a:lstStyle/>
          <a:p>
            <a:pPr marL="0" indent="0">
              <a:buNone/>
            </a:pPr>
            <a:r>
              <a:rPr lang="en-US" sz="3200" dirty="0" smtClean="0">
                <a:latin typeface="Baskerville Old Face" panose="02020602080505020303" pitchFamily="18" charset="0"/>
              </a:rPr>
              <a:t>Objects </a:t>
            </a:r>
            <a:r>
              <a:rPr lang="en-US" sz="3200" dirty="0">
                <a:latin typeface="Baskerville Old Face" panose="02020602080505020303" pitchFamily="18" charset="0"/>
              </a:rPr>
              <a:t>having three dimensions (3D), or height, width, and depth.  You can walk around a form. </a:t>
            </a:r>
            <a:r>
              <a:rPr lang="en-US" sz="3200" dirty="0" smtClean="0">
                <a:latin typeface="Baskerville Old Face" panose="02020602080505020303" pitchFamily="18" charset="0"/>
              </a:rPr>
              <a:t>Forms can be Geometric or Organic. Examples </a:t>
            </a:r>
            <a:r>
              <a:rPr lang="en-US" sz="3200" dirty="0">
                <a:latin typeface="Baskerville Old Face" panose="02020602080505020303" pitchFamily="18" charset="0"/>
              </a:rPr>
              <a:t>of form can include cubes, cylinders, </a:t>
            </a:r>
            <a:r>
              <a:rPr lang="en-US" sz="3200" dirty="0" smtClean="0">
                <a:latin typeface="Baskerville Old Face" panose="02020602080505020303" pitchFamily="18" charset="0"/>
              </a:rPr>
              <a:t>spheres</a:t>
            </a:r>
            <a:r>
              <a:rPr lang="en-US" sz="3200" dirty="0">
                <a:latin typeface="Baskerville Old Face" panose="02020602080505020303" pitchFamily="18" charset="0"/>
              </a:rPr>
              <a:t> </a:t>
            </a:r>
            <a:r>
              <a:rPr lang="en-US" sz="3200" dirty="0" smtClean="0">
                <a:latin typeface="Baskerville Old Face" panose="02020602080505020303" pitchFamily="18" charset="0"/>
              </a:rPr>
              <a:t>and the human figure.</a:t>
            </a:r>
            <a:endParaRPr lang="en-US" sz="3200" dirty="0">
              <a:latin typeface="Baskerville Old Face" panose="02020602080505020303" pitchFamily="18" charset="0"/>
            </a:endParaRPr>
          </a:p>
        </p:txBody>
      </p:sp>
      <p:sp>
        <p:nvSpPr>
          <p:cNvPr id="4" name="AutoShape 2" descr="data:image/jpeg;base64,/9j/4AAQSkZJRgABAQAAAQABAAD/2wCEAAkGBhAQERUQEhQTFBQUFRYUFhQWERUVFBAUFBYWFRQQGBUYHSYfFxkjGRcUHy8gIycpLC4sFR4xNjAqNSYsLCkBCQoKDgwOGg8PGiwkHyUpLCksKiksLCkvLCwtKSwpKiksLykpLCosLSksKSwsNDUpKSwsLC0sLCwsLCwsLC8vKf/AABEIAGkBkwMBIgACEQEDEQH/xAAcAAACAgMBAQAAAAAAAAAAAAAABQQGAgMHCAH/xABGEAACAQMBBQQCDgkDBAMAAAABAgMABBESBQYhMUETIlFhB3EUIzIzNEJSc4GCkaGy0RZUYnKSorHB8Bc1UxWjs9IkY5P/xAAbAQACAwEBAQAAAAAAAAAAAAAABAIDBQEGB//EADIRAAICAQEGAggGAwAAAAAAAAABAgMRBBIhMTJBUROxBRQiUmGBodEVNEJxcpEjwfD/2gAMAwEAAhEDEQA/AO40UUUAFFFFABRRRQAUUUUAFFFFABRRRQAUUUUAFFFFABRRRQAUUUUAFFFFABRRXzNAH2ivma+0AFFFFABRRRQAUUUUAFFFFABRRRQAUUUUAFFFFABRRRQAVqublIkMjsFVRkk8gKLq6SJGkdgqqMknkBXIN8983vH0JlYVPdXqx+W3n4DpVNtqrXxFNVqo0Ry+Ix2r6V5UuBJGoNuDpMZA1yL1fV8VuoH210bZG14buJZ4WDI32g9VI6EeFed9oe9/WqbufvhNs6XUveibHaRZ4OPlDwYdD9FQpm2syM3S66WX4j3P6HoiioWyNrw3cSzwsGRvtU9VI6EeFTaZNxNNZQUUUUHQooooAKKKxdwBk8hQBlUabaMaczk+A41Cubpn4Dgv3n11FNvTMKV+oqlPsTH2+g+Kx+z86E3hhPPUvrHD7qWSQ1DmipmOnrZU7JIt8FwjjKsGHkc1sqhiZ421ISD5dfX41Zdi7eE3cbAkH2N5j8qpu0koLajvROFyk8PiN6KKKTLworVc3SRjU7BR5n/M1Xtob39IV+s39h+dcbSLIVynwLFPcIg1OwUeJOKr+0N7wOEIz+03L6B1qt3N28h1OxY+fT1DpWqq3NjcNPFcd41/Se5+UP4F/Kj9J7n5Q/gX8qVUVHLLfDh2Gv6T3Pyh/Av5UfpPc/KH8C/lSqqhvHvoFzFbnLcmk6L5L4nzrqyy2rTeK8RiWfeH0nzWwKI6vLjguhcJ5t+VdK2TctLBFI2NTxo5wMDLKCcDwya8sBySSSSTkknmTg8c16i3f+CwfMxf+NatSwHpHTQohFRW/flkXbG9UVuSgy7j4o4BfWf7VWLvfO5f3JVB+yuT9ppVtI+3S/OSfjNR69PRoaoRTay/ieRs1E29zwSp9qzv7qRzn9o4+yoUjVnWuSnNmMVuRSm295Flc18i2xcR+4lkX1Of6UTCocgqiaT4jlY7tfSLfRc3WQeDqP6jBq2bA9JlvOwimHYueAJOY2Phq6fTXLJRUWSs+3T1y6Y/Yfgsno+il+70ha1gZjkmKMk+J0jjTCsVrDwAUUUVwApRvLtf2PEcHvvkL4jxf6PyprI4UEngAMmuc7f2iZ5C/wAUcFHgvT86c0dHizy+CGNPXtyy+CNu5+3eyn7J2OiU4GSTiTPA/Tyz6q6HXE7s10zczeAXcHePtseEk8Tw7r/SPvBpr0hRj/IvmW6mv9aLBRRRWSJBRRRQAVqurpIkaR2CqoySeQFF1dJEjSSMFVRkk8gK4/vlvk94+hcrCp7q9WPy28/AdKpttVa+IpqtVGiOXxDfLfJ7x9C5WFT3V6sflt5+A6euqvRRWe228vieTttlbLakR9oe9/WpZTPaHvf1qWUzTyjFXKP9z98JtnS6170bEdpFng48R4MOhrvmx9sQ3cSzwsGRvtU9VYdCPCvMlP8AdDe+bZ02te9G2O0iJ4OPEeDDoaYUsGnpdU63sy4eR6JoqFsfbEN3Cs8Lakb7VPVWHQjwqbVptpprKCiiig6FLryXU2kch95qdK+lSfAZpTAauqXUhN9CRHDWTQVuhxWyXFdcnk5jcKpoqgTpTW4pbcU1UymaFc61BZyhDKcEHIPgRTG4pbPWnVvFZl82PtETxLJ15MPBhz/zzqbVP3KusSPF0Khh6wcH7j91XCsPU1eFa4rgP1T24JnGvSPt24hv5I0fChUIBVTjUgJ4keNVj9Kbv/k/kT8qcelT/cpP3YvwCqjUowjhbj6PoqKpaetuK5V0XYbfpTd/8n8iflR+lN3/AMn8iflSmipeHHshv1an3F/SG36U3f8AyfyJ+VH6U3f/ACfyJ+VKaKPDj2QerU+4v6RK2nvFcyIUaQ6TzAAXI8MgcqRVMu+X+eVQ6WsSUtwpOEYSaisfsZJ/Y/0Neo93/gsHzMX/AI1ry4p/of6V6k2B8Fg+Zi/AtQPP+meEPmc32l79L85J+NqhMxqbtL36X5yT8bVBevYR5UeD6mDXDCtUl4fAffQ9R5Ki2y+MU+gSXR8B99RJJz5Vteoz1RJsahFGmRya0NW5q0tVDHInf92vglv8zH+EUypbu18Dt/mY/wAIplWDLmZAKKKj394IkLH6B4nwriTbwjqTbwhJvTtPh2C+tv6hf88qp1zTK6kLEsTknJJpbc16LTVquOyjXrgoRwJ7ysd3N4TZXKyknsz3ZAOqHr6wcH6Kyu6RXvWmZxU04slJJrDPQ8UgZQykEMAQRyIPEEVlXN/RJvZ2itYSEl4wWjJOdUeeMf1SfsIHSukV5i6p1TcWZE4OEsMK03d2kSNJIwVVGSTyAr7c3Cxo0jnCqCxPgBxJrj2+W+L3j6VysKnur8r9tvE+HhSltqrXxEdVqo0Ry+J83y3xe9fSuVhU91PlH5befgOlVmiis9tt5fE8nbbK2TlIKKKKCoj7Q97+tSyme0Pe/rUspmnlHauUKKKKuLR9uhvdNs6bWnejbHaRZ4OPEeDDoa75sbbMN3Cs8Lakb7VPVGHRh4V5lp9ujvdNs6bWnejbAkjJ4OPEeDDoakpYHtLqnU9mXDyPRVFKNnb12c8SyrNGA4zhnVWHQqQTwIIIoqzKNpTi+pPvz7W3qpTDJTqePUpXxBFVpJccKcoWYtFdjw0OI5qyaalqT19a4qXhbyO2b5paXzvWUk1RJZaZrhgrlI0TtS2dqlTyVAmetGqIrNjPdEn2UP3G/tV9qmbjWpMkkvRV0j1sc/0H31c6yPSLTux2SHdMvYOF+lT/AHKT92L8Aqo1bvSp/uUn7sX4BVRqEOVH1HQflq/4ryCiiipDgUUUUAaLvl/nlUOpl3y/zyqHSlvMIXc7Po/P+lepdg/BYPmYvwLXloV6l2D8Fg+Zi/AtVnnPTPCHz/0c32l79L85J+NqgvU7aXv0vzkn4zUF69hHlR4TqR3qPJUh6jyVCQxA0vUZ6kvUZ6okNQND1patz1paqWNRO/7tfBLf5mP8IplS3dr4Hb/Mx/hFMqwZczIBVZ21edo2B7leA8/E042pdaV0jmw+wVW7im9NDftMe01f62LZaX3NMJqXXNbVY8KLukV7yNPbukV7yNXnBJbbXltLhLiI4eNgR4MPjIcfFIyD669KbA23He28dzFnTIucHmp5Mhx1BBH0V5e2jzq+ehje/wBj3HsKQ+13BGgk8ElA4D63L1geNZ+uo8SG2uK8hXUV7Syuh3WqHvj6PBJme2ADcS0Q4Bv2k8D5cj5VfKK87ZWprDMm6mFsdmSPOkkRUkEEEcMEY4jpWNdl3u3IjvAZEwkwHuviyeTY6+dcj2hs6SCRo5FKsvMHp4HzHnWfODreJf2eV1WjnQ+67kaiiioiRH2h739allM9oe9/WpZTNPKO1coUUUAVcWhV33E9HD32J5spbg8PlTgcwvgvTV9lN9wPReX0XV4ML7pICOLDoz+A/Z+3wrrCIAAAAAOAAGAB4YqUY54mnptHte1Zw7Gm22dFGgjREVVGAoUYAoqRRVprYQVXdt2pjfWPct9zdftqxVrngV1KsMg1bTZ4cskZx2lgqKz19M9fdqbIkhOR3k8RzHrH96WeyK2YRjNZiIybi8MmvPUaWao7T1okmq+NZW5GUstRtJdgqjJJwAOZJ5Cs4onlbQilmPQf5wq6bvbtCD2x8NIfsTyHifOu3Xw08cvj0RyFcrHu4E/YmzBbwrH15sfFjz/L6Kn0UV5ucnOTk+LNVJJYRwv0qf7lJ+7F+AVUat3pU/3KT92L8Aqo03DlR9J0H5av+K8goooqQ4FFFFAGi75f55VDqZd8v88qufo49G7XrC5uAVtlPAcjcEdB4J4nryHkpbzGVrLoU5nN7j56OPRu18wuLgFbZTwHEG4I6DwTxP0Dy7rFEqqFUAKoAAAwABwAA8MV8iiVFCqAqqAAAMBQOAAA5Cs6rPF6rVT1E9qXDojlG0vfpfnJPxtUF6ebxbGlhldiCUZmYOBw7xJwfAjNI3r11clKCcWecaak0yO9R5KkPUeSuSL4Gl6jPUl6jPVEhqBoetLVuepmxd357xxHEpIz3nx3EHUk/wBudUSaW9jUTtu7XwS3+Zj/AAip80oRSx5CtOzrPsYo4s50IqZ8dIxmou3VbQCM4B4j+hP+daxElOeAhHakkLpZi5LHr93lUG4qUOVRbjrWlDczXSxuFs1L7imE1L7mtGskJ7ukV71p7d0ivetXnCr7R51DRypDAkEHIIOCCORB6Gpm0edQqCJ6V9HW9g2jZq5Ptsftcozx1ADD+phx+0dKtNcU9A+z5DcTT4cRiPRnkjuWB0nxIHHhyz512uvNaquNdrUTLtioyaQUo3i3ZhvU0uMOB3ZAO8nl5r5U3opSUVJYZRKKksS4HBtv7uzWcmiRf3WHuXHiD/bmKV16C2psqK5jMUqhlP2qejA9D51yHevcuWybUO/ET3XA5eCsOh+4/dSFlTr39PI83rfR7r9uG9FT2h739allNNoe9/WqJs7ZstxIsUKM7scBQPvPgPM8BVlPKL0ptYNMMLOwVQWYnAUAkk+AA512LcD0Zi2K3VzhpsArHjKwnxPymxj1cfXTbcj0fw7PUSNiS4ZcM/xUzzWPwHTPM46cqttNRj3N3TaPZ9qfHsFFFFTNEKKKKACiiq7vvte4tYFlhRygkHbvGiySwwaWLSpG3BiCFzzwCTg4oAsVId4bWyij7aYFBqRNSBslpHCINKg5yzDpSOXb149xZWtpMswltZLiW4kiUL2blBBOUUDjxbCDTk4zgZpNcbXvLmK3t3K3En/VnSN9IiE8NlqkEzKvAKsqqDjmF4cTU4zlB5i8HHFS4lvfcqM8pHH0Ka2Q7lwD3RdvLOB93Gq9Jvfd2kV+0jrctDcw20HtPZjtpkiJUqmSUVpV8WIBGSawvd4dpW9pezlmbhClmXt1ilkmdhHIwg59mXZNAfiePTBq71u7GNor8GHYvtrZRxDTGqqPIc/Wetb6o22dv31mYxLIpkvZVSKOO2aT2FGiM8zYTLXEmNIHADPHGM093Rmu2hc3ROrtX7PUqLKIOHZ9qqd1XIycDoRnjml223lliWOA8ooorh0pe8vozivrhrhpnQsFGkKpA0qF5n1Ur/0Vg/WJf4FrpFVy62pNc3ctlbydj7HjjkmlCK76p9fZRIr90d1GYkg81A61LbkjQh6S1UIqMZ7lu6fYrX+isH6xL/AtQ9peiqzt+zMl1KO1lSFMRBsySHCrw5DzPAVarPbksd3PFNMrQ2lpA0rmNVLzytK3aYXl3EHdHVhVa/6vd3q7JI0tNM9xe5YAJDGqOkLOq41BROnAcWKjiM5HduXcl+K6v3/ovsb/APRWD9Yl/gWj/RWD9Yl/gWvo3zvII5YncTyHaHsKGcW5wFEaySyGGPi/Z4kUAcyuCeBNWndGe7eOU3JY+2sYe0RY5uwwukyRrwUlg+AQDjGeOaNuXcPxXV+/9F9is23oXtQ6tJLLIqnJTCqH/ZJHHHqroMUSooVQFVQAABgKBwAAHIVnRUW88RW/U23vNkshRRRXBc+MoIwRkeB60ovN07SXiYwp8UOn7hw+6te39ryJNb2cJCy3JkIkK6hFFCoaR9PxmyyKAeHez0xS69vbuxntBLcCaCaWWKVnijjZMxNJCxZcAAdm4JwM6h4VOFkob4vBxxT4kHb26NnbRGaSaREDKvuO0Op2CKAFGTliBUaHcaCWSSGO6DPCVEiBMmMuNShuPUcaz2jdzXjWaufarnaKzQoV0straxmZWbqdckavg8hIoou96rsQSSw4eSTavsWBQiAvFHIsciEkcfe5++eQOelX+uXe95EPCj2Nh9Fo/WD/APmPzqPe+j60twrTzyYeSOJdKcTJKwRF4Z5sRUht7LmzfaD3UqzJaW8EuhYhGEmm7TECNxJTAjGWye9nyqHti6mF7YQXNyJGDPeXEKwqEg9jxPIulh3sByMBiSdOeHXj1dr6+RJRSLJZejywj4mMyH/7GLD+HlVhhgVAFRQoHIKAAPoFUbdXeS/vpbe4GVt5Q7yo0GiKNGH/AMeOOVsNNKeBYr3PdcuFS90do7Qvgty0qJbiefSvZAvdQiSRYsNkdmgGnjgs2CeAIqmU5S5mSLlXwivtFQAhT7KRuXdPly+yl1zu+5zpYH18KfUE1bG6ceDLo3zj1KdPu5cdFB9Tj++Kgzbr3R5R/wA6f+1M9lbUuLuFdpduYbfvSrCIUbXboWwXdu8HZRq7uMZxx50sbeC9NvZbQWX4VcQL7ECRmPsbhsaA+NZkVMsWzjunhimY66yPRf8AfMs9an8Bbc7l3p5Rf9yP/wBqWS+jraDnHZKuepljwP4ST91Otrb07RMO0biORYobWd0hfskdpmRY4xAoPDR2pbUxye9ge5NSds71X0s89paBhLbpEoKQa1muZF1nXI/chhUYzk6jk45cZ/iNvZfX7h61P4FVT0I3kpzJLDGNXEDU508MsOAGefDyqybE9CFjCQ07vcEfFPtcfXmq8T069K6HbsSqklSSASV9yTjiR5Vsqmetuluzj9iuV831NVraRxKI40VEXgFVQqqPAAcBW2iilCkKKKo13tu+lvb6CKVILe2jh1TtGr9k5jaWQKDwY4KZ1cFA5cRQBea1zwLIpR1DKwwVIyCD0IqibG3yuk9hy3rIsNzYPM3tekxzwlHZvHvxuML4g4rMbb2o1xbWylFkniubiQPGCLSJpEW1DgYLMqlgQCMsOJwM0AKd6vRZK8ii009m7DIZsGHxPHiy/fV13U3Pt9nRlIxqdvdyMBqfy8l8qRttu5Jnhe7Ea2McazXIgQvcXMi68LGcqFAKDSBlmfAIxxibM3p2jLFstUKPNdpNPMSgWNYgvcJA4qqmSPlxYrjPEkVxrjDgL16auuTlFbzolRf+pw9t7G1r23Z9r2fxuz1FO09WoEfRXORvNtU20sgmTu7QFrDKYF1XQa4jg0aBwRAe173EnGOGMl1tTfCS3l2jJgOtuLWCFMAa7icZ0lwM6cyRZ8MGrBgte0NqxQdmJCR20qwphWbVI4JA4DgMKeJ4DFS65+5lfa9nbS3PbmJJrqRBCiLFKIxEgUrxwRMx0sSQNJzxroFABRRRQAUr2lu1b3EnaSB9WjszpnmjV4ySTG6o4DrkngwPOmlFAFNg3VE+0bqaVJY40it7e3Mc0sAaJVd5VHYuuU1sowfkVYodg2yNCyRqpt0eOHTkCJJNIdQoOOOheY6eZqfX2gBTcbq2ciTRPEClxJ2so1P35AFAkBByjdxOK45V8i3TtFGCjOdccheSaWWQvC2qImR2LEK3ELnHE8ONN6KAF+2NhQXYQTKT2b9ojLI8bxuARqWSMhlOCRwPWt2ztmRW66Il0gksxLMzOx5u7sSztwHFiTwqVRQAUUUUAFJtoboWc8xuJIz2hUIxWWWMSopyEkVGAkXjyYGnNFACibdSze49ltEDLhQTqfS3ZgiNmjzoZlDHDEZGeBFR/wBBbEdkVSRDBF2EbR3NxGyRZz2epJASM+PgPAU/ooAU3O6tpJAlsYgI4mDxhGeNonUkiRXQhlfJJ1A5OTnOalbN2TFbqViUjUdTMzvI8jctTyOSznGBkk8AKmUUAFFFFABRRRQAs2zu5bXZjaZWLREmN0lkikjLDDaXjZWAIxkZ6CkUO7r3gSG5t0gs4HDJbmQTSXDoTokkYZCpxzpySxPeOMg3CigCJc7KhkkimdcvAWMbZIKF10NyODkdDmo8O7dqmjTGB2c0lwnefuyy6+0fn17R+HLvcqZ0UAKrvde0m9kdpEG9lKiz5ZvbVjBCZ48CAeYwa12W6FlD2RjhUGEyFGLOzZlULIWZiS5KhR3s+5HgKc0UAJtl7oWdsVMUbDRns1aaWRINWc9kjsVi5n3IHPHKmGztnR28SQRLojjUKi5J0qOQySSfpqTRQAUUUUAFFFFACXZW51natqhjK+60qZZXjj1nLhInYpHn9kCstl7pWlsytFGRo1dmplkdINedQiR2KxZyfcAcDjlwpxRQArl3ZtWt3tDGDC7M7JqfizydszZzke2d7ga1Xm6FnLM87I2uQKsmmaVEnCcFEsaOElwMjvA8OFOaKAMUQKAoAAAwABgADkAOgrKiigAooooAKpGwtz1kW6uLqKUyT3M8hgM8ixyxo+iFHiDiNwURT3gQdXHhV3r4KAKxabGmvZYrq+iSIQHXBbBhIY5MY7aSQd0sPiqvAc8k40vhs2ITG40+2mMRF8n3tWZwmM490zHlnjUqigBOd0bI3JvDCpnbGWJYglVKK+jOnWFJGrGcHnW7Z+7ttbmMxRhTFD7HTvOdEOoN2fEnqBxPHhzplRQArO7Fr2KW/Zjso5FlRdT92RZO1Dhs5zrJPP7q1326NnMk6SRArdMrzDU47RkChHyD3SAq8VxypxRQAqsd2LSBo3iiCtEsiKwZicSlWk1Envliqks2Tw501oooAKKKKAP/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14800"/>
            <a:ext cx="7954282" cy="207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225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09600"/>
            <a:ext cx="8534400" cy="758952"/>
          </a:xfrm>
        </p:spPr>
        <p:txBody>
          <a:bodyPr>
            <a:normAutofit fontScale="90000"/>
          </a:bodyPr>
          <a:lstStyle/>
          <a:p>
            <a:r>
              <a:rPr lang="en-US" sz="4000" dirty="0">
                <a:hlinkClick r:id="rId2"/>
              </a:rPr>
              <a:t>The Thinker (Le </a:t>
            </a:r>
            <a:r>
              <a:rPr lang="en-US" sz="4000" dirty="0" err="1">
                <a:hlinkClick r:id="rId2"/>
              </a:rPr>
              <a:t>Penseur</a:t>
            </a:r>
            <a:r>
              <a:rPr lang="en-US" sz="4000" dirty="0">
                <a:hlinkClick r:id="rId2"/>
              </a:rPr>
              <a:t>)</a:t>
            </a:r>
            <a:r>
              <a:rPr lang="en-US" sz="4000" dirty="0" err="1"/>
              <a:t>Auguste</a:t>
            </a:r>
            <a:r>
              <a:rPr lang="en-US" sz="4000" dirty="0"/>
              <a:t> Rodin</a:t>
            </a:r>
            <a:r>
              <a:rPr lang="en-US" dirty="0"/>
              <a:t/>
            </a:r>
            <a:br>
              <a:rPr lang="en-US" dirty="0"/>
            </a:br>
            <a:endParaRPr lang="en-US" dirty="0"/>
          </a:p>
        </p:txBody>
      </p:sp>
      <p:pic>
        <p:nvPicPr>
          <p:cNvPr id="1026" name="Picture 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600200"/>
            <a:ext cx="379571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364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Willem </a:t>
            </a:r>
            <a:r>
              <a:rPr lang="en-US" dirty="0" err="1" smtClean="0"/>
              <a:t>Claesz</a:t>
            </a:r>
            <a:r>
              <a:rPr lang="en-US" dirty="0" smtClean="0"/>
              <a:t>, 1637,  “Dessert”</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1600200"/>
            <a:ext cx="6422854" cy="449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708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1143000"/>
          </a:xfrm>
        </p:spPr>
        <p:txBody>
          <a:bodyPr>
            <a:noAutofit/>
          </a:bodyPr>
          <a:lstStyle/>
          <a:p>
            <a:pPr algn="l"/>
            <a:r>
              <a:rPr lang="en-US" sz="9600" dirty="0" smtClean="0">
                <a:solidFill>
                  <a:srgbClr val="C00000"/>
                </a:solidFill>
                <a:effectLst>
                  <a:outerShdw blurRad="38100" dist="38100" dir="2700000" algn="tl">
                    <a:srgbClr val="000000">
                      <a:alpha val="43137"/>
                    </a:srgbClr>
                  </a:outerShdw>
                </a:effectLst>
                <a:latin typeface="Chiller" panose="04020404031007020602" pitchFamily="82" charset="0"/>
              </a:rPr>
              <a:t/>
            </a:r>
            <a:br>
              <a:rPr lang="en-US" sz="9600" dirty="0" smtClean="0">
                <a:solidFill>
                  <a:srgbClr val="C00000"/>
                </a:solidFill>
                <a:effectLst>
                  <a:outerShdw blurRad="38100" dist="38100" dir="2700000" algn="tl">
                    <a:srgbClr val="000000">
                      <a:alpha val="43137"/>
                    </a:srgbClr>
                  </a:outerShdw>
                </a:effectLst>
                <a:latin typeface="Chiller" panose="04020404031007020602" pitchFamily="82" charset="0"/>
              </a:rPr>
            </a:br>
            <a:r>
              <a:rPr lang="en-US" sz="9600" dirty="0">
                <a:solidFill>
                  <a:srgbClr val="C00000"/>
                </a:solidFill>
                <a:effectLst>
                  <a:outerShdw blurRad="38100" dist="38100" dir="2700000" algn="tl">
                    <a:srgbClr val="000000">
                      <a:alpha val="43137"/>
                    </a:srgbClr>
                  </a:outerShdw>
                </a:effectLst>
                <a:latin typeface="Chiller" panose="04020404031007020602" pitchFamily="82" charset="0"/>
              </a:rPr>
              <a:t/>
            </a:r>
            <a:br>
              <a:rPr lang="en-US" sz="9600" dirty="0">
                <a:solidFill>
                  <a:srgbClr val="C00000"/>
                </a:solidFill>
                <a:effectLst>
                  <a:outerShdw blurRad="38100" dist="38100" dir="2700000" algn="tl">
                    <a:srgbClr val="000000">
                      <a:alpha val="43137"/>
                    </a:srgbClr>
                  </a:outerShdw>
                </a:effectLst>
                <a:latin typeface="Chiller" panose="04020404031007020602" pitchFamily="82" charset="0"/>
              </a:rPr>
            </a:br>
            <a:r>
              <a:rPr lang="en-US" sz="9600" dirty="0" smtClean="0">
                <a:solidFill>
                  <a:srgbClr val="C00000"/>
                </a:solidFill>
                <a:effectLst>
                  <a:outerShdw blurRad="38100" dist="38100" dir="2700000" algn="tl">
                    <a:srgbClr val="000000">
                      <a:alpha val="43137"/>
                    </a:srgbClr>
                  </a:outerShdw>
                </a:effectLst>
                <a:latin typeface="Chiller" panose="04020404031007020602" pitchFamily="82" charset="0"/>
              </a:rPr>
              <a:t/>
            </a:r>
            <a:br>
              <a:rPr lang="en-US" sz="9600" dirty="0" smtClean="0">
                <a:solidFill>
                  <a:srgbClr val="C00000"/>
                </a:solidFill>
                <a:effectLst>
                  <a:outerShdw blurRad="38100" dist="38100" dir="2700000" algn="tl">
                    <a:srgbClr val="000000">
                      <a:alpha val="43137"/>
                    </a:srgbClr>
                  </a:outerShdw>
                </a:effectLst>
                <a:latin typeface="Chiller" panose="04020404031007020602" pitchFamily="82" charset="0"/>
              </a:rPr>
            </a:br>
            <a:r>
              <a:rPr lang="en-US" sz="9600" dirty="0">
                <a:solidFill>
                  <a:srgbClr val="C00000"/>
                </a:solidFill>
                <a:effectLst>
                  <a:outerShdw blurRad="38100" dist="38100" dir="2700000" algn="tl">
                    <a:srgbClr val="000000">
                      <a:alpha val="43137"/>
                    </a:srgbClr>
                  </a:outerShdw>
                </a:effectLst>
                <a:latin typeface="Chiller" panose="04020404031007020602" pitchFamily="82" charset="0"/>
              </a:rPr>
              <a:t/>
            </a:r>
            <a:br>
              <a:rPr lang="en-US" sz="9600" dirty="0">
                <a:solidFill>
                  <a:srgbClr val="C00000"/>
                </a:solidFill>
                <a:effectLst>
                  <a:outerShdw blurRad="38100" dist="38100" dir="2700000" algn="tl">
                    <a:srgbClr val="000000">
                      <a:alpha val="43137"/>
                    </a:srgbClr>
                  </a:outerShdw>
                </a:effectLst>
                <a:latin typeface="Chiller" panose="04020404031007020602" pitchFamily="82" charset="0"/>
              </a:rPr>
            </a:br>
            <a:r>
              <a:rPr lang="en-US" sz="9600" b="1" u="sng" dirty="0" smtClean="0">
                <a:solidFill>
                  <a:srgbClr val="C00000"/>
                </a:solidFill>
                <a:effectLst>
                  <a:outerShdw blurRad="38100" dist="38100" dir="2700000" algn="tl">
                    <a:srgbClr val="000000">
                      <a:alpha val="43137"/>
                    </a:srgbClr>
                  </a:outerShdw>
                </a:effectLst>
                <a:latin typeface="Chiller" panose="04020404031007020602" pitchFamily="82" charset="0"/>
              </a:rPr>
              <a:t>Texture</a:t>
            </a:r>
            <a:endParaRPr lang="en-US" sz="9600" b="1" u="sng" dirty="0">
              <a:solidFill>
                <a:srgbClr val="C00000"/>
              </a:solidFill>
              <a:effectLst>
                <a:outerShdw blurRad="38100" dist="38100" dir="2700000" algn="tl">
                  <a:srgbClr val="000000">
                    <a:alpha val="43137"/>
                  </a:srgbClr>
                </a:outerShdw>
              </a:effectLst>
              <a:latin typeface="Chiller" panose="04020404031007020602" pitchFamily="82" charset="0"/>
            </a:endParaRPr>
          </a:p>
        </p:txBody>
      </p:sp>
      <p:sp>
        <p:nvSpPr>
          <p:cNvPr id="3" name="Content Placeholder 2"/>
          <p:cNvSpPr>
            <a:spLocks noGrp="1"/>
          </p:cNvSpPr>
          <p:nvPr>
            <p:ph sz="quarter" idx="1"/>
          </p:nvPr>
        </p:nvSpPr>
        <p:spPr>
          <a:xfrm>
            <a:off x="685800" y="1371600"/>
            <a:ext cx="7772400" cy="4572000"/>
          </a:xfrm>
        </p:spPr>
        <p:txBody>
          <a:bodyPr>
            <a:normAutofit/>
          </a:bodyPr>
          <a:lstStyle/>
          <a:p>
            <a:pPr marL="0" indent="0">
              <a:buNone/>
            </a:pPr>
            <a:r>
              <a:rPr lang="en-US" sz="4400" dirty="0" smtClean="0"/>
              <a:t>How </a:t>
            </a:r>
            <a:r>
              <a:rPr lang="en-US" sz="4400" dirty="0"/>
              <a:t>something feels or looks like it would feel if you could touch it. </a:t>
            </a:r>
            <a:endParaRPr lang="en-US" sz="4400" dirty="0" smtClean="0"/>
          </a:p>
          <a:p>
            <a:r>
              <a:rPr lang="en-US" sz="4000" b="1" dirty="0" smtClean="0">
                <a:solidFill>
                  <a:srgbClr val="C00000"/>
                </a:solidFill>
                <a:latin typeface="Batang" panose="02030600000101010101" pitchFamily="18" charset="-127"/>
                <a:ea typeface="Batang" panose="02030600000101010101" pitchFamily="18" charset="-127"/>
              </a:rPr>
              <a:t>Real/actual:  </a:t>
            </a:r>
            <a:r>
              <a:rPr lang="en-US" dirty="0" smtClean="0"/>
              <a:t>how </a:t>
            </a:r>
            <a:r>
              <a:rPr lang="en-US" dirty="0"/>
              <a:t>something </a:t>
            </a:r>
            <a:r>
              <a:rPr lang="en-US" b="1" dirty="0"/>
              <a:t>actually</a:t>
            </a:r>
            <a:r>
              <a:rPr lang="en-US" dirty="0"/>
              <a:t> feels, such as a </a:t>
            </a:r>
            <a:r>
              <a:rPr lang="en-US" dirty="0" smtClean="0"/>
              <a:t>sculpture.</a:t>
            </a:r>
          </a:p>
          <a:p>
            <a:r>
              <a:rPr lang="en-US" sz="4000" b="1" dirty="0" smtClean="0">
                <a:solidFill>
                  <a:srgbClr val="C00000"/>
                </a:solidFill>
                <a:latin typeface="Batang" panose="02030600000101010101" pitchFamily="18" charset="-127"/>
                <a:ea typeface="Batang" panose="02030600000101010101" pitchFamily="18" charset="-127"/>
              </a:rPr>
              <a:t>Implied/visual:  </a:t>
            </a:r>
            <a:r>
              <a:rPr lang="en-US" dirty="0" smtClean="0"/>
              <a:t>when </a:t>
            </a:r>
            <a:r>
              <a:rPr lang="en-US" dirty="0"/>
              <a:t>an artist paints or draws a texture but it is </a:t>
            </a:r>
            <a:r>
              <a:rPr lang="en-US" dirty="0" smtClean="0"/>
              <a:t>artificial.</a:t>
            </a:r>
            <a:endParaRPr lang="en-US" dirty="0"/>
          </a:p>
        </p:txBody>
      </p:sp>
    </p:spTree>
    <p:extLst>
      <p:ext uri="{BB962C8B-B14F-4D97-AF65-F5344CB8AC3E}">
        <p14:creationId xmlns:p14="http://schemas.microsoft.com/office/powerpoint/2010/main" val="2856568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aculty.evansville.edu/rl29/art105/img/oppenheim_object.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31" y="2209800"/>
            <a:ext cx="4423203" cy="272764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data:image/jpeg;base64,/9j/4AAQSkZJRgABAQAAAQABAAD/2wCEAAkGBhQSERUUExQWFRUWGRwaGRgYGBgfHRodGhgdGhwbHBgaGyYeHx0jGhwcHy8gIycpLCwsHB8xNTAqNScsLCkBCQoKBQUFDQUFDSkYEhgpKSkpKSkpKSkpKSkpKSkpKSkpKSkpKSkpKSkpKSkpKSkpKSkpKSkpKSkpKSkpKSkpKf/AABEIAMwA9wMBIgACEQEDEQH/xAAcAAADAAMBAQEAAAAAAAAAAAAEBQYCAwcAAQj/xABCEAABAgMGAwUGBAUDBAIDAAABAhEAAyEEBRIxQVFhcYEGEyKRoTJCscHR8CNSYuEUcoKy8SSiswczQ5LC0lNjc//EABQBAQAAAAAAAAAAAAAAAAAAAAD/xAAUEQEAAAAAAAAAAAAAAAAAAAAA/9oADAMBAAIRAxEAPwDX2nuGZJSpwwHyLOHrplmK7PBvYW2YU0yKvEMgUsCa6Fx6xUX8oWmzrBUETQg4hmKEVbMDUEVGxDgyHZW3JkpmylkAktmGcFsxmKvTSAx7YXSH72W6goAu7mrsSd2wjoYT22195Lkgf+MUZqnTTh6xXWm8kTZYs6hhUFnCrgok4S2mOj8olbXI7pRSMkKdiNRQivF/KAHsdsmGY0skFYamdXB+9IobFZiubNVjxAug1Pu7voA32YSWaxLNoUqWGCC7jgIYLuqYiQub4mdyXoa1B4kkHlAU94WYTrCnvgUzJYUCdfZpXWpbap5wu7AKRImLK1hGHXRyfZBzcvoCepAKEXpNn+EkkFTtuW+P1jfdVqTISZqziAVhSxZyxcpObn8zUBJDPULC2XbMtU5RdpQJLOQMWuM5u1GBxUYkVEOLpuTu0sV4SRRLsOZSK9ehMc6tP/UiczS0pCRkAGSnkM25murwsT2/tmInviCo1YJD+kB0e8OzasRUsjBnXCwp7WFJDl989YVdwhK81zE0qrE78EpDCg26wtuHtraVnxzpZ/8A6B/QCKJF6d6cJSgMaqlpHjGwCgBAN7ktJBBSkhJf2/afqXy3ilkTdzUxFSrP46IZGnhY/H1MUl2rw+6oEbhI/tqesA6jVapWJLBtM+YMfZU549aJ2FJLPwGugHnAYIlBI3hbeF/yUHAVBSj7qQ59AY1XraCAO8UQVlky05kksBSNdguuVLUyQCsVXM24DTl58gIsd2JV4iuZvhcBuBYZ8IJkWpFUI8TUNXbmSacngG9bGuYg4lYJY90bbk6/D5obzt6ZUvuLOnAB7ZGZJ0J31PlTQLBdrQfCGUfyiv7RkSnCUrw1FQPpEVdU9ctBKf8AuKFDohJy6n4V1EfLqkLm2sO5ShgX8vr5mAe3vdiQTNBFfa/KBkFHgBGi9J02zoStKguWW8Q0fKmxjdLtKf4vuT7MxCkqGlGI9FKEC9m7cO7VZppyxJBpoTvtnAE2PtOkpDhRJ1IYebM0N7Na0ryXXhT4xI3feISpUlYwzEEpKgSnG2rCgO2h6iN8yyiuNND76B6qQPiKwFctKvdV5sR8jGAtJFFhuIy+vxjl973xabBMSpGNUhQdnxo/oUcv5VM1GJi07MdrpdrQGaun3WAd2myhdQz/AB6j4x8s00+yqihvn+/ONdslqSMUs1Gn3pGix3ki0U9iYnzD6g6iA9fFjUsBUtu8T6g0z4fekejbMtCkVLU8v8HOPQHFZ/anvFupTH8zZ824Z786xtuq5u9mYnDZkg02fjUvAl59nEowmUvvEFIUFEFLgh3Zs40WG1zbDNS9UmpGlQx8w7wFBeV2TJakqYqaoPKoy0FDC8TCpMtxkrxDWhV6sfWOn9mrVKtkjIEtnsxp8Ygjd5k3kiUQ6SsAbFx9CB5QB93WRnJJCMICw2buqvR65Nyj7bPDZVyirwqLaV97+1stCIoLFdypa1pUArwkOTmCDQjZgQ8LrZdHeLKEvhADVz8SgDk7hLp6cICfuO62u+dPABUEKLnQij+RMJrgstnmhZtU0hMtLS5Sc1HM+bDrrF72FCQmdZ5jEOSE7oWHPxbziJui7Am1rkguUTFBJOuFRA86QGrs3dku0z5yUBQSkYkA1LVoeLRsvvszgkicCGxBBHEuK8qRY9nuzEyXPmrQkJ7xIHBNSS2z0Lc4E/6iW1KESbKg4lY8ZZqtl5mAhD2cniUmaEkoWHSR5RnZLdMQaqUltK/BxF3e1slWeyyZBczEpDgZu1c+MStqvBCgxRpq5I+UAVZu00wmk4jZy45NWkVnZ6/VzFAYivfAlVeZLBo5pOQPdcHkB8xGyxXxMlMHLdP3gP0DZraKAsODgn0eML9vP+Hs65rYsIDDckgCvMiIvsd2lBQyywfXDV+FIsL7libZiACoKwFhmRiSWHPfSAj+zFlmKUq2WhRUsv3Y1USGOEaJHsiHdnCnSM8RKyBqACQOR9nkTvByLpIlnEWURhDZJTqBtrXaMJ88pIEtIM0pIRwAzUrYZfDOA137eOFISS6h4lAanRLbOwhBddzrmrKlhhq/N24kmpbPLlUXbcCZYK5h7yYqpUfkNIznrJIRLFTr+Xc89IBZNlEr7mUK5rWWz4ngPlDNFmlWWVmAwqo6nUn1hdbb+k2RKko8Sk+0eJyHFROnN2AiB7U3tPtCQVnCgqoh9qknf7pSANlX6JtsMwHw42TyIwg/AxTWW7hNUtnSt3669PrExclwlSEzhkCAsfpPvNw16x0WyI8IUA5GZ3405QE1arkWskqS0wVf8zDfl8Ad40yLxXLUMdU6vvxPpF1QjeJ60WNKZ5SoDBNyfLF++244wCq9XMszrMxoSuQsAy5jZgg0B/UI53Y7ciVP7yTilJPtSzUy1bA+8h3zYjIx0e2XUuyHGglcn3galD77o0fQZxF9obpR3hWmmIBWlQcif7Sd2OpgL2677K0gj20e0NCM3G4167giAe0cwS5kueiiF5tTCo6FtD8ecTlxXl3QRi0OF+BJZ+GY584o7VIMxMySQ6VpKg3vJ4bEFjwMA/ue9xNSErqWcE6tmDxFI9EX2cnzCjA7LTTEd00Pmk/CPkBmbBjTKkgBXdS0pLP7oAzFMw8SvbdKTNCUsWBJ6U+MVFq7RT5ycNlkL8Rqsp7sGje0Wpyd4n7T2SmSpSp0+cBM0SliKF2J8zTaA09je0q7EVYvYWMti4Pwi+/hEWm3SZoyAxZa4QAfnHO7TbUizhJSFY3UC9Q+X2Yu+yAEpCDMV40peuj0YcsuLCAuVWUPiFCxFOMIrAkrK0FgtCmJKcwagjQh60hgq+QElg551PIc4Q2e/j4i2Zqc6Pk23wgNfaK4VsZ9nOGbLxOAGcZtlpVsvWObXfaCqerxIGNT+MlId/zAFjzEdRm2hSwJst8QLLbhkR+8cx7TyQi0LIFFVIyzNeVYC5M22hATLTKBahVNKgOICUOXj109gJ6V9+tUqZOVXErEyX/KjDzoRCPslegTgLqZJIbFlSlMiPLVo6Zdl9IWyRm2rj0IB9BATc3sRhJLd7MUXK15A6lq+TRN3n2PmAlyH0SnXfWkdYtBAGT9H+UTF7X1LDhaT1p6sGgOT224pqSxCqUZj95QALGdWjoV49qZXs4UFsi6lej/ACiZtFrSVOFIKToH+BwkdIAa57MpKhRQfKlDyeO63Wf9PK/kR/aI5fdMyUW/ESg8VMPIn6x0+RMw2dBBCmQli7g0FX21gNN6WnAls1Hb5R8uqxs6lVWfa4a4RyfzJ2gW7nmzDMNUool9VHNXT6Q4DJDD74mAwtU5kE9BE92itxlSu7QWmTKqVqE89z9YJvi8iFJlo9px/QCWc/qY0GjvtAhsvfT5hVX8TCOCUlm9CYCcs12Y5spBolIVNW+gyS/EnTlvGy+LuKsKynCgPhB1fM+no+sP7umIVMmzFfm6BKSyfQZcY+lKrVMBCfw0lw+RIOXIa+UAbcNgwIQkj/xAEcmI61Igi7V4XRmAT5PG+YoSZSlmpZ+Z0A5lhE5d16FMxalVBq1aM1RT8rltgYClWgoyqn4RpttjTPllOR+B0Ig5CwajWNU2yVxJoYBBZL3XJUJM8asFaF9+f3tC3tR2dSmVilnwgkpGwVmkcMWQ4naKG9pQWjDNSOen7fCAb7ZVhWQ/gIJ1NCAfi8Bz6TLCfDMScJBB5b1yI+IEUNx3grAlKi8ySp0K/Mltf5kuDyj12yJc6pqFZnZsj119Y12ixKlE4i7OEltqgEbtTqYBxa7i/GUqUcJWAsUyORHIpc/0x6M514B054QGpWjAhuvoTHoBretmkpDqBScgUu4fWgNf3iCv270LQfxFLyYEsMzUgAUCfntFZ237TSpCO7JdR/lLDch3fakc7l21dqmYnwIBzVmrrkzDbpAKLHZyVYg6sBDcS/hA6/OKZU9WIpSFOlJKixqTr59MtaQ5uWwAVw4XqkgOSa1qAwZwNW0h4LLNUgqCVVSKqOEsAHYVzP3WAlrovwZLqnCTmeWFnapqYZCcFIxolLSl3xBCm89ekc/XPwWhInJKQFutLULHTgaecXd2f9Rf4uYqQlOBkkpG+EORT9LluEA0ue9jhwhK1tQhI5DOgAbfjEhellM+1qSpCpRzwLOmLQ7Vy0hmO1hlyZtWwAn+Y0hH2Ssk68LQlUwqwpOIkbUpycdYDTeVwTJBIFRmaBjyq/T4wfdHaXCRiS4AydTA6MCpov76ueWkBaWQcqBwaOxSX24RzG8rtxzVYBgVU4cRIUP0iqsR2gOs3HfAtCCGag214PAN79kBNq4Kg5D09Q58mhT2LvOUiWJalYFHLQHcPnnpFPaLwIB/7ah/Ox9BAcuvzs4pB8SVhsyCFp4Eu6h6xNTbKxrhI8uvGOsXnYbNPcTkqQrQmaunLFRuUTNq7FhKSZE4LArUoPq1OsBPXUk4glGFSlFgAkuT/MpvR47XZ7Go2WXLUcKghAVqxADt5GORXZImomg94mWX9o4KNsoFo6/Imn+GQQcZKEeL8zgB6b5wGacMsBCBl91MZoSQC5dR+/IbRjY7M1VFyYwlz8S5laJIH+394AZdjSlQ1USHJ4F/MmvSNCliRZlTD7RdQ/mX7I9RDBMjEXVTU/TyEAT/APULDeGSjI/mVk4Gw06wC+57kAQFWhQw5hD5ndW/AQ2Nvx+GWlgKNk/D9I314VghNhQ3s4jup3hBMBRaAhIKX4lq5mvD5wDmfZFrfHUaJFBzNcuHJ9oQTrGqUsrWpICtiScTUNEtTbWsNbfeClKEqW+GmJQDsNnGsfJtiswbESCBmSp+pHzgA7ivwJUJSzQ+x9HbSor+neKjGKcYnJvZqzzEshRBBBBzqOY+3gizqmWcpRM8co0xflOj8OOkA8KXzhSu7EoUsEkS5oYg5A5AjY+hhihbUJ4g8P2jZMlhQYwHPbVdkyzkrkhyhXjR+YfmTuCPntBCLyTNQVBIIIZSTnzS2oP2YpZUipChiMunNJqG3aArX2dlqeZKop96HQgjQ8c93gJyzT0IOFbmWaguxGgBZ9hUctY9Gu85BBwLxAgltxqWL57iPQCW3WM221KmBSQlRyWGoKZAucvq0NQZVmWiUqakEsRhQVEnTLLkN+sHm7ZCCFGeqU/uygiWP9oxEcyecZXqmzyx3okmcumEFJfNgXZ+UBvVfaZKxjmIAV+YF61ISgA8KqrDWx3oCVEEqfV6CmQGTjiXzicVZZ81KVS7ClNMlqZn5MfM0GcOrJclowAqCEqyCUHwpG9dfP1gPl5dm5M8gzEhROegHlTL73iZdxosFvlzK92QtINKLUhSQD5/COkS7sV7JWx6P5D74wu7SdlETZCwT4sL8mqCz8IDky5veY5SaqXMwjlr8DHTezMsWZKQ/gws/wCXn1cVyjmFyWMy7SXICkF3JpQ7/esU6b8UVLILJZlDQg+Etz8BPGAqL0vKaFhDhSSrqx25fIDQuit91zkzcf8ACJm1otJII0ZsmO2jmMLlkTJqiSo+E+FSxuNauxz5txi3sdgn+H8ZCWAdKQ4Ibj1gJi7bhC8OK75sg4nxy5gSoFsyCpiOEH9oLOtBHspSRR0yXfmpSR6nWKC2T7TLS4Mpevsq+Rc9BEpaJ1pnrJTOlqWA2BDYkvoysKtOMAuVbZ+HwALAz/CSrp+DOX/bAKVzFK9izlb0SEYFF9hMQlR6Aw1XZJjErSCRQ/gofqlQPpnBFmkTfcXLwkUHdlDHiEKSIBbJlLSrxhMlR3KH6JCCvybpHULuT+BLclXgS6iGJ8IqRo+cTl3WJakhM5MrgUpY8w7+cUakYJQSKskJHokaCA+9+0sqOxMLLuIwYjQzFYi+z0/20jO8Z+NQkI0bEdh/j4iMFTkCfLRRgCXLZAMPM184D5fF6ALTJcDHVZfJH1UxHIGNtkvBJLJTQCtPZA3JICeXpEDJtKrTPmTUv41MkDMJdkJTsWArpU6VdXzf8uyd3Z3xLIxrw5ACv/so0D+pgKiffaAWQMRyplCe+5kxgpRQCHIqCQGdgaOW2/xBze16pilFFEEskMBTY+I41NnVq1I94uyXQu0gmZPSjFUkqLjxP4QWqS5J3JyFCFtdl4lCAn2mzY15EZv0hkTKnpIWCpsxUkcimsQtosUyUQ05M5QKWWD4wBQOQa0OZOQDvSNJ7ZWmQsLIxpIGIHQ6lKmcjgXzgH9uuwJPeWSaoLl1VKUTUa0UMQLQ8kW5JlyyR4JpwsfdVWnJwRE/2hta5lnl2qUpJKWJAByOYCia5tHr3tWCxWfRRWJgHAOTTlAVNiWHMtRcopXVLBvQiM7JaaqQc0lvoYQ229MFqQf/AMkpKhzQo4h1QVeSYbXn4JiJm5CVdTQwBs6SS+GhpnkW+WkYyw9QGV7w30+zBBypAFpnlIEwVScxqN/LaAGve5kzk5V5PrqHr8uRIPoLstsSqoIKTr0p6fdI9ATC5kuUWGGWBmWD+nzJgm6b0XMV+FKUsP7avCluD1J5QfZuyskHHNHerBcYvZB4JyhmrFQJASMqj4D75QGaEr1KRwFfUxvAgVKSKqWT6eXGNc63JlhycIAcvoBqdhTrAEzpCVGuedC3m2Yic7T3jKkS1FcxgR4jqRokAbl+rRM9qP8AqKfYkAEkeJRyD5JA1U2emYiDXLnWmYApSlKUcRc8WdvukBqTe4M1a1ABKqBnoNt8od3HY0rXg710l67M+fT5cI0zezgEpKyWzemqVAH+4DpCb+HVLX+GS4o4/aA6tdVhSEkJNRRwTpv9OPJ2MqWZdScWgAObDIHQ7Dyjm1z9qJyFDxH8qm1Gh/mB11i/ReqZ0ulCUuxDsdXGpB+84Apd6pmMhKqnLFkeD6K4GJ1UoBZC0hTZYs8/zBlDoW4GGibECCpTAn2wPZV+oHTfPPnA01iwUCU5Mc09fvrAbbLaFgOlRUke4t1KH8swVbOme4h9ZZKJiQwwn49RCGyXcU1SXSd+er1iou6zMAcAB1IZjxygN9lsIQ2nE1jK+rwMiQqZhxkMAndSlBKemIiChTOPlowBDqbCllV0wlwehDwE/aLUmxSSqYp5qhiWdSTm3B36UiCX2kUtZmDV96DDhSA3E+kLe0t7TLXOUp2QrxJB0Q7JDbtBl3LRZ1h0pUoJSxKjR0hROR3OogGV2H+DR3iw6gGCSWanvnTikVYsWeIG97xmWi0KXMXiUsuTkKZMNANI6DeDqluUJKdklLeqlE8o5/ektluBV6tAZT7UJPhAckVNfKMEWpSquW0HPSMbXYSqvepUGDUIPJmz6x9sEpkl9CCfMD5wBFovEymAJKzU1NAcvSN8i8lLQQS4bXPlA9ssiJqyUqwlgwUKFqZjIvGMm7PElCCpczMtQJ4DcwFl2ashmJloYgCqiWy56BqPDm02oWm2oCDiky/wwdC1FEc8R8hANgsk0oSgpIBOcx0o6imI7A0gq75Qk1dwkTZpL6AJAyoKpgNl4TU9/IJOIysKae8+KnXLrFF2mnE2dGilMeWRMSd0h50qZMoyJa24iWw9SDDsW1VpVNWPYlgISOviPy6QFfIW6X4QFImfiTJZyfEOrO3UwDcdtWoLToTiQTsWfyz6wRbl+ETUjJVeKcj1yPMQE6m1Ks81TjwuQoaP7Q6HMeUfIc2yxIXPGIjxoBfQs+9I9AHTbbhOWI+iX2+ZMDzr8AIoa5U2GZ2Gw5kwwFlGbU048Txhdb7MKsKDM6kmuvT7EAstt/KLqAIGQ1PE8KDPamZDy9oFotiwhKVoSqh4JoanLEQEjgGG4iowy1Aklk0anmz6M32AIaS5IAAQMKdTqrh9YDnlquRMpblAKUMiWkCilNiJKtgwJPTn9uC51Sp3fLSxfCAd1q+TERdTLlE4411ADIB0OIKKzuSRTlxjbOsKUqSrjUaEa/DPnAQq7nUQoq9krmKw7414wB1w+ULbZdod0pYUD5DNQ/8Ar58osr9QSGBYknC1GbF6AgQJOs2KSaDEoF9npXL8wSDwaAnbvuhJqQ1M865/DPgeDRQIsgR4mAGYz11z6dY22KzhNaUZ0nY+J8s6qHN4DvS1LL93UJ93hSo3gPsi8XURoTnxOR9COkHWVHiw8PDkyk/kO5ToeEKbHhUOZorY6g6ef+HMigAUGbWu++mnkICgu2UFIoBTQj61EM5dlAqk+lIU2CaXBQyt2+dM+UOZE18wRz9YD4aU0+/SFPbdTWCdpRI81pB9DDtYhR2ssxmWOYkJKnwUAc0mJJoOEByCfJLsPEogHYJSABX7+cMpt3TFzJa5Yl+OTLUSseEEDuzUn8yCW4wdZbMAmaV/+SYEHLEQ4dKQdGcPBUyzqXLkkpZSTNQUCjVSoDolRdRrmTAfbr7Nd4HWsYRngQwPIqJLcQKwu7Rdn0YWkSVAaqIIB6mqjwoPhDJKzMSFTJxlyRQYSRjajI1UMvFQaOdMrT2okpPdIny5bU8WNauLryHJ+kBze13TMTUJLDMbRgm0DAoKBCqN0UN+EdHtd6WEywJk8KVphAz5PtuYSzLXYwrw4Vp/VUuS7eXrtASQmLW2BJ5gRYdjuzoxgzXrnQ5Z4k0IIGoIyIMUlhk2RCe9cYAGLVYGr+zkDVyzawSb0lJDS1pmJeoDBQ1Ck1w4hm/hfnWAG7QqwlMpHiKyEp94B9c3SNaOOUYySgy51MQK0SQB7yQcSuLqKS/OAZJSbRLmCYJiULxsRhUnCXU42YF/hBc9QsuMZpFoLB6r7yUO7SDscRfgDAaL2KlKUQK4DXjw5OB0gq75CpcwJSglMyUGTiZwHr1ffSCJ5Sn+IJ/8YwPuoJdRbiSfKGNzWxM1Uub+SUH/AElDg+efWAFsdvmd3LolEt8FCX81E0EU0nCtISMinLgREPaLa5VIDju5kwgbutRB8qcGiouyczH3cAI5Ub4iA02kAzxKcOEvXLM/Jo9C+SkrmrnAs6jhPDJvKPQFFOteGqi50T+3y+xNXle9fxFMDTANTmcR34ZAZxn2itSmUEHxNmKM4cl9AEMX0ca5wU2zKUsBJNNy2ZzINQVF+QFYClPaCWgpBIK6ED3RmxroM3NSa0DQZd/a1ClKYjChJJUTTOprVunifRjEJOuRWJjkzvuGJc889tIwu+5lqChVjUhqskYq+Y51ygOmDtfLJCQWKgC2ocsh9ious7AcY3zbxSrCMQY4UhuWT+cczslzTFzM65OcwcvhDyzXUZZSF+yCRqGPHpTl1gLAIlqS70wljviqT5B9qwFNvuQlRCTiNQBoHAcHqAYAl2BQQUhyUZj8yTn5A+XKNaLgT3gLsTVJ0NfZfT94AO8FrmqKgcjsaA1BYDJ3HTjBF2zgtklkzUltgocDoedDG2bYJkterjP/ABqC/wDiClXfLmJxNhKdhVPEb+h+YaZ11hK60CvZLUOpCk68s9obWFRSChTFOj1pulTfECFs2bMlowra0SqMQWUl8lBTb0rXQ8d9itQZxiUkEuCGNRqN32oc84B9IXgLFJ4KGx4tWHEvIQhsN6YQEqIUgiijpox+sPLMA1G6ftAbVmkK+1NoKLLMUkkEYWId6rSKNDI5gdT8vvhAHaQ/6ZdCT4WAzfGG9dYCIX3ikhUxye8S7lyAMYDk8Q7QPeVswyEKV4sSlzDUAEKwpq9CPCaV6xtv7H3ags91LE0nEcyhIIZCcziKj8SYhL0tKp8zEaBgEj8qRQD58yYDO8u0i5y3bCBlmSdnUdtEhgNoWWBKRNRjTiTiTiTuMQcdRSD5VkdPhD1AB0c6AZ+caVpEuagmoSoE9C8Buv6xBMw4QweFSJR8orbxu7EcQq9X4GoPkYCmXQySeXqRALbNiQpKgSCCMvvKG92yJeCfNmEtLQooDkErV4ZYd3opT/084yVd9Ac/sxhbbKmXYiT7UyaAgcEJJUfNSR1gD+ztoQVkrzUhlNsVIJHVGIcob2q8O+s8iYQMSJ4B5AFSP9qsL/piPsiFSynR/J2yPPLzh9c6wqRNlVxAY0j+Sn9ileUAzvzxzipSwizzCJoqxXiD1PusXBzZjG5E1aQlKAUg+M0ahqgNxCUqbYiFF0WgY+7nJK5KR3o1KCkjxJ0IIZ0mhprD9QmgzJyB34UoqdFa6Ap9oMwDNpAfbBdfd2glVRLQSsndiS/Iluhh3aLT3aJIBagfr/j0idaexBQrxgglWr7vmXq36jBJvJl1IJdL/pDnXck9BvAYzba0zCnIOMnJJJUKcASKx6BFpV3ilIf8TX8rP/iPQBl6WsKcJcA1KtD7Sjx2aMLmuzuwokYimYlxuFIwv5qMVRuFBSPCKivMs3zgxISlKiQMhXdnb0aARWe6MRXiS+JIwkM1Cf8A44TyjGxXCElRUMLkYm4BvI5w6/i0qSo+zhS+gZjQ8IHVfCCNCvIgPXk4z4GACVdoScaGP5gqgLfA8Y9O7tQONwlgKg4hnmNeB6Rpk3x3kzu0h0ZLfImjBP1g+9bI6C2SgRUbvrzaA0old2AoHEkaipb6fuI2TZaJgHdsDQ6lJ4Uy60ieu/vJJYYsNabGtEk5fymh4ZhlLvNSmUEJWM0qS4cjMKGYOjQB1mnF+7mpxeF0tU0zAOfKMDIlkk1S1XZ6HhnQvQxlLmd6kLS7jxAUAbI5ajI1gK8rWBMQVMKti3SoMpKvRQ/lMAApAQsoV7KvZI5kKTyoQH2goWAylufEMq5FJDjz0/zH1V3d4hQ1ckbg6tv4h6vDC65veS8EwPhOEn9JyPQ/OACXJShTGspeWVDpTQu4+MNbutWE4CAdmLO3ofKBUySHlL8ST4kK++Y849Z5RCsCw50zqNCCMm3+wFLLhd2lf+GUxZigkuzATElR/wDV42WRC0kjFiTxz9BAHbtL2CcN8H/ImAgb/mCZjSipSlKlPV3qc9AFDk0Tc6zsl+vpT6w0s1uw2gLORX4uKSA45N8IJt9gwzgg1l4SpKtCkin0gBZMh0inglig3UqnrTo8LZ9ixJUonMlulAfoId2QESluPeT1ZLfEQfZrrBSQrKWT1J8T86/bwCTs1awr8FaglSXCcRYKGgc0BByh/abnmYkyzLIKsqZgbNnCu29nu8UEpHjNQ3ug5DiTsfgIFXYZ0s4WlzMORZYpk/hIochvAUVpuwWVBM5kvkCRiPAJBcxJyZEy2Tv0oDJSKgAZCnE1OpMfV2GZMxOw8GI4QahnDqJJ6PDe6fwCmaxEugU3uhYISrkzj+ZIgNk26BMlgjPP9/j5QnstpVJnAtUKy0NQCORDjrFT2dtAXaFyxkpJIGg3A4PXrAPaC78C1K2I/wBw+sAPZrEozSJbKlLQRjLAJQRUq2UlTU1Igy3LMtaBISs5B0g+IAZA68S8L7Ja8WGSohEtTghOh0WXqS8bkW5Q/BQSmWMw7lRZziOz0winOA3Xleyx4VLda2ok0SDnXUtqfWB7FLUuYlPspcLUBUsK+QyG5jTMshxls99noOsESbQlAVLBLk1bNWldG9dhqAay3MhISAFTFKw6nCGD7VwiPQfIleALNPdQKeyMyepaPQFmqdhSKPtCi3WtRUlIDk1wjUtQE5UpB8xJWCckt6CNNnkhLlAcnNR9o7NsIBZNscxIUVqw5OBXyGlRnCaZNKjgl0HvK58epijttgKiyi5OQGX+BqYU3rYwhIlChme1wRrXdXwgB+yKgu1lI9mXLfmpSkuT0i5mSgQxiK7FyWtK118ST1rm3SLQK+kAjwgTFJLNi+jGM13QHyzIJ5jWh6eUabxVhm4mcH/B+RhzZF4k8vsQC26ZXdqWhmYu4OYUNtKg+kCdpLuSUF+ny+npDK0SmmKO6B8SPnH20ye9klJNcj9eucBLdn7wOLupntBVFdB8Xf7MUtmlYZgLUVQ8z8tfOJefZSpJIYTJZY/JXLI8i2kV9nmd7JCxQqTXgofQvAA2SzEoMtR8SZigg7gVbyLNwEGWaYJiQFhlCoI0PyhffZImyVJzx4v/AGDN6esOf4IEvlr51gN0oqBY1/UPmIWdsh/o5v8AT/emG8tDCEvbdbWGaf5P+RMBybu3JPLPd6CGd33qoyylSUqQDTEPZ3APyhZPWwLBhiPrl98YJs6mlkM3LlT5QDaTOVMnJDBh4mA2r984ZLThSyS6ipn3UaE8hl/iNF2y8E0r2BI/p/xBVmUBKs8zYjFzJUFH5wDCwXIEqlIGawpUxRzIdm/qOfAAZRpsdiM+1LUQyUkhKdGQClJ5kkmKKxoGKW+Zl4fIv84F7PTgcQZlAqfzH35wEFaR3E+chvApKwBsysvMEiGtyWYrs8ulUqCFUzRMqARwUPWEPaiYVWuakfmbzAKoq+xc0EFOlB1FU/BusAhuqxGyW+So/wDbK1Sz+kl0eWJiORh32uk/hKOpUP7v2ME2uxCYLa9MCDhOxClTAebh/KMO0viTI/lCzzUKfEwEKgHwq0S78a09YMk+HC+ZcnmfsDmY9Mkt4Roqp+9oJlyMS06AFzySH8yW8oDPCTl7xJ6ZCMruu8GYVHIU51+jwwQhyGySPhkPP4GCLHdxMxX5cRPPYeo84AuSSs0roOAEegwS8KFEUGJieWFh5mPQD5cnEQDkNPrw4RlPWEJxH9ycgBxjcSEjYCpMT9mvUWm1YE/9uVXmcngGlmszOtWfw4fepMJL3sKihcw+0rLg4LfSKgphfeKgo90c1pJTzGnNi/SAWXbYu6WCMh4fIAZwZedrMtQX7iqK4cYJQllMoUUA3MDKMLdJBlqSuqcq84DVaZHeBxUhj98CPhH27ltT7DfsfQRJ3dfS7LNMiZ7AUQhR02STsR61GbGpmDEBNl/1CA33inxf0/Av8HjTJXhUNlCvpWC1p7xIUNP8EQFMScNPaSfhpyIIgNV43bhmCagOD4Vp3SdekMrssndpIzDuPKPWGaCgHQb7O0FISwAGXygA7dZQQCzsw8i/xglNpBJAzBaMVL9DWAFSwFE7mvN/usA3BhJ22S9hmj+T/kTDWUTlmIT9ulNYZpGfg/5EQHKEKxYknj5n9x6RnImab4f/AI/vHyZZyfEmn3r96wOQp2b/ACKj4QFxZ0ATpT0SoFJ2GLWHdgu9KguQrQk9MvioQhs6gpKi4JSCW4AkfKGNmvAtKmP4gDLX/VRKurA9IDfZbzKD3Z9pB8L7s7dXbrwjTZbT3dpnTB7JSogbkqDf3QBfC3moUCwmJz2UFBjzDgHhGdyzsaFLOx9Fh/QQE4bPiXNmZuogHkWPm0POyNJyk/8A6gvqlQI9I8mwBKEFmC5YU+xHteYr1jLs3Me11oVAjoEmnmBAHW1Rw2pILBXtHVsJp1y6xsv5Q73gGHROfwaPlqsZNomJeicKm/MRQPwBL8Wge83UpH6gH+fV/nALRYaAmgJxE8y7AennG6x2TvFOzJFOZ15nT0hp/AhbYiyBnWnIRlPvNEsNLAPLJP8AVqo8HYcagPqbJhGBvEaqObbAbnhqTxgm7ZLzSkB8AdRd/Eo4Ql9WDl94wsMhQQVH2iHfZxtuR5DiTDe5LKESgfeWXPwA8vnAfbxkgDDkCXPQfVo9Gq9Zj9T6D6mPQCPtBf5m4pcskJGZGu/SNX/T1Y72e2wNeZA+fnBdtugJl0GcL+yMgy7RM0BfyD/T1gL8GJLtzPUmT3qCy5agRxqAQeYJimsavCX0MSXa8hSQj86w0Ab2c7RC0JCVah0qp0B4gg14Q4tyXlLfQV8ogeycghVMgoeSwMourfPaSsnZj0ofOAgO1CsS0lhVIKgdXZ/nDvsReJKe7NSlLJVqRo/JoBva7zmcwz8svvlGFwq7mZKenjKT5U9ICwl2zA5AoDhWn8p35cdmgxCkqBIpv9fSFdum4ZpUnavFhl5P5QxsaQpNKfLrAfFpAlHYv5FUBSr7xM321GMbr3n4Zam0Yev0ieJZpqag0UBvv1gKeXaQrxAVyUOHL5xmuUCHTUHMcoXWWalSc6aH8r7/AKYLs1oLnQgsoaP++YMAZKyoXHrC3tlLxWOYD+j/AJEwcVAF2zz+8jAfadGKyLB1wf3pgOXosxrhyOm/+N40zU4atUabl99uMOpygzAMPvKFdpSSW1zPDaAI7NW8ImETCyVpUhR2xa9Cx84KkWpQmT0swwNyMsBQbqluRhbLsbhNQNKmGdkmhCVqJxLAA5JNDzNAOREB9tNsBQc/Atw36qsOavWDpVn7mWlCjmElQBzK1nEOTluUK7sAS6zUS6gbkCh6Ow68IZXnPEyYhKD7TF9EpTVz104QDC8VNZ5b64vSorAPZxH+pCiPeH+77NIwnW0zVAJDol5Dc6ffCCbHaUyPEqq0klhqsiiQ2wqTAH2q1PaltQAgE8lFxzL+kYX8gIWPykufPXrCeRNXixKVmXPGuIsOYzjC8LcZinzBDerwBU+9pYDJGJW5r8aDoHjZdFmM6YCRTM8hkK7wHdN0FawDk/8An0rFnddhCCpTUAp1/ZhAEJsv4RGqteZqfiYLSAkbJSGHSPslNBGi8VsggQAUiWV+NWpLcAC0eg6zyGQkbJHrn6x6AHtNnxq5fKv0HnAdhsAQ53cef7Q4HvHYQNbaIpsT/tMBrNswy/1KYDr9InrXZ1TJhUMkJKU094gB/KDpSsRAPAeSSfjDNNnSE5e78SBAK7gu/AHYVI9BSH3cYs8nf51j1ikAJdoKAgEF5WXEo7Fvj9ATE/fEoY5SB7RUT5gJB/2mLKcnM8T6U+ERQOO2EqzEzCOSUU+JgKeUjEhR4j4B/nG66gQkjgfSM7oT+GeZjbZTX7+9YAG8kHDxJfyFIEs9kAUoN4Vhx5VDQ1tAd30UPl9Y0y/ZX+hQKeD59M4BJJUZSyH9nQ5FJLV+9eEOQMpiXIYBQ1w/VOXIQJfyAmYkjVgeRd/gI1XJOKZgAyUSD0y6tToIB73fUH14wL2kSf4RYB/LX+tMGWUMSkZZgbRrvtLyFf0/3CA59/BmjBzoNANzGubYAgOS5NSYo1hkqVqCPXhw0hFepdeHR2gFSxTEefm0fUulT/bEZfH0jZb00TxI+MFIQMY6esAHJnpAWA7kZHmH50Eb5k1qJzIAJ4DTqamAJssCYOfyhlNT7PSA3WOUrCAFEDgTBsiwN4iMhQRvuyUCw4QwvVARJdObfU/KAmUyFLWWOdH6/flDSx3S5pk1OpYffCNsiSEmnD1TD26ZQpyT/Y/zgMbqsoRMIb2U/H7MO0y6fGBbuT7StSo+lBBkBotdqEsOosB9tAvdlctzmr0f6Qkv+0qVPwk+FOQh/ZD+EjpAFjOPkZR6A//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hQSERUUExQWFRUWGRwaGRgYGBgfHRodGhgdGhwbHBgaGyYeHx0jGhwcHy8gIycpLCwsHB8xNTAqNScsLCkBCQoKBQUFDQUFDSkYEhgpKSkpKSkpKSkpKSkpKSkpKSkpKSkpKSkpKSkpKSkpKSkpKSkpKSkpKSkpKSkpKSkpKf/AABEIAMwA9wMBIgACEQEDEQH/xAAcAAADAAMBAQEAAAAAAAAAAAAEBQYCAwcAAQj/xABCEAABAgMGAwUGBAUDBAIDAAABAhEAAyEEBRIxQVFhcYEGEyKRoTJCscHR8CNSYuEUcoKy8SSiswczQ5LC0lNjc//EABQBAQAAAAAAAAAAAAAAAAAAAAD/xAAUEQEAAAAAAAAAAAAAAAAAAAAA/9oADAMBAAIRAxEAPwDX2nuGZJSpwwHyLOHrplmK7PBvYW2YU0yKvEMgUsCa6Fx6xUX8oWmzrBUETQg4hmKEVbMDUEVGxDgyHZW3JkpmylkAktmGcFsxmKvTSAx7YXSH72W6goAu7mrsSd2wjoYT22195Lkgf+MUZqnTTh6xXWm8kTZYs6hhUFnCrgok4S2mOj8olbXI7pRSMkKdiNRQivF/KAHsdsmGY0skFYamdXB+9IobFZiubNVjxAug1Pu7voA32YSWaxLNoUqWGCC7jgIYLuqYiQub4mdyXoa1B4kkHlAU94WYTrCnvgUzJYUCdfZpXWpbap5wu7AKRImLK1hGHXRyfZBzcvoCepAKEXpNn+EkkFTtuW+P1jfdVqTISZqziAVhSxZyxcpObn8zUBJDPULC2XbMtU5RdpQJLOQMWuM5u1GBxUYkVEOLpuTu0sV4SRRLsOZSK9ehMc6tP/UiczS0pCRkAGSnkM25murwsT2/tmInviCo1YJD+kB0e8OzasRUsjBnXCwp7WFJDl989YVdwhK81zE0qrE78EpDCg26wtuHtraVnxzpZ/8A6B/QCKJF6d6cJSgMaqlpHjGwCgBAN7ktJBBSkhJf2/afqXy3ilkTdzUxFSrP46IZGnhY/H1MUl2rw+6oEbhI/tqesA6jVapWJLBtM+YMfZU549aJ2FJLPwGugHnAYIlBI3hbeF/yUHAVBSj7qQ59AY1XraCAO8UQVlky05kksBSNdguuVLUyQCsVXM24DTl58gIsd2JV4iuZvhcBuBYZ8IJkWpFUI8TUNXbmSacngG9bGuYg4lYJY90bbk6/D5obzt6ZUvuLOnAB7ZGZJ0J31PlTQLBdrQfCGUfyiv7RkSnCUrw1FQPpEVdU9ctBKf8AuKFDohJy6n4V1EfLqkLm2sO5ShgX8vr5mAe3vdiQTNBFfa/KBkFHgBGi9J02zoStKguWW8Q0fKmxjdLtKf4vuT7MxCkqGlGI9FKEC9m7cO7VZppyxJBpoTvtnAE2PtOkpDhRJ1IYebM0N7Na0ryXXhT4xI3feISpUlYwzEEpKgSnG2rCgO2h6iN8yyiuNND76B6qQPiKwFctKvdV5sR8jGAtJFFhuIy+vxjl973xabBMSpGNUhQdnxo/oUcv5VM1GJi07MdrpdrQGaun3WAd2myhdQz/AB6j4x8s00+yqihvn+/ONdslqSMUs1Gn3pGix3ki0U9iYnzD6g6iA9fFjUsBUtu8T6g0z4fekejbMtCkVLU8v8HOPQHFZ/anvFupTH8zZ824Z786xtuq5u9mYnDZkg02fjUvAl59nEowmUvvEFIUFEFLgh3Zs40WG1zbDNS9UmpGlQx8w7wFBeV2TJakqYqaoPKoy0FDC8TCpMtxkrxDWhV6sfWOn9mrVKtkjIEtnsxp8Ygjd5k3kiUQ6SsAbFx9CB5QB93WRnJJCMICw2buqvR65Nyj7bPDZVyirwqLaV97+1stCIoLFdypa1pUArwkOTmCDQjZgQ8LrZdHeLKEvhADVz8SgDk7hLp6cICfuO62u+dPABUEKLnQij+RMJrgstnmhZtU0hMtLS5Sc1HM+bDrrF72FCQmdZ5jEOSE7oWHPxbziJui7Am1rkguUTFBJOuFRA86QGrs3dku0z5yUBQSkYkA1LVoeLRsvvszgkicCGxBBHEuK8qRY9nuzEyXPmrQkJ7xIHBNSS2z0Lc4E/6iW1KESbKg4lY8ZZqtl5mAhD2cniUmaEkoWHSR5RnZLdMQaqUltK/BxF3e1slWeyyZBczEpDgZu1c+MStqvBCgxRpq5I+UAVZu00wmk4jZy45NWkVnZ6/VzFAYivfAlVeZLBo5pOQPdcHkB8xGyxXxMlMHLdP3gP0DZraKAsODgn0eML9vP+Hs65rYsIDDckgCvMiIvsd2lBQyywfXDV+FIsL7libZiACoKwFhmRiSWHPfSAj+zFlmKUq2WhRUsv3Y1USGOEaJHsiHdnCnSM8RKyBqACQOR9nkTvByLpIlnEWURhDZJTqBtrXaMJ88pIEtIM0pIRwAzUrYZfDOA137eOFISS6h4lAanRLbOwhBddzrmrKlhhq/N24kmpbPLlUXbcCZYK5h7yYqpUfkNIznrJIRLFTr+Xc89IBZNlEr7mUK5rWWz4ngPlDNFmlWWVmAwqo6nUn1hdbb+k2RKko8Sk+0eJyHFROnN2AiB7U3tPtCQVnCgqoh9qknf7pSANlX6JtsMwHw42TyIwg/AxTWW7hNUtnSt3669PrExclwlSEzhkCAsfpPvNw16x0WyI8IUA5GZ3405QE1arkWskqS0wVf8zDfl8Ad40yLxXLUMdU6vvxPpF1QjeJ60WNKZ5SoDBNyfLF++244wCq9XMszrMxoSuQsAy5jZgg0B/UI53Y7ciVP7yTilJPtSzUy1bA+8h3zYjIx0e2XUuyHGglcn3galD77o0fQZxF9obpR3hWmmIBWlQcif7Sd2OpgL2677K0gj20e0NCM3G4167giAe0cwS5kueiiF5tTCo6FtD8ecTlxXl3QRi0OF+BJZ+GY584o7VIMxMySQ6VpKg3vJ4bEFjwMA/ue9xNSErqWcE6tmDxFI9EX2cnzCjA7LTTEd00Pmk/CPkBmbBjTKkgBXdS0pLP7oAzFMw8SvbdKTNCUsWBJ6U+MVFq7RT5ycNlkL8Rqsp7sGje0Wpyd4n7T2SmSpSp0+cBM0SliKF2J8zTaA09je0q7EVYvYWMti4Pwi+/hEWm3SZoyAxZa4QAfnHO7TbUizhJSFY3UC9Q+X2Yu+yAEpCDMV40peuj0YcsuLCAuVWUPiFCxFOMIrAkrK0FgtCmJKcwagjQh60hgq+QElg551PIc4Q2e/j4i2Zqc6Pk23wgNfaK4VsZ9nOGbLxOAGcZtlpVsvWObXfaCqerxIGNT+MlId/zAFjzEdRm2hSwJst8QLLbhkR+8cx7TyQi0LIFFVIyzNeVYC5M22hATLTKBahVNKgOICUOXj109gJ6V9+tUqZOVXErEyX/KjDzoRCPslegTgLqZJIbFlSlMiPLVo6Zdl9IWyRm2rj0IB9BATc3sRhJLd7MUXK15A6lq+TRN3n2PmAlyH0SnXfWkdYtBAGT9H+UTF7X1LDhaT1p6sGgOT224pqSxCqUZj95QALGdWjoV49qZXs4UFsi6lej/ACiZtFrSVOFIKToH+BwkdIAa57MpKhRQfKlDyeO63Wf9PK/kR/aI5fdMyUW/ESg8VMPIn6x0+RMw2dBBCmQli7g0FX21gNN6WnAls1Hb5R8uqxs6lVWfa4a4RyfzJ2gW7nmzDMNUool9VHNXT6Q4DJDD74mAwtU5kE9BE92itxlSu7QWmTKqVqE89z9YJvi8iFJlo9px/QCWc/qY0GjvtAhsvfT5hVX8TCOCUlm9CYCcs12Y5spBolIVNW+gyS/EnTlvGy+LuKsKynCgPhB1fM+no+sP7umIVMmzFfm6BKSyfQZcY+lKrVMBCfw0lw+RIOXIa+UAbcNgwIQkj/xAEcmI61Igi7V4XRmAT5PG+YoSZSlmpZ+Z0A5lhE5d16FMxalVBq1aM1RT8rltgYClWgoyqn4RpttjTPllOR+B0Ig5CwajWNU2yVxJoYBBZL3XJUJM8asFaF9+f3tC3tR2dSmVilnwgkpGwVmkcMWQ4naKG9pQWjDNSOen7fCAb7ZVhWQ/gIJ1NCAfi8Bz6TLCfDMScJBB5b1yI+IEUNx3grAlKi8ySp0K/Mltf5kuDyj12yJc6pqFZnZsj119Y12ixKlE4i7OEltqgEbtTqYBxa7i/GUqUcJWAsUyORHIpc/0x6M514B054QGpWjAhuvoTHoBretmkpDqBScgUu4fWgNf3iCv270LQfxFLyYEsMzUgAUCfntFZ237TSpCO7JdR/lLDch3fakc7l21dqmYnwIBzVmrrkzDbpAKLHZyVYg6sBDcS/hA6/OKZU9WIpSFOlJKixqTr59MtaQ5uWwAVw4XqkgOSa1qAwZwNW0h4LLNUgqCVVSKqOEsAHYVzP3WAlrovwZLqnCTmeWFnapqYZCcFIxolLSl3xBCm89ekc/XPwWhInJKQFutLULHTgaecXd2f9Rf4uYqQlOBkkpG+EORT9LluEA0ue9jhwhK1tQhI5DOgAbfjEhellM+1qSpCpRzwLOmLQ7Vy0hmO1hlyZtWwAn+Y0hH2Ssk68LQlUwqwpOIkbUpycdYDTeVwTJBIFRmaBjyq/T4wfdHaXCRiS4AydTA6MCpov76ueWkBaWQcqBwaOxSX24RzG8rtxzVYBgVU4cRIUP0iqsR2gOs3HfAtCCGag214PAN79kBNq4Kg5D09Q58mhT2LvOUiWJalYFHLQHcPnnpFPaLwIB/7ah/Ox9BAcuvzs4pB8SVhsyCFp4Eu6h6xNTbKxrhI8uvGOsXnYbNPcTkqQrQmaunLFRuUTNq7FhKSZE4LArUoPq1OsBPXUk4glGFSlFgAkuT/MpvR47XZ7Go2WXLUcKghAVqxADt5GORXZImomg94mWX9o4KNsoFo6/Imn+GQQcZKEeL8zgB6b5wGacMsBCBl91MZoSQC5dR+/IbRjY7M1VFyYwlz8S5laJIH+394AZdjSlQ1USHJ4F/MmvSNCliRZlTD7RdQ/mX7I9RDBMjEXVTU/TyEAT/APULDeGSjI/mVk4Gw06wC+57kAQFWhQw5hD5ndW/AQ2Nvx+GWlgKNk/D9I314VghNhQ3s4jup3hBMBRaAhIKX4lq5mvD5wDmfZFrfHUaJFBzNcuHJ9oQTrGqUsrWpICtiScTUNEtTbWsNbfeClKEqW+GmJQDsNnGsfJtiswbESCBmSp+pHzgA7ivwJUJSzQ+x9HbSor+neKjGKcYnJvZqzzEshRBBBBzqOY+3gizqmWcpRM8co0xflOj8OOkA8KXzhSu7EoUsEkS5oYg5A5AjY+hhihbUJ4g8P2jZMlhQYwHPbVdkyzkrkhyhXjR+YfmTuCPntBCLyTNQVBIIIZSTnzS2oP2YpZUipChiMunNJqG3aArX2dlqeZKop96HQgjQ8c93gJyzT0IOFbmWaguxGgBZ9hUctY9Gu85BBwLxAgltxqWL57iPQCW3WM221KmBSQlRyWGoKZAucvq0NQZVmWiUqakEsRhQVEnTLLkN+sHm7ZCCFGeqU/uygiWP9oxEcyecZXqmzyx3okmcumEFJfNgXZ+UBvVfaZKxjmIAV+YF61ISgA8KqrDWx3oCVEEqfV6CmQGTjiXzicVZZ81KVS7ClNMlqZn5MfM0GcOrJclowAqCEqyCUHwpG9dfP1gPl5dm5M8gzEhROegHlTL73iZdxosFvlzK92QtINKLUhSQD5/COkS7sV7JWx6P5D74wu7SdlETZCwT4sL8mqCz8IDky5veY5SaqXMwjlr8DHTezMsWZKQ/gws/wCXn1cVyjmFyWMy7SXICkF3JpQ7/esU6b8UVLILJZlDQg+Etz8BPGAqL0vKaFhDhSSrqx25fIDQuit91zkzcf8ACJm1otJII0ZsmO2jmMLlkTJqiSo+E+FSxuNauxz5txi3sdgn+H8ZCWAdKQ4Ibj1gJi7bhC8OK75sg4nxy5gSoFsyCpiOEH9oLOtBHspSRR0yXfmpSR6nWKC2T7TLS4Mpevsq+Rc9BEpaJ1pnrJTOlqWA2BDYkvoysKtOMAuVbZ+HwALAz/CSrp+DOX/bAKVzFK9izlb0SEYFF9hMQlR6Aw1XZJjErSCRQ/gofqlQPpnBFmkTfcXLwkUHdlDHiEKSIBbJlLSrxhMlR3KH6JCCvybpHULuT+BLclXgS6iGJ8IqRo+cTl3WJakhM5MrgUpY8w7+cUakYJQSKskJHokaCA+9+0sqOxMLLuIwYjQzFYi+z0/20jO8Z+NQkI0bEdh/j4iMFTkCfLRRgCXLZAMPM184D5fF6ALTJcDHVZfJH1UxHIGNtkvBJLJTQCtPZA3JICeXpEDJtKrTPmTUv41MkDMJdkJTsWArpU6VdXzf8uyd3Z3xLIxrw5ACv/so0D+pgKiffaAWQMRyplCe+5kxgpRQCHIqCQGdgaOW2/xBze16pilFFEEskMBTY+I41NnVq1I94uyXQu0gmZPSjFUkqLjxP4QWqS5J3JyFCFtdl4lCAn2mzY15EZv0hkTKnpIWCpsxUkcimsQtosUyUQ05M5QKWWD4wBQOQa0OZOQDvSNJ7ZWmQsLIxpIGIHQ6lKmcjgXzgH9uuwJPeWSaoLl1VKUTUa0UMQLQ8kW5JlyyR4JpwsfdVWnJwRE/2hta5lnl2qUpJKWJAByOYCia5tHr3tWCxWfRRWJgHAOTTlAVNiWHMtRcopXVLBvQiM7JaaqQc0lvoYQ229MFqQf/AMkpKhzQo4h1QVeSYbXn4JiJm5CVdTQwBs6SS+GhpnkW+WkYyw9QGV7w30+zBBypAFpnlIEwVScxqN/LaAGve5kzk5V5PrqHr8uRIPoLstsSqoIKTr0p6fdI9ATC5kuUWGGWBmWD+nzJgm6b0XMV+FKUsP7avCluD1J5QfZuyskHHNHerBcYvZB4JyhmrFQJASMqj4D75QGaEr1KRwFfUxvAgVKSKqWT6eXGNc63JlhycIAcvoBqdhTrAEzpCVGuedC3m2Yic7T3jKkS1FcxgR4jqRokAbl+rRM9qP8AqKfYkAEkeJRyD5JA1U2emYiDXLnWmYApSlKUcRc8WdvukBqTe4M1a1ABKqBnoNt8od3HY0rXg710l67M+fT5cI0zezgEpKyWzemqVAH+4DpCb+HVLX+GS4o4/aA6tdVhSEkJNRRwTpv9OPJ2MqWZdScWgAObDIHQ7Dyjm1z9qJyFDxH8qm1Gh/mB11i/ReqZ0ulCUuxDsdXGpB+84Apd6pmMhKqnLFkeD6K4GJ1UoBZC0hTZYs8/zBlDoW4GGibECCpTAn2wPZV+oHTfPPnA01iwUCU5Mc09fvrAbbLaFgOlRUke4t1KH8swVbOme4h9ZZKJiQwwn49RCGyXcU1SXSd+er1iou6zMAcAB1IZjxygN9lsIQ2nE1jK+rwMiQqZhxkMAndSlBKemIiChTOPlowBDqbCllV0wlwehDwE/aLUmxSSqYp5qhiWdSTm3B36UiCX2kUtZmDV96DDhSA3E+kLe0t7TLXOUp2QrxJB0Q7JDbtBl3LRZ1h0pUoJSxKjR0hROR3OogGV2H+DR3iw6gGCSWanvnTikVYsWeIG97xmWi0KXMXiUsuTkKZMNANI6DeDqluUJKdklLeqlE8o5/ektluBV6tAZT7UJPhAckVNfKMEWpSquW0HPSMbXYSqvepUGDUIPJmz6x9sEpkl9CCfMD5wBFovEymAJKzU1NAcvSN8i8lLQQS4bXPlA9ssiJqyUqwlgwUKFqZjIvGMm7PElCCpczMtQJ4DcwFl2ashmJloYgCqiWy56BqPDm02oWm2oCDiky/wwdC1FEc8R8hANgsk0oSgpIBOcx0o6imI7A0gq75Qk1dwkTZpL6AJAyoKpgNl4TU9/IJOIysKae8+KnXLrFF2mnE2dGilMeWRMSd0h50qZMoyJa24iWw9SDDsW1VpVNWPYlgISOviPy6QFfIW6X4QFImfiTJZyfEOrO3UwDcdtWoLToTiQTsWfyz6wRbl+ETUjJVeKcj1yPMQE6m1Ks81TjwuQoaP7Q6HMeUfIc2yxIXPGIjxoBfQs+9I9AHTbbhOWI+iX2+ZMDzr8AIoa5U2GZ2Gw5kwwFlGbU048Txhdb7MKsKDM6kmuvT7EAstt/KLqAIGQ1PE8KDPamZDy9oFotiwhKVoSqh4JoanLEQEjgGG4iowy1Aklk0anmz6M32AIaS5IAAQMKdTqrh9YDnlquRMpblAKUMiWkCilNiJKtgwJPTn9uC51Sp3fLSxfCAd1q+TERdTLlE4411ADIB0OIKKzuSRTlxjbOsKUqSrjUaEa/DPnAQq7nUQoq9krmKw7414wB1w+ULbZdod0pYUD5DNQ/8Ar58osr9QSGBYknC1GbF6AgQJOs2KSaDEoF9npXL8wSDwaAnbvuhJqQ1M865/DPgeDRQIsgR4mAGYz11z6dY22KzhNaUZ0nY+J8s6qHN4DvS1LL93UJ93hSo3gPsi8XURoTnxOR9COkHWVHiw8PDkyk/kO5ToeEKbHhUOZorY6g6ef+HMigAUGbWu++mnkICgu2UFIoBTQj61EM5dlAqk+lIU2CaXBQyt2+dM+UOZE18wRz9YD4aU0+/SFPbdTWCdpRI81pB9DDtYhR2ssxmWOYkJKnwUAc0mJJoOEByCfJLsPEogHYJSABX7+cMpt3TFzJa5Yl+OTLUSseEEDuzUn8yCW4wdZbMAmaV/+SYEHLEQ4dKQdGcPBUyzqXLkkpZSTNQUCjVSoDolRdRrmTAfbr7Nd4HWsYRngQwPIqJLcQKwu7Rdn0YWkSVAaqIIB6mqjwoPhDJKzMSFTJxlyRQYSRjajI1UMvFQaOdMrT2okpPdIny5bU8WNauLryHJ+kBze13TMTUJLDMbRgm0DAoKBCqN0UN+EdHtd6WEywJk8KVphAz5PtuYSzLXYwrw4Vp/VUuS7eXrtASQmLW2BJ5gRYdjuzoxgzXrnQ5Z4k0IIGoIyIMUlhk2RCe9cYAGLVYGr+zkDVyzawSb0lJDS1pmJeoDBQ1Ck1w4hm/hfnWAG7QqwlMpHiKyEp94B9c3SNaOOUYySgy51MQK0SQB7yQcSuLqKS/OAZJSbRLmCYJiULxsRhUnCXU42YF/hBc9QsuMZpFoLB6r7yUO7SDscRfgDAaL2KlKUQK4DXjw5OB0gq75CpcwJSglMyUGTiZwHr1ffSCJ5Sn+IJ/8YwPuoJdRbiSfKGNzWxM1Uub+SUH/AElDg+efWAFsdvmd3LolEt8FCX81E0EU0nCtISMinLgREPaLa5VIDju5kwgbutRB8qcGiouyczH3cAI5Ub4iA02kAzxKcOEvXLM/Jo9C+SkrmrnAs6jhPDJvKPQFFOteGqi50T+3y+xNXle9fxFMDTANTmcR34ZAZxn2itSmUEHxNmKM4cl9AEMX0ca5wU2zKUsBJNNy2ZzINQVF+QFYClPaCWgpBIK6ED3RmxroM3NSa0DQZd/a1ClKYjChJJUTTOprVunifRjEJOuRWJjkzvuGJc889tIwu+5lqChVjUhqskYq+Y51ygOmDtfLJCQWKgC2ocsh9ious7AcY3zbxSrCMQY4UhuWT+cczslzTFzM65OcwcvhDyzXUZZSF+yCRqGPHpTl1gLAIlqS70wljviqT5B9qwFNvuQlRCTiNQBoHAcHqAYAl2BQQUhyUZj8yTn5A+XKNaLgT3gLsTVJ0NfZfT94AO8FrmqKgcjsaA1BYDJ3HTjBF2zgtklkzUltgocDoedDG2bYJkterjP/ABqC/wDiClXfLmJxNhKdhVPEb+h+YaZ11hK60CvZLUOpCk68s9obWFRSChTFOj1pulTfECFs2bMlowra0SqMQWUl8lBTb0rXQ8d9itQZxiUkEuCGNRqN32oc84B9IXgLFJ4KGx4tWHEvIQhsN6YQEqIUgiijpox+sPLMA1G6ftAbVmkK+1NoKLLMUkkEYWId6rSKNDI5gdT8vvhAHaQ/6ZdCT4WAzfGG9dYCIX3ikhUxye8S7lyAMYDk8Q7QPeVswyEKV4sSlzDUAEKwpq9CPCaV6xtv7H3ags91LE0nEcyhIIZCcziKj8SYhL0tKp8zEaBgEj8qRQD58yYDO8u0i5y3bCBlmSdnUdtEhgNoWWBKRNRjTiTiTiTuMQcdRSD5VkdPhD1AB0c6AZ+caVpEuagmoSoE9C8Buv6xBMw4QweFSJR8orbxu7EcQq9X4GoPkYCmXQySeXqRALbNiQpKgSCCMvvKG92yJeCfNmEtLQooDkErV4ZYd3opT/084yVd9Ac/sxhbbKmXYiT7UyaAgcEJJUfNSR1gD+ztoQVkrzUhlNsVIJHVGIcob2q8O+s8iYQMSJ4B5AFSP9qsL/piPsiFSynR/J2yPPLzh9c6wqRNlVxAY0j+Sn9ileUAzvzxzipSwizzCJoqxXiD1PusXBzZjG5E1aQlKAUg+M0ahqgNxCUqbYiFF0WgY+7nJK5KR3o1KCkjxJ0IIZ0mhprD9QmgzJyB34UoqdFa6Ap9oMwDNpAfbBdfd2glVRLQSsndiS/Iluhh3aLT3aJIBagfr/j0idaexBQrxgglWr7vmXq36jBJvJl1IJdL/pDnXck9BvAYzba0zCnIOMnJJJUKcASKx6BFpV3ilIf8TX8rP/iPQBl6WsKcJcA1KtD7Sjx2aMLmuzuwokYimYlxuFIwv5qMVRuFBSPCKivMs3zgxISlKiQMhXdnb0aARWe6MRXiS+JIwkM1Cf8A44TyjGxXCElRUMLkYm4BvI5w6/i0qSo+zhS+gZjQ8IHVfCCNCvIgPXk4z4GACVdoScaGP5gqgLfA8Y9O7tQONwlgKg4hnmNeB6Rpk3x3kzu0h0ZLfImjBP1g+9bI6C2SgRUbvrzaA0old2AoHEkaipb6fuI2TZaJgHdsDQ6lJ4Uy60ieu/vJJYYsNabGtEk5fymh4ZhlLvNSmUEJWM0qS4cjMKGYOjQB1mnF+7mpxeF0tU0zAOfKMDIlkk1S1XZ6HhnQvQxlLmd6kLS7jxAUAbI5ajI1gK8rWBMQVMKti3SoMpKvRQ/lMAApAQsoV7KvZI5kKTyoQH2goWAylufEMq5FJDjz0/zH1V3d4hQ1ckbg6tv4h6vDC65veS8EwPhOEn9JyPQ/OACXJShTGspeWVDpTQu4+MNbutWE4CAdmLO3ofKBUySHlL8ST4kK++Y849Z5RCsCw50zqNCCMm3+wFLLhd2lf+GUxZigkuzATElR/wDV42WRC0kjFiTxz9BAHbtL2CcN8H/ImAgb/mCZjSipSlKlPV3qc9AFDk0Tc6zsl+vpT6w0s1uw2gLORX4uKSA45N8IJt9gwzgg1l4SpKtCkin0gBZMh0inglig3UqnrTo8LZ9ixJUonMlulAfoId2QESluPeT1ZLfEQfZrrBSQrKWT1J8T86/bwCTs1awr8FaglSXCcRYKGgc0BByh/abnmYkyzLIKsqZgbNnCu29nu8UEpHjNQ3ug5DiTsfgIFXYZ0s4WlzMORZYpk/hIochvAUVpuwWVBM5kvkCRiPAJBcxJyZEy2Tv0oDJSKgAZCnE1OpMfV2GZMxOw8GI4QahnDqJJ6PDe6fwCmaxEugU3uhYISrkzj+ZIgNk26BMlgjPP9/j5QnstpVJnAtUKy0NQCORDjrFT2dtAXaFyxkpJIGg3A4PXrAPaC78C1K2I/wBw+sAPZrEozSJbKlLQRjLAJQRUq2UlTU1Igy3LMtaBISs5B0g+IAZA68S8L7Ja8WGSohEtTghOh0WXqS8bkW5Q/BQSmWMw7lRZziOz0winOA3Xleyx4VLda2ok0SDnXUtqfWB7FLUuYlPspcLUBUsK+QyG5jTMshxls99noOsESbQlAVLBLk1bNWldG9dhqAay3MhISAFTFKw6nCGD7VwiPQfIleALNPdQKeyMyepaPQFmqdhSKPtCi3WtRUlIDk1wjUtQE5UpB8xJWCckt6CNNnkhLlAcnNR9o7NsIBZNscxIUVqw5OBXyGlRnCaZNKjgl0HvK58epijttgKiyi5OQGX+BqYU3rYwhIlChme1wRrXdXwgB+yKgu1lI9mXLfmpSkuT0i5mSgQxiK7FyWtK118ST1rm3SLQK+kAjwgTFJLNi+jGM13QHyzIJ5jWh6eUabxVhm4mcH/B+RhzZF4k8vsQC26ZXdqWhmYu4OYUNtKg+kCdpLuSUF+ny+npDK0SmmKO6B8SPnH20ye9klJNcj9eucBLdn7wOLupntBVFdB8Xf7MUtmlYZgLUVQ8z8tfOJefZSpJIYTJZY/JXLI8i2kV9nmd7JCxQqTXgofQvAA2SzEoMtR8SZigg7gVbyLNwEGWaYJiQFhlCoI0PyhffZImyVJzx4v/AGDN6esOf4IEvlr51gN0oqBY1/UPmIWdsh/o5v8AT/emG8tDCEvbdbWGaf5P+RMBybu3JPLPd6CGd33qoyylSUqQDTEPZ3APyhZPWwLBhiPrl98YJs6mlkM3LlT5QDaTOVMnJDBh4mA2r984ZLThSyS6ipn3UaE8hl/iNF2y8E0r2BI/p/xBVmUBKs8zYjFzJUFH5wDCwXIEqlIGawpUxRzIdm/qOfAAZRpsdiM+1LUQyUkhKdGQClJ5kkmKKxoGKW+Zl4fIv84F7PTgcQZlAqfzH35wEFaR3E+chvApKwBsysvMEiGtyWYrs8ulUqCFUzRMqARwUPWEPaiYVWuakfmbzAKoq+xc0EFOlB1FU/BusAhuqxGyW+So/wDbK1Sz+kl0eWJiORh32uk/hKOpUP7v2ME2uxCYLa9MCDhOxClTAebh/KMO0viTI/lCzzUKfEwEKgHwq0S78a09YMk+HC+ZcnmfsDmY9Mkt4Roqp+9oJlyMS06AFzySH8yW8oDPCTl7xJ6ZCMruu8GYVHIU51+jwwQhyGySPhkPP4GCLHdxMxX5cRPPYeo84AuSSs0roOAEegwS8KFEUGJieWFh5mPQD5cnEQDkNPrw4RlPWEJxH9ycgBxjcSEjYCpMT9mvUWm1YE/9uVXmcngGlmszOtWfw4fepMJL3sKihcw+0rLg4LfSKgphfeKgo90c1pJTzGnNi/SAWXbYu6WCMh4fIAZwZedrMtQX7iqK4cYJQllMoUUA3MDKMLdJBlqSuqcq84DVaZHeBxUhj98CPhH27ltT7DfsfQRJ3dfS7LNMiZ7AUQhR02STsR61GbGpmDEBNl/1CA33inxf0/Av8HjTJXhUNlCvpWC1p7xIUNP8EQFMScNPaSfhpyIIgNV43bhmCagOD4Vp3SdekMrssndpIzDuPKPWGaCgHQb7O0FISwAGXygA7dZQQCzsw8i/xglNpBJAzBaMVL9DWAFSwFE7mvN/usA3BhJ22S9hmj+T/kTDWUTlmIT9ulNYZpGfg/5EQHKEKxYknj5n9x6RnImab4f/AI/vHyZZyfEmn3r96wOQp2b/ACKj4QFxZ0ATpT0SoFJ2GLWHdgu9KguQrQk9MvioQhs6gpKi4JSCW4AkfKGNmvAtKmP4gDLX/VRKurA9IDfZbzKD3Z9pB8L7s7dXbrwjTZbT3dpnTB7JSogbkqDf3QBfC3moUCwmJz2UFBjzDgHhGdyzsaFLOx9Fh/QQE4bPiXNmZuogHkWPm0POyNJyk/8A6gvqlQI9I8mwBKEFmC5YU+xHteYr1jLs3Me11oVAjoEmnmBAHW1Rw2pILBXtHVsJp1y6xsv5Q73gGHROfwaPlqsZNomJeicKm/MRQPwBL8Wge83UpH6gH+fV/nALRYaAmgJxE8y7AennG6x2TvFOzJFOZ15nT0hp/AhbYiyBnWnIRlPvNEsNLAPLJP8AVqo8HYcagPqbJhGBvEaqObbAbnhqTxgm7ZLzSkB8AdRd/Eo4Ql9WDl94wsMhQQVH2iHfZxtuR5DiTDe5LKESgfeWXPwA8vnAfbxkgDDkCXPQfVo9Gq9Zj9T6D6mPQCPtBf5m4pcskJGZGu/SNX/T1Y72e2wNeZA+fnBdtugJl0GcL+yMgy7RM0BfyD/T1gL8GJLtzPUmT3qCy5agRxqAQeYJimsavCX0MSXa8hSQj86w0Ab2c7RC0JCVah0qp0B4gg14Q4tyXlLfQV8ogeycghVMgoeSwMourfPaSsnZj0ofOAgO1CsS0lhVIKgdXZ/nDvsReJKe7NSlLJVqRo/JoBva7zmcwz8svvlGFwq7mZKenjKT5U9ICwl2zA5AoDhWn8p35cdmgxCkqBIpv9fSFdum4ZpUnavFhl5P5QxsaQpNKfLrAfFpAlHYv5FUBSr7xM321GMbr3n4Zam0Yev0ieJZpqag0UBvv1gKeXaQrxAVyUOHL5xmuUCHTUHMcoXWWalSc6aH8r7/AKYLs1oLnQgsoaP++YMAZKyoXHrC3tlLxWOYD+j/AJEwcVAF2zz+8jAfadGKyLB1wf3pgOXosxrhyOm/+N40zU4atUabl99uMOpygzAMPvKFdpSSW1zPDaAI7NW8ImETCyVpUhR2xa9Cx84KkWpQmT0swwNyMsBQbqluRhbLsbhNQNKmGdkmhCVqJxLAA5JNDzNAOREB9tNsBQc/Atw36qsOavWDpVn7mWlCjmElQBzK1nEOTluUK7sAS6zUS6gbkCh6Ow68IZXnPEyYhKD7TF9EpTVz104QDC8VNZ5b64vSorAPZxH+pCiPeH+77NIwnW0zVAJDol5Dc6ffCCbHaUyPEqq0klhqsiiQ2wqTAH2q1PaltQAgE8lFxzL+kYX8gIWPykufPXrCeRNXixKVmXPGuIsOYzjC8LcZinzBDerwBU+9pYDJGJW5r8aDoHjZdFmM6YCRTM8hkK7wHdN0FawDk/8An0rFnddhCCpTUAp1/ZhAEJsv4RGqteZqfiYLSAkbJSGHSPslNBGi8VsggQAUiWV+NWpLcAC0eg6zyGQkbJHrn6x6AHtNnxq5fKv0HnAdhsAQ53cef7Q4HvHYQNbaIpsT/tMBrNswy/1KYDr9InrXZ1TJhUMkJKU094gB/KDpSsRAPAeSSfjDNNnSE5e78SBAK7gu/AHYVI9BSH3cYs8nf51j1ikAJdoKAgEF5WXEo7Fvj9ATE/fEoY5SB7RUT5gJB/2mLKcnM8T6U+ERQOO2EqzEzCOSUU+JgKeUjEhR4j4B/nG66gQkjgfSM7oT+GeZjbZTX7+9YAG8kHDxJfyFIEs9kAUoN4Vhx5VDQ1tAd30UPl9Y0y/ZX+hQKeD59M4BJJUZSyH9nQ5FJLV+9eEOQMpiXIYBQ1w/VOXIQJfyAmYkjVgeRd/gI1XJOKZgAyUSD0y6tToIB73fUH14wL2kSf4RYB/LX+tMGWUMSkZZgbRrvtLyFf0/3CA59/BmjBzoNANzGubYAgOS5NSYo1hkqVqCPXhw0hFepdeHR2gFSxTEefm0fUulT/bEZfH0jZb00TxI+MFIQMY6esAHJnpAWA7kZHmH50Eb5k1qJzIAJ4DTqamAJssCYOfyhlNT7PSA3WOUrCAFEDgTBsiwN4iMhQRvuyUCw4QwvVARJdObfU/KAmUyFLWWOdH6/flDSx3S5pk1OpYffCNsiSEmnD1TD26ZQpyT/Y/zgMbqsoRMIb2U/H7MO0y6fGBbuT7StSo+lBBkBotdqEsOosB9tAvdlctzmr0f6Qkv+0qVPwk+FOQh/ZD+EjpAFjOPkZR6A//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148908"/>
            <a:ext cx="3335005" cy="275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idx="4294967295"/>
          </p:nvPr>
        </p:nvSpPr>
        <p:spPr>
          <a:xfrm>
            <a:off x="1371600" y="685800"/>
            <a:ext cx="7318234" cy="1143000"/>
          </a:xfrm>
        </p:spPr>
        <p:txBody>
          <a:bodyPr>
            <a:normAutofit fontScale="90000"/>
          </a:bodyPr>
          <a:lstStyle/>
          <a:p>
            <a:pPr algn="l"/>
            <a:r>
              <a:rPr lang="en-US" dirty="0" smtClean="0"/>
              <a:t>              </a:t>
            </a:r>
            <a:br>
              <a:rPr lang="en-US" dirty="0" smtClean="0"/>
            </a:br>
            <a:r>
              <a:rPr lang="en-US" dirty="0" smtClean="0"/>
              <a:t>      </a:t>
            </a:r>
            <a:r>
              <a:rPr lang="en-US" sz="7300" b="1" dirty="0" smtClean="0">
                <a:solidFill>
                  <a:srgbClr val="C00000"/>
                </a:solidFill>
                <a:latin typeface="Batang" panose="02030600000101010101" pitchFamily="18" charset="-127"/>
                <a:ea typeface="Batang" panose="02030600000101010101" pitchFamily="18" charset="-127"/>
              </a:rPr>
              <a:t>                                  </a:t>
            </a:r>
            <a:r>
              <a:rPr lang="en-US" sz="7300" b="1" u="sng"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Real </a:t>
            </a:r>
            <a:r>
              <a:rPr lang="en-US" sz="7300" b="1" dirty="0" smtClean="0">
                <a:solidFill>
                  <a:srgbClr val="C00000"/>
                </a:solidFill>
                <a:latin typeface="Batang" panose="02030600000101010101" pitchFamily="18" charset="-127"/>
                <a:ea typeface="Batang" panose="02030600000101010101" pitchFamily="18" charset="-127"/>
              </a:rPr>
              <a:t>         </a:t>
            </a:r>
            <a:r>
              <a:rPr lang="en-US" sz="6600" b="1" u="sng" dirty="0" smtClean="0">
                <a:solidFill>
                  <a:srgbClr val="003E1C"/>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Implied</a:t>
            </a:r>
            <a:endParaRPr lang="en-US" sz="6600" b="1" u="sng" dirty="0">
              <a:solidFill>
                <a:srgbClr val="003E1C"/>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259111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7186048"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4589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6511"/>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222" y="590035"/>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90035"/>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73" y="16476"/>
            <a:ext cx="9451889" cy="945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664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6423" y="990600"/>
            <a:ext cx="8229600" cy="1143000"/>
          </a:xfrm>
        </p:spPr>
        <p:txBody>
          <a:bodyPr>
            <a:normAutofit fontScale="90000"/>
          </a:bodyPr>
          <a:lstStyle/>
          <a:p>
            <a:pPr algn="ctr">
              <a:lnSpc>
                <a:spcPct val="115000"/>
              </a:lnSpc>
              <a:spcBef>
                <a:spcPts val="0"/>
              </a:spcBef>
              <a:spcAft>
                <a:spcPts val="1000"/>
              </a:spcAft>
            </a:pPr>
            <a:r>
              <a:rPr lang="en-US" sz="10700" spc="50" dirty="0" smtClean="0">
                <a:ln w="6744" cap="flat" cmpd="sng" algn="ctr">
                  <a:solidFill>
                    <a:srgbClr val="06111E">
                      <a:alpha val="6500"/>
                    </a:srgbClr>
                  </a:solidFill>
                  <a:prstDash val="solid"/>
                  <a:round/>
                </a:ln>
                <a:solidFill>
                  <a:schemeClr val="tx1">
                    <a:lumMod val="75000"/>
                    <a:lumOff val="25000"/>
                    <a:alpha val="95000"/>
                  </a:schemeClr>
                </a:solidFill>
                <a:ea typeface="Calibri"/>
                <a:cs typeface="Times New Roman"/>
              </a:rPr>
              <a:t/>
            </a:r>
            <a:br>
              <a:rPr lang="en-US" sz="10700" spc="50" dirty="0" smtClean="0">
                <a:ln w="6744" cap="flat" cmpd="sng" algn="ctr">
                  <a:solidFill>
                    <a:srgbClr val="06111E">
                      <a:alpha val="6500"/>
                    </a:srgbClr>
                  </a:solidFill>
                  <a:prstDash val="solid"/>
                  <a:round/>
                </a:ln>
                <a:solidFill>
                  <a:schemeClr val="tx1">
                    <a:lumMod val="75000"/>
                    <a:lumOff val="25000"/>
                    <a:alpha val="95000"/>
                  </a:schemeClr>
                </a:solidFill>
                <a:ea typeface="Calibri"/>
                <a:cs typeface="Times New Roman"/>
              </a:rPr>
            </a:br>
            <a:r>
              <a:rPr lang="en-US" sz="10700" b="1" u="sng" spc="50" dirty="0" smtClean="0">
                <a:ln w="6744" cap="flat" cmpd="sng" algn="ctr">
                  <a:solidFill>
                    <a:srgbClr val="06111E">
                      <a:alpha val="6500"/>
                    </a:srgbClr>
                  </a:solidFill>
                  <a:prstDash val="solid"/>
                  <a:round/>
                </a:ln>
                <a:solidFill>
                  <a:srgbClr val="7030A0">
                    <a:alpha val="95000"/>
                  </a:srgb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Times New Roman"/>
              </a:rPr>
              <a:t>Space</a:t>
            </a:r>
            <a:r>
              <a:rPr lang="en-US" sz="2400" dirty="0">
                <a:ea typeface="Calibri"/>
                <a:cs typeface="Times New Roman"/>
              </a:rPr>
              <a:t/>
            </a:r>
            <a:br>
              <a:rPr lang="en-US" sz="2400" dirty="0">
                <a:ea typeface="Calibri"/>
                <a:cs typeface="Times New Roman"/>
              </a:rPr>
            </a:br>
            <a:endParaRPr lang="en-US" dirty="0"/>
          </a:p>
        </p:txBody>
      </p:sp>
      <p:sp>
        <p:nvSpPr>
          <p:cNvPr id="3" name="Content Placeholder 2"/>
          <p:cNvSpPr>
            <a:spLocks noGrp="1"/>
          </p:cNvSpPr>
          <p:nvPr>
            <p:ph idx="4294967295"/>
          </p:nvPr>
        </p:nvSpPr>
        <p:spPr>
          <a:xfrm>
            <a:off x="457200" y="1535906"/>
            <a:ext cx="8229600" cy="4852988"/>
          </a:xfrm>
        </p:spPr>
        <p:txBody>
          <a:bodyPr/>
          <a:lstStyle/>
          <a:p>
            <a:pPr marL="0" indent="0">
              <a:buNone/>
            </a:pPr>
            <a:r>
              <a:rPr lang="en-US" dirty="0"/>
              <a:t>The element of art that refers to the emptiness or area around or </a:t>
            </a:r>
            <a:r>
              <a:rPr lang="en-US" dirty="0" smtClean="0"/>
              <a:t>within </a:t>
            </a:r>
            <a:r>
              <a:rPr lang="en-US" dirty="0"/>
              <a:t>objects. </a:t>
            </a:r>
            <a:endParaRPr lang="en-US" dirty="0" smtClean="0"/>
          </a:p>
          <a:p>
            <a:r>
              <a:rPr lang="en-US" sz="3200" b="1" dirty="0" smtClean="0">
                <a:solidFill>
                  <a:srgbClr val="7030A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Positive </a:t>
            </a:r>
            <a:r>
              <a:rPr lang="en-US" sz="3200" b="1" dirty="0">
                <a:solidFill>
                  <a:srgbClr val="7030A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space </a:t>
            </a:r>
            <a:r>
              <a:rPr lang="en-US" dirty="0"/>
              <a:t>refers to </a:t>
            </a:r>
            <a:r>
              <a:rPr lang="en-US" dirty="0" smtClean="0"/>
              <a:t>the subject or </a:t>
            </a:r>
            <a:r>
              <a:rPr lang="en-US" dirty="0"/>
              <a:t>part of the artwork that takes up space. </a:t>
            </a:r>
            <a:endParaRPr lang="en-US" dirty="0" smtClean="0"/>
          </a:p>
          <a:p>
            <a:r>
              <a:rPr lang="en-US" sz="3200" b="1" dirty="0" smtClean="0">
                <a:solidFill>
                  <a:srgbClr val="7030A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Negative </a:t>
            </a:r>
            <a:r>
              <a:rPr lang="en-US" sz="3200" b="1" dirty="0">
                <a:solidFill>
                  <a:srgbClr val="7030A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space </a:t>
            </a:r>
            <a:r>
              <a:rPr lang="en-US" dirty="0"/>
              <a:t>is the area around that object.</a:t>
            </a:r>
          </a:p>
        </p:txBody>
      </p:sp>
      <p:pic>
        <p:nvPicPr>
          <p:cNvPr id="7170" name="Picture 2" descr="http://www.greece.k12.ny.us/webpages/akirkebye/imageGallery/NegativeSpace-V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97274"/>
            <a:ext cx="4366647" cy="257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00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381000" y="1371600"/>
            <a:ext cx="8763000" cy="1524000"/>
          </a:xfrm>
        </p:spPr>
        <p:txBody>
          <a:bodyPr>
            <a:normAutofit/>
          </a:bodyPr>
          <a:lstStyle/>
          <a:p>
            <a:pPr marL="0" indent="0">
              <a:buNone/>
            </a:pPr>
            <a:r>
              <a:rPr lang="en-US" sz="4000" dirty="0" smtClean="0"/>
              <a:t>An outline used to define the outside edge of a shape.</a:t>
            </a:r>
            <a:endParaRPr lang="en-US" sz="4000" dirty="0"/>
          </a:p>
        </p:txBody>
      </p:sp>
      <p:pic>
        <p:nvPicPr>
          <p:cNvPr id="5" name="Content Placeholder 4"/>
          <p:cNvPicPr>
            <a:picLocks noGrp="1" noChangeAspect="1"/>
          </p:cNvPicPr>
          <p:nvPr>
            <p:ph sz="half" idx="4294967295"/>
          </p:nvPr>
        </p:nvPicPr>
        <p:blipFill>
          <a:blip r:embed="rId2"/>
          <a:stretch>
            <a:fillRect/>
          </a:stretch>
        </p:blipFill>
        <p:spPr>
          <a:xfrm>
            <a:off x="1531937" y="2895600"/>
            <a:ext cx="6080125" cy="3319463"/>
          </a:xfrm>
          <a:prstGeom prst="rect">
            <a:avLst/>
          </a:prstGeom>
        </p:spPr>
      </p:pic>
      <p:sp>
        <p:nvSpPr>
          <p:cNvPr id="2" name="Title 1"/>
          <p:cNvSpPr>
            <a:spLocks noGrp="1"/>
          </p:cNvSpPr>
          <p:nvPr>
            <p:ph type="title" idx="4294967295"/>
          </p:nvPr>
        </p:nvSpPr>
        <p:spPr>
          <a:xfrm>
            <a:off x="304800" y="381000"/>
            <a:ext cx="8534400" cy="758825"/>
          </a:xfrm>
        </p:spPr>
        <p:txBody>
          <a:bodyPr>
            <a:normAutofit fontScale="90000"/>
          </a:bodyPr>
          <a:lstStyle/>
          <a:p>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a:t/>
            </a:r>
            <a:br>
              <a:rPr lang="en-US" sz="3600" b="1" dirty="0"/>
            </a:br>
            <a:r>
              <a:rPr lang="en-US" sz="6000" b="1" u="sng" dirty="0"/>
              <a:t>Contour </a:t>
            </a:r>
            <a:r>
              <a:rPr lang="en-US" sz="6000" b="1" u="sng" dirty="0" smtClean="0"/>
              <a:t>Line</a:t>
            </a:r>
            <a:endParaRPr lang="en-US" sz="6000" u="sng" dirty="0"/>
          </a:p>
        </p:txBody>
      </p:sp>
    </p:spTree>
    <p:extLst>
      <p:ext uri="{BB962C8B-B14F-4D97-AF65-F5344CB8AC3E}">
        <p14:creationId xmlns:p14="http://schemas.microsoft.com/office/powerpoint/2010/main" val="296710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avid Smith, Cubi IX, 1961, stainless steel, Walker Art Center, Gift of the T. B. Walker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85799"/>
            <a:ext cx="3352800" cy="58735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9486" y="4648200"/>
            <a:ext cx="4572000" cy="1754326"/>
          </a:xfrm>
          <a:prstGeom prst="rect">
            <a:avLst/>
          </a:prstGeom>
        </p:spPr>
        <p:txBody>
          <a:bodyPr>
            <a:spAutoFit/>
          </a:bodyPr>
          <a:lstStyle/>
          <a:p>
            <a:r>
              <a:rPr lang="en-US" dirty="0" smtClean="0"/>
              <a:t>David Smith </a:t>
            </a:r>
            <a:br>
              <a:rPr lang="en-US" dirty="0" smtClean="0"/>
            </a:br>
            <a:r>
              <a:rPr lang="en-US" b="1" dirty="0" err="1" smtClean="0"/>
              <a:t>Cubi</a:t>
            </a:r>
            <a:r>
              <a:rPr lang="en-US" b="1" dirty="0" smtClean="0"/>
              <a:t> IX</a:t>
            </a:r>
            <a:r>
              <a:rPr lang="en-US" dirty="0" smtClean="0"/>
              <a:t> </a:t>
            </a:r>
            <a:br>
              <a:rPr lang="en-US" dirty="0" smtClean="0"/>
            </a:br>
            <a:r>
              <a:rPr lang="en-US" dirty="0" smtClean="0"/>
              <a:t>1961 </a:t>
            </a:r>
            <a:br>
              <a:rPr lang="en-US" dirty="0" smtClean="0"/>
            </a:br>
            <a:r>
              <a:rPr lang="en-US" dirty="0" smtClean="0"/>
              <a:t>stainless steel </a:t>
            </a:r>
            <a:br>
              <a:rPr lang="en-US" dirty="0" smtClean="0"/>
            </a:br>
            <a:r>
              <a:rPr lang="en-US" dirty="0" smtClean="0"/>
              <a:t>Walker Art Center </a:t>
            </a:r>
            <a:br>
              <a:rPr lang="en-US" dirty="0" smtClean="0"/>
            </a:br>
            <a:r>
              <a:rPr lang="en-US" dirty="0" smtClean="0"/>
              <a:t>Gift of the T. B. Walker Foundation</a:t>
            </a:r>
            <a:endParaRPr lang="en-US" dirty="0"/>
          </a:p>
        </p:txBody>
      </p:sp>
      <p:sp>
        <p:nvSpPr>
          <p:cNvPr id="4" name="Rectangle 3"/>
          <p:cNvSpPr/>
          <p:nvPr/>
        </p:nvSpPr>
        <p:spPr>
          <a:xfrm>
            <a:off x="250372" y="685799"/>
            <a:ext cx="4572000" cy="3539430"/>
          </a:xfrm>
          <a:prstGeom prst="rect">
            <a:avLst/>
          </a:prstGeom>
        </p:spPr>
        <p:txBody>
          <a:bodyPr>
            <a:spAutoFit/>
          </a:bodyPr>
          <a:lstStyle/>
          <a:p>
            <a:r>
              <a:rPr lang="en-US" sz="2800" dirty="0" smtClean="0"/>
              <a:t>The negative shape inside this sculpture repeats the overall structure of the sculptor's positive shapes. The geometry of the boxes piled high emphasizes the negative shape in the middle of the sculpture.</a:t>
            </a:r>
            <a:endParaRPr lang="en-US" sz="2800" dirty="0"/>
          </a:p>
        </p:txBody>
      </p:sp>
    </p:spTree>
    <p:extLst>
      <p:ext uri="{BB962C8B-B14F-4D97-AF65-F5344CB8AC3E}">
        <p14:creationId xmlns:p14="http://schemas.microsoft.com/office/powerpoint/2010/main" val="31437228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612775"/>
            <a:ext cx="8534400" cy="758825"/>
          </a:xfrm>
        </p:spPr>
        <p:txBody>
          <a:bodyPr>
            <a:noAutofit/>
          </a:bodyPr>
          <a:lstStyle/>
          <a:p>
            <a:r>
              <a:rPr lang="en-US" sz="3600" b="1" u="sng" dirty="0">
                <a:solidFill>
                  <a:schemeClr val="tx1"/>
                </a:solidFill>
              </a:rPr>
              <a:t/>
            </a:r>
            <a:br>
              <a:rPr lang="en-US" sz="3600" b="1" u="sng" dirty="0">
                <a:solidFill>
                  <a:schemeClr val="tx1"/>
                </a:solidFill>
              </a:rPr>
            </a:br>
            <a:r>
              <a:rPr lang="en-US" sz="3600" b="1" u="sng" dirty="0" smtClean="0">
                <a:solidFill>
                  <a:schemeClr val="tx1"/>
                </a:solidFill>
              </a:rPr>
              <a:t>Using Space in your Compositions to Create Interest</a:t>
            </a:r>
            <a:endParaRPr lang="en-US" sz="3600" b="1" u="sng" dirty="0">
              <a:solidFill>
                <a:schemeClr val="tx1"/>
              </a:solidFill>
            </a:endParaRPr>
          </a:p>
        </p:txBody>
      </p:sp>
      <p:sp>
        <p:nvSpPr>
          <p:cNvPr id="3" name="Content Placeholder 2"/>
          <p:cNvSpPr>
            <a:spLocks noGrp="1"/>
          </p:cNvSpPr>
          <p:nvPr>
            <p:ph sz="half" idx="4294967295"/>
          </p:nvPr>
        </p:nvSpPr>
        <p:spPr>
          <a:xfrm>
            <a:off x="623552" y="1676400"/>
            <a:ext cx="4038600" cy="4681538"/>
          </a:xfrm>
        </p:spPr>
        <p:txBody>
          <a:bodyPr/>
          <a:lstStyle/>
          <a:p>
            <a:r>
              <a:rPr lang="en-US" dirty="0" smtClean="0"/>
              <a:t>Draw Big</a:t>
            </a:r>
          </a:p>
          <a:p>
            <a:r>
              <a:rPr lang="en-US" dirty="0" smtClean="0"/>
              <a:t>Fill the Space</a:t>
            </a:r>
          </a:p>
          <a:p>
            <a:r>
              <a:rPr lang="en-US" dirty="0"/>
              <a:t>Extend Lines Off The Paper to give the illusion that the space extends beyond the picture frame</a:t>
            </a:r>
            <a:endParaRPr lang="en-US" dirty="0" smtClean="0"/>
          </a:p>
        </p:txBody>
      </p:sp>
      <p:pic>
        <p:nvPicPr>
          <p:cNvPr id="1026" name="Picture 2" descr="Image result for cezanne painting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790950" cy="468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12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533400"/>
            <a:ext cx="8534400" cy="682625"/>
          </a:xfrm>
        </p:spPr>
        <p:txBody>
          <a:bodyPr>
            <a:noAutofit/>
          </a:bodyPr>
          <a:lstStyle/>
          <a:p>
            <a:r>
              <a:rPr lang="en-US" sz="7200" b="1" dirty="0" smtClean="0"/>
              <a:t>Fill The Space</a:t>
            </a:r>
            <a:endParaRPr lang="en-US" sz="7200" b="1" dirty="0"/>
          </a:p>
        </p:txBody>
      </p:sp>
      <p:pic>
        <p:nvPicPr>
          <p:cNvPr id="37890" name="Picture 2" descr="https://encrypted-tbn3.gstatic.com/images?q=tbn:ANd9GcSp8CXbbK-RUB-xUDD7iTqXZ4CEwxZTHCr13Dxcd5y-DWOWuN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217857" cy="441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273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8575"/>
            <a:ext cx="9067800" cy="1143000"/>
          </a:xfrm>
        </p:spPr>
        <p:txBody>
          <a:bodyPr>
            <a:normAutofit/>
          </a:bodyPr>
          <a:lstStyle/>
          <a:p>
            <a:r>
              <a:rPr lang="en-US" sz="3200" b="1"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Extend Lines Off The Paper to give the illusion that the space extends beyond the picture frame</a:t>
            </a:r>
            <a:endParaRPr lang="en-US" sz="3200" b="1"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43010" name="Picture 2" descr="https://encrypted-tbn3.gstatic.com/images?q=tbn:ANd9GcRiojD9K9X0Epf3Ou_PexfbyygGT_g501nUaJZ7NZzA3b8ASI1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5867400" cy="466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6388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c esch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312" y="2171509"/>
            <a:ext cx="6400800" cy="392449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MC Escher</a:t>
            </a:r>
            <a:endParaRPr lang="en-US" dirty="0"/>
          </a:p>
        </p:txBody>
      </p:sp>
      <p:sp>
        <p:nvSpPr>
          <p:cNvPr id="5" name="Content Placeholder 4"/>
          <p:cNvSpPr>
            <a:spLocks noGrp="1"/>
          </p:cNvSpPr>
          <p:nvPr>
            <p:ph sz="quarter" idx="1"/>
          </p:nvPr>
        </p:nvSpPr>
        <p:spPr>
          <a:xfrm>
            <a:off x="301752" y="1524000"/>
            <a:ext cx="8503920" cy="4572000"/>
          </a:xfrm>
        </p:spPr>
        <p:txBody>
          <a:bodyPr/>
          <a:lstStyle/>
          <a:p>
            <a:pPr marL="0" indent="0">
              <a:buNone/>
            </a:pPr>
            <a:r>
              <a:rPr lang="en-US" dirty="0" smtClean="0"/>
              <a:t>Creating Optical illusions with the element of SPACE</a:t>
            </a:r>
            <a:endParaRPr lang="en-US" dirty="0"/>
          </a:p>
        </p:txBody>
      </p:sp>
    </p:spTree>
    <p:extLst>
      <p:ext uri="{BB962C8B-B14F-4D97-AF65-F5344CB8AC3E}">
        <p14:creationId xmlns:p14="http://schemas.microsoft.com/office/powerpoint/2010/main" val="33035162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304800" y="457200"/>
            <a:ext cx="8496300" cy="4449763"/>
          </a:xfrm>
        </p:spPr>
        <p:txBody>
          <a:bodyPr>
            <a:normAutofit/>
          </a:bodyPr>
          <a:lstStyle/>
          <a:p>
            <a:pPr marL="0" indent="0" algn="ctr">
              <a:buNone/>
            </a:pPr>
            <a:r>
              <a:rPr lang="en-US" sz="3600" dirty="0"/>
              <a:t>This element of art also refers to the "parts" of the picture... </a:t>
            </a:r>
            <a:r>
              <a:rPr lang="en-US" sz="3600" b="1" dirty="0">
                <a:solidFill>
                  <a:srgbClr val="7030A0"/>
                </a:solidFill>
                <a:latin typeface="Batang" panose="02030600000101010101" pitchFamily="18" charset="-127"/>
                <a:ea typeface="Batang" panose="02030600000101010101" pitchFamily="18" charset="-127"/>
              </a:rPr>
              <a:t>Foreground, </a:t>
            </a:r>
            <a:r>
              <a:rPr lang="en-US" sz="3600" b="1" dirty="0" err="1" smtClean="0">
                <a:solidFill>
                  <a:srgbClr val="7030A0"/>
                </a:solidFill>
                <a:latin typeface="Batang" panose="02030600000101010101" pitchFamily="18" charset="-127"/>
                <a:ea typeface="Batang" panose="02030600000101010101" pitchFamily="18" charset="-127"/>
              </a:rPr>
              <a:t>Middleground</a:t>
            </a:r>
            <a:r>
              <a:rPr lang="en-US" sz="3600" dirty="0" smtClean="0"/>
              <a:t> </a:t>
            </a:r>
            <a:r>
              <a:rPr lang="en-US" sz="3600" dirty="0"/>
              <a:t>and </a:t>
            </a:r>
            <a:r>
              <a:rPr lang="en-US" sz="3600" b="1" dirty="0">
                <a:solidFill>
                  <a:srgbClr val="7030A0"/>
                </a:solidFill>
                <a:latin typeface="Batang" panose="02030600000101010101" pitchFamily="18" charset="-127"/>
                <a:ea typeface="Batang" panose="02030600000101010101" pitchFamily="18" charset="-127"/>
              </a:rPr>
              <a:t>Background</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9800"/>
            <a:ext cx="7854175" cy="388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36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381000" y="402889"/>
            <a:ext cx="3505200" cy="4681538"/>
          </a:xfrm>
        </p:spPr>
        <p:txBody>
          <a:bodyPr>
            <a:noAutofit/>
          </a:bodyPr>
          <a:lstStyle/>
          <a:p>
            <a:r>
              <a:rPr lang="en-US" sz="2800" dirty="0" smtClean="0"/>
              <a:t>Foreground:  the part of a picture that is nearest to the viewer.</a:t>
            </a:r>
          </a:p>
          <a:p>
            <a:r>
              <a:rPr lang="en-US" sz="2800" dirty="0" smtClean="0"/>
              <a:t>Middle ground:  The middle distance in a picture.</a:t>
            </a:r>
          </a:p>
          <a:p>
            <a:r>
              <a:rPr lang="en-US" sz="2800" dirty="0" smtClean="0"/>
              <a:t>Background:  The part of a picture that is farthest from the viewer.</a:t>
            </a:r>
            <a:endParaRPr lang="en-US" sz="2800" dirty="0"/>
          </a:p>
        </p:txBody>
      </p:sp>
      <p:pic>
        <p:nvPicPr>
          <p:cNvPr id="4098" name="Picture 2" descr="Image result for foreground middleground background art"/>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3886200" y="1219200"/>
            <a:ext cx="4876800" cy="365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186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752600"/>
          </a:xfrm>
        </p:spPr>
        <p:txBody>
          <a:bodyPr>
            <a:normAutofit/>
          </a:bodyPr>
          <a:lstStyle/>
          <a:p>
            <a:r>
              <a:rPr lang="en-US" sz="5400" dirty="0" smtClean="0"/>
              <a:t>Six Ways to Create Space</a:t>
            </a:r>
            <a:endParaRPr lang="en-US" sz="5400" dirty="0"/>
          </a:p>
        </p:txBody>
      </p:sp>
      <p:sp>
        <p:nvSpPr>
          <p:cNvPr id="3" name="Subtitle 2"/>
          <p:cNvSpPr>
            <a:spLocks noGrp="1"/>
          </p:cNvSpPr>
          <p:nvPr>
            <p:ph type="subTitle" idx="1"/>
          </p:nvPr>
        </p:nvSpPr>
        <p:spPr>
          <a:xfrm>
            <a:off x="1371600" y="2819400"/>
            <a:ext cx="6400800" cy="3124200"/>
          </a:xfrm>
        </p:spPr>
        <p:txBody>
          <a:bodyPr>
            <a:normAutofit lnSpcReduction="10000"/>
          </a:bodyPr>
          <a:lstStyle/>
          <a:p>
            <a:pPr>
              <a:lnSpc>
                <a:spcPct val="200000"/>
              </a:lnSpc>
            </a:pPr>
            <a:r>
              <a:rPr lang="en-US" u="sng" dirty="0" smtClean="0"/>
              <a:t>Perspective</a:t>
            </a:r>
          </a:p>
          <a:p>
            <a:pPr>
              <a:lnSpc>
                <a:spcPct val="200000"/>
              </a:lnSpc>
            </a:pPr>
            <a:r>
              <a:rPr lang="en-US" u="sng" dirty="0" smtClean="0"/>
              <a:t>Size</a:t>
            </a:r>
          </a:p>
          <a:p>
            <a:pPr>
              <a:lnSpc>
                <a:spcPct val="200000"/>
              </a:lnSpc>
            </a:pPr>
            <a:r>
              <a:rPr lang="en-US" u="sng" dirty="0" smtClean="0"/>
              <a:t>Placement</a:t>
            </a:r>
          </a:p>
          <a:p>
            <a:pPr>
              <a:lnSpc>
                <a:spcPct val="200000"/>
              </a:lnSpc>
            </a:pPr>
            <a:r>
              <a:rPr lang="en-US" u="sng" dirty="0" smtClean="0"/>
              <a:t>Detail</a:t>
            </a:r>
          </a:p>
          <a:p>
            <a:pPr>
              <a:lnSpc>
                <a:spcPct val="200000"/>
              </a:lnSpc>
            </a:pPr>
            <a:r>
              <a:rPr lang="en-US" u="sng" dirty="0" smtClean="0"/>
              <a:t>Value/Color</a:t>
            </a:r>
          </a:p>
          <a:p>
            <a:pPr>
              <a:lnSpc>
                <a:spcPct val="200000"/>
              </a:lnSpc>
            </a:pPr>
            <a:r>
              <a:rPr lang="en-US" u="sng" dirty="0" smtClean="0"/>
              <a:t>Overlapping</a:t>
            </a:r>
          </a:p>
        </p:txBody>
      </p:sp>
    </p:spTree>
    <p:extLst>
      <p:ext uri="{BB962C8B-B14F-4D97-AF65-F5344CB8AC3E}">
        <p14:creationId xmlns:p14="http://schemas.microsoft.com/office/powerpoint/2010/main" val="39960158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0319" y="381000"/>
            <a:ext cx="8686800" cy="1143000"/>
          </a:xfrm>
        </p:spPr>
        <p:txBody>
          <a:bodyPr>
            <a:noAutofit/>
          </a:bodyPr>
          <a:lstStyle/>
          <a:p>
            <a:r>
              <a:rPr lang="en-US" sz="9600" b="1" u="sng" dirty="0" smtClean="0">
                <a:solidFill>
                  <a:srgbClr val="003E1C"/>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P</a:t>
            </a:r>
            <a:r>
              <a:rPr lang="en-US" sz="8000" b="1" u="sng" dirty="0" smtClean="0">
                <a:solidFill>
                  <a:schemeClr val="tx1">
                    <a:lumMod val="75000"/>
                    <a:lumOff val="2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a:t>
            </a:r>
            <a:r>
              <a:rPr lang="en-US" sz="6600" b="1" u="sng" dirty="0" smtClean="0">
                <a:solidFill>
                  <a:schemeClr val="tx1">
                    <a:lumMod val="50000"/>
                    <a:lumOff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R</a:t>
            </a:r>
            <a:r>
              <a:rPr lang="en-US" sz="5400" b="1" u="sng" dirty="0" smtClean="0">
                <a:solidFill>
                  <a:schemeClr val="bg1">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a:t>
            </a:r>
            <a:r>
              <a:rPr lang="en-US" sz="4400" b="1" u="sng" dirty="0" smtClean="0">
                <a:solidFill>
                  <a:schemeClr val="bg1">
                    <a:lumMod val="6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P</a:t>
            </a:r>
            <a:r>
              <a:rPr lang="en-US" sz="3600" b="1" u="sng" dirty="0" smtClean="0">
                <a:solidFill>
                  <a:schemeClr val="bg1">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a:t>
            </a:r>
            <a:r>
              <a:rPr lang="en-US" sz="4400" b="1" u="sng" dirty="0" smtClean="0">
                <a:solidFill>
                  <a:schemeClr val="bg1">
                    <a:lumMod val="6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C</a:t>
            </a:r>
            <a:r>
              <a:rPr lang="en-US" sz="5400" b="1" u="sng" dirty="0" smtClean="0">
                <a:solidFill>
                  <a:schemeClr val="bg1">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a:t>
            </a:r>
            <a:r>
              <a:rPr lang="en-US" sz="6600" b="1" u="sng" dirty="0" smtClean="0">
                <a:solidFill>
                  <a:schemeClr val="tx1">
                    <a:lumMod val="50000"/>
                    <a:lumOff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I</a:t>
            </a:r>
            <a:r>
              <a:rPr lang="en-US" sz="8000" b="1" u="sng" dirty="0" smtClean="0">
                <a:solidFill>
                  <a:schemeClr val="tx1">
                    <a:lumMod val="75000"/>
                    <a:lumOff val="2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V</a:t>
            </a:r>
            <a:r>
              <a:rPr lang="en-US" sz="9600" b="1" u="sng" dirty="0">
                <a:solidFill>
                  <a:srgbClr val="003E1C"/>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a:t>
            </a:r>
          </a:p>
        </p:txBody>
      </p:sp>
      <p:sp>
        <p:nvSpPr>
          <p:cNvPr id="5" name="Content Placeholder 4"/>
          <p:cNvSpPr>
            <a:spLocks noGrp="1"/>
          </p:cNvSpPr>
          <p:nvPr>
            <p:ph sz="quarter" idx="4294967295"/>
          </p:nvPr>
        </p:nvSpPr>
        <p:spPr>
          <a:xfrm>
            <a:off x="511761" y="1488583"/>
            <a:ext cx="8229600" cy="4525963"/>
          </a:xfrm>
        </p:spPr>
        <p:txBody>
          <a:bodyPr>
            <a:normAutofit/>
          </a:bodyPr>
          <a:lstStyle/>
          <a:p>
            <a:pPr marL="0" indent="0">
              <a:buNone/>
            </a:pPr>
            <a:r>
              <a:rPr lang="en-US" sz="4400" b="1" i="1" u="sng" dirty="0">
                <a:solidFill>
                  <a:srgbClr val="00421E"/>
                </a:solidFill>
                <a:latin typeface="Batang" panose="02030600000101010101" pitchFamily="18" charset="-127"/>
                <a:ea typeface="Batang" panose="02030600000101010101" pitchFamily="18" charset="-127"/>
              </a:rPr>
              <a:t>P</a:t>
            </a:r>
            <a:r>
              <a:rPr lang="en-US" sz="4400" b="1" i="1" u="sng" dirty="0" smtClean="0">
                <a:solidFill>
                  <a:srgbClr val="00421E"/>
                </a:solidFill>
                <a:latin typeface="Batang" panose="02030600000101010101" pitchFamily="18" charset="-127"/>
                <a:ea typeface="Batang" panose="02030600000101010101" pitchFamily="18" charset="-127"/>
              </a:rPr>
              <a:t>erspective</a:t>
            </a:r>
            <a:r>
              <a:rPr lang="en-US" sz="4400" b="1" u="sng" dirty="0" smtClean="0">
                <a:solidFill>
                  <a:srgbClr val="00421E"/>
                </a:solidFill>
                <a:latin typeface="Batang" panose="02030600000101010101" pitchFamily="18" charset="-127"/>
                <a:ea typeface="Batang" panose="02030600000101010101" pitchFamily="18" charset="-127"/>
              </a:rPr>
              <a:t> </a:t>
            </a:r>
            <a:r>
              <a:rPr lang="en-US" sz="3200" dirty="0"/>
              <a:t>is a mathematical system for creating the illusion of space and distance on a flat surface.</a:t>
            </a:r>
          </a:p>
        </p:txBody>
      </p:sp>
      <p:pic>
        <p:nvPicPr>
          <p:cNvPr id="35842" name="Picture 2" descr="https://encrypted-tbn3.gstatic.com/images?q=tbn:ANd9GcQSyUGFzwrOEP3nUZd5LMfkh51d2FaPubU78UWPHT-81XrZ7TJgx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276600"/>
            <a:ext cx="3818238" cy="303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427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609600"/>
            <a:ext cx="8534400" cy="758825"/>
          </a:xfrm>
        </p:spPr>
        <p:txBody>
          <a:bodyPr>
            <a:noAutofit/>
          </a:bodyPr>
          <a:lstStyle/>
          <a:p>
            <a:r>
              <a:rPr lang="en-US" sz="7200" u="sng" dirty="0" smtClean="0"/>
              <a:t>Size</a:t>
            </a:r>
            <a:endParaRPr lang="en-US" sz="7200" u="sng" dirty="0"/>
          </a:p>
        </p:txBody>
      </p:sp>
      <p:sp>
        <p:nvSpPr>
          <p:cNvPr id="4" name="Content Placeholder 3"/>
          <p:cNvSpPr>
            <a:spLocks noGrp="1"/>
          </p:cNvSpPr>
          <p:nvPr>
            <p:ph sz="quarter" idx="4294967295"/>
          </p:nvPr>
        </p:nvSpPr>
        <p:spPr>
          <a:xfrm>
            <a:off x="168275" y="1447800"/>
            <a:ext cx="8655050" cy="7086600"/>
          </a:xfrm>
        </p:spPr>
        <p:txBody>
          <a:bodyPr/>
          <a:lstStyle/>
          <a:p>
            <a:r>
              <a:rPr lang="en-US" sz="4000" dirty="0"/>
              <a:t> </a:t>
            </a:r>
            <a:r>
              <a:rPr lang="en-US" sz="4000" dirty="0" smtClean="0"/>
              <a:t>Objects </a:t>
            </a:r>
            <a:r>
              <a:rPr lang="en-US" sz="4000" dirty="0"/>
              <a:t>are </a:t>
            </a:r>
            <a:r>
              <a:rPr lang="en-US" sz="3200" dirty="0"/>
              <a:t>smaller</a:t>
            </a:r>
            <a:r>
              <a:rPr lang="en-US" sz="4000" dirty="0"/>
              <a:t> in the distance.</a:t>
            </a:r>
          </a:p>
          <a:p>
            <a:r>
              <a:rPr lang="en-US" sz="4000" dirty="0"/>
              <a:t> </a:t>
            </a:r>
            <a:r>
              <a:rPr lang="en-US" sz="4000" dirty="0" smtClean="0"/>
              <a:t> </a:t>
            </a:r>
            <a:r>
              <a:rPr lang="en-US" sz="4000" dirty="0"/>
              <a:t>Objects are</a:t>
            </a:r>
            <a:r>
              <a:rPr lang="en-US" sz="4400" b="1" dirty="0"/>
              <a:t> larger </a:t>
            </a:r>
            <a:r>
              <a:rPr lang="en-US" sz="4000" dirty="0"/>
              <a:t>closer up.</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3200400"/>
            <a:ext cx="4191000" cy="312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056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06388"/>
            <a:ext cx="8534400" cy="758825"/>
          </a:xfrm>
        </p:spPr>
        <p:txBody>
          <a:bodyPr>
            <a:noAutofit/>
          </a:bodyPr>
          <a:lstStyle/>
          <a:p>
            <a:r>
              <a:rPr lang="en-US" sz="5400" b="1" u="sng" dirty="0" smtClean="0"/>
              <a:t>Cross Contour Line</a:t>
            </a:r>
            <a:endParaRPr lang="en-US" sz="5400" b="1" u="sng" dirty="0"/>
          </a:p>
        </p:txBody>
      </p:sp>
      <p:sp>
        <p:nvSpPr>
          <p:cNvPr id="3" name="Content Placeholder 2"/>
          <p:cNvSpPr>
            <a:spLocks noGrp="1"/>
          </p:cNvSpPr>
          <p:nvPr>
            <p:ph sz="half" idx="4294967295"/>
          </p:nvPr>
        </p:nvSpPr>
        <p:spPr>
          <a:xfrm>
            <a:off x="279042" y="1295400"/>
            <a:ext cx="8839200" cy="4681538"/>
          </a:xfrm>
        </p:spPr>
        <p:txBody>
          <a:bodyPr>
            <a:normAutofit/>
          </a:bodyPr>
          <a:lstStyle/>
          <a:p>
            <a:pPr marL="0" indent="0">
              <a:buNone/>
            </a:pPr>
            <a:r>
              <a:rPr lang="en-US" sz="4000" dirty="0" smtClean="0"/>
              <a:t>Lines that describe form and </a:t>
            </a:r>
            <a:r>
              <a:rPr lang="en-US" sz="4000" dirty="0"/>
              <a:t>Volume. Lines within and around an outline.</a:t>
            </a:r>
          </a:p>
        </p:txBody>
      </p:sp>
      <p:pic>
        <p:nvPicPr>
          <p:cNvPr id="6" name="Picture 5"/>
          <p:cNvPicPr>
            <a:picLocks noChangeAspect="1"/>
          </p:cNvPicPr>
          <p:nvPr/>
        </p:nvPicPr>
        <p:blipFill>
          <a:blip r:embed="rId2"/>
          <a:stretch>
            <a:fillRect/>
          </a:stretch>
        </p:blipFill>
        <p:spPr>
          <a:xfrm>
            <a:off x="2208048" y="2792143"/>
            <a:ext cx="4423104" cy="3403176"/>
          </a:xfrm>
          <a:prstGeom prst="rect">
            <a:avLst/>
          </a:prstGeom>
        </p:spPr>
      </p:pic>
    </p:spTree>
    <p:extLst>
      <p:ext uri="{BB962C8B-B14F-4D97-AF65-F5344CB8AC3E}">
        <p14:creationId xmlns:p14="http://schemas.microsoft.com/office/powerpoint/2010/main" val="18288240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990600"/>
            <a:ext cx="8839200" cy="2057400"/>
          </a:xfrm>
        </p:spPr>
        <p:txBody>
          <a:bodyPr>
            <a:noAutofit/>
          </a:bodyPr>
          <a:lstStyle/>
          <a:p>
            <a:r>
              <a:rPr lang="en-US" sz="6600" b="1" u="sng"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Placement</a:t>
            </a:r>
            <a:r>
              <a:rPr lang="en-US" sz="6600" b="1" dirty="0"/>
              <a:t> </a:t>
            </a:r>
            <a:r>
              <a:rPr lang="en-US" sz="4800" b="1" dirty="0"/>
              <a:t/>
            </a:r>
            <a:br>
              <a:rPr lang="en-US" sz="4800" b="1" dirty="0"/>
            </a:br>
            <a:r>
              <a:rPr lang="en-US" sz="3200" b="1" dirty="0" smtClean="0"/>
              <a:t>Objects placed  higher on the picture plane will appear further away.</a:t>
            </a:r>
            <a:br>
              <a:rPr lang="en-US" sz="3200" b="1" dirty="0" smtClean="0"/>
            </a:br>
            <a:r>
              <a:rPr lang="en-US" sz="3200" b="1" dirty="0" smtClean="0"/>
              <a:t>Objects placed lower on the picture plane will appear closer to the viewer.</a:t>
            </a:r>
            <a:endParaRPr lang="en-US" sz="3200" b="1" u="sng" dirty="0">
              <a:solidFill>
                <a:srgbClr val="00B05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Content Placeholder 2"/>
          <p:cNvSpPr>
            <a:spLocks noGrp="1"/>
          </p:cNvSpPr>
          <p:nvPr>
            <p:ph sz="quarter" idx="4294967295"/>
          </p:nvPr>
        </p:nvSpPr>
        <p:spPr>
          <a:xfrm>
            <a:off x="1143000" y="5963790"/>
            <a:ext cx="8504238" cy="4572000"/>
          </a:xfrm>
        </p:spPr>
        <p:txBody>
          <a:bodyPr>
            <a:normAutofit/>
          </a:bodyPr>
          <a:lstStyle/>
          <a:p>
            <a:pPr marL="0" indent="0">
              <a:buNone/>
            </a:pPr>
            <a:r>
              <a:rPr lang="en-US" b="1" dirty="0"/>
              <a:t>Andrew Wyeth. </a:t>
            </a:r>
            <a:r>
              <a:rPr lang="en-US" b="1" i="1" dirty="0"/>
              <a:t>Christina's World</a:t>
            </a:r>
            <a:r>
              <a:rPr lang="en-US" b="1" dirty="0"/>
              <a:t>. 1948</a:t>
            </a:r>
            <a:endParaRPr lang="en-US" dirty="0">
              <a:latin typeface="Snap ITC" panose="04040A07060A02020202" pitchFamily="82" charset="0"/>
            </a:endParaRPr>
          </a:p>
        </p:txBody>
      </p:sp>
      <p:pic>
        <p:nvPicPr>
          <p:cNvPr id="4" name="Picture 3"/>
          <p:cNvPicPr>
            <a:picLocks noChangeAspect="1"/>
          </p:cNvPicPr>
          <p:nvPr/>
        </p:nvPicPr>
        <p:blipFill>
          <a:blip r:embed="rId2"/>
          <a:stretch>
            <a:fillRect/>
          </a:stretch>
        </p:blipFill>
        <p:spPr>
          <a:xfrm>
            <a:off x="2575667" y="3342269"/>
            <a:ext cx="3992666" cy="2656938"/>
          </a:xfrm>
          <a:prstGeom prst="rect">
            <a:avLst/>
          </a:prstGeom>
        </p:spPr>
      </p:pic>
    </p:spTree>
    <p:extLst>
      <p:ext uri="{BB962C8B-B14F-4D97-AF65-F5344CB8AC3E}">
        <p14:creationId xmlns:p14="http://schemas.microsoft.com/office/powerpoint/2010/main" val="40484559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4294967295"/>
          </p:nvPr>
        </p:nvSpPr>
        <p:spPr>
          <a:xfrm>
            <a:off x="1371600" y="1076573"/>
            <a:ext cx="6400800" cy="1752600"/>
          </a:xfrm>
        </p:spPr>
        <p:txBody>
          <a:bodyPr>
            <a:normAutofit fontScale="92500"/>
          </a:bodyPr>
          <a:lstStyle/>
          <a:p>
            <a:pPr marL="0" indent="0" algn="ctr">
              <a:buNone/>
            </a:pPr>
            <a:r>
              <a:rPr lang="en-US" sz="2800" dirty="0" smtClean="0"/>
              <a:t>Also called </a:t>
            </a:r>
            <a:r>
              <a:rPr lang="en-US" sz="2800" u="sng" dirty="0" smtClean="0"/>
              <a:t>Atmospheric Perspective</a:t>
            </a:r>
          </a:p>
          <a:p>
            <a:r>
              <a:rPr lang="en-US" sz="2800" dirty="0" smtClean="0"/>
              <a:t>Objects </a:t>
            </a:r>
            <a:r>
              <a:rPr lang="en-US" sz="2800" dirty="0"/>
              <a:t>are darker/</a:t>
            </a:r>
            <a:r>
              <a:rPr lang="en-US" sz="2800" dirty="0">
                <a:solidFill>
                  <a:srgbClr val="FF0000"/>
                </a:solidFill>
              </a:rPr>
              <a:t>brighter </a:t>
            </a:r>
            <a:r>
              <a:rPr lang="en-US" sz="2800" dirty="0"/>
              <a:t>closer up.</a:t>
            </a:r>
          </a:p>
          <a:p>
            <a:r>
              <a:rPr lang="en-US" sz="2800" dirty="0">
                <a:solidFill>
                  <a:schemeClr val="bg1">
                    <a:lumMod val="50000"/>
                  </a:schemeClr>
                </a:solidFill>
              </a:rPr>
              <a:t>Objects are lighter/duller farther away.</a:t>
            </a:r>
          </a:p>
          <a:p>
            <a:endParaRPr lang="en-US" dirty="0"/>
          </a:p>
        </p:txBody>
      </p:sp>
      <p:sp>
        <p:nvSpPr>
          <p:cNvPr id="3" name="Title 2"/>
          <p:cNvSpPr>
            <a:spLocks noGrp="1"/>
          </p:cNvSpPr>
          <p:nvPr>
            <p:ph type="title" idx="4294967295"/>
          </p:nvPr>
        </p:nvSpPr>
        <p:spPr>
          <a:xfrm>
            <a:off x="304800" y="317748"/>
            <a:ext cx="8534400" cy="758825"/>
          </a:xfrm>
        </p:spPr>
        <p:txBody>
          <a:bodyPr>
            <a:normAutofit fontScale="90000"/>
          </a:bodyPr>
          <a:lstStyle/>
          <a:p>
            <a:r>
              <a:rPr lang="en-US" sz="6000" b="1" u="sng" dirty="0" smtClean="0"/>
              <a:t>Value/Color</a:t>
            </a:r>
            <a:endParaRPr lang="en-US" sz="6000" b="1" u="sng" dirty="0"/>
          </a:p>
        </p:txBody>
      </p:sp>
      <p:pic>
        <p:nvPicPr>
          <p:cNvPr id="2" name="Picture 1"/>
          <p:cNvPicPr>
            <a:picLocks noChangeAspect="1"/>
          </p:cNvPicPr>
          <p:nvPr/>
        </p:nvPicPr>
        <p:blipFill>
          <a:blip r:embed="rId2"/>
          <a:stretch>
            <a:fillRect/>
          </a:stretch>
        </p:blipFill>
        <p:spPr>
          <a:xfrm>
            <a:off x="1905000" y="2590800"/>
            <a:ext cx="5417649" cy="3602736"/>
          </a:xfrm>
          <a:prstGeom prst="rect">
            <a:avLst/>
          </a:prstGeom>
        </p:spPr>
      </p:pic>
    </p:spTree>
    <p:extLst>
      <p:ext uri="{BB962C8B-B14F-4D97-AF65-F5344CB8AC3E}">
        <p14:creationId xmlns:p14="http://schemas.microsoft.com/office/powerpoint/2010/main" val="9704583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457200"/>
            <a:ext cx="8534400" cy="758825"/>
          </a:xfrm>
        </p:spPr>
        <p:txBody>
          <a:bodyPr>
            <a:noAutofit/>
          </a:bodyPr>
          <a:lstStyle/>
          <a:p>
            <a:r>
              <a:rPr lang="en-US" sz="6000" b="1" u="sng" dirty="0" smtClean="0">
                <a:solidFill>
                  <a:schemeClr val="tx1"/>
                </a:solidFill>
              </a:rPr>
              <a:t>Detail</a:t>
            </a:r>
            <a:endParaRPr lang="en-US" sz="6000" b="1" u="sng" dirty="0">
              <a:solidFill>
                <a:schemeClr val="tx1"/>
              </a:solidFill>
            </a:endParaRPr>
          </a:p>
        </p:txBody>
      </p:sp>
      <p:sp>
        <p:nvSpPr>
          <p:cNvPr id="3" name="Content Placeholder 2"/>
          <p:cNvSpPr>
            <a:spLocks noGrp="1"/>
          </p:cNvSpPr>
          <p:nvPr>
            <p:ph sz="half" idx="4294967295"/>
          </p:nvPr>
        </p:nvSpPr>
        <p:spPr>
          <a:xfrm>
            <a:off x="381000" y="1447800"/>
            <a:ext cx="3133859" cy="4681538"/>
          </a:xfrm>
        </p:spPr>
        <p:txBody>
          <a:bodyPr>
            <a:normAutofit/>
          </a:bodyPr>
          <a:lstStyle/>
          <a:p>
            <a:r>
              <a:rPr lang="en-US" sz="3200" dirty="0" smtClean="0"/>
              <a:t>Objects that are closer have more detail.</a:t>
            </a:r>
          </a:p>
          <a:p>
            <a:r>
              <a:rPr lang="en-US" sz="3200" dirty="0" smtClean="0"/>
              <a:t>Objects farther away have less detail.  </a:t>
            </a:r>
            <a:endParaRPr lang="en-US" sz="3200" dirty="0"/>
          </a:p>
        </p:txBody>
      </p:sp>
      <p:pic>
        <p:nvPicPr>
          <p:cNvPr id="5" name="Content Placeholder 4"/>
          <p:cNvPicPr>
            <a:picLocks noGrp="1" noChangeAspect="1"/>
          </p:cNvPicPr>
          <p:nvPr>
            <p:ph sz="half" idx="4294967295"/>
          </p:nvPr>
        </p:nvPicPr>
        <p:blipFill>
          <a:blip r:embed="rId2"/>
          <a:stretch>
            <a:fillRect/>
          </a:stretch>
        </p:blipFill>
        <p:spPr>
          <a:xfrm>
            <a:off x="3719608" y="1981200"/>
            <a:ext cx="5012268" cy="2819400"/>
          </a:xfrm>
          <a:prstGeom prst="rect">
            <a:avLst/>
          </a:prstGeom>
        </p:spPr>
      </p:pic>
    </p:spTree>
    <p:extLst>
      <p:ext uri="{BB962C8B-B14F-4D97-AF65-F5344CB8AC3E}">
        <p14:creationId xmlns:p14="http://schemas.microsoft.com/office/powerpoint/2010/main" val="3318647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3400"/>
            <a:ext cx="8915400" cy="990600"/>
          </a:xfrm>
        </p:spPr>
        <p:txBody>
          <a:bodyPr>
            <a:noAutofit/>
          </a:bodyPr>
          <a:lstStyle/>
          <a:p>
            <a:r>
              <a:rPr lang="en-US" sz="9600" b="1" dirty="0" smtClean="0"/>
              <a:t> </a:t>
            </a:r>
            <a:r>
              <a:rPr lang="en-US" sz="9600" b="1" u="sng" dirty="0"/>
              <a:t>Overlapping</a:t>
            </a:r>
          </a:p>
        </p:txBody>
      </p:sp>
      <p:sp>
        <p:nvSpPr>
          <p:cNvPr id="4" name="Text Placeholder 3"/>
          <p:cNvSpPr>
            <a:spLocks noGrp="1"/>
          </p:cNvSpPr>
          <p:nvPr>
            <p:ph type="body" idx="4294967295"/>
          </p:nvPr>
        </p:nvSpPr>
        <p:spPr>
          <a:xfrm>
            <a:off x="762000" y="1838324"/>
            <a:ext cx="2667000" cy="4144963"/>
          </a:xfrm>
        </p:spPr>
        <p:txBody>
          <a:bodyPr>
            <a:normAutofit/>
          </a:bodyPr>
          <a:lstStyle/>
          <a:p>
            <a:pPr marL="0" indent="0">
              <a:buNone/>
            </a:pPr>
            <a:r>
              <a:rPr lang="en-US" sz="3200" dirty="0" smtClean="0"/>
              <a:t>Objects that are closer to the viewer overlap the objects behind them.</a:t>
            </a:r>
            <a:endParaRPr 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28800"/>
            <a:ext cx="4401113" cy="415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969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8600"/>
            <a:ext cx="8229600" cy="1143000"/>
          </a:xfrm>
        </p:spPr>
        <p:txBody>
          <a:bodyPr>
            <a:noAutofit/>
          </a:bodyPr>
          <a:lstStyle/>
          <a:p>
            <a:pPr algn="ctr"/>
            <a:r>
              <a:rPr lang="en-US" sz="9600" b="1" u="sng" dirty="0" smtClean="0">
                <a:solidFill>
                  <a:srgbClr val="E20000"/>
                </a:solidFill>
                <a:effectLst>
                  <a:outerShdw blurRad="38100" dist="38100" dir="2700000" algn="tl">
                    <a:srgbClr val="000000">
                      <a:alpha val="43137"/>
                    </a:srgbClr>
                  </a:outerShdw>
                </a:effectLst>
                <a:latin typeface="Baskerville Old Face" panose="02020602080505020303" pitchFamily="18" charset="0"/>
              </a:rPr>
              <a:t>C</a:t>
            </a:r>
            <a:r>
              <a:rPr lang="en-US" sz="9600" b="1" u="sng" dirty="0" smtClean="0">
                <a:solidFill>
                  <a:srgbClr val="FFC000"/>
                </a:solidFill>
                <a:effectLst>
                  <a:outerShdw blurRad="38100" dist="38100" dir="2700000" algn="tl">
                    <a:srgbClr val="000000">
                      <a:alpha val="43137"/>
                    </a:srgbClr>
                  </a:outerShdw>
                </a:effectLst>
                <a:latin typeface="Baskerville Old Face" panose="02020602080505020303" pitchFamily="18" charset="0"/>
              </a:rPr>
              <a:t>o</a:t>
            </a:r>
            <a:r>
              <a:rPr lang="en-US" sz="9600" b="1" u="sng" dirty="0" smtClean="0">
                <a:solidFill>
                  <a:srgbClr val="92D050"/>
                </a:solidFill>
                <a:effectLst>
                  <a:outerShdw blurRad="38100" dist="38100" dir="2700000" algn="tl">
                    <a:srgbClr val="000000">
                      <a:alpha val="43137"/>
                    </a:srgbClr>
                  </a:outerShdw>
                </a:effectLst>
                <a:latin typeface="Baskerville Old Face" panose="02020602080505020303" pitchFamily="18" charset="0"/>
              </a:rPr>
              <a:t>l</a:t>
            </a:r>
            <a:r>
              <a:rPr lang="en-US" sz="9600" b="1" u="sng" dirty="0" smtClean="0">
                <a:solidFill>
                  <a:srgbClr val="006699"/>
                </a:solidFill>
                <a:effectLst>
                  <a:outerShdw blurRad="38100" dist="38100" dir="2700000" algn="tl">
                    <a:srgbClr val="000000">
                      <a:alpha val="43137"/>
                    </a:srgbClr>
                  </a:outerShdw>
                </a:effectLst>
                <a:latin typeface="Baskerville Old Face" panose="02020602080505020303" pitchFamily="18" charset="0"/>
              </a:rPr>
              <a:t>o</a:t>
            </a:r>
            <a:r>
              <a:rPr lang="en-US" sz="9600" b="1" u="sng" dirty="0" smtClean="0">
                <a:solidFill>
                  <a:srgbClr val="A35B9E"/>
                </a:solidFill>
                <a:effectLst>
                  <a:outerShdw blurRad="38100" dist="38100" dir="2700000" algn="tl">
                    <a:srgbClr val="000000">
                      <a:alpha val="43137"/>
                    </a:srgbClr>
                  </a:outerShdw>
                </a:effectLst>
                <a:latin typeface="Baskerville Old Face" panose="02020602080505020303" pitchFamily="18" charset="0"/>
              </a:rPr>
              <a:t>r</a:t>
            </a:r>
            <a:endParaRPr lang="en-US" sz="9600" b="1" u="sng" dirty="0">
              <a:solidFill>
                <a:srgbClr val="A35B9E"/>
              </a:solidFill>
              <a:effectLst>
                <a:outerShdw blurRad="38100" dist="38100" dir="2700000" algn="tl">
                  <a:srgbClr val="000000">
                    <a:alpha val="43137"/>
                  </a:srgbClr>
                </a:outerShdw>
              </a:effectLst>
              <a:latin typeface="Baskerville Old Face" panose="02020602080505020303" pitchFamily="18" charset="0"/>
            </a:endParaRPr>
          </a:p>
        </p:txBody>
      </p:sp>
      <p:sp>
        <p:nvSpPr>
          <p:cNvPr id="6" name="Content Placeholder 5"/>
          <p:cNvSpPr>
            <a:spLocks noGrp="1"/>
          </p:cNvSpPr>
          <p:nvPr>
            <p:ph sz="quarter" idx="1"/>
          </p:nvPr>
        </p:nvSpPr>
        <p:spPr>
          <a:xfrm>
            <a:off x="228600" y="1905000"/>
            <a:ext cx="8686800" cy="4525963"/>
          </a:xfrm>
        </p:spPr>
        <p:txBody>
          <a:bodyPr>
            <a:normAutofit/>
          </a:bodyPr>
          <a:lstStyle/>
          <a:p>
            <a:pPr marL="0" lvl="0" indent="0" algn="ctr">
              <a:buNone/>
            </a:pPr>
            <a:r>
              <a:rPr kumimoji="0" lang="en-US" altLang="en-US" sz="4000" b="1" i="0" u="none" strike="noStrike" cap="none" normalizeH="0" baseline="0" dirty="0" smtClean="0">
                <a:ln>
                  <a:noFill/>
                </a:ln>
                <a:solidFill>
                  <a:schemeClr val="tx1"/>
                </a:solidFill>
                <a:effectLst/>
                <a:latin typeface="Batang" panose="02030600000101010101" pitchFamily="18" charset="-127"/>
                <a:ea typeface="Batang" panose="02030600000101010101" pitchFamily="18" charset="-127"/>
                <a:cs typeface="Arial" pitchFamily="34" charset="0"/>
              </a:rPr>
              <a:t>The element of art derived from reflected</a:t>
            </a:r>
            <a:r>
              <a:rPr kumimoji="0" lang="en-US" altLang="en-US" sz="4000" b="1" i="0" u="none" strike="noStrike" cap="none" normalizeH="0" dirty="0" smtClean="0">
                <a:ln>
                  <a:noFill/>
                </a:ln>
                <a:solidFill>
                  <a:schemeClr val="tx1"/>
                </a:solidFill>
                <a:effectLst/>
                <a:latin typeface="Batang" panose="02030600000101010101" pitchFamily="18" charset="-127"/>
                <a:ea typeface="Batang" panose="02030600000101010101" pitchFamily="18" charset="-127"/>
                <a:cs typeface="Arial" pitchFamily="34" charset="0"/>
              </a:rPr>
              <a:t> </a:t>
            </a:r>
            <a:r>
              <a:rPr kumimoji="0" lang="en-US" altLang="en-US" sz="4000" b="1" i="0" u="none" strike="noStrike" cap="none" normalizeH="0" baseline="0" dirty="0" smtClean="0">
                <a:ln>
                  <a:noFill/>
                </a:ln>
                <a:solidFill>
                  <a:schemeClr val="tx1"/>
                </a:solidFill>
                <a:effectLst/>
                <a:latin typeface="Batang" panose="02030600000101010101" pitchFamily="18" charset="-127"/>
                <a:ea typeface="Batang" panose="02030600000101010101" pitchFamily="18" charset="-127"/>
                <a:cs typeface="Arial" pitchFamily="34" charset="0"/>
              </a:rPr>
              <a:t>absorbed light. Color adds  interest and mood to a work of art. It is also referred to as "Hue". </a:t>
            </a:r>
            <a:endParaRPr lang="en-US" sz="4000"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093304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cios233.community.uaf.edu/files/2011/10/color_wheel.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3152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729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838200" y="2271215"/>
            <a:ext cx="8504237" cy="4572000"/>
          </a:xfrm>
        </p:spPr>
        <p:txBody>
          <a:bodyPr/>
          <a:lstStyle/>
          <a:p>
            <a:pPr marL="0" indent="0">
              <a:buNone/>
            </a:pPr>
            <a:r>
              <a:rPr lang="en-US" dirty="0" smtClean="0"/>
              <a:t>   </a:t>
            </a:r>
          </a:p>
          <a:p>
            <a:pPr marL="0" indent="0">
              <a:buNone/>
            </a:pPr>
            <a:r>
              <a:rPr lang="en-US"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en-US" b="1"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en-US" sz="4400" b="1" dirty="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Red</a:t>
            </a:r>
            <a:r>
              <a:rPr lang="en-US" sz="4400" b="1"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en-US" sz="4400" b="1"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lang="en-US" sz="4400" b="1" dirty="0" smtClean="0">
                <a:solidFill>
                  <a:srgbClr val="D7D2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Yellow       </a:t>
            </a:r>
            <a:r>
              <a:rPr lang="en-US" sz="4400" b="1" dirty="0" smtClean="0">
                <a:solidFill>
                  <a:srgbClr val="006699"/>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Blue</a:t>
            </a:r>
            <a:endParaRPr lang="en-US" sz="4400" b="1" dirty="0">
              <a:solidFill>
                <a:srgbClr val="006699"/>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a:p>
            <a:pPr marL="0" indent="0">
              <a:buNone/>
            </a:pPr>
            <a:endParaRPr lang="en-US" sz="4400" dirty="0"/>
          </a:p>
        </p:txBody>
      </p:sp>
      <p:sp>
        <p:nvSpPr>
          <p:cNvPr id="4" name="Title 3"/>
          <p:cNvSpPr>
            <a:spLocks noGrp="1"/>
          </p:cNvSpPr>
          <p:nvPr>
            <p:ph type="title" idx="4294967295"/>
          </p:nvPr>
        </p:nvSpPr>
        <p:spPr>
          <a:xfrm>
            <a:off x="228600" y="457200"/>
            <a:ext cx="8534400" cy="758825"/>
          </a:xfrm>
        </p:spPr>
        <p:txBody>
          <a:bodyPr>
            <a:noAutofit/>
          </a:bodyPr>
          <a:lstStyle/>
          <a:p>
            <a:r>
              <a:rPr lang="en-US" sz="7200" dirty="0" smtClean="0">
                <a:solidFill>
                  <a:srgbClr val="553D52"/>
                </a:solidFill>
                <a:effectLst>
                  <a:outerShdw blurRad="38100" dist="38100" dir="2700000" algn="tl">
                    <a:srgbClr val="000000">
                      <a:alpha val="43137"/>
                    </a:srgbClr>
                  </a:outerShdw>
                </a:effectLst>
              </a:rPr>
              <a:t> </a:t>
            </a:r>
            <a:r>
              <a:rPr lang="en-US" sz="6600" u="sng" dirty="0" smtClean="0">
                <a:solidFill>
                  <a:srgbClr val="553D52"/>
                </a:solidFill>
                <a:effectLst>
                  <a:outerShdw blurRad="38100" dist="38100" dir="2700000" algn="tl">
                    <a:srgbClr val="000000">
                      <a:alpha val="43137"/>
                    </a:srgbClr>
                  </a:outerShdw>
                </a:effectLst>
              </a:rPr>
              <a:t>Primary Colors</a:t>
            </a:r>
            <a:endParaRPr lang="en-US" sz="6600" u="sng" dirty="0">
              <a:solidFill>
                <a:srgbClr val="553D52"/>
              </a:solidFill>
              <a:effectLst>
                <a:outerShdw blurRad="38100" dist="38100" dir="2700000" algn="tl">
                  <a:srgbClr val="000000">
                    <a:alpha val="43137"/>
                  </a:srgbClr>
                </a:outerShdw>
              </a:effectLst>
            </a:endParaRPr>
          </a:p>
        </p:txBody>
      </p:sp>
      <p:pic>
        <p:nvPicPr>
          <p:cNvPr id="17410" name="Picture 2" descr="https://encrypted-tbn2.gstatic.com/images?q=tbn:ANd9GcTssKogQXjD51BKH5DdTZ0kB3V04MKbckRwFbKUJJVcMbUYxCj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3" y="3546143"/>
            <a:ext cx="7975751"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9969" y="1371600"/>
            <a:ext cx="14478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340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533400"/>
            <a:ext cx="4038600" cy="5733365"/>
          </a:xfrm>
        </p:spPr>
        <p:txBody>
          <a:bodyPr>
            <a:normAutofit/>
          </a:bodyPr>
          <a:lstStyle/>
          <a:p>
            <a:pPr marL="0" indent="0">
              <a:buNone/>
            </a:pPr>
            <a:r>
              <a:rPr lang="en-US" sz="4400" b="1" i="1" dirty="0" smtClean="0"/>
              <a:t>Primary </a:t>
            </a:r>
            <a:r>
              <a:rPr lang="en-US" sz="4400" b="1" i="1" dirty="0"/>
              <a:t>colors </a:t>
            </a:r>
            <a:r>
              <a:rPr lang="en-US" sz="4400" i="1" dirty="0"/>
              <a:t>cannot be mixed from other colors. They are the source of all other colors</a:t>
            </a:r>
            <a:r>
              <a:rPr lang="en-US" sz="4400" i="1" dirty="0" smtClean="0"/>
              <a:t>.</a:t>
            </a:r>
            <a:endParaRPr lang="en-US" sz="4400" dirty="0"/>
          </a:p>
        </p:txBody>
      </p:sp>
      <p:pic>
        <p:nvPicPr>
          <p:cNvPr id="307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724400" y="838200"/>
            <a:ext cx="4038600" cy="403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24400" y="5190361"/>
            <a:ext cx="4572000" cy="646331"/>
          </a:xfrm>
          <a:prstGeom prst="rect">
            <a:avLst/>
          </a:prstGeom>
        </p:spPr>
        <p:txBody>
          <a:bodyPr>
            <a:spAutoFit/>
          </a:bodyPr>
          <a:lstStyle/>
          <a:p>
            <a:r>
              <a:rPr lang="en-US" b="1" dirty="0"/>
              <a:t>ROY LICHTENSTEIN Maybe, 1969 color silkscreen</a:t>
            </a:r>
          </a:p>
        </p:txBody>
      </p:sp>
    </p:spTree>
    <p:extLst>
      <p:ext uri="{BB962C8B-B14F-4D97-AF65-F5344CB8AC3E}">
        <p14:creationId xmlns:p14="http://schemas.microsoft.com/office/powerpoint/2010/main" val="15898299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9600" y="304800"/>
            <a:ext cx="7924800" cy="1143000"/>
          </a:xfrm>
        </p:spPr>
        <p:txBody>
          <a:bodyPr>
            <a:normAutofit/>
          </a:bodyPr>
          <a:lstStyle/>
          <a:p>
            <a:r>
              <a:rPr lang="en-US" sz="6600" b="1" u="sng" dirty="0" smtClean="0">
                <a:solidFill>
                  <a:srgbClr val="4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Secondary Colors</a:t>
            </a:r>
            <a:endParaRPr lang="en-US" sz="6600" b="1" u="sng" dirty="0">
              <a:solidFill>
                <a:srgbClr val="4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16388" name="Picture 4" descr="https://encrypted-tbn0.gstatic.com/images?q=tbn:ANd9GcTLmYmZNUP6iLoIGKnscNMo7OpbtJ7vT4eqJj8pwZgq3B8Fs7-fd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 y="4343400"/>
            <a:ext cx="8305800" cy="17043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200" y="3681680"/>
            <a:ext cx="7467600" cy="1323439"/>
          </a:xfrm>
          <a:prstGeom prst="rect">
            <a:avLst/>
          </a:prstGeom>
          <a:noFill/>
        </p:spPr>
        <p:txBody>
          <a:bodyPr wrap="square" rtlCol="0">
            <a:spAutoFit/>
          </a:bodyPr>
          <a:lstStyle/>
          <a:p>
            <a:r>
              <a:rPr lang="en-US" sz="4000" dirty="0" smtClean="0"/>
              <a:t>Violet            Orange          Green</a:t>
            </a:r>
            <a:endParaRPr lang="en-US" sz="4000" dirty="0"/>
          </a:p>
          <a:p>
            <a:r>
              <a:rPr lang="en-US" sz="4000" dirty="0" smtClean="0"/>
              <a:t>     </a:t>
            </a:r>
            <a:endParaRPr lang="en-US" sz="4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660" y="1752600"/>
            <a:ext cx="1776680" cy="177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67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43200"/>
            <a:ext cx="5170487"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57200"/>
            <a:ext cx="8229600" cy="2123658"/>
          </a:xfrm>
          <a:prstGeom prst="rect">
            <a:avLst/>
          </a:prstGeom>
        </p:spPr>
        <p:txBody>
          <a:bodyPr wrap="square">
            <a:spAutoFit/>
          </a:bodyPr>
          <a:lstStyle/>
          <a:p>
            <a:pPr algn="ctr"/>
            <a:r>
              <a:rPr lang="en-US" sz="4400" dirty="0"/>
              <a:t>A </a:t>
            </a:r>
            <a:r>
              <a:rPr lang="en-US" sz="4400" b="1" i="1" dirty="0"/>
              <a:t>secondary</a:t>
            </a:r>
            <a:r>
              <a:rPr lang="en-US" sz="4400" b="1" dirty="0"/>
              <a:t> </a:t>
            </a:r>
            <a:r>
              <a:rPr lang="en-US" sz="4400" dirty="0"/>
              <a:t>color is a color made by mixing of two primary </a:t>
            </a:r>
            <a:r>
              <a:rPr lang="en-US" sz="4400" i="1" dirty="0"/>
              <a:t>colors</a:t>
            </a:r>
            <a:endParaRPr lang="en-US" sz="4400" dirty="0"/>
          </a:p>
        </p:txBody>
      </p:sp>
    </p:spTree>
    <p:extLst>
      <p:ext uri="{BB962C8B-B14F-4D97-AF65-F5344CB8AC3E}">
        <p14:creationId xmlns:p14="http://schemas.microsoft.com/office/powerpoint/2010/main" val="2262469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26864"/>
            <a:ext cx="8534400" cy="758825"/>
          </a:xfrm>
        </p:spPr>
        <p:txBody>
          <a:bodyPr>
            <a:noAutofit/>
          </a:bodyPr>
          <a:lstStyle/>
          <a:p>
            <a:r>
              <a:rPr lang="en-US" sz="5400" b="1" u="sng" dirty="0" smtClean="0"/>
              <a:t>Blind Contour Line</a:t>
            </a:r>
            <a:endParaRPr lang="en-US" sz="5400" b="1" u="sng" dirty="0"/>
          </a:p>
        </p:txBody>
      </p:sp>
      <p:sp>
        <p:nvSpPr>
          <p:cNvPr id="3" name="Content Placeholder 2"/>
          <p:cNvSpPr>
            <a:spLocks noGrp="1"/>
          </p:cNvSpPr>
          <p:nvPr>
            <p:ph sz="half" idx="4294967295"/>
          </p:nvPr>
        </p:nvSpPr>
        <p:spPr>
          <a:xfrm>
            <a:off x="381000" y="1220557"/>
            <a:ext cx="8839200" cy="4681538"/>
          </a:xfrm>
        </p:spPr>
        <p:txBody>
          <a:bodyPr>
            <a:normAutofit/>
          </a:bodyPr>
          <a:lstStyle/>
          <a:p>
            <a:pPr marL="0" indent="0">
              <a:buNone/>
            </a:pPr>
            <a:r>
              <a:rPr lang="en-US" sz="3600" dirty="0" smtClean="0"/>
              <a:t>When contour drawing is done without looking at the paper.  </a:t>
            </a:r>
            <a:endParaRPr lang="en-US" sz="3600" dirty="0"/>
          </a:p>
        </p:txBody>
      </p:sp>
      <p:pic>
        <p:nvPicPr>
          <p:cNvPr id="1026" name="Picture 2" descr="Image result for blind contour draw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943422"/>
            <a:ext cx="3376537" cy="4119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95400" y="2819400"/>
            <a:ext cx="2143125" cy="3076256"/>
          </a:xfrm>
          <a:prstGeom prst="rect">
            <a:avLst/>
          </a:prstGeom>
        </p:spPr>
      </p:pic>
    </p:spTree>
    <p:extLst>
      <p:ext uri="{BB962C8B-B14F-4D97-AF65-F5344CB8AC3E}">
        <p14:creationId xmlns:p14="http://schemas.microsoft.com/office/powerpoint/2010/main" val="7095513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563033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9166" y="457200"/>
            <a:ext cx="8077200" cy="1446550"/>
          </a:xfrm>
          <a:prstGeom prst="rect">
            <a:avLst/>
          </a:prstGeom>
        </p:spPr>
        <p:txBody>
          <a:bodyPr wrap="square">
            <a:spAutoFit/>
          </a:bodyPr>
          <a:lstStyle/>
          <a:p>
            <a:r>
              <a:rPr lang="en-US" sz="4400" dirty="0"/>
              <a:t>Pierre-</a:t>
            </a:r>
            <a:r>
              <a:rPr lang="en-US" sz="4400" dirty="0" err="1"/>
              <a:t>Auguste</a:t>
            </a:r>
            <a:r>
              <a:rPr lang="en-US" sz="4400" dirty="0"/>
              <a:t> Renoir, The Skiff (La </a:t>
            </a:r>
            <a:r>
              <a:rPr lang="en-US" sz="4400" dirty="0" err="1"/>
              <a:t>Yole</a:t>
            </a:r>
            <a:r>
              <a:rPr lang="en-US" sz="4400" dirty="0"/>
              <a:t>), 1875. </a:t>
            </a:r>
          </a:p>
        </p:txBody>
      </p:sp>
    </p:spTree>
    <p:extLst>
      <p:ext uri="{BB962C8B-B14F-4D97-AF65-F5344CB8AC3E}">
        <p14:creationId xmlns:p14="http://schemas.microsoft.com/office/powerpoint/2010/main" val="39362376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381000"/>
            <a:ext cx="8686800" cy="1143000"/>
          </a:xfrm>
        </p:spPr>
        <p:txBody>
          <a:bodyPr>
            <a:normAutofit/>
          </a:bodyPr>
          <a:lstStyle/>
          <a:p>
            <a:r>
              <a:rPr lang="en-US" sz="4400" b="1" u="sng" dirty="0" smtClean="0">
                <a:solidFill>
                  <a:srgbClr val="4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Tertiary (</a:t>
            </a:r>
            <a:r>
              <a:rPr lang="en-US" sz="4400" b="1" u="sng" dirty="0">
                <a:solidFill>
                  <a:srgbClr val="4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Intermediate</a:t>
            </a:r>
            <a:r>
              <a:rPr lang="en-US" sz="4400" b="1" u="sng" dirty="0" smtClean="0">
                <a:solidFill>
                  <a:srgbClr val="4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Colors</a:t>
            </a:r>
            <a:endParaRPr lang="en-US" sz="4400" b="1" u="sng" dirty="0">
              <a:solidFill>
                <a:srgbClr val="42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8194" name="Picture 2" descr="Image result for tertiary col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232" y="937522"/>
            <a:ext cx="3607962" cy="535079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82" y="5155102"/>
            <a:ext cx="1414889" cy="1414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3468" y="1143000"/>
            <a:ext cx="4572000" cy="4524315"/>
          </a:xfrm>
          <a:prstGeom prst="rect">
            <a:avLst/>
          </a:prstGeom>
        </p:spPr>
        <p:txBody>
          <a:bodyPr>
            <a:spAutoFit/>
          </a:bodyPr>
          <a:lstStyle/>
          <a:p>
            <a:r>
              <a:rPr lang="en-US" sz="3200" b="1" dirty="0"/>
              <a:t>Tertiary colors</a:t>
            </a:r>
            <a:r>
              <a:rPr lang="en-US" sz="3200" dirty="0"/>
              <a:t> are combinations of primary and secondary </a:t>
            </a:r>
            <a:r>
              <a:rPr lang="en-US" sz="3200" dirty="0" smtClean="0"/>
              <a:t>colors. </a:t>
            </a:r>
            <a:r>
              <a:rPr lang="en-US" sz="3200" dirty="0"/>
              <a:t>There are six </a:t>
            </a:r>
            <a:r>
              <a:rPr lang="en-US" sz="3200" b="1" dirty="0"/>
              <a:t>tertiary colors</a:t>
            </a:r>
            <a:r>
              <a:rPr lang="en-US" sz="3200" dirty="0"/>
              <a:t>; red-orange, yellow-orange, yellow-green, blue-green, blue-violet, and red-violet</a:t>
            </a:r>
          </a:p>
        </p:txBody>
      </p:sp>
    </p:spTree>
    <p:extLst>
      <p:ext uri="{BB962C8B-B14F-4D97-AF65-F5344CB8AC3E}">
        <p14:creationId xmlns:p14="http://schemas.microsoft.com/office/powerpoint/2010/main" val="184213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752600"/>
            <a:ext cx="3681693" cy="468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0" y="367605"/>
            <a:ext cx="8382000" cy="1384995"/>
          </a:xfrm>
          <a:prstGeom prst="rect">
            <a:avLst/>
          </a:prstGeom>
        </p:spPr>
        <p:txBody>
          <a:bodyPr wrap="square">
            <a:spAutoFit/>
          </a:bodyPr>
          <a:lstStyle/>
          <a:p>
            <a:r>
              <a:rPr lang="en-US" sz="2800" dirty="0">
                <a:hlinkClick r:id="rId3" tooltip="Henri Matisse"/>
              </a:rPr>
              <a:t>Henri Matisse</a:t>
            </a:r>
            <a:r>
              <a:rPr lang="en-US" sz="2800" dirty="0"/>
              <a:t>. </a:t>
            </a:r>
            <a:r>
              <a:rPr lang="en-US" sz="2800" i="1" dirty="0"/>
              <a:t>Portrait of Madame Matisse. (The green line)</a:t>
            </a:r>
            <a:r>
              <a:rPr lang="en-US" sz="2800" dirty="0"/>
              <a:t>. 1905. 40.5 x 32.5 cm. Oil and tempera on canvas</a:t>
            </a:r>
          </a:p>
        </p:txBody>
      </p:sp>
    </p:spTree>
    <p:extLst>
      <p:ext uri="{BB962C8B-B14F-4D97-AF65-F5344CB8AC3E}">
        <p14:creationId xmlns:p14="http://schemas.microsoft.com/office/powerpoint/2010/main" val="16608153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42999"/>
            <a:ext cx="4355540" cy="4239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228600" y="381000"/>
            <a:ext cx="8534400" cy="758825"/>
          </a:xfrm>
        </p:spPr>
        <p:txBody>
          <a:bodyPr>
            <a:noAutofit/>
          </a:bodyPr>
          <a:lstStyle/>
          <a:p>
            <a:r>
              <a:rPr lang="en-US" sz="6000" u="sng" dirty="0" smtClean="0"/>
              <a:t>Warm and Cool Colors</a:t>
            </a:r>
            <a:endParaRPr lang="en-US" sz="6000" u="sng" dirty="0"/>
          </a:p>
        </p:txBody>
      </p:sp>
      <p:sp>
        <p:nvSpPr>
          <p:cNvPr id="3" name="Rectangle 2"/>
          <p:cNvSpPr/>
          <p:nvPr/>
        </p:nvSpPr>
        <p:spPr>
          <a:xfrm>
            <a:off x="228600" y="5486400"/>
            <a:ext cx="8686800" cy="954107"/>
          </a:xfrm>
          <a:prstGeom prst="rect">
            <a:avLst/>
          </a:prstGeom>
        </p:spPr>
        <p:txBody>
          <a:bodyPr wrap="square">
            <a:spAutoFit/>
          </a:bodyPr>
          <a:lstStyle/>
          <a:p>
            <a:r>
              <a:rPr lang="en-US" sz="2800" dirty="0"/>
              <a:t>W</a:t>
            </a:r>
            <a:r>
              <a:rPr lang="en-US" sz="2800" dirty="0" smtClean="0"/>
              <a:t>arm </a:t>
            </a:r>
            <a:r>
              <a:rPr lang="en-US" sz="2800" dirty="0"/>
              <a:t>and cool colors impact our visual perception of the objects that we see. </a:t>
            </a:r>
          </a:p>
        </p:txBody>
      </p:sp>
    </p:spTree>
    <p:extLst>
      <p:ext uri="{BB962C8B-B14F-4D97-AF65-F5344CB8AC3E}">
        <p14:creationId xmlns:p14="http://schemas.microsoft.com/office/powerpoint/2010/main" val="3759652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304800"/>
            <a:ext cx="8534400" cy="758825"/>
          </a:xfrm>
        </p:spPr>
        <p:txBody>
          <a:bodyPr>
            <a:noAutofit/>
          </a:bodyPr>
          <a:lstStyle/>
          <a:p>
            <a:r>
              <a:rPr lang="en-US" sz="6000" u="sng" dirty="0" smtClean="0"/>
              <a:t>Cool Colors</a:t>
            </a:r>
            <a:endParaRPr lang="en-US" sz="6000" u="sng" dirty="0"/>
          </a:p>
        </p:txBody>
      </p:sp>
      <p:sp>
        <p:nvSpPr>
          <p:cNvPr id="3" name="Content Placeholder 2"/>
          <p:cNvSpPr>
            <a:spLocks noGrp="1"/>
          </p:cNvSpPr>
          <p:nvPr>
            <p:ph sz="half" idx="4294967295"/>
          </p:nvPr>
        </p:nvSpPr>
        <p:spPr>
          <a:xfrm>
            <a:off x="304800" y="1295400"/>
            <a:ext cx="4038600" cy="4681538"/>
          </a:xfrm>
        </p:spPr>
        <p:txBody>
          <a:bodyPr>
            <a:normAutofit fontScale="85000" lnSpcReduction="10000"/>
          </a:bodyPr>
          <a:lstStyle/>
          <a:p>
            <a:r>
              <a:rPr lang="en-US" dirty="0"/>
              <a:t>Cool colors — such as blue, green, and purple (violet); evoke a cool feeling because they remind us of things like water or grass</a:t>
            </a:r>
            <a:r>
              <a:rPr lang="en-US" dirty="0" smtClean="0"/>
              <a:t>. </a:t>
            </a:r>
          </a:p>
          <a:p>
            <a:r>
              <a:rPr lang="en-US" dirty="0" smtClean="0"/>
              <a:t>Cool </a:t>
            </a:r>
            <a:r>
              <a:rPr lang="en-US" dirty="0"/>
              <a:t>colors have nearly the opposite effects of warm colors. Receding from the eye, cool colors can make a space feel larger and more open. </a:t>
            </a:r>
            <a:endParaRPr lang="en-US" dirty="0" smtClean="0"/>
          </a:p>
          <a:p>
            <a:r>
              <a:rPr lang="en-US" dirty="0"/>
              <a:t>C</a:t>
            </a:r>
            <a:r>
              <a:rPr lang="en-US" dirty="0" smtClean="0"/>
              <a:t>ool </a:t>
            </a:r>
            <a:r>
              <a:rPr lang="en-US" dirty="0"/>
              <a:t>colors provide a sense of calm and relaxation.</a:t>
            </a:r>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371600"/>
            <a:ext cx="4488192" cy="3582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377696" y="5181600"/>
            <a:ext cx="4572000" cy="707886"/>
          </a:xfrm>
          <a:prstGeom prst="rect">
            <a:avLst/>
          </a:prstGeom>
        </p:spPr>
        <p:txBody>
          <a:bodyPr>
            <a:spAutoFit/>
          </a:bodyPr>
          <a:lstStyle/>
          <a:p>
            <a:r>
              <a:rPr lang="en-US" sz="2000" dirty="0"/>
              <a:t>''Starry Night'' by </a:t>
            </a:r>
            <a:r>
              <a:rPr lang="en-US" sz="2000" dirty="0">
                <a:hlinkClick r:id="rId3" tooltip="Vincent van Gogh"/>
              </a:rPr>
              <a:t>Vincent van Gogh</a:t>
            </a:r>
            <a:r>
              <a:rPr lang="en-US" sz="2000" dirty="0"/>
              <a:t> painted 1889</a:t>
            </a:r>
          </a:p>
        </p:txBody>
      </p:sp>
    </p:spTree>
    <p:extLst>
      <p:ext uri="{BB962C8B-B14F-4D97-AF65-F5344CB8AC3E}">
        <p14:creationId xmlns:p14="http://schemas.microsoft.com/office/powerpoint/2010/main" val="21224394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534400" cy="758825"/>
          </a:xfrm>
        </p:spPr>
        <p:txBody>
          <a:bodyPr>
            <a:noAutofit/>
          </a:bodyPr>
          <a:lstStyle/>
          <a:p>
            <a:r>
              <a:rPr lang="en-US" sz="4800" u="sng" dirty="0" smtClean="0">
                <a:solidFill>
                  <a:srgbClr val="FF0000"/>
                </a:solidFill>
              </a:rPr>
              <a:t>Warm Colors</a:t>
            </a:r>
            <a:endParaRPr lang="en-US" sz="4800" u="sng" dirty="0">
              <a:solidFill>
                <a:srgbClr val="FF0000"/>
              </a:solidFill>
            </a:endParaRPr>
          </a:p>
        </p:txBody>
      </p:sp>
      <p:sp>
        <p:nvSpPr>
          <p:cNvPr id="3" name="Content Placeholder 2"/>
          <p:cNvSpPr>
            <a:spLocks noGrp="1"/>
          </p:cNvSpPr>
          <p:nvPr>
            <p:ph sz="half" idx="4294967295"/>
          </p:nvPr>
        </p:nvSpPr>
        <p:spPr>
          <a:xfrm>
            <a:off x="457200" y="1219200"/>
            <a:ext cx="4038600" cy="4681538"/>
          </a:xfrm>
        </p:spPr>
        <p:txBody>
          <a:bodyPr>
            <a:normAutofit fontScale="92500" lnSpcReduction="20000"/>
          </a:bodyPr>
          <a:lstStyle/>
          <a:p>
            <a:r>
              <a:rPr lang="en-US" dirty="0"/>
              <a:t>Warm colors — such as red, yellow, and orange; evoke warmth because they remind us of things like the sun or </a:t>
            </a:r>
            <a:r>
              <a:rPr lang="en-US" dirty="0" smtClean="0"/>
              <a:t>fire.</a:t>
            </a:r>
          </a:p>
          <a:p>
            <a:r>
              <a:rPr lang="en-US" dirty="0" smtClean="0"/>
              <a:t>Warm </a:t>
            </a:r>
            <a:r>
              <a:rPr lang="en-US" dirty="0"/>
              <a:t>colors </a:t>
            </a:r>
            <a:r>
              <a:rPr lang="en-US" dirty="0" smtClean="0"/>
              <a:t>feel </a:t>
            </a:r>
            <a:r>
              <a:rPr lang="en-US" dirty="0"/>
              <a:t>inviting and comforting, and provide the illusion of heat and warmth</a:t>
            </a:r>
            <a:r>
              <a:rPr lang="en-US" dirty="0" smtClean="0"/>
              <a:t>. </a:t>
            </a:r>
          </a:p>
          <a:p>
            <a:r>
              <a:rPr lang="en-US" dirty="0" smtClean="0"/>
              <a:t>These </a:t>
            </a:r>
            <a:r>
              <a:rPr lang="en-US" dirty="0"/>
              <a:t>colors advance toward the eye, </a:t>
            </a:r>
            <a:r>
              <a:rPr lang="en-US" dirty="0" smtClean="0"/>
              <a:t>and work </a:t>
            </a:r>
            <a:r>
              <a:rPr lang="en-US" dirty="0"/>
              <a:t>well in large spaces in order to make them feel cozy and secure. </a:t>
            </a:r>
          </a:p>
        </p:txBody>
      </p:sp>
      <p:pic>
        <p:nvPicPr>
          <p:cNvPr id="11267"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876800" y="1219200"/>
            <a:ext cx="3581400" cy="451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105400" y="5791200"/>
            <a:ext cx="3203121" cy="369332"/>
          </a:xfrm>
          <a:prstGeom prst="rect">
            <a:avLst/>
          </a:prstGeom>
        </p:spPr>
        <p:txBody>
          <a:bodyPr wrap="none">
            <a:spAutoFit/>
          </a:bodyPr>
          <a:lstStyle/>
          <a:p>
            <a:r>
              <a:rPr lang="en-US" dirty="0"/>
              <a:t>Sunflowers (Van Gogh series)</a:t>
            </a:r>
          </a:p>
        </p:txBody>
      </p:sp>
    </p:spTree>
    <p:extLst>
      <p:ext uri="{BB962C8B-B14F-4D97-AF65-F5344CB8AC3E}">
        <p14:creationId xmlns:p14="http://schemas.microsoft.com/office/powerpoint/2010/main" val="3138005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281" y="457200"/>
            <a:ext cx="8534400" cy="758825"/>
          </a:xfrm>
        </p:spPr>
        <p:txBody>
          <a:bodyPr>
            <a:noAutofit/>
          </a:bodyPr>
          <a:lstStyle/>
          <a:p>
            <a:r>
              <a:rPr lang="en-US" sz="6600" b="1" u="sng"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Color Values</a:t>
            </a:r>
            <a:endParaRPr lang="en-US" sz="6600" b="1" u="sng"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1026" name="Picture 2" descr="Image result for color intensity color wh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709362" cy="484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0622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33600" y="533400"/>
            <a:ext cx="7772400" cy="523220"/>
          </a:xfrm>
          <a:prstGeom prst="rect">
            <a:avLst/>
          </a:prstGeom>
        </p:spPr>
        <p:txBody>
          <a:bodyPr wrap="square">
            <a:spAutoFit/>
          </a:bodyPr>
          <a:lstStyle/>
          <a:p>
            <a:r>
              <a:rPr lang="en-US" sz="2800" dirty="0" smtClean="0"/>
              <a:t>.</a:t>
            </a:r>
            <a:endParaRPr lang="en-US" sz="2800" b="1" u="sng" dirty="0" smtClean="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124631"/>
            <a:ext cx="4433887" cy="429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4294967295"/>
          </p:nvPr>
        </p:nvSpPr>
        <p:spPr>
          <a:xfrm>
            <a:off x="407987" y="533400"/>
            <a:ext cx="3749675" cy="5562600"/>
          </a:xfrm>
        </p:spPr>
        <p:txBody>
          <a:bodyPr>
            <a:normAutofit fontScale="92500"/>
          </a:bodyPr>
          <a:lstStyle/>
          <a:p>
            <a:pPr marL="0" indent="0">
              <a:buNone/>
            </a:pPr>
            <a:r>
              <a:rPr lang="en-US" sz="4800" b="1" dirty="0" smtClean="0">
                <a:solidFill>
                  <a:srgbClr val="2B11E9"/>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haroni" panose="02010803020104030203" pitchFamily="2" charset="-79"/>
              </a:rPr>
              <a:t>Hue: </a:t>
            </a:r>
            <a:r>
              <a:rPr lang="en-US" sz="3500" dirty="0" smtClean="0">
                <a:latin typeface="+mj-lt"/>
                <a:ea typeface="Batang" panose="02030600000101010101" pitchFamily="18" charset="-127"/>
                <a:cs typeface="Aharoni" panose="02010803020104030203" pitchFamily="2" charset="-79"/>
              </a:rPr>
              <a:t>Pure color on the color wheel.</a:t>
            </a:r>
          </a:p>
          <a:p>
            <a:pPr marL="0" indent="0">
              <a:buNone/>
            </a:pPr>
            <a:r>
              <a:rPr lang="en-US" sz="4800" b="1" dirty="0" smtClean="0">
                <a:solidFill>
                  <a:srgbClr val="19CEE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haroni" panose="02010803020104030203" pitchFamily="2" charset="-79"/>
              </a:rPr>
              <a:t>Tint</a:t>
            </a:r>
            <a:r>
              <a:rPr lang="en-US" sz="4800" b="1" dirty="0">
                <a:solidFill>
                  <a:srgbClr val="19CEE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haroni" panose="02010803020104030203" pitchFamily="2" charset="-79"/>
              </a:rPr>
              <a:t>: </a:t>
            </a:r>
            <a:r>
              <a:rPr lang="en-US" dirty="0" smtClean="0"/>
              <a:t>Adding </a:t>
            </a:r>
            <a:r>
              <a:rPr lang="en-US" dirty="0"/>
              <a:t>white to a pure hue to make something lighter.</a:t>
            </a:r>
          </a:p>
          <a:p>
            <a:pPr marL="0" indent="0">
              <a:buNone/>
            </a:pPr>
            <a:r>
              <a:rPr lang="en-US" sz="4400" b="1" dirty="0">
                <a:solidFill>
                  <a:srgbClr val="000054"/>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Shade: </a:t>
            </a:r>
            <a:r>
              <a:rPr lang="en-US" dirty="0" smtClean="0"/>
              <a:t>Adding </a:t>
            </a:r>
            <a:r>
              <a:rPr lang="en-US" dirty="0"/>
              <a:t>black to a pure hue to make something darker.</a:t>
            </a:r>
          </a:p>
          <a:p>
            <a:pPr marL="0" indent="0">
              <a:buNone/>
            </a:pPr>
            <a:r>
              <a:rPr lang="en-US" sz="4400" b="1" dirty="0">
                <a:solidFill>
                  <a:srgbClr val="687598"/>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Tone: </a:t>
            </a:r>
            <a:r>
              <a:rPr lang="en-US" dirty="0" smtClean="0"/>
              <a:t>Adding </a:t>
            </a:r>
            <a:r>
              <a:rPr lang="en-US" dirty="0"/>
              <a:t>gray to make color less vibrant</a:t>
            </a:r>
          </a:p>
        </p:txBody>
      </p:sp>
    </p:spTree>
    <p:extLst>
      <p:ext uri="{BB962C8B-B14F-4D97-AF65-F5344CB8AC3E}">
        <p14:creationId xmlns:p14="http://schemas.microsoft.com/office/powerpoint/2010/main" val="38364168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encrypted-tbn1.gstatic.com/images?q=tbn:ANd9GcTEFNPWzgiMjKBG2wa_3yFoMNfY74BW-HAs7fR_Nuk8tULZi4U6U8-2HH5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998" y="1468272"/>
            <a:ext cx="3237365" cy="44291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85800" y="152400"/>
            <a:ext cx="7772400" cy="1143000"/>
          </a:xfrm>
        </p:spPr>
        <p:txBody>
          <a:bodyPr>
            <a:noAutofit/>
          </a:bodyPr>
          <a:lstStyle/>
          <a:p>
            <a:r>
              <a:rPr lang="en-US" sz="7200" b="1" u="sng" dirty="0" smtClean="0">
                <a:solidFill>
                  <a:srgbClr val="FF5757"/>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Monochromatic</a:t>
            </a:r>
            <a:endParaRPr lang="en-US" sz="7200" b="1" u="sng" dirty="0">
              <a:solidFill>
                <a:srgbClr val="FF5757"/>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Content Placeholder 2"/>
          <p:cNvSpPr>
            <a:spLocks noGrp="1"/>
          </p:cNvSpPr>
          <p:nvPr>
            <p:ph sz="quarter" idx="4294967295"/>
          </p:nvPr>
        </p:nvSpPr>
        <p:spPr>
          <a:xfrm>
            <a:off x="296563" y="1600200"/>
            <a:ext cx="8305800" cy="4572000"/>
          </a:xfrm>
        </p:spPr>
        <p:txBody>
          <a:bodyPr>
            <a:normAutofit/>
          </a:bodyPr>
          <a:lstStyle/>
          <a:p>
            <a:pPr marL="0" indent="0">
              <a:buNone/>
            </a:pPr>
            <a:r>
              <a:rPr lang="en-US" sz="4400" b="1"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Mono</a:t>
            </a:r>
            <a:r>
              <a:rPr lang="en-US" sz="4400" dirty="0" smtClean="0"/>
              <a:t>=one</a:t>
            </a:r>
          </a:p>
          <a:p>
            <a:pPr marL="0" indent="0">
              <a:buNone/>
            </a:pPr>
            <a:r>
              <a:rPr lang="en-US" sz="4400" b="1"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Chroma</a:t>
            </a:r>
            <a:r>
              <a:rPr lang="en-US" sz="4400" dirty="0" smtClean="0"/>
              <a:t>=color</a:t>
            </a:r>
          </a:p>
          <a:p>
            <a:pPr marL="0" indent="0">
              <a:buNone/>
            </a:pPr>
            <a:r>
              <a:rPr lang="en-US" sz="4400" b="1"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Monochromatic</a:t>
            </a:r>
            <a:r>
              <a:rPr lang="en-US" sz="4400" dirty="0" smtClean="0"/>
              <a:t>=</a:t>
            </a:r>
          </a:p>
          <a:p>
            <a:pPr marL="0" indent="0">
              <a:buNone/>
            </a:pPr>
            <a:r>
              <a:rPr lang="en-US" sz="4400" dirty="0" smtClean="0"/>
              <a:t>One Color</a:t>
            </a:r>
            <a:endParaRPr lang="en-US" sz="4400" dirty="0"/>
          </a:p>
        </p:txBody>
      </p:sp>
    </p:spTree>
    <p:extLst>
      <p:ext uri="{BB962C8B-B14F-4D97-AF65-F5344CB8AC3E}">
        <p14:creationId xmlns:p14="http://schemas.microsoft.com/office/powerpoint/2010/main" val="13528975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81000"/>
            <a:ext cx="8534400" cy="758825"/>
          </a:xfrm>
        </p:spPr>
        <p:txBody>
          <a:bodyPr>
            <a:noAutofit/>
          </a:bodyPr>
          <a:lstStyle/>
          <a:p>
            <a:pPr algn="ctr"/>
            <a:r>
              <a:rPr lang="en-US" sz="7200" b="1" dirty="0" smtClean="0">
                <a:solidFill>
                  <a:srgbClr val="9933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dalus" panose="02020603050405020304" pitchFamily="18" charset="-78"/>
              </a:rPr>
              <a:t>Color</a:t>
            </a:r>
            <a:r>
              <a:rPr lang="en-US" sz="7200" b="1"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dalus" panose="02020603050405020304" pitchFamily="18" charset="-78"/>
              </a:rPr>
              <a:t> </a:t>
            </a:r>
            <a:r>
              <a:rPr lang="en-US" sz="7200" b="1" u="sng"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dalus" panose="02020603050405020304" pitchFamily="18" charset="-78"/>
              </a:rPr>
              <a:t>Intensity</a:t>
            </a:r>
            <a:endParaRPr lang="en-US" sz="7200" b="1" u="sng"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dalus" panose="02020603050405020304" pitchFamily="18" charset="-78"/>
            </a:endParaRPr>
          </a:p>
        </p:txBody>
      </p:sp>
      <p:sp>
        <p:nvSpPr>
          <p:cNvPr id="3" name="Content Placeholder 2"/>
          <p:cNvSpPr>
            <a:spLocks noGrp="1"/>
          </p:cNvSpPr>
          <p:nvPr>
            <p:ph sz="half" idx="4294967295"/>
          </p:nvPr>
        </p:nvSpPr>
        <p:spPr>
          <a:xfrm>
            <a:off x="304800" y="1295400"/>
            <a:ext cx="4038600" cy="4681538"/>
          </a:xfrm>
        </p:spPr>
        <p:txBody>
          <a:bodyPr>
            <a:normAutofit/>
          </a:bodyPr>
          <a:lstStyle/>
          <a:p>
            <a:r>
              <a:rPr lang="en-US" dirty="0" smtClean="0"/>
              <a:t>Also referred to as </a:t>
            </a:r>
            <a:r>
              <a:rPr lang="en-US" b="1" dirty="0"/>
              <a:t>S</a:t>
            </a:r>
            <a:r>
              <a:rPr lang="en-US" b="1" dirty="0" smtClean="0"/>
              <a:t>aturation</a:t>
            </a:r>
            <a:r>
              <a:rPr lang="en-US" dirty="0" smtClean="0"/>
              <a:t> or </a:t>
            </a:r>
            <a:r>
              <a:rPr lang="en-US" b="1" dirty="0" smtClean="0"/>
              <a:t>Chroma</a:t>
            </a:r>
            <a:r>
              <a:rPr lang="en-US" dirty="0" smtClean="0"/>
              <a:t>.</a:t>
            </a:r>
          </a:p>
          <a:p>
            <a:r>
              <a:rPr lang="en-US" dirty="0" smtClean="0"/>
              <a:t>Intensity refers to the brightness or dullness of a color.</a:t>
            </a:r>
          </a:p>
          <a:p>
            <a:r>
              <a:rPr lang="en-US" dirty="0" smtClean="0"/>
              <a:t>It is adjusted by adding grey to a pure hue or by mixing complementary colors. </a:t>
            </a:r>
          </a:p>
          <a:p>
            <a:endParaRPr lang="en-US" dirty="0"/>
          </a:p>
        </p:txBody>
      </p:sp>
      <p:pic>
        <p:nvPicPr>
          <p:cNvPr id="2052" name="Picture 4" descr="Image result for intensity of color example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4876800" y="1143000"/>
            <a:ext cx="4085912" cy="51660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33400" y="5715000"/>
            <a:ext cx="3810000" cy="847725"/>
          </a:xfrm>
          <a:prstGeom prst="rect">
            <a:avLst/>
          </a:prstGeom>
        </p:spPr>
      </p:pic>
    </p:spTree>
    <p:extLst>
      <p:ext uri="{BB962C8B-B14F-4D97-AF65-F5344CB8AC3E}">
        <p14:creationId xmlns:p14="http://schemas.microsoft.com/office/powerpoint/2010/main" val="3608154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278991"/>
            <a:ext cx="8534400" cy="758825"/>
          </a:xfrm>
        </p:spPr>
        <p:txBody>
          <a:bodyPr>
            <a:noAutofit/>
          </a:bodyPr>
          <a:lstStyle/>
          <a:p>
            <a:r>
              <a:rPr lang="en-US" sz="4800" b="1" u="sng" dirty="0" smtClean="0"/>
              <a:t>Implied Line</a:t>
            </a:r>
            <a:endParaRPr lang="en-US" sz="4800" b="1" u="sng" dirty="0"/>
          </a:p>
        </p:txBody>
      </p:sp>
      <p:sp>
        <p:nvSpPr>
          <p:cNvPr id="3" name="Content Placeholder 2"/>
          <p:cNvSpPr>
            <a:spLocks noGrp="1"/>
          </p:cNvSpPr>
          <p:nvPr>
            <p:ph sz="half" idx="4294967295"/>
          </p:nvPr>
        </p:nvSpPr>
        <p:spPr>
          <a:xfrm>
            <a:off x="152400" y="1371600"/>
            <a:ext cx="8839200" cy="4681538"/>
          </a:xfrm>
        </p:spPr>
        <p:txBody>
          <a:bodyPr>
            <a:normAutofit/>
          </a:bodyPr>
          <a:lstStyle/>
          <a:p>
            <a:pPr marL="0" indent="0">
              <a:buNone/>
            </a:pPr>
            <a:r>
              <a:rPr lang="en-US" sz="2800" dirty="0" smtClean="0"/>
              <a:t>Lines that suggest an edge instead of clearly showing one</a:t>
            </a:r>
            <a:r>
              <a:rPr lang="en-US" sz="2800" dirty="0"/>
              <a:t>. It can also be a line created by positioning a series of points so that the eye connects them. </a:t>
            </a:r>
          </a:p>
        </p:txBody>
      </p:sp>
      <p:pic>
        <p:nvPicPr>
          <p:cNvPr id="6" name="Picture 5"/>
          <p:cNvPicPr>
            <a:picLocks noChangeAspect="1"/>
          </p:cNvPicPr>
          <p:nvPr/>
        </p:nvPicPr>
        <p:blipFill>
          <a:blip r:embed="rId2"/>
          <a:stretch>
            <a:fillRect/>
          </a:stretch>
        </p:blipFill>
        <p:spPr>
          <a:xfrm>
            <a:off x="1219200" y="2817312"/>
            <a:ext cx="6477000" cy="3235826"/>
          </a:xfrm>
          <a:prstGeom prst="rect">
            <a:avLst/>
          </a:prstGeom>
        </p:spPr>
      </p:pic>
    </p:spTree>
    <p:extLst>
      <p:ext uri="{BB962C8B-B14F-4D97-AF65-F5344CB8AC3E}">
        <p14:creationId xmlns:p14="http://schemas.microsoft.com/office/powerpoint/2010/main" val="5016743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52400"/>
            <a:ext cx="7772400" cy="1143000"/>
          </a:xfrm>
        </p:spPr>
        <p:txBody>
          <a:bodyPr>
            <a:noAutofit/>
          </a:bodyPr>
          <a:lstStyle/>
          <a:p>
            <a:r>
              <a:rPr lang="en-US" sz="6600" b="1" u="sng"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Color Harmonies</a:t>
            </a:r>
            <a:endParaRPr lang="en-US" sz="6600" b="1" u="sng"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5" name="Content Placeholder 4"/>
          <p:cNvSpPr>
            <a:spLocks noGrp="1"/>
          </p:cNvSpPr>
          <p:nvPr>
            <p:ph sz="quarter" idx="4294967295"/>
          </p:nvPr>
        </p:nvSpPr>
        <p:spPr>
          <a:xfrm>
            <a:off x="2667000" y="1524000"/>
            <a:ext cx="6019800" cy="4525963"/>
          </a:xfrm>
        </p:spPr>
        <p:txBody>
          <a:bodyPr>
            <a:normAutofit/>
          </a:bodyPr>
          <a:lstStyle/>
          <a:p>
            <a:pPr marL="0" indent="0">
              <a:buNone/>
            </a:pPr>
            <a:r>
              <a:rPr lang="en-US" b="1" u="sng" dirty="0" smtClean="0"/>
              <a:t>Complementary</a:t>
            </a:r>
            <a:r>
              <a:rPr lang="en-US" u="sng" dirty="0" smtClean="0"/>
              <a:t>:  </a:t>
            </a:r>
            <a:r>
              <a:rPr lang="en-US" dirty="0" smtClean="0"/>
              <a:t>Colors that are opposite each other on the color wheel</a:t>
            </a:r>
          </a:p>
          <a:p>
            <a:pPr marL="0" indent="0">
              <a:buNone/>
            </a:pPr>
            <a:endParaRPr lang="en-US" b="1" dirty="0" smtClean="0"/>
          </a:p>
          <a:p>
            <a:pPr marL="0" indent="0">
              <a:buNone/>
            </a:pPr>
            <a:r>
              <a:rPr lang="en-US" b="1" u="sng" dirty="0" smtClean="0"/>
              <a:t>Analogous</a:t>
            </a:r>
            <a:r>
              <a:rPr lang="en-US" u="sng" dirty="0" smtClean="0"/>
              <a:t>:  </a:t>
            </a:r>
            <a:r>
              <a:rPr lang="en-US" dirty="0" smtClean="0"/>
              <a:t>colors that are next to each other on the color wheel.</a:t>
            </a:r>
          </a:p>
          <a:p>
            <a:pPr marL="0" indent="0">
              <a:buNone/>
            </a:pPr>
            <a:endParaRPr lang="en-US" b="1" dirty="0" smtClean="0"/>
          </a:p>
          <a:p>
            <a:pPr marL="0" indent="0">
              <a:buNone/>
            </a:pPr>
            <a:r>
              <a:rPr lang="en-US" b="1" u="sng" dirty="0" smtClean="0"/>
              <a:t>Triad:</a:t>
            </a:r>
            <a:r>
              <a:rPr lang="en-US" u="sng" dirty="0" smtClean="0"/>
              <a:t> </a:t>
            </a:r>
            <a:r>
              <a:rPr lang="en-US" dirty="0" smtClean="0"/>
              <a:t>A triadic color scheme uses colors that are evenly spaced around the color wheel. </a:t>
            </a:r>
            <a:endParaRPr lang="en-US" dirty="0"/>
          </a:p>
        </p:txBody>
      </p:sp>
      <p:pic>
        <p:nvPicPr>
          <p:cNvPr id="32770" name="Picture 2" descr="Color Wheel with triadic color 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836" y="4648200"/>
            <a:ext cx="1136564" cy="113656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Color Wheel with analogous color sch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3178776"/>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Color Wheel with complementary color sche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24000"/>
            <a:ext cx="125730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1536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229600" cy="2239962"/>
          </a:xfrm>
        </p:spPr>
        <p:txBody>
          <a:bodyPr>
            <a:normAutofit/>
          </a:bodyPr>
          <a:lstStyle/>
          <a:p>
            <a:pPr algn="ctr"/>
            <a:r>
              <a:rPr lang="en-US" dirty="0" smtClean="0"/>
              <a:t>The high contrast of </a:t>
            </a:r>
            <a:r>
              <a:rPr lang="en-US" b="1" u="sng" dirty="0" smtClean="0">
                <a:solidFill>
                  <a:srgbClr val="C00000"/>
                </a:solidFill>
                <a:latin typeface="Aharoni" panose="02010803020104030203" pitchFamily="2" charset="-79"/>
                <a:cs typeface="Aharoni" panose="02010803020104030203" pitchFamily="2" charset="-79"/>
              </a:rPr>
              <a:t>complementary colors </a:t>
            </a:r>
            <a:r>
              <a:rPr lang="en-US" dirty="0" smtClean="0"/>
              <a:t>creates a vibrant look especially when used at full saturation</a:t>
            </a:r>
            <a:endParaRPr lang="en-US" dirty="0"/>
          </a:p>
        </p:txBody>
      </p:sp>
      <p:pic>
        <p:nvPicPr>
          <p:cNvPr id="29698" name="Picture 2" descr="complementary color 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069" y="2057400"/>
            <a:ext cx="5105400" cy="408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9451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400" y="5545092"/>
            <a:ext cx="4572000" cy="369332"/>
          </a:xfrm>
          <a:prstGeom prst="rect">
            <a:avLst/>
          </a:prstGeom>
        </p:spPr>
        <p:txBody>
          <a:bodyPr>
            <a:spAutoFit/>
          </a:bodyPr>
          <a:lstStyle/>
          <a:p>
            <a:endParaRPr lang="en-US" dirty="0"/>
          </a:p>
        </p:txBody>
      </p:sp>
      <p:pic>
        <p:nvPicPr>
          <p:cNvPr id="4" name="Picture 3"/>
          <p:cNvPicPr>
            <a:picLocks noChangeAspect="1"/>
          </p:cNvPicPr>
          <p:nvPr/>
        </p:nvPicPr>
        <p:blipFill>
          <a:blip r:embed="rId2"/>
          <a:stretch>
            <a:fillRect/>
          </a:stretch>
        </p:blipFill>
        <p:spPr>
          <a:xfrm>
            <a:off x="2054180" y="685800"/>
            <a:ext cx="4953000" cy="4059836"/>
          </a:xfrm>
          <a:prstGeom prst="rect">
            <a:avLst/>
          </a:prstGeom>
        </p:spPr>
      </p:pic>
      <p:sp>
        <p:nvSpPr>
          <p:cNvPr id="5" name="Rectangle 4"/>
          <p:cNvSpPr/>
          <p:nvPr/>
        </p:nvSpPr>
        <p:spPr>
          <a:xfrm>
            <a:off x="2572451" y="5206884"/>
            <a:ext cx="3916457" cy="369332"/>
          </a:xfrm>
          <a:prstGeom prst="rect">
            <a:avLst/>
          </a:prstGeom>
        </p:spPr>
        <p:txBody>
          <a:bodyPr wrap="none">
            <a:spAutoFit/>
          </a:bodyPr>
          <a:lstStyle/>
          <a:p>
            <a:r>
              <a:rPr lang="en-US" dirty="0">
                <a:solidFill>
                  <a:srgbClr val="1A1E23"/>
                </a:solidFill>
                <a:latin typeface="Old Standard TT"/>
              </a:rPr>
              <a:t>Monet, Claude: Impression, Sunrise </a:t>
            </a:r>
            <a:endParaRPr lang="en-US" b="0" i="0" dirty="0">
              <a:solidFill>
                <a:srgbClr val="1A1E23"/>
              </a:solidFill>
              <a:effectLst/>
              <a:latin typeface="Old Standard TT"/>
            </a:endParaRPr>
          </a:p>
        </p:txBody>
      </p:sp>
    </p:spTree>
    <p:extLst>
      <p:ext uri="{BB962C8B-B14F-4D97-AF65-F5344CB8AC3E}">
        <p14:creationId xmlns:p14="http://schemas.microsoft.com/office/powerpoint/2010/main" val="2416467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alogous color 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272" y="2209800"/>
            <a:ext cx="4925455" cy="39403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380712"/>
            <a:ext cx="7467600" cy="1754326"/>
          </a:xfrm>
          <a:prstGeom prst="rect">
            <a:avLst/>
          </a:prstGeom>
        </p:spPr>
        <p:txBody>
          <a:bodyPr wrap="square">
            <a:spAutoFit/>
          </a:bodyPr>
          <a:lstStyle/>
          <a:p>
            <a:pPr algn="ctr"/>
            <a:r>
              <a:rPr lang="en-US" sz="3600" b="1" u="sng" dirty="0" smtClean="0">
                <a:solidFill>
                  <a:srgbClr val="006699"/>
                </a:solidFill>
                <a:latin typeface="Aharoni" panose="02010803020104030203" pitchFamily="2" charset="-79"/>
                <a:cs typeface="Aharoni" panose="02010803020104030203" pitchFamily="2" charset="-79"/>
              </a:rPr>
              <a:t>Analogous color schemes </a:t>
            </a:r>
            <a:r>
              <a:rPr lang="en-US" sz="3600" dirty="0" smtClean="0"/>
              <a:t>are often found in nature and are harmonious and pleasing to the eye.</a:t>
            </a:r>
            <a:endParaRPr lang="en-US" sz="3600" dirty="0"/>
          </a:p>
        </p:txBody>
      </p:sp>
    </p:spTree>
    <p:extLst>
      <p:ext uri="{BB962C8B-B14F-4D97-AF65-F5344CB8AC3E}">
        <p14:creationId xmlns:p14="http://schemas.microsoft.com/office/powerpoint/2010/main" val="30423319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762000"/>
            <a:ext cx="4953000" cy="3930953"/>
          </a:xfrm>
          <a:prstGeom prst="rect">
            <a:avLst/>
          </a:prstGeom>
        </p:spPr>
      </p:pic>
      <p:sp>
        <p:nvSpPr>
          <p:cNvPr id="3" name="Rectangle 2"/>
          <p:cNvSpPr/>
          <p:nvPr/>
        </p:nvSpPr>
        <p:spPr>
          <a:xfrm>
            <a:off x="2247900" y="5029200"/>
            <a:ext cx="4572000" cy="369332"/>
          </a:xfrm>
          <a:prstGeom prst="rect">
            <a:avLst/>
          </a:prstGeom>
        </p:spPr>
        <p:txBody>
          <a:bodyPr>
            <a:spAutoFit/>
          </a:bodyPr>
          <a:lstStyle/>
          <a:p>
            <a:r>
              <a:rPr lang="en-US" u="sng" dirty="0">
                <a:latin typeface="Roboto"/>
              </a:rPr>
              <a:t>Paul Cézanne | Houses in </a:t>
            </a:r>
            <a:r>
              <a:rPr lang="en-US" u="sng" dirty="0" smtClean="0">
                <a:latin typeface="Roboto"/>
              </a:rPr>
              <a:t>Provence 1883</a:t>
            </a:r>
            <a:endParaRPr lang="en-US" dirty="0"/>
          </a:p>
        </p:txBody>
      </p:sp>
    </p:spTree>
    <p:extLst>
      <p:ext uri="{BB962C8B-B14F-4D97-AF65-F5344CB8AC3E}">
        <p14:creationId xmlns:p14="http://schemas.microsoft.com/office/powerpoint/2010/main" val="4211195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riadic color 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438400"/>
            <a:ext cx="476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457200"/>
            <a:ext cx="7848600" cy="1754326"/>
          </a:xfrm>
          <a:prstGeom prst="rect">
            <a:avLst/>
          </a:prstGeom>
        </p:spPr>
        <p:txBody>
          <a:bodyPr wrap="square">
            <a:spAutoFit/>
          </a:bodyPr>
          <a:lstStyle/>
          <a:p>
            <a:pPr algn="ctr"/>
            <a:r>
              <a:rPr lang="en-US" sz="3600" b="1" u="sng" dirty="0" smtClean="0">
                <a:solidFill>
                  <a:srgbClr val="A35B9E"/>
                </a:solidFill>
                <a:latin typeface="Arial Black" panose="020B0A04020102020204" pitchFamily="34" charset="0"/>
              </a:rPr>
              <a:t>Triadic</a:t>
            </a:r>
            <a:r>
              <a:rPr lang="en-US" sz="3600" dirty="0" smtClean="0"/>
              <a:t> color harmonies tend to be quite vibrant, even if you use pale or unsaturated versions of your hues.</a:t>
            </a:r>
            <a:endParaRPr lang="en-US" sz="3600" dirty="0"/>
          </a:p>
        </p:txBody>
      </p:sp>
    </p:spTree>
    <p:extLst>
      <p:ext uri="{BB962C8B-B14F-4D97-AF65-F5344CB8AC3E}">
        <p14:creationId xmlns:p14="http://schemas.microsoft.com/office/powerpoint/2010/main" val="31756382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5562600"/>
            <a:ext cx="4572000" cy="369332"/>
          </a:xfrm>
          <a:prstGeom prst="rect">
            <a:avLst/>
          </a:prstGeom>
        </p:spPr>
        <p:txBody>
          <a:bodyPr>
            <a:spAutoFit/>
          </a:bodyPr>
          <a:lstStyle/>
          <a:p>
            <a:r>
              <a:rPr lang="en-US" b="1" dirty="0">
                <a:solidFill>
                  <a:srgbClr val="000000"/>
                </a:solidFill>
                <a:latin typeface="Roboto Condensed"/>
              </a:rPr>
              <a:t>Composition </a:t>
            </a:r>
            <a:r>
              <a:rPr lang="en-US" b="1" dirty="0" smtClean="0">
                <a:solidFill>
                  <a:srgbClr val="000000"/>
                </a:solidFill>
                <a:latin typeface="Roboto Condensed"/>
              </a:rPr>
              <a:t>IV </a:t>
            </a:r>
            <a:r>
              <a:rPr lang="en-US" dirty="0" err="1" smtClean="0">
                <a:solidFill>
                  <a:srgbClr val="0057A3"/>
                </a:solidFill>
                <a:latin typeface="Roboto"/>
                <a:hlinkClick r:id="rId2"/>
              </a:rPr>
              <a:t>Wassily</a:t>
            </a:r>
            <a:r>
              <a:rPr lang="en-US" dirty="0" smtClean="0">
                <a:solidFill>
                  <a:srgbClr val="0057A3"/>
                </a:solidFill>
                <a:latin typeface="Roboto"/>
                <a:hlinkClick r:id="rId2"/>
              </a:rPr>
              <a:t> </a:t>
            </a:r>
            <a:r>
              <a:rPr lang="en-US" dirty="0">
                <a:solidFill>
                  <a:srgbClr val="0057A3"/>
                </a:solidFill>
                <a:latin typeface="Roboto"/>
                <a:hlinkClick r:id="rId2"/>
              </a:rPr>
              <a:t>Kandinsky</a:t>
            </a:r>
            <a:endParaRPr lang="en-US" b="1" i="0" dirty="0">
              <a:solidFill>
                <a:srgbClr val="000000"/>
              </a:solidFill>
              <a:effectLst/>
              <a:latin typeface="Times New Roman" panose="02020603050405020304" pitchFamily="18" charset="0"/>
            </a:endParaRPr>
          </a:p>
        </p:txBody>
      </p:sp>
      <p:pic>
        <p:nvPicPr>
          <p:cNvPr id="1026" name="Picture 2" descr="Composition IV, 1911 - Wassily Kandin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66749"/>
            <a:ext cx="7143750"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6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04800" y="381000"/>
            <a:ext cx="8534400" cy="758825"/>
          </a:xfrm>
        </p:spPr>
        <p:txBody>
          <a:bodyPr>
            <a:normAutofit fontScale="90000"/>
          </a:bodyPr>
          <a:lstStyle/>
          <a:p>
            <a:r>
              <a:rPr lang="en-US" b="1" dirty="0" smtClean="0">
                <a:solidFill>
                  <a:srgbClr val="993300"/>
                </a:solidFill>
                <a:effectLst>
                  <a:outerShdw blurRad="38100" dist="38100" dir="2700000" algn="tl">
                    <a:srgbClr val="000000">
                      <a:alpha val="43137"/>
                    </a:srgbClr>
                  </a:outerShdw>
                </a:effectLst>
              </a:rPr>
              <a:t>Color Fun!!!!!  Did you know you can get different effects when pairing colors??</a:t>
            </a:r>
            <a:endParaRPr lang="en-US" b="1" dirty="0">
              <a:solidFill>
                <a:srgbClr val="993300"/>
              </a:solidFill>
              <a:effectLst>
                <a:outerShdw blurRad="38100" dist="38100" dir="2700000" algn="tl">
                  <a:srgbClr val="000000">
                    <a:alpha val="43137"/>
                  </a:srgbClr>
                </a:outerShdw>
              </a:effectLst>
            </a:endParaRPr>
          </a:p>
        </p:txBody>
      </p:sp>
      <p:pic>
        <p:nvPicPr>
          <p:cNvPr id="7" name="Content Placeholder 6"/>
          <p:cNvPicPr>
            <a:picLocks noGrp="1" noChangeAspect="1"/>
          </p:cNvPicPr>
          <p:nvPr>
            <p:ph sz="quarter" idx="4294967295"/>
          </p:nvPr>
        </p:nvPicPr>
        <p:blipFill>
          <a:blip r:embed="rId2"/>
          <a:stretch>
            <a:fillRect/>
          </a:stretch>
        </p:blipFill>
        <p:spPr>
          <a:xfrm>
            <a:off x="609600" y="1295400"/>
            <a:ext cx="7772400" cy="2590800"/>
          </a:xfrm>
          <a:prstGeom prst="rect">
            <a:avLst/>
          </a:prstGeom>
        </p:spPr>
      </p:pic>
      <p:pic>
        <p:nvPicPr>
          <p:cNvPr id="8" name="Picture 7"/>
          <p:cNvPicPr>
            <a:picLocks noChangeAspect="1"/>
          </p:cNvPicPr>
          <p:nvPr/>
        </p:nvPicPr>
        <p:blipFill>
          <a:blip r:embed="rId3"/>
          <a:stretch>
            <a:fillRect/>
          </a:stretch>
        </p:blipFill>
        <p:spPr>
          <a:xfrm>
            <a:off x="685800" y="3962400"/>
            <a:ext cx="7772400" cy="2590800"/>
          </a:xfrm>
          <a:prstGeom prst="rect">
            <a:avLst/>
          </a:prstGeom>
        </p:spPr>
      </p:pic>
    </p:spTree>
    <p:extLst>
      <p:ext uri="{BB962C8B-B14F-4D97-AF65-F5344CB8AC3E}">
        <p14:creationId xmlns:p14="http://schemas.microsoft.com/office/powerpoint/2010/main" val="8675147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219200"/>
            <a:ext cx="7924800" cy="4457700"/>
          </a:xfrm>
          <a:prstGeom prst="rect">
            <a:avLst/>
          </a:prstGeom>
        </p:spPr>
      </p:pic>
    </p:spTree>
    <p:extLst>
      <p:ext uri="{BB962C8B-B14F-4D97-AF65-F5344CB8AC3E}">
        <p14:creationId xmlns:p14="http://schemas.microsoft.com/office/powerpoint/2010/main" val="2175946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encrypted-tbn0.gstatic.com/images?q=tbn:ANd9GcRyZx4PnQ66wC4cyAXKcFz__eI4XhYCWIvzDQwBmcAhDFcCg1nOYEevEqh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739" y="1524000"/>
            <a:ext cx="5780903" cy="46062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304800" y="304800"/>
            <a:ext cx="8534400" cy="758825"/>
          </a:xfrm>
        </p:spPr>
        <p:txBody>
          <a:bodyPr/>
          <a:lstStyle/>
          <a:p>
            <a:pPr algn="ctr"/>
            <a:r>
              <a:rPr lang="en-US" b="1" dirty="0" smtClean="0">
                <a:solidFill>
                  <a:srgbClr val="C00000"/>
                </a:solidFill>
                <a:latin typeface="Batang" panose="02030600000101010101" pitchFamily="18" charset="-127"/>
                <a:ea typeface="Batang" panose="02030600000101010101" pitchFamily="18" charset="-127"/>
              </a:rPr>
              <a:t>What color scheme is it?</a:t>
            </a:r>
            <a:endParaRPr lang="en-US" b="1" dirty="0">
              <a:solidFill>
                <a:srgbClr val="C0000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767707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381000"/>
            <a:ext cx="7772400" cy="5824663"/>
          </a:xfrm>
          <a:prstGeom prst="rect">
            <a:avLst/>
          </a:prstGeom>
        </p:spPr>
      </p:pic>
    </p:spTree>
    <p:extLst>
      <p:ext uri="{BB962C8B-B14F-4D97-AF65-F5344CB8AC3E}">
        <p14:creationId xmlns:p14="http://schemas.microsoft.com/office/powerpoint/2010/main" val="2274322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Elements of Art-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350" y="2586681"/>
            <a:ext cx="914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The Elements of Art- 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230" y="2586681"/>
            <a:ext cx="1714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he Elements of Art- 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415" y="2617573"/>
            <a:ext cx="1371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The Elements of Art-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660" y="5105400"/>
            <a:ext cx="1925638" cy="12837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e Elements of Art-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159" y="5105400"/>
            <a:ext cx="1932781" cy="12885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4597" y="1989605"/>
            <a:ext cx="2253181" cy="461665"/>
          </a:xfrm>
          <a:prstGeom prst="rect">
            <a:avLst/>
          </a:prstGeom>
        </p:spPr>
        <p:txBody>
          <a:bodyPr wrap="none">
            <a:spAutoFit/>
          </a:bodyPr>
          <a:lstStyle/>
          <a:p>
            <a:r>
              <a:rPr lang="en-US" altLang="en-US" sz="2400" b="1" u="sng" dirty="0">
                <a:solidFill>
                  <a:srgbClr val="2A4C33"/>
                </a:solidFill>
                <a:latin typeface="+mj-lt"/>
                <a:cs typeface="Aharoni" panose="02010803020104030203" pitchFamily="2" charset="-79"/>
              </a:rPr>
              <a:t>Vertical </a:t>
            </a:r>
            <a:r>
              <a:rPr lang="en-US" altLang="en-US" sz="2400" b="1" u="sng" dirty="0" smtClean="0">
                <a:solidFill>
                  <a:srgbClr val="2A4C33"/>
                </a:solidFill>
                <a:latin typeface="+mj-lt"/>
                <a:cs typeface="Aharoni" panose="02010803020104030203" pitchFamily="2" charset="-79"/>
              </a:rPr>
              <a:t>Lines </a:t>
            </a:r>
            <a:endParaRPr lang="en-US" sz="2400" b="1" u="sng" dirty="0">
              <a:solidFill>
                <a:srgbClr val="2A4C33"/>
              </a:solidFill>
              <a:latin typeface="+mj-lt"/>
              <a:cs typeface="Aharoni" panose="02010803020104030203" pitchFamily="2" charset="-79"/>
            </a:endParaRPr>
          </a:p>
        </p:txBody>
      </p:sp>
      <p:sp>
        <p:nvSpPr>
          <p:cNvPr id="8" name="Rectangle 7"/>
          <p:cNvSpPr/>
          <p:nvPr/>
        </p:nvSpPr>
        <p:spPr>
          <a:xfrm>
            <a:off x="3434307" y="1998869"/>
            <a:ext cx="2576346" cy="461665"/>
          </a:xfrm>
          <a:prstGeom prst="rect">
            <a:avLst/>
          </a:prstGeom>
        </p:spPr>
        <p:txBody>
          <a:bodyPr wrap="none">
            <a:spAutoFit/>
          </a:bodyPr>
          <a:lstStyle/>
          <a:p>
            <a:r>
              <a:rPr lang="en-US" altLang="en-US" sz="2400" b="1" u="sng" dirty="0">
                <a:solidFill>
                  <a:srgbClr val="2A4C33"/>
                </a:solidFill>
                <a:latin typeface="+mj-lt"/>
                <a:cs typeface="Arial" pitchFamily="34" charset="0"/>
              </a:rPr>
              <a:t>Horizontal L</a:t>
            </a:r>
            <a:r>
              <a:rPr lang="en-US" altLang="en-US" sz="2400" b="1" u="sng" dirty="0" smtClean="0">
                <a:solidFill>
                  <a:srgbClr val="2A4C33"/>
                </a:solidFill>
                <a:latin typeface="+mj-lt"/>
                <a:cs typeface="Arial" pitchFamily="34" charset="0"/>
              </a:rPr>
              <a:t>ines</a:t>
            </a:r>
            <a:endParaRPr lang="en-US" sz="2400" b="1" u="sng" dirty="0">
              <a:solidFill>
                <a:srgbClr val="2A4C33"/>
              </a:solidFill>
              <a:latin typeface="+mj-lt"/>
            </a:endParaRPr>
          </a:p>
        </p:txBody>
      </p:sp>
      <p:sp>
        <p:nvSpPr>
          <p:cNvPr id="9" name="Rectangle 8"/>
          <p:cNvSpPr/>
          <p:nvPr/>
        </p:nvSpPr>
        <p:spPr>
          <a:xfrm>
            <a:off x="6409755" y="1989604"/>
            <a:ext cx="2371162" cy="461665"/>
          </a:xfrm>
          <a:prstGeom prst="rect">
            <a:avLst/>
          </a:prstGeom>
        </p:spPr>
        <p:txBody>
          <a:bodyPr wrap="none">
            <a:spAutoFit/>
          </a:bodyPr>
          <a:lstStyle/>
          <a:p>
            <a:r>
              <a:rPr lang="en-US" altLang="en-US" sz="2400" b="1" u="sng" dirty="0">
                <a:solidFill>
                  <a:srgbClr val="2A4C33"/>
                </a:solidFill>
                <a:latin typeface="+mj-lt"/>
                <a:cs typeface="Arial" pitchFamily="34" charset="0"/>
              </a:rPr>
              <a:t>Diagonal L</a:t>
            </a:r>
            <a:r>
              <a:rPr lang="en-US" altLang="en-US" sz="2400" b="1" u="sng" dirty="0" smtClean="0">
                <a:solidFill>
                  <a:srgbClr val="2A4C33"/>
                </a:solidFill>
                <a:latin typeface="+mj-lt"/>
                <a:cs typeface="Arial" pitchFamily="34" charset="0"/>
              </a:rPr>
              <a:t>ines</a:t>
            </a:r>
            <a:endParaRPr lang="en-US" sz="2400" b="1" u="sng" dirty="0">
              <a:solidFill>
                <a:srgbClr val="2A4C33"/>
              </a:solidFill>
              <a:latin typeface="+mj-lt"/>
            </a:endParaRPr>
          </a:p>
        </p:txBody>
      </p:sp>
      <p:sp>
        <p:nvSpPr>
          <p:cNvPr id="10" name="Rectangle 9"/>
          <p:cNvSpPr/>
          <p:nvPr/>
        </p:nvSpPr>
        <p:spPr>
          <a:xfrm>
            <a:off x="3708420" y="4355150"/>
            <a:ext cx="2130711" cy="461665"/>
          </a:xfrm>
          <a:prstGeom prst="rect">
            <a:avLst/>
          </a:prstGeom>
        </p:spPr>
        <p:txBody>
          <a:bodyPr wrap="none">
            <a:spAutoFit/>
          </a:bodyPr>
          <a:lstStyle/>
          <a:p>
            <a:r>
              <a:rPr lang="en-US" altLang="en-US" sz="2400" b="1" u="sng" dirty="0">
                <a:solidFill>
                  <a:srgbClr val="2A4C33"/>
                </a:solidFill>
                <a:latin typeface="+mj-lt"/>
                <a:cs typeface="Arial" pitchFamily="34" charset="0"/>
              </a:rPr>
              <a:t>Zigzag L</a:t>
            </a:r>
            <a:r>
              <a:rPr lang="en-US" altLang="en-US" sz="2400" b="1" u="sng" dirty="0" smtClean="0">
                <a:solidFill>
                  <a:srgbClr val="2A4C33"/>
                </a:solidFill>
                <a:latin typeface="+mj-lt"/>
                <a:cs typeface="Arial" pitchFamily="34" charset="0"/>
              </a:rPr>
              <a:t>ines </a:t>
            </a:r>
            <a:endParaRPr lang="en-US" sz="2400" b="1" u="sng" dirty="0">
              <a:solidFill>
                <a:srgbClr val="2A4C33"/>
              </a:solidFill>
              <a:latin typeface="+mj-lt"/>
            </a:endParaRPr>
          </a:p>
        </p:txBody>
      </p:sp>
      <p:sp>
        <p:nvSpPr>
          <p:cNvPr id="11" name="Rectangle 10"/>
          <p:cNvSpPr/>
          <p:nvPr/>
        </p:nvSpPr>
        <p:spPr>
          <a:xfrm>
            <a:off x="769406" y="4420433"/>
            <a:ext cx="2218877" cy="461665"/>
          </a:xfrm>
          <a:prstGeom prst="rect">
            <a:avLst/>
          </a:prstGeom>
        </p:spPr>
        <p:txBody>
          <a:bodyPr wrap="none">
            <a:spAutoFit/>
          </a:bodyPr>
          <a:lstStyle/>
          <a:p>
            <a:r>
              <a:rPr lang="en-US" altLang="en-US" sz="2400" b="1" u="sng" dirty="0">
                <a:solidFill>
                  <a:srgbClr val="2A4C33"/>
                </a:solidFill>
                <a:latin typeface="+mj-lt"/>
                <a:cs typeface="Arial" pitchFamily="34" charset="0"/>
              </a:rPr>
              <a:t>Curved L</a:t>
            </a:r>
            <a:r>
              <a:rPr lang="en-US" altLang="en-US" sz="2400" b="1" u="sng" dirty="0" smtClean="0">
                <a:solidFill>
                  <a:srgbClr val="2A4C33"/>
                </a:solidFill>
                <a:latin typeface="+mj-lt"/>
                <a:cs typeface="Arial" pitchFamily="34" charset="0"/>
              </a:rPr>
              <a:t>ines </a:t>
            </a:r>
            <a:endParaRPr lang="en-US" sz="2400" b="1" u="sng" dirty="0">
              <a:solidFill>
                <a:srgbClr val="2A4C33"/>
              </a:solidFill>
              <a:latin typeface="+mj-lt"/>
            </a:endParaRPr>
          </a:p>
        </p:txBody>
      </p:sp>
      <p:sp>
        <p:nvSpPr>
          <p:cNvPr id="12" name="Title 11"/>
          <p:cNvSpPr>
            <a:spLocks noGrp="1"/>
          </p:cNvSpPr>
          <p:nvPr>
            <p:ph type="title" idx="4294967295"/>
          </p:nvPr>
        </p:nvSpPr>
        <p:spPr>
          <a:xfrm>
            <a:off x="712306" y="393717"/>
            <a:ext cx="7772400" cy="1143000"/>
          </a:xfrm>
        </p:spPr>
        <p:txBody>
          <a:bodyPr>
            <a:noAutofit/>
          </a:bodyPr>
          <a:lstStyle/>
          <a:p>
            <a:pPr algn="ctr"/>
            <a:r>
              <a:rPr lang="en-US" sz="8000" b="1" u="sng" dirty="0" smtClean="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Line Types</a:t>
            </a:r>
            <a:endParaRPr lang="en-US" sz="8000" b="1" u="sng" dirty="0">
              <a:solidFill>
                <a:srgbClr val="C0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13" name="Rectangle 12"/>
          <p:cNvSpPr/>
          <p:nvPr/>
        </p:nvSpPr>
        <p:spPr>
          <a:xfrm>
            <a:off x="6299149" y="4385927"/>
            <a:ext cx="2678938" cy="400110"/>
          </a:xfrm>
          <a:prstGeom prst="rect">
            <a:avLst/>
          </a:prstGeom>
        </p:spPr>
        <p:txBody>
          <a:bodyPr wrap="none">
            <a:spAutoFit/>
          </a:bodyPr>
          <a:lstStyle/>
          <a:p>
            <a:r>
              <a:rPr lang="en-US" sz="2000" b="1" u="sng" dirty="0" smtClean="0">
                <a:solidFill>
                  <a:srgbClr val="2A4C33"/>
                </a:solidFill>
                <a:latin typeface="+mj-lt"/>
              </a:rPr>
              <a:t>Dot or Dashed Lines</a:t>
            </a:r>
            <a:endParaRPr lang="en-US" sz="2000" b="1" u="sng" dirty="0">
              <a:solidFill>
                <a:srgbClr val="2A4C33"/>
              </a:solidFill>
              <a:latin typeface="+mj-lt"/>
            </a:endParaRPr>
          </a:p>
        </p:txBody>
      </p:sp>
      <p:sp>
        <p:nvSpPr>
          <p:cNvPr id="15" name="TextBox 14"/>
          <p:cNvSpPr txBox="1"/>
          <p:nvPr/>
        </p:nvSpPr>
        <p:spPr>
          <a:xfrm>
            <a:off x="6584483" y="5089770"/>
            <a:ext cx="2021707" cy="646331"/>
          </a:xfrm>
          <a:prstGeom prst="rect">
            <a:avLst/>
          </a:prstGeom>
          <a:noFill/>
        </p:spPr>
        <p:txBody>
          <a:bodyPr wrap="square" rtlCol="0">
            <a:spAutoFit/>
          </a:bodyPr>
          <a:lstStyle/>
          <a:p>
            <a:r>
              <a:rPr lang="en-US" dirty="0" smtClean="0"/>
              <a:t>,,,,,,,,,,,,,,,,,,,,,,,,,,,,</a:t>
            </a:r>
          </a:p>
          <a:p>
            <a:r>
              <a:rPr lang="en-US" dirty="0" smtClean="0"/>
              <a:t>------------------------</a:t>
            </a:r>
            <a:endParaRPr lang="en-US" dirty="0"/>
          </a:p>
        </p:txBody>
      </p:sp>
    </p:spTree>
    <p:extLst>
      <p:ext uri="{BB962C8B-B14F-4D97-AF65-F5344CB8AC3E}">
        <p14:creationId xmlns:p14="http://schemas.microsoft.com/office/powerpoint/2010/main" val="848471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The Elements of Art-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66" y="2648472"/>
            <a:ext cx="18288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he Elements of Ar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937" y="2647096"/>
            <a:ext cx="1828800"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idx="4294967295"/>
          </p:nvPr>
        </p:nvSpPr>
        <p:spPr>
          <a:xfrm>
            <a:off x="675006" y="403786"/>
            <a:ext cx="7772400" cy="1143000"/>
          </a:xfrm>
        </p:spPr>
        <p:txBody>
          <a:bodyPr>
            <a:normAutofit/>
          </a:bodyPr>
          <a:lstStyle/>
          <a:p>
            <a:pPr algn="ctr"/>
            <a:r>
              <a:rPr lang="en-US" altLang="en-US" sz="5400" b="1" u="sng" dirty="0" smtClean="0">
                <a:solidFill>
                  <a:srgbClr val="C00000"/>
                </a:solidFill>
                <a:latin typeface="Batang" panose="02030600000101010101" pitchFamily="18" charset="-127"/>
                <a:ea typeface="Batang" panose="02030600000101010101" pitchFamily="18" charset="-127"/>
                <a:cs typeface="Arial" pitchFamily="34" charset="0"/>
              </a:rPr>
              <a:t>Line Quality/Variation</a:t>
            </a:r>
            <a:endParaRPr lang="en-US" sz="5400" b="1" u="sng" dirty="0">
              <a:solidFill>
                <a:srgbClr val="C00000"/>
              </a:solidFill>
              <a:latin typeface="Batang" panose="02030600000101010101" pitchFamily="18" charset="-127"/>
              <a:ea typeface="Batang" panose="02030600000101010101" pitchFamily="18" charset="-127"/>
            </a:endParaRPr>
          </a:p>
        </p:txBody>
      </p:sp>
      <p:sp>
        <p:nvSpPr>
          <p:cNvPr id="7" name="Rectangle 6"/>
          <p:cNvSpPr/>
          <p:nvPr/>
        </p:nvSpPr>
        <p:spPr>
          <a:xfrm>
            <a:off x="705841" y="2048361"/>
            <a:ext cx="1694849" cy="523220"/>
          </a:xfrm>
          <a:prstGeom prst="rect">
            <a:avLst/>
          </a:prstGeom>
        </p:spPr>
        <p:txBody>
          <a:bodyPr wrap="square">
            <a:spAutoFit/>
          </a:bodyPr>
          <a:lstStyle/>
          <a:p>
            <a:pPr algn="ctr"/>
            <a:r>
              <a:rPr lang="en-US" altLang="en-US" sz="2800" i="1" dirty="0" smtClean="0">
                <a:latin typeface="Arial" pitchFamily="34" charset="0"/>
                <a:cs typeface="Arial" pitchFamily="34" charset="0"/>
              </a:rPr>
              <a:t>Length</a:t>
            </a:r>
            <a:endParaRPr lang="en-US" sz="2800" dirty="0"/>
          </a:p>
        </p:txBody>
      </p:sp>
      <p:sp>
        <p:nvSpPr>
          <p:cNvPr id="8" name="Rectangle 7"/>
          <p:cNvSpPr/>
          <p:nvPr/>
        </p:nvSpPr>
        <p:spPr>
          <a:xfrm>
            <a:off x="6966303" y="2029651"/>
            <a:ext cx="1617084" cy="523220"/>
          </a:xfrm>
          <a:prstGeom prst="rect">
            <a:avLst/>
          </a:prstGeom>
        </p:spPr>
        <p:txBody>
          <a:bodyPr wrap="square">
            <a:spAutoFit/>
          </a:bodyPr>
          <a:lstStyle/>
          <a:p>
            <a:r>
              <a:rPr lang="en-US" altLang="en-US" sz="2800" i="1" dirty="0" smtClean="0">
                <a:latin typeface="Arial" pitchFamily="34" charset="0"/>
                <a:cs typeface="Arial" pitchFamily="34" charset="0"/>
              </a:rPr>
              <a:t>Width</a:t>
            </a:r>
            <a:endParaRPr lang="en-US" sz="2800" dirty="0"/>
          </a:p>
        </p:txBody>
      </p:sp>
      <p:sp>
        <p:nvSpPr>
          <p:cNvPr id="9" name="Rectangle 8"/>
          <p:cNvSpPr/>
          <p:nvPr/>
        </p:nvSpPr>
        <p:spPr>
          <a:xfrm>
            <a:off x="616444" y="4776106"/>
            <a:ext cx="1873641" cy="523220"/>
          </a:xfrm>
          <a:prstGeom prst="rect">
            <a:avLst/>
          </a:prstGeom>
        </p:spPr>
        <p:txBody>
          <a:bodyPr wrap="square">
            <a:spAutoFit/>
          </a:bodyPr>
          <a:lstStyle/>
          <a:p>
            <a:r>
              <a:rPr lang="en-US" altLang="en-US" sz="2800" i="1" dirty="0" smtClean="0">
                <a:latin typeface="Arial" pitchFamily="34" charset="0"/>
                <a:cs typeface="Arial" pitchFamily="34" charset="0"/>
              </a:rPr>
              <a:t>Direction</a:t>
            </a:r>
            <a:endParaRPr lang="en-US" sz="2800" dirty="0"/>
          </a:p>
        </p:txBody>
      </p:sp>
      <p:sp>
        <p:nvSpPr>
          <p:cNvPr id="10" name="Rectangle 9"/>
          <p:cNvSpPr/>
          <p:nvPr/>
        </p:nvSpPr>
        <p:spPr>
          <a:xfrm>
            <a:off x="6126916" y="4776106"/>
            <a:ext cx="2788484" cy="461665"/>
          </a:xfrm>
          <a:prstGeom prst="rect">
            <a:avLst/>
          </a:prstGeom>
        </p:spPr>
        <p:txBody>
          <a:bodyPr wrap="square">
            <a:spAutoFit/>
          </a:bodyPr>
          <a:lstStyle/>
          <a:p>
            <a:r>
              <a:rPr lang="en-US" altLang="en-US" sz="2400" i="1" dirty="0" smtClean="0">
                <a:latin typeface="Arial" pitchFamily="34" charset="0"/>
                <a:cs typeface="Arial" pitchFamily="34" charset="0"/>
              </a:rPr>
              <a:t>Degree of curve</a:t>
            </a:r>
            <a:r>
              <a:rPr lang="en-US" altLang="en-US" sz="2400" dirty="0" smtClean="0">
                <a:latin typeface="Arial" pitchFamily="34" charset="0"/>
                <a:cs typeface="Arial" pitchFamily="34" charset="0"/>
              </a:rPr>
              <a:t> </a:t>
            </a:r>
            <a:endParaRPr lang="en-US" sz="2400" dirty="0"/>
          </a:p>
        </p:txBody>
      </p:sp>
      <p:sp>
        <p:nvSpPr>
          <p:cNvPr id="11" name="Rectangle 10"/>
          <p:cNvSpPr/>
          <p:nvPr/>
        </p:nvSpPr>
        <p:spPr>
          <a:xfrm>
            <a:off x="3795075" y="2875696"/>
            <a:ext cx="1671734" cy="523220"/>
          </a:xfrm>
          <a:prstGeom prst="rect">
            <a:avLst/>
          </a:prstGeom>
        </p:spPr>
        <p:txBody>
          <a:bodyPr wrap="square">
            <a:spAutoFit/>
          </a:bodyPr>
          <a:lstStyle/>
          <a:p>
            <a:r>
              <a:rPr lang="en-US" sz="2800" i="1" dirty="0" smtClean="0">
                <a:latin typeface="Arial" pitchFamily="34" charset="0"/>
                <a:cs typeface="Arial" pitchFamily="34" charset="0"/>
              </a:rPr>
              <a:t>Value</a:t>
            </a:r>
            <a:endParaRPr lang="en-US" sz="2800" dirty="0"/>
          </a:p>
        </p:txBody>
      </p:sp>
      <p:pic>
        <p:nvPicPr>
          <p:cNvPr id="3074" name="Picture 2" descr="https://encrypted-tbn3.gstatic.com/images?q=tbn:ANd9GcRFLxa7jTWrq6FvGKf9MbObXoRLWGCutSoSFTrDjL2i4w9X4IX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916" y="5372318"/>
            <a:ext cx="2526038" cy="6439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1.gstatic.com/images?q=tbn:ANd9GcROt08pkTuG9KBYk33FQqTsygwzoYwQYKuyiMrL40yFlsc2_tkUM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480737"/>
            <a:ext cx="1781788" cy="133634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3.gstatic.com/images?q=tbn:ANd9GcQPgofzmTg88zbpYzzK4uwvuz9HTeMOq5ApVHO1vOO8pOKLP9U5A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890" y="5308812"/>
            <a:ext cx="1828800" cy="94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8808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25658</TotalTime>
  <Words>1241</Words>
  <Application>Microsoft Macintosh PowerPoint</Application>
  <PresentationFormat>On-screen Show (4:3)</PresentationFormat>
  <Paragraphs>187</Paragraphs>
  <Slides>69</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69</vt:i4>
      </vt:variant>
    </vt:vector>
  </HeadingPairs>
  <TitlesOfParts>
    <vt:vector size="87" baseType="lpstr">
      <vt:lpstr>Aharoni</vt:lpstr>
      <vt:lpstr>Andalus</vt:lpstr>
      <vt:lpstr>Aparajita</vt:lpstr>
      <vt:lpstr>Arial</vt:lpstr>
      <vt:lpstr>Arial Black</vt:lpstr>
      <vt:lpstr>Baskerville Old Face</vt:lpstr>
      <vt:lpstr>Batang</vt:lpstr>
      <vt:lpstr>Calibri</vt:lpstr>
      <vt:lpstr>Chiller</vt:lpstr>
      <vt:lpstr>Georgia</vt:lpstr>
      <vt:lpstr>Old Standard TT</vt:lpstr>
      <vt:lpstr>Roboto</vt:lpstr>
      <vt:lpstr>Roboto Condensed</vt:lpstr>
      <vt:lpstr>Snap ITC</vt:lpstr>
      <vt:lpstr>Times New Roman</vt:lpstr>
      <vt:lpstr>Wingdings</vt:lpstr>
      <vt:lpstr>Wingdings 2</vt:lpstr>
      <vt:lpstr>Civic</vt:lpstr>
      <vt:lpstr>  The Elements of Art</vt:lpstr>
      <vt:lpstr>Line</vt:lpstr>
      <vt:lpstr>    Contour Line</vt:lpstr>
      <vt:lpstr>Cross Contour Line</vt:lpstr>
      <vt:lpstr>Blind Contour Line</vt:lpstr>
      <vt:lpstr>Implied Line</vt:lpstr>
      <vt:lpstr>PowerPoint Presentation</vt:lpstr>
      <vt:lpstr>Line Types</vt:lpstr>
      <vt:lpstr>Line Quality/Variation</vt:lpstr>
      <vt:lpstr>Jean-Michel Basquiat, Self Portrait, 1983. </vt:lpstr>
      <vt:lpstr>Shape</vt:lpstr>
      <vt:lpstr>Geometric </vt:lpstr>
      <vt:lpstr>Organic Shapes</vt:lpstr>
      <vt:lpstr>Pablo PicassoThree Musicians </vt:lpstr>
      <vt:lpstr>   Value</vt:lpstr>
      <vt:lpstr>Value Scale A sequence of tones from light to dark that can be made between black and white </vt:lpstr>
      <vt:lpstr>Shading with Pencil</vt:lpstr>
      <vt:lpstr>PowerPoint Presentation</vt:lpstr>
      <vt:lpstr>Creating Value with Pen and Ink</vt:lpstr>
      <vt:lpstr>PowerPoint Presentation</vt:lpstr>
      <vt:lpstr>Adding Value with Color</vt:lpstr>
      <vt:lpstr>Form </vt:lpstr>
      <vt:lpstr>The Thinker (Le Penseur)Auguste Rodin </vt:lpstr>
      <vt:lpstr>Willem Claesz, 1637,  “Dessert”</vt:lpstr>
      <vt:lpstr>    Texture</vt:lpstr>
      <vt:lpstr>                                                       Real          Implied</vt:lpstr>
      <vt:lpstr>PowerPoint Presentation</vt:lpstr>
      <vt:lpstr>PowerPoint Presentation</vt:lpstr>
      <vt:lpstr> Space </vt:lpstr>
      <vt:lpstr>PowerPoint Presentation</vt:lpstr>
      <vt:lpstr> Using Space in your Compositions to Create Interest</vt:lpstr>
      <vt:lpstr>Fill The Space</vt:lpstr>
      <vt:lpstr>Extend Lines Off The Paper to give the illusion that the space extends beyond the picture frame</vt:lpstr>
      <vt:lpstr>MC Escher</vt:lpstr>
      <vt:lpstr>PowerPoint Presentation</vt:lpstr>
      <vt:lpstr>PowerPoint Presentation</vt:lpstr>
      <vt:lpstr>Six Ways to Create Space</vt:lpstr>
      <vt:lpstr>PERSPECTIVE</vt:lpstr>
      <vt:lpstr>Size</vt:lpstr>
      <vt:lpstr>Placement  Objects placed  higher on the picture plane will appear further away. Objects placed lower on the picture plane will appear closer to the viewer.</vt:lpstr>
      <vt:lpstr>Value/Color</vt:lpstr>
      <vt:lpstr>Detail</vt:lpstr>
      <vt:lpstr> Overlapping</vt:lpstr>
      <vt:lpstr>Color</vt:lpstr>
      <vt:lpstr>PowerPoint Presentation</vt:lpstr>
      <vt:lpstr> Primary Colors</vt:lpstr>
      <vt:lpstr>PowerPoint Presentation</vt:lpstr>
      <vt:lpstr>Secondary Colors</vt:lpstr>
      <vt:lpstr>PowerPoint Presentation</vt:lpstr>
      <vt:lpstr>PowerPoint Presentation</vt:lpstr>
      <vt:lpstr>Tertiary (Intermediate) Colors</vt:lpstr>
      <vt:lpstr>PowerPoint Presentation</vt:lpstr>
      <vt:lpstr>Warm and Cool Colors</vt:lpstr>
      <vt:lpstr>Cool Colors</vt:lpstr>
      <vt:lpstr>Warm Colors</vt:lpstr>
      <vt:lpstr>Color Values</vt:lpstr>
      <vt:lpstr>PowerPoint Presentation</vt:lpstr>
      <vt:lpstr>Monochromatic</vt:lpstr>
      <vt:lpstr>Color Intensity</vt:lpstr>
      <vt:lpstr>Color Harmonies</vt:lpstr>
      <vt:lpstr>The high contrast of complementary colors creates a vibrant look especially when used at full saturation</vt:lpstr>
      <vt:lpstr>PowerPoint Presentation</vt:lpstr>
      <vt:lpstr>PowerPoint Presentation</vt:lpstr>
      <vt:lpstr>PowerPoint Presentation</vt:lpstr>
      <vt:lpstr>PowerPoint Presentation</vt:lpstr>
      <vt:lpstr>PowerPoint Presentation</vt:lpstr>
      <vt:lpstr>Color Fun!!!!!  Did you know you can get different effects when pairing colors??</vt:lpstr>
      <vt:lpstr>PowerPoint Presentation</vt:lpstr>
      <vt:lpstr>What color scheme is it?</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 Types</dc:title>
  <dc:creator>Jennifer</dc:creator>
  <cp:lastModifiedBy>Robert Keller</cp:lastModifiedBy>
  <cp:revision>122</cp:revision>
  <dcterms:created xsi:type="dcterms:W3CDTF">2014-09-02T04:15:52Z</dcterms:created>
  <dcterms:modified xsi:type="dcterms:W3CDTF">2022-05-29T17:01:00Z</dcterms:modified>
</cp:coreProperties>
</file>