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9" r:id="rId4"/>
    <p:sldId id="272" r:id="rId5"/>
    <p:sldId id="260" r:id="rId6"/>
    <p:sldId id="277" r:id="rId7"/>
    <p:sldId id="273" r:id="rId8"/>
    <p:sldId id="286" r:id="rId9"/>
    <p:sldId id="275" r:id="rId10"/>
    <p:sldId id="287" r:id="rId11"/>
    <p:sldId id="288" r:id="rId12"/>
    <p:sldId id="278" r:id="rId13"/>
    <p:sldId id="289" r:id="rId14"/>
    <p:sldId id="284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704" userDrawn="1">
          <p15:clr>
            <a:srgbClr val="A4A3A4"/>
          </p15:clr>
        </p15:guide>
        <p15:guide id="8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E0A5D-C62D-4AE4-9027-BDBBEC301DFA}" v="431" dt="2018-12-06T13:37:29.23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3" autoAdjust="0"/>
    <p:restoredTop sz="86410" autoAdjust="0"/>
  </p:normalViewPr>
  <p:slideViewPr>
    <p:cSldViewPr snapToGrid="0">
      <p:cViewPr varScale="1">
        <p:scale>
          <a:sx n="145" d="100"/>
          <a:sy n="145" d="100"/>
        </p:scale>
        <p:origin x="396" y="11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4908" y="13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53465" y="333176"/>
            <a:ext cx="19240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solidFill>
                  <a:srgbClr val="215E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Osloskolen</a:t>
            </a:r>
            <a:endParaRPr lang="nb-NO" sz="2000" b="1" dirty="0">
              <a:solidFill>
                <a:srgbClr val="215E6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000" dirty="0">
                <a:solidFill>
                  <a:srgbClr val="215E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Oslo VO Rosenhof</a:t>
            </a:r>
          </a:p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34001" y="561579"/>
            <a:ext cx="1213802" cy="2287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33B74-B901-4462-9BAD-D1EEED250626}" type="datetime1">
              <a:rPr lang="nb-NO" sz="100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28.05.2019</a:t>
            </a:fld>
            <a:endParaRPr sz="10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1511" y="8618306"/>
            <a:ext cx="5353836" cy="3101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nb-NO" sz="10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Utviklet av Oslo VO Rosenhof, publisert med støtte fra IMDI                           www.språkstøtte.no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83827" y="8618306"/>
            <a:ext cx="500218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CFD77566-CD65-4859-9FA1-43956DC85B8C}" type="slidenum">
              <a:rPr sz="10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sz="100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0" y="123827"/>
            <a:ext cx="771951" cy="851103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1023461" y="151830"/>
            <a:ext cx="0" cy="819897"/>
          </a:xfrm>
          <a:prstGeom prst="line">
            <a:avLst/>
          </a:prstGeom>
          <a:ln>
            <a:solidFill>
              <a:srgbClr val="215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74420" y="207750"/>
            <a:ext cx="1981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b="1"/>
              <a:t>Osloskolen</a:t>
            </a:r>
          </a:p>
          <a:p>
            <a:r>
              <a:rPr lang="nb-NO" sz="1050"/>
              <a:t>Oslo VO Rosenhof</a:t>
            </a:r>
          </a:p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4999" y="332475"/>
            <a:ext cx="1034733" cy="207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F84D79A4-DF04-41F8-9B3C-8C6F5A87D4EC}" type="datetime1">
              <a:rPr lang="nb-NO" smtClean="0"/>
              <a:t>28.05.2019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231262"/>
            <a:ext cx="6096000" cy="349839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034458"/>
            <a:ext cx="5486400" cy="34237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0999" y="8666357"/>
            <a:ext cx="5333999" cy="310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dirty="0"/>
              <a:t>Utviklet av Oslo VO Rosenhof, publisert med støtte fra IMDI                           www.språkstøtte.no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06790" y="8614319"/>
            <a:ext cx="531541" cy="310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B8796F01-7154-41E0-B48B-A6921757531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1" y="31648"/>
            <a:ext cx="802431" cy="851103"/>
          </a:xfrm>
          <a:prstGeom prst="rect">
            <a:avLst/>
          </a:prstGeom>
        </p:spPr>
      </p:pic>
      <p:cxnSp>
        <p:nvCxnSpPr>
          <p:cNvPr id="9" name="Rett linje 8"/>
          <p:cNvCxnSpPr/>
          <p:nvPr/>
        </p:nvCxnSpPr>
        <p:spPr>
          <a:xfrm>
            <a:off x="1027642" y="59651"/>
            <a:ext cx="0" cy="819897"/>
          </a:xfrm>
          <a:prstGeom prst="line">
            <a:avLst/>
          </a:prstGeom>
          <a:ln>
            <a:solidFill>
              <a:srgbClr val="215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22263" y="1231900"/>
            <a:ext cx="6213475" cy="34972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04CE-347D-477B-84A4-683D432560F2}" type="slidenum">
              <a:rPr lang="nb-NO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83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22263" y="1231900"/>
            <a:ext cx="6213475" cy="34972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En bokstav er den minste enheten i skriftsystemet.</a:t>
            </a:r>
          </a:p>
          <a:p>
            <a:r>
              <a:rPr lang="nb-NO"/>
              <a:t>Uttalen til bokstaven alene og sammen med andre bokstaver.</a:t>
            </a:r>
          </a:p>
          <a:p>
            <a:r>
              <a:rPr lang="nb-NO"/>
              <a:t>Hver bokstav har liten betydning alene.</a:t>
            </a:r>
          </a:p>
          <a:p>
            <a:r>
              <a:rPr lang="nb-NO"/>
              <a:t>Når vi setter bokstavene sammen til ord skifter betydningen av ordet ettersom rekkefølgen på bokstavene endres.</a:t>
            </a:r>
          </a:p>
          <a:p>
            <a:r>
              <a:rPr lang="nb-NO"/>
              <a:t>( eks. hest/hets )</a:t>
            </a:r>
          </a:p>
          <a:p>
            <a:r>
              <a:rPr lang="nb-NO"/>
              <a:t>Første og siste bokstav er de viktigste for å forstå hva ordet betyr.</a:t>
            </a:r>
          </a:p>
          <a:p>
            <a:r>
              <a:rPr lang="nb-NO"/>
              <a:t>( eks. sant/</a:t>
            </a:r>
            <a:r>
              <a:rPr lang="nb-NO" err="1"/>
              <a:t>snat</a:t>
            </a:r>
            <a:r>
              <a:rPr lang="nb-NO"/>
              <a:t> )</a:t>
            </a:r>
          </a:p>
          <a:p>
            <a:r>
              <a:rPr lang="nb-NO"/>
              <a:t>Vi trekker sammen og avkoder.</a:t>
            </a:r>
          </a:p>
          <a:p>
            <a:r>
              <a:rPr lang="nb-NO"/>
              <a:t>Når lesingen er automatisert, leser vi hele setninger og store biter av en tekst uten å trekke sammen og avkode.</a:t>
            </a:r>
          </a:p>
          <a:p>
            <a:r>
              <a:rPr lang="nb-NO"/>
              <a:t>Lesing er mening. Det er tekstens betydning som er det viktigste.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04CE-347D-477B-84A4-683D432560F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8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22263" y="1231900"/>
            <a:ext cx="6213475" cy="34972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F971-1194-49AB-B008-CABF5826F1CD}" type="slidenum">
              <a:rPr lang="en-US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83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9554"/>
            <a:ext cx="12188825" cy="1928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41" y="5177214"/>
            <a:ext cx="9225798" cy="67558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063" indent="0" algn="ctr">
              <a:buNone/>
              <a:defRPr sz="2800"/>
            </a:lvl2pPr>
            <a:lvl3pPr marL="914126" indent="0" algn="ctr">
              <a:buNone/>
              <a:defRPr sz="2400"/>
            </a:lvl3pPr>
            <a:lvl4pPr marL="1371189" indent="0" algn="ctr">
              <a:buNone/>
              <a:defRPr sz="2000"/>
            </a:lvl4pPr>
            <a:lvl5pPr marL="1828249" indent="0" algn="ctr">
              <a:buNone/>
              <a:defRPr sz="2000"/>
            </a:lvl5pPr>
            <a:lvl6pPr marL="2285314" indent="0" algn="ctr">
              <a:buNone/>
              <a:defRPr sz="2000"/>
            </a:lvl6pPr>
            <a:lvl7pPr marL="2742377" indent="0" algn="ctr">
              <a:buNone/>
              <a:defRPr sz="2000"/>
            </a:lvl7pPr>
            <a:lvl8pPr marL="3199440" indent="0" algn="ctr">
              <a:buNone/>
              <a:defRPr sz="2000"/>
            </a:lvl8pPr>
            <a:lvl9pPr marL="3656503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3504" y="1670702"/>
            <a:ext cx="10782300" cy="291963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9503" spc="-120" baseline="0">
                <a:solidFill>
                  <a:srgbClr val="37757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109599" y="374255"/>
            <a:ext cx="1869780" cy="470695"/>
          </a:xfrm>
          <a:prstGeom prst="rect">
            <a:avLst/>
          </a:prstGeom>
        </p:spPr>
        <p:txBody>
          <a:bodyPr vert="horz" lIns="91464" tIns="45732" rIns="91464" bIns="45732" rtlCol="0">
            <a:normAutofit lnSpcReduction="10000"/>
          </a:bodyPr>
          <a:lstStyle>
            <a:lvl1pPr marL="0" indent="0" algn="l" defTabSz="914126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Osloskolen</a:t>
            </a:r>
          </a:p>
          <a:p>
            <a:pPr>
              <a:spcBef>
                <a:spcPts val="0"/>
              </a:spcBef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Oslo VO Rosenhof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2" y="151256"/>
            <a:ext cx="788557" cy="916688"/>
          </a:xfrm>
          <a:prstGeom prst="rect">
            <a:avLst/>
          </a:prstGeom>
        </p:spPr>
      </p:pic>
      <p:cxnSp>
        <p:nvCxnSpPr>
          <p:cNvPr id="13" name="Rett linje 12"/>
          <p:cNvCxnSpPr/>
          <p:nvPr userDrawn="1"/>
        </p:nvCxnSpPr>
        <p:spPr>
          <a:xfrm>
            <a:off x="1062959" y="203886"/>
            <a:ext cx="0" cy="864058"/>
          </a:xfrm>
          <a:prstGeom prst="line">
            <a:avLst/>
          </a:prstGeom>
          <a:ln w="6350">
            <a:solidFill>
              <a:srgbClr val="215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738976" y="6489185"/>
            <a:ext cx="702424" cy="228600"/>
          </a:xfrm>
        </p:spPr>
        <p:txBody>
          <a:bodyPr/>
          <a:lstStyle>
            <a:lvl1pPr>
              <a:defRPr sz="10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nb-NO"/>
              <a:t>2019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622039" y="6489185"/>
            <a:ext cx="7222881" cy="228600"/>
          </a:xfrm>
        </p:spPr>
        <p:txBody>
          <a:bodyPr/>
          <a:lstStyle>
            <a:lvl1pPr>
              <a:defRPr sz="1000" cap="none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en-US" dirty="0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>
          <a:xfrm>
            <a:off x="11252463" y="6489185"/>
            <a:ext cx="505556" cy="228600"/>
          </a:xfrm>
        </p:spPr>
        <p:txBody>
          <a:bodyPr/>
          <a:lstStyle>
            <a:lvl1pPr>
              <a:defRPr sz="900">
                <a:solidFill>
                  <a:schemeClr val="bg1">
                    <a:alpha val="25000"/>
                  </a:schemeClr>
                </a:solidFill>
              </a:defRPr>
            </a:lvl1pPr>
          </a:lstStyle>
          <a:p>
            <a:fld id="{EB37DED6-D4C7-42EE-AB49-D2E39E64FD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TekstSylinder 16"/>
          <p:cNvSpPr txBox="1"/>
          <p:nvPr userDrawn="1"/>
        </p:nvSpPr>
        <p:spPr>
          <a:xfrm rot="5400000">
            <a:off x="10769232" y="1125752"/>
            <a:ext cx="212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chemeClr val="accent1">
                    <a:lumMod val="50000"/>
                  </a:schemeClr>
                </a:solidFill>
              </a:rPr>
              <a:t>www.språkstøtte.no</a:t>
            </a:r>
          </a:p>
        </p:txBody>
      </p:sp>
    </p:spTree>
    <p:extLst>
      <p:ext uri="{BB962C8B-B14F-4D97-AF65-F5344CB8AC3E}">
        <p14:creationId xmlns:p14="http://schemas.microsoft.com/office/powerpoint/2010/main" val="2048888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nnBlåVenstreTittelNedeH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618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03" y="794583"/>
            <a:ext cx="6496762" cy="3947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  <a:alpha val="20000"/>
                  </a:schemeClr>
                </a:solidFill>
              </a:defRPr>
            </a:lvl1pPr>
          </a:lstStyle>
          <a:p>
            <a:fld id="{2DFBB78A-01B4-41F2-96B0-677A4A2828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B410625-9F44-490E-8D6D-E70C8755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591" y="4849472"/>
            <a:ext cx="8759497" cy="1550993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573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480" y="1998134"/>
            <a:ext cx="4662226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764" y="1998134"/>
            <a:ext cx="4662226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2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40467"/>
            <a:ext cx="4662226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49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80" y="2753084"/>
            <a:ext cx="4662226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6043" y="2038435"/>
            <a:ext cx="4662226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49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6043" y="2750990"/>
            <a:ext cx="4662226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5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8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0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57" y="5418672"/>
            <a:ext cx="10777969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12188825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49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82" y="5909735"/>
            <a:ext cx="9226941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49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nb-NO"/>
              <a:t>2019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DFBB78A-01B4-41F2-96B0-677A4A282832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557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5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1673" y="695325"/>
            <a:ext cx="2628215" cy="4800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324" y="714380"/>
            <a:ext cx="7732286" cy="540067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4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65571" y="6510049"/>
            <a:ext cx="472179" cy="228600"/>
          </a:xfrm>
        </p:spPr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6482" y="6505874"/>
            <a:ext cx="7546812" cy="2286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7891" y="6505874"/>
            <a:ext cx="733897" cy="228599"/>
          </a:xfrm>
        </p:spPr>
        <p:txBody>
          <a:bodyPr/>
          <a:lstStyle>
            <a:lvl1pPr>
              <a:defRPr sz="900">
                <a:solidFill>
                  <a:schemeClr val="tx2">
                    <a:lumMod val="75000"/>
                    <a:lumOff val="25000"/>
                    <a:alpha val="25000"/>
                  </a:schemeClr>
                </a:solidFill>
              </a:defRPr>
            </a:lvl1pPr>
          </a:lstStyle>
          <a:p>
            <a:fld id="{DA60BA0E-20D0-4E7C-B286-26C960A6788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5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re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9610" y="2628958"/>
            <a:ext cx="3623563" cy="1658198"/>
          </a:xfrm>
        </p:spPr>
        <p:txBody>
          <a:bodyPr>
            <a:noAutofit/>
          </a:bodyPr>
          <a:lstStyle>
            <a:lvl1pPr algn="r">
              <a:defRPr sz="4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4872038" y="2282846"/>
            <a:ext cx="5480050" cy="2665391"/>
          </a:xfrm>
        </p:spPr>
        <p:txBody>
          <a:bodyPr anchor="ctr"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89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reInnhold loddrett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9610" y="2628958"/>
            <a:ext cx="3623563" cy="1658198"/>
          </a:xfrm>
        </p:spPr>
        <p:txBody>
          <a:bodyPr>
            <a:noAutofit/>
          </a:bodyPr>
          <a:lstStyle>
            <a:lvl1pPr algn="r">
              <a:defRPr sz="4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4872038" y="2289152"/>
            <a:ext cx="5480050" cy="2659085"/>
          </a:xfrm>
        </p:spPr>
        <p:txBody>
          <a:bodyPr anchor="ctr"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EBFD11EB-5211-46B0-8B96-45C3A0EF878E}"/>
              </a:ext>
            </a:extLst>
          </p:cNvPr>
          <p:cNvCxnSpPr/>
          <p:nvPr userDrawn="1"/>
        </p:nvCxnSpPr>
        <p:spPr>
          <a:xfrm>
            <a:off x="4319752" y="2017986"/>
            <a:ext cx="0" cy="2730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ldeOg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763" y="499533"/>
            <a:ext cx="5417259" cy="165819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480" y="1072282"/>
            <a:ext cx="4662226" cy="46931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764" y="2434014"/>
            <a:ext cx="4662226" cy="3331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0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g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65" y="480615"/>
            <a:ext cx="6047704" cy="165819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400" y="1015526"/>
            <a:ext cx="4662226" cy="46931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416" y="2377258"/>
            <a:ext cx="5587297" cy="3331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7361" y="0"/>
            <a:ext cx="42314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90015" y="2326939"/>
            <a:ext cx="3382399" cy="1920240"/>
          </a:xfrm>
        </p:spPr>
        <p:txBody>
          <a:bodyPr anchor="ctr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44" y="882870"/>
            <a:ext cx="6496762" cy="5202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  <a:alpha val="20000"/>
                  </a:schemeClr>
                </a:solidFill>
              </a:defRPr>
            </a:lvl1pPr>
          </a:lstStyle>
          <a:p>
            <a:fld id="{2DFBB78A-01B4-41F2-96B0-677A4A28283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66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HøyreMed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7361" y="0"/>
            <a:ext cx="42314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90015" y="296349"/>
            <a:ext cx="3382399" cy="1920240"/>
          </a:xfrm>
        </p:spPr>
        <p:txBody>
          <a:bodyPr anchor="ctr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44" y="882870"/>
            <a:ext cx="6496762" cy="5202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  <a:alpha val="20000"/>
                  </a:schemeClr>
                </a:solidFill>
              </a:defRPr>
            </a:lvl1pPr>
          </a:lstStyle>
          <a:p>
            <a:fld id="{2DFBB78A-01B4-41F2-96B0-677A4A2828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281149-4D21-4EF4-A916-C35D285018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17740" y="2396358"/>
            <a:ext cx="3619010" cy="38972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42314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8606" y="2099915"/>
            <a:ext cx="3382399" cy="1920240"/>
          </a:xfrm>
        </p:spPr>
        <p:txBody>
          <a:bodyPr anchor="ctr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03" y="794583"/>
            <a:ext cx="6496762" cy="5202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  <a:alpha val="20000"/>
                  </a:schemeClr>
                </a:solidFill>
              </a:defRPr>
            </a:lvl1pPr>
          </a:lstStyle>
          <a:p>
            <a:fld id="{2DFBB78A-01B4-41F2-96B0-677A4A28283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40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2" y="2011680"/>
            <a:ext cx="107509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0342" y="6521807"/>
            <a:ext cx="85372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defRPr>
            </a:lvl1pPr>
          </a:lstStyle>
          <a:p>
            <a:r>
              <a:rPr lang="nb-NO"/>
              <a:t>2019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521807"/>
            <a:ext cx="653498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defRPr>
            </a:lvl1pPr>
          </a:lstStyle>
          <a:p>
            <a:r>
              <a:rPr lang="nb-NO" dirty="0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8842" y="6521807"/>
            <a:ext cx="4381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0">
                <a:ln>
                  <a:noFill/>
                </a:ln>
                <a:solidFill>
                  <a:schemeClr val="tx2">
                    <a:lumMod val="75000"/>
                    <a:lumOff val="25000"/>
                    <a:alpha val="25000"/>
                  </a:schemeClr>
                </a:solidFill>
                <a:latin typeface="+mn-lt"/>
              </a:defRPr>
            </a:lvl1pPr>
          </a:lstStyle>
          <a:p>
            <a:fld id="{EB37DED6-D4C7-42EE-AB49-D2E39E64FDE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520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7" r:id="rId3"/>
    <p:sldLayoutId id="2147483711" r:id="rId4"/>
    <p:sldLayoutId id="2147483704" r:id="rId5"/>
    <p:sldLayoutId id="2147483706" r:id="rId6"/>
    <p:sldLayoutId id="2147483705" r:id="rId7"/>
    <p:sldLayoutId id="2147483710" r:id="rId8"/>
    <p:sldLayoutId id="2147483708" r:id="rId9"/>
    <p:sldLayoutId id="2147483709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702" r:id="rId16"/>
    <p:sldLayoutId id="214748370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368" indent="-342797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475" indent="-548475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713" indent="-822713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6951" indent="-109695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64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58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52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46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Kurs 6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Leseopplæring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96C94235-AF92-4E48-BEFC-EFD68D64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1FD943D7-2E8F-4051-AFDB-5454C0D1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en-US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F84EB92B-6360-4F48-9631-242D880A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29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C89E8F-E4D3-420B-B04E-19053DB6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Dette gjør vi for å knekke lesekoden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85A6E8-AD86-49E4-91C2-B508BE162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49" y="2085422"/>
            <a:ext cx="10750925" cy="3766185"/>
          </a:xfrm>
        </p:spPr>
        <p:txBody>
          <a:bodyPr/>
          <a:lstStyle/>
          <a:p>
            <a:r>
              <a:rPr lang="nb-NO" dirty="0"/>
              <a:t>- trekke sammen lydene  </a:t>
            </a:r>
            <a:br>
              <a:rPr lang="nb-NO" dirty="0"/>
            </a:br>
            <a:r>
              <a:rPr lang="nb-NO" dirty="0"/>
              <a:t>  ikke stoppe-ikke puste-ikke gjette-ikke pugge</a:t>
            </a:r>
          </a:p>
          <a:p>
            <a:r>
              <a:rPr lang="nb-NO" dirty="0"/>
              <a:t>- klappe stavelser</a:t>
            </a:r>
          </a:p>
          <a:p>
            <a:r>
              <a:rPr lang="nb-NO" dirty="0"/>
              <a:t>- lytte ut lyder: først - sist – i midten, hvor mange lyder hører du i "sol"</a:t>
            </a:r>
          </a:p>
          <a:p>
            <a:r>
              <a:rPr lang="nb-NO" dirty="0"/>
              <a:t>- orddiktat med bokstavkort</a:t>
            </a:r>
          </a:p>
          <a:p>
            <a:r>
              <a:rPr lang="nb-NO" dirty="0"/>
              <a:t>- </a:t>
            </a:r>
            <a:r>
              <a:rPr lang="nb-NO" dirty="0" err="1"/>
              <a:t>støttelese</a:t>
            </a:r>
            <a:r>
              <a:rPr lang="nb-NO" dirty="0"/>
              <a:t> / </a:t>
            </a:r>
            <a:r>
              <a:rPr lang="nb-NO" dirty="0" err="1"/>
              <a:t>samlese</a:t>
            </a:r>
            <a:endParaRPr lang="nb-NO" dirty="0"/>
          </a:p>
          <a:p>
            <a:r>
              <a:rPr lang="nb-NO" dirty="0"/>
              <a:t>- lesefinger</a:t>
            </a:r>
          </a:p>
          <a:p>
            <a:r>
              <a:rPr lang="nb-NO" dirty="0"/>
              <a:t>- bruk av data og </a:t>
            </a:r>
            <a:r>
              <a:rPr lang="nb-NO" dirty="0" err="1"/>
              <a:t>iPad</a:t>
            </a:r>
            <a:r>
              <a:rPr lang="nb-NO" dirty="0"/>
              <a:t>, for eksempel Skoleskrift, </a:t>
            </a:r>
            <a:r>
              <a:rPr lang="nb-NO" dirty="0" err="1"/>
              <a:t>AskiRaski</a:t>
            </a:r>
            <a:r>
              <a:rPr lang="nb-NO" dirty="0"/>
              <a:t> og andre dataprogrammer</a:t>
            </a:r>
          </a:p>
          <a:p>
            <a:endParaRPr lang="nb-NO"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E9279FF0-C2D8-421E-AE36-744E3EEA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E5FD53E8-8796-403F-B0C2-58BD0167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F3F397BB-D852-4186-A3AE-768B583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5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Lesestrategier – hvordan kan vi forstå?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4620" y="2157731"/>
            <a:ext cx="4468094" cy="36077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 Se på bilder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 Lese overskrifter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 Nøkkelord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 Notere vanskelige ord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 Lage tankekart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 Gjenfortelling</a:t>
            </a:r>
          </a:p>
        </p:txBody>
      </p:sp>
      <p:pic>
        <p:nvPicPr>
          <p:cNvPr id="10" name="Picture 6" descr="Relatert bilde">
            <a:extLst>
              <a:ext uri="{FF2B5EF4-FFF2-40B4-BE49-F238E27FC236}">
                <a16:creationId xmlns:a16="http://schemas.microsoft.com/office/drawing/2014/main" id="{58EDD310-918F-48E6-A7C9-D52C1548A9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902708"/>
            <a:ext cx="4374648" cy="3937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7CF818FD-6D6A-411B-8569-BEE3E178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CD465C15-7654-4788-935D-F3F334DD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3E7B4958-FAB6-41AC-BB22-67E6D8D8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0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FE30C-DD03-420D-98E0-C431A19B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744" y="1899235"/>
            <a:ext cx="3382399" cy="2501619"/>
          </a:xfrm>
        </p:spPr>
        <p:txBody>
          <a:bodyPr/>
          <a:lstStyle/>
          <a:p>
            <a:r>
              <a:rPr lang="nb-NO" dirty="0"/>
              <a:t>Oppgave</a:t>
            </a:r>
            <a:br>
              <a:rPr lang="nb-NO" dirty="0"/>
            </a:br>
            <a:br>
              <a:rPr lang="en-US" dirty="0"/>
            </a:br>
            <a:r>
              <a:rPr lang="nb-NO" dirty="0"/>
              <a:t>Sammenlign </a:t>
            </a:r>
            <a:br>
              <a:rPr lang="nb-NO" dirty="0"/>
            </a:br>
            <a:r>
              <a:rPr lang="nb-NO" dirty="0"/>
              <a:t>lesebøker.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E7D010-EDCC-48EE-852B-19F1E5051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C493936E-367B-4084-BDBD-9D9BD3ACD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" r="4236" b="2"/>
          <a:stretch/>
        </p:blipFill>
        <p:spPr>
          <a:xfrm>
            <a:off x="633834" y="640807"/>
            <a:ext cx="6276894" cy="5586646"/>
          </a:xfrm>
          <a:prstGeom prst="rect">
            <a:avLst/>
          </a:prstGeom>
        </p:spPr>
      </p:pic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2EEE6916-67D3-4381-9883-72FEBC23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A78A8183-E1FF-4760-8147-52BF9FA8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B9EC7CBF-5B63-4F49-ADBF-BAFD4EAD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94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14270" y="860368"/>
            <a:ext cx="6496762" cy="313273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Hva har vi snakket om i dag? 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Husk på dagens ord og oppsummering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har vi snakket om i dag?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94190134-9ED5-4503-BC7D-9445EAFD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519C73A5-A2AF-49E0-95F0-E4F929BE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FA0EB73C-6ED2-4FF6-AB8D-843C57DC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31357" y="774848"/>
            <a:ext cx="6496762" cy="3947685"/>
          </a:xfrm>
        </p:spPr>
        <p:txBody>
          <a:bodyPr/>
          <a:lstStyle/>
          <a:p>
            <a:r>
              <a:rPr lang="nb-NO" dirty="0"/>
              <a:t>- Oppfølging av observasjon</a:t>
            </a:r>
          </a:p>
          <a:p>
            <a:r>
              <a:rPr lang="nb-NO" dirty="0"/>
              <a:t>- Oppsummering og dagens ord</a:t>
            </a:r>
          </a:p>
          <a:p>
            <a:r>
              <a:rPr lang="nb-NO" dirty="0"/>
              <a:t>- Vi leser i ulike situasjoner</a:t>
            </a:r>
          </a:p>
          <a:p>
            <a:r>
              <a:rPr lang="nb-NO" dirty="0"/>
              <a:t>- Å knekke lesekoden</a:t>
            </a:r>
          </a:p>
          <a:p>
            <a:r>
              <a:rPr lang="nb-NO" dirty="0"/>
              <a:t>- Lesestrategier</a:t>
            </a:r>
          </a:p>
          <a:p>
            <a:r>
              <a:rPr lang="nb-NO" dirty="0"/>
              <a:t>- Hva har vi snakket om i dag?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Plan for dagen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A378D0F3-5560-482D-8AEB-3F054246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28366479-68BA-4CAE-ACF0-879A72BE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CAD441FA-AF4C-4ACF-87A2-673EE3EE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/>
            </a:br>
            <a:r>
              <a:rPr lang="nb-NO"/>
              <a:t>Å lese og skrive er viktig i Norge.</a:t>
            </a:r>
            <a:endParaRPr lang="en-US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A1E45084-E2BC-48E8-B6E0-4A57A6ED4F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2600" dirty="0"/>
              <a:t>- Hva mener vi med det?</a:t>
            </a:r>
          </a:p>
          <a:p>
            <a:r>
              <a:rPr lang="nb-NO" sz="2600" dirty="0"/>
              <a:t>- Hva trenger vi å lese?</a:t>
            </a:r>
          </a:p>
          <a:p>
            <a:r>
              <a:rPr lang="nb-NO" sz="2600" dirty="0"/>
              <a:t>- Hva trenger vi å skrive?</a:t>
            </a:r>
          </a:p>
          <a:p>
            <a:endParaRPr lang="nb-NO" sz="2600" dirty="0"/>
          </a:p>
          <a:p>
            <a:r>
              <a:rPr lang="nb-NO" sz="2600" dirty="0"/>
              <a:t>SNAKK SAMMEN.</a:t>
            </a:r>
          </a:p>
          <a:p>
            <a:pPr marL="0" indent="0">
              <a:buNone/>
            </a:pPr>
            <a:endParaRPr lang="nb-NO" sz="2600" dirty="0"/>
          </a:p>
        </p:txBody>
      </p:sp>
      <p:pic>
        <p:nvPicPr>
          <p:cNvPr id="12" name="Picture 2" descr="Ebook, App, Utestengt, Bok, Datamaskin">
            <a:extLst>
              <a:ext uri="{FF2B5EF4-FFF2-40B4-BE49-F238E27FC236}">
                <a16:creationId xmlns:a16="http://schemas.microsoft.com/office/drawing/2014/main" id="{AE7B1925-6CB3-4022-80C5-6D0C10E99F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11" y="0"/>
            <a:ext cx="5428782" cy="30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apir, Business, Air, Analyse, Program">
            <a:extLst>
              <a:ext uri="{FF2B5EF4-FFF2-40B4-BE49-F238E27FC236}">
                <a16:creationId xmlns:a16="http://schemas.microsoft.com/office/drawing/2014/main" id="{4D009F83-C326-44A3-9A02-31B59A14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86" y="3055937"/>
            <a:ext cx="4961233" cy="32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8D2D845-AA5F-4891-A97C-DB67CFE2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5B82C9B1-67C7-4560-AF8A-02875820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AA4F53B-D434-4777-B8BE-0717DC76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45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339514"/>
          </a:xfrm>
        </p:spPr>
        <p:txBody>
          <a:bodyPr/>
          <a:lstStyle/>
          <a:p>
            <a:r>
              <a:rPr lang="nb-NO" dirty="0"/>
              <a:t>Vi leser i ulike situasjoner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 </a:t>
            </a:r>
          </a:p>
          <a:p>
            <a:endParaRPr lang="nb-NO"/>
          </a:p>
        </p:txBody>
      </p:sp>
      <p:pic>
        <p:nvPicPr>
          <p:cNvPr id="12" name="Bilde 12" descr="Et bilde som inneholder overvåke, elektronikk, innendørs, vegg&#10;&#10;Beskrivelse som er generert med svært høy visshet">
            <a:extLst>
              <a:ext uri="{FF2B5EF4-FFF2-40B4-BE49-F238E27FC236}">
                <a16:creationId xmlns:a16="http://schemas.microsoft.com/office/drawing/2014/main" id="{3489B8EF-BBD0-4E5A-A00B-2ACD0CAD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768" y="511781"/>
            <a:ext cx="3309256" cy="1063793"/>
          </a:xfrm>
          <a:prstGeom prst="rect">
            <a:avLst/>
          </a:prstGeom>
        </p:spPr>
      </p:pic>
      <p:pic>
        <p:nvPicPr>
          <p:cNvPr id="16" name="Bilde 16">
            <a:extLst>
              <a:ext uri="{FF2B5EF4-FFF2-40B4-BE49-F238E27FC236}">
                <a16:creationId xmlns:a16="http://schemas.microsoft.com/office/drawing/2014/main" id="{9F256E6F-B1E8-463D-B45E-402C4F778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53" y="2300179"/>
            <a:ext cx="2144364" cy="1412028"/>
          </a:xfrm>
          <a:prstGeom prst="rect">
            <a:avLst/>
          </a:prstGeom>
        </p:spPr>
      </p:pic>
      <p:pic>
        <p:nvPicPr>
          <p:cNvPr id="18" name="Bilde 18" descr="Et bilde som inneholder tekst&#10;&#10;Beskrivelse som er generert med svært høy visshet">
            <a:extLst>
              <a:ext uri="{FF2B5EF4-FFF2-40B4-BE49-F238E27FC236}">
                <a16:creationId xmlns:a16="http://schemas.microsoft.com/office/drawing/2014/main" id="{337A825E-6B23-421A-93D8-D12661D95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53" y="4060844"/>
            <a:ext cx="2351882" cy="2265641"/>
          </a:xfrm>
          <a:prstGeom prst="rect">
            <a:avLst/>
          </a:prstGeom>
        </p:spPr>
      </p:pic>
      <p:pic>
        <p:nvPicPr>
          <p:cNvPr id="20" name="Bilde 20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AB3717A6-8308-43E0-AFCB-898F942FFB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"/>
          <a:stretch/>
        </p:blipFill>
        <p:spPr>
          <a:xfrm>
            <a:off x="7115647" y="4200718"/>
            <a:ext cx="2411893" cy="2125767"/>
          </a:xfrm>
          <a:prstGeom prst="rect">
            <a:avLst/>
          </a:prstGeom>
        </p:spPr>
      </p:pic>
      <p:pic>
        <p:nvPicPr>
          <p:cNvPr id="22" name="Bilde 22" descr="Et bilde som inneholder person, mann, vegg, innendørs&#10;&#10;Beskrivelse som er generert med høy visshet">
            <a:extLst>
              <a:ext uri="{FF2B5EF4-FFF2-40B4-BE49-F238E27FC236}">
                <a16:creationId xmlns:a16="http://schemas.microsoft.com/office/drawing/2014/main" id="{642F3133-7B3A-41B9-8001-F7C92C4F98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455" b="5785"/>
          <a:stretch/>
        </p:blipFill>
        <p:spPr>
          <a:xfrm>
            <a:off x="3165185" y="4060843"/>
            <a:ext cx="1800116" cy="2265642"/>
          </a:xfrm>
          <a:prstGeom prst="rect">
            <a:avLst/>
          </a:prstGeom>
        </p:spPr>
      </p:pic>
      <p:pic>
        <p:nvPicPr>
          <p:cNvPr id="24" name="Bilde 2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37642E35-37A3-4E26-BB10-0264B1AA3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790" y="3863822"/>
            <a:ext cx="1743233" cy="2462663"/>
          </a:xfrm>
          <a:prstGeom prst="rect">
            <a:avLst/>
          </a:prstGeom>
        </p:spPr>
      </p:pic>
      <p:pic>
        <p:nvPicPr>
          <p:cNvPr id="26" name="Bilde 26">
            <a:extLst>
              <a:ext uri="{FF2B5EF4-FFF2-40B4-BE49-F238E27FC236}">
                <a16:creationId xmlns:a16="http://schemas.microsoft.com/office/drawing/2014/main" id="{7F818CFD-E302-4C42-9911-2677A9326F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891"/>
          <a:stretch/>
        </p:blipFill>
        <p:spPr>
          <a:xfrm>
            <a:off x="5121551" y="4128266"/>
            <a:ext cx="1837846" cy="2198219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5EB9B7C3-C57E-47B3-A51D-8A08D6C8A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9692" y="1863624"/>
            <a:ext cx="2667331" cy="1881473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5CD7238C-682D-4920-8487-083FE39F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4DF1E856-1087-4563-BF95-4C81655E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572E6616-CC34-4136-AAAF-5D74FC8D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21" name="Bilde 14">
            <a:extLst>
              <a:ext uri="{FF2B5EF4-FFF2-40B4-BE49-F238E27FC236}">
                <a16:creationId xmlns:a16="http://schemas.microsoft.com/office/drawing/2014/main" id="{90EFF64B-4720-44C1-AE66-9CA562DCBE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4967" y="2055827"/>
            <a:ext cx="2455732" cy="1656380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46D2F0B6-D79B-48B7-9275-C280B123F8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9" y="2064382"/>
            <a:ext cx="2409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Anab</a:t>
            </a:r>
            <a:r>
              <a:rPr lang="nb-NO" dirty="0"/>
              <a:t> fra Somalia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6480" y="1998134"/>
            <a:ext cx="5569462" cy="3392401"/>
          </a:xfrm>
        </p:spPr>
        <p:txBody>
          <a:bodyPr>
            <a:normAutofit/>
          </a:bodyPr>
          <a:lstStyle/>
          <a:p>
            <a:r>
              <a:rPr lang="nb-NO" sz="2800" dirty="0"/>
              <a:t>Ja, det er like viktig å lære å skrive og lese, fordi Norge er jo papirland. Det kommer papirer hele tiden. Så det er jo ingen som kommer og banker på døra og sier </a:t>
            </a:r>
          </a:p>
          <a:p>
            <a:r>
              <a:rPr lang="nb-NO" sz="2800" dirty="0"/>
              <a:t>«Vil du snakke med meg?»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6DE0025-6D86-426B-9BD6-17D106F6C5AE}"/>
              </a:ext>
            </a:extLst>
          </p:cNvPr>
          <p:cNvSpPr txBox="1"/>
          <p:nvPr/>
        </p:nvSpPr>
        <p:spPr>
          <a:xfrm>
            <a:off x="793649" y="5638204"/>
            <a:ext cx="4695467" cy="338530"/>
          </a:xfrm>
          <a:prstGeom prst="rect">
            <a:avLst/>
          </a:prstGeom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6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Historie fra Bergen ved Unni Skadberg Isaksen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DBA43545-A9FD-4D1E-8DD3-B2EC6DFA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64D179E9-1F3D-4C12-BA73-C25BACE6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46DEC571-32F2-4329-9096-8DD770C5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 smtClean="0"/>
              <a:t>5</a:t>
            </a:fld>
            <a:endParaRPr lang="nb-NO"/>
          </a:p>
        </p:txBody>
      </p:sp>
      <p:pic>
        <p:nvPicPr>
          <p:cNvPr id="14" name="Picture 2" descr="Kvinne, Afrikaner, Ser Opp, Hodet">
            <a:extLst>
              <a:ext uri="{FF2B5EF4-FFF2-40B4-BE49-F238E27FC236}">
                <a16:creationId xmlns:a16="http://schemas.microsoft.com/office/drawing/2014/main" id="{BB909C9B-B20D-4EBF-AB35-A01013D509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r="18428" b="-1"/>
          <a:stretch/>
        </p:blipFill>
        <p:spPr bwMode="auto">
          <a:xfrm>
            <a:off x="7521171" y="1998134"/>
            <a:ext cx="3598606" cy="365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439880"/>
          </a:xfrm>
        </p:spPr>
        <p:txBody>
          <a:bodyPr/>
          <a:lstStyle/>
          <a:p>
            <a:r>
              <a:rPr lang="nb-NO" dirty="0"/>
              <a:t>Hva vet du når du kan lese norsk?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407D6300-3283-47F5-A4AD-A915FAD79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9764" y="1849748"/>
            <a:ext cx="5522008" cy="42192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2100" dirty="0"/>
              <a:t>En bokstav er den minste enheten i skriftspråket.</a:t>
            </a:r>
          </a:p>
          <a:p>
            <a:pPr>
              <a:lnSpc>
                <a:spcPct val="100000"/>
              </a:lnSpc>
            </a:pPr>
            <a:r>
              <a:rPr lang="nb-NO" sz="2100" dirty="0"/>
              <a:t>En bokstav har både et navn og en lyd.</a:t>
            </a:r>
          </a:p>
          <a:p>
            <a:pPr>
              <a:lnSpc>
                <a:spcPct val="100000"/>
              </a:lnSpc>
            </a:pPr>
            <a:r>
              <a:rPr lang="nb-NO" sz="2100" dirty="0"/>
              <a:t>En bokstav har liten betydning alene.</a:t>
            </a:r>
          </a:p>
          <a:p>
            <a:pPr>
              <a:lnSpc>
                <a:spcPct val="100000"/>
              </a:lnSpc>
            </a:pPr>
            <a:r>
              <a:rPr lang="nb-NO" sz="2100" dirty="0"/>
              <a:t>Bokstavene gir mening når vi setter dem sammen.</a:t>
            </a:r>
          </a:p>
          <a:p>
            <a:pPr>
              <a:lnSpc>
                <a:spcPct val="100000"/>
              </a:lnSpc>
            </a:pPr>
            <a:r>
              <a:rPr lang="nb-NO" sz="2100" dirty="0"/>
              <a:t>Rekkefølgen er ikke tilfeldig.</a:t>
            </a:r>
          </a:p>
          <a:p>
            <a:pPr>
              <a:lnSpc>
                <a:spcPct val="100000"/>
              </a:lnSpc>
            </a:pPr>
            <a:r>
              <a:rPr lang="nb-NO" sz="2100" dirty="0"/>
              <a:t>Nybegynnere leser lyd for lyd, mens flinke lesere leser flere ord sammen.</a:t>
            </a:r>
          </a:p>
          <a:p>
            <a:pPr>
              <a:lnSpc>
                <a:spcPct val="100000"/>
              </a:lnSpc>
            </a:pPr>
            <a:r>
              <a:rPr lang="nb-NO" sz="2100" dirty="0"/>
              <a:t>Lesing er mening. </a:t>
            </a:r>
            <a:br>
              <a:rPr lang="nb-NO" sz="2100" dirty="0"/>
            </a:br>
            <a:r>
              <a:rPr lang="nb-NO" sz="2100" dirty="0"/>
              <a:t>Det er tekstens innhold som er det viktigste.</a:t>
            </a:r>
          </a:p>
        </p:txBody>
      </p:sp>
      <p:sp>
        <p:nvSpPr>
          <p:cNvPr id="4" name="Rektangel 3"/>
          <p:cNvSpPr/>
          <p:nvPr/>
        </p:nvSpPr>
        <p:spPr>
          <a:xfrm>
            <a:off x="656670" y="1167432"/>
            <a:ext cx="10789778" cy="1353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nb-NO" sz="2399"/>
          </a:p>
          <a:p>
            <a:pPr>
              <a:spcAft>
                <a:spcPts val="600"/>
              </a:spcAft>
            </a:pPr>
            <a:endParaRPr lang="nb-NO" sz="2399"/>
          </a:p>
          <a:p>
            <a:pPr>
              <a:spcAft>
                <a:spcPts val="600"/>
              </a:spcAft>
            </a:pPr>
            <a:endParaRPr lang="nb-NO" sz="2399"/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A420D8C0-9090-4288-B2AC-E52AF5BD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53015A83-A3AE-437B-AC5A-E19B3D3C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C3874359-6E80-4598-BF44-DAF58B83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b-NO" smtClean="0"/>
              <a:t>6</a:t>
            </a:fld>
            <a:endParaRPr lang="nb-NO"/>
          </a:p>
        </p:txBody>
      </p:sp>
      <p:pic>
        <p:nvPicPr>
          <p:cNvPr id="22" name="Plassholder for innhold 21">
            <a:extLst>
              <a:ext uri="{FF2B5EF4-FFF2-40B4-BE49-F238E27FC236}">
                <a16:creationId xmlns:a16="http://schemas.microsoft.com/office/drawing/2014/main" id="{343A2DE1-5B49-4F08-81DC-47BF0B2524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/>
          <a:stretch/>
        </p:blipFill>
        <p:spPr>
          <a:xfrm>
            <a:off x="761802" y="1939413"/>
            <a:ext cx="4912468" cy="4129548"/>
          </a:xfrm>
        </p:spPr>
      </p:pic>
    </p:spTree>
    <p:extLst>
      <p:ext uri="{BB962C8B-B14F-4D97-AF65-F5344CB8AC3E}">
        <p14:creationId xmlns:p14="http://schemas.microsoft.com/office/powerpoint/2010/main" val="25532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2A3380-FB07-4AF6-B5C1-84EC6DBD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82" y="2787445"/>
            <a:ext cx="10750925" cy="2990419"/>
          </a:xfrm>
        </p:spPr>
        <p:txBody>
          <a:bodyPr>
            <a:normAutofit/>
          </a:bodyPr>
          <a:lstStyle/>
          <a:p>
            <a:r>
              <a:rPr lang="nb-NO" sz="2800" dirty="0"/>
              <a:t>Du må kunne lese rent teknisk ved hjelp av kombinasjonen bokstav/lyd. </a:t>
            </a:r>
            <a:br>
              <a:rPr lang="nb-NO" sz="2800" dirty="0"/>
            </a:br>
            <a:endParaRPr lang="nb-NO" sz="2800" dirty="0"/>
          </a:p>
          <a:p>
            <a:r>
              <a:rPr lang="nb-NO" sz="2800" dirty="0"/>
              <a:t>Du må forstå. Teksten må gi mening.  </a:t>
            </a:r>
            <a:br>
              <a:rPr lang="nb-NO" sz="2800" dirty="0"/>
            </a:br>
            <a:endParaRPr lang="nb-NO" sz="2800" dirty="0"/>
          </a:p>
          <a:p>
            <a:r>
              <a:rPr lang="nb-NO" sz="2800" dirty="0"/>
              <a:t>Du må skille mellom bokstavens </a:t>
            </a:r>
            <a:r>
              <a:rPr lang="nb-NO" sz="2800" u="sng" dirty="0"/>
              <a:t>navn</a:t>
            </a:r>
            <a:r>
              <a:rPr lang="nb-NO" sz="2800" dirty="0"/>
              <a:t> og bokstavens </a:t>
            </a:r>
            <a:r>
              <a:rPr lang="nb-NO" sz="2800" u="sng" dirty="0"/>
              <a:t>lyd</a:t>
            </a:r>
            <a:r>
              <a:rPr lang="nb-NO" sz="2800" dirty="0"/>
              <a:t>.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DD0FB62D-27B7-4D3D-AE49-C5BFDC645661}"/>
              </a:ext>
            </a:extLst>
          </p:cNvPr>
          <p:cNvSpPr txBox="1"/>
          <p:nvPr/>
        </p:nvSpPr>
        <p:spPr>
          <a:xfrm>
            <a:off x="794328" y="972591"/>
            <a:ext cx="10171659" cy="9230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5398" dirty="0"/>
              <a:t> </a:t>
            </a:r>
            <a:r>
              <a:rPr lang="nb-NO" sz="5398" dirty="0">
                <a:solidFill>
                  <a:srgbClr val="FF0000"/>
                </a:solidFill>
              </a:rPr>
              <a:t>Å lese</a:t>
            </a:r>
            <a:r>
              <a:rPr lang="nb-NO" sz="5398" dirty="0"/>
              <a:t> =  avkoding  +  forståelse</a:t>
            </a:r>
            <a:r>
              <a:rPr lang="nb-NO" sz="5398" dirty="0">
                <a:solidFill>
                  <a:srgbClr val="7030A0"/>
                </a:solidFill>
              </a:rPr>
              <a:t>                                  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09B874D8-D7C5-4FAA-9478-E55F241A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6656DCA8-EF6C-4968-829A-958A0B34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77ED16EA-9178-4626-8753-8E46F803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6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6483" y="499533"/>
            <a:ext cx="10750540" cy="1658198"/>
          </a:xfrm>
        </p:spPr>
        <p:txBody>
          <a:bodyPr/>
          <a:lstStyle/>
          <a:p>
            <a:pPr algn="ctr"/>
            <a:r>
              <a:rPr lang="nb-NO" dirty="0"/>
              <a:t>Si navnet og lyden på bokstaven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DA663DFE-8ED7-4B86-B928-095DB94C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27FEEA15-6F14-42F5-ABF9-AD8694EE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79E0FBD-C901-4976-B75C-F91313CC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12" name="Plassholder for innhold 3">
            <a:extLst>
              <a:ext uri="{FF2B5EF4-FFF2-40B4-BE49-F238E27FC236}">
                <a16:creationId xmlns:a16="http://schemas.microsoft.com/office/drawing/2014/main" id="{EB4E6770-0597-48B4-9264-108482E92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486" y="2157731"/>
            <a:ext cx="4862139" cy="3767137"/>
          </a:xfrm>
        </p:spPr>
      </p:pic>
    </p:spTree>
    <p:extLst>
      <p:ext uri="{BB962C8B-B14F-4D97-AF65-F5344CB8AC3E}">
        <p14:creationId xmlns:p14="http://schemas.microsoft.com/office/powerpoint/2010/main" val="15066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104BF0-CC91-4AA5-B5B5-796206C9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454628"/>
          </a:xfrm>
        </p:spPr>
        <p:txBody>
          <a:bodyPr/>
          <a:lstStyle/>
          <a:p>
            <a:r>
              <a:rPr lang="nb-NO" dirty="0"/>
              <a:t>Å knekke lesekoden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0F8A00-912D-4D72-B0E9-7A886507B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dirty="0"/>
              <a:t>For å kunne lese, må elevene knekke lesekoden.</a:t>
            </a:r>
          </a:p>
          <a:p>
            <a:r>
              <a:rPr lang="nb-NO" sz="2600" dirty="0"/>
              <a:t>Det vil si at de klarer å trekke sammen lydene de ser til ord som de forstår. </a:t>
            </a:r>
          </a:p>
          <a:p>
            <a:endParaRPr lang="nb-NO" sz="2600" dirty="0"/>
          </a:p>
          <a:p>
            <a:r>
              <a:rPr lang="en-US" sz="2600" dirty="0"/>
              <a:t>m – a – t = mat                                  s – o – l = sol</a:t>
            </a:r>
          </a:p>
          <a:p>
            <a:endParaRPr lang="en-US" sz="2600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68892976-7647-48D4-9E41-AEAEC77C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02" y="4141422"/>
            <a:ext cx="1826348" cy="1840722"/>
          </a:xfrm>
          <a:prstGeom prst="rect">
            <a:avLst/>
          </a:prstGeom>
        </p:spPr>
      </p:pic>
      <p:pic>
        <p:nvPicPr>
          <p:cNvPr id="6" name="Bilde 6" descr="Et bilde som inneholder mat, tallerken, bord, bolle&#10;&#10;Beskrivelse som er generert med svært høy visshet">
            <a:extLst>
              <a:ext uri="{FF2B5EF4-FFF2-40B4-BE49-F238E27FC236}">
                <a16:creationId xmlns:a16="http://schemas.microsoft.com/office/drawing/2014/main" id="{4A0EE27B-38D1-4954-B569-2A729E37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16" y="4215896"/>
            <a:ext cx="2296904" cy="1691774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5723C3B9-1C84-4C9D-A4A0-5ADA3206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2019</a:t>
            </a:r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1561D21D-D7AA-45CD-A7DB-F1693D23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Utviklet av Oslo VO Rosenhof, publisert med støtte fra IMDI                                                                            www.språkstøtte.no</a:t>
            </a:r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2A8D6F92-5224-4A22-BDC8-1F638FFA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5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ropolitt">
  <a:themeElements>
    <a:clrScheme name="Metropolitt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F97639-FC6E-4259-AE35-3C2DBBE636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Metropolitt</Template>
  <TotalTime>0</TotalTime>
  <Words>612</Words>
  <Application>Microsoft Office PowerPoint</Application>
  <PresentationFormat>Egendefinert</PresentationFormat>
  <Paragraphs>111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Century Gothic</vt:lpstr>
      <vt:lpstr>Wingdings</vt:lpstr>
      <vt:lpstr>Metropolitt</vt:lpstr>
      <vt:lpstr>Leseopplæring</vt:lpstr>
      <vt:lpstr>Plan for dagen</vt:lpstr>
      <vt:lpstr> Å lese og skrive er viktig i Norge.</vt:lpstr>
      <vt:lpstr>Vi leser i ulike situasjoner</vt:lpstr>
      <vt:lpstr>Anab fra Somalia</vt:lpstr>
      <vt:lpstr>Hva vet du når du kan lese norsk?</vt:lpstr>
      <vt:lpstr>PowerPoint-presentasjon</vt:lpstr>
      <vt:lpstr>Si navnet og lyden på bokstaven</vt:lpstr>
      <vt:lpstr>Å knekke lesekoden</vt:lpstr>
      <vt:lpstr>Dette gjør vi for å knekke lesekoden</vt:lpstr>
      <vt:lpstr>Lesestrategier – hvordan kan vi forstå? </vt:lpstr>
      <vt:lpstr>Oppgave  Sammenlign  lesebøker.</vt:lpstr>
      <vt:lpstr>Hva har vi snakket om i dag?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 du bli språkhjelper?</dc:title>
  <dc:creator/>
  <cp:lastModifiedBy/>
  <cp:revision>10</cp:revision>
  <dcterms:modified xsi:type="dcterms:W3CDTF">2019-05-28T12:51:09Z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