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322" r:id="rId8"/>
    <p:sldId id="306" r:id="rId9"/>
    <p:sldId id="307" r:id="rId10"/>
    <p:sldId id="309" r:id="rId11"/>
    <p:sldId id="310" r:id="rId12"/>
    <p:sldId id="311" r:id="rId13"/>
    <p:sldId id="312" r:id="rId14"/>
    <p:sldId id="313" r:id="rId15"/>
    <p:sldId id="324" r:id="rId16"/>
    <p:sldId id="325" r:id="rId17"/>
    <p:sldId id="270" r:id="rId18"/>
    <p:sldId id="271" r:id="rId19"/>
    <p:sldId id="273" r:id="rId20"/>
    <p:sldId id="274" r:id="rId21"/>
    <p:sldId id="326" r:id="rId22"/>
    <p:sldId id="280" r:id="rId23"/>
    <p:sldId id="327" r:id="rId24"/>
    <p:sldId id="282" r:id="rId25"/>
    <p:sldId id="283" r:id="rId26"/>
    <p:sldId id="284" r:id="rId27"/>
    <p:sldId id="291" r:id="rId28"/>
    <p:sldId id="285" r:id="rId29"/>
    <p:sldId id="286" r:id="rId30"/>
    <p:sldId id="288" r:id="rId31"/>
    <p:sldId id="290" r:id="rId32"/>
    <p:sldId id="289" r:id="rId33"/>
    <p:sldId id="331" r:id="rId34"/>
    <p:sldId id="329" r:id="rId35"/>
    <p:sldId id="332" r:id="rId36"/>
    <p:sldId id="330" r:id="rId37"/>
    <p:sldId id="328" r:id="rId38"/>
    <p:sldId id="316" r:id="rId39"/>
    <p:sldId id="333" r:id="rId40"/>
    <p:sldId id="359" r:id="rId41"/>
    <p:sldId id="360" r:id="rId42"/>
    <p:sldId id="323" r:id="rId43"/>
    <p:sldId id="337" r:id="rId44"/>
    <p:sldId id="338" r:id="rId45"/>
    <p:sldId id="339" r:id="rId46"/>
    <p:sldId id="361" r:id="rId47"/>
    <p:sldId id="340" r:id="rId48"/>
    <p:sldId id="341" r:id="rId49"/>
    <p:sldId id="342" r:id="rId50"/>
    <p:sldId id="343" r:id="rId51"/>
    <p:sldId id="344" r:id="rId52"/>
    <p:sldId id="345" r:id="rId53"/>
    <p:sldId id="346" r:id="rId54"/>
    <p:sldId id="347" r:id="rId55"/>
    <p:sldId id="348" r:id="rId56"/>
    <p:sldId id="349" r:id="rId57"/>
    <p:sldId id="350" r:id="rId58"/>
    <p:sldId id="351" r:id="rId59"/>
    <p:sldId id="352" r:id="rId60"/>
    <p:sldId id="353" r:id="rId61"/>
    <p:sldId id="354" r:id="rId62"/>
    <p:sldId id="355" r:id="rId63"/>
    <p:sldId id="356" r:id="rId64"/>
    <p:sldId id="362" r:id="rId65"/>
    <p:sldId id="363" r:id="rId66"/>
    <p:sldId id="364" r:id="rId67"/>
    <p:sldId id="371" r:id="rId68"/>
    <p:sldId id="365" r:id="rId69"/>
    <p:sldId id="367" r:id="rId70"/>
    <p:sldId id="368" r:id="rId71"/>
    <p:sldId id="369" r:id="rId72"/>
    <p:sldId id="370" r:id="rId73"/>
    <p:sldId id="372" r:id="rId7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28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764ED-D57D-471D-915E-D8F27309E7C7}" type="datetimeFigureOut">
              <a:rPr lang="sr-Latn-CS" smtClean="0"/>
              <a:pPr/>
              <a:t>23.10.2014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79C5-4DEE-42E1-8632-B45AD3B71C3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764ED-D57D-471D-915E-D8F27309E7C7}" type="datetimeFigureOut">
              <a:rPr lang="sr-Latn-CS" smtClean="0"/>
              <a:pPr/>
              <a:t>23.10.2014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79C5-4DEE-42E1-8632-B45AD3B71C3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764ED-D57D-471D-915E-D8F27309E7C7}" type="datetimeFigureOut">
              <a:rPr lang="sr-Latn-CS" smtClean="0"/>
              <a:pPr/>
              <a:t>23.10.2014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79C5-4DEE-42E1-8632-B45AD3B71C3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764ED-D57D-471D-915E-D8F27309E7C7}" type="datetimeFigureOut">
              <a:rPr lang="sr-Latn-CS" smtClean="0"/>
              <a:pPr/>
              <a:t>23.10.2014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79C5-4DEE-42E1-8632-B45AD3B71C3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764ED-D57D-471D-915E-D8F27309E7C7}" type="datetimeFigureOut">
              <a:rPr lang="sr-Latn-CS" smtClean="0"/>
              <a:pPr/>
              <a:t>23.10.2014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79C5-4DEE-42E1-8632-B45AD3B71C3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764ED-D57D-471D-915E-D8F27309E7C7}" type="datetimeFigureOut">
              <a:rPr lang="sr-Latn-CS" smtClean="0"/>
              <a:pPr/>
              <a:t>23.10.2014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79C5-4DEE-42E1-8632-B45AD3B71C3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764ED-D57D-471D-915E-D8F27309E7C7}" type="datetimeFigureOut">
              <a:rPr lang="sr-Latn-CS" smtClean="0"/>
              <a:pPr/>
              <a:t>23.10.2014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79C5-4DEE-42E1-8632-B45AD3B71C3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764ED-D57D-471D-915E-D8F27309E7C7}" type="datetimeFigureOut">
              <a:rPr lang="sr-Latn-CS" smtClean="0"/>
              <a:pPr/>
              <a:t>23.10.2014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79C5-4DEE-42E1-8632-B45AD3B71C3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764ED-D57D-471D-915E-D8F27309E7C7}" type="datetimeFigureOut">
              <a:rPr lang="sr-Latn-CS" smtClean="0"/>
              <a:pPr/>
              <a:t>23.10.2014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79C5-4DEE-42E1-8632-B45AD3B71C3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764ED-D57D-471D-915E-D8F27309E7C7}" type="datetimeFigureOut">
              <a:rPr lang="sr-Latn-CS" smtClean="0"/>
              <a:pPr/>
              <a:t>23.10.2014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79C5-4DEE-42E1-8632-B45AD3B71C3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764ED-D57D-471D-915E-D8F27309E7C7}" type="datetimeFigureOut">
              <a:rPr lang="sr-Latn-CS" smtClean="0"/>
              <a:pPr/>
              <a:t>23.10.2014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C79C5-4DEE-42E1-8632-B45AD3B71C3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fld id="{244764ED-D57D-471D-915E-D8F27309E7C7}" type="datetimeFigureOut">
              <a:rPr lang="sr-Latn-CS" smtClean="0"/>
              <a:pPr/>
              <a:t>23.10.2014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fld id="{E37C79C5-4DEE-42E1-8632-B45AD3B71C3F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dermis.multimedica.de/bilder/CD018/550px/img0082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5.jpeg"/><Relationship Id="rId2" Type="http://schemas.openxmlformats.org/officeDocument/2006/relationships/hyperlink" Target="http://3.bp.blogspot.com/-BjFU06NQHus/UTMDR7HwKeI/AAAAAAAAAAM/S--kzCNtpuk/s1600/Gonorrhea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hr/url?sa=i&amp;rct=j&amp;q=&amp;esrc=s&amp;frm=1&amp;source=images&amp;cd=&amp;cad=rja&amp;uact=8&amp;ved=0CAcQjRw&amp;url=http%3A%2F%2Fwww.netterimages.com%2Fimage%2F10637.htm&amp;ei=_TBJVKbeKYee7gaFr4CwDg&amp;bvm=bv.77880786,d.ZWU&amp;psig=AFQjCNFMgisNOZHJo7CS7_AjaLrbxlFM6g&amp;ust=1414168510975556" TargetMode="External"/><Relationship Id="rId5" Type="http://schemas.openxmlformats.org/officeDocument/2006/relationships/image" Target="../media/image34.jpeg"/><Relationship Id="rId4" Type="http://schemas.openxmlformats.org/officeDocument/2006/relationships/hyperlink" Target="http://www.google.hr/url?sa=i&amp;rct=j&amp;q=&amp;esrc=s&amp;frm=1&amp;source=images&amp;cd=&amp;cad=rja&amp;uact=8&amp;ved=0CAcQjRw&amp;url=http%3A%2F%2Fwww.drugs.com%2Fhealth-guide%2Furethritis.html&amp;ei=9i5JVPrRIsyrPODugKgM&amp;bvm=bv.77880786,d.ZWU&amp;psig=AFQjCNFMgisNOZHJo7CS7_AjaLrbxlFM6g&amp;ust=1414168510975556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fr.academic.ru/pictures/frwiki/72/Haemophilus_ducreyi_01.jpg" TargetMode="Externa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dermis.net/bilder/CD012/550px/img0072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hyperlink" Target="http://www.dermis.net/bilder/CD018/550px/img0087.jpg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fr.academic.ru/pictures/frwiki/72/Haemophilus_ducreyi_01.jpg" TargetMode="Externa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r/url?sa=i&amp;rct=j&amp;q=&amp;esrc=s&amp;frm=1&amp;source=images&amp;cd=&amp;cad=rja&amp;docid=F8F8HGxZ0azXKM&amp;tbnid=BhC7-nevHk7VCM:&amp;ved=0CAUQjRw&amp;url=http://www.wallpaperpin.com/wallpaper/1366x768/river-and-wood-hd-background-18360.html&amp;ei=FTe2Ufp_6prUBYuXgegH&amp;bvm=bv.47534661,d.ZWU&amp;psig=AFQjCNFSxZQheZfyNfhF6n9dRYNtyY8uaA&amp;ust=1370982537796016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2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://www.google.hr/url?sa=i&amp;rct=j&amp;q=&amp;esrc=s&amp;frm=1&amp;source=images&amp;cd=&amp;cad=rja&amp;docid=uG1qNeHlkbijBM&amp;tbnid=DD2HGLtMVORljM:&amp;ved=0CAUQjRw&amp;url=http://commons.wikimedia.org/wiki/File:Geographical_distribution_of_reported_Lyme_Disease_cases.png&amp;ei=NgS6UbaoMsqNtAb4xoC4BQ&amp;psig=AFQjCNHqhyJ_CrhBq2feuQKXukYqN25U0w&amp;ust=1371231468367828" TargetMode="Externa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r/url?sa=i&amp;rct=j&amp;q=&amp;esrc=s&amp;frm=1&amp;source=images&amp;cd=&amp;cad=rja&amp;docid=c1RfjMRsqfxASM&amp;tbnid=SQeMN47ZT0gFoM:&amp;ved=0CAUQjRw&amp;url=http://z6mag.com/health/lyme-disease-and-buggy-summer-after-a-mild-winter-167651.html&amp;ei=ngS6Ub_XOYnJsga19YCgDg&amp;psig=AFQjCNHqhyJ_CrhBq2feuQKXukYqN25U0w&amp;ust=1371231468367828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46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://www.google.hr/url?sa=i&amp;rct=j&amp;q=&amp;esrc=s&amp;frm=1&amp;source=images&amp;cd=&amp;cad=rja&amp;docid=kfR--kFsAZmu-M&amp;tbnid=RaM1EOHiQs3SnM:&amp;ved=0CAUQjRw&amp;url=http://lymediseaseguide.org/lyme-disease-prevention&amp;ei=yha6UfmVB4nmtQa89oCQCw&amp;psig=AFQjCNHqhyJ_CrhBq2feuQKXukYqN25U0w&amp;ust=1371231468367828" TargetMode="Externa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hyperlink" Target="http://www.google.hr/url?sa=i&amp;rct=j&amp;q=&amp;esrc=s&amp;frm=1&amp;source=images&amp;cd=&amp;cad=rja&amp;uact=8&amp;docid=enwZZUsJ5pzPjM&amp;tbnid=8lEN_iPSbFGxLM:&amp;ved=0CAcQjRw&amp;url=http%3A%2F%2Fstockfresh.com%2Fimage%2F156269%2Fthe-end-written-with-blue-ink-on-white-paper&amp;ei=n7chVOvZGYK3yAST-4KwDQ&amp;bvm=bv.75775273,d.ZGU&amp;psig=AFQjCNGWqmQuivwr2fo-5DjE6LZjXklJKA&amp;ust=1411582187806579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hyperlink" Target="http://www.google.hr/url?sa=i&amp;rct=j&amp;q=&amp;esrc=s&amp;frm=1&amp;source=images&amp;cd=&amp;cad=rja&amp;uact=8&amp;docid=302mWKtMIuDxuM&amp;tbnid=Vg-7hsLLP70R_M:&amp;ved=0CAcQjRw&amp;url=http://www.meritbrass.com/mbleadfree/questions/&amp;ei=APEmVLfuGqi07QbumYCgCw&amp;bvm=bv.76247554,d.ZGU&amp;psig=AFQjCNH4scFyezmArdqTblWBXP0k0oeQuQ&amp;ust=1411924615715221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r-HR" sz="5400" b="1" dirty="0" smtClean="0">
                <a:latin typeface="Comic Sans MS" pitchFamily="66" charset="0"/>
              </a:rPr>
              <a:t>Sexually transmitted infections</a:t>
            </a:r>
            <a:endParaRPr lang="hr-HR" sz="5400" b="1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0166" y="5105400"/>
            <a:ext cx="6400800" cy="1752600"/>
          </a:xfrm>
        </p:spPr>
        <p:txBody>
          <a:bodyPr>
            <a:normAutofit/>
          </a:bodyPr>
          <a:lstStyle/>
          <a:p>
            <a:r>
              <a:rPr lang="hr-HR" sz="2800" b="1" dirty="0" smtClean="0">
                <a:solidFill>
                  <a:schemeClr val="tx1"/>
                </a:solidFill>
                <a:latin typeface="Comic Sans MS" pitchFamily="66" charset="0"/>
              </a:rPr>
              <a:t>Neira Puizina-Ivić, Ph.D, Prof</a:t>
            </a:r>
            <a:endParaRPr lang="hr-HR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611188" y="692150"/>
            <a:ext cx="62404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4000" b="1" dirty="0">
                <a:latin typeface="Comic Sans MS" pitchFamily="66" charset="0"/>
              </a:rPr>
              <a:t>Syphilis connatalis tarda</a:t>
            </a:r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539750" y="1700213"/>
            <a:ext cx="734367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dirty="0" smtClean="0">
                <a:latin typeface="Comic Sans MS" pitchFamily="66" charset="0"/>
              </a:rPr>
              <a:t>after 2  year (most frequent between 5.-9. years)</a:t>
            </a:r>
            <a:endParaRPr lang="hr-HR" sz="2400" dirty="0">
              <a:latin typeface="Comic Sans MS" pitchFamily="66" charset="0"/>
            </a:endParaRPr>
          </a:p>
          <a:p>
            <a:endParaRPr lang="hr-HR" sz="2400" dirty="0">
              <a:latin typeface="Comic Sans MS" pitchFamily="66" charset="0"/>
            </a:endParaRPr>
          </a:p>
          <a:p>
            <a:r>
              <a:rPr lang="hr-HR" sz="2400" dirty="0" smtClean="0">
                <a:latin typeface="Comic Sans MS" pitchFamily="66" charset="0"/>
              </a:rPr>
              <a:t>syphilitic stigma -  saddle nos</a:t>
            </a:r>
            <a:endParaRPr lang="hr-HR" sz="2400" dirty="0">
              <a:latin typeface="Comic Sans MS" pitchFamily="66" charset="0"/>
            </a:endParaRPr>
          </a:p>
        </p:txBody>
      </p:sp>
      <p:pic>
        <p:nvPicPr>
          <p:cNvPr id="107526" name="Picture 6" descr="40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3141663"/>
            <a:ext cx="3529013" cy="3529012"/>
          </a:xfrm>
          <a:prstGeom prst="rect">
            <a:avLst/>
          </a:prstGeom>
          <a:noFill/>
        </p:spPr>
      </p:pic>
      <p:sp>
        <p:nvSpPr>
          <p:cNvPr id="107527" name="Text Box 7"/>
          <p:cNvSpPr txBox="1">
            <a:spLocks noChangeArrowheads="1"/>
          </p:cNvSpPr>
          <p:nvPr/>
        </p:nvSpPr>
        <p:spPr bwMode="auto">
          <a:xfrm>
            <a:off x="1692275" y="6092825"/>
            <a:ext cx="3603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dirty="0">
                <a:latin typeface="Comic Sans MS" pitchFamily="66" charset="0"/>
              </a:rPr>
              <a:t>syphilis connatalis tarda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localisation: root of the nose&#10;diagnosis: Lues Connata&#10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3" y="0"/>
            <a:ext cx="4414837" cy="6858000"/>
          </a:xfrm>
          <a:prstGeom prst="rect">
            <a:avLst/>
          </a:prstGeom>
          <a:noFill/>
        </p:spPr>
      </p:pic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5148263" y="5157788"/>
            <a:ext cx="39957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2400" dirty="0">
                <a:latin typeface="Comic Sans MS" pitchFamily="66" charset="0"/>
              </a:rPr>
              <a:t>syphilis connatalis tarda</a:t>
            </a:r>
          </a:p>
          <a:p>
            <a:endParaRPr lang="hr-HR" sz="2400" dirty="0">
              <a:latin typeface="Comic Sans MS" pitchFamily="66" charset="0"/>
            </a:endParaRPr>
          </a:p>
          <a:p>
            <a:r>
              <a:rPr lang="hr-HR" sz="2400" dirty="0" smtClean="0">
                <a:latin typeface="Comic Sans MS" pitchFamily="66" charset="0"/>
              </a:rPr>
              <a:t>saddle  nose</a:t>
            </a:r>
            <a:endParaRPr lang="hr-HR" sz="2400" dirty="0">
              <a:latin typeface="Comic Sans MS" pitchFamily="66" charset="0"/>
            </a:endParaRPr>
          </a:p>
        </p:txBody>
      </p:sp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3492500" y="5300663"/>
            <a:ext cx="1223963" cy="14128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9" name="Picture 5" descr="40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333375"/>
            <a:ext cx="4968875" cy="4968875"/>
          </a:xfrm>
          <a:prstGeom prst="rect">
            <a:avLst/>
          </a:prstGeom>
          <a:noFill/>
        </p:spPr>
      </p:pic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827088" y="5516563"/>
            <a:ext cx="60612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dirty="0">
                <a:latin typeface="Comic Sans MS" pitchFamily="66" charset="0"/>
              </a:rPr>
              <a:t>syphilis connatalis tarda – “</a:t>
            </a:r>
            <a:r>
              <a:rPr lang="hr-HR" sz="2400" dirty="0" smtClean="0">
                <a:latin typeface="Comic Sans MS" pitchFamily="66" charset="0"/>
              </a:rPr>
              <a:t>gothic” palate</a:t>
            </a:r>
            <a:endParaRPr lang="hr-HR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1384300" y="4030663"/>
            <a:ext cx="28825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dirty="0" smtClean="0">
                <a:latin typeface="Comic Sans MS" pitchFamily="66" charset="0"/>
              </a:rPr>
              <a:t>Hutchinson’s teeth</a:t>
            </a:r>
            <a:endParaRPr lang="hr-HR" sz="2400" dirty="0">
              <a:latin typeface="Comic Sans MS" pitchFamily="66" charset="0"/>
            </a:endParaRPr>
          </a:p>
        </p:txBody>
      </p:sp>
      <p:pic>
        <p:nvPicPr>
          <p:cNvPr id="111624" name="Picture 8" descr="50021X-fx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04813"/>
            <a:ext cx="5040312" cy="3367087"/>
          </a:xfrm>
          <a:prstGeom prst="rect">
            <a:avLst/>
          </a:prstGeom>
          <a:noFill/>
        </p:spPr>
      </p:pic>
      <p:sp>
        <p:nvSpPr>
          <p:cNvPr id="111625" name="Text Box 9"/>
          <p:cNvSpPr txBox="1">
            <a:spLocks noChangeArrowheads="1"/>
          </p:cNvSpPr>
          <p:nvPr/>
        </p:nvSpPr>
        <p:spPr bwMode="auto">
          <a:xfrm>
            <a:off x="6011863" y="1196975"/>
            <a:ext cx="271099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dirty="0" smtClean="0">
                <a:latin typeface="Comic Sans MS" pitchFamily="66" charset="0"/>
              </a:rPr>
              <a:t>spaces</a:t>
            </a:r>
            <a:endParaRPr lang="hr-HR" dirty="0">
              <a:latin typeface="Comic Sans MS" pitchFamily="66" charset="0"/>
            </a:endParaRPr>
          </a:p>
          <a:p>
            <a:r>
              <a:rPr lang="hr-HR" dirty="0" smtClean="0">
                <a:latin typeface="Comic Sans MS" pitchFamily="66" charset="0"/>
              </a:rPr>
              <a:t>barrel-like</a:t>
            </a:r>
            <a:endParaRPr lang="hr-HR" dirty="0">
              <a:latin typeface="Comic Sans MS" pitchFamily="66" charset="0"/>
            </a:endParaRPr>
          </a:p>
          <a:p>
            <a:r>
              <a:rPr lang="hr-HR" dirty="0" smtClean="0">
                <a:latin typeface="Comic Sans MS" pitchFamily="66" charset="0"/>
              </a:rPr>
              <a:t>concave biting surfaces</a:t>
            </a:r>
            <a:endParaRPr lang="hr-HR" dirty="0">
              <a:latin typeface="Comic Sans MS" pitchFamily="66" charset="0"/>
            </a:endParaRPr>
          </a:p>
        </p:txBody>
      </p:sp>
      <p:sp>
        <p:nvSpPr>
          <p:cNvPr id="111626" name="Line 10"/>
          <p:cNvSpPr>
            <a:spLocks noChangeShapeType="1"/>
          </p:cNvSpPr>
          <p:nvPr/>
        </p:nvSpPr>
        <p:spPr bwMode="auto">
          <a:xfrm flipH="1" flipV="1">
            <a:off x="3851275" y="1196975"/>
            <a:ext cx="2016125" cy="3603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5" grpId="0"/>
      <p:bldP spid="1116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3" name="Picture 5" descr="40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476250"/>
            <a:ext cx="5543550" cy="5543550"/>
          </a:xfrm>
          <a:prstGeom prst="rect">
            <a:avLst/>
          </a:prstGeom>
          <a:noFill/>
        </p:spPr>
      </p:pic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6500826" y="5500702"/>
            <a:ext cx="19062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dirty="0" smtClean="0">
                <a:latin typeface="Comic Sans MS" pitchFamily="66" charset="0"/>
              </a:rPr>
              <a:t>saber tibiae</a:t>
            </a:r>
            <a:endParaRPr lang="hr-HR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357166"/>
            <a:ext cx="3924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dirty="0" smtClean="0">
                <a:latin typeface="Comic Sans MS" pitchFamily="66" charset="0"/>
              </a:rPr>
              <a:t>Acquired syphilis</a:t>
            </a:r>
            <a:endParaRPr lang="hr-HR" sz="3600" b="1" dirty="0">
              <a:latin typeface="Comic Sans MS" pitchFamily="66" charset="0"/>
            </a:endParaRP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6731754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571472" y="1714488"/>
            <a:ext cx="2857520" cy="857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472" y="2428868"/>
            <a:ext cx="6643734" cy="1000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0034" y="3429000"/>
            <a:ext cx="6643734" cy="1643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0034" y="5000636"/>
            <a:ext cx="6643734" cy="1857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357166"/>
            <a:ext cx="3924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dirty="0" smtClean="0">
                <a:latin typeface="Comic Sans MS" pitchFamily="66" charset="0"/>
              </a:rPr>
              <a:t>Acquired syphilis</a:t>
            </a:r>
            <a:endParaRPr lang="hr-HR" sz="3600" b="1" dirty="0">
              <a:latin typeface="Comic Sans MS" pitchFamily="66" charset="0"/>
            </a:endParaRP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6731754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ounded Rectangle 7"/>
          <p:cNvSpPr/>
          <p:nvPr/>
        </p:nvSpPr>
        <p:spPr>
          <a:xfrm>
            <a:off x="500034" y="2428868"/>
            <a:ext cx="6715172" cy="64294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323850" y="333375"/>
            <a:ext cx="36231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4000" b="1" dirty="0" smtClean="0">
                <a:solidFill>
                  <a:srgbClr val="FF0000"/>
                </a:solidFill>
                <a:latin typeface="Comic Sans MS" pitchFamily="66" charset="0"/>
              </a:rPr>
              <a:t>Primary stage</a:t>
            </a:r>
            <a:endParaRPr lang="hr-HR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5301" name="Picture 5" descr="82FF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8100"/>
            <a:ext cx="4724400" cy="6819900"/>
          </a:xfrm>
          <a:prstGeom prst="rect">
            <a:avLst/>
          </a:prstGeom>
          <a:noFill/>
        </p:spPr>
      </p:pic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0" y="1965325"/>
            <a:ext cx="637706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b="1" dirty="0" smtClean="0">
                <a:latin typeface="Comic Sans MS" pitchFamily="66" charset="0"/>
              </a:rPr>
              <a:t>button-like ulcerated chancre</a:t>
            </a:r>
            <a:r>
              <a:rPr lang="hr-HR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endParaRPr lang="hr-HR" sz="2400" b="1" dirty="0" smtClean="0">
              <a:latin typeface="Comic Sans MS" pitchFamily="66" charset="0"/>
            </a:endParaRPr>
          </a:p>
          <a:p>
            <a:r>
              <a:rPr lang="hr-HR" sz="2400" b="1" dirty="0" smtClean="0">
                <a:latin typeface="Comic Sans MS" pitchFamily="66" charset="0"/>
              </a:rPr>
              <a:t>at the site of inoculation</a:t>
            </a:r>
          </a:p>
          <a:p>
            <a:r>
              <a:rPr lang="hr-HR" sz="2400" b="1" dirty="0" smtClean="0">
                <a:solidFill>
                  <a:srgbClr val="FF0000"/>
                </a:solidFill>
                <a:latin typeface="Comic Sans MS" pitchFamily="66" charset="0"/>
              </a:rPr>
              <a:t>painless  </a:t>
            </a:r>
            <a:r>
              <a:rPr lang="hr-HR" sz="2400" b="1" dirty="0" smtClean="0">
                <a:solidFill>
                  <a:srgbClr val="FF0066"/>
                </a:solidFill>
                <a:latin typeface="Comic Sans MS" pitchFamily="66" charset="0"/>
              </a:rPr>
              <a:t>      </a:t>
            </a:r>
          </a:p>
          <a:p>
            <a:r>
              <a:rPr lang="hr-HR" sz="2400" b="1" dirty="0">
                <a:solidFill>
                  <a:srgbClr val="FF0066"/>
                </a:solidFill>
                <a:latin typeface="Comic Sans MS" pitchFamily="66" charset="0"/>
              </a:rPr>
              <a:t> </a:t>
            </a:r>
            <a:r>
              <a:rPr lang="hr-HR" sz="2400" b="1" dirty="0" smtClean="0">
                <a:solidFill>
                  <a:srgbClr val="FF0066"/>
                </a:solidFill>
                <a:latin typeface="Comic Sans MS" pitchFamily="66" charset="0"/>
              </a:rPr>
              <a:t>                                             </a:t>
            </a:r>
            <a:endParaRPr lang="hr-HR" sz="2400" b="1" dirty="0">
              <a:solidFill>
                <a:srgbClr val="FF0066"/>
              </a:solidFill>
              <a:latin typeface="Comic Sans MS" pitchFamily="66" charset="0"/>
            </a:endParaRPr>
          </a:p>
          <a:p>
            <a:endParaRPr lang="hr-HR" sz="2400" b="1" dirty="0">
              <a:solidFill>
                <a:srgbClr val="FF0066"/>
              </a:solidFill>
              <a:latin typeface="Comic Sans MS" pitchFamily="66" charset="0"/>
            </a:endParaRPr>
          </a:p>
          <a:p>
            <a:r>
              <a:rPr lang="hr-HR" sz="2400" b="1" dirty="0">
                <a:solidFill>
                  <a:srgbClr val="FF0066"/>
                </a:solidFill>
                <a:latin typeface="Comic Sans MS" pitchFamily="66" charset="0"/>
              </a:rPr>
              <a:t>                                           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0" y="4005263"/>
            <a:ext cx="409759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b="1" dirty="0" smtClean="0">
                <a:latin typeface="Comic Sans MS" pitchFamily="66" charset="0"/>
              </a:rPr>
              <a:t>localized lymphadenopathy</a:t>
            </a:r>
            <a:endParaRPr lang="hr-HR" sz="2400" b="1" dirty="0">
              <a:latin typeface="Comic Sans MS" pitchFamily="66" charset="0"/>
            </a:endParaRPr>
          </a:p>
          <a:p>
            <a:r>
              <a:rPr lang="hr-HR" sz="2400" dirty="0" smtClean="0">
                <a:latin typeface="Comic Sans MS" pitchFamily="66" charset="0"/>
              </a:rPr>
              <a:t>firm</a:t>
            </a:r>
          </a:p>
          <a:p>
            <a:r>
              <a:rPr lang="hr-HR" sz="2400" dirty="0" smtClean="0">
                <a:latin typeface="Comic Sans MS" pitchFamily="66" charset="0"/>
              </a:rPr>
              <a:t>elastic</a:t>
            </a:r>
          </a:p>
          <a:p>
            <a:r>
              <a:rPr lang="hr-HR" sz="2400" dirty="0" smtClean="0">
                <a:latin typeface="Comic Sans MS" pitchFamily="66" charset="0"/>
              </a:rPr>
              <a:t>painless</a:t>
            </a:r>
          </a:p>
          <a:p>
            <a:r>
              <a:rPr lang="hr-HR" sz="2400" dirty="0" smtClean="0">
                <a:latin typeface="Comic Sans MS" pitchFamily="66" charset="0"/>
              </a:rPr>
              <a:t>unilateral</a:t>
            </a:r>
            <a:endParaRPr lang="hr-HR" sz="24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3636" y="1285860"/>
            <a:ext cx="1919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>
                <a:solidFill>
                  <a:schemeClr val="bg1"/>
                </a:solidFill>
                <a:latin typeface="Comic Sans MS" pitchFamily="66" charset="0"/>
              </a:rPr>
              <a:t>ulcus durum</a:t>
            </a:r>
            <a:endParaRPr lang="hr-HR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7" name="Picture 5" descr="38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620713"/>
            <a:ext cx="4608512" cy="4608512"/>
          </a:xfrm>
          <a:prstGeom prst="rect">
            <a:avLst/>
          </a:prstGeom>
          <a:noFill/>
        </p:spPr>
      </p:pic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1116013" y="5589588"/>
            <a:ext cx="43813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r-HR" sz="2400" b="1" dirty="0" smtClean="0">
                <a:latin typeface="Comic Sans MS" pitchFamily="66" charset="0"/>
              </a:rPr>
              <a:t>primary stage </a:t>
            </a:r>
            <a:r>
              <a:rPr lang="hr-HR" sz="2400" b="1" dirty="0">
                <a:latin typeface="Comic Sans MS" pitchFamily="66" charset="0"/>
              </a:rPr>
              <a:t>– </a:t>
            </a:r>
            <a:r>
              <a:rPr lang="hr-HR" sz="2400" b="1" dirty="0" smtClean="0">
                <a:latin typeface="Comic Sans MS" pitchFamily="66" charset="0"/>
              </a:rPr>
              <a:t>ulcus durum</a:t>
            </a:r>
          </a:p>
          <a:p>
            <a:pPr algn="ctr"/>
            <a:r>
              <a:rPr lang="hr-HR" sz="2400" b="1" dirty="0" smtClean="0">
                <a:latin typeface="Comic Sans MS" pitchFamily="66" charset="0"/>
              </a:rPr>
              <a:t>up to 1 cm</a:t>
            </a:r>
            <a:endParaRPr lang="hr-HR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5" name="Picture 5" descr="11FF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692150"/>
            <a:ext cx="6192838" cy="4129088"/>
          </a:xfrm>
          <a:prstGeom prst="rect">
            <a:avLst/>
          </a:prstGeom>
          <a:noFill/>
        </p:spPr>
      </p:pic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755650" y="4581525"/>
            <a:ext cx="6264275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 dirty="0">
              <a:latin typeface="Comic Sans MS" pitchFamily="66" charset="0"/>
            </a:endParaRP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1403350" y="4797425"/>
            <a:ext cx="445827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b="1" dirty="0">
                <a:latin typeface="Comic Sans MS" pitchFamily="66" charset="0"/>
              </a:rPr>
              <a:t>ulcus </a:t>
            </a:r>
            <a:r>
              <a:rPr lang="hr-HR" sz="2400" b="1" dirty="0" smtClean="0">
                <a:latin typeface="Comic Sans MS" pitchFamily="66" charset="0"/>
              </a:rPr>
              <a:t>durum on the lower lip</a:t>
            </a:r>
            <a:endParaRPr lang="hr-HR" sz="2400" b="1" dirty="0">
              <a:latin typeface="Comic Sans MS" pitchFamily="66" charset="0"/>
            </a:endParaRPr>
          </a:p>
          <a:p>
            <a:r>
              <a:rPr lang="hr-HR" b="1" dirty="0">
                <a:solidFill>
                  <a:srgbClr val="FF0066"/>
                </a:solidFill>
                <a:latin typeface="Comic Sans MS" pitchFamily="66" charset="0"/>
              </a:rPr>
              <a:t>                                           </a:t>
            </a:r>
            <a:endParaRPr lang="hr-H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900113" y="765175"/>
            <a:ext cx="687387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4000" b="1" dirty="0">
                <a:latin typeface="Comic Sans MS" pitchFamily="66" charset="0"/>
              </a:rPr>
              <a:t>Syphilis</a:t>
            </a:r>
          </a:p>
          <a:p>
            <a:endParaRPr lang="hr-HR" sz="4000" b="1" dirty="0">
              <a:latin typeface="Comic Sans MS" pitchFamily="66" charset="0"/>
            </a:endParaRPr>
          </a:p>
          <a:p>
            <a:r>
              <a:rPr lang="hr-HR" sz="4000" b="1" dirty="0">
                <a:latin typeface="Comic Sans MS" pitchFamily="66" charset="0"/>
              </a:rPr>
              <a:t>Gonorrhoea</a:t>
            </a:r>
          </a:p>
          <a:p>
            <a:endParaRPr lang="hr-HR" sz="4000" b="1" dirty="0">
              <a:latin typeface="Comic Sans MS" pitchFamily="66" charset="0"/>
            </a:endParaRPr>
          </a:p>
          <a:p>
            <a:r>
              <a:rPr lang="hr-HR" sz="4000" b="1" dirty="0">
                <a:latin typeface="Comic Sans MS" pitchFamily="66" charset="0"/>
              </a:rPr>
              <a:t>Ulcus molle</a:t>
            </a:r>
          </a:p>
          <a:p>
            <a:endParaRPr lang="hr-HR" sz="4000" b="1" dirty="0">
              <a:latin typeface="Comic Sans MS" pitchFamily="66" charset="0"/>
            </a:endParaRPr>
          </a:p>
          <a:p>
            <a:r>
              <a:rPr lang="hr-HR" sz="4000" b="1" dirty="0">
                <a:latin typeface="Comic Sans MS" pitchFamily="66" charset="0"/>
              </a:rPr>
              <a:t>Lymphogranuloma venereum</a:t>
            </a:r>
          </a:p>
          <a:p>
            <a:endParaRPr lang="hr-HR" sz="40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9" name="Picture 5" descr="11FF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04813"/>
            <a:ext cx="6481762" cy="4321175"/>
          </a:xfrm>
          <a:prstGeom prst="rect">
            <a:avLst/>
          </a:prstGeom>
          <a:noFill/>
        </p:spPr>
      </p:pic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323850" y="4508500"/>
            <a:ext cx="6696075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 dirty="0">
              <a:latin typeface="Comic Sans MS" pitchFamily="66" charset="0"/>
            </a:endParaRP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2143108" y="4714884"/>
            <a:ext cx="445827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b="1" dirty="0">
                <a:latin typeface="Comic Sans MS" pitchFamily="66" charset="0"/>
              </a:rPr>
              <a:t>ulcus </a:t>
            </a:r>
            <a:r>
              <a:rPr lang="hr-HR" sz="2400" b="1" dirty="0" smtClean="0">
                <a:latin typeface="Comic Sans MS" pitchFamily="66" charset="0"/>
              </a:rPr>
              <a:t>durum</a:t>
            </a:r>
            <a:endParaRPr lang="hr-HR" sz="2400" b="1" dirty="0">
              <a:latin typeface="Comic Sans MS" pitchFamily="66" charset="0"/>
            </a:endParaRPr>
          </a:p>
          <a:p>
            <a:r>
              <a:rPr lang="hr-HR" b="1" dirty="0">
                <a:solidFill>
                  <a:srgbClr val="FF0066"/>
                </a:solidFill>
                <a:latin typeface="Comic Sans MS" pitchFamily="66" charset="0"/>
              </a:rPr>
              <a:t>                                           </a:t>
            </a:r>
            <a:endParaRPr lang="hr-HR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5500702"/>
            <a:ext cx="63418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800" b="1" dirty="0" smtClean="0">
                <a:latin typeface="Comic Sans MS" pitchFamily="66" charset="0"/>
              </a:rPr>
              <a:t>untreated last about 6 weeks</a:t>
            </a:r>
          </a:p>
          <a:p>
            <a:pPr algn="ctr"/>
            <a:r>
              <a:rPr lang="hr-HR" sz="2800" b="1" dirty="0" smtClean="0">
                <a:latin typeface="Comic Sans MS" pitchFamily="66" charset="0"/>
              </a:rPr>
              <a:t>clears leaving an inconspicuous scar</a:t>
            </a:r>
            <a:endParaRPr lang="hr-HR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357166"/>
            <a:ext cx="3924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dirty="0" smtClean="0">
                <a:latin typeface="Comic Sans MS" pitchFamily="66" charset="0"/>
              </a:rPr>
              <a:t>Acquired syphilis</a:t>
            </a:r>
            <a:endParaRPr lang="hr-HR" sz="3600" b="1" dirty="0">
              <a:latin typeface="Comic Sans MS" pitchFamily="66" charset="0"/>
            </a:endParaRP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6731754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1571604" y="3286124"/>
            <a:ext cx="1214446" cy="50006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latin typeface="Comic Sans MS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00430" y="3500438"/>
            <a:ext cx="3643338" cy="157163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472" y="1285860"/>
            <a:ext cx="6643734" cy="1928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472" y="5143512"/>
            <a:ext cx="6643734" cy="171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280988" y="1963738"/>
            <a:ext cx="765466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r-HR" sz="4000" b="1" dirty="0" smtClean="0">
                <a:latin typeface="Comic Sans MS" pitchFamily="66" charset="0"/>
              </a:rPr>
              <a:t>secondary syphilis can imitate</a:t>
            </a:r>
            <a:endParaRPr lang="hr-HR" sz="4000" b="1" dirty="0">
              <a:latin typeface="Comic Sans MS" pitchFamily="66" charset="0"/>
            </a:endParaRPr>
          </a:p>
          <a:p>
            <a:pPr algn="ctr"/>
            <a:r>
              <a:rPr lang="hr-HR" sz="4000" b="1" dirty="0" smtClean="0">
                <a:latin typeface="Comic Sans MS" pitchFamily="66" charset="0"/>
              </a:rPr>
              <a:t>various dermatoses</a:t>
            </a:r>
          </a:p>
          <a:p>
            <a:pPr algn="ctr"/>
            <a:r>
              <a:rPr lang="hr-HR" sz="4000" b="1" dirty="0" smtClean="0">
                <a:latin typeface="Comic Sans MS" pitchFamily="66" charset="0"/>
              </a:rPr>
              <a:t>/great imitator or pretender/</a:t>
            </a:r>
            <a:endParaRPr lang="hr-HR" sz="4000" b="1" dirty="0">
              <a:latin typeface="Comic Sans MS" pitchFamily="66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929190" y="2571744"/>
            <a:ext cx="285752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14480" y="3214686"/>
            <a:ext cx="464347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357166"/>
            <a:ext cx="4291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dirty="0" smtClean="0">
                <a:latin typeface="Comic Sans MS" pitchFamily="66" charset="0"/>
              </a:rPr>
              <a:t>Secondary syphilis</a:t>
            </a:r>
            <a:endParaRPr lang="hr-HR" sz="3600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571612"/>
            <a:ext cx="834234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latin typeface="Comic Sans MS" pitchFamily="66" charset="0"/>
              </a:rPr>
              <a:t>may be reached  while the chancre is still subsiding</a:t>
            </a:r>
          </a:p>
          <a:p>
            <a:endParaRPr lang="hr-HR" sz="2400" dirty="0">
              <a:latin typeface="Comic Sans MS" pitchFamily="66" charset="0"/>
            </a:endParaRPr>
          </a:p>
          <a:p>
            <a:r>
              <a:rPr lang="hr-HR" sz="2400" b="1" dirty="0" smtClean="0">
                <a:solidFill>
                  <a:srgbClr val="FF0000"/>
                </a:solidFill>
                <a:latin typeface="Comic Sans MS" pitchFamily="66" charset="0"/>
              </a:rPr>
              <a:t>generalized lymphadenopathy</a:t>
            </a:r>
          </a:p>
          <a:p>
            <a:endParaRPr lang="hr-HR" sz="2400" dirty="0">
              <a:latin typeface="Comic Sans MS" pitchFamily="66" charset="0"/>
            </a:endParaRPr>
          </a:p>
          <a:p>
            <a:r>
              <a:rPr lang="hr-HR" sz="2400" dirty="0" smtClean="0">
                <a:latin typeface="Comic Sans MS" pitchFamily="66" charset="0"/>
              </a:rPr>
              <a:t>generalized macules and papules – roseola syphilitica</a:t>
            </a:r>
          </a:p>
          <a:p>
            <a:r>
              <a:rPr lang="hr-HR" sz="2400" b="1" dirty="0" smtClean="0">
                <a:solidFill>
                  <a:srgbClr val="FF0000"/>
                </a:solidFill>
                <a:latin typeface="Comic Sans MS" pitchFamily="66" charset="0"/>
              </a:rPr>
              <a:t>on palms and soles</a:t>
            </a:r>
          </a:p>
          <a:p>
            <a:r>
              <a:rPr lang="hr-HR" sz="2400" dirty="0" smtClean="0">
                <a:latin typeface="Comic Sans MS" pitchFamily="66" charset="0"/>
              </a:rPr>
              <a:t>(resemble pityriasis rosea  or guttata psoriasis)</a:t>
            </a:r>
          </a:p>
          <a:p>
            <a:endParaRPr lang="hr-HR" sz="2400" dirty="0">
              <a:latin typeface="Comic Sans MS" pitchFamily="66" charset="0"/>
            </a:endParaRPr>
          </a:p>
          <a:p>
            <a:r>
              <a:rPr lang="hr-HR" sz="2400" b="1" dirty="0" smtClean="0">
                <a:solidFill>
                  <a:srgbClr val="FF0000"/>
                </a:solidFill>
                <a:latin typeface="Comic Sans MS" pitchFamily="66" charset="0"/>
              </a:rPr>
              <a:t>condylomata lata </a:t>
            </a:r>
            <a:r>
              <a:rPr lang="hr-HR" sz="2400" dirty="0" smtClean="0">
                <a:latin typeface="Comic Sans MS" pitchFamily="66" charset="0"/>
              </a:rPr>
              <a:t>– moist papules in genital and anal area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7" name="Picture 5" descr="11FF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86275" cy="4324350"/>
          </a:xfrm>
          <a:prstGeom prst="rect">
            <a:avLst/>
          </a:prstGeom>
          <a:noFill/>
        </p:spPr>
      </p:pic>
      <p:pic>
        <p:nvPicPr>
          <p:cNvPr id="59399" name="Picture 7" descr="11FF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3429000"/>
            <a:ext cx="4787900" cy="3192463"/>
          </a:xfrm>
          <a:prstGeom prst="rect">
            <a:avLst/>
          </a:prstGeom>
          <a:noFill/>
        </p:spPr>
      </p:pic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0" y="4149725"/>
            <a:ext cx="4356100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 dirty="0">
              <a:latin typeface="Comic Sans MS" pitchFamily="66" charset="0"/>
            </a:endParaRPr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4211638" y="6453188"/>
            <a:ext cx="4932362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 dirty="0">
              <a:latin typeface="Comic Sans MS" pitchFamily="66" charset="0"/>
            </a:endParaRPr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2143108" y="4857760"/>
            <a:ext cx="235032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dirty="0" smtClean="0">
                <a:latin typeface="Comic Sans MS" pitchFamily="66" charset="0"/>
              </a:rPr>
              <a:t>maculopapulous</a:t>
            </a:r>
          </a:p>
          <a:p>
            <a:r>
              <a:rPr lang="hr-HR" sz="2400" dirty="0" smtClean="0">
                <a:latin typeface="Comic Sans MS" pitchFamily="66" charset="0"/>
              </a:rPr>
              <a:t>exanthema</a:t>
            </a:r>
            <a:endParaRPr lang="hr-HR" sz="2400" dirty="0">
              <a:latin typeface="Comic Sans MS" pitchFamily="66" charset="0"/>
            </a:endParaRPr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3643306" y="428604"/>
            <a:ext cx="3095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hr-HR" sz="2400" dirty="0" smtClean="0">
                <a:latin typeface="Comic Sans MS" pitchFamily="66" charset="0"/>
              </a:rPr>
              <a:t>roseola </a:t>
            </a:r>
            <a:r>
              <a:rPr lang="hr-HR" sz="2400" dirty="0">
                <a:latin typeface="Comic Sans MS" pitchFamily="66" charset="0"/>
              </a:rPr>
              <a:t>syphilitica</a:t>
            </a:r>
          </a:p>
        </p:txBody>
      </p:sp>
      <p:sp>
        <p:nvSpPr>
          <p:cNvPr id="59404" name="Text Box 12"/>
          <p:cNvSpPr txBox="1">
            <a:spLocks noChangeArrowheads="1"/>
          </p:cNvSpPr>
          <p:nvPr/>
        </p:nvSpPr>
        <p:spPr bwMode="auto">
          <a:xfrm>
            <a:off x="2500298" y="6143644"/>
            <a:ext cx="12089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b="1" dirty="0" smtClean="0">
                <a:latin typeface="Comic Sans MS" pitchFamily="66" charset="0"/>
              </a:rPr>
              <a:t>no itch</a:t>
            </a:r>
            <a:endParaRPr lang="hr-HR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8" name="Picture 4" descr="38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4897438" cy="4897438"/>
          </a:xfrm>
          <a:prstGeom prst="rect">
            <a:avLst/>
          </a:prstGeom>
          <a:noFill/>
        </p:spPr>
      </p:pic>
      <p:pic>
        <p:nvPicPr>
          <p:cNvPr id="93190" name="Picture 6" descr="38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3357563"/>
            <a:ext cx="3333750" cy="3333750"/>
          </a:xfrm>
          <a:prstGeom prst="rect">
            <a:avLst/>
          </a:prstGeom>
          <a:noFill/>
        </p:spPr>
      </p:pic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5148263" y="1916113"/>
            <a:ext cx="367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800" b="1" dirty="0">
                <a:latin typeface="Comic Sans MS" pitchFamily="66" charset="0"/>
              </a:rPr>
              <a:t> </a:t>
            </a:r>
            <a:r>
              <a:rPr lang="hr-HR" sz="2800" b="1" dirty="0" smtClean="0">
                <a:latin typeface="Comic Sans MS" pitchFamily="66" charset="0"/>
              </a:rPr>
              <a:t>papulous syphilides</a:t>
            </a:r>
            <a:endParaRPr lang="hr-HR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5" descr="82FF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03800" cy="6858000"/>
          </a:xfrm>
          <a:prstGeom prst="rect">
            <a:avLst/>
          </a:prstGeom>
          <a:noFill/>
        </p:spPr>
      </p:pic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250825" y="6742113"/>
            <a:ext cx="5329238" cy="115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 dirty="0">
              <a:latin typeface="Comic Sans MS" pitchFamily="66" charset="0"/>
            </a:endParaRP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5148263" y="1916113"/>
            <a:ext cx="32976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800" b="1" dirty="0">
                <a:latin typeface="Comic Sans MS" pitchFamily="66" charset="0"/>
              </a:rPr>
              <a:t> </a:t>
            </a:r>
            <a:r>
              <a:rPr lang="hr-HR" sz="2800" b="1" dirty="0" smtClean="0">
                <a:latin typeface="Comic Sans MS" pitchFamily="66" charset="0"/>
              </a:rPr>
              <a:t>papulous syphilid</a:t>
            </a:r>
            <a:endParaRPr lang="hr-HR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5" name="Picture 5" descr="11FF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6913562" cy="6678612"/>
          </a:xfrm>
          <a:prstGeom prst="rect">
            <a:avLst/>
          </a:prstGeom>
          <a:noFill/>
        </p:spPr>
      </p:pic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0" y="6669088"/>
            <a:ext cx="7235825" cy="1889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 dirty="0">
              <a:latin typeface="Comic Sans MS" pitchFamily="66" charset="0"/>
            </a:endParaRP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5867400" y="1773238"/>
            <a:ext cx="288091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dirty="0" smtClean="0">
                <a:latin typeface="Comic Sans MS" pitchFamily="66" charset="0"/>
              </a:rPr>
              <a:t>papulonecrotic syphilid</a:t>
            </a:r>
            <a:endParaRPr lang="hr-HR" dirty="0">
              <a:latin typeface="Comic Sans MS" pitchFamily="66" charset="0"/>
            </a:endParaRPr>
          </a:p>
          <a:p>
            <a:r>
              <a:rPr lang="hr-HR" dirty="0">
                <a:latin typeface="Comic Sans MS" pitchFamily="66" charset="0"/>
              </a:rPr>
              <a:t>       </a:t>
            </a:r>
            <a:r>
              <a:rPr lang="hr-HR" dirty="0" smtClean="0">
                <a:latin typeface="Comic Sans MS" pitchFamily="66" charset="0"/>
              </a:rPr>
              <a:t>/like PLEVA/in HIV+</a:t>
            </a:r>
          </a:p>
          <a:p>
            <a:r>
              <a:rPr lang="hr-HR" dirty="0" smtClean="0">
                <a:latin typeface="Comic Sans MS" pitchFamily="66" charset="0"/>
              </a:rPr>
              <a:t>patient</a:t>
            </a:r>
            <a:endParaRPr lang="hr-HR" dirty="0">
              <a:latin typeface="Comic Sans MS" pitchFamily="66" charset="0"/>
            </a:endParaRPr>
          </a:p>
          <a:p>
            <a:r>
              <a:rPr lang="hr-HR" dirty="0">
                <a:latin typeface="Comic Sans MS" pitchFamily="66" charset="0"/>
              </a:rPr>
              <a:t>     </a:t>
            </a:r>
            <a:r>
              <a:rPr lang="hr-HR" b="1" dirty="0">
                <a:latin typeface="Comic Sans MS" pitchFamily="66" charset="0"/>
              </a:rPr>
              <a:t>/lues maligna/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1" name="Picture 5" descr="11FF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549275"/>
            <a:ext cx="6337300" cy="4224338"/>
          </a:xfrm>
          <a:prstGeom prst="rect">
            <a:avLst/>
          </a:prstGeom>
          <a:noFill/>
        </p:spPr>
      </p:pic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611188" y="4508500"/>
            <a:ext cx="6408737" cy="360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 dirty="0">
              <a:latin typeface="Comic Sans MS" pitchFamily="66" charset="0"/>
            </a:endParaRPr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539750" y="2997200"/>
            <a:ext cx="6264275" cy="1511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dirty="0" smtClean="0">
                <a:latin typeface="Comic Sans MS" pitchFamily="66" charset="0"/>
              </a:rPr>
              <a:t>/highly contagious moist papules/</a:t>
            </a:r>
            <a:endParaRPr lang="hr-HR" dirty="0">
              <a:latin typeface="Comic Sans MS" pitchFamily="66" charset="0"/>
            </a:endParaRPr>
          </a:p>
        </p:txBody>
      </p:sp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2555875" y="3213100"/>
            <a:ext cx="2671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b="1" dirty="0">
                <a:latin typeface="Comic Sans MS" pitchFamily="66" charset="0"/>
              </a:rPr>
              <a:t>condylomata lata</a:t>
            </a:r>
          </a:p>
        </p:txBody>
      </p:sp>
      <p:sp>
        <p:nvSpPr>
          <p:cNvPr id="65547" name="Text Box 11"/>
          <p:cNvSpPr txBox="1">
            <a:spLocks noChangeArrowheads="1"/>
          </p:cNvSpPr>
          <p:nvPr/>
        </p:nvSpPr>
        <p:spPr bwMode="auto">
          <a:xfrm>
            <a:off x="1455738" y="5037138"/>
            <a:ext cx="2524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dirty="0"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5" name="Picture 5" descr="38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549275"/>
            <a:ext cx="3816350" cy="3816350"/>
          </a:xfrm>
          <a:prstGeom prst="rect">
            <a:avLst/>
          </a:prstGeom>
          <a:noFill/>
        </p:spPr>
      </p:pic>
      <p:pic>
        <p:nvPicPr>
          <p:cNvPr id="92167" name="Picture 7" descr="38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620713"/>
            <a:ext cx="3743325" cy="3743325"/>
          </a:xfrm>
          <a:prstGeom prst="rect">
            <a:avLst/>
          </a:prstGeom>
          <a:noFill/>
        </p:spPr>
      </p:pic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4859338" y="4508500"/>
            <a:ext cx="3095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hr-HR" sz="2400" dirty="0" smtClean="0">
                <a:latin typeface="Comic Sans MS" pitchFamily="66" charset="0"/>
              </a:rPr>
              <a:t>roseola </a:t>
            </a:r>
            <a:r>
              <a:rPr lang="hr-HR" sz="2400" dirty="0">
                <a:latin typeface="Comic Sans MS" pitchFamily="66" charset="0"/>
              </a:rPr>
              <a:t>syphilitica</a:t>
            </a:r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1258888" y="4437063"/>
            <a:ext cx="25875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dirty="0" smtClean="0">
                <a:latin typeface="Comic Sans MS" pitchFamily="66" charset="0"/>
              </a:rPr>
              <a:t>condylomata </a:t>
            </a:r>
            <a:r>
              <a:rPr lang="hr-HR" sz="2400" dirty="0">
                <a:latin typeface="Comic Sans MS" pitchFamily="66" charset="0"/>
              </a:rPr>
              <a:t>lata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900113" y="765175"/>
            <a:ext cx="687387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4000" b="1" dirty="0">
                <a:latin typeface="Comic Sans MS" pitchFamily="66" charset="0"/>
              </a:rPr>
              <a:t>Syphilis</a:t>
            </a:r>
          </a:p>
          <a:p>
            <a:endParaRPr lang="hr-HR" sz="4000" b="1" dirty="0">
              <a:latin typeface="Comic Sans MS" pitchFamily="66" charset="0"/>
            </a:endParaRPr>
          </a:p>
          <a:p>
            <a:r>
              <a:rPr lang="hr-HR" sz="4000" b="1" dirty="0">
                <a:solidFill>
                  <a:srgbClr val="DDDDDD"/>
                </a:solidFill>
                <a:latin typeface="Comic Sans MS" pitchFamily="66" charset="0"/>
              </a:rPr>
              <a:t>Gonorrhoea</a:t>
            </a:r>
          </a:p>
          <a:p>
            <a:endParaRPr lang="hr-HR" sz="4000" b="1" dirty="0">
              <a:solidFill>
                <a:srgbClr val="DDDDDD"/>
              </a:solidFill>
              <a:latin typeface="Comic Sans MS" pitchFamily="66" charset="0"/>
            </a:endParaRPr>
          </a:p>
          <a:p>
            <a:r>
              <a:rPr lang="hr-HR" sz="4000" b="1" dirty="0">
                <a:solidFill>
                  <a:srgbClr val="DDDDDD"/>
                </a:solidFill>
                <a:latin typeface="Comic Sans MS" pitchFamily="66" charset="0"/>
              </a:rPr>
              <a:t>Ulcus molle</a:t>
            </a:r>
          </a:p>
          <a:p>
            <a:endParaRPr lang="hr-HR" sz="4000" b="1" dirty="0">
              <a:solidFill>
                <a:srgbClr val="DDDDDD"/>
              </a:solidFill>
              <a:latin typeface="Comic Sans MS" pitchFamily="66" charset="0"/>
            </a:endParaRPr>
          </a:p>
          <a:p>
            <a:r>
              <a:rPr lang="hr-HR" sz="4000" b="1" dirty="0">
                <a:solidFill>
                  <a:srgbClr val="DDDDDD"/>
                </a:solidFill>
                <a:latin typeface="Comic Sans MS" pitchFamily="66" charset="0"/>
              </a:rPr>
              <a:t>Lymphogranuloma venereum</a:t>
            </a:r>
          </a:p>
          <a:p>
            <a:endParaRPr lang="hr-HR" sz="4000" b="1" dirty="0">
              <a:solidFill>
                <a:srgbClr val="DDDDDD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4" name="Picture 6" descr="ia09f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14356"/>
            <a:ext cx="4703762" cy="4824412"/>
          </a:xfrm>
          <a:prstGeom prst="rect">
            <a:avLst/>
          </a:prstGeom>
          <a:noFill/>
        </p:spPr>
      </p:pic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4214810" y="4786322"/>
            <a:ext cx="1296988" cy="936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 dirty="0">
              <a:latin typeface="Comic Sans MS" pitchFamily="66" charset="0"/>
            </a:endParaRPr>
          </a:p>
        </p:txBody>
      </p:sp>
      <p:pic>
        <p:nvPicPr>
          <p:cNvPr id="83976" name="Picture 8" descr="11FF8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8150" y="714356"/>
            <a:ext cx="4895850" cy="3263900"/>
          </a:xfrm>
          <a:prstGeom prst="rect">
            <a:avLst/>
          </a:prstGeom>
          <a:noFill/>
        </p:spPr>
      </p:pic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4140200" y="3786190"/>
            <a:ext cx="5003800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 dirty="0">
              <a:latin typeface="Comic Sans MS" pitchFamily="66" charset="0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5000628" y="4214818"/>
            <a:ext cx="38427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dirty="0">
                <a:latin typeface="Comic Sans MS" pitchFamily="66" charset="0"/>
              </a:rPr>
              <a:t>alopecia specifica diffusa</a:t>
            </a: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214282" y="5715016"/>
            <a:ext cx="60837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b="1" dirty="0" smtClean="0">
                <a:latin typeface="Comic Sans MS" pitchFamily="66" charset="0"/>
              </a:rPr>
              <a:t>moth-eaten alopecia </a:t>
            </a:r>
            <a:r>
              <a:rPr lang="hr-HR" sz="2400" b="1" dirty="0">
                <a:latin typeface="Comic Sans MS" pitchFamily="66" charset="0"/>
              </a:rPr>
              <a:t>specifica areolaris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4" name="Picture 6" descr="40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357298"/>
            <a:ext cx="4321175" cy="4321175"/>
          </a:xfrm>
          <a:prstGeom prst="rect">
            <a:avLst/>
          </a:prstGeom>
          <a:noFill/>
        </p:spPr>
      </p:pic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1071538" y="5572140"/>
            <a:ext cx="265489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r-HR" sz="2400" dirty="0">
                <a:latin typeface="Comic Sans MS" pitchFamily="66" charset="0"/>
              </a:rPr>
              <a:t>collier de Venus</a:t>
            </a:r>
          </a:p>
          <a:p>
            <a:pPr algn="ctr"/>
            <a:r>
              <a:rPr lang="hr-HR" sz="2400" dirty="0">
                <a:latin typeface="Comic Sans MS" pitchFamily="66" charset="0"/>
              </a:rPr>
              <a:t>/</a:t>
            </a:r>
            <a:r>
              <a:rPr lang="hr-HR" sz="2400" dirty="0" smtClean="0">
                <a:latin typeface="Comic Sans MS" pitchFamily="66" charset="0"/>
              </a:rPr>
              <a:t>Venus necklace/</a:t>
            </a:r>
            <a:endParaRPr lang="hr-HR" sz="2400" dirty="0">
              <a:latin typeface="Comic Sans MS" pitchFamily="66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00034" y="642918"/>
            <a:ext cx="76434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dirty="0" smtClean="0">
                <a:latin typeface="Comic Sans MS" pitchFamily="66" charset="0"/>
              </a:rPr>
              <a:t>disorders of pigmentation </a:t>
            </a:r>
            <a:r>
              <a:rPr lang="hr-HR" sz="2400" dirty="0">
                <a:latin typeface="Comic Sans MS" pitchFamily="66" charset="0"/>
              </a:rPr>
              <a:t>– leukoderma </a:t>
            </a:r>
            <a:r>
              <a:rPr lang="hr-HR" sz="2400" dirty="0" smtClean="0">
                <a:latin typeface="Comic Sans MS" pitchFamily="66" charset="0"/>
              </a:rPr>
              <a:t>syphiliticum</a:t>
            </a:r>
            <a:endParaRPr lang="hr-HR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 descr="82FF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5538"/>
            <a:ext cx="9144000" cy="3867150"/>
          </a:xfrm>
          <a:prstGeom prst="rect">
            <a:avLst/>
          </a:prstGeom>
          <a:noFill/>
        </p:spPr>
      </p:pic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1258888" y="4797425"/>
            <a:ext cx="6049962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 dirty="0">
              <a:latin typeface="Comic Sans MS" pitchFamily="66" charset="0"/>
            </a:endParaRPr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5214942" y="4786322"/>
            <a:ext cx="24833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dirty="0" smtClean="0">
                <a:latin typeface="Comic Sans MS" pitchFamily="66" charset="0"/>
              </a:rPr>
              <a:t>mucous syphilid</a:t>
            </a:r>
            <a:endParaRPr lang="hr-HR" sz="2400" dirty="0">
              <a:latin typeface="Comic Sans MS" pitchFamily="66" charset="0"/>
            </a:endParaRPr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285720" y="4643446"/>
            <a:ext cx="26212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dirty="0">
                <a:latin typeface="Comic Sans MS" pitchFamily="66" charset="0"/>
              </a:rPr>
              <a:t>angina syphilitica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357166"/>
            <a:ext cx="3924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dirty="0" smtClean="0">
                <a:latin typeface="Comic Sans MS" pitchFamily="66" charset="0"/>
              </a:rPr>
              <a:t>Acquired syphilis</a:t>
            </a:r>
            <a:endParaRPr lang="hr-HR" sz="3600" b="1" dirty="0">
              <a:latin typeface="Comic Sans MS" pitchFamily="66" charset="0"/>
            </a:endParaRP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6731754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71472" y="1285860"/>
            <a:ext cx="6643734" cy="1928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158" y="3000372"/>
            <a:ext cx="7072362" cy="2143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latin typeface="Comic Sans MS" pitchFamily="66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28728" y="5000636"/>
            <a:ext cx="2071702" cy="42862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latin typeface="Comic Sans MS" pitchFamily="66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71868" y="5429264"/>
            <a:ext cx="3571900" cy="142873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http://ibmi.mf.uni-lj.si/mmd/derma/zbirka_slik/sldr3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71546"/>
            <a:ext cx="5105397" cy="557991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357166"/>
            <a:ext cx="2975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dirty="0" smtClean="0">
                <a:latin typeface="Comic Sans MS" pitchFamily="66" charset="0"/>
              </a:rPr>
              <a:t>Late syphilis</a:t>
            </a:r>
            <a:endParaRPr lang="hr-HR" sz="3600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86446" y="1857364"/>
            <a:ext cx="350288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smtClean="0">
                <a:latin typeface="Comic Sans MS" pitchFamily="66" charset="0"/>
              </a:rPr>
              <a:t>nodules that spread</a:t>
            </a:r>
          </a:p>
          <a:p>
            <a:r>
              <a:rPr lang="hr-HR" sz="2000" dirty="0" smtClean="0">
                <a:latin typeface="Comic Sans MS" pitchFamily="66" charset="0"/>
              </a:rPr>
              <a:t>peripherally and clear</a:t>
            </a:r>
          </a:p>
          <a:p>
            <a:r>
              <a:rPr lang="hr-HR" sz="2000" dirty="0" smtClean="0">
                <a:latin typeface="Comic Sans MS" pitchFamily="66" charset="0"/>
              </a:rPr>
              <a:t>centrally</a:t>
            </a:r>
          </a:p>
          <a:p>
            <a:endParaRPr lang="hr-HR" sz="2000" dirty="0">
              <a:latin typeface="Comic Sans MS" pitchFamily="66" charset="0"/>
            </a:endParaRPr>
          </a:p>
          <a:p>
            <a:r>
              <a:rPr lang="hr-HR" sz="2000" dirty="0" smtClean="0">
                <a:latin typeface="Comic Sans MS" pitchFamily="66" charset="0"/>
              </a:rPr>
              <a:t>leaving serpinginous  outline</a:t>
            </a:r>
            <a:endParaRPr lang="hr-HR" sz="2000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5008" y="5357826"/>
            <a:ext cx="34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>
                <a:latin typeface="Comic Sans MS" pitchFamily="66" charset="0"/>
              </a:rPr>
              <a:t>gummas</a:t>
            </a:r>
            <a:r>
              <a:rPr lang="hr-HR" dirty="0" smtClean="0">
                <a:latin typeface="Comic Sans MS" pitchFamily="66" charset="0"/>
              </a:rPr>
              <a:t> are granulomatous</a:t>
            </a:r>
          </a:p>
          <a:p>
            <a:r>
              <a:rPr lang="hr-HR" dirty="0" smtClean="0">
                <a:latin typeface="Comic Sans MS" pitchFamily="66" charset="0"/>
              </a:rPr>
              <a:t> areas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ttp://drugster.info/img/ail/584_587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1142984"/>
            <a:ext cx="6000792" cy="430342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357166"/>
            <a:ext cx="2975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dirty="0" smtClean="0">
                <a:latin typeface="Comic Sans MS" pitchFamily="66" charset="0"/>
              </a:rPr>
              <a:t>Late syphilis</a:t>
            </a:r>
            <a:endParaRPr lang="hr-HR" sz="3600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25362" y="1428736"/>
            <a:ext cx="2518638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latin typeface="Comic Sans MS" pitchFamily="66" charset="0"/>
              </a:rPr>
              <a:t>gummas</a:t>
            </a:r>
            <a:r>
              <a:rPr lang="hr-HR" dirty="0" smtClean="0">
                <a:latin typeface="Comic Sans MS" pitchFamily="66" charset="0"/>
              </a:rPr>
              <a:t> are</a:t>
            </a:r>
          </a:p>
          <a:p>
            <a:r>
              <a:rPr lang="hr-HR" dirty="0" smtClean="0">
                <a:latin typeface="Comic Sans MS" pitchFamily="66" charset="0"/>
              </a:rPr>
              <a:t>granulomatous areas</a:t>
            </a:r>
          </a:p>
          <a:p>
            <a:endParaRPr lang="hr-HR" dirty="0">
              <a:latin typeface="Comic Sans MS" pitchFamily="66" charset="0"/>
            </a:endParaRPr>
          </a:p>
          <a:p>
            <a:endParaRPr lang="hr-HR" dirty="0" smtClean="0">
              <a:latin typeface="Comic Sans MS" pitchFamily="66" charset="0"/>
            </a:endParaRPr>
          </a:p>
          <a:p>
            <a:r>
              <a:rPr lang="hr-HR" dirty="0" smtClean="0">
                <a:latin typeface="Comic Sans MS" pitchFamily="66" charset="0"/>
              </a:rPr>
              <a:t>in skin leave punched-</a:t>
            </a:r>
          </a:p>
          <a:p>
            <a:r>
              <a:rPr lang="hr-HR" dirty="0" smtClean="0">
                <a:latin typeface="Comic Sans MS" pitchFamily="66" charset="0"/>
              </a:rPr>
              <a:t>out ulcers</a:t>
            </a:r>
          </a:p>
          <a:p>
            <a:endParaRPr lang="hr-HR" dirty="0">
              <a:latin typeface="Comic Sans MS" pitchFamily="66" charset="0"/>
            </a:endParaRPr>
          </a:p>
          <a:p>
            <a:r>
              <a:rPr lang="hr-HR" dirty="0" smtClean="0">
                <a:latin typeface="Comic Sans MS" pitchFamily="66" charset="0"/>
              </a:rPr>
              <a:t>heal poorly – white</a:t>
            </a:r>
          </a:p>
          <a:p>
            <a:r>
              <a:rPr lang="hr-HR" dirty="0" err="1" smtClean="0">
                <a:latin typeface="Comic Sans MS" pitchFamily="66" charset="0"/>
              </a:rPr>
              <a:t>scar</a:t>
            </a:r>
            <a:endParaRPr lang="hr-HR" dirty="0" smtClean="0">
              <a:latin typeface="Comic Sans MS" pitchFamily="66" charset="0"/>
            </a:endParaRPr>
          </a:p>
          <a:p>
            <a:endParaRPr lang="hr-HR" dirty="0" smtClean="0">
              <a:latin typeface="Comic Sans MS" pitchFamily="66" charset="0"/>
            </a:endParaRPr>
          </a:p>
          <a:p>
            <a:endParaRPr lang="hr-HR" dirty="0" smtClean="0">
              <a:latin typeface="Comic Sans MS" pitchFamily="66" charset="0"/>
            </a:endParaRPr>
          </a:p>
          <a:p>
            <a:r>
              <a:rPr lang="hr-HR" dirty="0" err="1" smtClean="0">
                <a:latin typeface="Comic Sans MS" pitchFamily="66" charset="0"/>
              </a:rPr>
              <a:t>dementia</a:t>
            </a:r>
            <a:endParaRPr lang="hr-HR" dirty="0" smtClean="0">
              <a:latin typeface="Comic Sans MS" pitchFamily="66" charset="0"/>
            </a:endParaRPr>
          </a:p>
          <a:p>
            <a:endParaRPr lang="hr-HR" dirty="0" smtClean="0">
              <a:latin typeface="Comic Sans MS" pitchFamily="66" charset="0"/>
            </a:endParaRPr>
          </a:p>
          <a:p>
            <a:endParaRPr lang="hr-HR" dirty="0" smtClean="0">
              <a:latin typeface="Comic Sans MS" pitchFamily="66" charset="0"/>
            </a:endParaRPr>
          </a:p>
          <a:p>
            <a:endParaRPr lang="hr-H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92696"/>
            <a:ext cx="44598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 err="1" smtClean="0">
                <a:latin typeface="Comic Sans MS" pitchFamily="66" charset="0"/>
              </a:rPr>
              <a:t>Differential</a:t>
            </a:r>
            <a:r>
              <a:rPr lang="hr-HR" sz="3200" b="1" dirty="0" smtClean="0">
                <a:latin typeface="Comic Sans MS" pitchFamily="66" charset="0"/>
              </a:rPr>
              <a:t> </a:t>
            </a:r>
            <a:r>
              <a:rPr lang="hr-HR" sz="3200" b="1" dirty="0" err="1" smtClean="0">
                <a:latin typeface="Comic Sans MS" pitchFamily="66" charset="0"/>
              </a:rPr>
              <a:t>diagnosis</a:t>
            </a:r>
            <a:endParaRPr lang="hr-HR" sz="3200" b="1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874" y="2060848"/>
            <a:ext cx="907812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err="1" smtClean="0">
                <a:latin typeface="Comic Sans MS" pitchFamily="66" charset="0"/>
              </a:rPr>
              <a:t>Chanchre</a:t>
            </a:r>
            <a:r>
              <a:rPr lang="hr-HR" dirty="0" smtClean="0">
                <a:latin typeface="Comic Sans MS" pitchFamily="66" charset="0"/>
              </a:rPr>
              <a:t> – herpes </a:t>
            </a:r>
            <a:r>
              <a:rPr lang="hr-HR" dirty="0" err="1" smtClean="0">
                <a:latin typeface="Comic Sans MS" pitchFamily="66" charset="0"/>
              </a:rPr>
              <a:t>simplex</a:t>
            </a:r>
            <a:r>
              <a:rPr lang="hr-HR" dirty="0" smtClean="0">
                <a:latin typeface="Comic Sans MS" pitchFamily="66" charset="0"/>
              </a:rPr>
              <a:t>, </a:t>
            </a:r>
            <a:r>
              <a:rPr lang="hr-HR" dirty="0" err="1" smtClean="0">
                <a:latin typeface="Comic Sans MS" pitchFamily="66" charset="0"/>
              </a:rPr>
              <a:t>chanchroid</a:t>
            </a:r>
            <a:r>
              <a:rPr lang="hr-HR" dirty="0" smtClean="0">
                <a:latin typeface="Comic Sans MS" pitchFamily="66" charset="0"/>
              </a:rPr>
              <a:t> (</a:t>
            </a:r>
            <a:r>
              <a:rPr lang="hr-HR" dirty="0" err="1" smtClean="0">
                <a:latin typeface="Comic Sans MS" pitchFamily="66" charset="0"/>
              </a:rPr>
              <a:t>multiple</a:t>
            </a:r>
            <a:r>
              <a:rPr lang="hr-HR" dirty="0" smtClean="0">
                <a:latin typeface="Comic Sans MS" pitchFamily="66" charset="0"/>
              </a:rPr>
              <a:t> </a:t>
            </a:r>
            <a:r>
              <a:rPr lang="hr-HR" dirty="0" err="1" smtClean="0">
                <a:latin typeface="Comic Sans MS" pitchFamily="66" charset="0"/>
              </a:rPr>
              <a:t>and</a:t>
            </a:r>
            <a:r>
              <a:rPr lang="hr-HR" dirty="0" smtClean="0">
                <a:latin typeface="Comic Sans MS" pitchFamily="66" charset="0"/>
              </a:rPr>
              <a:t> </a:t>
            </a:r>
            <a:r>
              <a:rPr lang="hr-HR" dirty="0" err="1" smtClean="0">
                <a:latin typeface="Comic Sans MS" pitchFamily="66" charset="0"/>
              </a:rPr>
              <a:t>painful</a:t>
            </a:r>
            <a:r>
              <a:rPr lang="hr-HR" dirty="0" smtClean="0">
                <a:latin typeface="Comic Sans MS" pitchFamily="66" charset="0"/>
              </a:rPr>
              <a:t>)</a:t>
            </a:r>
          </a:p>
          <a:p>
            <a:endParaRPr lang="hr-HR" dirty="0" smtClean="0">
              <a:latin typeface="Comic Sans MS" pitchFamily="66" charset="0"/>
            </a:endParaRPr>
          </a:p>
          <a:p>
            <a:r>
              <a:rPr lang="hr-HR" b="1" dirty="0" err="1" smtClean="0">
                <a:latin typeface="Comic Sans MS" pitchFamily="66" charset="0"/>
              </a:rPr>
              <a:t>Secondary</a:t>
            </a:r>
            <a:r>
              <a:rPr lang="hr-HR" b="1" dirty="0" smtClean="0">
                <a:latin typeface="Comic Sans MS" pitchFamily="66" charset="0"/>
              </a:rPr>
              <a:t> </a:t>
            </a:r>
            <a:r>
              <a:rPr lang="hr-HR" b="1" dirty="0" err="1" smtClean="0">
                <a:latin typeface="Comic Sans MS" pitchFamily="66" charset="0"/>
              </a:rPr>
              <a:t>syphilis</a:t>
            </a:r>
            <a:r>
              <a:rPr lang="hr-HR" dirty="0" smtClean="0">
                <a:latin typeface="Comic Sans MS" pitchFamily="66" charset="0"/>
              </a:rPr>
              <a:t>:</a:t>
            </a:r>
          </a:p>
          <a:p>
            <a:r>
              <a:rPr lang="hr-HR" dirty="0" err="1" smtClean="0">
                <a:latin typeface="Comic Sans MS" pitchFamily="66" charset="0"/>
              </a:rPr>
              <a:t>measels</a:t>
            </a:r>
            <a:r>
              <a:rPr lang="hr-HR" dirty="0" smtClean="0">
                <a:latin typeface="Comic Sans MS" pitchFamily="66" charset="0"/>
              </a:rPr>
              <a:t>, </a:t>
            </a:r>
            <a:r>
              <a:rPr lang="hr-HR" dirty="0" err="1" smtClean="0">
                <a:latin typeface="Comic Sans MS" pitchFamily="66" charset="0"/>
              </a:rPr>
              <a:t>rubella</a:t>
            </a:r>
            <a:r>
              <a:rPr lang="hr-HR" dirty="0" smtClean="0">
                <a:latin typeface="Comic Sans MS" pitchFamily="66" charset="0"/>
              </a:rPr>
              <a:t>, drug </a:t>
            </a:r>
            <a:r>
              <a:rPr lang="hr-HR" dirty="0" err="1" smtClean="0">
                <a:latin typeface="Comic Sans MS" pitchFamily="66" charset="0"/>
              </a:rPr>
              <a:t>eruptions</a:t>
            </a:r>
            <a:r>
              <a:rPr lang="hr-HR" dirty="0" smtClean="0">
                <a:latin typeface="Comic Sans MS" pitchFamily="66" charset="0"/>
              </a:rPr>
              <a:t>, </a:t>
            </a:r>
            <a:r>
              <a:rPr lang="hr-HR" dirty="0" err="1" smtClean="0">
                <a:latin typeface="Comic Sans MS" pitchFamily="66" charset="0"/>
              </a:rPr>
              <a:t>pityriasis</a:t>
            </a:r>
            <a:r>
              <a:rPr lang="hr-HR" dirty="0" smtClean="0">
                <a:latin typeface="Comic Sans MS" pitchFamily="66" charset="0"/>
              </a:rPr>
              <a:t> </a:t>
            </a:r>
            <a:r>
              <a:rPr lang="hr-HR" dirty="0" err="1" smtClean="0">
                <a:latin typeface="Comic Sans MS" pitchFamily="66" charset="0"/>
              </a:rPr>
              <a:t>rosea</a:t>
            </a:r>
            <a:r>
              <a:rPr lang="hr-HR" dirty="0" smtClean="0">
                <a:latin typeface="Comic Sans MS" pitchFamily="66" charset="0"/>
              </a:rPr>
              <a:t>, </a:t>
            </a:r>
            <a:r>
              <a:rPr lang="hr-HR" dirty="0" err="1" smtClean="0">
                <a:latin typeface="Comic Sans MS" pitchFamily="66" charset="0"/>
              </a:rPr>
              <a:t>lichen</a:t>
            </a:r>
            <a:r>
              <a:rPr lang="hr-HR" dirty="0" smtClean="0">
                <a:latin typeface="Comic Sans MS" pitchFamily="66" charset="0"/>
              </a:rPr>
              <a:t> </a:t>
            </a:r>
            <a:r>
              <a:rPr lang="hr-HR" dirty="0" err="1" smtClean="0">
                <a:latin typeface="Comic Sans MS" pitchFamily="66" charset="0"/>
              </a:rPr>
              <a:t>planus</a:t>
            </a:r>
            <a:r>
              <a:rPr lang="hr-HR" dirty="0" smtClean="0">
                <a:latin typeface="Comic Sans MS" pitchFamily="66" charset="0"/>
              </a:rPr>
              <a:t>, </a:t>
            </a:r>
            <a:r>
              <a:rPr lang="hr-HR" dirty="0" err="1" smtClean="0">
                <a:latin typeface="Comic Sans MS" pitchFamily="66" charset="0"/>
              </a:rPr>
              <a:t>psoriasis</a:t>
            </a:r>
            <a:endParaRPr lang="hr-HR" dirty="0" smtClean="0">
              <a:latin typeface="Comic Sans MS" pitchFamily="66" charset="0"/>
            </a:endParaRPr>
          </a:p>
          <a:p>
            <a:r>
              <a:rPr lang="hr-HR" dirty="0" err="1" smtClean="0">
                <a:latin typeface="Comic Sans MS" pitchFamily="66" charset="0"/>
              </a:rPr>
              <a:t>condylomas</a:t>
            </a:r>
            <a:r>
              <a:rPr lang="hr-HR" dirty="0" smtClean="0">
                <a:latin typeface="Comic Sans MS" pitchFamily="66" charset="0"/>
              </a:rPr>
              <a:t> – </a:t>
            </a:r>
            <a:r>
              <a:rPr lang="hr-HR" dirty="0" err="1" smtClean="0">
                <a:latin typeface="Comic Sans MS" pitchFamily="66" charset="0"/>
              </a:rPr>
              <a:t>genital</a:t>
            </a:r>
            <a:r>
              <a:rPr lang="hr-HR" dirty="0" smtClean="0">
                <a:latin typeface="Comic Sans MS" pitchFamily="66" charset="0"/>
              </a:rPr>
              <a:t>  </a:t>
            </a:r>
            <a:r>
              <a:rPr lang="hr-HR" dirty="0" err="1" smtClean="0">
                <a:latin typeface="Comic Sans MS" pitchFamily="66" charset="0"/>
              </a:rPr>
              <a:t>warts</a:t>
            </a:r>
            <a:r>
              <a:rPr lang="hr-HR" dirty="0" smtClean="0">
                <a:latin typeface="Comic Sans MS" pitchFamily="66" charset="0"/>
              </a:rPr>
              <a:t>, </a:t>
            </a:r>
            <a:r>
              <a:rPr lang="hr-HR" dirty="0" err="1" smtClean="0">
                <a:latin typeface="Comic Sans MS" pitchFamily="66" charset="0"/>
              </a:rPr>
              <a:t>haemorrhoids</a:t>
            </a:r>
            <a:endParaRPr lang="hr-HR" dirty="0" smtClean="0">
              <a:latin typeface="Comic Sans MS" pitchFamily="66" charset="0"/>
            </a:endParaRPr>
          </a:p>
          <a:p>
            <a:r>
              <a:rPr lang="hr-HR" dirty="0" err="1" smtClean="0">
                <a:latin typeface="Comic Sans MS" pitchFamily="66" charset="0"/>
              </a:rPr>
              <a:t>oral</a:t>
            </a:r>
            <a:r>
              <a:rPr lang="hr-HR" dirty="0" smtClean="0">
                <a:latin typeface="Comic Sans MS" pitchFamily="66" charset="0"/>
              </a:rPr>
              <a:t> </a:t>
            </a:r>
            <a:r>
              <a:rPr lang="hr-HR" dirty="0" err="1" smtClean="0">
                <a:latin typeface="Comic Sans MS" pitchFamily="66" charset="0"/>
              </a:rPr>
              <a:t>lesions</a:t>
            </a:r>
            <a:r>
              <a:rPr lang="hr-HR" dirty="0" smtClean="0">
                <a:latin typeface="Comic Sans MS" pitchFamily="66" charset="0"/>
              </a:rPr>
              <a:t> – </a:t>
            </a:r>
            <a:r>
              <a:rPr lang="hr-HR" dirty="0" err="1" smtClean="0">
                <a:latin typeface="Comic Sans MS" pitchFamily="66" charset="0"/>
              </a:rPr>
              <a:t>aphtous</a:t>
            </a:r>
            <a:r>
              <a:rPr lang="hr-HR" dirty="0" smtClean="0">
                <a:latin typeface="Comic Sans MS" pitchFamily="66" charset="0"/>
              </a:rPr>
              <a:t> </a:t>
            </a:r>
            <a:r>
              <a:rPr lang="hr-HR" dirty="0" err="1" smtClean="0">
                <a:latin typeface="Comic Sans MS" pitchFamily="66" charset="0"/>
              </a:rPr>
              <a:t>ulcers</a:t>
            </a:r>
            <a:r>
              <a:rPr lang="hr-HR" dirty="0" smtClean="0">
                <a:latin typeface="Comic Sans MS" pitchFamily="66" charset="0"/>
              </a:rPr>
              <a:t>, </a:t>
            </a:r>
            <a:r>
              <a:rPr lang="hr-HR" dirty="0" err="1" smtClean="0">
                <a:latin typeface="Comic Sans MS" pitchFamily="66" charset="0"/>
              </a:rPr>
              <a:t>candidiasis</a:t>
            </a:r>
            <a:endParaRPr lang="hr-HR" dirty="0" smtClean="0">
              <a:latin typeface="Comic Sans MS" pitchFamily="66" charset="0"/>
            </a:endParaRPr>
          </a:p>
          <a:p>
            <a:r>
              <a:rPr lang="hr-HR" dirty="0" err="1" smtClean="0">
                <a:latin typeface="Comic Sans MS" pitchFamily="66" charset="0"/>
              </a:rPr>
              <a:t>alopecias</a:t>
            </a:r>
            <a:r>
              <a:rPr lang="hr-HR" dirty="0" smtClean="0">
                <a:latin typeface="Comic Sans MS" pitchFamily="66" charset="0"/>
              </a:rPr>
              <a:t> – </a:t>
            </a:r>
            <a:r>
              <a:rPr lang="hr-HR" dirty="0" err="1" smtClean="0">
                <a:latin typeface="Comic Sans MS" pitchFamily="66" charset="0"/>
              </a:rPr>
              <a:t>tinea</a:t>
            </a:r>
            <a:r>
              <a:rPr lang="hr-HR" dirty="0" smtClean="0">
                <a:latin typeface="Comic Sans MS" pitchFamily="66" charset="0"/>
              </a:rPr>
              <a:t>, </a:t>
            </a:r>
            <a:r>
              <a:rPr lang="hr-HR" dirty="0" err="1" smtClean="0">
                <a:latin typeface="Comic Sans MS" pitchFamily="66" charset="0"/>
              </a:rPr>
              <a:t>trichotillomania</a:t>
            </a:r>
            <a:r>
              <a:rPr lang="hr-HR" dirty="0" smtClean="0">
                <a:latin typeface="Comic Sans MS" pitchFamily="66" charset="0"/>
              </a:rPr>
              <a:t>, </a:t>
            </a:r>
            <a:r>
              <a:rPr lang="hr-HR" dirty="0" err="1" smtClean="0">
                <a:latin typeface="Comic Sans MS" pitchFamily="66" charset="0"/>
              </a:rPr>
              <a:t>traction</a:t>
            </a:r>
            <a:r>
              <a:rPr lang="hr-HR" dirty="0" smtClean="0">
                <a:latin typeface="Comic Sans MS" pitchFamily="66" charset="0"/>
              </a:rPr>
              <a:t> </a:t>
            </a:r>
            <a:r>
              <a:rPr lang="hr-HR" dirty="0" err="1" smtClean="0">
                <a:latin typeface="Comic Sans MS" pitchFamily="66" charset="0"/>
              </a:rPr>
              <a:t>alopecia</a:t>
            </a:r>
            <a:endParaRPr lang="hr-HR" dirty="0" smtClean="0">
              <a:latin typeface="Comic Sans MS" pitchFamily="66" charset="0"/>
            </a:endParaRPr>
          </a:p>
          <a:p>
            <a:endParaRPr lang="hr-HR" dirty="0" smtClean="0">
              <a:latin typeface="Comic Sans MS" pitchFamily="66" charset="0"/>
            </a:endParaRPr>
          </a:p>
          <a:p>
            <a:r>
              <a:rPr lang="hr-HR" b="1" dirty="0" smtClean="0">
                <a:latin typeface="Comic Sans MS" pitchFamily="66" charset="0"/>
              </a:rPr>
              <a:t>Late </a:t>
            </a:r>
            <a:r>
              <a:rPr lang="hr-HR" b="1" dirty="0" err="1" smtClean="0">
                <a:latin typeface="Comic Sans MS" pitchFamily="66" charset="0"/>
              </a:rPr>
              <a:t>syphilis</a:t>
            </a:r>
            <a:r>
              <a:rPr lang="hr-HR" dirty="0" smtClean="0">
                <a:latin typeface="Comic Sans MS" pitchFamily="66" charset="0"/>
              </a:rPr>
              <a:t>: </a:t>
            </a:r>
            <a:r>
              <a:rPr lang="hr-HR" dirty="0" err="1" smtClean="0">
                <a:latin typeface="Comic Sans MS" pitchFamily="66" charset="0"/>
              </a:rPr>
              <a:t>bromide</a:t>
            </a:r>
            <a:r>
              <a:rPr lang="hr-HR" dirty="0" smtClean="0">
                <a:latin typeface="Comic Sans MS" pitchFamily="66" charset="0"/>
              </a:rPr>
              <a:t> </a:t>
            </a:r>
            <a:r>
              <a:rPr lang="hr-HR" dirty="0" err="1" smtClean="0">
                <a:latin typeface="Comic Sans MS" pitchFamily="66" charset="0"/>
              </a:rPr>
              <a:t>and</a:t>
            </a:r>
            <a:r>
              <a:rPr lang="hr-HR" dirty="0" smtClean="0">
                <a:latin typeface="Comic Sans MS" pitchFamily="66" charset="0"/>
              </a:rPr>
              <a:t> </a:t>
            </a:r>
            <a:r>
              <a:rPr lang="hr-HR" dirty="0" err="1" smtClean="0">
                <a:latin typeface="Comic Sans MS" pitchFamily="66" charset="0"/>
              </a:rPr>
              <a:t>iodide</a:t>
            </a:r>
            <a:r>
              <a:rPr lang="hr-HR" dirty="0" smtClean="0">
                <a:latin typeface="Comic Sans MS" pitchFamily="66" charset="0"/>
              </a:rPr>
              <a:t> </a:t>
            </a:r>
            <a:r>
              <a:rPr lang="hr-HR" dirty="0" err="1" smtClean="0">
                <a:latin typeface="Comic Sans MS" pitchFamily="66" charset="0"/>
              </a:rPr>
              <a:t>reactions</a:t>
            </a:r>
            <a:r>
              <a:rPr lang="hr-HR" dirty="0" smtClean="0">
                <a:latin typeface="Comic Sans MS" pitchFamily="66" charset="0"/>
              </a:rPr>
              <a:t>, </a:t>
            </a:r>
            <a:r>
              <a:rPr lang="hr-HR" dirty="0" err="1" smtClean="0">
                <a:latin typeface="Comic Sans MS" pitchFamily="66" charset="0"/>
              </a:rPr>
              <a:t>other</a:t>
            </a:r>
            <a:r>
              <a:rPr lang="hr-HR" dirty="0" smtClean="0">
                <a:latin typeface="Comic Sans MS" pitchFamily="66" charset="0"/>
              </a:rPr>
              <a:t> </a:t>
            </a:r>
            <a:r>
              <a:rPr lang="hr-HR" dirty="0" err="1" smtClean="0">
                <a:latin typeface="Comic Sans MS" pitchFamily="66" charset="0"/>
              </a:rPr>
              <a:t>granulomas</a:t>
            </a:r>
            <a:r>
              <a:rPr lang="hr-HR" dirty="0" smtClean="0">
                <a:latin typeface="Comic Sans MS" pitchFamily="66" charset="0"/>
              </a:rPr>
              <a:t>. </a:t>
            </a:r>
            <a:r>
              <a:rPr lang="hr-HR" dirty="0" err="1" smtClean="0">
                <a:latin typeface="Comic Sans MS" pitchFamily="66" charset="0"/>
              </a:rPr>
              <a:t>Erythema</a:t>
            </a:r>
            <a:r>
              <a:rPr lang="hr-HR" dirty="0" smtClean="0">
                <a:latin typeface="Comic Sans MS" pitchFamily="66" charset="0"/>
              </a:rPr>
              <a:t> </a:t>
            </a:r>
            <a:r>
              <a:rPr lang="hr-HR" dirty="0" err="1" smtClean="0">
                <a:latin typeface="Comic Sans MS" pitchFamily="66" charset="0"/>
              </a:rPr>
              <a:t>induratum</a:t>
            </a:r>
            <a:endParaRPr lang="hr-HR" dirty="0">
              <a:latin typeface="Comic Sans MS" pitchFamily="66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39552" y="4919008"/>
            <a:ext cx="765466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r-HR" sz="4000" b="1" dirty="0" smtClean="0">
                <a:latin typeface="Comic Sans MS" pitchFamily="66" charset="0"/>
              </a:rPr>
              <a:t>secondary syphilis can imitate</a:t>
            </a:r>
            <a:endParaRPr lang="hr-HR" sz="4000" b="1" dirty="0">
              <a:latin typeface="Comic Sans MS" pitchFamily="66" charset="0"/>
            </a:endParaRPr>
          </a:p>
          <a:p>
            <a:pPr algn="ctr"/>
            <a:r>
              <a:rPr lang="hr-HR" sz="4000" b="1" dirty="0" smtClean="0">
                <a:latin typeface="Comic Sans MS" pitchFamily="66" charset="0"/>
              </a:rPr>
              <a:t>various dermatoses</a:t>
            </a:r>
          </a:p>
          <a:p>
            <a:pPr algn="ctr"/>
            <a:r>
              <a:rPr lang="hr-HR" sz="4000" b="1" dirty="0" smtClean="0">
                <a:latin typeface="Comic Sans MS" pitchFamily="66" charset="0"/>
              </a:rPr>
              <a:t>/great imitator or pretender/</a:t>
            </a:r>
            <a:endParaRPr lang="hr-HR" sz="40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92696"/>
            <a:ext cx="29498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 err="1" smtClean="0">
                <a:solidFill>
                  <a:srgbClr val="FF0000"/>
                </a:solidFill>
                <a:latin typeface="Comic Sans MS" pitchFamily="66" charset="0"/>
              </a:rPr>
              <a:t>Investigations</a:t>
            </a:r>
            <a:endParaRPr lang="hr-HR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484784"/>
            <a:ext cx="74767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err="1" smtClean="0">
                <a:latin typeface="Comic Sans MS" pitchFamily="66" charset="0"/>
              </a:rPr>
              <a:t>Dark</a:t>
            </a:r>
            <a:r>
              <a:rPr lang="hr-HR" sz="2400" dirty="0" smtClean="0">
                <a:latin typeface="Comic Sans MS" pitchFamily="66" charset="0"/>
              </a:rPr>
              <a:t>-</a:t>
            </a:r>
            <a:r>
              <a:rPr lang="hr-HR" sz="2400" dirty="0" err="1" smtClean="0">
                <a:latin typeface="Comic Sans MS" pitchFamily="66" charset="0"/>
              </a:rPr>
              <a:t>field</a:t>
            </a:r>
            <a:r>
              <a:rPr lang="hr-HR" sz="2400" dirty="0" smtClean="0">
                <a:latin typeface="Comic Sans MS" pitchFamily="66" charset="0"/>
              </a:rPr>
              <a:t> </a:t>
            </a:r>
            <a:r>
              <a:rPr lang="hr-HR" sz="2400" dirty="0" err="1" smtClean="0">
                <a:latin typeface="Comic Sans MS" pitchFamily="66" charset="0"/>
              </a:rPr>
              <a:t>microscopy</a:t>
            </a:r>
            <a:r>
              <a:rPr lang="hr-HR" sz="2400" dirty="0" smtClean="0">
                <a:latin typeface="Comic Sans MS" pitchFamily="66" charset="0"/>
              </a:rPr>
              <a:t> to </a:t>
            </a:r>
            <a:r>
              <a:rPr lang="hr-HR" sz="2400" dirty="0" err="1" smtClean="0">
                <a:latin typeface="Comic Sans MS" pitchFamily="66" charset="0"/>
              </a:rPr>
              <a:t>show</a:t>
            </a:r>
            <a:r>
              <a:rPr lang="hr-HR" sz="2400" dirty="0" smtClean="0">
                <a:latin typeface="Comic Sans MS" pitchFamily="66" charset="0"/>
              </a:rPr>
              <a:t> </a:t>
            </a:r>
            <a:r>
              <a:rPr lang="hr-HR" sz="2400" dirty="0" err="1" smtClean="0">
                <a:latin typeface="Comic Sans MS" pitchFamily="66" charset="0"/>
              </a:rPr>
              <a:t>up</a:t>
            </a:r>
            <a:r>
              <a:rPr lang="hr-HR" sz="2400" dirty="0" smtClean="0">
                <a:latin typeface="Comic Sans MS" pitchFamily="66" charset="0"/>
              </a:rPr>
              <a:t> </a:t>
            </a:r>
            <a:r>
              <a:rPr lang="hr-HR" sz="2400" dirty="0" err="1" smtClean="0">
                <a:latin typeface="Comic Sans MS" pitchFamily="66" charset="0"/>
              </a:rPr>
              <a:t>spirochetes</a:t>
            </a:r>
            <a:r>
              <a:rPr lang="hr-HR" sz="2400" dirty="0" smtClean="0">
                <a:latin typeface="Comic Sans MS" pitchFamily="66" charset="0"/>
              </a:rPr>
              <a:t> </a:t>
            </a:r>
            <a:r>
              <a:rPr lang="hr-HR" sz="2400" dirty="0" err="1" smtClean="0">
                <a:latin typeface="Comic Sans MS" pitchFamily="66" charset="0"/>
              </a:rPr>
              <a:t>in</a:t>
            </a:r>
            <a:r>
              <a:rPr lang="hr-HR" sz="2400" dirty="0" smtClean="0">
                <a:latin typeface="Comic Sans MS" pitchFamily="66" charset="0"/>
              </a:rPr>
              <a:t> </a:t>
            </a:r>
          </a:p>
          <a:p>
            <a:r>
              <a:rPr lang="hr-HR" sz="2400" dirty="0" err="1" smtClean="0">
                <a:latin typeface="Comic Sans MS" pitchFamily="66" charset="0"/>
              </a:rPr>
              <a:t>smears</a:t>
            </a:r>
            <a:r>
              <a:rPr lang="hr-HR" sz="2400" dirty="0" smtClean="0">
                <a:latin typeface="Comic Sans MS" pitchFamily="66" charset="0"/>
              </a:rPr>
              <a:t> </a:t>
            </a:r>
            <a:r>
              <a:rPr lang="hr-HR" sz="2400" dirty="0" err="1" smtClean="0">
                <a:latin typeface="Comic Sans MS" pitchFamily="66" charset="0"/>
              </a:rPr>
              <a:t>from</a:t>
            </a:r>
            <a:r>
              <a:rPr lang="hr-HR" sz="2400" dirty="0" smtClean="0">
                <a:latin typeface="Comic Sans MS" pitchFamily="66" charset="0"/>
              </a:rPr>
              <a:t> </a:t>
            </a:r>
            <a:r>
              <a:rPr lang="hr-HR" sz="2400" dirty="0" err="1" smtClean="0">
                <a:latin typeface="Comic Sans MS" pitchFamily="66" charset="0"/>
              </a:rPr>
              <a:t>chancres</a:t>
            </a:r>
            <a:r>
              <a:rPr lang="hr-HR" sz="2400" dirty="0" smtClean="0">
                <a:latin typeface="Comic Sans MS" pitchFamily="66" charset="0"/>
              </a:rPr>
              <a:t>, </a:t>
            </a:r>
            <a:r>
              <a:rPr lang="hr-HR" sz="2400" dirty="0" err="1" smtClean="0">
                <a:latin typeface="Comic Sans MS" pitchFamily="66" charset="0"/>
              </a:rPr>
              <a:t>oral</a:t>
            </a:r>
            <a:r>
              <a:rPr lang="hr-HR" sz="2400" dirty="0" smtClean="0">
                <a:latin typeface="Comic Sans MS" pitchFamily="66" charset="0"/>
              </a:rPr>
              <a:t> </a:t>
            </a:r>
            <a:r>
              <a:rPr lang="hr-HR" sz="2400" dirty="0" err="1" smtClean="0">
                <a:latin typeface="Comic Sans MS" pitchFamily="66" charset="0"/>
              </a:rPr>
              <a:t>lesions</a:t>
            </a:r>
            <a:r>
              <a:rPr lang="hr-HR" sz="2400" dirty="0" smtClean="0">
                <a:latin typeface="Comic Sans MS" pitchFamily="66" charset="0"/>
              </a:rPr>
              <a:t> </a:t>
            </a:r>
            <a:r>
              <a:rPr lang="hr-HR" sz="2400" dirty="0" err="1" smtClean="0">
                <a:latin typeface="Comic Sans MS" pitchFamily="66" charset="0"/>
              </a:rPr>
              <a:t>and</a:t>
            </a:r>
            <a:r>
              <a:rPr lang="hr-HR" sz="2400" dirty="0" smtClean="0">
                <a:latin typeface="Comic Sans MS" pitchFamily="66" charset="0"/>
              </a:rPr>
              <a:t> </a:t>
            </a:r>
            <a:r>
              <a:rPr lang="hr-HR" sz="2400" dirty="0" err="1" smtClean="0">
                <a:latin typeface="Comic Sans MS" pitchFamily="66" charset="0"/>
              </a:rPr>
              <a:t>moist</a:t>
            </a:r>
            <a:r>
              <a:rPr lang="hr-HR" sz="2400" dirty="0" smtClean="0">
                <a:latin typeface="Comic Sans MS" pitchFamily="66" charset="0"/>
              </a:rPr>
              <a:t> </a:t>
            </a:r>
            <a:r>
              <a:rPr lang="hr-HR" sz="2400" dirty="0" err="1" smtClean="0">
                <a:latin typeface="Comic Sans MS" pitchFamily="66" charset="0"/>
              </a:rPr>
              <a:t>areas</a:t>
            </a:r>
            <a:endParaRPr lang="hr-HR" sz="2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3212976"/>
            <a:ext cx="77059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err="1" smtClean="0">
                <a:latin typeface="Comic Sans MS" pitchFamily="66" charset="0"/>
              </a:rPr>
              <a:t>Serological</a:t>
            </a:r>
            <a:r>
              <a:rPr lang="hr-HR" sz="2400" dirty="0" smtClean="0">
                <a:latin typeface="Comic Sans MS" pitchFamily="66" charset="0"/>
              </a:rPr>
              <a:t> </a:t>
            </a:r>
            <a:r>
              <a:rPr lang="hr-HR" sz="2400" dirty="0" err="1" smtClean="0">
                <a:latin typeface="Comic Sans MS" pitchFamily="66" charset="0"/>
              </a:rPr>
              <a:t>tests</a:t>
            </a:r>
            <a:r>
              <a:rPr lang="hr-HR" sz="2400" dirty="0" smtClean="0">
                <a:latin typeface="Comic Sans MS" pitchFamily="66" charset="0"/>
              </a:rPr>
              <a:t> </a:t>
            </a:r>
            <a:r>
              <a:rPr lang="hr-HR" sz="2400" dirty="0" err="1" smtClean="0">
                <a:latin typeface="Comic Sans MS" pitchFamily="66" charset="0"/>
              </a:rPr>
              <a:t>positive</a:t>
            </a:r>
            <a:r>
              <a:rPr lang="hr-HR" sz="2400" dirty="0" smtClean="0">
                <a:latin typeface="Comic Sans MS" pitchFamily="66" charset="0"/>
              </a:rPr>
              <a:t> 5-6 </a:t>
            </a:r>
            <a:r>
              <a:rPr lang="hr-HR" sz="2400" dirty="0" err="1" smtClean="0">
                <a:latin typeface="Comic Sans MS" pitchFamily="66" charset="0"/>
              </a:rPr>
              <a:t>weeks</a:t>
            </a:r>
            <a:r>
              <a:rPr lang="hr-HR" sz="2400" dirty="0" smtClean="0">
                <a:latin typeface="Comic Sans MS" pitchFamily="66" charset="0"/>
              </a:rPr>
              <a:t> </a:t>
            </a:r>
            <a:r>
              <a:rPr lang="hr-HR" sz="2400" dirty="0" err="1" smtClean="0">
                <a:latin typeface="Comic Sans MS" pitchFamily="66" charset="0"/>
              </a:rPr>
              <a:t>after</a:t>
            </a:r>
            <a:r>
              <a:rPr lang="hr-HR" sz="2400" dirty="0" smtClean="0">
                <a:latin typeface="Comic Sans MS" pitchFamily="66" charset="0"/>
              </a:rPr>
              <a:t> </a:t>
            </a:r>
            <a:r>
              <a:rPr lang="hr-HR" sz="2400" dirty="0" err="1" smtClean="0">
                <a:latin typeface="Comic Sans MS" pitchFamily="66" charset="0"/>
              </a:rPr>
              <a:t>infection</a:t>
            </a:r>
            <a:r>
              <a:rPr lang="hr-HR" sz="2400" dirty="0" smtClean="0">
                <a:latin typeface="Comic Sans MS" pitchFamily="66" charset="0"/>
              </a:rPr>
              <a:t> </a:t>
            </a:r>
          </a:p>
          <a:p>
            <a:r>
              <a:rPr lang="hr-HR" sz="2400" dirty="0" smtClean="0">
                <a:latin typeface="Comic Sans MS" pitchFamily="66" charset="0"/>
              </a:rPr>
              <a:t>(1-2 </a:t>
            </a:r>
            <a:r>
              <a:rPr lang="hr-HR" sz="2400" dirty="0" err="1" smtClean="0">
                <a:latin typeface="Comic Sans MS" pitchFamily="66" charset="0"/>
              </a:rPr>
              <a:t>weeks</a:t>
            </a:r>
            <a:r>
              <a:rPr lang="hr-HR" sz="2400" dirty="0" smtClean="0">
                <a:latin typeface="Comic Sans MS" pitchFamily="66" charset="0"/>
              </a:rPr>
              <a:t> </a:t>
            </a:r>
            <a:r>
              <a:rPr lang="hr-HR" sz="2400" dirty="0" err="1" smtClean="0">
                <a:latin typeface="Comic Sans MS" pitchFamily="66" charset="0"/>
              </a:rPr>
              <a:t>after</a:t>
            </a:r>
            <a:r>
              <a:rPr lang="hr-HR" sz="2400" dirty="0" smtClean="0">
                <a:latin typeface="Comic Sans MS" pitchFamily="66" charset="0"/>
              </a:rPr>
              <a:t> </a:t>
            </a:r>
            <a:r>
              <a:rPr lang="hr-HR" sz="2400" dirty="0" err="1" smtClean="0">
                <a:latin typeface="Comic Sans MS" pitchFamily="66" charset="0"/>
              </a:rPr>
              <a:t>primary</a:t>
            </a:r>
            <a:r>
              <a:rPr lang="hr-HR" sz="2400" dirty="0" smtClean="0">
                <a:latin typeface="Comic Sans MS" pitchFamily="66" charset="0"/>
              </a:rPr>
              <a:t> </a:t>
            </a:r>
            <a:r>
              <a:rPr lang="hr-HR" sz="2400" dirty="0" err="1" smtClean="0">
                <a:latin typeface="Comic Sans MS" pitchFamily="66" charset="0"/>
              </a:rPr>
              <a:t>stage</a:t>
            </a:r>
            <a:r>
              <a:rPr lang="hr-HR" sz="2400" dirty="0" smtClean="0">
                <a:latin typeface="Comic Sans MS" pitchFamily="66" charset="0"/>
              </a:rPr>
              <a:t>)</a:t>
            </a:r>
            <a:endParaRPr lang="hr-HR" sz="24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4869160"/>
            <a:ext cx="87366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err="1" smtClean="0">
                <a:latin typeface="Comic Sans MS" pitchFamily="66" charset="0"/>
              </a:rPr>
              <a:t>VDRL</a:t>
            </a:r>
            <a:r>
              <a:rPr lang="hr-HR" sz="2400" dirty="0" smtClean="0">
                <a:latin typeface="Comic Sans MS" pitchFamily="66" charset="0"/>
              </a:rPr>
              <a:t> </a:t>
            </a:r>
            <a:r>
              <a:rPr lang="hr-HR" sz="2400" dirty="0" err="1" smtClean="0">
                <a:latin typeface="Comic Sans MS" pitchFamily="66" charset="0"/>
              </a:rPr>
              <a:t>78</a:t>
            </a:r>
            <a:r>
              <a:rPr lang="hr-HR" sz="2400" dirty="0" smtClean="0">
                <a:latin typeface="Comic Sans MS" pitchFamily="66" charset="0"/>
              </a:rPr>
              <a:t>-</a:t>
            </a:r>
            <a:r>
              <a:rPr lang="hr-HR" sz="2400" dirty="0" err="1" smtClean="0">
                <a:latin typeface="Comic Sans MS" pitchFamily="66" charset="0"/>
              </a:rPr>
              <a:t>86</a:t>
            </a:r>
            <a:r>
              <a:rPr lang="hr-HR" sz="2400" dirty="0" smtClean="0">
                <a:latin typeface="Comic Sans MS" pitchFamily="66" charset="0"/>
              </a:rPr>
              <a:t>% </a:t>
            </a:r>
            <a:r>
              <a:rPr lang="hr-HR" sz="2400" dirty="0" err="1" smtClean="0">
                <a:latin typeface="Comic Sans MS" pitchFamily="66" charset="0"/>
              </a:rPr>
              <a:t>in</a:t>
            </a:r>
            <a:r>
              <a:rPr lang="hr-HR" sz="2400" dirty="0" smtClean="0">
                <a:latin typeface="Comic Sans MS" pitchFamily="66" charset="0"/>
              </a:rPr>
              <a:t> </a:t>
            </a:r>
            <a:r>
              <a:rPr lang="hr-HR" sz="2400" dirty="0" err="1" smtClean="0">
                <a:latin typeface="Comic Sans MS" pitchFamily="66" charset="0"/>
              </a:rPr>
              <a:t>primary</a:t>
            </a:r>
            <a:endParaRPr lang="hr-HR" sz="2400" dirty="0" smtClean="0">
              <a:latin typeface="Comic Sans MS" pitchFamily="66" charset="0"/>
            </a:endParaRPr>
          </a:p>
          <a:p>
            <a:r>
              <a:rPr lang="hr-HR" sz="2400" dirty="0" smtClean="0">
                <a:latin typeface="Comic Sans MS" pitchFamily="66" charset="0"/>
              </a:rPr>
              <a:t>         </a:t>
            </a:r>
            <a:r>
              <a:rPr lang="hr-HR" sz="2400" dirty="0" err="1" smtClean="0">
                <a:latin typeface="Comic Sans MS" pitchFamily="66" charset="0"/>
              </a:rPr>
              <a:t>100</a:t>
            </a:r>
            <a:r>
              <a:rPr lang="hr-HR" sz="2400" dirty="0" smtClean="0">
                <a:latin typeface="Comic Sans MS" pitchFamily="66" charset="0"/>
              </a:rPr>
              <a:t>% </a:t>
            </a:r>
            <a:r>
              <a:rPr lang="hr-HR" sz="2400" dirty="0" err="1" smtClean="0">
                <a:latin typeface="Comic Sans MS" pitchFamily="66" charset="0"/>
              </a:rPr>
              <a:t>in</a:t>
            </a:r>
            <a:r>
              <a:rPr lang="hr-HR" sz="2400" dirty="0" smtClean="0">
                <a:latin typeface="Comic Sans MS" pitchFamily="66" charset="0"/>
              </a:rPr>
              <a:t> </a:t>
            </a:r>
            <a:r>
              <a:rPr lang="hr-HR" sz="2400" dirty="0" err="1" smtClean="0">
                <a:latin typeface="Comic Sans MS" pitchFamily="66" charset="0"/>
              </a:rPr>
              <a:t>secondary</a:t>
            </a:r>
            <a:r>
              <a:rPr lang="hr-HR" sz="2400" dirty="0" smtClean="0">
                <a:latin typeface="Comic Sans MS" pitchFamily="66" charset="0"/>
              </a:rPr>
              <a:t> </a:t>
            </a:r>
            <a:r>
              <a:rPr lang="hr-HR" sz="2400" dirty="0" err="1" smtClean="0">
                <a:latin typeface="Comic Sans MS" pitchFamily="66" charset="0"/>
              </a:rPr>
              <a:t>stage</a:t>
            </a:r>
            <a:r>
              <a:rPr lang="hr-HR" sz="2400" dirty="0" smtClean="0">
                <a:latin typeface="Comic Sans MS" pitchFamily="66" charset="0"/>
              </a:rPr>
              <a:t> (</a:t>
            </a:r>
            <a:r>
              <a:rPr lang="hr-HR" sz="2400" dirty="0" err="1" smtClean="0">
                <a:latin typeface="Comic Sans MS" pitchFamily="66" charset="0"/>
              </a:rPr>
              <a:t>be</a:t>
            </a:r>
            <a:r>
              <a:rPr lang="hr-HR" sz="2400" dirty="0" smtClean="0">
                <a:latin typeface="Comic Sans MS" pitchFamily="66" charset="0"/>
              </a:rPr>
              <a:t> </a:t>
            </a:r>
            <a:r>
              <a:rPr lang="hr-HR" sz="2400" dirty="0" err="1" smtClean="0">
                <a:latin typeface="Comic Sans MS" pitchFamily="66" charset="0"/>
              </a:rPr>
              <a:t>careful</a:t>
            </a:r>
            <a:r>
              <a:rPr lang="hr-HR" sz="2400" dirty="0" smtClean="0">
                <a:latin typeface="Comic Sans MS" pitchFamily="66" charset="0"/>
              </a:rPr>
              <a:t> </a:t>
            </a:r>
            <a:r>
              <a:rPr lang="hr-HR" sz="2400" dirty="0" err="1" smtClean="0">
                <a:latin typeface="Comic Sans MS" pitchFamily="66" charset="0"/>
              </a:rPr>
              <a:t>of</a:t>
            </a:r>
            <a:r>
              <a:rPr lang="hr-HR" sz="2400" dirty="0" smtClean="0">
                <a:latin typeface="Comic Sans MS" pitchFamily="66" charset="0"/>
              </a:rPr>
              <a:t> </a:t>
            </a:r>
            <a:r>
              <a:rPr lang="hr-HR" sz="2400" dirty="0" err="1" smtClean="0">
                <a:latin typeface="Comic Sans MS" pitchFamily="66" charset="0"/>
              </a:rPr>
              <a:t>false</a:t>
            </a:r>
            <a:r>
              <a:rPr lang="hr-HR" sz="2400" dirty="0" smtClean="0">
                <a:latin typeface="Comic Sans MS" pitchFamily="66" charset="0"/>
              </a:rPr>
              <a:t> </a:t>
            </a:r>
            <a:r>
              <a:rPr lang="hr-HR" sz="2400" dirty="0" err="1" smtClean="0">
                <a:latin typeface="Comic Sans MS" pitchFamily="66" charset="0"/>
              </a:rPr>
              <a:t>positive</a:t>
            </a:r>
            <a:r>
              <a:rPr lang="hr-HR" sz="2400" dirty="0" smtClean="0">
                <a:latin typeface="Comic Sans MS" pitchFamily="66" charset="0"/>
              </a:rPr>
              <a:t>)</a:t>
            </a:r>
          </a:p>
          <a:p>
            <a:r>
              <a:rPr lang="hr-HR" sz="2400" b="1" dirty="0" err="1" smtClean="0">
                <a:latin typeface="Comic Sans MS" pitchFamily="66" charset="0"/>
              </a:rPr>
              <a:t>FTA</a:t>
            </a:r>
            <a:r>
              <a:rPr lang="hr-HR" sz="2400" b="1" dirty="0" smtClean="0">
                <a:latin typeface="Comic Sans MS" pitchFamily="66" charset="0"/>
              </a:rPr>
              <a:t>/ABS</a:t>
            </a:r>
          </a:p>
          <a:p>
            <a:r>
              <a:rPr lang="hr-HR" sz="2400" b="1" dirty="0" err="1" smtClean="0">
                <a:latin typeface="Comic Sans MS" pitchFamily="66" charset="0"/>
              </a:rPr>
              <a:t>TPPA</a:t>
            </a:r>
            <a:r>
              <a:rPr lang="hr-HR" sz="2400" dirty="0" smtClean="0">
                <a:latin typeface="Comic Sans MS" pitchFamily="66" charset="0"/>
              </a:rPr>
              <a:t> (</a:t>
            </a:r>
            <a:r>
              <a:rPr lang="hr-HR" sz="2400" dirty="0" err="1" smtClean="0">
                <a:latin typeface="Comic Sans MS" pitchFamily="66" charset="0"/>
              </a:rPr>
              <a:t>HIV</a:t>
            </a:r>
            <a:r>
              <a:rPr lang="hr-HR" sz="2400" dirty="0" smtClean="0">
                <a:latin typeface="Comic Sans MS" pitchFamily="66" charset="0"/>
              </a:rPr>
              <a:t> </a:t>
            </a:r>
            <a:r>
              <a:rPr lang="hr-HR" sz="2400" dirty="0" err="1" smtClean="0">
                <a:latin typeface="Comic Sans MS" pitchFamily="66" charset="0"/>
              </a:rPr>
              <a:t>may</a:t>
            </a:r>
            <a:r>
              <a:rPr lang="hr-HR" sz="2400" dirty="0" smtClean="0">
                <a:latin typeface="Comic Sans MS" pitchFamily="66" charset="0"/>
              </a:rPr>
              <a:t> </a:t>
            </a:r>
            <a:r>
              <a:rPr lang="hr-HR" sz="2400" dirty="0" err="1" smtClean="0">
                <a:latin typeface="Comic Sans MS" pitchFamily="66" charset="0"/>
              </a:rPr>
              <a:t>cause</a:t>
            </a:r>
            <a:r>
              <a:rPr lang="hr-HR" sz="2400" dirty="0" smtClean="0">
                <a:latin typeface="Comic Sans MS" pitchFamily="66" charset="0"/>
              </a:rPr>
              <a:t> </a:t>
            </a:r>
            <a:r>
              <a:rPr lang="hr-HR" sz="2400" dirty="0" err="1" smtClean="0">
                <a:latin typeface="Comic Sans MS" pitchFamily="66" charset="0"/>
              </a:rPr>
              <a:t>false</a:t>
            </a:r>
            <a:r>
              <a:rPr lang="hr-HR" sz="2400" dirty="0" smtClean="0">
                <a:latin typeface="Comic Sans MS" pitchFamily="66" charset="0"/>
              </a:rPr>
              <a:t> negative </a:t>
            </a:r>
            <a:r>
              <a:rPr lang="hr-HR" sz="2400" dirty="0" err="1" smtClean="0">
                <a:latin typeface="Comic Sans MS" pitchFamily="66" charset="0"/>
              </a:rPr>
              <a:t>resulats</a:t>
            </a:r>
            <a:r>
              <a:rPr lang="hr-HR" sz="2400" dirty="0" smtClean="0">
                <a:latin typeface="Comic Sans MS" pitchFamily="66" charset="0"/>
              </a:rPr>
              <a:t>)</a:t>
            </a:r>
            <a:endParaRPr lang="hr-HR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879475" y="596900"/>
            <a:ext cx="26003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800" b="1" dirty="0" smtClean="0">
                <a:solidFill>
                  <a:srgbClr val="FF0000"/>
                </a:solidFill>
                <a:latin typeface="Comic Sans MS" pitchFamily="66" charset="0"/>
              </a:rPr>
              <a:t>Investigations</a:t>
            </a:r>
            <a:endParaRPr lang="hr-HR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950913" y="1725613"/>
            <a:ext cx="6107762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hr-HR" sz="2400" dirty="0" smtClean="0">
                <a:latin typeface="Comic Sans MS" pitchFamily="66" charset="0"/>
              </a:rPr>
              <a:t>proove of causative agent in dsrk field</a:t>
            </a:r>
          </a:p>
          <a:p>
            <a:pPr marL="342900" indent="-342900"/>
            <a:r>
              <a:rPr lang="hr-HR" sz="2400" dirty="0" smtClean="0">
                <a:latin typeface="Comic Sans MS" pitchFamily="66" charset="0"/>
              </a:rPr>
              <a:t>   (without applying local therapy)</a:t>
            </a:r>
            <a:endParaRPr lang="hr-HR" sz="2400" dirty="0">
              <a:latin typeface="Comic Sans MS" pitchFamily="66" charset="0"/>
            </a:endParaRPr>
          </a:p>
          <a:p>
            <a:pPr marL="342900" indent="-342900"/>
            <a:endParaRPr lang="hr-HR" sz="2400" dirty="0">
              <a:latin typeface="Comic Sans MS" pitchFamily="66" charset="0"/>
            </a:endParaRPr>
          </a:p>
          <a:p>
            <a:pPr marL="342900" indent="-342900"/>
            <a:r>
              <a:rPr lang="hr-HR" sz="2400" dirty="0">
                <a:latin typeface="Comic Sans MS" pitchFamily="66" charset="0"/>
              </a:rPr>
              <a:t>2. </a:t>
            </a:r>
            <a:r>
              <a:rPr lang="hr-HR" sz="2400" dirty="0" smtClean="0">
                <a:latin typeface="Comic Sans MS" pitchFamily="66" charset="0"/>
              </a:rPr>
              <a:t>serologic investigations</a:t>
            </a:r>
            <a:endParaRPr lang="hr-HR" sz="2400" dirty="0">
              <a:latin typeface="Comic Sans MS" pitchFamily="66" charset="0"/>
            </a:endParaRPr>
          </a:p>
          <a:p>
            <a:pPr marL="342900" indent="-342900">
              <a:buFontTx/>
              <a:buAutoNum type="arabicPeriod"/>
            </a:pPr>
            <a:endParaRPr lang="hr-HR" sz="2400" dirty="0">
              <a:latin typeface="Comic Sans MS" pitchFamily="66" charset="0"/>
            </a:endParaRPr>
          </a:p>
          <a:p>
            <a:pPr marL="342900" indent="-342900">
              <a:buFontTx/>
              <a:buAutoNum type="arabicPeriod"/>
            </a:pPr>
            <a:endParaRPr lang="hr-HR" dirty="0">
              <a:latin typeface="Comic Sans MS" pitchFamily="66" charset="0"/>
            </a:endParaRPr>
          </a:p>
        </p:txBody>
      </p:sp>
      <p:sp>
        <p:nvSpPr>
          <p:cNvPr id="115718" name="Line 6"/>
          <p:cNvSpPr>
            <a:spLocks noChangeShapeType="1"/>
          </p:cNvSpPr>
          <p:nvPr/>
        </p:nvSpPr>
        <p:spPr bwMode="auto">
          <a:xfrm flipH="1">
            <a:off x="1000099" y="3357563"/>
            <a:ext cx="1195412" cy="42862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 dirty="0">
              <a:latin typeface="Comic Sans MS" pitchFamily="66" charset="0"/>
            </a:endParaRPr>
          </a:p>
        </p:txBody>
      </p:sp>
      <p:sp>
        <p:nvSpPr>
          <p:cNvPr id="115719" name="Line 7"/>
          <p:cNvSpPr>
            <a:spLocks noChangeShapeType="1"/>
          </p:cNvSpPr>
          <p:nvPr/>
        </p:nvSpPr>
        <p:spPr bwMode="auto">
          <a:xfrm>
            <a:off x="3132138" y="3357563"/>
            <a:ext cx="1511300" cy="42862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 dirty="0">
              <a:latin typeface="Comic Sans MS" pitchFamily="66" charset="0"/>
            </a:endParaRPr>
          </a:p>
        </p:txBody>
      </p:sp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0" y="3857628"/>
            <a:ext cx="30591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sz="2000" dirty="0" smtClean="0">
                <a:solidFill>
                  <a:srgbClr val="FF0000"/>
                </a:solidFill>
                <a:latin typeface="Comic Sans MS" pitchFamily="66" charset="0"/>
              </a:rPr>
              <a:t>non- treponemal tests:</a:t>
            </a:r>
            <a:endParaRPr lang="hr-HR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5721" name="Text Box 9"/>
          <p:cNvSpPr txBox="1">
            <a:spLocks noChangeArrowheads="1"/>
          </p:cNvSpPr>
          <p:nvPr/>
        </p:nvSpPr>
        <p:spPr bwMode="auto">
          <a:xfrm>
            <a:off x="3786182" y="3786190"/>
            <a:ext cx="22990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000" dirty="0" smtClean="0">
                <a:solidFill>
                  <a:srgbClr val="FF0000"/>
                </a:solidFill>
                <a:latin typeface="Comic Sans MS" pitchFamily="66" charset="0"/>
              </a:rPr>
              <a:t>treponemal tests</a:t>
            </a:r>
            <a:endParaRPr lang="hr-HR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5722" name="Text Box 10"/>
          <p:cNvSpPr txBox="1">
            <a:spLocks noChangeArrowheads="1"/>
          </p:cNvSpPr>
          <p:nvPr/>
        </p:nvSpPr>
        <p:spPr bwMode="auto">
          <a:xfrm>
            <a:off x="0" y="4214818"/>
            <a:ext cx="323678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b="1" dirty="0">
                <a:latin typeface="Comic Sans MS" pitchFamily="66" charset="0"/>
              </a:rPr>
              <a:t>VDRL</a:t>
            </a:r>
            <a:r>
              <a:rPr lang="hr-HR" dirty="0">
                <a:latin typeface="Comic Sans MS" pitchFamily="66" charset="0"/>
              </a:rPr>
              <a:t> </a:t>
            </a:r>
            <a:r>
              <a:rPr lang="hr-HR" dirty="0" smtClean="0">
                <a:latin typeface="Comic Sans MS" pitchFamily="66" charset="0"/>
              </a:rPr>
              <a:t>after 4-5 w-, </a:t>
            </a:r>
            <a:r>
              <a:rPr lang="hr-HR" dirty="0">
                <a:latin typeface="Comic Sans MS" pitchFamily="66" charset="0"/>
              </a:rPr>
              <a:t>1:16 </a:t>
            </a:r>
            <a:r>
              <a:rPr lang="hr-HR" dirty="0" smtClean="0">
                <a:latin typeface="Comic Sans MS" pitchFamily="66" charset="0"/>
              </a:rPr>
              <a:t>is +</a:t>
            </a:r>
            <a:endParaRPr lang="hr-HR" dirty="0">
              <a:latin typeface="Comic Sans MS" pitchFamily="66" charset="0"/>
            </a:endParaRPr>
          </a:p>
          <a:p>
            <a:r>
              <a:rPr lang="hr-HR" b="1" dirty="0">
                <a:latin typeface="Comic Sans MS" pitchFamily="66" charset="0"/>
              </a:rPr>
              <a:t>RPR-test</a:t>
            </a:r>
          </a:p>
          <a:p>
            <a:r>
              <a:rPr lang="hr-HR" b="1" dirty="0">
                <a:latin typeface="Comic Sans MS" pitchFamily="66" charset="0"/>
              </a:rPr>
              <a:t>WaR</a:t>
            </a:r>
          </a:p>
        </p:txBody>
      </p:sp>
      <p:sp>
        <p:nvSpPr>
          <p:cNvPr id="115723" name="Text Box 11"/>
          <p:cNvSpPr txBox="1">
            <a:spLocks noChangeArrowheads="1"/>
          </p:cNvSpPr>
          <p:nvPr/>
        </p:nvSpPr>
        <p:spPr bwMode="auto">
          <a:xfrm>
            <a:off x="3879417" y="4071942"/>
            <a:ext cx="5264583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b="1" dirty="0">
                <a:latin typeface="Comic Sans MS" pitchFamily="66" charset="0"/>
              </a:rPr>
              <a:t>ITP </a:t>
            </a:r>
            <a:r>
              <a:rPr lang="hr-HR" dirty="0" smtClean="0">
                <a:latin typeface="Comic Sans MS" pitchFamily="66" charset="0"/>
              </a:rPr>
              <a:t>–</a:t>
            </a:r>
            <a:r>
              <a:rPr lang="hr-HR" dirty="0" smtClean="0">
                <a:latin typeface="Comic Sans MS" pitchFamily="66" charset="0"/>
              </a:rPr>
              <a:t>abandoned</a:t>
            </a:r>
            <a:endParaRPr lang="hr-HR" dirty="0">
              <a:latin typeface="Comic Sans MS" pitchFamily="66" charset="0"/>
            </a:endParaRPr>
          </a:p>
          <a:p>
            <a:r>
              <a:rPr lang="hr-HR" b="1" dirty="0">
                <a:latin typeface="Comic Sans MS" pitchFamily="66" charset="0"/>
              </a:rPr>
              <a:t>FTA </a:t>
            </a:r>
            <a:r>
              <a:rPr lang="hr-HR" dirty="0" smtClean="0">
                <a:latin typeface="Comic Sans MS" pitchFamily="66" charset="0"/>
              </a:rPr>
              <a:t>in </a:t>
            </a:r>
            <a:r>
              <a:rPr lang="hr-HR" dirty="0">
                <a:latin typeface="Comic Sans MS" pitchFamily="66" charset="0"/>
              </a:rPr>
              <a:t>4. </a:t>
            </a:r>
            <a:r>
              <a:rPr lang="hr-HR" dirty="0" smtClean="0">
                <a:latin typeface="Comic Sans MS" pitchFamily="66" charset="0"/>
              </a:rPr>
              <a:t>w. </a:t>
            </a:r>
            <a:r>
              <a:rPr lang="hr-HR" dirty="0" smtClean="0">
                <a:latin typeface="Comic Sans MS" pitchFamily="66" charset="0"/>
              </a:rPr>
              <a:t>+</a:t>
            </a:r>
            <a:endParaRPr lang="hr-HR" dirty="0">
              <a:latin typeface="Comic Sans MS" pitchFamily="66" charset="0"/>
            </a:endParaRPr>
          </a:p>
          <a:p>
            <a:r>
              <a:rPr lang="hr-HR" b="1" dirty="0">
                <a:latin typeface="Comic Sans MS" pitchFamily="66" charset="0"/>
              </a:rPr>
              <a:t>FTA-ABS</a:t>
            </a:r>
            <a:r>
              <a:rPr lang="hr-HR" dirty="0">
                <a:latin typeface="Comic Sans MS" pitchFamily="66" charset="0"/>
              </a:rPr>
              <a:t> </a:t>
            </a:r>
            <a:r>
              <a:rPr lang="hr-HR" dirty="0" smtClean="0">
                <a:latin typeface="Comic Sans MS" pitchFamily="66" charset="0"/>
              </a:rPr>
              <a:t> + whole life</a:t>
            </a:r>
            <a:endParaRPr lang="hr-HR" dirty="0">
              <a:latin typeface="Comic Sans MS" pitchFamily="66" charset="0"/>
            </a:endParaRPr>
          </a:p>
          <a:p>
            <a:r>
              <a:rPr lang="hr-HR" b="1" dirty="0">
                <a:latin typeface="Comic Sans MS" pitchFamily="66" charset="0"/>
              </a:rPr>
              <a:t>TPHA</a:t>
            </a:r>
            <a:r>
              <a:rPr lang="hr-HR" dirty="0">
                <a:latin typeface="Comic Sans MS" pitchFamily="66" charset="0"/>
              </a:rPr>
              <a:t> </a:t>
            </a:r>
            <a:r>
              <a:rPr lang="hr-HR" dirty="0" smtClean="0">
                <a:latin typeface="Comic Sans MS" pitchFamily="66" charset="0"/>
              </a:rPr>
              <a:t>– + in 3. w.</a:t>
            </a:r>
            <a:endParaRPr lang="hr-HR" dirty="0">
              <a:latin typeface="Comic Sans MS" pitchFamily="66" charset="0"/>
            </a:endParaRPr>
          </a:p>
          <a:p>
            <a:r>
              <a:rPr lang="hr-HR" dirty="0">
                <a:latin typeface="Comic Sans MS" pitchFamily="66" charset="0"/>
              </a:rPr>
              <a:t>spec. </a:t>
            </a:r>
            <a:r>
              <a:rPr lang="hr-HR" dirty="0" smtClean="0">
                <a:latin typeface="Comic Sans MS" pitchFamily="66" charset="0"/>
              </a:rPr>
              <a:t>ab. </a:t>
            </a:r>
            <a:r>
              <a:rPr lang="hr-HR" dirty="0">
                <a:latin typeface="Comic Sans MS" pitchFamily="66" charset="0"/>
              </a:rPr>
              <a:t>, 1:80 </a:t>
            </a:r>
            <a:r>
              <a:rPr lang="hr-HR" dirty="0" smtClean="0">
                <a:latin typeface="Comic Sans MS" pitchFamily="66" charset="0"/>
              </a:rPr>
              <a:t>is + </a:t>
            </a:r>
            <a:r>
              <a:rPr lang="hr-HR" dirty="0">
                <a:latin typeface="Comic Sans MS" pitchFamily="66" charset="0"/>
              </a:rPr>
              <a:t>, </a:t>
            </a:r>
            <a:r>
              <a:rPr lang="hr-HR" dirty="0" smtClean="0">
                <a:latin typeface="Comic Sans MS" pitchFamily="66" charset="0"/>
              </a:rPr>
              <a:t>positive whole life</a:t>
            </a:r>
            <a:endParaRPr lang="hr-HR" dirty="0">
              <a:latin typeface="Comic Sans MS" pitchFamily="66" charset="0"/>
            </a:endParaRPr>
          </a:p>
          <a:p>
            <a:r>
              <a:rPr lang="hr-HR" b="1" dirty="0">
                <a:latin typeface="Comic Sans MS" pitchFamily="66" charset="0"/>
              </a:rPr>
              <a:t>19S-IgM-FTA-ABS </a:t>
            </a:r>
            <a:r>
              <a:rPr lang="hr-HR" dirty="0" smtClean="0">
                <a:latin typeface="Comic Sans MS" pitchFamily="66" charset="0"/>
              </a:rPr>
              <a:t>high specofic, </a:t>
            </a:r>
          </a:p>
          <a:p>
            <a:r>
              <a:rPr lang="hr-HR" dirty="0" smtClean="0">
                <a:latin typeface="Comic Sans MS" pitchFamily="66" charset="0"/>
              </a:rPr>
              <a:t>for follow-up of activity, conatal syphilis, </a:t>
            </a:r>
            <a:endParaRPr lang="hr-HR" dirty="0">
              <a:latin typeface="Comic Sans MS" pitchFamily="66" charset="0"/>
            </a:endParaRPr>
          </a:p>
          <a:p>
            <a:r>
              <a:rPr lang="hr-HR" dirty="0" smtClean="0">
                <a:latin typeface="Comic Sans MS" pitchFamily="66" charset="0"/>
              </a:rPr>
              <a:t>pos. at the end of 2. w. of infection, disappears</a:t>
            </a:r>
          </a:p>
          <a:p>
            <a:r>
              <a:rPr lang="hr-HR" dirty="0" smtClean="0">
                <a:latin typeface="Comic Sans MS" pitchFamily="66" charset="0"/>
              </a:rPr>
              <a:t>after treatment</a:t>
            </a:r>
            <a:endParaRPr lang="hr-H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5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8" grpId="0" animBg="1"/>
      <p:bldP spid="115719" grpId="0" animBg="1"/>
      <p:bldP spid="115720" grpId="0"/>
      <p:bldP spid="115721" grpId="0"/>
      <p:bldP spid="115722" grpId="0"/>
      <p:bldP spid="11572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92696"/>
            <a:ext cx="29498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 err="1" smtClean="0">
                <a:solidFill>
                  <a:srgbClr val="FF0000"/>
                </a:solidFill>
                <a:latin typeface="Comic Sans MS" pitchFamily="66" charset="0"/>
              </a:rPr>
              <a:t>Investigations</a:t>
            </a:r>
            <a:endParaRPr lang="hr-HR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1556792"/>
            <a:ext cx="92560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err="1" smtClean="0">
                <a:latin typeface="Comic Sans MS" pitchFamily="66" charset="0"/>
              </a:rPr>
              <a:t>Serological</a:t>
            </a:r>
            <a:r>
              <a:rPr lang="hr-HR" sz="2400" dirty="0" smtClean="0">
                <a:latin typeface="Comic Sans MS" pitchFamily="66" charset="0"/>
              </a:rPr>
              <a:t> </a:t>
            </a:r>
            <a:r>
              <a:rPr lang="hr-HR" sz="2400" dirty="0" err="1" smtClean="0">
                <a:latin typeface="Comic Sans MS" pitchFamily="66" charset="0"/>
              </a:rPr>
              <a:t>tests</a:t>
            </a:r>
            <a:r>
              <a:rPr lang="hr-HR" sz="2400" dirty="0" smtClean="0">
                <a:latin typeface="Comic Sans MS" pitchFamily="66" charset="0"/>
              </a:rPr>
              <a:t> </a:t>
            </a:r>
            <a:r>
              <a:rPr lang="hr-HR" sz="2400" b="1" dirty="0" err="1" smtClean="0">
                <a:latin typeface="Comic Sans MS" pitchFamily="66" charset="0"/>
              </a:rPr>
              <a:t>may</a:t>
            </a:r>
            <a:r>
              <a:rPr lang="hr-HR" sz="2400" b="1" dirty="0" smtClean="0">
                <a:latin typeface="Comic Sans MS" pitchFamily="66" charset="0"/>
              </a:rPr>
              <a:t> </a:t>
            </a:r>
            <a:r>
              <a:rPr lang="hr-HR" sz="2400" b="1" dirty="0" err="1" smtClean="0">
                <a:latin typeface="Comic Sans MS" pitchFamily="66" charset="0"/>
              </a:rPr>
              <a:t>not</a:t>
            </a:r>
            <a:r>
              <a:rPr lang="hr-HR" sz="2400" b="1" dirty="0" smtClean="0">
                <a:latin typeface="Comic Sans MS" pitchFamily="66" charset="0"/>
              </a:rPr>
              <a:t> </a:t>
            </a:r>
            <a:r>
              <a:rPr lang="hr-HR" sz="2400" b="1" dirty="0" err="1" smtClean="0">
                <a:latin typeface="Comic Sans MS" pitchFamily="66" charset="0"/>
              </a:rPr>
              <a:t>become</a:t>
            </a:r>
            <a:r>
              <a:rPr lang="hr-HR" sz="2400" b="1" dirty="0" smtClean="0">
                <a:latin typeface="Comic Sans MS" pitchFamily="66" charset="0"/>
              </a:rPr>
              <a:t> negative </a:t>
            </a:r>
            <a:r>
              <a:rPr lang="hr-HR" sz="2400" dirty="0" err="1" smtClean="0">
                <a:latin typeface="Comic Sans MS" pitchFamily="66" charset="0"/>
              </a:rPr>
              <a:t>after</a:t>
            </a:r>
            <a:r>
              <a:rPr lang="hr-HR" sz="2400" dirty="0" smtClean="0">
                <a:latin typeface="Comic Sans MS" pitchFamily="66" charset="0"/>
              </a:rPr>
              <a:t> </a:t>
            </a:r>
            <a:r>
              <a:rPr lang="hr-HR" sz="2400" dirty="0" err="1" smtClean="0">
                <a:latin typeface="Comic Sans MS" pitchFamily="66" charset="0"/>
              </a:rPr>
              <a:t>treatment</a:t>
            </a:r>
            <a:endParaRPr lang="hr-HR" sz="2400" dirty="0" smtClean="0">
              <a:latin typeface="Comic Sans MS" pitchFamily="66" charset="0"/>
            </a:endParaRPr>
          </a:p>
          <a:p>
            <a:r>
              <a:rPr lang="hr-HR" sz="2400" dirty="0" err="1" smtClean="0">
                <a:latin typeface="Comic Sans MS" pitchFamily="66" charset="0"/>
              </a:rPr>
              <a:t>if</a:t>
            </a:r>
            <a:r>
              <a:rPr lang="hr-HR" sz="2400" dirty="0" smtClean="0">
                <a:latin typeface="Comic Sans MS" pitchFamily="66" charset="0"/>
              </a:rPr>
              <a:t> </a:t>
            </a:r>
            <a:r>
              <a:rPr lang="hr-HR" sz="2400" dirty="0" err="1" smtClean="0">
                <a:latin typeface="Comic Sans MS" pitchFamily="66" charset="0"/>
              </a:rPr>
              <a:t>an</a:t>
            </a:r>
            <a:r>
              <a:rPr lang="hr-HR" sz="2400" dirty="0" smtClean="0">
                <a:latin typeface="Comic Sans MS" pitchFamily="66" charset="0"/>
              </a:rPr>
              <a:t> </a:t>
            </a:r>
            <a:r>
              <a:rPr lang="hr-HR" sz="2400" dirty="0" err="1" smtClean="0">
                <a:latin typeface="Comic Sans MS" pitchFamily="66" charset="0"/>
              </a:rPr>
              <a:t>infection</a:t>
            </a:r>
            <a:r>
              <a:rPr lang="hr-HR" sz="2400" dirty="0" smtClean="0">
                <a:latin typeface="Comic Sans MS" pitchFamily="66" charset="0"/>
              </a:rPr>
              <a:t> </a:t>
            </a:r>
            <a:r>
              <a:rPr lang="hr-HR" sz="2400" b="1" dirty="0" err="1" smtClean="0">
                <a:latin typeface="Comic Sans MS" pitchFamily="66" charset="0"/>
              </a:rPr>
              <a:t>has</a:t>
            </a:r>
            <a:r>
              <a:rPr lang="hr-HR" sz="2400" b="1" dirty="0" smtClean="0">
                <a:latin typeface="Comic Sans MS" pitchFamily="66" charset="0"/>
              </a:rPr>
              <a:t> </a:t>
            </a:r>
            <a:r>
              <a:rPr lang="hr-HR" sz="2400" b="1" dirty="0" err="1" smtClean="0">
                <a:latin typeface="Comic Sans MS" pitchFamily="66" charset="0"/>
              </a:rPr>
              <a:t>been</a:t>
            </a:r>
            <a:r>
              <a:rPr lang="hr-HR" sz="2400" b="1" dirty="0" smtClean="0">
                <a:latin typeface="Comic Sans MS" pitchFamily="66" charset="0"/>
              </a:rPr>
              <a:t> </a:t>
            </a:r>
            <a:r>
              <a:rPr lang="hr-HR" sz="2400" b="1" dirty="0" err="1" smtClean="0">
                <a:latin typeface="Comic Sans MS" pitchFamily="66" charset="0"/>
              </a:rPr>
              <a:t>present</a:t>
            </a:r>
            <a:r>
              <a:rPr lang="hr-HR" sz="2400" b="1" dirty="0" smtClean="0">
                <a:latin typeface="Comic Sans MS" pitchFamily="66" charset="0"/>
              </a:rPr>
              <a:t> for more </a:t>
            </a:r>
            <a:r>
              <a:rPr lang="hr-HR" sz="2400" b="1" dirty="0" err="1" smtClean="0">
                <a:latin typeface="Comic Sans MS" pitchFamily="66" charset="0"/>
              </a:rPr>
              <a:t>than</a:t>
            </a:r>
            <a:r>
              <a:rPr lang="hr-HR" sz="2400" b="1" dirty="0" smtClean="0">
                <a:latin typeface="Comic Sans MS" pitchFamily="66" charset="0"/>
              </a:rPr>
              <a:t> a </a:t>
            </a:r>
            <a:r>
              <a:rPr lang="hr-HR" sz="2400" b="1" dirty="0" err="1" smtClean="0">
                <a:latin typeface="Comic Sans MS" pitchFamily="66" charset="0"/>
              </a:rPr>
              <a:t>few</a:t>
            </a:r>
            <a:r>
              <a:rPr lang="hr-HR" sz="2400" b="1" dirty="0" smtClean="0">
                <a:latin typeface="Comic Sans MS" pitchFamily="66" charset="0"/>
              </a:rPr>
              <a:t> </a:t>
            </a:r>
            <a:r>
              <a:rPr lang="hr-HR" sz="2400" b="1" dirty="0" err="1" smtClean="0">
                <a:latin typeface="Comic Sans MS" pitchFamily="66" charset="0"/>
              </a:rPr>
              <a:t>months</a:t>
            </a:r>
            <a:endParaRPr lang="hr-HR" sz="2400" b="1" dirty="0" smtClean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2780928"/>
            <a:ext cx="85972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err="1" smtClean="0">
                <a:latin typeface="Comic Sans MS" pitchFamily="66" charset="0"/>
              </a:rPr>
              <a:t>Patients</a:t>
            </a:r>
            <a:r>
              <a:rPr lang="hr-HR" sz="2400" dirty="0" smtClean="0">
                <a:latin typeface="Comic Sans MS" pitchFamily="66" charset="0"/>
              </a:rPr>
              <a:t> </a:t>
            </a:r>
            <a:r>
              <a:rPr lang="hr-HR" sz="2400" dirty="0" err="1" smtClean="0">
                <a:latin typeface="Comic Sans MS" pitchFamily="66" charset="0"/>
              </a:rPr>
              <a:t>with</a:t>
            </a:r>
            <a:r>
              <a:rPr lang="hr-HR" sz="2400" dirty="0" smtClean="0">
                <a:latin typeface="Comic Sans MS" pitchFamily="66" charset="0"/>
              </a:rPr>
              <a:t> </a:t>
            </a:r>
            <a:r>
              <a:rPr lang="hr-HR" sz="2400" dirty="0" err="1" smtClean="0">
                <a:latin typeface="Comic Sans MS" pitchFamily="66" charset="0"/>
              </a:rPr>
              <a:t>syphilis</a:t>
            </a:r>
            <a:r>
              <a:rPr lang="hr-HR" sz="2400" dirty="0" smtClean="0">
                <a:latin typeface="Comic Sans MS" pitchFamily="66" charset="0"/>
              </a:rPr>
              <a:t> </a:t>
            </a:r>
            <a:r>
              <a:rPr lang="hr-HR" sz="2400" b="1" dirty="0" err="1" smtClean="0">
                <a:latin typeface="Comic Sans MS" pitchFamily="66" charset="0"/>
              </a:rPr>
              <a:t>should</a:t>
            </a:r>
            <a:r>
              <a:rPr lang="hr-HR" sz="2400" b="1" dirty="0" smtClean="0">
                <a:latin typeface="Comic Sans MS" pitchFamily="66" charset="0"/>
              </a:rPr>
              <a:t> </a:t>
            </a:r>
            <a:r>
              <a:rPr lang="hr-HR" sz="2400" b="1" dirty="0" err="1" smtClean="0">
                <a:latin typeface="Comic Sans MS" pitchFamily="66" charset="0"/>
              </a:rPr>
              <a:t>be</a:t>
            </a:r>
            <a:r>
              <a:rPr lang="hr-HR" sz="2400" b="1" dirty="0" smtClean="0">
                <a:latin typeface="Comic Sans MS" pitchFamily="66" charset="0"/>
              </a:rPr>
              <a:t> </a:t>
            </a:r>
            <a:r>
              <a:rPr lang="hr-HR" sz="2400" b="1" dirty="0" err="1" smtClean="0">
                <a:latin typeface="Comic Sans MS" pitchFamily="66" charset="0"/>
              </a:rPr>
              <a:t>screened</a:t>
            </a:r>
            <a:r>
              <a:rPr lang="hr-HR" sz="2400" b="1" dirty="0" smtClean="0">
                <a:latin typeface="Comic Sans MS" pitchFamily="66" charset="0"/>
              </a:rPr>
              <a:t> for </a:t>
            </a:r>
            <a:r>
              <a:rPr lang="hr-HR" sz="2400" b="1" dirty="0" err="1" smtClean="0">
                <a:latin typeface="Comic Sans MS" pitchFamily="66" charset="0"/>
              </a:rPr>
              <a:t>concurrent</a:t>
            </a:r>
            <a:r>
              <a:rPr lang="hr-HR" sz="2400" b="1" dirty="0" smtClean="0">
                <a:latin typeface="Comic Sans MS" pitchFamily="66" charset="0"/>
              </a:rPr>
              <a:t> </a:t>
            </a:r>
          </a:p>
          <a:p>
            <a:r>
              <a:rPr lang="hr-HR" sz="2400" b="1" dirty="0" err="1" smtClean="0">
                <a:latin typeface="Comic Sans MS" pitchFamily="66" charset="0"/>
              </a:rPr>
              <a:t>STD</a:t>
            </a:r>
            <a:r>
              <a:rPr lang="hr-HR" sz="2400" b="1" dirty="0" smtClean="0">
                <a:latin typeface="Comic Sans MS" pitchFamily="66" charset="0"/>
              </a:rPr>
              <a:t> (</a:t>
            </a:r>
            <a:r>
              <a:rPr lang="hr-HR" sz="2400" b="1" dirty="0" err="1" smtClean="0">
                <a:latin typeface="Comic Sans MS" pitchFamily="66" charset="0"/>
              </a:rPr>
              <a:t>gonorrhoea</a:t>
            </a:r>
            <a:r>
              <a:rPr lang="hr-HR" sz="2400" b="1" dirty="0" smtClean="0">
                <a:latin typeface="Comic Sans MS" pitchFamily="66" charset="0"/>
              </a:rPr>
              <a:t> </a:t>
            </a:r>
            <a:r>
              <a:rPr lang="hr-HR" sz="2400" b="1" dirty="0" err="1" smtClean="0">
                <a:latin typeface="Comic Sans MS" pitchFamily="66" charset="0"/>
              </a:rPr>
              <a:t>and</a:t>
            </a:r>
            <a:r>
              <a:rPr lang="hr-HR" sz="2400" b="1" dirty="0" smtClean="0">
                <a:latin typeface="Comic Sans MS" pitchFamily="66" charset="0"/>
              </a:rPr>
              <a:t> </a:t>
            </a:r>
            <a:r>
              <a:rPr lang="hr-HR" sz="2400" b="1" dirty="0" err="1" smtClean="0">
                <a:latin typeface="Comic Sans MS" pitchFamily="66" charset="0"/>
              </a:rPr>
              <a:t>HIV</a:t>
            </a:r>
            <a:r>
              <a:rPr lang="hr-HR" sz="2400" b="1" dirty="0" smtClean="0">
                <a:latin typeface="Comic Sans MS" pitchFamily="66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3933056"/>
            <a:ext cx="2274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 err="1" smtClean="0">
                <a:solidFill>
                  <a:srgbClr val="FF0000"/>
                </a:solidFill>
                <a:latin typeface="Comic Sans MS" pitchFamily="66" charset="0"/>
              </a:rPr>
              <a:t>Treatment</a:t>
            </a:r>
            <a:endParaRPr lang="hr-HR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616" y="4581128"/>
            <a:ext cx="889538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err="1" smtClean="0">
                <a:latin typeface="Comic Sans MS" pitchFamily="66" charset="0"/>
              </a:rPr>
              <a:t>Should</a:t>
            </a:r>
            <a:r>
              <a:rPr lang="hr-HR" sz="2400" dirty="0" smtClean="0">
                <a:latin typeface="Comic Sans MS" pitchFamily="66" charset="0"/>
              </a:rPr>
              <a:t> </a:t>
            </a:r>
            <a:r>
              <a:rPr lang="hr-HR" sz="2400" dirty="0" err="1" smtClean="0">
                <a:latin typeface="Comic Sans MS" pitchFamily="66" charset="0"/>
              </a:rPr>
              <a:t>follow</a:t>
            </a:r>
            <a:r>
              <a:rPr lang="hr-HR" sz="2400" dirty="0" smtClean="0">
                <a:latin typeface="Comic Sans MS" pitchFamily="66" charset="0"/>
              </a:rPr>
              <a:t> </a:t>
            </a:r>
            <a:r>
              <a:rPr lang="hr-HR" sz="2400" dirty="0" err="1" smtClean="0">
                <a:latin typeface="Comic Sans MS" pitchFamily="66" charset="0"/>
              </a:rPr>
              <a:t>current</a:t>
            </a:r>
            <a:r>
              <a:rPr lang="hr-HR" sz="2400" dirty="0" smtClean="0">
                <a:latin typeface="Comic Sans MS" pitchFamily="66" charset="0"/>
              </a:rPr>
              <a:t> national </a:t>
            </a:r>
            <a:r>
              <a:rPr lang="hr-HR" sz="2400" dirty="0" err="1" smtClean="0">
                <a:latin typeface="Comic Sans MS" pitchFamily="66" charset="0"/>
              </a:rPr>
              <a:t>recommendations</a:t>
            </a:r>
            <a:r>
              <a:rPr lang="hr-HR" sz="2400" dirty="0" smtClean="0">
                <a:latin typeface="Comic Sans MS" pitchFamily="66" charset="0"/>
              </a:rPr>
              <a:t>:</a:t>
            </a:r>
          </a:p>
          <a:p>
            <a:r>
              <a:rPr lang="hr-HR" sz="2400" b="1" dirty="0" err="1" smtClean="0">
                <a:latin typeface="Comic Sans MS" pitchFamily="66" charset="0"/>
              </a:rPr>
              <a:t>Penicillin</a:t>
            </a:r>
            <a:r>
              <a:rPr lang="hr-HR" sz="2400" b="1" dirty="0" smtClean="0">
                <a:latin typeface="Comic Sans MS" pitchFamily="66" charset="0"/>
              </a:rPr>
              <a:t> (</a:t>
            </a:r>
            <a:r>
              <a:rPr lang="hr-HR" sz="2400" b="1" dirty="0" err="1" smtClean="0">
                <a:latin typeface="Comic Sans MS" pitchFamily="66" charset="0"/>
              </a:rPr>
              <a:t>longacting</a:t>
            </a:r>
            <a:r>
              <a:rPr lang="hr-HR" sz="2400" b="1" dirty="0" smtClean="0">
                <a:latin typeface="Comic Sans MS" pitchFamily="66" charset="0"/>
              </a:rPr>
              <a:t>) is </a:t>
            </a:r>
            <a:r>
              <a:rPr lang="hr-HR" sz="2400" b="1" dirty="0" err="1" smtClean="0">
                <a:latin typeface="Comic Sans MS" pitchFamily="66" charset="0"/>
              </a:rPr>
              <a:t>treatment</a:t>
            </a:r>
            <a:r>
              <a:rPr lang="hr-HR" sz="2400" b="1" dirty="0" smtClean="0">
                <a:latin typeface="Comic Sans MS" pitchFamily="66" charset="0"/>
              </a:rPr>
              <a:t> </a:t>
            </a:r>
            <a:r>
              <a:rPr lang="hr-HR" sz="2400" b="1" dirty="0" err="1" smtClean="0">
                <a:latin typeface="Comic Sans MS" pitchFamily="66" charset="0"/>
              </a:rPr>
              <a:t>of</a:t>
            </a:r>
            <a:r>
              <a:rPr lang="hr-HR" sz="2400" b="1" dirty="0" smtClean="0">
                <a:latin typeface="Comic Sans MS" pitchFamily="66" charset="0"/>
              </a:rPr>
              <a:t> </a:t>
            </a:r>
            <a:r>
              <a:rPr lang="hr-HR" sz="2400" b="1" dirty="0" err="1" smtClean="0">
                <a:latin typeface="Comic Sans MS" pitchFamily="66" charset="0"/>
              </a:rPr>
              <a:t>choice</a:t>
            </a:r>
            <a:r>
              <a:rPr lang="hr-HR" sz="2400" b="1" dirty="0" smtClean="0">
                <a:latin typeface="Comic Sans MS" pitchFamily="66" charset="0"/>
              </a:rPr>
              <a:t> (</a:t>
            </a:r>
            <a:r>
              <a:rPr lang="hr-HR" sz="2400" b="1" dirty="0" err="1" smtClean="0">
                <a:latin typeface="Comic Sans MS" pitchFamily="66" charset="0"/>
              </a:rPr>
              <a:t>parenterally</a:t>
            </a:r>
            <a:r>
              <a:rPr lang="hr-HR" sz="2400" b="1" dirty="0" smtClean="0">
                <a:latin typeface="Comic Sans MS" pitchFamily="66" charset="0"/>
              </a:rPr>
              <a:t>)</a:t>
            </a:r>
          </a:p>
          <a:p>
            <a:r>
              <a:rPr lang="hr-HR" sz="2400" b="1" dirty="0" err="1" smtClean="0">
                <a:latin typeface="Comic Sans MS" pitchFamily="66" charset="0"/>
              </a:rPr>
              <a:t>Doxycycline</a:t>
            </a:r>
            <a:r>
              <a:rPr lang="hr-HR" sz="2400" b="1" dirty="0" smtClean="0">
                <a:latin typeface="Comic Sans MS" pitchFamily="66" charset="0"/>
              </a:rPr>
              <a:t> (</a:t>
            </a:r>
            <a:r>
              <a:rPr lang="hr-HR" sz="2400" b="1" dirty="0" err="1" smtClean="0">
                <a:latin typeface="Comic Sans MS" pitchFamily="66" charset="0"/>
              </a:rPr>
              <a:t>14</a:t>
            </a:r>
            <a:r>
              <a:rPr lang="hr-HR" sz="2400" b="1" dirty="0" smtClean="0">
                <a:latin typeface="Comic Sans MS" pitchFamily="66" charset="0"/>
              </a:rPr>
              <a:t> </a:t>
            </a:r>
            <a:r>
              <a:rPr lang="hr-HR" sz="2400" b="1" dirty="0" err="1" smtClean="0">
                <a:latin typeface="Comic Sans MS" pitchFamily="66" charset="0"/>
              </a:rPr>
              <a:t>days</a:t>
            </a:r>
            <a:r>
              <a:rPr lang="hr-HR" sz="2400" b="1" dirty="0" smtClean="0">
                <a:latin typeface="Comic Sans MS" pitchFamily="66" charset="0"/>
              </a:rPr>
              <a:t>) </a:t>
            </a:r>
            <a:r>
              <a:rPr lang="hr-HR" sz="2400" b="1" dirty="0" err="1" smtClean="0">
                <a:latin typeface="Comic Sans MS" pitchFamily="66" charset="0"/>
              </a:rPr>
              <a:t>and</a:t>
            </a:r>
            <a:r>
              <a:rPr lang="hr-HR" sz="2400" b="1" dirty="0" smtClean="0">
                <a:latin typeface="Comic Sans MS" pitchFamily="66" charset="0"/>
              </a:rPr>
              <a:t> </a:t>
            </a:r>
            <a:r>
              <a:rPr lang="hr-HR" sz="2400" b="1" dirty="0" err="1" smtClean="0">
                <a:latin typeface="Comic Sans MS" pitchFamily="66" charset="0"/>
              </a:rPr>
              <a:t>azithromycin</a:t>
            </a:r>
            <a:r>
              <a:rPr lang="hr-HR" sz="2400" b="1" dirty="0" smtClean="0">
                <a:latin typeface="Comic Sans MS" pitchFamily="66" charset="0"/>
              </a:rPr>
              <a:t> (</a:t>
            </a:r>
            <a:r>
              <a:rPr lang="hr-HR" sz="2400" b="1" dirty="0" err="1" smtClean="0">
                <a:latin typeface="Comic Sans MS" pitchFamily="66" charset="0"/>
              </a:rPr>
              <a:t>10</a:t>
            </a:r>
            <a:r>
              <a:rPr lang="hr-HR" sz="2400" b="1" dirty="0" smtClean="0">
                <a:latin typeface="Comic Sans MS" pitchFamily="66" charset="0"/>
              </a:rPr>
              <a:t> </a:t>
            </a:r>
            <a:r>
              <a:rPr lang="hr-HR" sz="2400" b="1" dirty="0" err="1" smtClean="0">
                <a:latin typeface="Comic Sans MS" pitchFamily="66" charset="0"/>
              </a:rPr>
              <a:t>days</a:t>
            </a:r>
            <a:r>
              <a:rPr lang="hr-HR" sz="2400" b="1" dirty="0" smtClean="0">
                <a:latin typeface="Comic Sans MS" pitchFamily="66" charset="0"/>
              </a:rPr>
              <a:t>) </a:t>
            </a:r>
            <a:r>
              <a:rPr lang="hr-HR" sz="2400" dirty="0" smtClean="0">
                <a:latin typeface="Comic Sans MS" pitchFamily="66" charset="0"/>
              </a:rPr>
              <a:t>for </a:t>
            </a:r>
          </a:p>
          <a:p>
            <a:r>
              <a:rPr lang="hr-HR" sz="2400" dirty="0" err="1" smtClean="0">
                <a:latin typeface="Comic Sans MS" pitchFamily="66" charset="0"/>
              </a:rPr>
              <a:t>penicillin</a:t>
            </a:r>
            <a:r>
              <a:rPr lang="hr-HR" sz="2400" dirty="0" smtClean="0">
                <a:latin typeface="Comic Sans MS" pitchFamily="66" charset="0"/>
              </a:rPr>
              <a:t> </a:t>
            </a:r>
            <a:r>
              <a:rPr lang="hr-HR" sz="2400" dirty="0" err="1" smtClean="0">
                <a:latin typeface="Comic Sans MS" pitchFamily="66" charset="0"/>
              </a:rPr>
              <a:t>allergy</a:t>
            </a:r>
            <a:r>
              <a:rPr lang="hr-HR" sz="2400" dirty="0" smtClean="0">
                <a:latin typeface="Comic Sans MS" pitchFamily="66" charset="0"/>
              </a:rPr>
              <a:t>.</a:t>
            </a:r>
          </a:p>
          <a:p>
            <a:r>
              <a:rPr lang="hr-HR" sz="2400" b="1" dirty="0" err="1" smtClean="0">
                <a:latin typeface="Comic Sans MS" pitchFamily="66" charset="0"/>
              </a:rPr>
              <a:t>Concomitant</a:t>
            </a:r>
            <a:r>
              <a:rPr lang="hr-HR" sz="2400" b="1" dirty="0" smtClean="0">
                <a:latin typeface="Comic Sans MS" pitchFamily="66" charset="0"/>
              </a:rPr>
              <a:t> </a:t>
            </a:r>
            <a:r>
              <a:rPr lang="hr-HR" sz="2400" b="1" dirty="0" err="1" smtClean="0">
                <a:latin typeface="Comic Sans MS" pitchFamily="66" charset="0"/>
              </a:rPr>
              <a:t>HIV</a:t>
            </a:r>
            <a:r>
              <a:rPr lang="hr-HR" sz="2400" b="1" dirty="0" smtClean="0">
                <a:latin typeface="Comic Sans MS" pitchFamily="66" charset="0"/>
              </a:rPr>
              <a:t> – </a:t>
            </a:r>
            <a:r>
              <a:rPr lang="hr-HR" sz="2400" b="1" dirty="0" err="1" smtClean="0">
                <a:latin typeface="Comic Sans MS" pitchFamily="66" charset="0"/>
              </a:rPr>
              <a:t>longer</a:t>
            </a:r>
            <a:r>
              <a:rPr lang="hr-HR" sz="2400" b="1" dirty="0" smtClean="0">
                <a:latin typeface="Comic Sans MS" pitchFamily="66" charset="0"/>
              </a:rPr>
              <a:t> </a:t>
            </a:r>
            <a:r>
              <a:rPr lang="hr-HR" sz="2400" b="1" dirty="0" err="1" smtClean="0">
                <a:latin typeface="Comic Sans MS" pitchFamily="66" charset="0"/>
              </a:rPr>
              <a:t>and</a:t>
            </a:r>
            <a:r>
              <a:rPr lang="hr-HR" sz="2400" b="1" dirty="0" smtClean="0">
                <a:latin typeface="Comic Sans MS" pitchFamily="66" charset="0"/>
              </a:rPr>
              <a:t> </a:t>
            </a:r>
            <a:r>
              <a:rPr lang="hr-HR" sz="2400" b="1" dirty="0" err="1" smtClean="0">
                <a:latin typeface="Comic Sans MS" pitchFamily="66" charset="0"/>
              </a:rPr>
              <a:t>higher</a:t>
            </a:r>
            <a:r>
              <a:rPr lang="hr-HR" sz="2400" b="1" dirty="0" smtClean="0">
                <a:latin typeface="Comic Sans MS" pitchFamily="66" charset="0"/>
              </a:rPr>
              <a:t> </a:t>
            </a:r>
            <a:r>
              <a:rPr lang="hr-HR" sz="2400" b="1" dirty="0" err="1" smtClean="0">
                <a:latin typeface="Comic Sans MS" pitchFamily="66" charset="0"/>
              </a:rPr>
              <a:t>doses</a:t>
            </a:r>
            <a:endParaRPr lang="hr-HR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 descr="82FF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60350"/>
            <a:ext cx="6840537" cy="5807075"/>
          </a:xfrm>
          <a:prstGeom prst="rect">
            <a:avLst/>
          </a:prstGeom>
          <a:noFill/>
        </p:spPr>
      </p:pic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684213" y="5734050"/>
            <a:ext cx="6551612" cy="4048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 dirty="0">
              <a:latin typeface="Comic Sans MS" pitchFamily="66" charset="0"/>
            </a:endParaRP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6156325" y="1628775"/>
            <a:ext cx="17652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dirty="0" smtClean="0">
                <a:latin typeface="Comic Sans MS" pitchFamily="66" charset="0"/>
              </a:rPr>
              <a:t>1943. penicillin</a:t>
            </a:r>
            <a:endParaRPr lang="hr-H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642918"/>
            <a:ext cx="5262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 smtClean="0">
                <a:latin typeface="Comic Sans MS" pitchFamily="66" charset="0"/>
              </a:rPr>
              <a:t>Jarisch-Herxheimer reaction</a:t>
            </a:r>
            <a:endParaRPr lang="hr-HR" sz="2800" b="1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928802"/>
            <a:ext cx="82189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The </a:t>
            </a:r>
            <a:r>
              <a:rPr lang="en-US" sz="2400" b="1" dirty="0" err="1" smtClean="0">
                <a:latin typeface="Comic Sans MS" pitchFamily="66" charset="0"/>
              </a:rPr>
              <a:t>Jarisch-Herxheimer</a:t>
            </a:r>
            <a:r>
              <a:rPr lang="en-US" sz="2400" b="1" dirty="0" smtClean="0">
                <a:latin typeface="Comic Sans MS" pitchFamily="66" charset="0"/>
              </a:rPr>
              <a:t> reaction</a:t>
            </a:r>
            <a:r>
              <a:rPr lang="en-US" sz="2400" dirty="0" smtClean="0">
                <a:latin typeface="Comic Sans MS" pitchFamily="66" charset="0"/>
              </a:rPr>
              <a:t> is a reaction </a:t>
            </a:r>
            <a:r>
              <a:rPr lang="en-US" sz="2400" dirty="0" smtClean="0">
                <a:latin typeface="Comic Sans MS" pitchFamily="66" charset="0"/>
              </a:rPr>
              <a:t>to</a:t>
            </a:r>
            <a:endParaRPr lang="hr-HR" sz="2400" dirty="0" smtClean="0">
              <a:latin typeface="Comic Sans MS" pitchFamily="66" charset="0"/>
            </a:endParaRPr>
          </a:p>
          <a:p>
            <a:r>
              <a:rPr lang="hr-HR" sz="2400" b="1" dirty="0" smtClean="0">
                <a:latin typeface="Comic Sans MS" pitchFamily="66" charset="0"/>
              </a:rPr>
              <a:t>endotoxins</a:t>
            </a:r>
            <a:r>
              <a:rPr lang="hr-HR" sz="24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released </a:t>
            </a:r>
            <a:r>
              <a:rPr lang="en-US" sz="2400" dirty="0" smtClean="0">
                <a:latin typeface="Comic Sans MS" pitchFamily="66" charset="0"/>
              </a:rPr>
              <a:t>by the death of harmful organisms </a:t>
            </a:r>
            <a:endParaRPr lang="hr-HR" sz="24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within </a:t>
            </a:r>
            <a:r>
              <a:rPr lang="en-US" sz="2400" dirty="0" smtClean="0">
                <a:latin typeface="Comic Sans MS" pitchFamily="66" charset="0"/>
              </a:rPr>
              <a:t>the body</a:t>
            </a:r>
            <a:endParaRPr lang="hr-HR" sz="2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463" y="3643314"/>
            <a:ext cx="87479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It resembles bacterial </a:t>
            </a:r>
            <a:r>
              <a:rPr lang="hr-HR" sz="2400" dirty="0" smtClean="0">
                <a:latin typeface="Comic Sans MS" pitchFamily="66" charset="0"/>
              </a:rPr>
              <a:t> </a:t>
            </a:r>
            <a:r>
              <a:rPr lang="hr-HR" sz="2400" b="1" dirty="0" smtClean="0">
                <a:latin typeface="Comic Sans MS" pitchFamily="66" charset="0"/>
              </a:rPr>
              <a:t>sepsis </a:t>
            </a:r>
            <a:r>
              <a:rPr lang="en-US" sz="2400" dirty="0" smtClean="0">
                <a:latin typeface="Comic Sans MS" pitchFamily="66" charset="0"/>
              </a:rPr>
              <a:t>and </a:t>
            </a:r>
            <a:r>
              <a:rPr lang="en-US" sz="2400" dirty="0" smtClean="0">
                <a:latin typeface="Comic Sans MS" pitchFamily="66" charset="0"/>
              </a:rPr>
              <a:t>can occur after </a:t>
            </a:r>
            <a:r>
              <a:rPr lang="en-US" sz="2400" dirty="0" smtClean="0">
                <a:latin typeface="Comic Sans MS" pitchFamily="66" charset="0"/>
              </a:rPr>
              <a:t>initiation</a:t>
            </a:r>
            <a:endParaRPr lang="hr-HR" sz="24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of </a:t>
            </a:r>
            <a:r>
              <a:rPr lang="hr-HR" sz="2400" dirty="0" smtClean="0">
                <a:latin typeface="Comic Sans MS" pitchFamily="66" charset="0"/>
              </a:rPr>
              <a:t>antibiotics</a:t>
            </a:r>
            <a:r>
              <a:rPr lang="en-US" sz="2400" dirty="0" smtClean="0">
                <a:latin typeface="Comic Sans MS" pitchFamily="66" charset="0"/>
              </a:rPr>
              <a:t>, </a:t>
            </a:r>
            <a:r>
              <a:rPr lang="en-US" sz="2400" dirty="0" smtClean="0">
                <a:latin typeface="Comic Sans MS" pitchFamily="66" charset="0"/>
              </a:rPr>
              <a:t>such </a:t>
            </a:r>
            <a:r>
              <a:rPr lang="en-US" sz="2400" b="1" dirty="0" smtClean="0">
                <a:latin typeface="Comic Sans MS" pitchFamily="66" charset="0"/>
              </a:rPr>
              <a:t>as </a:t>
            </a:r>
            <a:r>
              <a:rPr lang="hr-HR" sz="2400" b="1" dirty="0" smtClean="0">
                <a:latin typeface="Comic Sans MS" pitchFamily="66" charset="0"/>
              </a:rPr>
              <a:t>penicillin </a:t>
            </a:r>
            <a:r>
              <a:rPr lang="hr-HR" sz="2400" dirty="0" smtClean="0">
                <a:latin typeface="Comic Sans MS" pitchFamily="66" charset="0"/>
              </a:rPr>
              <a:t>or</a:t>
            </a:r>
            <a:r>
              <a:rPr lang="hr-HR" sz="2400" b="1" dirty="0" smtClean="0">
                <a:latin typeface="Comic Sans MS" pitchFamily="66" charset="0"/>
              </a:rPr>
              <a:t> tetracycline</a:t>
            </a:r>
            <a:endParaRPr lang="hr-HR" sz="24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5072074"/>
            <a:ext cx="84096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An association has been found between the release of </a:t>
            </a:r>
            <a:endParaRPr lang="hr-HR" sz="2400" dirty="0" smtClean="0">
              <a:latin typeface="Comic Sans MS" pitchFamily="66" charset="0"/>
            </a:endParaRPr>
          </a:p>
          <a:p>
            <a:r>
              <a:rPr lang="en-US" sz="2400" b="1" dirty="0" smtClean="0">
                <a:latin typeface="Comic Sans MS" pitchFamily="66" charset="0"/>
              </a:rPr>
              <a:t>heat-stable </a:t>
            </a:r>
            <a:r>
              <a:rPr lang="en-US" sz="2400" b="1" dirty="0" smtClean="0">
                <a:latin typeface="Comic Sans MS" pitchFamily="66" charset="0"/>
              </a:rPr>
              <a:t>proteins from </a:t>
            </a:r>
            <a:r>
              <a:rPr lang="hr-HR" sz="2400" b="1" dirty="0" smtClean="0">
                <a:latin typeface="Comic Sans MS" pitchFamily="66" charset="0"/>
              </a:rPr>
              <a:t>spirochetes </a:t>
            </a:r>
            <a:r>
              <a:rPr lang="en-US" sz="2400" dirty="0" smtClean="0">
                <a:latin typeface="Comic Sans MS" pitchFamily="66" charset="0"/>
              </a:rPr>
              <a:t>and </a:t>
            </a:r>
            <a:r>
              <a:rPr lang="en-US" sz="2400" dirty="0" smtClean="0">
                <a:latin typeface="Comic Sans MS" pitchFamily="66" charset="0"/>
              </a:rPr>
              <a:t>the reaction</a:t>
            </a:r>
            <a:endParaRPr lang="hr-HR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928670"/>
            <a:ext cx="80506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Oral </a:t>
            </a:r>
            <a:r>
              <a:rPr lang="hr-HR" sz="2400" dirty="0" smtClean="0">
                <a:latin typeface="Comic Sans MS" pitchFamily="66" charset="0"/>
              </a:rPr>
              <a:t> aspirin </a:t>
            </a:r>
            <a:r>
              <a:rPr lang="en-US" sz="2400" dirty="0" smtClean="0">
                <a:latin typeface="Comic Sans MS" pitchFamily="66" charset="0"/>
              </a:rPr>
              <a:t>every </a:t>
            </a:r>
            <a:r>
              <a:rPr lang="en-US" sz="2400" dirty="0" smtClean="0">
                <a:latin typeface="Comic Sans MS" pitchFamily="66" charset="0"/>
              </a:rPr>
              <a:t>four hours for 1–2 days, </a:t>
            </a:r>
            <a:endParaRPr lang="hr-HR" sz="24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or </a:t>
            </a:r>
            <a:r>
              <a:rPr lang="hr-HR" sz="2400" b="1" dirty="0" smtClean="0">
                <a:latin typeface="Comic Sans MS" pitchFamily="66" charset="0"/>
              </a:rPr>
              <a:t>30 - </a:t>
            </a:r>
            <a:r>
              <a:rPr lang="en-US" sz="2400" b="1" dirty="0" smtClean="0">
                <a:latin typeface="Comic Sans MS" pitchFamily="66" charset="0"/>
              </a:rPr>
              <a:t>60 </a:t>
            </a:r>
            <a:r>
              <a:rPr lang="en-US" sz="2400" b="1" dirty="0" smtClean="0">
                <a:latin typeface="Comic Sans MS" pitchFamily="66" charset="0"/>
              </a:rPr>
              <a:t>mg of </a:t>
            </a:r>
            <a:r>
              <a:rPr lang="hr-HR" sz="2400" b="1" dirty="0" smtClean="0">
                <a:latin typeface="Comic Sans MS" pitchFamily="66" charset="0"/>
              </a:rPr>
              <a:t>prednisone </a:t>
            </a:r>
            <a:r>
              <a:rPr lang="en-US" sz="2400" b="1" dirty="0" smtClean="0">
                <a:latin typeface="Comic Sans MS" pitchFamily="66" charset="0"/>
              </a:rPr>
              <a:t>orally </a:t>
            </a:r>
            <a:r>
              <a:rPr lang="en-US" sz="2400" b="1" dirty="0" smtClean="0">
                <a:latin typeface="Comic Sans MS" pitchFamily="66" charset="0"/>
              </a:rPr>
              <a:t>or </a:t>
            </a:r>
            <a:r>
              <a:rPr lang="hr-HR" sz="2400" b="1" dirty="0" smtClean="0">
                <a:latin typeface="Comic Sans MS" pitchFamily="66" charset="0"/>
              </a:rPr>
              <a:t>intravenously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endParaRPr lang="hr-HR" sz="2400" b="1" dirty="0" smtClean="0">
              <a:latin typeface="Comic Sans MS" pitchFamily="66" charset="0"/>
            </a:endParaRPr>
          </a:p>
          <a:p>
            <a:r>
              <a:rPr lang="hr-HR" sz="2400" b="1" dirty="0" smtClean="0">
                <a:latin typeface="Comic Sans MS" pitchFamily="66" charset="0"/>
              </a:rPr>
              <a:t>prior (a few hour) or during penicilline treatemnt</a:t>
            </a:r>
            <a:endParaRPr lang="hr-HR" sz="2400" b="1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3286124"/>
            <a:ext cx="79848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Patients must be closely monitored for the potential </a:t>
            </a:r>
            <a:endParaRPr lang="hr-HR" sz="24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complications </a:t>
            </a:r>
            <a:r>
              <a:rPr lang="en-US" sz="2400" dirty="0" smtClean="0">
                <a:latin typeface="Comic Sans MS" pitchFamily="66" charset="0"/>
              </a:rPr>
              <a:t>(collapse and shock) and may require </a:t>
            </a:r>
            <a:r>
              <a:rPr lang="en-US" sz="2400" dirty="0" err="1" smtClean="0">
                <a:latin typeface="Comic Sans MS" pitchFamily="66" charset="0"/>
              </a:rPr>
              <a:t>i.v</a:t>
            </a:r>
            <a:r>
              <a:rPr lang="en-US" sz="2400" dirty="0" smtClean="0">
                <a:latin typeface="Comic Sans MS" pitchFamily="66" charset="0"/>
              </a:rPr>
              <a:t>. </a:t>
            </a:r>
            <a:endParaRPr lang="hr-HR" sz="24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fluids </a:t>
            </a:r>
            <a:r>
              <a:rPr lang="en-US" sz="2400" dirty="0" smtClean="0">
                <a:latin typeface="Comic Sans MS" pitchFamily="66" charset="0"/>
              </a:rPr>
              <a:t>to maintain adequate blood pressure</a:t>
            </a:r>
            <a:endParaRPr lang="hr-HR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mi.creighton.edu/faculty/gorby/unmc1/slide3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900113" y="765175"/>
            <a:ext cx="693972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4000" b="1" dirty="0" err="1">
                <a:solidFill>
                  <a:srgbClr val="DDDDDD"/>
                </a:solidFill>
                <a:latin typeface="Comic Sans MS" pitchFamily="66" charset="0"/>
              </a:rPr>
              <a:t>Syphilis</a:t>
            </a:r>
            <a:endParaRPr lang="hr-HR" sz="4000" b="1" dirty="0">
              <a:solidFill>
                <a:srgbClr val="DDDDDD"/>
              </a:solidFill>
              <a:latin typeface="Comic Sans MS" pitchFamily="66" charset="0"/>
            </a:endParaRPr>
          </a:p>
          <a:p>
            <a:endParaRPr lang="hr-HR" sz="4000" b="1" dirty="0">
              <a:solidFill>
                <a:srgbClr val="DDDDDD"/>
              </a:solidFill>
              <a:latin typeface="Comic Sans MS" pitchFamily="66" charset="0"/>
            </a:endParaRPr>
          </a:p>
          <a:p>
            <a:r>
              <a:rPr lang="hr-HR" sz="4000" b="1" dirty="0" err="1">
                <a:latin typeface="Comic Sans MS" pitchFamily="66" charset="0"/>
              </a:rPr>
              <a:t>Gonorrhoea</a:t>
            </a:r>
            <a:endParaRPr lang="hr-HR" sz="4000" b="1" dirty="0">
              <a:latin typeface="Comic Sans MS" pitchFamily="66" charset="0"/>
            </a:endParaRPr>
          </a:p>
          <a:p>
            <a:endParaRPr lang="hr-HR" sz="4000" b="1" dirty="0">
              <a:latin typeface="Comic Sans MS" pitchFamily="66" charset="0"/>
            </a:endParaRPr>
          </a:p>
          <a:p>
            <a:r>
              <a:rPr lang="hr-HR" sz="4000" b="1" dirty="0" err="1">
                <a:solidFill>
                  <a:srgbClr val="DDDDDD"/>
                </a:solidFill>
                <a:latin typeface="Comic Sans MS" pitchFamily="66" charset="0"/>
              </a:rPr>
              <a:t>Ulcus</a:t>
            </a:r>
            <a:r>
              <a:rPr lang="hr-HR" sz="4000" b="1" dirty="0">
                <a:solidFill>
                  <a:srgbClr val="DDDDDD"/>
                </a:solidFill>
                <a:latin typeface="Comic Sans MS" pitchFamily="66" charset="0"/>
              </a:rPr>
              <a:t> </a:t>
            </a:r>
            <a:r>
              <a:rPr lang="hr-HR" sz="4000" b="1" dirty="0" err="1">
                <a:solidFill>
                  <a:srgbClr val="DDDDDD"/>
                </a:solidFill>
                <a:latin typeface="Comic Sans MS" pitchFamily="66" charset="0"/>
              </a:rPr>
              <a:t>molle</a:t>
            </a:r>
            <a:endParaRPr lang="hr-HR" sz="4000" b="1" dirty="0">
              <a:solidFill>
                <a:srgbClr val="DDDDDD"/>
              </a:solidFill>
              <a:latin typeface="Comic Sans MS" pitchFamily="66" charset="0"/>
            </a:endParaRPr>
          </a:p>
          <a:p>
            <a:endParaRPr lang="hr-HR" sz="4000" b="1" dirty="0">
              <a:solidFill>
                <a:srgbClr val="DDDDDD"/>
              </a:solidFill>
              <a:latin typeface="Comic Sans MS" pitchFamily="66" charset="0"/>
            </a:endParaRPr>
          </a:p>
          <a:p>
            <a:r>
              <a:rPr lang="hr-HR" sz="4000" b="1" dirty="0" err="1">
                <a:solidFill>
                  <a:srgbClr val="DDDDDD"/>
                </a:solidFill>
                <a:latin typeface="Comic Sans MS" pitchFamily="66" charset="0"/>
              </a:rPr>
              <a:t>Lymphogranuloma</a:t>
            </a:r>
            <a:r>
              <a:rPr lang="hr-HR" sz="4000" b="1" dirty="0">
                <a:solidFill>
                  <a:srgbClr val="DDDDDD"/>
                </a:solidFill>
                <a:latin typeface="Comic Sans MS" pitchFamily="66" charset="0"/>
              </a:rPr>
              <a:t> </a:t>
            </a:r>
            <a:r>
              <a:rPr lang="hr-HR" sz="4000" b="1" dirty="0" err="1">
                <a:solidFill>
                  <a:srgbClr val="DDDDDD"/>
                </a:solidFill>
                <a:latin typeface="Comic Sans MS" pitchFamily="66" charset="0"/>
              </a:rPr>
              <a:t>venereum</a:t>
            </a:r>
            <a:endParaRPr lang="hr-HR" sz="4000" b="1" dirty="0">
              <a:solidFill>
                <a:srgbClr val="DDDDDD"/>
              </a:solidFill>
              <a:latin typeface="Comic Sans MS" pitchFamily="66" charset="0"/>
            </a:endParaRPr>
          </a:p>
          <a:p>
            <a:endParaRPr lang="hr-HR" sz="4000" b="1" dirty="0">
              <a:solidFill>
                <a:srgbClr val="DDDDDD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 descr="82FF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0"/>
            <a:ext cx="7705725" cy="5608638"/>
          </a:xfrm>
          <a:prstGeom prst="rect">
            <a:avLst/>
          </a:prstGeom>
          <a:noFill/>
        </p:spPr>
      </p:pic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755650" y="5300663"/>
            <a:ext cx="7200900" cy="4333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 dirty="0">
              <a:latin typeface="Comic Sans MS" pitchFamily="66" charset="0"/>
            </a:endParaRP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2484438" y="5589588"/>
            <a:ext cx="2582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i="1" dirty="0" err="1">
                <a:latin typeface="Comic Sans MS" pitchFamily="66" charset="0"/>
              </a:rPr>
              <a:t>Neisseria</a:t>
            </a:r>
            <a:r>
              <a:rPr lang="hr-HR" i="1" dirty="0">
                <a:latin typeface="Comic Sans MS" pitchFamily="66" charset="0"/>
              </a:rPr>
              <a:t> </a:t>
            </a:r>
            <a:r>
              <a:rPr lang="hr-HR" i="1" dirty="0" err="1">
                <a:latin typeface="Comic Sans MS" pitchFamily="66" charset="0"/>
              </a:rPr>
              <a:t>gonorrhoeae</a:t>
            </a:r>
            <a:endParaRPr lang="hr-HR" i="1" dirty="0">
              <a:latin typeface="Comic Sans MS" pitchFamily="66" charset="0"/>
            </a:endParaRPr>
          </a:p>
        </p:txBody>
      </p:sp>
      <p:sp>
        <p:nvSpPr>
          <p:cNvPr id="50184" name="Oval 8"/>
          <p:cNvSpPr>
            <a:spLocks noChangeArrowheads="1"/>
          </p:cNvSpPr>
          <p:nvPr/>
        </p:nvSpPr>
        <p:spPr bwMode="auto">
          <a:xfrm>
            <a:off x="3203575" y="2133600"/>
            <a:ext cx="936625" cy="790575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 dirty="0">
              <a:latin typeface="Comic Sans MS" pitchFamily="66" charset="0"/>
            </a:endParaRP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827088" y="6165850"/>
            <a:ext cx="30957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dirty="0" err="1" smtClean="0">
                <a:latin typeface="Comic Sans MS" pitchFamily="66" charset="0"/>
              </a:rPr>
              <a:t>Incubation</a:t>
            </a:r>
            <a:r>
              <a:rPr lang="hr-HR" dirty="0" smtClean="0">
                <a:latin typeface="Comic Sans MS" pitchFamily="66" charset="0"/>
              </a:rPr>
              <a:t> period </a:t>
            </a:r>
            <a:r>
              <a:rPr lang="hr-HR" dirty="0">
                <a:latin typeface="Comic Sans MS" pitchFamily="66" charset="0"/>
              </a:rPr>
              <a:t>2-4 </a:t>
            </a:r>
            <a:r>
              <a:rPr lang="hr-HR" smtClean="0">
                <a:latin typeface="Comic Sans MS" pitchFamily="66" charset="0"/>
              </a:rPr>
              <a:t>days</a:t>
            </a:r>
            <a:endParaRPr lang="hr-H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4" grpId="0" animBg="1"/>
      <p:bldP spid="5018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519113" y="741363"/>
            <a:ext cx="16738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800" b="1" dirty="0" smtClean="0">
                <a:solidFill>
                  <a:srgbClr val="FF0000"/>
                </a:solidFill>
                <a:latin typeface="Comic Sans MS" pitchFamily="66" charset="0"/>
              </a:rPr>
              <a:t>In males</a:t>
            </a:r>
            <a:endParaRPr lang="hr-HR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5076825" y="765175"/>
            <a:ext cx="20569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800" b="1" dirty="0" smtClean="0">
                <a:solidFill>
                  <a:srgbClr val="FF0000"/>
                </a:solidFill>
                <a:latin typeface="Comic Sans MS" pitchFamily="66" charset="0"/>
              </a:rPr>
              <a:t>In females</a:t>
            </a:r>
            <a:endParaRPr lang="hr-HR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519113" y="1436688"/>
            <a:ext cx="3524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b="1" dirty="0" err="1">
                <a:latin typeface="Comic Sans MS" pitchFamily="66" charset="0"/>
              </a:rPr>
              <a:t>Urethritis</a:t>
            </a:r>
            <a:r>
              <a:rPr lang="hr-HR" b="1" dirty="0">
                <a:latin typeface="Comic Sans MS" pitchFamily="66" charset="0"/>
              </a:rPr>
              <a:t> </a:t>
            </a:r>
            <a:r>
              <a:rPr lang="hr-HR" b="1" dirty="0" err="1">
                <a:latin typeface="Comic Sans MS" pitchFamily="66" charset="0"/>
              </a:rPr>
              <a:t>acuta</a:t>
            </a:r>
            <a:r>
              <a:rPr lang="hr-HR" b="1" dirty="0">
                <a:latin typeface="Comic Sans MS" pitchFamily="66" charset="0"/>
              </a:rPr>
              <a:t> gon. </a:t>
            </a:r>
            <a:r>
              <a:rPr lang="hr-HR" b="1" dirty="0" err="1">
                <a:latin typeface="Comic Sans MS" pitchFamily="66" charset="0"/>
              </a:rPr>
              <a:t>anterior</a:t>
            </a:r>
            <a:endParaRPr lang="hr-HR" b="1" dirty="0">
              <a:latin typeface="Comic Sans MS" pitchFamily="66" charset="0"/>
            </a:endParaRPr>
          </a:p>
        </p:txBody>
      </p:sp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642910" y="1785926"/>
            <a:ext cx="31951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dirty="0" smtClean="0">
                <a:latin typeface="Comic Sans MS" pitchFamily="66" charset="0"/>
              </a:rPr>
              <a:t>typical feature with burning</a:t>
            </a:r>
            <a:endParaRPr lang="hr-HR" dirty="0">
              <a:latin typeface="Comic Sans MS" pitchFamily="66" charset="0"/>
            </a:endParaRPr>
          </a:p>
        </p:txBody>
      </p:sp>
      <p:sp>
        <p:nvSpPr>
          <p:cNvPr id="113672" name="Text Box 8"/>
          <p:cNvSpPr txBox="1">
            <a:spLocks noChangeArrowheads="1"/>
          </p:cNvSpPr>
          <p:nvPr/>
        </p:nvSpPr>
        <p:spPr bwMode="auto">
          <a:xfrm>
            <a:off x="468313" y="2997200"/>
            <a:ext cx="35782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b="1" dirty="0" err="1">
                <a:latin typeface="Comic Sans MS" pitchFamily="66" charset="0"/>
              </a:rPr>
              <a:t>Urethritis</a:t>
            </a:r>
            <a:r>
              <a:rPr lang="hr-HR" b="1" dirty="0">
                <a:latin typeface="Comic Sans MS" pitchFamily="66" charset="0"/>
              </a:rPr>
              <a:t> </a:t>
            </a:r>
            <a:r>
              <a:rPr lang="hr-HR" b="1" dirty="0" err="1">
                <a:latin typeface="Comic Sans MS" pitchFamily="66" charset="0"/>
              </a:rPr>
              <a:t>acuta</a:t>
            </a:r>
            <a:r>
              <a:rPr lang="hr-HR" b="1" dirty="0">
                <a:latin typeface="Comic Sans MS" pitchFamily="66" charset="0"/>
              </a:rPr>
              <a:t> gon. </a:t>
            </a:r>
            <a:r>
              <a:rPr lang="hr-HR" b="1" dirty="0" err="1">
                <a:latin typeface="Comic Sans MS" pitchFamily="66" charset="0"/>
              </a:rPr>
              <a:t>chronica</a:t>
            </a:r>
            <a:endParaRPr lang="hr-HR" b="1" dirty="0">
              <a:latin typeface="Comic Sans MS" pitchFamily="66" charset="0"/>
            </a:endParaRPr>
          </a:p>
          <a:p>
            <a:r>
              <a:rPr lang="hr-HR" dirty="0" smtClean="0">
                <a:latin typeface="Comic Sans MS" pitchFamily="66" charset="0"/>
              </a:rPr>
              <a:t>(after  6-7 w) milder feature</a:t>
            </a:r>
          </a:p>
          <a:p>
            <a:r>
              <a:rPr lang="hr-HR" dirty="0" smtClean="0">
                <a:latin typeface="Comic Sans MS" pitchFamily="66" charset="0"/>
              </a:rPr>
              <a:t> </a:t>
            </a:r>
            <a:r>
              <a:rPr lang="hr-HR" dirty="0" smtClean="0">
                <a:latin typeface="Comic Sans MS" pitchFamily="66" charset="0"/>
              </a:rPr>
              <a:t>     </a:t>
            </a:r>
            <a:r>
              <a:rPr lang="hr-HR" dirty="0" smtClean="0">
                <a:latin typeface="Comic Sans MS" pitchFamily="66" charset="0"/>
              </a:rPr>
              <a:t> </a:t>
            </a:r>
            <a:r>
              <a:rPr lang="hr-HR" dirty="0" smtClean="0">
                <a:latin typeface="Comic Sans MS" pitchFamily="66" charset="0"/>
              </a:rPr>
              <a:t>“morning drop”</a:t>
            </a:r>
          </a:p>
          <a:p>
            <a:r>
              <a:rPr lang="hr-HR" dirty="0" smtClean="0">
                <a:latin typeface="Comic Sans MS" pitchFamily="66" charset="0"/>
              </a:rPr>
              <a:t>       (spreads infection)</a:t>
            </a:r>
            <a:endParaRPr lang="hr-HR" dirty="0">
              <a:latin typeface="Comic Sans MS" pitchFamily="66" charset="0"/>
            </a:endParaRPr>
          </a:p>
        </p:txBody>
      </p:sp>
      <p:sp>
        <p:nvSpPr>
          <p:cNvPr id="113674" name="Line 10"/>
          <p:cNvSpPr>
            <a:spLocks noChangeShapeType="1"/>
          </p:cNvSpPr>
          <p:nvPr/>
        </p:nvSpPr>
        <p:spPr bwMode="auto">
          <a:xfrm>
            <a:off x="1835150" y="2276475"/>
            <a:ext cx="0" cy="7207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 dirty="0">
              <a:latin typeface="Comic Sans MS" pitchFamily="66" charset="0"/>
            </a:endParaRPr>
          </a:p>
        </p:txBody>
      </p:sp>
      <p:sp>
        <p:nvSpPr>
          <p:cNvPr id="113675" name="Text Box 11"/>
          <p:cNvSpPr txBox="1">
            <a:spLocks noChangeArrowheads="1"/>
          </p:cNvSpPr>
          <p:nvPr/>
        </p:nvSpPr>
        <p:spPr bwMode="auto">
          <a:xfrm>
            <a:off x="571472" y="5143512"/>
            <a:ext cx="488787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b="1" dirty="0" err="1">
                <a:latin typeface="Comic Sans MS" pitchFamily="66" charset="0"/>
              </a:rPr>
              <a:t>Urethritis</a:t>
            </a:r>
            <a:r>
              <a:rPr lang="hr-HR" b="1" dirty="0">
                <a:latin typeface="Comic Sans MS" pitchFamily="66" charset="0"/>
              </a:rPr>
              <a:t> </a:t>
            </a:r>
            <a:r>
              <a:rPr lang="hr-HR" b="1" dirty="0" err="1">
                <a:latin typeface="Comic Sans MS" pitchFamily="66" charset="0"/>
              </a:rPr>
              <a:t>acuta</a:t>
            </a:r>
            <a:r>
              <a:rPr lang="hr-HR" b="1" dirty="0">
                <a:latin typeface="Comic Sans MS" pitchFamily="66" charset="0"/>
              </a:rPr>
              <a:t> gon. </a:t>
            </a:r>
            <a:r>
              <a:rPr lang="hr-HR" b="1" dirty="0" err="1">
                <a:latin typeface="Comic Sans MS" pitchFamily="66" charset="0"/>
              </a:rPr>
              <a:t>posterior</a:t>
            </a:r>
            <a:endParaRPr lang="hr-HR" b="1" dirty="0">
              <a:latin typeface="Comic Sans MS" pitchFamily="66" charset="0"/>
            </a:endParaRPr>
          </a:p>
          <a:p>
            <a:r>
              <a:rPr lang="hr-HR" dirty="0" smtClean="0">
                <a:latin typeface="Comic Sans MS" pitchFamily="66" charset="0"/>
              </a:rPr>
              <a:t>pains in anorectal region, frequent urination</a:t>
            </a:r>
            <a:endParaRPr lang="hr-HR" dirty="0">
              <a:latin typeface="Comic Sans MS" pitchFamily="66" charset="0"/>
            </a:endParaRPr>
          </a:p>
          <a:p>
            <a:r>
              <a:rPr lang="hr-HR" dirty="0" err="1">
                <a:latin typeface="Comic Sans MS" pitchFamily="66" charset="0"/>
              </a:rPr>
              <a:t>epididymitis</a:t>
            </a:r>
            <a:r>
              <a:rPr lang="hr-HR" dirty="0">
                <a:latin typeface="Comic Sans MS" pitchFamily="66" charset="0"/>
              </a:rPr>
              <a:t>, </a:t>
            </a:r>
            <a:r>
              <a:rPr lang="hr-HR" dirty="0" err="1">
                <a:latin typeface="Comic Sans MS" pitchFamily="66" charset="0"/>
              </a:rPr>
              <a:t>prostatitis</a:t>
            </a:r>
            <a:endParaRPr lang="hr-HR" dirty="0">
              <a:latin typeface="Comic Sans MS" pitchFamily="66" charset="0"/>
            </a:endParaRPr>
          </a:p>
        </p:txBody>
      </p:sp>
      <p:sp>
        <p:nvSpPr>
          <p:cNvPr id="113676" name="Line 12"/>
          <p:cNvSpPr>
            <a:spLocks noChangeShapeType="1"/>
          </p:cNvSpPr>
          <p:nvPr/>
        </p:nvSpPr>
        <p:spPr bwMode="auto">
          <a:xfrm>
            <a:off x="1785918" y="4286256"/>
            <a:ext cx="0" cy="7207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 dirty="0">
              <a:latin typeface="Comic Sans MS" pitchFamily="66" charset="0"/>
            </a:endParaRPr>
          </a:p>
        </p:txBody>
      </p:sp>
      <p:sp>
        <p:nvSpPr>
          <p:cNvPr id="113677" name="Text Box 13"/>
          <p:cNvSpPr txBox="1">
            <a:spLocks noChangeArrowheads="1"/>
          </p:cNvSpPr>
          <p:nvPr/>
        </p:nvSpPr>
        <p:spPr bwMode="auto">
          <a:xfrm>
            <a:off x="5076825" y="1412875"/>
            <a:ext cx="3887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b="1" dirty="0" err="1">
                <a:latin typeface="Comic Sans MS" pitchFamily="66" charset="0"/>
              </a:rPr>
              <a:t>Urethritis</a:t>
            </a:r>
            <a:r>
              <a:rPr lang="hr-HR" b="1" dirty="0">
                <a:latin typeface="Comic Sans MS" pitchFamily="66" charset="0"/>
              </a:rPr>
              <a:t> </a:t>
            </a:r>
            <a:r>
              <a:rPr lang="hr-HR" b="1" dirty="0" err="1">
                <a:latin typeface="Comic Sans MS" pitchFamily="66" charset="0"/>
              </a:rPr>
              <a:t>gonorrhoica</a:t>
            </a:r>
            <a:r>
              <a:rPr lang="hr-HR" b="1" dirty="0">
                <a:latin typeface="Comic Sans MS" pitchFamily="66" charset="0"/>
              </a:rPr>
              <a:t> </a:t>
            </a:r>
            <a:r>
              <a:rPr lang="hr-HR" b="1" dirty="0" err="1">
                <a:latin typeface="Comic Sans MS" pitchFamily="66" charset="0"/>
              </a:rPr>
              <a:t>acuta</a:t>
            </a:r>
            <a:endParaRPr lang="hr-HR" b="1" dirty="0">
              <a:latin typeface="Comic Sans MS" pitchFamily="66" charset="0"/>
            </a:endParaRPr>
          </a:p>
        </p:txBody>
      </p:sp>
      <p:sp>
        <p:nvSpPr>
          <p:cNvPr id="113678" name="Text Box 14"/>
          <p:cNvSpPr txBox="1">
            <a:spLocks noChangeArrowheads="1"/>
          </p:cNvSpPr>
          <p:nvPr/>
        </p:nvSpPr>
        <p:spPr bwMode="auto">
          <a:xfrm>
            <a:off x="4820380" y="1928802"/>
            <a:ext cx="437651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dirty="0" smtClean="0">
                <a:latin typeface="Comic Sans MS" pitchFamily="66" charset="0"/>
              </a:rPr>
              <a:t>discharge,  painful urination, erosions,</a:t>
            </a:r>
            <a:endParaRPr lang="hr-HR" dirty="0">
              <a:latin typeface="Comic Sans MS" pitchFamily="66" charset="0"/>
            </a:endParaRPr>
          </a:p>
          <a:p>
            <a:r>
              <a:rPr lang="hr-HR" dirty="0" err="1">
                <a:latin typeface="Comic Sans MS" pitchFamily="66" charset="0"/>
              </a:rPr>
              <a:t>bartholinitis</a:t>
            </a:r>
            <a:r>
              <a:rPr lang="hr-HR" dirty="0">
                <a:latin typeface="Comic Sans MS" pitchFamily="66" charset="0"/>
              </a:rPr>
              <a:t> </a:t>
            </a:r>
            <a:r>
              <a:rPr lang="hr-HR" dirty="0" err="1">
                <a:latin typeface="Comic Sans MS" pitchFamily="66" charset="0"/>
              </a:rPr>
              <a:t>gonorrhoica</a:t>
            </a:r>
            <a:r>
              <a:rPr lang="hr-HR" dirty="0">
                <a:latin typeface="Comic Sans MS" pitchFamily="66" charset="0"/>
              </a:rPr>
              <a:t>,</a:t>
            </a:r>
          </a:p>
          <a:p>
            <a:r>
              <a:rPr lang="hr-HR" dirty="0">
                <a:latin typeface="Comic Sans MS" pitchFamily="66" charset="0"/>
              </a:rPr>
              <a:t>cervicitis gonorrhoica, </a:t>
            </a:r>
            <a:r>
              <a:rPr lang="hr-HR" dirty="0" smtClean="0">
                <a:latin typeface="Comic Sans MS" pitchFamily="66" charset="0"/>
              </a:rPr>
              <a:t> inflammatory </a:t>
            </a:r>
            <a:endParaRPr lang="hr-HR" dirty="0">
              <a:latin typeface="Comic Sans MS" pitchFamily="66" charset="0"/>
            </a:endParaRPr>
          </a:p>
          <a:p>
            <a:r>
              <a:rPr lang="hr-HR" dirty="0" smtClean="0">
                <a:latin typeface="Comic Sans MS" pitchFamily="66" charset="0"/>
              </a:rPr>
              <a:t>pelvic disease </a:t>
            </a:r>
            <a:r>
              <a:rPr lang="hr-HR" dirty="0">
                <a:latin typeface="Comic Sans MS" pitchFamily="66" charset="0"/>
              </a:rPr>
              <a:t>(PID), salpingitis, </a:t>
            </a:r>
          </a:p>
          <a:p>
            <a:r>
              <a:rPr lang="hr-HR" dirty="0" smtClean="0">
                <a:latin typeface="Comic Sans MS" pitchFamily="66" charset="0"/>
              </a:rPr>
              <a:t>adnexitis,  infertility</a:t>
            </a:r>
            <a:endParaRPr lang="hr-H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3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0"/>
                                        <p:tgtEl>
                                          <p:spTgt spid="113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8" grpId="0"/>
      <p:bldP spid="113669" grpId="0"/>
      <p:bldP spid="113670" grpId="0"/>
      <p:bldP spid="113671" grpId="0"/>
      <p:bldP spid="113672" grpId="0"/>
      <p:bldP spid="113674" grpId="0" animBg="1"/>
      <p:bldP spid="113675" grpId="0"/>
      <p:bldP spid="113676" grpId="0" animBg="1"/>
      <p:bldP spid="113677" grpId="0"/>
      <p:bldP spid="11367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://3.bp.blogspot.com/-BjFU06NQHus/UTMDR7HwKeI/AAAAAAAAAAM/S--kzCNtpuk/s1600/Gonorrhea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143116"/>
            <a:ext cx="3857650" cy="3857652"/>
          </a:xfrm>
          <a:prstGeom prst="rect">
            <a:avLst/>
          </a:prstGeom>
          <a:noFill/>
        </p:spPr>
      </p:pic>
      <p:pic>
        <p:nvPicPr>
          <p:cNvPr id="1029" name="Picture 5" descr="https://encrypted-tbn0.gstatic.com/images?q=tbn:ANd9GcSgzuOQGFUjtIq5EbTJNfc1jcoI6rnqNG5AnoepA7BRGjJFjzcNJQ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0"/>
            <a:ext cx="3771900" cy="2066925"/>
          </a:xfrm>
          <a:prstGeom prst="rect">
            <a:avLst/>
          </a:prstGeom>
          <a:noFill/>
        </p:spPr>
      </p:pic>
      <p:pic>
        <p:nvPicPr>
          <p:cNvPr id="1031" name="Picture 7" descr="https://encrypted-tbn0.gstatic.com/images?q=tbn:ANd9GcS3RHOpMydQtchdKzR6I-DPAj4iYna5iD43WQSv20_tLdygrU8QEA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928778"/>
            <a:ext cx="4251924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500034" y="357166"/>
            <a:ext cx="43620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800" b="1" dirty="0" smtClean="0">
                <a:solidFill>
                  <a:srgbClr val="FF0000"/>
                </a:solidFill>
                <a:latin typeface="Comic Sans MS" pitchFamily="66" charset="0"/>
              </a:rPr>
              <a:t>Extragenital gonorrhoea</a:t>
            </a:r>
            <a:endParaRPr lang="hr-HR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500034" y="1142984"/>
            <a:ext cx="6218369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b="1" dirty="0" err="1">
                <a:latin typeface="Comic Sans MS" pitchFamily="66" charset="0"/>
              </a:rPr>
              <a:t>Ophtalmoblennorrhoea</a:t>
            </a:r>
            <a:r>
              <a:rPr lang="hr-HR" sz="2400" b="1" dirty="0">
                <a:latin typeface="Comic Sans MS" pitchFamily="66" charset="0"/>
              </a:rPr>
              <a:t> </a:t>
            </a:r>
            <a:r>
              <a:rPr lang="hr-HR" sz="2400" b="1" dirty="0" err="1">
                <a:latin typeface="Comic Sans MS" pitchFamily="66" charset="0"/>
              </a:rPr>
              <a:t>neonatorum</a:t>
            </a:r>
            <a:endParaRPr lang="hr-HR" sz="2400" b="1" dirty="0">
              <a:latin typeface="Comic Sans MS" pitchFamily="66" charset="0"/>
            </a:endParaRPr>
          </a:p>
          <a:p>
            <a:r>
              <a:rPr lang="hr-HR" sz="2400" dirty="0" smtClean="0">
                <a:latin typeface="Comic Sans MS" pitchFamily="66" charset="0"/>
              </a:rPr>
              <a:t>purulent inflammation of eye during birth</a:t>
            </a:r>
            <a:endParaRPr lang="hr-HR" sz="2400" dirty="0">
              <a:latin typeface="Comic Sans MS" pitchFamily="66" charset="0"/>
            </a:endParaRPr>
          </a:p>
          <a:p>
            <a:endParaRPr lang="hr-HR" sz="2400" dirty="0">
              <a:latin typeface="Comic Sans MS" pitchFamily="66" charset="0"/>
            </a:endParaRPr>
          </a:p>
          <a:p>
            <a:r>
              <a:rPr lang="hr-HR" sz="2400" b="1" dirty="0" smtClean="0">
                <a:latin typeface="Comic Sans MS" pitchFamily="66" charset="0"/>
              </a:rPr>
              <a:t>Oropharyngeal and rectal gonorrhoea</a:t>
            </a:r>
            <a:endParaRPr lang="hr-HR" sz="2400" b="1" dirty="0">
              <a:latin typeface="Comic Sans MS" pitchFamily="66" charset="0"/>
            </a:endParaRPr>
          </a:p>
          <a:p>
            <a:endParaRPr lang="hr-HR" sz="2400" b="1" dirty="0">
              <a:latin typeface="Comic Sans MS" pitchFamily="66" charset="0"/>
            </a:endParaRPr>
          </a:p>
          <a:p>
            <a:r>
              <a:rPr lang="hr-HR" sz="2400" b="1" dirty="0" smtClean="0">
                <a:latin typeface="Comic Sans MS" pitchFamily="66" charset="0"/>
              </a:rPr>
              <a:t>Gonorrhoic arthritis</a:t>
            </a:r>
            <a:endParaRPr lang="hr-HR" sz="2400" b="1" dirty="0">
              <a:latin typeface="Comic Sans MS" pitchFamily="66" charset="0"/>
            </a:endParaRPr>
          </a:p>
          <a:p>
            <a:endParaRPr lang="hr-HR" sz="2400" b="1" dirty="0">
              <a:latin typeface="Comic Sans MS" pitchFamily="66" charset="0"/>
            </a:endParaRPr>
          </a:p>
          <a:p>
            <a:r>
              <a:rPr lang="hr-HR" sz="2400" b="1" dirty="0" smtClean="0">
                <a:latin typeface="Comic Sans MS" pitchFamily="66" charset="0"/>
              </a:rPr>
              <a:t>Gonococcal septicaemia</a:t>
            </a:r>
            <a:endParaRPr lang="hr-HR" sz="2400" b="1" dirty="0">
              <a:latin typeface="Comic Sans MS" pitchFamily="66" charset="0"/>
            </a:endParaRPr>
          </a:p>
        </p:txBody>
      </p:sp>
      <p:sp>
        <p:nvSpPr>
          <p:cNvPr id="108551" name="Rectangle 7"/>
          <p:cNvSpPr>
            <a:spLocks noChangeArrowheads="1"/>
          </p:cNvSpPr>
          <p:nvPr/>
        </p:nvSpPr>
        <p:spPr bwMode="auto">
          <a:xfrm>
            <a:off x="4211638" y="6308725"/>
            <a:ext cx="4392612" cy="288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 dirty="0">
              <a:latin typeface="Comic Sans MS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1011" y="3000372"/>
            <a:ext cx="4777641" cy="3638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468313" y="620713"/>
            <a:ext cx="27558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800" b="1" dirty="0" smtClean="0">
                <a:solidFill>
                  <a:srgbClr val="FF0000"/>
                </a:solidFill>
                <a:latin typeface="Comic Sans MS" pitchFamily="66" charset="0"/>
              </a:rPr>
              <a:t>Investigations:</a:t>
            </a:r>
            <a:endParaRPr lang="hr-HR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21861" name="Picture 5" descr="82FF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2701378"/>
            <a:ext cx="5427670" cy="3950247"/>
          </a:xfrm>
          <a:prstGeom prst="rect">
            <a:avLst/>
          </a:prstGeom>
          <a:noFill/>
        </p:spPr>
      </p:pic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3571869" y="6381750"/>
            <a:ext cx="5248282" cy="2619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 dirty="0">
              <a:latin typeface="Comic Sans MS" pitchFamily="66" charset="0"/>
            </a:endParaRPr>
          </a:p>
        </p:txBody>
      </p:sp>
      <p:sp>
        <p:nvSpPr>
          <p:cNvPr id="121863" name="Text Box 7"/>
          <p:cNvSpPr txBox="1">
            <a:spLocks noChangeArrowheads="1"/>
          </p:cNvSpPr>
          <p:nvPr/>
        </p:nvSpPr>
        <p:spPr bwMode="auto">
          <a:xfrm>
            <a:off x="539750" y="1628775"/>
            <a:ext cx="504497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dirty="0" smtClean="0">
                <a:latin typeface="Comic Sans MS" pitchFamily="66" charset="0"/>
              </a:rPr>
              <a:t>culture swab</a:t>
            </a:r>
            <a:endParaRPr lang="hr-HR" sz="2400" dirty="0">
              <a:latin typeface="Comic Sans MS" pitchFamily="66" charset="0"/>
            </a:endParaRPr>
          </a:p>
          <a:p>
            <a:r>
              <a:rPr lang="hr-HR" sz="2400" dirty="0" smtClean="0">
                <a:latin typeface="Comic Sans MS" pitchFamily="66" charset="0"/>
              </a:rPr>
              <a:t>Gram  or methylene blue staining</a:t>
            </a:r>
            <a:endParaRPr lang="hr-HR" sz="2400" dirty="0">
              <a:latin typeface="Comic Sans MS" pitchFamily="66" charset="0"/>
            </a:endParaRPr>
          </a:p>
          <a:p>
            <a:r>
              <a:rPr lang="hr-HR" sz="2400" dirty="0" smtClean="0">
                <a:latin typeface="Comic Sans MS" pitchFamily="66" charset="0"/>
              </a:rPr>
              <a:t>PCR</a:t>
            </a:r>
            <a:endParaRPr lang="hr-HR" sz="2400" dirty="0">
              <a:latin typeface="Comic Sans MS" pitchFamily="66" charset="0"/>
            </a:endParaRPr>
          </a:p>
        </p:txBody>
      </p:sp>
      <p:sp>
        <p:nvSpPr>
          <p:cNvPr id="121864" name="Oval 8"/>
          <p:cNvSpPr>
            <a:spLocks noChangeArrowheads="1"/>
          </p:cNvSpPr>
          <p:nvPr/>
        </p:nvSpPr>
        <p:spPr bwMode="auto">
          <a:xfrm>
            <a:off x="5508625" y="4292600"/>
            <a:ext cx="647700" cy="5048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468313" y="620713"/>
            <a:ext cx="21691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800" b="1" dirty="0" smtClean="0">
                <a:solidFill>
                  <a:srgbClr val="FF0000"/>
                </a:solidFill>
                <a:latin typeface="Comic Sans MS" pitchFamily="66" charset="0"/>
              </a:rPr>
              <a:t>Treatment:</a:t>
            </a:r>
            <a:endParaRPr lang="hr-HR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519113" y="1725613"/>
            <a:ext cx="503054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dirty="0" smtClean="0">
                <a:latin typeface="Comic Sans MS" pitchFamily="66" charset="0"/>
              </a:rPr>
              <a:t>Ceftriaxone </a:t>
            </a:r>
            <a:r>
              <a:rPr lang="hr-HR" sz="2400" dirty="0">
                <a:latin typeface="Comic Sans MS" pitchFamily="66" charset="0"/>
              </a:rPr>
              <a:t>250 mg i.m. </a:t>
            </a:r>
          </a:p>
          <a:p>
            <a:endParaRPr lang="hr-HR" sz="2400" dirty="0">
              <a:latin typeface="Comic Sans MS" pitchFamily="66" charset="0"/>
            </a:endParaRPr>
          </a:p>
          <a:p>
            <a:r>
              <a:rPr lang="hr-HR" sz="2400" dirty="0" smtClean="0">
                <a:latin typeface="Comic Sans MS" pitchFamily="66" charset="0"/>
              </a:rPr>
              <a:t>Doxycycline 2x100 </a:t>
            </a:r>
            <a:r>
              <a:rPr lang="hr-HR" sz="2400" dirty="0">
                <a:latin typeface="Comic Sans MS" pitchFamily="66" charset="0"/>
              </a:rPr>
              <a:t>mg/7-14 </a:t>
            </a:r>
            <a:r>
              <a:rPr lang="hr-HR" sz="2400" dirty="0" smtClean="0">
                <a:latin typeface="Comic Sans MS" pitchFamily="66" charset="0"/>
              </a:rPr>
              <a:t>days</a:t>
            </a:r>
            <a:endParaRPr lang="hr-HR" sz="2400" dirty="0">
              <a:latin typeface="Comic Sans MS" pitchFamily="66" charset="0"/>
            </a:endParaRPr>
          </a:p>
          <a:p>
            <a:endParaRPr lang="hr-HR" sz="2400" dirty="0">
              <a:latin typeface="Comic Sans MS" pitchFamily="66" charset="0"/>
            </a:endParaRPr>
          </a:p>
          <a:p>
            <a:r>
              <a:rPr lang="hr-HR" sz="2400" dirty="0" smtClean="0">
                <a:latin typeface="Comic Sans MS" pitchFamily="66" charset="0"/>
              </a:rPr>
              <a:t>Azithromycine   </a:t>
            </a:r>
            <a:r>
              <a:rPr lang="hr-HR" sz="2400" dirty="0">
                <a:latin typeface="Comic Sans MS" pitchFamily="66" charset="0"/>
              </a:rPr>
              <a:t>1 </a:t>
            </a:r>
            <a:r>
              <a:rPr lang="hr-HR" sz="2400" dirty="0" smtClean="0">
                <a:latin typeface="Comic Sans MS" pitchFamily="66" charset="0"/>
              </a:rPr>
              <a:t>g/day </a:t>
            </a:r>
            <a:r>
              <a:rPr lang="hr-HR" sz="2400" dirty="0">
                <a:latin typeface="Comic Sans MS" pitchFamily="66" charset="0"/>
              </a:rPr>
              <a:t>/1-2 </a:t>
            </a:r>
            <a:r>
              <a:rPr lang="hr-HR" sz="2400" dirty="0" smtClean="0">
                <a:latin typeface="Comic Sans MS" pitchFamily="66" charset="0"/>
              </a:rPr>
              <a:t>days</a:t>
            </a:r>
            <a:endParaRPr lang="hr-HR" sz="2400" dirty="0">
              <a:latin typeface="Comic Sans MS" pitchFamily="66" charset="0"/>
            </a:endParaRPr>
          </a:p>
          <a:p>
            <a:endParaRPr lang="hr-HR" sz="2400" dirty="0">
              <a:latin typeface="Comic Sans MS" pitchFamily="66" charset="0"/>
            </a:endParaRPr>
          </a:p>
          <a:p>
            <a:r>
              <a:rPr lang="hr-HR" sz="2400" dirty="0" smtClean="0">
                <a:latin typeface="Comic Sans MS" pitchFamily="66" charset="0"/>
              </a:rPr>
              <a:t>Ciprofloxacin</a:t>
            </a:r>
            <a:endParaRPr lang="hr-HR" sz="2400" dirty="0">
              <a:latin typeface="Comic Sans MS" pitchFamily="66" charset="0"/>
            </a:endParaRPr>
          </a:p>
          <a:p>
            <a:r>
              <a:rPr lang="hr-HR" sz="2400" dirty="0" smtClean="0">
                <a:latin typeface="Comic Sans MS" pitchFamily="66" charset="0"/>
              </a:rPr>
              <a:t>Erythromycine</a:t>
            </a:r>
            <a:endParaRPr lang="hr-HR" sz="2400" dirty="0">
              <a:latin typeface="Comic Sans MS" pitchFamily="66" charset="0"/>
            </a:endParaRPr>
          </a:p>
          <a:p>
            <a:r>
              <a:rPr lang="hr-HR" sz="2400" dirty="0" smtClean="0">
                <a:latin typeface="Comic Sans MS" pitchFamily="66" charset="0"/>
              </a:rPr>
              <a:t>Spectinomycine</a:t>
            </a:r>
            <a:endParaRPr lang="hr-HR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82FF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476250"/>
            <a:ext cx="6551612" cy="4597400"/>
          </a:xfrm>
          <a:prstGeom prst="rect">
            <a:avLst/>
          </a:prstGeom>
          <a:noFill/>
        </p:spPr>
      </p:pic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1116013" y="4797425"/>
            <a:ext cx="6769100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 dirty="0">
              <a:latin typeface="Comic Sans MS" pitchFamily="66" charset="0"/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555875" y="4868863"/>
            <a:ext cx="31053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 dirty="0">
                <a:latin typeface="Comic Sans MS" pitchFamily="66" charset="0"/>
              </a:rPr>
              <a:t>Treponema </a:t>
            </a:r>
            <a:r>
              <a:rPr lang="hr-HR" sz="2400" i="1" dirty="0" smtClean="0">
                <a:latin typeface="Comic Sans MS" pitchFamily="66" charset="0"/>
              </a:rPr>
              <a:t> pallidum</a:t>
            </a:r>
            <a:endParaRPr lang="hr-HR" sz="2400" i="1" dirty="0">
              <a:latin typeface="Comic Sans MS" pitchFamily="66" charset="0"/>
            </a:endParaRP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2103438" y="501650"/>
            <a:ext cx="196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i="1" dirty="0">
                <a:solidFill>
                  <a:schemeClr val="bg1"/>
                </a:solidFill>
                <a:latin typeface="Comic Sans MS" pitchFamily="66" charset="0"/>
              </a:rPr>
              <a:t>Spirochaetaceae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1258888" y="5667375"/>
            <a:ext cx="68405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r-HR" i="1" dirty="0">
                <a:latin typeface="Comic Sans MS" pitchFamily="66" charset="0"/>
              </a:rPr>
              <a:t>Treponema pallidum subsp. pallidum – </a:t>
            </a:r>
            <a:r>
              <a:rPr lang="hr-HR" dirty="0" smtClean="0">
                <a:solidFill>
                  <a:srgbClr val="FF0000"/>
                </a:solidFill>
                <a:latin typeface="Comic Sans MS" pitchFamily="66" charset="0"/>
              </a:rPr>
              <a:t>syphilis</a:t>
            </a:r>
            <a:endParaRPr lang="hr-HR" dirty="0">
              <a:solidFill>
                <a:srgbClr val="FF0000"/>
              </a:solidFill>
              <a:latin typeface="Comic Sans MS" pitchFamily="66" charset="0"/>
            </a:endParaRPr>
          </a:p>
          <a:p>
            <a:endParaRPr lang="hr-HR" dirty="0">
              <a:solidFill>
                <a:srgbClr val="FF0066"/>
              </a:solidFill>
              <a:latin typeface="Comic Sans MS" pitchFamily="66" charset="0"/>
            </a:endParaRPr>
          </a:p>
          <a:p>
            <a:r>
              <a:rPr lang="hr-HR" i="1" dirty="0">
                <a:latin typeface="Comic Sans MS" pitchFamily="66" charset="0"/>
              </a:rPr>
              <a:t>Treponema pallidum subsp. endemicum – </a:t>
            </a:r>
            <a:r>
              <a:rPr lang="hr-HR" dirty="0" smtClean="0">
                <a:solidFill>
                  <a:srgbClr val="FF0000"/>
                </a:solidFill>
                <a:latin typeface="Comic Sans MS" pitchFamily="66" charset="0"/>
              </a:rPr>
              <a:t>endemic syphilis</a:t>
            </a:r>
            <a:endParaRPr lang="hr-HR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4932363" y="3860800"/>
            <a:ext cx="1837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  <a:latin typeface="Comic Sans MS" pitchFamily="66" charset="0"/>
              </a:rPr>
              <a:t>tissue parasite</a:t>
            </a:r>
            <a:endParaRPr lang="hr-H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9124" y="2428868"/>
            <a:ext cx="2523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  <a:latin typeface="Comic Sans MS" pitchFamily="66" charset="0"/>
              </a:rPr>
              <a:t>incubation - 3 weeks</a:t>
            </a:r>
            <a:endParaRPr lang="hr-H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8148" y="3714752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latin typeface="Comic Sans MS" pitchFamily="66" charset="0"/>
              </a:rPr>
              <a:t>dark field</a:t>
            </a:r>
            <a:endParaRPr lang="hr-H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/>
      <p:bldP spid="36872" grpId="0"/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2"/>
          <p:cNvSpPr txBox="1">
            <a:spLocks noChangeArrowheads="1"/>
          </p:cNvSpPr>
          <p:nvPr/>
        </p:nvSpPr>
        <p:spPr bwMode="auto">
          <a:xfrm>
            <a:off x="900113" y="765175"/>
            <a:ext cx="693972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4000" b="1" dirty="0" err="1">
                <a:solidFill>
                  <a:srgbClr val="DDDDDD"/>
                </a:solidFill>
                <a:latin typeface="Comic Sans MS" pitchFamily="66" charset="0"/>
              </a:rPr>
              <a:t>Syphilis</a:t>
            </a:r>
            <a:endParaRPr lang="hr-HR" sz="4000" b="1" dirty="0">
              <a:solidFill>
                <a:srgbClr val="DDDDDD"/>
              </a:solidFill>
              <a:latin typeface="Comic Sans MS" pitchFamily="66" charset="0"/>
            </a:endParaRPr>
          </a:p>
          <a:p>
            <a:endParaRPr lang="hr-HR" sz="4000" b="1" dirty="0">
              <a:solidFill>
                <a:srgbClr val="DDDDDD"/>
              </a:solidFill>
              <a:latin typeface="Comic Sans MS" pitchFamily="66" charset="0"/>
            </a:endParaRPr>
          </a:p>
          <a:p>
            <a:r>
              <a:rPr lang="hr-HR" sz="4000" b="1" dirty="0" err="1">
                <a:solidFill>
                  <a:srgbClr val="DDDDDD"/>
                </a:solidFill>
                <a:latin typeface="Comic Sans MS" pitchFamily="66" charset="0"/>
              </a:rPr>
              <a:t>Gonorrhoea</a:t>
            </a:r>
            <a:endParaRPr lang="hr-HR" sz="4000" b="1" dirty="0">
              <a:solidFill>
                <a:srgbClr val="DDDDDD"/>
              </a:solidFill>
              <a:latin typeface="Comic Sans MS" pitchFamily="66" charset="0"/>
            </a:endParaRPr>
          </a:p>
          <a:p>
            <a:endParaRPr lang="hr-HR" sz="4000" b="1" dirty="0">
              <a:latin typeface="Comic Sans MS" pitchFamily="66" charset="0"/>
            </a:endParaRPr>
          </a:p>
          <a:p>
            <a:r>
              <a:rPr lang="hr-HR" sz="4000" b="1" dirty="0" err="1">
                <a:latin typeface="Comic Sans MS" pitchFamily="66" charset="0"/>
              </a:rPr>
              <a:t>Ulcus</a:t>
            </a:r>
            <a:r>
              <a:rPr lang="hr-HR" sz="4000" b="1" dirty="0">
                <a:latin typeface="Comic Sans MS" pitchFamily="66" charset="0"/>
              </a:rPr>
              <a:t> </a:t>
            </a:r>
            <a:r>
              <a:rPr lang="hr-HR" sz="4000" b="1" dirty="0" err="1">
                <a:latin typeface="Comic Sans MS" pitchFamily="66" charset="0"/>
              </a:rPr>
              <a:t>molle</a:t>
            </a:r>
            <a:endParaRPr lang="hr-HR" sz="4000" b="1" dirty="0">
              <a:latin typeface="Comic Sans MS" pitchFamily="66" charset="0"/>
            </a:endParaRPr>
          </a:p>
          <a:p>
            <a:endParaRPr lang="hr-HR" sz="4000" b="1" dirty="0">
              <a:latin typeface="Comic Sans MS" pitchFamily="66" charset="0"/>
            </a:endParaRPr>
          </a:p>
          <a:p>
            <a:r>
              <a:rPr lang="hr-HR" sz="4000" b="1" dirty="0" err="1">
                <a:solidFill>
                  <a:srgbClr val="DDDDDD"/>
                </a:solidFill>
                <a:latin typeface="Comic Sans MS" pitchFamily="66" charset="0"/>
              </a:rPr>
              <a:t>Lymphogranuloma</a:t>
            </a:r>
            <a:r>
              <a:rPr lang="hr-HR" sz="4000" b="1" dirty="0">
                <a:solidFill>
                  <a:srgbClr val="DDDDDD"/>
                </a:solidFill>
                <a:latin typeface="Comic Sans MS" pitchFamily="66" charset="0"/>
              </a:rPr>
              <a:t> </a:t>
            </a:r>
            <a:r>
              <a:rPr lang="hr-HR" sz="4000" b="1" dirty="0" err="1">
                <a:solidFill>
                  <a:srgbClr val="DDDDDD"/>
                </a:solidFill>
                <a:latin typeface="Comic Sans MS" pitchFamily="66" charset="0"/>
              </a:rPr>
              <a:t>venereum</a:t>
            </a:r>
            <a:endParaRPr lang="hr-HR" sz="4000" b="1" dirty="0">
              <a:solidFill>
                <a:srgbClr val="DDDDDD"/>
              </a:solidFill>
              <a:latin typeface="Comic Sans MS" pitchFamily="66" charset="0"/>
            </a:endParaRPr>
          </a:p>
          <a:p>
            <a:endParaRPr lang="hr-HR" sz="4000" b="1" dirty="0">
              <a:solidFill>
                <a:srgbClr val="DDDDDD"/>
              </a:solidFill>
              <a:latin typeface="Comic Sans MS" pitchFamily="66" charset="0"/>
            </a:endParaRPr>
          </a:p>
          <a:p>
            <a:endParaRPr lang="hr-HR" sz="4000" b="1" dirty="0">
              <a:solidFill>
                <a:srgbClr val="DDDDDD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611188" y="620713"/>
            <a:ext cx="53895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3600" b="1" dirty="0" err="1">
                <a:latin typeface="Comic Sans MS" pitchFamily="66" charset="0"/>
              </a:rPr>
              <a:t>Ulcus</a:t>
            </a:r>
            <a:r>
              <a:rPr lang="hr-HR" sz="3600" b="1" dirty="0">
                <a:latin typeface="Comic Sans MS" pitchFamily="66" charset="0"/>
              </a:rPr>
              <a:t> </a:t>
            </a:r>
            <a:r>
              <a:rPr lang="hr-HR" sz="3600" b="1" dirty="0" err="1">
                <a:latin typeface="Comic Sans MS" pitchFamily="66" charset="0"/>
              </a:rPr>
              <a:t>molle</a:t>
            </a:r>
            <a:r>
              <a:rPr lang="hr-HR" sz="3600" b="1" dirty="0">
                <a:latin typeface="Comic Sans MS" pitchFamily="66" charset="0"/>
              </a:rPr>
              <a:t> /</a:t>
            </a:r>
            <a:r>
              <a:rPr lang="hr-HR" sz="3600" b="1" dirty="0" err="1">
                <a:latin typeface="Comic Sans MS" pitchFamily="66" charset="0"/>
              </a:rPr>
              <a:t>chancroid</a:t>
            </a:r>
            <a:r>
              <a:rPr lang="hr-HR" sz="3600" b="1" dirty="0">
                <a:latin typeface="Comic Sans MS" pitchFamily="66" charset="0"/>
              </a:rPr>
              <a:t>/</a:t>
            </a:r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663575" y="1654175"/>
            <a:ext cx="3315331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b="1" dirty="0" smtClean="0">
                <a:solidFill>
                  <a:srgbClr val="FF0000"/>
                </a:solidFill>
                <a:latin typeface="Comic Sans MS" pitchFamily="66" charset="0"/>
              </a:rPr>
              <a:t>painful ulceration</a:t>
            </a:r>
            <a:endParaRPr lang="hr-HR" sz="2400" b="1" dirty="0">
              <a:solidFill>
                <a:srgbClr val="FF0000"/>
              </a:solidFill>
              <a:latin typeface="Comic Sans MS" pitchFamily="66" charset="0"/>
            </a:endParaRPr>
          </a:p>
          <a:p>
            <a:endParaRPr lang="hr-HR" sz="2400" dirty="0">
              <a:latin typeface="Comic Sans MS" pitchFamily="66" charset="0"/>
            </a:endParaRPr>
          </a:p>
          <a:p>
            <a:r>
              <a:rPr lang="hr-HR" sz="2400" dirty="0" smtClean="0">
                <a:latin typeface="Comic Sans MS" pitchFamily="66" charset="0"/>
              </a:rPr>
              <a:t>in tropical regions</a:t>
            </a:r>
            <a:endParaRPr lang="hr-HR" sz="2400" dirty="0">
              <a:latin typeface="Comic Sans MS" pitchFamily="66" charset="0"/>
            </a:endParaRPr>
          </a:p>
          <a:p>
            <a:r>
              <a:rPr lang="hr-HR" sz="2400" dirty="0" smtClean="0">
                <a:latin typeface="Comic Sans MS" pitchFamily="66" charset="0"/>
              </a:rPr>
              <a:t>5-20x  </a:t>
            </a:r>
            <a:r>
              <a:rPr lang="hr-HR" sz="2400" dirty="0" smtClean="0">
                <a:latin typeface="Comic Sans MS" pitchFamily="66" charset="0"/>
              </a:rPr>
              <a:t>more frequent</a:t>
            </a:r>
          </a:p>
          <a:p>
            <a:r>
              <a:rPr lang="hr-HR" sz="2400" dirty="0" smtClean="0">
                <a:latin typeface="Comic Sans MS" pitchFamily="66" charset="0"/>
              </a:rPr>
              <a:t>in males</a:t>
            </a:r>
            <a:endParaRPr lang="hr-HR" sz="2400" dirty="0">
              <a:latin typeface="Comic Sans MS" pitchFamily="66" charset="0"/>
            </a:endParaRPr>
          </a:p>
          <a:p>
            <a:endParaRPr lang="hr-HR" sz="2400" dirty="0">
              <a:latin typeface="Comic Sans MS" pitchFamily="66" charset="0"/>
            </a:endParaRPr>
          </a:p>
          <a:p>
            <a:endParaRPr lang="hr-HR" sz="2400" i="1" dirty="0">
              <a:latin typeface="Comic Sans MS" pitchFamily="66" charset="0"/>
            </a:endParaRPr>
          </a:p>
          <a:p>
            <a:endParaRPr lang="hr-HR" sz="2400" i="1" dirty="0">
              <a:latin typeface="Comic Sans MS" pitchFamily="66" charset="0"/>
            </a:endParaRPr>
          </a:p>
          <a:p>
            <a:endParaRPr lang="hr-HR" sz="2400" i="1" dirty="0">
              <a:latin typeface="Comic Sans MS" pitchFamily="66" charset="0"/>
            </a:endParaRPr>
          </a:p>
          <a:p>
            <a:r>
              <a:rPr lang="hr-HR" sz="2400" i="1" dirty="0" err="1">
                <a:latin typeface="Comic Sans MS" pitchFamily="66" charset="0"/>
              </a:rPr>
              <a:t>Haemophilus</a:t>
            </a:r>
            <a:r>
              <a:rPr lang="hr-HR" sz="2400" i="1" dirty="0">
                <a:latin typeface="Comic Sans MS" pitchFamily="66" charset="0"/>
              </a:rPr>
              <a:t> </a:t>
            </a:r>
            <a:r>
              <a:rPr lang="hr-HR" sz="2400" i="1" dirty="0" err="1">
                <a:latin typeface="Comic Sans MS" pitchFamily="66" charset="0"/>
              </a:rPr>
              <a:t>ducrey</a:t>
            </a:r>
            <a:endParaRPr lang="hr-HR" sz="2400" i="1" dirty="0">
              <a:latin typeface="Comic Sans MS" pitchFamily="66" charset="0"/>
            </a:endParaRPr>
          </a:p>
        </p:txBody>
      </p:sp>
      <p:pic>
        <p:nvPicPr>
          <p:cNvPr id="126982" name="Picture 6" descr=" Haemophilus ducreyi coloré au violet de gentiane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1750" y="2643182"/>
            <a:ext cx="4032250" cy="3951288"/>
          </a:xfrm>
          <a:prstGeom prst="rect">
            <a:avLst/>
          </a:prstGeom>
          <a:noFill/>
        </p:spPr>
      </p:pic>
      <p:sp>
        <p:nvSpPr>
          <p:cNvPr id="126983" name="Text Box 7"/>
          <p:cNvSpPr txBox="1">
            <a:spLocks noChangeArrowheads="1"/>
          </p:cNvSpPr>
          <p:nvPr/>
        </p:nvSpPr>
        <p:spPr bwMode="auto">
          <a:xfrm>
            <a:off x="827088" y="6094413"/>
            <a:ext cx="45127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b="1" dirty="0" smtClean="0">
                <a:latin typeface="Comic Sans MS" pitchFamily="66" charset="0"/>
              </a:rPr>
              <a:t>incubation  period </a:t>
            </a:r>
            <a:r>
              <a:rPr lang="hr-HR" sz="2400" b="1" dirty="0">
                <a:latin typeface="Comic Sans MS" pitchFamily="66" charset="0"/>
              </a:rPr>
              <a:t>2-4 </a:t>
            </a:r>
            <a:r>
              <a:rPr lang="hr-HR" sz="2400" b="1" dirty="0" smtClean="0">
                <a:latin typeface="Comic Sans MS" pitchFamily="66" charset="0"/>
              </a:rPr>
              <a:t>days</a:t>
            </a:r>
            <a:endParaRPr lang="hr-HR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9" name="Picture 5" descr="localisation: Glans Penis (Eichel)&#10;Diagnose: Ulcus molle&#10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60350"/>
            <a:ext cx="5238750" cy="4667250"/>
          </a:xfrm>
          <a:prstGeom prst="rect">
            <a:avLst/>
          </a:prstGeom>
          <a:noFill/>
        </p:spPr>
      </p:pic>
      <p:pic>
        <p:nvPicPr>
          <p:cNvPr id="129031" name="Picture 7" descr="localisation: Leiste&#10;Diagnose: Ulcus molle&#10;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4300" y="2997200"/>
            <a:ext cx="5003800" cy="3638550"/>
          </a:xfrm>
          <a:prstGeom prst="rect">
            <a:avLst/>
          </a:prstGeom>
          <a:noFill/>
        </p:spPr>
      </p:pic>
      <p:sp>
        <p:nvSpPr>
          <p:cNvPr id="129032" name="Text Box 8"/>
          <p:cNvSpPr txBox="1">
            <a:spLocks noChangeArrowheads="1"/>
          </p:cNvSpPr>
          <p:nvPr/>
        </p:nvSpPr>
        <p:spPr bwMode="auto">
          <a:xfrm>
            <a:off x="539750" y="5013325"/>
            <a:ext cx="1757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b="1" dirty="0" err="1">
                <a:latin typeface="Comic Sans MS" pitchFamily="66" charset="0"/>
              </a:rPr>
              <a:t>ulcus</a:t>
            </a:r>
            <a:r>
              <a:rPr lang="hr-HR" sz="2400" b="1" dirty="0">
                <a:latin typeface="Comic Sans MS" pitchFamily="66" charset="0"/>
              </a:rPr>
              <a:t> </a:t>
            </a:r>
            <a:r>
              <a:rPr lang="hr-HR" sz="2400" b="1" dirty="0" err="1">
                <a:latin typeface="Comic Sans MS" pitchFamily="66" charset="0"/>
              </a:rPr>
              <a:t>molle</a:t>
            </a:r>
            <a:endParaRPr lang="hr-HR" sz="2400" b="1" dirty="0">
              <a:latin typeface="Comic Sans MS" pitchFamily="66" charset="0"/>
            </a:endParaRPr>
          </a:p>
        </p:txBody>
      </p:sp>
      <p:sp>
        <p:nvSpPr>
          <p:cNvPr id="129033" name="Text Box 9"/>
          <p:cNvSpPr txBox="1">
            <a:spLocks noChangeArrowheads="1"/>
          </p:cNvSpPr>
          <p:nvPr/>
        </p:nvSpPr>
        <p:spPr bwMode="auto">
          <a:xfrm>
            <a:off x="5848350" y="285750"/>
            <a:ext cx="3004349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b="1" dirty="0" smtClean="0">
                <a:latin typeface="Comic Sans MS" pitchFamily="66" charset="0"/>
              </a:rPr>
              <a:t>very painful to the touch</a:t>
            </a:r>
            <a:endParaRPr lang="hr-HR" b="1" dirty="0">
              <a:latin typeface="Comic Sans MS" pitchFamily="66" charset="0"/>
            </a:endParaRPr>
          </a:p>
          <a:p>
            <a:endParaRPr lang="hr-HR" dirty="0">
              <a:latin typeface="Comic Sans MS" pitchFamily="66" charset="0"/>
            </a:endParaRPr>
          </a:p>
          <a:p>
            <a:r>
              <a:rPr lang="hr-HR" dirty="0" smtClean="0">
                <a:latin typeface="Comic Sans MS" pitchFamily="66" charset="0"/>
              </a:rPr>
              <a:t>uneven base</a:t>
            </a:r>
          </a:p>
          <a:p>
            <a:endParaRPr lang="hr-HR" dirty="0">
              <a:latin typeface="Comic Sans MS" pitchFamily="66" charset="0"/>
            </a:endParaRPr>
          </a:p>
          <a:p>
            <a:endParaRPr lang="hr-HR" dirty="0">
              <a:latin typeface="Comic Sans MS" pitchFamily="66" charset="0"/>
            </a:endParaRPr>
          </a:p>
          <a:p>
            <a:endParaRPr lang="hr-HR" dirty="0">
              <a:latin typeface="Comic Sans MS" pitchFamily="66" charset="0"/>
            </a:endParaRPr>
          </a:p>
          <a:p>
            <a:endParaRPr lang="hr-HR" dirty="0">
              <a:latin typeface="Comic Sans MS" pitchFamily="66" charset="0"/>
            </a:endParaRPr>
          </a:p>
          <a:p>
            <a:r>
              <a:rPr lang="hr-HR" dirty="0" smtClean="0">
                <a:latin typeface="Comic Sans MS" pitchFamily="66" charset="0"/>
              </a:rPr>
              <a:t>regional lymphangitis</a:t>
            </a:r>
          </a:p>
          <a:p>
            <a:r>
              <a:rPr lang="hr-HR" dirty="0" smtClean="0">
                <a:latin typeface="Comic Sans MS" pitchFamily="66" charset="0"/>
              </a:rPr>
              <a:t>/bubo </a:t>
            </a:r>
            <a:r>
              <a:rPr lang="hr-HR" dirty="0">
                <a:latin typeface="Comic Sans MS" pitchFamily="66" charset="0"/>
              </a:rPr>
              <a:t>dolens u 50%/</a:t>
            </a:r>
          </a:p>
          <a:p>
            <a:endParaRPr lang="hr-HR" dirty="0">
              <a:latin typeface="Comic Sans MS" pitchFamily="66" charset="0"/>
            </a:endParaRPr>
          </a:p>
          <a:p>
            <a:endParaRPr lang="hr-HR" dirty="0">
              <a:latin typeface="Comic Sans MS" pitchFamily="66" charset="0"/>
            </a:endParaRPr>
          </a:p>
        </p:txBody>
      </p:sp>
      <p:sp>
        <p:nvSpPr>
          <p:cNvPr id="129034" name="Line 10"/>
          <p:cNvSpPr>
            <a:spLocks noChangeShapeType="1"/>
          </p:cNvSpPr>
          <p:nvPr/>
        </p:nvSpPr>
        <p:spPr bwMode="auto">
          <a:xfrm>
            <a:off x="6715140" y="1142984"/>
            <a:ext cx="0" cy="10795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 dirty="0">
              <a:latin typeface="Comic Sans MS" pitchFamily="66" charset="0"/>
            </a:endParaRPr>
          </a:p>
        </p:txBody>
      </p:sp>
      <p:sp>
        <p:nvSpPr>
          <p:cNvPr id="129035" name="Text Box 11"/>
          <p:cNvSpPr txBox="1">
            <a:spLocks noChangeArrowheads="1"/>
          </p:cNvSpPr>
          <p:nvPr/>
        </p:nvSpPr>
        <p:spPr bwMode="auto">
          <a:xfrm>
            <a:off x="7000892" y="1500174"/>
            <a:ext cx="12234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dirty="0">
                <a:latin typeface="Comic Sans MS" pitchFamily="66" charset="0"/>
              </a:rPr>
              <a:t>7-14 </a:t>
            </a:r>
            <a:r>
              <a:rPr lang="hr-HR" dirty="0" smtClean="0">
                <a:latin typeface="Comic Sans MS" pitchFamily="66" charset="0"/>
              </a:rPr>
              <a:t>days</a:t>
            </a:r>
            <a:endParaRPr lang="hr-HR" dirty="0">
              <a:latin typeface="Comic Sans MS" pitchFamily="66" charset="0"/>
            </a:endParaRPr>
          </a:p>
        </p:txBody>
      </p:sp>
      <p:sp>
        <p:nvSpPr>
          <p:cNvPr id="129036" name="Text Box 12"/>
          <p:cNvSpPr txBox="1">
            <a:spLocks noChangeArrowheads="1"/>
          </p:cNvSpPr>
          <p:nvPr/>
        </p:nvSpPr>
        <p:spPr bwMode="auto">
          <a:xfrm>
            <a:off x="7504113" y="4173538"/>
            <a:ext cx="8883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dirty="0" smtClean="0">
                <a:latin typeface="Comic Sans MS" pitchFamily="66" charset="0"/>
              </a:rPr>
              <a:t>fistula</a:t>
            </a:r>
            <a:endParaRPr lang="hr-H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29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9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9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9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3" grpId="0"/>
      <p:bldP spid="129034" grpId="0" animBg="1"/>
      <p:bldP spid="129035" grpId="0"/>
      <p:bldP spid="12903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468313" y="620713"/>
            <a:ext cx="27558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800" b="1" dirty="0" smtClean="0">
                <a:solidFill>
                  <a:srgbClr val="FF0000"/>
                </a:solidFill>
                <a:latin typeface="Comic Sans MS" pitchFamily="66" charset="0"/>
              </a:rPr>
              <a:t>Investigations:</a:t>
            </a:r>
            <a:endParaRPr lang="hr-HR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0055" name="Picture 7" descr=" Haemophilus ducreyi coloré au violet de gentiane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7" y="2517845"/>
            <a:ext cx="4429124" cy="4340155"/>
          </a:xfrm>
          <a:prstGeom prst="rect">
            <a:avLst/>
          </a:prstGeom>
          <a:noFill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39750" y="1628775"/>
            <a:ext cx="504497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dirty="0" smtClean="0">
                <a:latin typeface="Comic Sans MS" pitchFamily="66" charset="0"/>
              </a:rPr>
              <a:t>culture swab</a:t>
            </a:r>
            <a:endParaRPr lang="hr-HR" sz="2400" dirty="0">
              <a:latin typeface="Comic Sans MS" pitchFamily="66" charset="0"/>
            </a:endParaRPr>
          </a:p>
          <a:p>
            <a:r>
              <a:rPr lang="hr-HR" sz="2400" dirty="0" smtClean="0">
                <a:latin typeface="Comic Sans MS" pitchFamily="66" charset="0"/>
              </a:rPr>
              <a:t>Gram  or methylene blue staining</a:t>
            </a:r>
            <a:endParaRPr lang="hr-HR" sz="2400" dirty="0">
              <a:latin typeface="Comic Sans MS" pitchFamily="66" charset="0"/>
            </a:endParaRPr>
          </a:p>
          <a:p>
            <a:r>
              <a:rPr lang="hr-HR" sz="2400" dirty="0" smtClean="0">
                <a:latin typeface="Comic Sans MS" pitchFamily="66" charset="0"/>
              </a:rPr>
              <a:t>PCR</a:t>
            </a:r>
            <a:endParaRPr lang="hr-HR" sz="24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5852" y="5214950"/>
            <a:ext cx="3353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a shoal of fish or rails</a:t>
            </a:r>
            <a:endParaRPr lang="hr-HR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1619250" y="1125538"/>
            <a:ext cx="50482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6000" b="1" dirty="0" err="1">
                <a:solidFill>
                  <a:srgbClr val="FF0000"/>
                </a:solidFill>
                <a:latin typeface="Comic Sans MS" pitchFamily="66" charset="0"/>
              </a:rPr>
              <a:t>Ulcus</a:t>
            </a:r>
            <a:r>
              <a:rPr lang="hr-HR" sz="60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hr-HR" sz="6000" b="1" dirty="0" err="1">
                <a:solidFill>
                  <a:srgbClr val="FF0000"/>
                </a:solidFill>
                <a:latin typeface="Comic Sans MS" pitchFamily="66" charset="0"/>
              </a:rPr>
              <a:t>mixtum</a:t>
            </a:r>
            <a:endParaRPr lang="hr-HR" sz="6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6197" name="Text Box 5"/>
          <p:cNvSpPr txBox="1">
            <a:spLocks noChangeArrowheads="1"/>
          </p:cNvSpPr>
          <p:nvPr/>
        </p:nvSpPr>
        <p:spPr bwMode="auto">
          <a:xfrm>
            <a:off x="23813" y="2565400"/>
            <a:ext cx="90725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3600" b="1" dirty="0" err="1">
                <a:latin typeface="Comic Sans MS" pitchFamily="66" charset="0"/>
              </a:rPr>
              <a:t>Hemophilus</a:t>
            </a:r>
            <a:r>
              <a:rPr lang="hr-HR" sz="3600" b="1" dirty="0">
                <a:latin typeface="Comic Sans MS" pitchFamily="66" charset="0"/>
              </a:rPr>
              <a:t> </a:t>
            </a:r>
            <a:r>
              <a:rPr lang="hr-HR" sz="3600" b="1" dirty="0" err="1">
                <a:latin typeface="Comic Sans MS" pitchFamily="66" charset="0"/>
              </a:rPr>
              <a:t>ducrey</a:t>
            </a:r>
            <a:r>
              <a:rPr lang="hr-HR" sz="3600" b="1" dirty="0">
                <a:latin typeface="Comic Sans MS" pitchFamily="66" charset="0"/>
              </a:rPr>
              <a:t> +</a:t>
            </a:r>
            <a:r>
              <a:rPr lang="hr-HR" sz="3600" b="1" dirty="0" err="1">
                <a:latin typeface="Comic Sans MS" pitchFamily="66" charset="0"/>
              </a:rPr>
              <a:t>Treponema</a:t>
            </a:r>
            <a:r>
              <a:rPr lang="hr-HR" sz="3600" b="1" dirty="0">
                <a:latin typeface="Comic Sans MS" pitchFamily="66" charset="0"/>
              </a:rPr>
              <a:t> </a:t>
            </a:r>
            <a:r>
              <a:rPr lang="hr-HR" sz="3600" b="1" dirty="0" err="1">
                <a:latin typeface="Comic Sans MS" pitchFamily="66" charset="0"/>
              </a:rPr>
              <a:t>pallidum</a:t>
            </a:r>
            <a:endParaRPr lang="hr-HR" sz="3600" b="1" dirty="0">
              <a:latin typeface="Comic Sans MS" pitchFamily="66" charset="0"/>
            </a:endParaRPr>
          </a:p>
        </p:txBody>
      </p:sp>
      <p:sp>
        <p:nvSpPr>
          <p:cNvPr id="136198" name="AutoShape 6"/>
          <p:cNvSpPr>
            <a:spLocks/>
          </p:cNvSpPr>
          <p:nvPr/>
        </p:nvSpPr>
        <p:spPr bwMode="auto">
          <a:xfrm rot="5400000">
            <a:off x="3204369" y="1124744"/>
            <a:ext cx="1871662" cy="5905500"/>
          </a:xfrm>
          <a:prstGeom prst="rightBrace">
            <a:avLst>
              <a:gd name="adj1" fmla="val 0"/>
              <a:gd name="adj2" fmla="val 50333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r-HR" dirty="0">
              <a:latin typeface="Comic Sans MS" pitchFamily="66" charset="0"/>
            </a:endParaRPr>
          </a:p>
        </p:txBody>
      </p:sp>
      <p:sp>
        <p:nvSpPr>
          <p:cNvPr id="136199" name="Text Box 7"/>
          <p:cNvSpPr txBox="1">
            <a:spLocks noChangeArrowheads="1"/>
          </p:cNvSpPr>
          <p:nvPr/>
        </p:nvSpPr>
        <p:spPr bwMode="auto">
          <a:xfrm>
            <a:off x="588452" y="5143512"/>
            <a:ext cx="793999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r-HR" sz="2800" dirty="0">
                <a:latin typeface="Comic Sans MS" pitchFamily="66" charset="0"/>
              </a:rPr>
              <a:t> </a:t>
            </a:r>
            <a:r>
              <a:rPr lang="hr-HR" sz="2800" dirty="0" smtClean="0">
                <a:latin typeface="Comic Sans MS" pitchFamily="66" charset="0"/>
              </a:rPr>
              <a:t>ulceration like </a:t>
            </a:r>
            <a:r>
              <a:rPr lang="hr-HR" sz="2800" b="1" dirty="0" smtClean="0">
                <a:latin typeface="Comic Sans MS" pitchFamily="66" charset="0"/>
              </a:rPr>
              <a:t>chanchroid</a:t>
            </a:r>
            <a:r>
              <a:rPr lang="hr-HR" sz="2800" dirty="0" smtClean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takes </a:t>
            </a:r>
            <a:r>
              <a:rPr lang="en-US" sz="2800" dirty="0" smtClean="0">
                <a:latin typeface="Comic Sans MS" pitchFamily="66" charset="0"/>
              </a:rPr>
              <a:t>on</a:t>
            </a:r>
            <a:endParaRPr lang="hr-HR" sz="2800" dirty="0" smtClean="0">
              <a:latin typeface="Comic Sans MS" pitchFamily="66" charset="0"/>
            </a:endParaRPr>
          </a:p>
          <a:p>
            <a:pPr algn="ctr"/>
            <a:r>
              <a:rPr lang="en-US" sz="2800" dirty="0" smtClean="0">
                <a:latin typeface="Comic Sans MS" pitchFamily="66" charset="0"/>
              </a:rPr>
              <a:t>the characteristics of </a:t>
            </a:r>
            <a:r>
              <a:rPr lang="hr-HR" sz="2800" dirty="0" smtClean="0">
                <a:latin typeface="Comic Sans MS" pitchFamily="66" charset="0"/>
              </a:rPr>
              <a:t> </a:t>
            </a:r>
            <a:r>
              <a:rPr lang="hr-HR" sz="2800" b="1" dirty="0" smtClean="0">
                <a:latin typeface="Comic Sans MS" pitchFamily="66" charset="0"/>
              </a:rPr>
              <a:t>chancre </a:t>
            </a:r>
            <a:r>
              <a:rPr lang="hr-HR" sz="2800" dirty="0" smtClean="0">
                <a:latin typeface="Comic Sans MS" pitchFamily="66" charset="0"/>
              </a:rPr>
              <a:t>(</a:t>
            </a:r>
            <a:r>
              <a:rPr lang="hr-HR" sz="2800" dirty="0" smtClean="0">
                <a:latin typeface="Comic Sans MS" pitchFamily="66" charset="0"/>
              </a:rPr>
              <a:t>after 2-3 w)</a:t>
            </a:r>
            <a:r>
              <a:rPr lang="en-US" sz="2800" dirty="0" smtClean="0">
                <a:latin typeface="Comic Sans MS" pitchFamily="66" charset="0"/>
              </a:rPr>
              <a:t> </a:t>
            </a:r>
            <a:endParaRPr lang="hr-HR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7" grpId="0"/>
      <p:bldP spid="136198" grpId="0" animBg="1"/>
      <p:bldP spid="13619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Text Box 3"/>
          <p:cNvSpPr txBox="1">
            <a:spLocks noChangeArrowheads="1"/>
          </p:cNvSpPr>
          <p:nvPr/>
        </p:nvSpPr>
        <p:spPr bwMode="auto">
          <a:xfrm>
            <a:off x="468313" y="620713"/>
            <a:ext cx="21691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800" b="1" dirty="0" smtClean="0">
                <a:solidFill>
                  <a:srgbClr val="FF0000"/>
                </a:solidFill>
                <a:latin typeface="Comic Sans MS" pitchFamily="66" charset="0"/>
              </a:rPr>
              <a:t>Treatment:</a:t>
            </a:r>
            <a:endParaRPr lang="hr-HR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519113" y="1581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sr-Latn-CS" dirty="0">
              <a:latin typeface="Comic Sans MS" pitchFamily="66" charset="0"/>
            </a:endParaRPr>
          </a:p>
        </p:txBody>
      </p:sp>
      <p:sp>
        <p:nvSpPr>
          <p:cNvPr id="128006" name="Text Box 6"/>
          <p:cNvSpPr txBox="1">
            <a:spLocks noChangeArrowheads="1"/>
          </p:cNvSpPr>
          <p:nvPr/>
        </p:nvSpPr>
        <p:spPr bwMode="auto">
          <a:xfrm>
            <a:off x="519113" y="1725613"/>
            <a:ext cx="5032147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dirty="0" smtClean="0">
                <a:latin typeface="Comic Sans MS" pitchFamily="66" charset="0"/>
              </a:rPr>
              <a:t>Azithromycin   </a:t>
            </a:r>
            <a:r>
              <a:rPr lang="hr-HR" sz="2400" dirty="0">
                <a:latin typeface="Comic Sans MS" pitchFamily="66" charset="0"/>
              </a:rPr>
              <a:t>1 </a:t>
            </a:r>
            <a:r>
              <a:rPr lang="hr-HR" sz="2400" dirty="0" smtClean="0">
                <a:latin typeface="Comic Sans MS" pitchFamily="66" charset="0"/>
              </a:rPr>
              <a:t>g/day </a:t>
            </a:r>
            <a:r>
              <a:rPr lang="hr-HR" sz="2400" dirty="0">
                <a:latin typeface="Comic Sans MS" pitchFamily="66" charset="0"/>
              </a:rPr>
              <a:t>/1-2 </a:t>
            </a:r>
            <a:r>
              <a:rPr lang="hr-HR" sz="2400" dirty="0" smtClean="0">
                <a:latin typeface="Comic Sans MS" pitchFamily="66" charset="0"/>
              </a:rPr>
              <a:t>days </a:t>
            </a:r>
            <a:endParaRPr lang="hr-HR" sz="2400" dirty="0">
              <a:latin typeface="Comic Sans MS" pitchFamily="66" charset="0"/>
            </a:endParaRPr>
          </a:p>
          <a:p>
            <a:endParaRPr lang="hr-HR" sz="2400" dirty="0">
              <a:latin typeface="Comic Sans MS" pitchFamily="66" charset="0"/>
            </a:endParaRPr>
          </a:p>
          <a:p>
            <a:r>
              <a:rPr lang="hr-HR" sz="2400" dirty="0" smtClean="0">
                <a:latin typeface="Comic Sans MS" pitchFamily="66" charset="0"/>
              </a:rPr>
              <a:t>Ceftriaxone  </a:t>
            </a:r>
            <a:r>
              <a:rPr lang="hr-HR" sz="2400" dirty="0">
                <a:latin typeface="Comic Sans MS" pitchFamily="66" charset="0"/>
              </a:rPr>
              <a:t>250 mg i.m. </a:t>
            </a:r>
          </a:p>
          <a:p>
            <a:endParaRPr lang="hr-HR" sz="2400" dirty="0">
              <a:latin typeface="Comic Sans MS" pitchFamily="66" charset="0"/>
            </a:endParaRPr>
          </a:p>
          <a:p>
            <a:r>
              <a:rPr lang="hr-HR" sz="2400" dirty="0" smtClean="0">
                <a:latin typeface="Comic Sans MS" pitchFamily="66" charset="0"/>
              </a:rPr>
              <a:t>Doxycycline </a:t>
            </a:r>
            <a:r>
              <a:rPr lang="hr-HR" sz="2400" dirty="0">
                <a:latin typeface="Comic Sans MS" pitchFamily="66" charset="0"/>
              </a:rPr>
              <a:t>2x100 mg/10-14 </a:t>
            </a:r>
            <a:r>
              <a:rPr lang="hr-HR" sz="2400" dirty="0" smtClean="0">
                <a:latin typeface="Comic Sans MS" pitchFamily="66" charset="0"/>
              </a:rPr>
              <a:t>days</a:t>
            </a:r>
            <a:endParaRPr lang="hr-HR" sz="2400" dirty="0">
              <a:latin typeface="Comic Sans MS" pitchFamily="66" charset="0"/>
            </a:endParaRPr>
          </a:p>
          <a:p>
            <a:endParaRPr lang="hr-HR" sz="2400" dirty="0">
              <a:latin typeface="Comic Sans MS" pitchFamily="66" charset="0"/>
            </a:endParaRPr>
          </a:p>
          <a:p>
            <a:r>
              <a:rPr lang="hr-HR" sz="2400" dirty="0" smtClean="0">
                <a:latin typeface="Comic Sans MS" pitchFamily="66" charset="0"/>
              </a:rPr>
              <a:t>Erythromycine</a:t>
            </a:r>
            <a:endParaRPr lang="hr-HR" sz="2400" dirty="0">
              <a:latin typeface="Comic Sans MS" pitchFamily="66" charset="0"/>
            </a:endParaRPr>
          </a:p>
          <a:p>
            <a:endParaRPr lang="hr-HR" sz="2400" dirty="0">
              <a:latin typeface="Comic Sans MS" pitchFamily="66" charset="0"/>
            </a:endParaRPr>
          </a:p>
          <a:p>
            <a:endParaRPr lang="hr-HR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900113" y="765175"/>
            <a:ext cx="693972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4000" b="1" dirty="0" err="1">
                <a:solidFill>
                  <a:srgbClr val="DDDDDD"/>
                </a:solidFill>
                <a:latin typeface="Comic Sans MS" pitchFamily="66" charset="0"/>
              </a:rPr>
              <a:t>Syphilis</a:t>
            </a:r>
            <a:endParaRPr lang="hr-HR" sz="4000" b="1" dirty="0">
              <a:solidFill>
                <a:srgbClr val="DDDDDD"/>
              </a:solidFill>
              <a:latin typeface="Comic Sans MS" pitchFamily="66" charset="0"/>
            </a:endParaRPr>
          </a:p>
          <a:p>
            <a:endParaRPr lang="hr-HR" sz="4000" b="1" dirty="0">
              <a:solidFill>
                <a:srgbClr val="DDDDDD"/>
              </a:solidFill>
              <a:latin typeface="Comic Sans MS" pitchFamily="66" charset="0"/>
            </a:endParaRPr>
          </a:p>
          <a:p>
            <a:r>
              <a:rPr lang="hr-HR" sz="4000" b="1" dirty="0" err="1">
                <a:solidFill>
                  <a:srgbClr val="DDDDDD"/>
                </a:solidFill>
                <a:latin typeface="Comic Sans MS" pitchFamily="66" charset="0"/>
              </a:rPr>
              <a:t>Gonorrhoea</a:t>
            </a:r>
            <a:endParaRPr lang="hr-HR" sz="4000" b="1" dirty="0">
              <a:solidFill>
                <a:srgbClr val="DDDDDD"/>
              </a:solidFill>
              <a:latin typeface="Comic Sans MS" pitchFamily="66" charset="0"/>
            </a:endParaRPr>
          </a:p>
          <a:p>
            <a:endParaRPr lang="hr-HR" sz="4000" b="1" dirty="0">
              <a:solidFill>
                <a:srgbClr val="DDDDDD"/>
              </a:solidFill>
              <a:latin typeface="Comic Sans MS" pitchFamily="66" charset="0"/>
            </a:endParaRPr>
          </a:p>
          <a:p>
            <a:r>
              <a:rPr lang="hr-HR" sz="4000" b="1" dirty="0" err="1">
                <a:solidFill>
                  <a:srgbClr val="DDDDDD"/>
                </a:solidFill>
                <a:latin typeface="Comic Sans MS" pitchFamily="66" charset="0"/>
              </a:rPr>
              <a:t>Ulcus</a:t>
            </a:r>
            <a:r>
              <a:rPr lang="hr-HR" sz="4000" b="1" dirty="0">
                <a:solidFill>
                  <a:srgbClr val="DDDDDD"/>
                </a:solidFill>
                <a:latin typeface="Comic Sans MS" pitchFamily="66" charset="0"/>
              </a:rPr>
              <a:t> </a:t>
            </a:r>
            <a:r>
              <a:rPr lang="hr-HR" sz="4000" b="1" dirty="0" err="1">
                <a:solidFill>
                  <a:srgbClr val="DDDDDD"/>
                </a:solidFill>
                <a:latin typeface="Comic Sans MS" pitchFamily="66" charset="0"/>
              </a:rPr>
              <a:t>molle</a:t>
            </a:r>
            <a:endParaRPr lang="hr-HR" sz="4000" b="1" dirty="0">
              <a:solidFill>
                <a:srgbClr val="DDDDDD"/>
              </a:solidFill>
              <a:latin typeface="Comic Sans MS" pitchFamily="66" charset="0"/>
            </a:endParaRPr>
          </a:p>
          <a:p>
            <a:endParaRPr lang="hr-HR" sz="4000" b="1" dirty="0">
              <a:solidFill>
                <a:srgbClr val="DDDDDD"/>
              </a:solidFill>
              <a:latin typeface="Comic Sans MS" pitchFamily="66" charset="0"/>
            </a:endParaRPr>
          </a:p>
          <a:p>
            <a:r>
              <a:rPr lang="hr-HR" sz="4000" b="1" dirty="0" err="1">
                <a:latin typeface="Comic Sans MS" pitchFamily="66" charset="0"/>
              </a:rPr>
              <a:t>Lymphogranuloma</a:t>
            </a:r>
            <a:r>
              <a:rPr lang="hr-HR" sz="4000" b="1" dirty="0">
                <a:latin typeface="Comic Sans MS" pitchFamily="66" charset="0"/>
              </a:rPr>
              <a:t> </a:t>
            </a:r>
            <a:r>
              <a:rPr lang="hr-HR" sz="4000" b="1" dirty="0" err="1">
                <a:latin typeface="Comic Sans MS" pitchFamily="66" charset="0"/>
              </a:rPr>
              <a:t>venereum</a:t>
            </a:r>
            <a:endParaRPr lang="hr-HR" sz="4000" b="1" dirty="0">
              <a:latin typeface="Comic Sans MS" pitchFamily="66" charset="0"/>
            </a:endParaRPr>
          </a:p>
          <a:p>
            <a:endParaRPr lang="hr-HR" sz="4000" b="1" dirty="0">
              <a:solidFill>
                <a:srgbClr val="DDDDDD"/>
              </a:solidFill>
              <a:latin typeface="Comic Sans MS" pitchFamily="66" charset="0"/>
            </a:endParaRPr>
          </a:p>
          <a:p>
            <a:endParaRPr lang="hr-HR" sz="4000" b="1" dirty="0">
              <a:solidFill>
                <a:srgbClr val="DDDDDD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611188" y="620713"/>
            <a:ext cx="751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3600" b="1" dirty="0" err="1">
                <a:latin typeface="Comic Sans MS" pitchFamily="66" charset="0"/>
              </a:rPr>
              <a:t>Lymphoganuloma</a:t>
            </a:r>
            <a:r>
              <a:rPr lang="hr-HR" sz="3600" b="1" dirty="0">
                <a:latin typeface="Comic Sans MS" pitchFamily="66" charset="0"/>
              </a:rPr>
              <a:t> </a:t>
            </a:r>
            <a:r>
              <a:rPr lang="hr-HR" sz="3600" b="1" dirty="0" err="1">
                <a:latin typeface="Comic Sans MS" pitchFamily="66" charset="0"/>
              </a:rPr>
              <a:t>venereum</a:t>
            </a:r>
            <a:r>
              <a:rPr lang="hr-HR" sz="3600" b="1" dirty="0">
                <a:latin typeface="Comic Sans MS" pitchFamily="66" charset="0"/>
              </a:rPr>
              <a:t> /</a:t>
            </a:r>
            <a:r>
              <a:rPr lang="hr-HR" sz="3600" b="1" dirty="0" err="1">
                <a:latin typeface="Comic Sans MS" pitchFamily="66" charset="0"/>
              </a:rPr>
              <a:t>LGV</a:t>
            </a:r>
            <a:r>
              <a:rPr lang="hr-HR" sz="3600" b="1" dirty="0">
                <a:latin typeface="Comic Sans MS" pitchFamily="66" charset="0"/>
              </a:rPr>
              <a:t>/</a:t>
            </a:r>
          </a:p>
        </p:txBody>
      </p:sp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592138" y="17970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sr-Latn-CS" dirty="0">
              <a:latin typeface="Comic Sans MS" pitchFamily="66" charset="0"/>
            </a:endParaRPr>
          </a:p>
        </p:txBody>
      </p:sp>
      <p:sp>
        <p:nvSpPr>
          <p:cNvPr id="131078" name="Text Box 6"/>
          <p:cNvSpPr txBox="1">
            <a:spLocks noChangeArrowheads="1"/>
          </p:cNvSpPr>
          <p:nvPr/>
        </p:nvSpPr>
        <p:spPr bwMode="auto">
          <a:xfrm>
            <a:off x="663575" y="1725613"/>
            <a:ext cx="7436651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i="1" dirty="0" smtClean="0">
                <a:latin typeface="Comic Sans MS" pitchFamily="66" charset="0"/>
              </a:rPr>
              <a:t>Chlamydia </a:t>
            </a:r>
            <a:r>
              <a:rPr lang="hr-HR" sz="2400" i="1" dirty="0">
                <a:latin typeface="Comic Sans MS" pitchFamily="66" charset="0"/>
              </a:rPr>
              <a:t>trachomatis</a:t>
            </a:r>
            <a:r>
              <a:rPr lang="hr-HR" sz="2400" dirty="0">
                <a:latin typeface="Comic Sans MS" pitchFamily="66" charset="0"/>
              </a:rPr>
              <a:t> </a:t>
            </a:r>
            <a:r>
              <a:rPr lang="hr-HR" sz="2400" dirty="0" smtClean="0">
                <a:latin typeface="Comic Sans MS" pitchFamily="66" charset="0"/>
              </a:rPr>
              <a:t> L1, L2 and L3</a:t>
            </a:r>
            <a:endParaRPr lang="hr-HR" sz="2400" dirty="0">
              <a:latin typeface="Comic Sans MS" pitchFamily="66" charset="0"/>
            </a:endParaRPr>
          </a:p>
          <a:p>
            <a:endParaRPr lang="hr-HR" sz="2400" dirty="0">
              <a:latin typeface="Comic Sans MS" pitchFamily="66" charset="0"/>
            </a:endParaRPr>
          </a:p>
          <a:p>
            <a:r>
              <a:rPr lang="hr-HR" sz="2400" dirty="0" smtClean="0">
                <a:latin typeface="Comic Sans MS" pitchFamily="66" charset="0"/>
              </a:rPr>
              <a:t>more frequent </a:t>
            </a:r>
            <a:r>
              <a:rPr lang="hr-HR" sz="2400" dirty="0" smtClean="0">
                <a:latin typeface="Comic Sans MS" pitchFamily="66" charset="0"/>
              </a:rPr>
              <a:t>among </a:t>
            </a:r>
            <a:r>
              <a:rPr lang="hr-HR" sz="2400" dirty="0" smtClean="0">
                <a:latin typeface="Comic Sans MS" pitchFamily="66" charset="0"/>
              </a:rPr>
              <a:t>males </a:t>
            </a:r>
            <a:r>
              <a:rPr lang="hr-HR" sz="2400" dirty="0">
                <a:latin typeface="Comic Sans MS" pitchFamily="66" charset="0"/>
              </a:rPr>
              <a:t>5x</a:t>
            </a:r>
          </a:p>
          <a:p>
            <a:endParaRPr lang="hr-HR" sz="2400" dirty="0">
              <a:latin typeface="Comic Sans MS" pitchFamily="66" charset="0"/>
            </a:endParaRPr>
          </a:p>
          <a:p>
            <a:r>
              <a:rPr lang="hr-HR" sz="2400" dirty="0" smtClean="0">
                <a:latin typeface="Comic Sans MS" pitchFamily="66" charset="0"/>
              </a:rPr>
              <a:t>in tropical regions</a:t>
            </a:r>
            <a:endParaRPr lang="hr-HR" sz="2400" dirty="0">
              <a:latin typeface="Comic Sans MS" pitchFamily="66" charset="0"/>
            </a:endParaRPr>
          </a:p>
          <a:p>
            <a:endParaRPr lang="hr-HR" sz="2400" dirty="0">
              <a:latin typeface="Comic Sans MS" pitchFamily="66" charset="0"/>
            </a:endParaRPr>
          </a:p>
          <a:p>
            <a:r>
              <a:rPr lang="hr-HR" sz="2400" dirty="0" smtClean="0">
                <a:latin typeface="Comic Sans MS" pitchFamily="66" charset="0"/>
              </a:rPr>
              <a:t>primary lesion, lymphadenitis and late conequences</a:t>
            </a:r>
            <a:endParaRPr lang="hr-HR" sz="2400" dirty="0">
              <a:latin typeface="Comic Sans MS" pitchFamily="66" charset="0"/>
            </a:endParaRPr>
          </a:p>
          <a:p>
            <a:endParaRPr lang="hr-HR" sz="2400" dirty="0">
              <a:latin typeface="Comic Sans MS" pitchFamily="66" charset="0"/>
            </a:endParaRPr>
          </a:p>
          <a:p>
            <a:endParaRPr lang="hr-HR" sz="2400" dirty="0">
              <a:latin typeface="Comic Sans MS" pitchFamily="66" charset="0"/>
            </a:endParaRPr>
          </a:p>
        </p:txBody>
      </p:sp>
      <p:sp>
        <p:nvSpPr>
          <p:cNvPr id="131079" name="Text Box 7"/>
          <p:cNvSpPr txBox="1">
            <a:spLocks noChangeArrowheads="1"/>
          </p:cNvSpPr>
          <p:nvPr/>
        </p:nvSpPr>
        <p:spPr bwMode="auto">
          <a:xfrm>
            <a:off x="735013" y="5686425"/>
            <a:ext cx="63690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b="1" dirty="0" smtClean="0">
                <a:latin typeface="Comic Sans MS" pitchFamily="66" charset="0"/>
              </a:rPr>
              <a:t>incubation period rather long </a:t>
            </a:r>
            <a:r>
              <a:rPr lang="hr-HR" sz="2400" b="1" dirty="0">
                <a:solidFill>
                  <a:srgbClr val="FF0000"/>
                </a:solidFill>
                <a:latin typeface="Comic Sans MS" pitchFamily="66" charset="0"/>
              </a:rPr>
              <a:t>2 i 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&gt;</a:t>
            </a:r>
            <a:r>
              <a:rPr lang="hr-HR" sz="2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hr-HR" sz="2400" b="1" dirty="0" smtClean="0">
                <a:solidFill>
                  <a:srgbClr val="FF0000"/>
                </a:solidFill>
                <a:latin typeface="Comic Sans MS" pitchFamily="66" charset="0"/>
              </a:rPr>
              <a:t>weeks</a:t>
            </a:r>
            <a:endParaRPr lang="hr-HR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3" name="Picture 5" descr="Case_10-pres1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404813"/>
            <a:ext cx="7345362" cy="4846637"/>
          </a:xfrm>
          <a:prstGeom prst="rect">
            <a:avLst/>
          </a:prstGeom>
          <a:noFill/>
        </p:spPr>
      </p:pic>
      <p:sp>
        <p:nvSpPr>
          <p:cNvPr id="135174" name="Text Box 6"/>
          <p:cNvSpPr txBox="1">
            <a:spLocks noChangeArrowheads="1"/>
          </p:cNvSpPr>
          <p:nvPr/>
        </p:nvSpPr>
        <p:spPr bwMode="auto">
          <a:xfrm>
            <a:off x="879475" y="5397500"/>
            <a:ext cx="296427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000" dirty="0" smtClean="0">
                <a:latin typeface="Comic Sans MS" pitchFamily="66" charset="0"/>
              </a:rPr>
              <a:t>small ulceration </a:t>
            </a:r>
            <a:endParaRPr lang="hr-HR" sz="2000" dirty="0">
              <a:latin typeface="Comic Sans MS" pitchFamily="66" charset="0"/>
            </a:endParaRPr>
          </a:p>
          <a:p>
            <a:r>
              <a:rPr lang="hr-HR" sz="2000" dirty="0" smtClean="0">
                <a:latin typeface="Comic Sans MS" pitchFamily="66" charset="0"/>
              </a:rPr>
              <a:t>regional lymphadenitis</a:t>
            </a:r>
            <a:endParaRPr lang="hr-HR" sz="2000" dirty="0">
              <a:latin typeface="Comic Sans MS" pitchFamily="66" charset="0"/>
            </a:endParaRPr>
          </a:p>
          <a:p>
            <a:r>
              <a:rPr lang="hr-HR" sz="2000" dirty="0" smtClean="0">
                <a:latin typeface="Comic Sans MS" pitchFamily="66" charset="0"/>
              </a:rPr>
              <a:t>confluence and fistulas</a:t>
            </a:r>
            <a:endParaRPr lang="hr-HR" sz="2000" dirty="0">
              <a:latin typeface="Comic Sans MS" pitchFamily="66" charset="0"/>
            </a:endParaRPr>
          </a:p>
          <a:p>
            <a:r>
              <a:rPr lang="hr-HR" sz="2000" dirty="0" smtClean="0">
                <a:latin typeface="Comic Sans MS" pitchFamily="66" charset="0"/>
              </a:rPr>
              <a:t>elephantiasis, sticturas</a:t>
            </a:r>
            <a:endParaRPr lang="hr-HR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7" name="Picture 3" descr="lymphogranulomaVenereumLG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04813"/>
            <a:ext cx="5976938" cy="4464050"/>
          </a:xfrm>
          <a:prstGeom prst="rect">
            <a:avLst/>
          </a:prstGeom>
          <a:noFill/>
        </p:spPr>
      </p:pic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663575" y="5253038"/>
            <a:ext cx="801854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dirty="0" smtClean="0">
                <a:latin typeface="Comic Sans MS" pitchFamily="66" charset="0"/>
              </a:rPr>
              <a:t>fistula</a:t>
            </a:r>
            <a:endParaRPr lang="hr-HR" sz="2400" dirty="0">
              <a:latin typeface="Comic Sans MS" pitchFamily="66" charset="0"/>
            </a:endParaRPr>
          </a:p>
          <a:p>
            <a:endParaRPr lang="hr-HR" sz="2400" dirty="0">
              <a:latin typeface="Comic Sans MS" pitchFamily="66" charset="0"/>
            </a:endParaRPr>
          </a:p>
          <a:p>
            <a:r>
              <a:rPr lang="hr-HR" sz="2400" dirty="0">
                <a:latin typeface="Comic Sans MS" pitchFamily="66" charset="0"/>
              </a:rPr>
              <a:t>id </a:t>
            </a:r>
            <a:r>
              <a:rPr lang="hr-HR" sz="2400" dirty="0" smtClean="0">
                <a:latin typeface="Comic Sans MS" pitchFamily="66" charset="0"/>
              </a:rPr>
              <a:t>reactions on skin: </a:t>
            </a:r>
            <a:r>
              <a:rPr lang="hr-HR" sz="2400" dirty="0">
                <a:latin typeface="Comic Sans MS" pitchFamily="66" charset="0"/>
              </a:rPr>
              <a:t>erythema nodosum</a:t>
            </a:r>
          </a:p>
          <a:p>
            <a:r>
              <a:rPr lang="hr-HR" sz="2400" dirty="0">
                <a:latin typeface="Comic Sans MS" pitchFamily="66" charset="0"/>
              </a:rPr>
              <a:t>                               </a:t>
            </a:r>
            <a:r>
              <a:rPr lang="hr-HR" sz="2400" dirty="0" smtClean="0">
                <a:latin typeface="Comic Sans MS" pitchFamily="66" charset="0"/>
              </a:rPr>
              <a:t> erythema </a:t>
            </a:r>
            <a:r>
              <a:rPr lang="hr-HR" sz="2400" dirty="0">
                <a:latin typeface="Comic Sans MS" pitchFamily="66" charset="0"/>
              </a:rPr>
              <a:t>exsudativum multiforme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428596" y="571480"/>
            <a:ext cx="7459093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b="1" dirty="0" smtClean="0">
                <a:latin typeface="Comic Sans MS" pitchFamily="66" charset="0"/>
              </a:rPr>
              <a:t>tissue parasite</a:t>
            </a:r>
          </a:p>
          <a:p>
            <a:endParaRPr lang="hr-HR" sz="2400" dirty="0">
              <a:latin typeface="Comic Sans MS" pitchFamily="66" charset="0"/>
            </a:endParaRPr>
          </a:p>
          <a:p>
            <a:r>
              <a:rPr lang="hr-HR" sz="2400" dirty="0" smtClean="0">
                <a:latin typeface="Comic Sans MS" pitchFamily="66" charset="0"/>
              </a:rPr>
              <a:t>may be </a:t>
            </a:r>
            <a:r>
              <a:rPr lang="hr-HR" sz="2400" b="1" dirty="0" smtClean="0">
                <a:latin typeface="Comic Sans MS" pitchFamily="66" charset="0"/>
              </a:rPr>
              <a:t>congenital</a:t>
            </a:r>
          </a:p>
          <a:p>
            <a:endParaRPr lang="hr-HR" sz="2400" dirty="0">
              <a:latin typeface="Comic Sans MS" pitchFamily="66" charset="0"/>
            </a:endParaRPr>
          </a:p>
          <a:p>
            <a:r>
              <a:rPr lang="hr-HR" sz="2400" b="1" dirty="0" smtClean="0">
                <a:latin typeface="Comic Sans MS" pitchFamily="66" charset="0"/>
              </a:rPr>
              <a:t>acquired</a:t>
            </a:r>
            <a:r>
              <a:rPr lang="hr-HR" sz="2400" dirty="0" smtClean="0">
                <a:latin typeface="Comic Sans MS" pitchFamily="66" charset="0"/>
              </a:rPr>
              <a:t> through transfusion (contaminated blood)</a:t>
            </a:r>
          </a:p>
          <a:p>
            <a:endParaRPr lang="hr-HR" sz="2400" dirty="0">
              <a:latin typeface="Comic Sans MS" pitchFamily="66" charset="0"/>
            </a:endParaRPr>
          </a:p>
          <a:p>
            <a:r>
              <a:rPr lang="hr-HR" sz="2400" b="1" dirty="0" smtClean="0">
                <a:latin typeface="Comic Sans MS" pitchFamily="66" charset="0"/>
              </a:rPr>
              <a:t>accidental  inoculation (sexual contact)</a:t>
            </a:r>
          </a:p>
          <a:p>
            <a:endParaRPr lang="hr-HR" sz="2400" dirty="0">
              <a:latin typeface="Comic Sans MS" pitchFamily="66" charset="0"/>
            </a:endParaRPr>
          </a:p>
          <a:p>
            <a:endParaRPr lang="hr-HR" sz="2400" dirty="0" smtClean="0">
              <a:latin typeface="Comic Sans MS" pitchFamily="66" charset="0"/>
            </a:endParaRPr>
          </a:p>
          <a:p>
            <a:endParaRPr lang="hr-HR" sz="2400" dirty="0">
              <a:latin typeface="Comic Sans MS" pitchFamily="66" charset="0"/>
            </a:endParaRPr>
          </a:p>
          <a:p>
            <a:endParaRPr lang="hr-HR" sz="2400" dirty="0">
              <a:latin typeface="Comic Sans MS" pitchFamily="66" charset="0"/>
            </a:endParaRPr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4714876" y="4286256"/>
            <a:ext cx="349807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b="1" u="sng" dirty="0" smtClean="0">
                <a:latin typeface="Comic Sans MS" pitchFamily="66" charset="0"/>
              </a:rPr>
              <a:t>affects:</a:t>
            </a:r>
          </a:p>
          <a:p>
            <a:r>
              <a:rPr lang="hr-HR" sz="2400" dirty="0" smtClean="0">
                <a:latin typeface="Comic Sans MS" pitchFamily="66" charset="0"/>
              </a:rPr>
              <a:t>skin</a:t>
            </a:r>
          </a:p>
          <a:p>
            <a:r>
              <a:rPr lang="hr-HR" sz="2400" dirty="0" smtClean="0">
                <a:latin typeface="Comic Sans MS" pitchFamily="66" charset="0"/>
              </a:rPr>
              <a:t>blood vessels</a:t>
            </a:r>
          </a:p>
          <a:p>
            <a:r>
              <a:rPr lang="hr-HR" sz="2400" dirty="0" smtClean="0">
                <a:latin typeface="Comic Sans MS" pitchFamily="66" charset="0"/>
              </a:rPr>
              <a:t>bones</a:t>
            </a:r>
          </a:p>
          <a:p>
            <a:r>
              <a:rPr lang="hr-HR" sz="2400" dirty="0" smtClean="0">
                <a:latin typeface="Comic Sans MS" pitchFamily="66" charset="0"/>
              </a:rPr>
              <a:t>central nervous system</a:t>
            </a:r>
            <a:endParaRPr lang="hr-HR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  <p:bldP spid="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 Box 2"/>
          <p:cNvSpPr txBox="1">
            <a:spLocks noChangeArrowheads="1"/>
          </p:cNvSpPr>
          <p:nvPr/>
        </p:nvSpPr>
        <p:spPr bwMode="auto">
          <a:xfrm>
            <a:off x="468313" y="620713"/>
            <a:ext cx="27558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800" b="1" dirty="0" smtClean="0">
                <a:solidFill>
                  <a:srgbClr val="FF0000"/>
                </a:solidFill>
                <a:latin typeface="Comic Sans MS" pitchFamily="66" charset="0"/>
              </a:rPr>
              <a:t>Investigations:</a:t>
            </a:r>
            <a:endParaRPr lang="hr-HR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3123" name="Text Box 3"/>
          <p:cNvSpPr txBox="1">
            <a:spLocks noChangeArrowheads="1"/>
          </p:cNvSpPr>
          <p:nvPr/>
        </p:nvSpPr>
        <p:spPr bwMode="auto">
          <a:xfrm>
            <a:off x="468313" y="1484313"/>
            <a:ext cx="443583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dirty="0" smtClean="0">
                <a:latin typeface="Comic Sans MS" pitchFamily="66" charset="0"/>
              </a:rPr>
              <a:t>history</a:t>
            </a:r>
            <a:endParaRPr lang="hr-HR" sz="2400" dirty="0">
              <a:latin typeface="Comic Sans MS" pitchFamily="66" charset="0"/>
            </a:endParaRPr>
          </a:p>
          <a:p>
            <a:endParaRPr lang="hr-HR" sz="2400" dirty="0">
              <a:latin typeface="Comic Sans MS" pitchFamily="66" charset="0"/>
            </a:endParaRPr>
          </a:p>
          <a:p>
            <a:r>
              <a:rPr lang="hr-HR" sz="2400" dirty="0" smtClean="0">
                <a:latin typeface="Comic Sans MS" pitchFamily="66" charset="0"/>
              </a:rPr>
              <a:t>clinical feature</a:t>
            </a:r>
            <a:endParaRPr lang="hr-HR" sz="2400" dirty="0">
              <a:latin typeface="Comic Sans MS" pitchFamily="66" charset="0"/>
            </a:endParaRPr>
          </a:p>
          <a:p>
            <a:endParaRPr lang="hr-HR" sz="2400" dirty="0">
              <a:latin typeface="Comic Sans MS" pitchFamily="66" charset="0"/>
            </a:endParaRPr>
          </a:p>
          <a:p>
            <a:r>
              <a:rPr lang="hr-HR" sz="2400" dirty="0" smtClean="0">
                <a:latin typeface="Comic Sans MS" pitchFamily="66" charset="0"/>
              </a:rPr>
              <a:t>prove disease caustaive agent</a:t>
            </a:r>
          </a:p>
          <a:p>
            <a:endParaRPr lang="hr-HR" sz="2400" dirty="0" smtClean="0">
              <a:latin typeface="Comic Sans MS" pitchFamily="66" charset="0"/>
            </a:endParaRPr>
          </a:p>
          <a:p>
            <a:r>
              <a:rPr lang="hr-HR" sz="2400" dirty="0" smtClean="0">
                <a:latin typeface="Comic Sans MS" pitchFamily="66" charset="0"/>
              </a:rPr>
              <a:t>DIF</a:t>
            </a:r>
          </a:p>
          <a:p>
            <a:endParaRPr lang="hr-HR" sz="2400" dirty="0" smtClean="0">
              <a:latin typeface="Comic Sans MS" pitchFamily="66" charset="0"/>
            </a:endParaRPr>
          </a:p>
          <a:p>
            <a:r>
              <a:rPr lang="hr-HR" sz="2400" dirty="0" smtClean="0">
                <a:latin typeface="Comic Sans MS" pitchFamily="66" charset="0"/>
              </a:rPr>
              <a:t>serology </a:t>
            </a:r>
            <a:r>
              <a:rPr lang="hr-HR" sz="2400" dirty="0">
                <a:latin typeface="Comic Sans MS" pitchFamily="66" charset="0"/>
              </a:rPr>
              <a:t>(RVK)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468313" y="620713"/>
            <a:ext cx="21691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800" b="1" dirty="0" smtClean="0">
                <a:solidFill>
                  <a:srgbClr val="FF0000"/>
                </a:solidFill>
                <a:latin typeface="Comic Sans MS" pitchFamily="66" charset="0"/>
              </a:rPr>
              <a:t>Treatment</a:t>
            </a:r>
            <a:r>
              <a:rPr lang="hr-HR" sz="2800" b="1" dirty="0" smtClean="0">
                <a:solidFill>
                  <a:srgbClr val="FF0000"/>
                </a:solidFill>
                <a:latin typeface="Comic Sans MS" pitchFamily="66" charset="0"/>
              </a:rPr>
              <a:t>:</a:t>
            </a:r>
            <a:endParaRPr lang="hr-HR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519113" y="1725613"/>
            <a:ext cx="767710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dirty="0" smtClean="0">
                <a:latin typeface="Comic Sans MS" pitchFamily="66" charset="0"/>
              </a:rPr>
              <a:t>Doxycyclin  </a:t>
            </a:r>
            <a:r>
              <a:rPr lang="hr-HR" sz="2400" dirty="0">
                <a:latin typeface="Comic Sans MS" pitchFamily="66" charset="0"/>
              </a:rPr>
              <a:t>2x100 mg/ 21 </a:t>
            </a:r>
            <a:r>
              <a:rPr lang="hr-HR" sz="2400" dirty="0" smtClean="0">
                <a:latin typeface="Comic Sans MS" pitchFamily="66" charset="0"/>
              </a:rPr>
              <a:t>day</a:t>
            </a:r>
            <a:endParaRPr lang="hr-HR" sz="2400" dirty="0">
              <a:latin typeface="Comic Sans MS" pitchFamily="66" charset="0"/>
            </a:endParaRPr>
          </a:p>
          <a:p>
            <a:endParaRPr lang="hr-HR" sz="2400" dirty="0">
              <a:latin typeface="Comic Sans MS" pitchFamily="66" charset="0"/>
            </a:endParaRPr>
          </a:p>
          <a:p>
            <a:r>
              <a:rPr lang="hr-HR" sz="2400" dirty="0" smtClean="0">
                <a:latin typeface="Comic Sans MS" pitchFamily="66" charset="0"/>
              </a:rPr>
              <a:t>Erythromycin </a:t>
            </a:r>
            <a:r>
              <a:rPr lang="hr-HR" sz="2400" dirty="0">
                <a:latin typeface="Comic Sans MS" pitchFamily="66" charset="0"/>
              </a:rPr>
              <a:t>4x500 </a:t>
            </a:r>
            <a:r>
              <a:rPr lang="hr-HR" sz="2400" dirty="0" smtClean="0">
                <a:latin typeface="Comic Sans MS" pitchFamily="66" charset="0"/>
              </a:rPr>
              <a:t>mg/day </a:t>
            </a:r>
            <a:r>
              <a:rPr lang="hr-HR" sz="2400" dirty="0">
                <a:latin typeface="Comic Sans MS" pitchFamily="66" charset="0"/>
              </a:rPr>
              <a:t>/21 </a:t>
            </a:r>
            <a:r>
              <a:rPr lang="hr-HR" sz="2400" dirty="0" smtClean="0">
                <a:latin typeface="Comic Sans MS" pitchFamily="66" charset="0"/>
              </a:rPr>
              <a:t>day</a:t>
            </a:r>
            <a:endParaRPr lang="hr-HR" sz="2400" dirty="0">
              <a:latin typeface="Comic Sans MS" pitchFamily="66" charset="0"/>
            </a:endParaRPr>
          </a:p>
          <a:p>
            <a:endParaRPr lang="hr-HR" sz="2400" dirty="0">
              <a:latin typeface="Comic Sans MS" pitchFamily="66" charset="0"/>
            </a:endParaRPr>
          </a:p>
          <a:p>
            <a:r>
              <a:rPr lang="hr-HR" sz="2400" dirty="0" smtClean="0">
                <a:latin typeface="Comic Sans MS" pitchFamily="66" charset="0"/>
              </a:rPr>
              <a:t>Trimetoprim-sulphametoxasole  </a:t>
            </a:r>
            <a:r>
              <a:rPr lang="hr-HR" sz="2400" dirty="0">
                <a:latin typeface="Comic Sans MS" pitchFamily="66" charset="0"/>
              </a:rPr>
              <a:t>960 </a:t>
            </a:r>
            <a:r>
              <a:rPr lang="hr-HR" sz="2400" dirty="0" smtClean="0">
                <a:latin typeface="Comic Sans MS" pitchFamily="66" charset="0"/>
              </a:rPr>
              <a:t>mg/day </a:t>
            </a:r>
            <a:r>
              <a:rPr lang="hr-HR" sz="2400" dirty="0">
                <a:latin typeface="Comic Sans MS" pitchFamily="66" charset="0"/>
              </a:rPr>
              <a:t>/21 </a:t>
            </a:r>
            <a:r>
              <a:rPr lang="hr-HR" sz="2400" dirty="0" smtClean="0">
                <a:latin typeface="Comic Sans MS" pitchFamily="66" charset="0"/>
              </a:rPr>
              <a:t>day</a:t>
            </a:r>
          </a:p>
          <a:p>
            <a:endParaRPr lang="hr-HR" sz="2400" dirty="0">
              <a:latin typeface="Comic Sans MS" pitchFamily="66" charset="0"/>
            </a:endParaRPr>
          </a:p>
          <a:p>
            <a:endParaRPr lang="hr-HR" sz="2400" dirty="0">
              <a:latin typeface="Comic Sans MS" pitchFamily="66" charset="0"/>
            </a:endParaRPr>
          </a:p>
          <a:p>
            <a:endParaRPr lang="hr-HR" sz="24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4857760"/>
            <a:ext cx="3510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 smtClean="0">
                <a:solidFill>
                  <a:srgbClr val="FF0000"/>
                </a:solidFill>
                <a:latin typeface="Comic Sans MS" pitchFamily="66" charset="0"/>
              </a:rPr>
              <a:t>Late complications:</a:t>
            </a:r>
            <a:endParaRPr lang="hr-HR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5500702"/>
            <a:ext cx="71449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latin typeface="Comic Sans MS" pitchFamily="66" charset="0"/>
              </a:rPr>
              <a:t>5 – 10 and more  years after infection :</a:t>
            </a:r>
          </a:p>
          <a:p>
            <a:r>
              <a:rPr lang="hr-HR" sz="2400" dirty="0" smtClean="0">
                <a:latin typeface="Comic Sans MS" pitchFamily="66" charset="0"/>
              </a:rPr>
              <a:t>stictures,  ulcerations and fistulas, elephantiasis</a:t>
            </a:r>
            <a:endParaRPr lang="hr-HR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468313" y="1916113"/>
            <a:ext cx="74358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hr-HR" sz="4800" b="1" dirty="0" smtClean="0">
                <a:latin typeface="Comic Sans MS" pitchFamily="66" charset="0"/>
              </a:rPr>
              <a:t>Non-specific </a:t>
            </a:r>
            <a:endParaRPr lang="hr-HR" sz="4800" b="1" dirty="0">
              <a:latin typeface="Comic Sans MS" pitchFamily="66" charset="0"/>
            </a:endParaRPr>
          </a:p>
          <a:p>
            <a:pPr algn="ctr"/>
            <a:r>
              <a:rPr lang="hr-HR" sz="4800" b="1" dirty="0">
                <a:latin typeface="Comic Sans MS" pitchFamily="66" charset="0"/>
              </a:rPr>
              <a:t>(</a:t>
            </a:r>
            <a:r>
              <a:rPr lang="hr-HR" sz="4800" b="1" dirty="0" smtClean="0">
                <a:latin typeface="Comic Sans MS" pitchFamily="66" charset="0"/>
              </a:rPr>
              <a:t>non-gonorrhoic) urethritis</a:t>
            </a:r>
            <a:endParaRPr lang="hr-HR" sz="4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357158" y="714356"/>
            <a:ext cx="8592417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3200" b="1" dirty="0" smtClean="0">
                <a:latin typeface="Comic Sans MS" pitchFamily="66" charset="0"/>
              </a:rPr>
              <a:t>Non-specific urethritis can be caused by:</a:t>
            </a:r>
          </a:p>
          <a:p>
            <a:endParaRPr lang="hr-HR" sz="2800" b="1" dirty="0" smtClean="0">
              <a:latin typeface="Comic Sans MS" pitchFamily="66" charset="0"/>
            </a:endParaRPr>
          </a:p>
          <a:p>
            <a:r>
              <a:rPr lang="hr-HR" sz="2800" dirty="0" smtClean="0">
                <a:latin typeface="Comic Sans MS" pitchFamily="66" charset="0"/>
              </a:rPr>
              <a:t>chlamydia</a:t>
            </a:r>
            <a:r>
              <a:rPr lang="hr-HR" sz="2800" dirty="0" smtClean="0">
                <a:latin typeface="Comic Sans MS" pitchFamily="66" charset="0"/>
              </a:rPr>
              <a:t>                                    </a:t>
            </a:r>
          </a:p>
          <a:p>
            <a:r>
              <a:rPr lang="hr-HR" sz="2800" dirty="0" smtClean="0">
                <a:latin typeface="Comic Sans MS" pitchFamily="66" charset="0"/>
              </a:rPr>
              <a:t>mycoplasma</a:t>
            </a:r>
            <a:r>
              <a:rPr lang="hr-HR" sz="2800" dirty="0" smtClean="0">
                <a:latin typeface="Comic Sans MS" pitchFamily="66" charset="0"/>
              </a:rPr>
              <a:t>                                      </a:t>
            </a:r>
          </a:p>
          <a:p>
            <a:r>
              <a:rPr lang="hr-HR" sz="2800" dirty="0" smtClean="0">
                <a:latin typeface="Comic Sans MS" pitchFamily="66" charset="0"/>
              </a:rPr>
              <a:t>trichomonas</a:t>
            </a:r>
          </a:p>
          <a:p>
            <a:r>
              <a:rPr lang="hr-HR" sz="2800" dirty="0" smtClean="0">
                <a:latin typeface="Comic Sans MS" pitchFamily="66" charset="0"/>
              </a:rPr>
              <a:t>candida</a:t>
            </a:r>
          </a:p>
          <a:p>
            <a:r>
              <a:rPr lang="hr-HR" sz="2800" dirty="0" smtClean="0">
                <a:latin typeface="Comic Sans MS" pitchFamily="66" charset="0"/>
              </a:rPr>
              <a:t>viruses</a:t>
            </a:r>
          </a:p>
          <a:p>
            <a:endParaRPr lang="hr-HR" sz="2800" dirty="0" smtClean="0">
              <a:latin typeface="Comic Sans MS" pitchFamily="66" charset="0"/>
            </a:endParaRPr>
          </a:p>
          <a:p>
            <a:r>
              <a:rPr lang="hr-HR" sz="2800" dirty="0" smtClean="0">
                <a:latin typeface="Comic Sans MS" pitchFamily="66" charset="0"/>
              </a:rPr>
              <a:t>mechanical (cateterisation)</a:t>
            </a:r>
          </a:p>
          <a:p>
            <a:r>
              <a:rPr lang="hr-HR" sz="2800" dirty="0" smtClean="0">
                <a:latin typeface="Comic Sans MS" pitchFamily="66" charset="0"/>
              </a:rPr>
              <a:t>nutritive (spicy food)</a:t>
            </a:r>
          </a:p>
          <a:p>
            <a:r>
              <a:rPr lang="hr-HR" sz="2800" dirty="0" smtClean="0">
                <a:latin typeface="Comic Sans MS" pitchFamily="66" charset="0"/>
              </a:rPr>
              <a:t>medicament</a:t>
            </a:r>
          </a:p>
          <a:p>
            <a:r>
              <a:rPr lang="hr-HR" sz="2800" dirty="0" smtClean="0">
                <a:latin typeface="Comic Sans MS" pitchFamily="66" charset="0"/>
              </a:rPr>
              <a:t>physical (cold environment)</a:t>
            </a:r>
            <a:endParaRPr lang="hr-HR" sz="2800" dirty="0" smtClean="0">
              <a:latin typeface="Comic Sans MS" pitchFamily="66" charset="0"/>
            </a:endParaRPr>
          </a:p>
          <a:p>
            <a:endParaRPr lang="hr-HR" sz="2800" b="1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2071670" y="3286124"/>
            <a:ext cx="37909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r-HR" sz="4400" b="1" dirty="0">
                <a:latin typeface="Comic Sans MS" pitchFamily="66" charset="0"/>
              </a:rPr>
              <a:t>Lyme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Text Box 2"/>
          <p:cNvSpPr txBox="1">
            <a:spLocks noChangeArrowheads="1"/>
          </p:cNvSpPr>
          <p:nvPr/>
        </p:nvSpPr>
        <p:spPr bwMode="auto">
          <a:xfrm>
            <a:off x="1524000" y="5181600"/>
            <a:ext cx="512031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r-HR" sz="4400" b="1" dirty="0">
                <a:latin typeface="Comic Sans MS" pitchFamily="66" charset="0"/>
              </a:rPr>
              <a:t>Lyme borreliosis </a:t>
            </a:r>
          </a:p>
          <a:p>
            <a:pPr algn="ctr"/>
            <a:r>
              <a:rPr lang="hr-HR" sz="4400" b="1" dirty="0">
                <a:latin typeface="Comic Sans MS" pitchFamily="66" charset="0"/>
              </a:rPr>
              <a:t>– Lyme disease - </a:t>
            </a:r>
            <a:endParaRPr lang="en-GB" sz="4400" b="1" dirty="0">
              <a:latin typeface="Comic Sans MS" pitchFamily="66" charset="0"/>
            </a:endParaRPr>
          </a:p>
        </p:txBody>
      </p:sp>
      <p:pic>
        <p:nvPicPr>
          <p:cNvPr id="205826" name="Picture 2" descr="https://encrypted-tbn3.gstatic.com/images?q=tbn:ANd9GcSlbsNGBg5Hup7KW2Y_NRx0iXN38OFiMh5H_jRi2SEXa7AIs9KmdA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04800"/>
            <a:ext cx="8661400" cy="4870450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1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4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4" descr="http://upload.wikimedia.org/wikipedia/commons/thumb/7/7f/Geographical_distribution_of_reported_Lyme_Disease_cases.png/640px-Geographical_distribution_of_reported_Lyme_Disease_cases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47800"/>
            <a:ext cx="90614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Text Box 2"/>
          <p:cNvSpPr txBox="1">
            <a:spLocks noChangeArrowheads="1"/>
          </p:cNvSpPr>
          <p:nvPr/>
        </p:nvSpPr>
        <p:spPr bwMode="auto">
          <a:xfrm>
            <a:off x="1905000" y="228600"/>
            <a:ext cx="37909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r-HR" sz="4400" b="1" dirty="0">
                <a:latin typeface="Comic Sans MS" pitchFamily="66" charset="0"/>
              </a:rPr>
              <a:t>Lyme disease</a:t>
            </a:r>
            <a:endParaRPr lang="en-GB" sz="4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5" descr="Ixodespacific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33375"/>
            <a:ext cx="4392612" cy="3805238"/>
          </a:xfrm>
          <a:prstGeom prst="rect">
            <a:avLst/>
          </a:prstGeom>
          <a:noFill/>
          <a:ln w="9525">
            <a:solidFill>
              <a:srgbClr val="CC99FF"/>
            </a:solidFill>
            <a:miter lim="800000"/>
            <a:headEnd/>
            <a:tailEnd/>
          </a:ln>
        </p:spPr>
      </p:pic>
      <p:pic>
        <p:nvPicPr>
          <p:cNvPr id="513031" name="Picture 7" descr="ly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284538"/>
            <a:ext cx="4286250" cy="3305175"/>
          </a:xfrm>
          <a:prstGeom prst="rect">
            <a:avLst/>
          </a:prstGeom>
          <a:noFill/>
          <a:ln w="9525">
            <a:solidFill>
              <a:srgbClr val="CC99FF"/>
            </a:solidFill>
            <a:miter lim="800000"/>
            <a:headEnd/>
            <a:tailEnd/>
          </a:ln>
        </p:spPr>
      </p:pic>
      <p:sp>
        <p:nvSpPr>
          <p:cNvPr id="513032" name="Text Box 8"/>
          <p:cNvSpPr txBox="1">
            <a:spLocks noChangeArrowheads="1"/>
          </p:cNvSpPr>
          <p:nvPr/>
        </p:nvSpPr>
        <p:spPr bwMode="auto">
          <a:xfrm>
            <a:off x="2214563" y="5143500"/>
            <a:ext cx="23907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i="1" dirty="0">
                <a:latin typeface="Comic Sans MS" pitchFamily="66" charset="0"/>
              </a:rPr>
              <a:t>Borrelia burgdorferi</a:t>
            </a:r>
          </a:p>
          <a:p>
            <a:endParaRPr lang="hr-HR" i="1" dirty="0">
              <a:latin typeface="Comic Sans MS" pitchFamily="66" charset="0"/>
            </a:endParaRPr>
          </a:p>
          <a:p>
            <a:r>
              <a:rPr lang="hr-HR" dirty="0">
                <a:latin typeface="Comic Sans MS" pitchFamily="66" charset="0"/>
              </a:rPr>
              <a:t>responsible for this</a:t>
            </a:r>
          </a:p>
          <a:p>
            <a:r>
              <a:rPr lang="hr-HR" dirty="0">
                <a:latin typeface="Comic Sans MS" pitchFamily="66" charset="0"/>
              </a:rPr>
              <a:t>condition</a:t>
            </a:r>
          </a:p>
        </p:txBody>
      </p:sp>
      <p:sp>
        <p:nvSpPr>
          <p:cNvPr id="65541" name="Text Box 9"/>
          <p:cNvSpPr txBox="1">
            <a:spLocks noChangeArrowheads="1"/>
          </p:cNvSpPr>
          <p:nvPr/>
        </p:nvSpPr>
        <p:spPr bwMode="auto">
          <a:xfrm>
            <a:off x="5200650" y="717550"/>
            <a:ext cx="3228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i="1" dirty="0">
                <a:latin typeface="Comic Sans MS" pitchFamily="66" charset="0"/>
              </a:rPr>
              <a:t>Ixodes ricini </a:t>
            </a:r>
          </a:p>
          <a:p>
            <a:r>
              <a:rPr lang="hr-HR" dirty="0">
                <a:latin typeface="Comic Sans MS" pitchFamily="66" charset="0"/>
              </a:rPr>
              <a:t>(harboured by deer)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3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30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30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32" grpId="0" build="p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z6mag.com/wp-content/uploads/2012/04/lyme-disease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5" y="431800"/>
            <a:ext cx="9172575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TextBox 2"/>
          <p:cNvSpPr txBox="1">
            <a:spLocks noChangeArrowheads="1"/>
          </p:cNvSpPr>
          <p:nvPr/>
        </p:nvSpPr>
        <p:spPr bwMode="auto">
          <a:xfrm>
            <a:off x="2438400" y="6096000"/>
            <a:ext cx="3119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800" b="1" dirty="0">
                <a:latin typeface="Comic Sans MS" pitchFamily="66" charset="0"/>
              </a:rPr>
              <a:t>life cycle of tick</a:t>
            </a:r>
          </a:p>
        </p:txBody>
      </p:sp>
      <p:sp>
        <p:nvSpPr>
          <p:cNvPr id="4" name="Oval 3"/>
          <p:cNvSpPr/>
          <p:nvPr/>
        </p:nvSpPr>
        <p:spPr>
          <a:xfrm>
            <a:off x="6400800" y="1295400"/>
            <a:ext cx="2286000" cy="1219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 dirty="0">
              <a:latin typeface="Comic Sans MS" pitchFamily="66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9875_lor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3097213" cy="46069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443396" name="Picture 4" descr="texte_alt_jleejd00009_gr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2251075"/>
            <a:ext cx="2949575" cy="46069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443398" name="Picture 6" descr="lyme_borreliose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304800"/>
            <a:ext cx="3581400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5" name="Text Box 7"/>
          <p:cNvSpPr txBox="1">
            <a:spLocks noChangeArrowheads="1"/>
          </p:cNvSpPr>
          <p:nvPr/>
        </p:nvSpPr>
        <p:spPr bwMode="auto">
          <a:xfrm>
            <a:off x="381000" y="5029200"/>
            <a:ext cx="219322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hr-HR" sz="2400" b="1" dirty="0">
                <a:latin typeface="Comic Sans MS" pitchFamily="66" charset="0"/>
              </a:rPr>
              <a:t>Erythema </a:t>
            </a:r>
          </a:p>
          <a:p>
            <a:pPr marL="457200" indent="-457200"/>
            <a:r>
              <a:rPr lang="hr-HR" sz="2400" b="1" dirty="0">
                <a:latin typeface="Comic Sans MS" pitchFamily="66" charset="0"/>
              </a:rPr>
              <a:t>migrans  </a:t>
            </a:r>
            <a:endParaRPr lang="en-GB" sz="2400" b="1" dirty="0">
              <a:latin typeface="Comic Sans MS" pitchFamily="66" charset="0"/>
            </a:endParaRPr>
          </a:p>
        </p:txBody>
      </p:sp>
      <p:sp>
        <p:nvSpPr>
          <p:cNvPr id="443400" name="Text Box 8"/>
          <p:cNvSpPr txBox="1">
            <a:spLocks noChangeArrowheads="1"/>
          </p:cNvSpPr>
          <p:nvPr/>
        </p:nvSpPr>
        <p:spPr bwMode="auto">
          <a:xfrm>
            <a:off x="5867400" y="6019800"/>
            <a:ext cx="2741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400" b="1" dirty="0">
                <a:latin typeface="Comic Sans MS" pitchFamily="66" charset="0"/>
              </a:rPr>
              <a:t>2. Lymphocytoma</a:t>
            </a:r>
            <a:endParaRPr lang="en-GB" sz="2400" b="1" dirty="0">
              <a:latin typeface="Comic Sans MS" pitchFamily="66" charset="0"/>
            </a:endParaRPr>
          </a:p>
        </p:txBody>
      </p:sp>
      <p:sp>
        <p:nvSpPr>
          <p:cNvPr id="443401" name="Text Box 9"/>
          <p:cNvSpPr txBox="1">
            <a:spLocks noChangeArrowheads="1"/>
          </p:cNvSpPr>
          <p:nvPr/>
        </p:nvSpPr>
        <p:spPr bwMode="auto">
          <a:xfrm>
            <a:off x="5786438" y="3581400"/>
            <a:ext cx="356059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400" b="1" dirty="0">
                <a:latin typeface="Comic Sans MS" pitchFamily="66" charset="0"/>
              </a:rPr>
              <a:t>3.</a:t>
            </a:r>
            <a:r>
              <a:rPr lang="hr-HR" sz="2400" dirty="0">
                <a:latin typeface="Comic Sans MS" pitchFamily="66" charset="0"/>
              </a:rPr>
              <a:t> </a:t>
            </a:r>
            <a:r>
              <a:rPr lang="hr-HR" sz="2400" b="1" dirty="0">
                <a:latin typeface="Comic Sans MS" pitchFamily="66" charset="0"/>
              </a:rPr>
              <a:t>Acrodermatitis </a:t>
            </a:r>
            <a:r>
              <a:rPr lang="hr-HR" sz="2400" b="1" dirty="0" smtClean="0">
                <a:latin typeface="Comic Sans MS" pitchFamily="66" charset="0"/>
              </a:rPr>
              <a:t>chr</a:t>
            </a:r>
            <a:endParaRPr lang="hr-HR" sz="2400" b="1" dirty="0">
              <a:latin typeface="Comic Sans MS" pitchFamily="66" charset="0"/>
            </a:endParaRPr>
          </a:p>
          <a:p>
            <a:r>
              <a:rPr lang="hr-HR" sz="2400" b="1" dirty="0">
                <a:latin typeface="Comic Sans MS" pitchFamily="66" charset="0"/>
              </a:rPr>
              <a:t>atrophicans</a:t>
            </a:r>
          </a:p>
          <a:p>
            <a:r>
              <a:rPr lang="hr-HR" sz="1400" b="1" dirty="0">
                <a:latin typeface="Comic Sans MS" pitchFamily="66" charset="0"/>
              </a:rPr>
              <a:t>(6-8 years after EM)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66568" name="Text Box 10"/>
          <p:cNvSpPr txBox="1">
            <a:spLocks noChangeArrowheads="1"/>
          </p:cNvSpPr>
          <p:nvPr/>
        </p:nvSpPr>
        <p:spPr bwMode="auto">
          <a:xfrm>
            <a:off x="323850" y="5949950"/>
            <a:ext cx="23102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dirty="0">
                <a:latin typeface="Comic Sans MS" pitchFamily="66" charset="0"/>
              </a:rPr>
              <a:t>48 h </a:t>
            </a:r>
            <a:r>
              <a:rPr lang="hr-HR" dirty="0" smtClean="0">
                <a:latin typeface="Comic Sans MS" pitchFamily="66" charset="0"/>
              </a:rPr>
              <a:t>after </a:t>
            </a:r>
            <a:r>
              <a:rPr lang="hr-HR" dirty="0">
                <a:latin typeface="Comic Sans MS" pitchFamily="66" charset="0"/>
              </a:rPr>
              <a:t>tick bite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3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3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3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34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34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3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400" grpId="0" build="p" autoUpdateAnimBg="0"/>
      <p:bldP spid="44340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2143116"/>
            <a:ext cx="737253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latin typeface="Comic Sans MS" pitchFamily="66" charset="0"/>
              </a:rPr>
              <a:t>in development countries, syphilis is detected </a:t>
            </a:r>
          </a:p>
          <a:p>
            <a:r>
              <a:rPr lang="hr-HR" sz="2400" dirty="0" smtClean="0">
                <a:latin typeface="Comic Sans MS" pitchFamily="66" charset="0"/>
              </a:rPr>
              <a:t>and treated during pregnancy</a:t>
            </a:r>
          </a:p>
          <a:p>
            <a:endParaRPr lang="hr-HR" sz="2400" dirty="0">
              <a:latin typeface="Comic Sans MS" pitchFamily="66" charset="0"/>
            </a:endParaRPr>
          </a:p>
          <a:p>
            <a:r>
              <a:rPr lang="hr-HR" sz="2400" dirty="0" smtClean="0">
                <a:latin typeface="Comic Sans MS" pitchFamily="66" charset="0"/>
              </a:rPr>
              <a:t>with high standard of antenatal care – will be rare</a:t>
            </a:r>
          </a:p>
          <a:p>
            <a:endParaRPr lang="hr-HR" sz="2400" dirty="0">
              <a:latin typeface="Comic Sans MS" pitchFamily="66" charset="0"/>
            </a:endParaRPr>
          </a:p>
          <a:p>
            <a:r>
              <a:rPr lang="hr-HR" sz="2400" dirty="0" smtClean="0">
                <a:latin typeface="Comic Sans MS" pitchFamily="66" charset="0"/>
              </a:rPr>
              <a:t>stillbirth is a common outcome</a:t>
            </a:r>
          </a:p>
          <a:p>
            <a:endParaRPr lang="hr-HR" sz="2400" dirty="0">
              <a:latin typeface="Comic Sans MS" pitchFamily="66" charset="0"/>
            </a:endParaRPr>
          </a:p>
          <a:p>
            <a:r>
              <a:rPr lang="hr-HR" sz="2400" dirty="0" smtClean="0">
                <a:latin typeface="Comic Sans MS" pitchFamily="66" charset="0"/>
              </a:rPr>
              <a:t>stigmata in early and late childhood</a:t>
            </a:r>
            <a:endParaRPr lang="hr-HR" sz="2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357166"/>
            <a:ext cx="4233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dirty="0" smtClean="0">
                <a:latin typeface="Comic Sans MS" pitchFamily="66" charset="0"/>
              </a:rPr>
              <a:t>Congenital syphilis</a:t>
            </a:r>
            <a:endParaRPr lang="hr-HR" sz="36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404812"/>
            <a:ext cx="9144000" cy="5696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Rectangle 5"/>
          <p:cNvSpPr>
            <a:spLocks noChangeArrowheads="1"/>
          </p:cNvSpPr>
          <p:nvPr/>
        </p:nvSpPr>
        <p:spPr bwMode="auto">
          <a:xfrm>
            <a:off x="428625" y="5572125"/>
            <a:ext cx="8215313" cy="503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r-HR" dirty="0">
              <a:latin typeface="Comic Sans MS" pitchFamily="66" charset="0"/>
            </a:endParaRPr>
          </a:p>
        </p:txBody>
      </p:sp>
      <p:sp>
        <p:nvSpPr>
          <p:cNvPr id="67588" name="Rectangle 6"/>
          <p:cNvSpPr>
            <a:spLocks noChangeArrowheads="1"/>
          </p:cNvSpPr>
          <p:nvPr/>
        </p:nvSpPr>
        <p:spPr bwMode="auto">
          <a:xfrm>
            <a:off x="0" y="214313"/>
            <a:ext cx="7343775" cy="503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r-HR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3108" y="3000372"/>
            <a:ext cx="6786610" cy="12858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4"/>
          <p:cNvSpPr txBox="1">
            <a:spLocks noChangeArrowheads="1"/>
          </p:cNvSpPr>
          <p:nvPr/>
        </p:nvSpPr>
        <p:spPr bwMode="auto">
          <a:xfrm>
            <a:off x="663575" y="644525"/>
            <a:ext cx="7396577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hr-HR" sz="2800" b="1" dirty="0">
                <a:latin typeface="Comic Sans MS" pitchFamily="66" charset="0"/>
              </a:rPr>
              <a:t>Therapy </a:t>
            </a:r>
            <a:r>
              <a:rPr lang="hr-HR" sz="2800" b="1" dirty="0" smtClean="0">
                <a:latin typeface="Comic Sans MS" pitchFamily="66" charset="0"/>
              </a:rPr>
              <a:t>lasts </a:t>
            </a:r>
            <a:r>
              <a:rPr lang="hr-HR" sz="2800" b="1" dirty="0" smtClean="0">
                <a:solidFill>
                  <a:srgbClr val="FF0000"/>
                </a:solidFill>
                <a:latin typeface="Comic Sans MS" pitchFamily="66" charset="0"/>
              </a:rPr>
              <a:t>3 </a:t>
            </a:r>
            <a:r>
              <a:rPr lang="hr-HR" sz="2800" b="1" dirty="0">
                <a:solidFill>
                  <a:srgbClr val="FF0000"/>
                </a:solidFill>
                <a:latin typeface="Comic Sans MS" pitchFamily="66" charset="0"/>
              </a:rPr>
              <a:t>weeks:</a:t>
            </a:r>
          </a:p>
          <a:p>
            <a:pPr marL="457200" indent="-457200"/>
            <a:endParaRPr lang="hr-HR" sz="2400" b="1" dirty="0">
              <a:latin typeface="Comic Sans MS" pitchFamily="66" charset="0"/>
            </a:endParaRPr>
          </a:p>
          <a:p>
            <a:pPr marL="457200" indent="-457200"/>
            <a:endParaRPr lang="hr-HR" dirty="0">
              <a:latin typeface="Comic Sans MS" pitchFamily="66" charset="0"/>
            </a:endParaRPr>
          </a:p>
          <a:p>
            <a:pPr marL="457200" indent="-457200"/>
            <a:endParaRPr lang="hr-HR" dirty="0">
              <a:latin typeface="Comic Sans MS" pitchFamily="66" charset="0"/>
            </a:endParaRPr>
          </a:p>
          <a:p>
            <a:pPr marL="457200" indent="-457200">
              <a:buFontTx/>
              <a:buAutoNum type="arabicPeriod"/>
            </a:pPr>
            <a:r>
              <a:rPr lang="hr-HR" sz="2800" dirty="0">
                <a:latin typeface="Comic Sans MS" pitchFamily="66" charset="0"/>
              </a:rPr>
              <a:t>doxycycline</a:t>
            </a:r>
          </a:p>
          <a:p>
            <a:pPr marL="457200" indent="-457200">
              <a:buFontTx/>
              <a:buAutoNum type="arabicPeriod"/>
            </a:pPr>
            <a:endParaRPr lang="hr-HR" sz="2800" dirty="0">
              <a:latin typeface="Comic Sans MS" pitchFamily="66" charset="0"/>
            </a:endParaRPr>
          </a:p>
          <a:p>
            <a:pPr marL="457200" indent="-457200">
              <a:buFontTx/>
              <a:buAutoNum type="arabicPeriod"/>
            </a:pPr>
            <a:r>
              <a:rPr lang="hr-HR" sz="2800" dirty="0">
                <a:latin typeface="Comic Sans MS" pitchFamily="66" charset="0"/>
              </a:rPr>
              <a:t>amoxicillin, </a:t>
            </a:r>
            <a:r>
              <a:rPr lang="hr-HR" sz="2800" dirty="0" smtClean="0">
                <a:latin typeface="Comic Sans MS" pitchFamily="66" charset="0"/>
              </a:rPr>
              <a:t>azithromycin</a:t>
            </a:r>
            <a:r>
              <a:rPr lang="hr-HR" sz="2800" dirty="0">
                <a:latin typeface="Comic Sans MS" pitchFamily="66" charset="0"/>
              </a:rPr>
              <a:t>, </a:t>
            </a:r>
            <a:r>
              <a:rPr lang="hr-HR" sz="2800" dirty="0" smtClean="0">
                <a:latin typeface="Comic Sans MS" pitchFamily="66" charset="0"/>
              </a:rPr>
              <a:t>cephalosporins</a:t>
            </a:r>
            <a:endParaRPr lang="hr-HR" sz="2800" dirty="0">
              <a:latin typeface="Comic Sans MS" pitchFamily="66" charset="0"/>
            </a:endParaRPr>
          </a:p>
        </p:txBody>
      </p:sp>
      <p:pic>
        <p:nvPicPr>
          <p:cNvPr id="686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7775" y="3352800"/>
            <a:ext cx="53816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143636" y="6286520"/>
            <a:ext cx="2824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latin typeface="Comic Sans MS" pitchFamily="66" charset="0"/>
              </a:rPr>
              <a:t>plucking with a tweezers</a:t>
            </a:r>
            <a:endParaRPr lang="hr-H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lymediseaseguide.org/wp-content/uploads/2011/08/lyme-disease-prevention-tips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55563"/>
            <a:ext cx="5486400" cy="680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0" name="Picture 2" descr="https://encrypted-tbn1.gstatic.com/images?q=tbn:ANd9GcQSR1UiO2vDL6ZP7WRz_Dq9kRO9X-6jJUtNbyuGnpJkvNfXxHLC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87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s://encrypted-tbn3.gstatic.com/images?q=tbn:ANd9GcSo8Iz8XMwX_XTuZMgDPTu3ipIi34kkFFU6KsyqX4EKJOd3GYffTQ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88" y="3786188"/>
            <a:ext cx="3071812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5" name="Picture 5" descr="82FF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451725" cy="6819900"/>
          </a:xfrm>
          <a:prstGeom prst="rect">
            <a:avLst/>
          </a:prstGeom>
          <a:noFill/>
        </p:spPr>
      </p:pic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7504113" y="1077913"/>
            <a:ext cx="16514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b="1" dirty="0" smtClean="0">
                <a:latin typeface="Comic Sans MS" pitchFamily="66" charset="0"/>
              </a:rPr>
              <a:t>congenital</a:t>
            </a:r>
            <a:endParaRPr lang="hr-HR" sz="2400" b="1" dirty="0">
              <a:latin typeface="Comic Sans MS" pitchFamily="66" charset="0"/>
            </a:endParaRPr>
          </a:p>
          <a:p>
            <a:r>
              <a:rPr lang="hr-HR" sz="2400" b="1" dirty="0" smtClean="0">
                <a:latin typeface="Comic Sans MS" pitchFamily="66" charset="0"/>
              </a:rPr>
              <a:t>syphilis</a:t>
            </a:r>
            <a:endParaRPr lang="hr-HR" sz="2400" b="1" dirty="0">
              <a:latin typeface="Comic Sans MS" pitchFamily="66" charset="0"/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250825" y="6524625"/>
            <a:ext cx="7416800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1071538" y="5429264"/>
            <a:ext cx="26773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400" dirty="0" smtClean="0">
                <a:latin typeface="Comic Sans MS" pitchFamily="66" charset="0"/>
              </a:rPr>
              <a:t>Parrot’s  grooves</a:t>
            </a:r>
            <a:endParaRPr lang="hr-HR" sz="2400" dirty="0">
              <a:latin typeface="Comic Sans MS" pitchFamily="66" charset="0"/>
            </a:endParaRPr>
          </a:p>
        </p:txBody>
      </p:sp>
      <p:pic>
        <p:nvPicPr>
          <p:cNvPr id="17410" name="Picture 2" descr="https://upload.wikimedia.org/wikipedia/commons/thumb/f/f2/The_face_of_a_newborn_infant_with_Congenital_Syphilis.tif/lossy-page1-220px-The_face_of_a_newborn_infant_with_Congenital_Syphilis.ti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03"/>
            <a:ext cx="3214710" cy="4822065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rot="5400000" flipH="1" flipV="1">
            <a:off x="357158" y="4214818"/>
            <a:ext cx="2286016" cy="14287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5" descr="40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571480"/>
            <a:ext cx="4321175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1236</Words>
  <Application>Microsoft Office PowerPoint</Application>
  <PresentationFormat>On-screen Show (4:3)</PresentationFormat>
  <Paragraphs>394</Paragraphs>
  <Slides>73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Office Theme</vt:lpstr>
      <vt:lpstr>Sexually transmitted infections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Sexually transmitted infections</dc:title>
  <dc:creator>korisnik</dc:creator>
  <cp:lastModifiedBy>korisnik</cp:lastModifiedBy>
  <cp:revision>19</cp:revision>
  <dcterms:created xsi:type="dcterms:W3CDTF">2014-10-20T16:57:07Z</dcterms:created>
  <dcterms:modified xsi:type="dcterms:W3CDTF">2014-10-23T18:11:37Z</dcterms:modified>
</cp:coreProperties>
</file>