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5"/>
  </p:notesMasterIdLst>
  <p:sldIdLst>
    <p:sldId id="1109" r:id="rId2"/>
    <p:sldId id="260" r:id="rId3"/>
    <p:sldId id="261" r:id="rId4"/>
    <p:sldId id="340" r:id="rId5"/>
    <p:sldId id="341" r:id="rId6"/>
    <p:sldId id="267" r:id="rId7"/>
    <p:sldId id="297" r:id="rId8"/>
    <p:sldId id="1208" r:id="rId9"/>
    <p:sldId id="270" r:id="rId10"/>
    <p:sldId id="1016" r:id="rId11"/>
    <p:sldId id="388" r:id="rId12"/>
    <p:sldId id="1017" r:id="rId13"/>
    <p:sldId id="1065" r:id="rId14"/>
    <p:sldId id="278" r:id="rId15"/>
    <p:sldId id="1152" r:id="rId16"/>
    <p:sldId id="1209" r:id="rId17"/>
    <p:sldId id="1210" r:id="rId18"/>
    <p:sldId id="1211" r:id="rId19"/>
    <p:sldId id="1212" r:id="rId20"/>
    <p:sldId id="1213" r:id="rId21"/>
    <p:sldId id="1214" r:id="rId22"/>
    <p:sldId id="1215" r:id="rId23"/>
    <p:sldId id="1216" r:id="rId24"/>
    <p:sldId id="1217" r:id="rId25"/>
    <p:sldId id="995" r:id="rId26"/>
    <p:sldId id="1125" r:id="rId27"/>
    <p:sldId id="1226" r:id="rId28"/>
    <p:sldId id="1227" r:id="rId29"/>
    <p:sldId id="1228" r:id="rId30"/>
    <p:sldId id="1229" r:id="rId31"/>
    <p:sldId id="1218" r:id="rId32"/>
    <p:sldId id="1080" r:id="rId33"/>
    <p:sldId id="310" r:id="rId34"/>
    <p:sldId id="507" r:id="rId35"/>
    <p:sldId id="508" r:id="rId36"/>
    <p:sldId id="339" r:id="rId37"/>
    <p:sldId id="334" r:id="rId38"/>
    <p:sldId id="335" r:id="rId39"/>
    <p:sldId id="336" r:id="rId40"/>
    <p:sldId id="337" r:id="rId41"/>
    <p:sldId id="338" r:id="rId42"/>
    <p:sldId id="304" r:id="rId43"/>
    <p:sldId id="305" r:id="rId44"/>
    <p:sldId id="1219" r:id="rId45"/>
    <p:sldId id="311" r:id="rId46"/>
    <p:sldId id="312" r:id="rId47"/>
    <p:sldId id="483" r:id="rId48"/>
    <p:sldId id="496" r:id="rId49"/>
    <p:sldId id="497" r:id="rId50"/>
    <p:sldId id="316" r:id="rId51"/>
    <p:sldId id="1225" r:id="rId52"/>
    <p:sldId id="317" r:id="rId53"/>
    <p:sldId id="318" r:id="rId54"/>
    <p:sldId id="320" r:id="rId55"/>
    <p:sldId id="321" r:id="rId56"/>
    <p:sldId id="1220" r:id="rId57"/>
    <p:sldId id="485" r:id="rId58"/>
    <p:sldId id="1221" r:id="rId59"/>
    <p:sldId id="1072" r:id="rId60"/>
    <p:sldId id="1222" r:id="rId61"/>
    <p:sldId id="1223" r:id="rId62"/>
    <p:sldId id="1224" r:id="rId63"/>
    <p:sldId id="330" r:id="rId64"/>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102" d="100"/>
          <a:sy n="102" d="100"/>
        </p:scale>
        <p:origin x="1842" y="108"/>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11/20/2022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13</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199854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83493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95355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283384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398805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4211722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73228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601732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134164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2397849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2822207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242041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4083619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146206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4057719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56</a:t>
            </a:fld>
            <a:endParaRPr lang="en-US" altLang="en-US"/>
          </a:p>
        </p:txBody>
      </p:sp>
    </p:spTree>
    <p:extLst>
      <p:ext uri="{BB962C8B-B14F-4D97-AF65-F5344CB8AC3E}">
        <p14:creationId xmlns:p14="http://schemas.microsoft.com/office/powerpoint/2010/main" val="2409295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58</a:t>
            </a:fld>
            <a:endParaRPr lang="en-US" altLang="en-US"/>
          </a:p>
        </p:txBody>
      </p:sp>
    </p:spTree>
    <p:extLst>
      <p:ext uri="{BB962C8B-B14F-4D97-AF65-F5344CB8AC3E}">
        <p14:creationId xmlns:p14="http://schemas.microsoft.com/office/powerpoint/2010/main" val="4026609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36166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08156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27259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1168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11/20/2022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11/20/2022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11/20/2022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11/20/2022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11/20/2022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11/20/2022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11/20/2022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November 20,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 y="6266238"/>
            <a:ext cx="9144000" cy="4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fr-FR" altLang="en-US" sz="3200" dirty="0"/>
              <a:t>Isaiah 36:1-3, 13-20; 37:1-7; 2:1-4</a:t>
            </a:r>
            <a:endParaRPr lang="en-US" altLang="en-US" sz="3200" dirty="0"/>
          </a:p>
        </p:txBody>
      </p:sp>
      <p:pic>
        <p:nvPicPr>
          <p:cNvPr id="3" name="Picture 2">
            <a:extLst>
              <a:ext uri="{FF2B5EF4-FFF2-40B4-BE49-F238E27FC236}">
                <a16:creationId xmlns:a16="http://schemas.microsoft.com/office/drawing/2014/main" id="{E5B831A2-75DA-A730-84D7-92F244425E4C}"/>
              </a:ext>
            </a:extLst>
          </p:cNvPr>
          <p:cNvPicPr>
            <a:picLocks noChangeAspect="1"/>
          </p:cNvPicPr>
          <p:nvPr/>
        </p:nvPicPr>
        <p:blipFill rotWithShape="1">
          <a:blip r:embed="rId3"/>
          <a:srcRect t="4399" b="16839"/>
          <a:stretch/>
        </p:blipFill>
        <p:spPr>
          <a:xfrm>
            <a:off x="2920235" y="1918154"/>
            <a:ext cx="3464097" cy="4348084"/>
          </a:xfrm>
          <a:prstGeom prst="rect">
            <a:avLst/>
          </a:prstGeom>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wisdom, the prophet Isaiah foretold the time of peace, when weapons would be turned into tools for farming. Give us hope that peace is possible in our war-torn world, and the courage to work for it.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Isaiah, Chapters 36, 37, and 2.</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Chapter 36</a:t>
            </a:r>
          </a:p>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fourteenth year of King Hezekiah, King Sennacherib of Assyria came up against all the fortified cities of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Judah and captured them.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king of Assyria sent the Rabshakeh from Lachish to King Hezekiah at Jerusalem, with a great army. He stood by the conduit of the upper pool on the highway to the Fuller’s Field.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there</a:t>
            </a:r>
          </a:p>
        </p:txBody>
      </p:sp>
    </p:spTree>
    <p:extLst>
      <p:ext uri="{BB962C8B-B14F-4D97-AF65-F5344CB8AC3E}">
        <p14:creationId xmlns:p14="http://schemas.microsoft.com/office/powerpoint/2010/main" val="286202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came out to him Eliakim son of Hilkiah, who was in charge of the palace, and Shebna the secretary,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Joah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son of Asaph, the recorder. </a:t>
            </a:r>
          </a:p>
          <a:p>
            <a:r>
              <a:rPr lang="en-US" sz="3600" baseline="30000" dirty="0">
                <a:effectLst/>
                <a:latin typeface="Arial Rounded MT Bold" panose="020F0704030504030204" pitchFamily="34" charset="0"/>
                <a:ea typeface="Calibri" panose="020F0502020204030204" pitchFamily="34" charset="0"/>
              </a:rPr>
              <a:t>13</a:t>
            </a:r>
            <a:r>
              <a:rPr lang="en-US" sz="3600" dirty="0">
                <a:effectLst/>
                <a:latin typeface="Arial Rounded MT Bold" panose="020F0704030504030204" pitchFamily="34" charset="0"/>
                <a:ea typeface="Calibri" panose="020F0502020204030204" pitchFamily="34" charset="0"/>
              </a:rPr>
              <a:t>Then the Rabshakeh stood and called out in a loud voice in the language of Judah, “Hear the words of the great king, the king of Assyria! </a:t>
            </a:r>
            <a:r>
              <a:rPr lang="en-US" sz="3600" baseline="30000" dirty="0">
                <a:effectLst/>
                <a:latin typeface="Arial Rounded MT Bold" panose="020F0704030504030204" pitchFamily="34" charset="0"/>
                <a:ea typeface="Calibri" panose="020F0502020204030204" pitchFamily="34" charset="0"/>
              </a:rPr>
              <a:t>14</a:t>
            </a:r>
            <a:r>
              <a:rPr lang="en-US" sz="3600" dirty="0">
                <a:effectLst/>
                <a:latin typeface="Arial Rounded MT Bold" panose="020F0704030504030204" pitchFamily="34" charset="0"/>
                <a:ea typeface="Calibri" panose="020F0502020204030204" pitchFamily="34" charset="0"/>
              </a:rPr>
              <a:t>Thus says the king: ‘Do not let Hezekiah deceive you, for he will not be able to deliver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73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you. </a:t>
            </a:r>
            <a:r>
              <a:rPr lang="en-US" sz="3600" baseline="30000" dirty="0">
                <a:effectLst/>
                <a:latin typeface="Arial Rounded MT Bold" panose="020F0704030504030204" pitchFamily="34" charset="0"/>
                <a:ea typeface="Calibri" panose="020F0502020204030204" pitchFamily="34" charset="0"/>
              </a:rPr>
              <a:t>15</a:t>
            </a:r>
            <a:r>
              <a:rPr lang="en-US" sz="3600" dirty="0">
                <a:effectLst/>
                <a:latin typeface="Arial Rounded MT Bold" panose="020F0704030504030204" pitchFamily="34" charset="0"/>
                <a:ea typeface="Calibri" panose="020F0502020204030204" pitchFamily="34" charset="0"/>
              </a:rPr>
              <a:t>Do not let Hezekiah make you rely on the Lord by saying, The Lord will surely deliver us; this city will not be given into the hand of the king of Assyria.’ </a:t>
            </a:r>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Do not listen to Hezekiah; for thus says the king of Assyria: ‘Make your peace with me and come out to me; then everyone of you will eat from your own vine and your own fig tree and drink water from your own cistern,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123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until I come and take you away to a land like your own land, a land of grain and wine, a land of bread and vineyards. </a:t>
            </a: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Do not let Hezekiah mislead you by saying, The Lord will save us. Has any of the gods of the nations saved their land out of the hand of the king of Assyria? </a:t>
            </a:r>
            <a:r>
              <a:rPr lang="en-US" sz="3600" baseline="30000" dirty="0">
                <a:effectLst/>
                <a:latin typeface="Arial Rounded MT Bold" panose="020F0704030504030204" pitchFamily="34" charset="0"/>
                <a:ea typeface="Calibri" panose="020F0502020204030204" pitchFamily="34" charset="0"/>
              </a:rPr>
              <a:t>19</a:t>
            </a:r>
            <a:r>
              <a:rPr lang="en-US" sz="3600" dirty="0">
                <a:effectLst/>
                <a:latin typeface="Arial Rounded MT Bold" panose="020F0704030504030204" pitchFamily="34" charset="0"/>
                <a:ea typeface="Calibri" panose="020F0502020204030204" pitchFamily="34" charset="0"/>
              </a:rPr>
              <a:t>Where are the gods of Hamath and Arpad? Where are the gods of Sepharvaim? Have they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53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delivered Samaria out of my hand? </a:t>
            </a:r>
            <a:r>
              <a:rPr lang="en-US" sz="3600" baseline="30000" dirty="0">
                <a:effectLst/>
                <a:latin typeface="Arial Rounded MT Bold" panose="020F0704030504030204" pitchFamily="34" charset="0"/>
                <a:ea typeface="Calibri" panose="020F0502020204030204" pitchFamily="34" charset="0"/>
              </a:rPr>
              <a:t>20</a:t>
            </a:r>
            <a:r>
              <a:rPr lang="en-US" sz="3600" dirty="0">
                <a:effectLst/>
                <a:latin typeface="Arial Rounded MT Bold" panose="020F0704030504030204" pitchFamily="34" charset="0"/>
                <a:ea typeface="Calibri" panose="020F0502020204030204" pitchFamily="34" charset="0"/>
              </a:rPr>
              <a:t>Who among all the gods of these countries have saved their countries out of my hand, that the Lord should save Jerusalem out of my hand?’”</a:t>
            </a:r>
          </a:p>
          <a:p>
            <a:r>
              <a:rPr lang="en-US" sz="3600" dirty="0">
                <a:latin typeface="Arial Rounded MT Bold" panose="020F0704030504030204" pitchFamily="34" charset="0"/>
              </a:rPr>
              <a:t>Chapter 37</a:t>
            </a:r>
          </a:p>
          <a:p>
            <a:r>
              <a:rPr lang="en-US" sz="3600" dirty="0">
                <a:effectLst/>
                <a:latin typeface="Arial Rounded MT Bold" panose="020F0704030504030204" pitchFamily="34" charset="0"/>
                <a:ea typeface="Calibri" panose="020F0502020204030204" pitchFamily="34" charset="0"/>
              </a:rPr>
              <a:t>When King Hezekiah heard it, he tore his clothes, covered himself with sackcloth, and went into the house of the Lord. </a:t>
            </a:r>
            <a:r>
              <a:rPr lang="en-US" sz="3600" baseline="30000" dirty="0">
                <a:effectLst/>
                <a:latin typeface="Arial Rounded MT Bold" panose="020F0704030504030204" pitchFamily="34" charset="0"/>
                <a:ea typeface="Calibri" panose="020F0502020204030204" pitchFamily="34" charset="0"/>
              </a:rPr>
              <a:t>2</a:t>
            </a:r>
            <a:r>
              <a:rPr lang="en-US" sz="3600" dirty="0">
                <a:effectLst/>
                <a:latin typeface="Arial Rounded MT Bold" panose="020F0704030504030204" pitchFamily="34" charset="0"/>
                <a:ea typeface="Calibri" panose="020F0502020204030204" pitchFamily="34" charset="0"/>
              </a:rPr>
              <a:t>And he sent Eliakim, who</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36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was in charge of the palace, and Shebna the secretary, and the senior priests, covered with sackcloth, to the prophet Isaiah son of </a:t>
            </a:r>
            <a:r>
              <a:rPr lang="en-US" sz="3600" dirty="0" err="1">
                <a:effectLst/>
                <a:latin typeface="Arial Rounded MT Bold" panose="020F0704030504030204" pitchFamily="34" charset="0"/>
                <a:ea typeface="Calibri" panose="020F0502020204030204" pitchFamily="34" charset="0"/>
              </a:rPr>
              <a:t>Amoz</a:t>
            </a:r>
            <a:r>
              <a:rPr lang="en-US" sz="3600" dirty="0">
                <a:effectLst/>
                <a:latin typeface="Arial Rounded MT Bold" panose="020F0704030504030204" pitchFamily="34" charset="0"/>
                <a:ea typeface="Calibri" panose="020F0502020204030204" pitchFamily="34" charset="0"/>
              </a:rPr>
              <a:t>. </a:t>
            </a:r>
            <a:r>
              <a:rPr lang="en-US" sz="3600" baseline="30000" dirty="0">
                <a:effectLst/>
                <a:latin typeface="Arial Rounded MT Bold" panose="020F0704030504030204" pitchFamily="34" charset="0"/>
                <a:ea typeface="Calibri" panose="020F0502020204030204" pitchFamily="34" charset="0"/>
              </a:rPr>
              <a:t>3</a:t>
            </a:r>
            <a:r>
              <a:rPr lang="en-US" sz="3600" dirty="0">
                <a:effectLst/>
                <a:latin typeface="Arial Rounded MT Bold" panose="020F0704030504030204" pitchFamily="34" charset="0"/>
                <a:ea typeface="Calibri" panose="020F0502020204030204" pitchFamily="34" charset="0"/>
              </a:rPr>
              <a:t>They said to him, “Thus says Hezekiah, This day is a day of distress, of rebuke, and of disgrace; children have come to the birth, and there is no strength to bring them forth. </a:t>
            </a:r>
            <a:r>
              <a:rPr lang="en-US" sz="3600" baseline="30000" dirty="0">
                <a:effectLst/>
                <a:latin typeface="Arial Rounded MT Bold" panose="020F0704030504030204" pitchFamily="34" charset="0"/>
                <a:ea typeface="Calibri" panose="020F0502020204030204" pitchFamily="34" charset="0"/>
              </a:rPr>
              <a:t>4</a:t>
            </a:r>
            <a:r>
              <a:rPr lang="en-US" sz="3600" dirty="0">
                <a:effectLst/>
                <a:latin typeface="Arial Rounded MT Bold" panose="020F0704030504030204" pitchFamily="34" charset="0"/>
                <a:ea typeface="Calibri" panose="020F0502020204030204" pitchFamily="34" charset="0"/>
              </a:rPr>
              <a:t>It may be that the Lord your God heard the words of the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35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Rabshakeh, whom his master the king of Assyria has sent to mock the living God, and will rebuke the words that the Lord your God has heard; therefore lift up your prayer for the remnant that is left.” </a:t>
            </a:r>
            <a:r>
              <a:rPr lang="en-US" sz="3600" baseline="30000" dirty="0">
                <a:effectLst/>
                <a:latin typeface="Arial Rounded MT Bold" panose="020F0704030504030204" pitchFamily="34" charset="0"/>
                <a:ea typeface="Calibri" panose="020F0502020204030204" pitchFamily="34" charset="0"/>
              </a:rPr>
              <a:t>5</a:t>
            </a:r>
            <a:r>
              <a:rPr lang="en-US" sz="3600" dirty="0">
                <a:effectLst/>
                <a:latin typeface="Arial Rounded MT Bold" panose="020F0704030504030204" pitchFamily="34" charset="0"/>
                <a:ea typeface="Calibri" panose="020F0502020204030204" pitchFamily="34" charset="0"/>
              </a:rPr>
              <a:t>When the servants of King Hezekiah came to Isaiah, </a:t>
            </a:r>
            <a:r>
              <a:rPr lang="en-US" sz="3600" baseline="30000" dirty="0">
                <a:effectLst/>
                <a:latin typeface="Arial Rounded MT Bold" panose="020F0704030504030204" pitchFamily="34" charset="0"/>
                <a:ea typeface="Calibri" panose="020F0502020204030204" pitchFamily="34" charset="0"/>
              </a:rPr>
              <a:t>6</a:t>
            </a:r>
            <a:r>
              <a:rPr lang="en-US" sz="3600" dirty="0">
                <a:effectLst/>
                <a:latin typeface="Arial Rounded MT Bold" panose="020F0704030504030204" pitchFamily="34" charset="0"/>
                <a:ea typeface="Calibri" panose="020F0502020204030204" pitchFamily="34" charset="0"/>
              </a:rPr>
              <a:t>Isaiah said to them, “Say to your master, ‘Thus says the Lord: Do not be afraid because of the words that you have heard, with</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82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15454" y="961533"/>
            <a:ext cx="8962558"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which the servants of the king of Assyria have reviled me. </a:t>
            </a:r>
            <a:r>
              <a:rPr lang="en-US" sz="3600" baseline="30000" dirty="0">
                <a:effectLst/>
                <a:latin typeface="Arial Rounded MT Bold" panose="020F0704030504030204" pitchFamily="34" charset="0"/>
                <a:ea typeface="Calibri" panose="020F0502020204030204" pitchFamily="34" charset="0"/>
              </a:rPr>
              <a:t>7</a:t>
            </a:r>
            <a:r>
              <a:rPr lang="en-US" sz="3600" dirty="0">
                <a:effectLst/>
                <a:latin typeface="Arial Rounded MT Bold" panose="020F0704030504030204" pitchFamily="34" charset="0"/>
                <a:ea typeface="Calibri" panose="020F0502020204030204" pitchFamily="34" charset="0"/>
              </a:rPr>
              <a:t>I myself will put a spirit in him, so that he shall hear a rumor, and return to his own land; I will cause him to fall by the sword in his own land.’”</a:t>
            </a:r>
          </a:p>
          <a:p>
            <a:r>
              <a:rPr lang="en-US" sz="3600" dirty="0">
                <a:latin typeface="Arial Rounded MT Bold" panose="020F0704030504030204" pitchFamily="34" charset="0"/>
              </a:rPr>
              <a:t>Chapter 2</a:t>
            </a:r>
          </a:p>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word that Isaiah son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Amoz</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saw concerning Judah and Jerusalem.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days to come the mountain of the</a:t>
            </a:r>
          </a:p>
        </p:txBody>
      </p:sp>
    </p:spTree>
    <p:extLst>
      <p:ext uri="{BB962C8B-B14F-4D97-AF65-F5344CB8AC3E}">
        <p14:creationId xmlns:p14="http://schemas.microsoft.com/office/powerpoint/2010/main" val="412487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274543" y="1046374"/>
            <a:ext cx="8594913"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Lord’s house shall be established as the highest of the mountains, and shall be raised above the hills; all the nations shall stream to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Many peoples shall come and say, “Come, let us go up to the mountain of the Lord, to the house of the God of Jacob; that he may teach us his ways and that we may walk in his paths.”</a:t>
            </a:r>
          </a:p>
        </p:txBody>
      </p:sp>
    </p:spTree>
    <p:extLst>
      <p:ext uri="{BB962C8B-B14F-4D97-AF65-F5344CB8AC3E}">
        <p14:creationId xmlns:p14="http://schemas.microsoft.com/office/powerpoint/2010/main" val="215892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Isaiah 36:1-3, 13-20; 37:1-7; 2:1-4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4F20ACA-B726-7D3A-979E-86E2432BC4EF}"/>
              </a:ext>
            </a:extLst>
          </p:cNvPr>
          <p:cNvSpPr txBox="1"/>
          <p:nvPr/>
        </p:nvSpPr>
        <p:spPr>
          <a:xfrm>
            <a:off x="161422" y="1055801"/>
            <a:ext cx="8821156"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out of Zion shall go forth instruction, and the word of the Lord from Jerusalem.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shall judge between the nations, and shall arbitrate for many peoples; they shall beat their swords into plowshares, and their spears into pruning hooks; nation shall not lift up sword against nation, neither shall they learn war any more.</a:t>
            </a:r>
          </a:p>
        </p:txBody>
      </p:sp>
    </p:spTree>
    <p:extLst>
      <p:ext uri="{BB962C8B-B14F-4D97-AF65-F5344CB8AC3E}">
        <p14:creationId xmlns:p14="http://schemas.microsoft.com/office/powerpoint/2010/main" val="1163553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t>
            </a:r>
            <a:r>
              <a:rPr lang="fr-FR" sz="3600" b="1" dirty="0">
                <a:latin typeface="Arial Rounded MT Bold" panose="020F0704030504030204" pitchFamily="34" charset="0"/>
                <a:ea typeface="Times New Roman" panose="02020603050405020304" pitchFamily="18" charset="0"/>
              </a:rPr>
              <a:t>Isaiah 36:1-3, 13-20; 37:1-7; 2:1-4</a:t>
            </a: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628650" y="471342"/>
            <a:ext cx="7878478" cy="4948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62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a:extLst>
              <a:ext uri="{FF2B5EF4-FFF2-40B4-BE49-F238E27FC236}">
                <a16:creationId xmlns:a16="http://schemas.microsoft.com/office/drawing/2014/main" id="{F833B8D7-5B7B-E7CB-5A8A-0125A2C5BC8E}"/>
              </a:ext>
            </a:extLst>
          </p:cNvPr>
          <p:cNvPicPr>
            <a:picLocks noChangeAspect="1"/>
          </p:cNvPicPr>
          <p:nvPr/>
        </p:nvPicPr>
        <p:blipFill rotWithShape="1">
          <a:blip r:embed="rId3"/>
          <a:srcRect t="4033" b="2987"/>
          <a:stretch/>
        </p:blipFill>
        <p:spPr>
          <a:xfrm>
            <a:off x="985101" y="556181"/>
            <a:ext cx="7173797" cy="49962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60231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708CF60C-5A6D-39C2-AD43-B4657968CDA2}"/>
              </a:ext>
            </a:extLst>
          </p:cNvPr>
          <p:cNvPicPr>
            <a:picLocks noChangeAspect="1"/>
          </p:cNvPicPr>
          <p:nvPr/>
        </p:nvPicPr>
        <p:blipFill>
          <a:blip r:embed="rId3"/>
          <a:stretch>
            <a:fillRect/>
          </a:stretch>
        </p:blipFill>
        <p:spPr>
          <a:xfrm>
            <a:off x="1609725" y="383757"/>
            <a:ext cx="5924550" cy="5715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379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90902992-E328-17AB-0D77-3A7D214C0BDE}"/>
              </a:ext>
            </a:extLst>
          </p:cNvPr>
          <p:cNvPicPr>
            <a:picLocks noChangeAspect="1"/>
          </p:cNvPicPr>
          <p:nvPr/>
        </p:nvPicPr>
        <p:blipFill>
          <a:blip r:embed="rId3"/>
          <a:stretch>
            <a:fillRect/>
          </a:stretch>
        </p:blipFill>
        <p:spPr>
          <a:xfrm>
            <a:off x="2177592" y="144548"/>
            <a:ext cx="4788816" cy="59802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876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Gracious God…</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628650" y="471342"/>
            <a:ext cx="7878478" cy="4948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1815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552388"/>
            <a:ext cx="9144000" cy="1291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SPECIAL MUSIC</a:t>
            </a:r>
          </a:p>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Larry Harter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628650" y="471342"/>
            <a:ext cx="7878478" cy="4948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8289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857412"/>
            <a:ext cx="9143999"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sinned against you and our neighbors. We have taken what is not ours, and justified our actions. We have turned away from your wisdom. We have not done justice, loved kindness, nor walked humbly with you. Forgive us for the harms we have caused through word and action, and restore us to the joy of following your will for us.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We lift all for whom we pray into your loving arms, O God, in the name of Jesus, our savior.</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769201"/>
            <a:ext cx="9144000" cy="8387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628650" y="471342"/>
            <a:ext cx="7878478" cy="4948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6744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knows our every weakness and yet loves us without ceasing. Rejoice and be glad, for the God of grace and mercy forgives you all your sins, for the sake of our savior Jesus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461235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311509" y="1324350"/>
            <a:ext cx="8520981"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All the nations stream to the house of the Lord to turn away from war and strife. We, too, have a place at this holy table. Come, join with the whole human family in the feast of God’s peace and justice.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We give you thanks, most gracious God, that you have fed us with the bread of heaven and given us a foretaste of Paradise.  Enliven us to be your body in the world and to serve those who are in need; through Jesus Christ our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552388"/>
            <a:ext cx="9144000" cy="12912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ANNOUNCEMENYS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628650" y="471342"/>
            <a:ext cx="7878478" cy="49480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175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who creates all things and calls them good, who makes us alive in Jesus, and who breathes on us the Spirit of hope, bless you now and forever.</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975673" y="2967335"/>
            <a:ext cx="428920" cy="461665"/>
          </a:xfrm>
          <a:prstGeom prst="rect">
            <a:avLst/>
          </a:prstGeom>
          <a:noFill/>
        </p:spPr>
        <p:txBody>
          <a:bodyPr wrap="square">
            <a:spAutoFit/>
          </a:bodyPr>
          <a:lstStyle/>
          <a:p>
            <a:r>
              <a:rPr lang="en-US" sz="24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0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1" y="197963"/>
            <a:ext cx="9144000" cy="6596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EB6CCCB4-457F-0741-4E99-AB19AFB8654B}"/>
              </a:ext>
            </a:extLst>
          </p:cNvPr>
          <p:cNvPicPr>
            <a:picLocks noChangeAspect="1"/>
          </p:cNvPicPr>
          <p:nvPr/>
        </p:nvPicPr>
        <p:blipFill>
          <a:blip r:embed="rId3"/>
          <a:stretch>
            <a:fillRect/>
          </a:stretch>
        </p:blipFill>
        <p:spPr>
          <a:xfrm>
            <a:off x="1294712" y="1076575"/>
            <a:ext cx="6554575" cy="4116592"/>
          </a:xfrm>
          <a:prstGeom prst="rect">
            <a:avLst/>
          </a:prstGeom>
          <a:ln w="88900" cap="sq" cmpd="thickThin">
            <a:solidFill>
              <a:srgbClr val="000000"/>
            </a:solidFill>
            <a:prstDash val="solid"/>
            <a:miter lim="800000"/>
          </a:ln>
          <a:effectLst>
            <a:innerShdw blurRad="76200">
              <a:srgbClr val="000000"/>
            </a:innerShdw>
          </a:effectLst>
        </p:spPr>
      </p:pic>
      <p:sp>
        <p:nvSpPr>
          <p:cNvPr id="3" name="Title 1">
            <a:extLst>
              <a:ext uri="{FF2B5EF4-FFF2-40B4-BE49-F238E27FC236}">
                <a16:creationId xmlns:a16="http://schemas.microsoft.com/office/drawing/2014/main" id="{D4F70416-2A11-1B4A-A3C9-507FBCADE430}"/>
              </a:ext>
            </a:extLst>
          </p:cNvPr>
          <p:cNvSpPr txBox="1">
            <a:spLocks/>
          </p:cNvSpPr>
          <p:nvPr/>
        </p:nvSpPr>
        <p:spPr bwMode="auto">
          <a:xfrm>
            <a:off x="0" y="5630203"/>
            <a:ext cx="9144000" cy="996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“Beautiful Savior”</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LBW 518</a:t>
            </a:r>
          </a:p>
        </p:txBody>
      </p:sp>
    </p:spTree>
    <p:extLst>
      <p:ext uri="{BB962C8B-B14F-4D97-AF65-F5344CB8AC3E}">
        <p14:creationId xmlns:p14="http://schemas.microsoft.com/office/powerpoint/2010/main" val="3878479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Beautiful Savior				         LBW 518</a:t>
            </a:r>
          </a:p>
        </p:txBody>
      </p:sp>
      <p:sp>
        <p:nvSpPr>
          <p:cNvPr id="4" name="TextBox 3">
            <a:extLst>
              <a:ext uri="{FF2B5EF4-FFF2-40B4-BE49-F238E27FC236}">
                <a16:creationId xmlns:a16="http://schemas.microsoft.com/office/drawing/2014/main" id="{F182D4E8-1480-477D-8CF7-1B443CFEF15B}"/>
              </a:ext>
            </a:extLst>
          </p:cNvPr>
          <p:cNvSpPr txBox="1"/>
          <p:nvPr/>
        </p:nvSpPr>
        <p:spPr>
          <a:xfrm>
            <a:off x="1117075" y="1168923"/>
            <a:ext cx="6909849"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King of creation,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love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serve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light of my soul,                                            my joy, my crown.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“Arise, Your Light Has Come!”</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ELW 314</a:t>
            </a:r>
            <a:endParaRPr lang="en-US" sz="3200" i="1" dirty="0">
              <a:solidFill>
                <a:srgbClr val="C00000"/>
              </a:solidFill>
              <a:latin typeface="Arial Rounded MT Bold" panose="020F0704030504030204" pitchFamily="34" charset="0"/>
              <a:ea typeface="+mn-ea"/>
            </a:endParaRPr>
          </a:p>
        </p:txBody>
      </p:sp>
      <p:pic>
        <p:nvPicPr>
          <p:cNvPr id="3" name="Picture 2">
            <a:extLst>
              <a:ext uri="{FF2B5EF4-FFF2-40B4-BE49-F238E27FC236}">
                <a16:creationId xmlns:a16="http://schemas.microsoft.com/office/drawing/2014/main" id="{C1022A3F-2899-6746-2A26-88C4334A25BF}"/>
              </a:ext>
            </a:extLst>
          </p:cNvPr>
          <p:cNvPicPr>
            <a:picLocks noChangeAspect="1"/>
          </p:cNvPicPr>
          <p:nvPr/>
        </p:nvPicPr>
        <p:blipFill>
          <a:blip r:embed="rId3"/>
          <a:stretch>
            <a:fillRect/>
          </a:stretch>
        </p:blipFill>
        <p:spPr>
          <a:xfrm>
            <a:off x="1071341" y="960106"/>
            <a:ext cx="7001317" cy="4394323"/>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Beautiful Savior				         LBW 518</a:t>
            </a:r>
          </a:p>
        </p:txBody>
      </p:sp>
      <p:sp>
        <p:nvSpPr>
          <p:cNvPr id="4" name="TextBox 3">
            <a:extLst>
              <a:ext uri="{FF2B5EF4-FFF2-40B4-BE49-F238E27FC236}">
                <a16:creationId xmlns:a16="http://schemas.microsoft.com/office/drawing/2014/main" id="{F182D4E8-1480-477D-8CF7-1B443CFEF15B}"/>
              </a:ext>
            </a:extLst>
          </p:cNvPr>
          <p:cNvSpPr txBox="1"/>
          <p:nvPr/>
        </p:nvSpPr>
        <p:spPr>
          <a:xfrm>
            <a:off x="1534540" y="895546"/>
            <a:ext cx="6052010"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Fair are the meadows,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are the woodlands,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robed in </a:t>
            </a:r>
            <a:r>
              <a:rPr lang="en-US" sz="3600" dirty="0" err="1">
                <a:effectLst/>
                <a:latin typeface="Arial Rounded MT Bold" panose="020F0704030504030204" pitchFamily="34" charset="0"/>
                <a:ea typeface="MS Mincho" panose="02020609040205080304" pitchFamily="49" charset="-128"/>
              </a:rPr>
              <a:t>flow'rs</a:t>
            </a:r>
            <a:r>
              <a:rPr lang="en-US" sz="3600" dirty="0">
                <a:effectLst/>
                <a:latin typeface="Arial Rounded MT Bold" panose="020F0704030504030204" pitchFamily="34" charset="0"/>
                <a:ea typeface="MS Mincho" panose="02020609040205080304" pitchFamily="49" charset="-128"/>
              </a:rPr>
              <a:t> of                                     blooming spring;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fairer,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 makes our sorrowing                                spirit sing.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25741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Beautiful Savior				         LBW 518</a:t>
            </a:r>
          </a:p>
        </p:txBody>
      </p:sp>
      <p:sp>
        <p:nvSpPr>
          <p:cNvPr id="4" name="TextBox 3">
            <a:extLst>
              <a:ext uri="{FF2B5EF4-FFF2-40B4-BE49-F238E27FC236}">
                <a16:creationId xmlns:a16="http://schemas.microsoft.com/office/drawing/2014/main" id="{F182D4E8-1480-477D-8CF7-1B443CFEF15B}"/>
              </a:ext>
            </a:extLst>
          </p:cNvPr>
          <p:cNvSpPr txBox="1"/>
          <p:nvPr/>
        </p:nvSpPr>
        <p:spPr>
          <a:xfrm>
            <a:off x="1706251" y="1027521"/>
            <a:ext cx="5731497"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Fair is the sunshine,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is the moonlight,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bright the sparkling                        stars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brighter,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than all the angels                                in the sky.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55751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Beautiful Savior				         LBW 518</a:t>
            </a:r>
          </a:p>
        </p:txBody>
      </p:sp>
      <p:sp>
        <p:nvSpPr>
          <p:cNvPr id="4" name="TextBox 3">
            <a:extLst>
              <a:ext uri="{FF2B5EF4-FFF2-40B4-BE49-F238E27FC236}">
                <a16:creationId xmlns:a16="http://schemas.microsoft.com/office/drawing/2014/main" id="{F182D4E8-1480-477D-8CF7-1B443CFEF15B}"/>
              </a:ext>
            </a:extLst>
          </p:cNvPr>
          <p:cNvSpPr txBox="1"/>
          <p:nvPr/>
        </p:nvSpPr>
        <p:spPr>
          <a:xfrm>
            <a:off x="1135929" y="1255398"/>
            <a:ext cx="6872142" cy="3970318"/>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Lord of the nations,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Glory and honor,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praise, adoration,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and forevermore                                   be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11820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092607"/>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“Arise, Your Light Has Come!”               ELW 314</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6D135BE-A4CC-1893-F4BE-1525534A52E1}"/>
              </a:ext>
            </a:extLst>
          </p:cNvPr>
          <p:cNvSpPr txBox="1"/>
          <p:nvPr/>
        </p:nvSpPr>
        <p:spPr>
          <a:xfrm>
            <a:off x="678730" y="1042243"/>
            <a:ext cx="7786540"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Arise, your light has come!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Spirit's call obey;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show forth the glory of your God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which shines on you today.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Arise, your light has come!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Fling wide the prison door;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proclaim the captive's liberty,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good tidings to the poor.</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1092607"/>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“Arise, Your Light Has Come!”               ELW 314</a:t>
            </a:r>
          </a:p>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6D135BE-A4CC-1893-F4BE-1525534A52E1}"/>
              </a:ext>
            </a:extLst>
          </p:cNvPr>
          <p:cNvSpPr txBox="1"/>
          <p:nvPr/>
        </p:nvSpPr>
        <p:spPr>
          <a:xfrm>
            <a:off x="678730" y="1042243"/>
            <a:ext cx="7786540"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Arise, your light has come!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All you in sorrow born,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bind up the brokenhearted ones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comfort those who mourn.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Arise, your light has come!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The mountains burst in song!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Rise up like eagles on the wing,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God's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will make us strong.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0731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4370</TotalTime>
  <Words>3888</Words>
  <Application>Microsoft Office PowerPoint</Application>
  <PresentationFormat>On-screen Show (4:3)</PresentationFormat>
  <Paragraphs>312</Paragraphs>
  <Slides>63</Slides>
  <Notes>38</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Rounded MT Bold</vt:lpstr>
      <vt:lpstr>Calibri</vt:lpstr>
      <vt:lpstr>Calibri Light</vt:lpstr>
      <vt:lpstr>Symbol</vt:lpstr>
      <vt:lpstr>Times New Roman</vt:lpstr>
      <vt:lpstr>Office Theme</vt:lpstr>
      <vt:lpstr>Trinity Evangelical Lutheran Church November 20,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119</cp:revision>
  <dcterms:created xsi:type="dcterms:W3CDTF">2016-05-14T21:20:37Z</dcterms:created>
  <dcterms:modified xsi:type="dcterms:W3CDTF">2022-11-20T12:16:03Z</dcterms:modified>
</cp:coreProperties>
</file>