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62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59" r:id="rId11"/>
    <p:sldId id="260" r:id="rId12"/>
    <p:sldId id="26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101" d="100"/>
          <a:sy n="101" d="100"/>
        </p:scale>
        <p:origin x="876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62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224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040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121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6259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742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405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11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1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03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2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72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1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476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35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21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59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914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0FF2C-49EF-44AC-A866-A04EC0C32D7C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1CAAE-C8BA-45BD-ACF8-A19FC46F29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3347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-381000"/>
            <a:ext cx="12115800" cy="7086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6000" b="1" dirty="0"/>
              <a:t> </a:t>
            </a:r>
            <a:r>
              <a:rPr lang="en-US" sz="6600" b="1" dirty="0"/>
              <a:t># 1 Sin of Ministry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6600" b="1" dirty="0"/>
              <a:t> Affects Saved and Unsaved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6600" b="1" dirty="0"/>
              <a:t> Not Viewed AS Sin By Most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6600" b="1" dirty="0"/>
              <a:t> # 1 Cause of “Backsliding”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6600" b="1" dirty="0"/>
              <a:t> Sends People to Hell</a:t>
            </a:r>
          </a:p>
          <a:p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12115800" cy="6857999"/>
          </a:xfrm>
        </p:spPr>
        <p:txBody>
          <a:bodyPr>
            <a:normAutofit fontScale="92500" lnSpcReduction="10000"/>
          </a:bodyPr>
          <a:lstStyle/>
          <a:p>
            <a:pPr marL="571500" indent="-571500" algn="ctr">
              <a:buNone/>
            </a:pPr>
            <a:r>
              <a:rPr lang="en-US" sz="7800" b="1" dirty="0">
                <a:latin typeface="+mj-lt"/>
              </a:rPr>
              <a:t>What Is Discouragement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7800" b="1" dirty="0"/>
              <a:t>“longsuffering”    </a:t>
            </a:r>
            <a:r>
              <a:rPr lang="en-US" sz="5800" b="1" dirty="0"/>
              <a:t>Gal. 5:22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7800" b="1" dirty="0"/>
              <a:t>“faint not”              </a:t>
            </a:r>
            <a:r>
              <a:rPr lang="en-US" sz="5800" b="1" dirty="0"/>
              <a:t>Gal. 6:9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7800" b="1" dirty="0"/>
              <a:t>“wearied, faint”   </a:t>
            </a:r>
            <a:r>
              <a:rPr lang="en-US" sz="5800" b="1" dirty="0"/>
              <a:t>Heb. 12:3                    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6600" b="1" dirty="0"/>
              <a:t> </a:t>
            </a:r>
            <a:r>
              <a:rPr lang="en-US" sz="7800" b="1" dirty="0"/>
              <a:t>“stand fast”           </a:t>
            </a:r>
            <a:r>
              <a:rPr lang="en-US" sz="5400" b="1" dirty="0"/>
              <a:t>1Cor. 6:13</a:t>
            </a:r>
            <a:endParaRPr lang="en-US" sz="7800" b="1" dirty="0"/>
          </a:p>
          <a:p>
            <a:pPr marL="571500" indent="-571500">
              <a:buNone/>
            </a:pPr>
            <a:endParaRPr lang="en-US" b="1" i="1" dirty="0"/>
          </a:p>
          <a:p>
            <a:pPr marL="571500" indent="-571500">
              <a:buNone/>
            </a:pP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pPr marL="571500" indent="-571500" algn="ctr">
              <a:buNone/>
            </a:pPr>
            <a:r>
              <a:rPr lang="en-US" sz="6800" b="1" dirty="0">
                <a:latin typeface="+mj-lt"/>
              </a:rPr>
              <a:t>Causes Of Discouragement</a:t>
            </a:r>
            <a:r>
              <a:rPr lang="en-US" sz="7200" b="1" dirty="0"/>
              <a:t>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7200" b="1" dirty="0"/>
              <a:t> </a:t>
            </a:r>
            <a:r>
              <a:rPr lang="en-US" sz="6600" b="1" dirty="0"/>
              <a:t>People   </a:t>
            </a:r>
            <a:endParaRPr lang="en-US" sz="6600" b="1" u="sng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6600" b="1" dirty="0"/>
              <a:t> Things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6600" b="1" dirty="0"/>
              <a:t> Circumstances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6600" b="1" dirty="0"/>
              <a:t> Unforgiveness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 lnSpcReduction="10000"/>
          </a:bodyPr>
          <a:lstStyle/>
          <a:p>
            <a:pPr marL="571500" indent="-571500" algn="ctr">
              <a:buNone/>
            </a:pPr>
            <a:r>
              <a:rPr lang="en-US" sz="6600" b="1" dirty="0">
                <a:latin typeface="+mj-lt"/>
              </a:rPr>
              <a:t>Wh</a:t>
            </a:r>
            <a:r>
              <a:rPr lang="en-US" sz="7200" b="1" dirty="0">
                <a:latin typeface="+mj-lt"/>
              </a:rPr>
              <a:t>y We Shouldn’t Be Discouraged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7200" b="1" dirty="0"/>
              <a:t> It is a Sin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7200" b="1" dirty="0"/>
              <a:t> It is not of Faith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7200" b="1" dirty="0"/>
              <a:t> Souls are at Stake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57200"/>
            <a:ext cx="12115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6600" b="1" dirty="0"/>
              <a:t> </a:t>
            </a:r>
            <a:r>
              <a:rPr lang="en-US" sz="7200" b="1" dirty="0"/>
              <a:t>Not Adultery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7200" b="1" dirty="0"/>
              <a:t> Not Greed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7200" b="1" dirty="0"/>
              <a:t> Not Pride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7200" b="1" dirty="0"/>
              <a:t> Not Covetousness</a:t>
            </a: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606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2286000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/>
              <a:t> </a:t>
            </a:r>
            <a:r>
              <a:rPr lang="en-US" sz="7200" b="1" dirty="0"/>
              <a:t>the sin </a:t>
            </a:r>
            <a:r>
              <a:rPr lang="en-US" sz="7200" dirty="0"/>
              <a:t>of </a:t>
            </a:r>
            <a:r>
              <a:rPr lang="en-US" sz="7200" b="1" dirty="0"/>
              <a:t>Discouragement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96064"/>
            <a:ext cx="12191999" cy="3695136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en-US" sz="6600" b="1" dirty="0"/>
          </a:p>
          <a:p>
            <a:pPr algn="r">
              <a:buNone/>
            </a:pPr>
            <a:r>
              <a:rPr lang="en-US" sz="6600" b="1" dirty="0"/>
              <a:t>Colossians 3:21 (KJV)</a:t>
            </a:r>
          </a:p>
          <a:p>
            <a:pPr algn="ctr">
              <a:buNone/>
            </a:pPr>
            <a:endParaRPr lang="en-US" sz="4000" b="1" i="1" dirty="0"/>
          </a:p>
          <a:p>
            <a:pPr>
              <a:buNone/>
            </a:pPr>
            <a:endParaRPr lang="en-US" sz="2800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66C32-C00B-389D-AE5D-F2A4C6959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500" b="1" dirty="0">
                <a:latin typeface="+mj-lt"/>
              </a:rPr>
              <a:t>17</a:t>
            </a:r>
            <a:r>
              <a:rPr lang="en-US" sz="2800" b="1" dirty="0">
                <a:latin typeface="+mj-lt"/>
              </a:rPr>
              <a:t>  </a:t>
            </a:r>
            <a:r>
              <a:rPr lang="en-US" sz="6600" b="1" i="0" dirty="0">
                <a:effectLst/>
                <a:latin typeface="system-ui"/>
              </a:rPr>
              <a:t>And whatsoever ye do in word or deed, do all in the name of the Lord Jesus, giving thanks to God and the Father by him.</a:t>
            </a:r>
            <a:r>
              <a:rPr lang="en-US" sz="6600" b="1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5888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66C32-C00B-389D-AE5D-F2A4C6959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latin typeface="+mj-lt"/>
              </a:rPr>
              <a:t>18</a:t>
            </a:r>
            <a:r>
              <a:rPr lang="en-US" sz="2800" b="1" dirty="0">
                <a:latin typeface="+mj-lt"/>
              </a:rPr>
              <a:t>  </a:t>
            </a:r>
            <a:r>
              <a:rPr lang="en-US" sz="6600" b="1" i="0" dirty="0">
                <a:effectLst/>
                <a:latin typeface="system-ui"/>
              </a:rPr>
              <a:t>Wives, submit yourselves unto your own husbands, as it is fit in the Lord.  </a:t>
            </a:r>
            <a:r>
              <a:rPr lang="en-US" sz="3600" b="1" dirty="0">
                <a:latin typeface="+mj-lt"/>
              </a:rPr>
              <a:t>19</a:t>
            </a:r>
            <a:r>
              <a:rPr lang="en-US" sz="3600" b="1" dirty="0">
                <a:effectLst/>
                <a:latin typeface="system-ui"/>
              </a:rPr>
              <a:t> </a:t>
            </a:r>
            <a:r>
              <a:rPr lang="en-US" sz="6600" b="1" i="0" dirty="0">
                <a:effectLst/>
                <a:latin typeface="system-ui"/>
              </a:rPr>
              <a:t>Husbands, love your wives, and be not bitter against them.</a:t>
            </a:r>
            <a:endParaRPr lang="en-US" sz="6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07937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66C32-C00B-389D-AE5D-F2A4C6959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latin typeface="+mj-lt"/>
              </a:rPr>
              <a:t>20</a:t>
            </a:r>
            <a:r>
              <a:rPr lang="en-US" sz="2800" b="1" dirty="0">
                <a:latin typeface="+mj-lt"/>
              </a:rPr>
              <a:t>  </a:t>
            </a:r>
            <a:r>
              <a:rPr lang="en-US" sz="6600" b="1" i="0" dirty="0">
                <a:effectLst/>
                <a:latin typeface="system-ui"/>
              </a:rPr>
              <a:t>Children, obey your parents in all things: for this is well pleasing unto the Lord.  </a:t>
            </a:r>
            <a:r>
              <a:rPr lang="en-US" sz="3600" b="1" dirty="0">
                <a:latin typeface="+mj-lt"/>
              </a:rPr>
              <a:t>21</a:t>
            </a:r>
            <a:r>
              <a:rPr lang="en-US" sz="3600" b="1" dirty="0">
                <a:effectLst/>
                <a:latin typeface="system-ui"/>
              </a:rPr>
              <a:t>  </a:t>
            </a:r>
            <a:r>
              <a:rPr lang="en-US" sz="6600" b="1" i="0" dirty="0">
                <a:effectLst/>
                <a:latin typeface="system-ui"/>
              </a:rPr>
              <a:t>Fathers, provoke not your children to anger, lest they be discouraged</a:t>
            </a:r>
            <a:r>
              <a:rPr lang="en-US" sz="6600" b="0" i="0" dirty="0">
                <a:effectLst/>
                <a:latin typeface="system-ui"/>
              </a:rPr>
              <a:t>.</a:t>
            </a:r>
            <a:endParaRPr lang="en-US" sz="6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15303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66C32-C00B-389D-AE5D-F2A4C6959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latin typeface="+mj-lt"/>
              </a:rPr>
              <a:t>22</a:t>
            </a:r>
            <a:r>
              <a:rPr lang="en-US" sz="2800" b="1" dirty="0">
                <a:latin typeface="+mj-lt"/>
              </a:rPr>
              <a:t>  </a:t>
            </a:r>
            <a:r>
              <a:rPr lang="en-US" sz="6600" b="1" i="0" dirty="0">
                <a:effectLst/>
                <a:latin typeface="system-ui"/>
              </a:rPr>
              <a:t>Servants, obey in all things your masters according to the flesh; not with eyeservice, as </a:t>
            </a:r>
            <a:r>
              <a:rPr lang="en-US" sz="6600" b="1" i="0" dirty="0" err="1">
                <a:effectLst/>
                <a:latin typeface="system-ui"/>
              </a:rPr>
              <a:t>menpleasers</a:t>
            </a:r>
            <a:r>
              <a:rPr lang="en-US" sz="6600" b="1" i="0" dirty="0">
                <a:effectLst/>
                <a:latin typeface="system-ui"/>
              </a:rPr>
              <a:t>; but in singleness of heart, fearing God;</a:t>
            </a:r>
            <a:endParaRPr lang="en-US" sz="6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7441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66C32-C00B-389D-AE5D-F2A4C6959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705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>
                <a:latin typeface="+mj-lt"/>
              </a:rPr>
              <a:t>23</a:t>
            </a:r>
            <a:r>
              <a:rPr lang="en-US" sz="2800" b="1" dirty="0">
                <a:latin typeface="+mj-lt"/>
              </a:rPr>
              <a:t>  </a:t>
            </a:r>
            <a:r>
              <a:rPr lang="en-US" sz="6600" b="1" i="0" baseline="30000" dirty="0">
                <a:effectLst/>
                <a:latin typeface="system-ui"/>
              </a:rPr>
              <a:t> </a:t>
            </a:r>
            <a:r>
              <a:rPr lang="en-US" sz="6600" b="1" i="0" dirty="0">
                <a:effectLst/>
                <a:latin typeface="system-ui"/>
              </a:rPr>
              <a:t>And whatsoever ye do, do it heartily, as to the Lord, and not unto men;   </a:t>
            </a:r>
            <a:r>
              <a:rPr lang="en-US" sz="3600" b="1" dirty="0">
                <a:latin typeface="+mj-lt"/>
              </a:rPr>
              <a:t>24 </a:t>
            </a:r>
            <a:r>
              <a:rPr lang="en-US" sz="6600" b="1" i="0" dirty="0">
                <a:effectLst/>
                <a:latin typeface="system-ui"/>
              </a:rPr>
              <a:t>Knowing that of the Lord ye shall receive the reward of the inheritance: for ye serve the Lord Christ. </a:t>
            </a:r>
            <a:endParaRPr lang="en-US" sz="6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81382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66C32-C00B-389D-AE5D-F2A4C6959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latin typeface="+mj-lt"/>
              </a:rPr>
              <a:t>25  </a:t>
            </a:r>
            <a:r>
              <a:rPr lang="en-US" sz="6600" b="1" i="0" dirty="0">
                <a:effectLst/>
                <a:latin typeface="system-ui"/>
              </a:rPr>
              <a:t>But he that doeth wrong shall receive for the wrong which he hath done: and there is no respect of persons.</a:t>
            </a:r>
            <a:r>
              <a:rPr lang="en-US" sz="6600" b="1" dirty="0">
                <a:latin typeface="+mj-lt"/>
              </a:rPr>
              <a:t>  </a:t>
            </a:r>
            <a:r>
              <a:rPr lang="en-US" sz="6600" b="1" i="0" baseline="30000" dirty="0">
                <a:effectLst/>
                <a:latin typeface="system-ui"/>
              </a:rPr>
              <a:t> </a:t>
            </a:r>
            <a:endParaRPr lang="en-US" sz="6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856786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265</TotalTime>
  <Words>309</Words>
  <Application>Microsoft Office PowerPoint</Application>
  <PresentationFormat>Widescreen</PresentationFormat>
  <Paragraphs>34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Bookman Old Style</vt:lpstr>
      <vt:lpstr>Rockwell</vt:lpstr>
      <vt:lpstr>system-ui</vt:lpstr>
      <vt:lpstr>Wingdings</vt:lpstr>
      <vt:lpstr>Damask</vt:lpstr>
      <vt:lpstr>PowerPoint Presentation</vt:lpstr>
      <vt:lpstr>PowerPoint Presentation</vt:lpstr>
      <vt:lpstr> the sin of Discouragement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Text: Joshua 1:1-9</dc:title>
  <dc:creator>Paul Young</dc:creator>
  <cp:lastModifiedBy>Summers Baptist Church</cp:lastModifiedBy>
  <cp:revision>37</cp:revision>
  <dcterms:created xsi:type="dcterms:W3CDTF">2008-08-10T01:03:38Z</dcterms:created>
  <dcterms:modified xsi:type="dcterms:W3CDTF">2022-10-02T14:51:18Z</dcterms:modified>
</cp:coreProperties>
</file>