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6" r:id="rId3"/>
    <p:sldId id="264" r:id="rId4"/>
    <p:sldId id="267" r:id="rId5"/>
    <p:sldId id="268" r:id="rId6"/>
    <p:sldId id="260" r:id="rId7"/>
    <p:sldId id="269" r:id="rId8"/>
    <p:sldId id="270" r:id="rId9"/>
    <p:sldId id="27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>
      <p:cViewPr varScale="1">
        <p:scale>
          <a:sx n="97" d="100"/>
          <a:sy n="97" d="100"/>
        </p:scale>
        <p:origin x="1064" y="19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BAF004A4-AEC3-4C2E-A6CA-681D57CCD2A2}" type="datetimeFigureOut">
              <a:rPr lang="en-US" smtClean="0"/>
              <a:t>7/25/21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7/25/21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7/25/21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7/25/21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7/25/21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7/25/21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AF004A4-AEC3-4C2E-A6CA-681D57CCD2A2}" type="datetimeFigureOut">
              <a:rPr lang="en-US" smtClean="0"/>
              <a:t>7/25/21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BAF004A4-AEC3-4C2E-A6CA-681D57CCD2A2}" type="datetimeFigureOut">
              <a:rPr lang="en-US" smtClean="0"/>
              <a:t>7/25/21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7/25/21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7/25/21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7/25/21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AF004A4-AEC3-4C2E-A6CA-681D57CCD2A2}" type="datetimeFigureOut">
              <a:rPr lang="en-US" smtClean="0"/>
              <a:t>7/25/21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600200"/>
            <a:ext cx="11277600" cy="1524001"/>
          </a:xfrm>
        </p:spPr>
        <p:txBody>
          <a:bodyPr>
            <a:normAutofit/>
          </a:bodyPr>
          <a:lstStyle/>
          <a:p>
            <a:r>
              <a:rPr lang="en-US" sz="5400" b="1" dirty="0"/>
              <a:t>When God Disciplines His Children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Hebrews 12:5-11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9DBE1-C9F2-48BC-B9E5-0875CB25B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2954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>What Happens When A Christian Sins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CD24C-EAC9-4320-B502-7AD024413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905000"/>
            <a:ext cx="11887200" cy="4876800"/>
          </a:xfrm>
        </p:spPr>
        <p:txBody>
          <a:bodyPr>
            <a:normAutofit lnSpcReduction="10000"/>
          </a:bodyPr>
          <a:lstStyle/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4800" dirty="0"/>
              <a:t>  </a:t>
            </a:r>
            <a:r>
              <a:rPr lang="en-US" sz="4800" b="1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God Allows Nature To Take It’s Course</a:t>
            </a:r>
            <a:endParaRPr lang="en-US" sz="4800" b="1" dirty="0">
              <a:solidFill>
                <a:srgbClr val="000000"/>
              </a:solidFill>
              <a:effectLst/>
              <a:latin typeface="Franklin Gothic Medium" panose="020B0603020102020204" pitchFamily="34" charset="0"/>
              <a:ea typeface="Times New Roman" panose="02020603050405020304" pitchFamily="18" charset="0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48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</a:rPr>
              <a:t>  </a:t>
            </a:r>
            <a:r>
              <a:rPr lang="en-US" sz="4800" b="1" dirty="0">
                <a:solidFill>
                  <a:srgbClr val="000000"/>
                </a:solidFill>
                <a:latin typeface="Franklin Gothic Medium" panose="020B0603020102020204" pitchFamily="34" charset="0"/>
                <a:ea typeface="Times New Roman" panose="02020603050405020304" pitchFamily="18" charset="0"/>
              </a:rPr>
              <a:t>God Brings Conviction To Draw Us Back</a:t>
            </a:r>
            <a:endParaRPr lang="en-US" sz="4800" b="1" dirty="0">
              <a:solidFill>
                <a:srgbClr val="000000"/>
              </a:solidFill>
              <a:effectLst/>
              <a:latin typeface="Franklin Gothic Medium" panose="020B0603020102020204" pitchFamily="34" charset="0"/>
              <a:ea typeface="Times New Roman" panose="02020603050405020304" pitchFamily="18" charset="0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48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</a:rPr>
              <a:t>  </a:t>
            </a:r>
            <a:r>
              <a:rPr lang="en-US" sz="4800" b="1" dirty="0">
                <a:solidFill>
                  <a:srgbClr val="000000"/>
                </a:solidFill>
                <a:latin typeface="Franklin Gothic Medium" panose="020B0603020102020204" pitchFamily="34" charset="0"/>
                <a:ea typeface="Times New Roman" panose="02020603050405020304" pitchFamily="18" charset="0"/>
              </a:rPr>
              <a:t>God Provides A Message Of Warning</a:t>
            </a:r>
            <a:endParaRPr lang="en-US" sz="4800" b="1" dirty="0">
              <a:solidFill>
                <a:srgbClr val="000000"/>
              </a:solidFill>
              <a:effectLst/>
              <a:latin typeface="Franklin Gothic Medium" panose="020B0603020102020204" pitchFamily="34" charset="0"/>
              <a:ea typeface="Times New Roman" panose="02020603050405020304" pitchFamily="18" charset="0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48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</a:rPr>
              <a:t>  </a:t>
            </a:r>
            <a:r>
              <a:rPr lang="en-US" sz="4800" b="1" dirty="0">
                <a:solidFill>
                  <a:srgbClr val="000000"/>
                </a:solidFill>
                <a:latin typeface="Franklin Gothic Medium" panose="020B0603020102020204" pitchFamily="34" charset="0"/>
                <a:ea typeface="Times New Roman" panose="02020603050405020304" pitchFamily="18" charset="0"/>
              </a:rPr>
              <a:t>God Sends Discipline To Turn Our Hearts</a:t>
            </a:r>
            <a:r>
              <a:rPr lang="en-US" sz="48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</a:rPr>
              <a:t> 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endParaRPr lang="en-US" sz="4400" b="1" dirty="0">
              <a:solidFill>
                <a:srgbClr val="000000"/>
              </a:solidFill>
              <a:latin typeface="Franklin Gothic Medium" panose="020B0603020102020204" pitchFamily="34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endParaRPr lang="en-US" sz="4400" b="1" dirty="0">
              <a:solidFill>
                <a:srgbClr val="000000"/>
              </a:solidFill>
              <a:effectLst/>
              <a:latin typeface="Franklin Gothic Medium" panose="020B0603020102020204" pitchFamily="34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endParaRPr lang="en-US" sz="4400" b="1" dirty="0">
              <a:solidFill>
                <a:srgbClr val="000000"/>
              </a:solidFill>
              <a:effectLst/>
              <a:latin typeface="Franklin Gothic Medium" panose="020B0603020102020204" pitchFamily="34" charset="0"/>
              <a:ea typeface="Times New Roman" panose="02020603050405020304" pitchFamily="18" charset="0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324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11811000" cy="6172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4400" b="1" dirty="0"/>
              <a:t>Hebrews 12   </a:t>
            </a:r>
          </a:p>
          <a:p>
            <a:pPr marL="109728" indent="0" algn="l">
              <a:buNone/>
            </a:pPr>
            <a:r>
              <a:rPr lang="en-US" sz="4800" b="1" i="0" baseline="30000" dirty="0">
                <a:solidFill>
                  <a:srgbClr val="000000"/>
                </a:solidFill>
                <a:effectLst/>
                <a:latin typeface="system-ui"/>
              </a:rPr>
              <a:t>5 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system-ui"/>
              </a:rPr>
              <a:t>And ye have forgotten the exhortation which </a:t>
            </a:r>
            <a:r>
              <a:rPr lang="en-US" sz="4800" b="1" i="0" dirty="0" err="1">
                <a:solidFill>
                  <a:srgbClr val="000000"/>
                </a:solidFill>
                <a:effectLst/>
                <a:latin typeface="system-ui"/>
              </a:rPr>
              <a:t>speaketh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system-ui"/>
              </a:rPr>
              <a:t> unto you as unto children, My son, despise not thou the chastening of the Lord, nor faint when thou art rebuked of him:</a:t>
            </a:r>
          </a:p>
          <a:p>
            <a:pPr marL="109728" indent="0" algn="l">
              <a:buNone/>
            </a:pPr>
            <a:endParaRPr lang="en-US" sz="4800" b="1" i="0" dirty="0">
              <a:solidFill>
                <a:srgbClr val="000000"/>
              </a:solidFill>
              <a:effectLst/>
              <a:latin typeface="system-ui"/>
            </a:endParaRPr>
          </a:p>
          <a:p>
            <a:pPr marL="109728" indent="0" algn="l">
              <a:buNone/>
            </a:pPr>
            <a:r>
              <a:rPr lang="en-US" sz="4800" b="1" i="0" baseline="30000" dirty="0">
                <a:solidFill>
                  <a:srgbClr val="000000"/>
                </a:solidFill>
                <a:effectLst/>
                <a:latin typeface="system-ui"/>
              </a:rPr>
              <a:t>6 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system-ui"/>
              </a:rPr>
              <a:t>For whom the Lord loveth he </a:t>
            </a:r>
            <a:r>
              <a:rPr lang="en-US" sz="4800" b="1" i="0" dirty="0" err="1">
                <a:solidFill>
                  <a:srgbClr val="000000"/>
                </a:solidFill>
                <a:effectLst/>
                <a:latin typeface="system-ui"/>
              </a:rPr>
              <a:t>chasteneth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system-ui"/>
              </a:rPr>
              <a:t>, and </a:t>
            </a:r>
            <a:r>
              <a:rPr lang="en-US" sz="4800" b="1" i="0" dirty="0" err="1">
                <a:solidFill>
                  <a:srgbClr val="000000"/>
                </a:solidFill>
                <a:effectLst/>
                <a:latin typeface="system-ui"/>
              </a:rPr>
              <a:t>scourgeth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system-ui"/>
              </a:rPr>
              <a:t> every son whom he </a:t>
            </a:r>
            <a:r>
              <a:rPr lang="en-US" sz="4800" b="1" i="0" dirty="0" err="1">
                <a:solidFill>
                  <a:srgbClr val="000000"/>
                </a:solidFill>
                <a:effectLst/>
                <a:latin typeface="system-ui"/>
              </a:rPr>
              <a:t>receiveth</a:t>
            </a:r>
            <a:r>
              <a:rPr lang="en-US" sz="4800" b="1" i="0" dirty="0">
                <a:solidFill>
                  <a:srgbClr val="000000"/>
                </a:solidFill>
                <a:effectLst/>
                <a:latin typeface="system-ui"/>
              </a:rPr>
              <a:t>.</a:t>
            </a:r>
          </a:p>
          <a:p>
            <a:pPr marL="109728" indent="0" algn="l">
              <a:buNone/>
            </a:pPr>
            <a:endParaRPr lang="en-US" sz="3600" b="0" i="0" dirty="0">
              <a:solidFill>
                <a:srgbClr val="000000"/>
              </a:solidFill>
              <a:effectLst/>
              <a:latin typeface="system-ui"/>
            </a:endParaRPr>
          </a:p>
          <a:p>
            <a:pPr>
              <a:buNone/>
            </a:pPr>
            <a:r>
              <a:rPr lang="en-US" sz="4800" b="1" dirty="0">
                <a:solidFill>
                  <a:srgbClr val="000000"/>
                </a:solidFill>
                <a:latin typeface="system-ui"/>
              </a:rPr>
              <a:t> 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894374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11811000" cy="6248400"/>
          </a:xfrm>
        </p:spPr>
        <p:txBody>
          <a:bodyPr>
            <a:normAutofit fontScale="32500" lnSpcReduction="20000"/>
          </a:bodyPr>
          <a:lstStyle/>
          <a:p>
            <a:pPr marL="109728" indent="0" algn="l">
              <a:buNone/>
            </a:pPr>
            <a:r>
              <a:rPr lang="en-US" sz="13500" b="1" i="0" baseline="30000" dirty="0">
                <a:solidFill>
                  <a:srgbClr val="000000"/>
                </a:solidFill>
                <a:effectLst/>
                <a:latin typeface="system-ui"/>
              </a:rPr>
              <a:t>7 </a:t>
            </a:r>
            <a:r>
              <a:rPr lang="en-US" sz="13500" b="1" i="0" dirty="0">
                <a:solidFill>
                  <a:srgbClr val="000000"/>
                </a:solidFill>
                <a:effectLst/>
                <a:latin typeface="system-ui"/>
              </a:rPr>
              <a:t>If ye endure chastening, God </a:t>
            </a:r>
            <a:r>
              <a:rPr lang="en-US" sz="13500" b="1" i="0" dirty="0" err="1">
                <a:solidFill>
                  <a:srgbClr val="000000"/>
                </a:solidFill>
                <a:effectLst/>
                <a:latin typeface="system-ui"/>
              </a:rPr>
              <a:t>dealeth</a:t>
            </a:r>
            <a:r>
              <a:rPr lang="en-US" sz="13500" b="1" i="0" dirty="0">
                <a:solidFill>
                  <a:srgbClr val="000000"/>
                </a:solidFill>
                <a:effectLst/>
                <a:latin typeface="system-ui"/>
              </a:rPr>
              <a:t> with you as with sons; for what son is he whom the father </a:t>
            </a:r>
            <a:r>
              <a:rPr lang="en-US" sz="13500" b="1" i="0" dirty="0" err="1">
                <a:solidFill>
                  <a:srgbClr val="000000"/>
                </a:solidFill>
                <a:effectLst/>
                <a:latin typeface="system-ui"/>
              </a:rPr>
              <a:t>chasteneth</a:t>
            </a:r>
            <a:r>
              <a:rPr lang="en-US" sz="13500" b="1" i="0" dirty="0">
                <a:solidFill>
                  <a:srgbClr val="000000"/>
                </a:solidFill>
                <a:effectLst/>
                <a:latin typeface="system-ui"/>
              </a:rPr>
              <a:t> not?</a:t>
            </a:r>
          </a:p>
          <a:p>
            <a:pPr marL="109728" indent="0" algn="l">
              <a:buNone/>
            </a:pPr>
            <a:endParaRPr lang="en-US" sz="5600" b="1" i="0" dirty="0">
              <a:solidFill>
                <a:srgbClr val="000000"/>
              </a:solidFill>
              <a:effectLst/>
              <a:latin typeface="system-ui"/>
            </a:endParaRPr>
          </a:p>
          <a:p>
            <a:pPr marL="109728" indent="0" algn="l">
              <a:buNone/>
            </a:pPr>
            <a:r>
              <a:rPr lang="en-US" sz="13500" b="1" i="0" baseline="30000" dirty="0">
                <a:solidFill>
                  <a:srgbClr val="000000"/>
                </a:solidFill>
                <a:effectLst/>
                <a:latin typeface="system-ui"/>
              </a:rPr>
              <a:t>8 </a:t>
            </a:r>
            <a:r>
              <a:rPr lang="en-US" sz="13500" b="1" i="0" dirty="0">
                <a:solidFill>
                  <a:srgbClr val="000000"/>
                </a:solidFill>
                <a:effectLst/>
                <a:latin typeface="system-ui"/>
              </a:rPr>
              <a:t>But if ye be without chastisement, whereof all are partakers, then are ye bastards, and not sons.</a:t>
            </a:r>
          </a:p>
          <a:p>
            <a:pPr marL="109728" indent="0" algn="l">
              <a:buNone/>
            </a:pPr>
            <a:endParaRPr lang="en-US" sz="5600" b="1" i="0" dirty="0">
              <a:solidFill>
                <a:srgbClr val="000000"/>
              </a:solidFill>
              <a:effectLst/>
              <a:latin typeface="system-ui"/>
            </a:endParaRPr>
          </a:p>
          <a:p>
            <a:pPr marL="109728" indent="0" algn="l">
              <a:buNone/>
            </a:pPr>
            <a:r>
              <a:rPr lang="en-US" sz="13500" b="1" i="0" baseline="30000" dirty="0">
                <a:solidFill>
                  <a:srgbClr val="000000"/>
                </a:solidFill>
                <a:effectLst/>
                <a:latin typeface="system-ui"/>
              </a:rPr>
              <a:t>9 </a:t>
            </a:r>
            <a:r>
              <a:rPr lang="en-US" sz="13500" b="1" i="0" dirty="0">
                <a:solidFill>
                  <a:srgbClr val="000000"/>
                </a:solidFill>
                <a:effectLst/>
                <a:latin typeface="system-ui"/>
              </a:rPr>
              <a:t>Furthermore we have had fathers of our flesh which corrected us, and we gave them reverence: shall we not much rather be in subjection unto the Father of spirits, and live?</a:t>
            </a:r>
          </a:p>
          <a:p>
            <a:pPr marL="109728" indent="0" algn="l">
              <a:buNone/>
            </a:pPr>
            <a:endParaRPr lang="en-US" sz="3600" b="0" i="0" dirty="0">
              <a:solidFill>
                <a:srgbClr val="000000"/>
              </a:solidFill>
              <a:effectLst/>
              <a:latin typeface="system-ui"/>
            </a:endParaRPr>
          </a:p>
          <a:p>
            <a:pPr>
              <a:buNone/>
            </a:pPr>
            <a:r>
              <a:rPr lang="en-US" sz="4800" b="1" dirty="0">
                <a:solidFill>
                  <a:srgbClr val="000000"/>
                </a:solidFill>
                <a:latin typeface="system-ui"/>
              </a:rPr>
              <a:t> 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4132019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11811000" cy="5943600"/>
          </a:xfrm>
        </p:spPr>
        <p:txBody>
          <a:bodyPr>
            <a:normAutofit fontScale="62500" lnSpcReduction="20000"/>
          </a:bodyPr>
          <a:lstStyle/>
          <a:p>
            <a:pPr marL="109728" indent="0" algn="l">
              <a:buNone/>
            </a:pPr>
            <a:r>
              <a:rPr lang="en-US" sz="7000" b="1" i="0" baseline="30000" dirty="0">
                <a:solidFill>
                  <a:srgbClr val="000000"/>
                </a:solidFill>
                <a:effectLst/>
                <a:latin typeface="system-ui"/>
              </a:rPr>
              <a:t>10 </a:t>
            </a:r>
            <a:r>
              <a:rPr lang="en-US" sz="7000" b="1" i="0" dirty="0">
                <a:solidFill>
                  <a:srgbClr val="000000"/>
                </a:solidFill>
                <a:effectLst/>
                <a:latin typeface="system-ui"/>
              </a:rPr>
              <a:t>For they verily for a few days chastened us after their own pleasure; but he for our profit, that we might be partakers of his holiness.</a:t>
            </a:r>
          </a:p>
          <a:p>
            <a:pPr marL="109728" indent="0" algn="l">
              <a:buNone/>
            </a:pPr>
            <a:endParaRPr lang="en-US" sz="7000" b="1" i="0" dirty="0">
              <a:solidFill>
                <a:srgbClr val="000000"/>
              </a:solidFill>
              <a:effectLst/>
              <a:latin typeface="system-ui"/>
            </a:endParaRPr>
          </a:p>
          <a:p>
            <a:pPr marL="109728" indent="0" algn="l">
              <a:buNone/>
            </a:pPr>
            <a:r>
              <a:rPr lang="en-US" sz="7000" b="1" i="0" baseline="30000" dirty="0">
                <a:solidFill>
                  <a:srgbClr val="000000"/>
                </a:solidFill>
                <a:effectLst/>
                <a:latin typeface="system-ui"/>
              </a:rPr>
              <a:t>11 </a:t>
            </a:r>
            <a:r>
              <a:rPr lang="en-US" sz="7000" b="1" i="0" dirty="0">
                <a:solidFill>
                  <a:srgbClr val="000000"/>
                </a:solidFill>
                <a:effectLst/>
                <a:latin typeface="system-ui"/>
              </a:rPr>
              <a:t>Now no chastening for the present </a:t>
            </a:r>
            <a:r>
              <a:rPr lang="en-US" sz="7000" b="1" i="0" dirty="0" err="1">
                <a:solidFill>
                  <a:srgbClr val="000000"/>
                </a:solidFill>
                <a:effectLst/>
                <a:latin typeface="system-ui"/>
              </a:rPr>
              <a:t>seemeth</a:t>
            </a:r>
            <a:r>
              <a:rPr lang="en-US" sz="7000" b="1" i="0" dirty="0">
                <a:solidFill>
                  <a:srgbClr val="000000"/>
                </a:solidFill>
                <a:effectLst/>
                <a:latin typeface="system-ui"/>
              </a:rPr>
              <a:t> to be joyous, but grievous: nevertheless afterward it </a:t>
            </a:r>
            <a:r>
              <a:rPr lang="en-US" sz="7000" b="1" i="0" dirty="0" err="1">
                <a:solidFill>
                  <a:srgbClr val="000000"/>
                </a:solidFill>
                <a:effectLst/>
                <a:latin typeface="system-ui"/>
              </a:rPr>
              <a:t>yieldeth</a:t>
            </a:r>
            <a:r>
              <a:rPr lang="en-US" sz="7000" b="1" i="0" dirty="0">
                <a:solidFill>
                  <a:srgbClr val="000000"/>
                </a:solidFill>
                <a:effectLst/>
                <a:latin typeface="system-ui"/>
              </a:rPr>
              <a:t> the peaceable fruit of righteousness unto them which are exercised thereby.</a:t>
            </a:r>
          </a:p>
          <a:p>
            <a:pPr marL="109728" indent="0" algn="l">
              <a:buNone/>
            </a:pPr>
            <a:endParaRPr lang="en-US" sz="3600" b="0" i="0" dirty="0">
              <a:solidFill>
                <a:srgbClr val="000000"/>
              </a:solidFill>
              <a:effectLst/>
              <a:latin typeface="system-ui"/>
            </a:endParaRPr>
          </a:p>
          <a:p>
            <a:pPr>
              <a:buNone/>
            </a:pPr>
            <a:r>
              <a:rPr lang="en-US" sz="4800" b="1" dirty="0">
                <a:solidFill>
                  <a:srgbClr val="000000"/>
                </a:solidFill>
                <a:latin typeface="system-ui"/>
              </a:rPr>
              <a:t> 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208706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9DBE1-C9F2-48BC-B9E5-0875CB25B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2954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>God’s Purposes In Discipline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CD24C-EAC9-4320-B502-7AD024413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286000"/>
            <a:ext cx="11887200" cy="4495800"/>
          </a:xfrm>
        </p:spPr>
        <p:txBody>
          <a:bodyPr>
            <a:normAutofit/>
          </a:bodyPr>
          <a:lstStyle/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4800" dirty="0"/>
              <a:t>  </a:t>
            </a:r>
            <a:r>
              <a:rPr lang="en-US" sz="4800" b="1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Corrective  I Corinthians 11:30</a:t>
            </a:r>
            <a:endParaRPr lang="en-US" sz="4800" b="1" dirty="0">
              <a:solidFill>
                <a:srgbClr val="000000"/>
              </a:solidFill>
              <a:effectLst/>
              <a:latin typeface="Franklin Gothic Medium" panose="020B0603020102020204" pitchFamily="34" charset="0"/>
              <a:ea typeface="Times New Roman" panose="02020603050405020304" pitchFamily="18" charset="0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48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</a:rPr>
              <a:t>  </a:t>
            </a:r>
            <a:r>
              <a:rPr lang="en-US" sz="4800" b="1" dirty="0">
                <a:solidFill>
                  <a:srgbClr val="000000"/>
                </a:solidFill>
                <a:latin typeface="Franklin Gothic Medium" panose="020B0603020102020204" pitchFamily="34" charset="0"/>
                <a:ea typeface="Times New Roman" panose="02020603050405020304" pitchFamily="18" charset="0"/>
              </a:rPr>
              <a:t>Preventive  II Corinthians 12:7</a:t>
            </a:r>
            <a:endParaRPr lang="en-US" sz="4800" b="1" dirty="0">
              <a:solidFill>
                <a:srgbClr val="000000"/>
              </a:solidFill>
              <a:effectLst/>
              <a:latin typeface="Franklin Gothic Medium" panose="020B0603020102020204" pitchFamily="34" charset="0"/>
              <a:ea typeface="Times New Roman" panose="02020603050405020304" pitchFamily="18" charset="0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48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</a:rPr>
              <a:t>  </a:t>
            </a:r>
            <a:r>
              <a:rPr lang="en-US" sz="4800" b="1" dirty="0">
                <a:solidFill>
                  <a:srgbClr val="000000"/>
                </a:solidFill>
                <a:latin typeface="Franklin Gothic Medium" panose="020B0603020102020204" pitchFamily="34" charset="0"/>
                <a:ea typeface="Times New Roman" panose="02020603050405020304" pitchFamily="18" charset="0"/>
              </a:rPr>
              <a:t>Instructive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endParaRPr lang="en-US" sz="4400" b="1" dirty="0">
              <a:solidFill>
                <a:srgbClr val="000000"/>
              </a:solidFill>
              <a:effectLst/>
              <a:latin typeface="Franklin Gothic Medium" panose="020B0603020102020204" pitchFamily="34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endParaRPr lang="en-US" sz="4400" b="1" dirty="0">
              <a:solidFill>
                <a:srgbClr val="000000"/>
              </a:solidFill>
              <a:effectLst/>
              <a:latin typeface="Franklin Gothic Medium" panose="020B0603020102020204" pitchFamily="34" charset="0"/>
              <a:ea typeface="Times New Roman" panose="02020603050405020304" pitchFamily="18" charset="0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94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9DBE1-C9F2-48BC-B9E5-0875CB25B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2954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>Our Responses To Discipline vs.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CD24C-EAC9-4320-B502-7AD024413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286000"/>
            <a:ext cx="11887200" cy="4495800"/>
          </a:xfrm>
        </p:spPr>
        <p:txBody>
          <a:bodyPr>
            <a:normAutofit/>
          </a:bodyPr>
          <a:lstStyle/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4800" dirty="0"/>
              <a:t>  </a:t>
            </a:r>
            <a:r>
              <a:rPr lang="en-US" sz="4800" b="1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Despise It</a:t>
            </a:r>
            <a:endParaRPr lang="en-US" sz="4800" b="1" dirty="0">
              <a:solidFill>
                <a:srgbClr val="000000"/>
              </a:solidFill>
              <a:effectLst/>
              <a:latin typeface="Franklin Gothic Medium" panose="020B0603020102020204" pitchFamily="34" charset="0"/>
              <a:ea typeface="Times New Roman" panose="02020603050405020304" pitchFamily="18" charset="0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48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</a:rPr>
              <a:t>  Be Discouraged Because Of It</a:t>
            </a: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48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</a:rPr>
              <a:t>  Acknowledge It As From The Lord</a:t>
            </a:r>
            <a:endParaRPr lang="en-US" sz="4800" b="1" dirty="0">
              <a:solidFill>
                <a:srgbClr val="000000"/>
              </a:solidFill>
              <a:latin typeface="Franklin Gothic Medium" panose="020B0603020102020204" pitchFamily="34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endParaRPr lang="en-US" sz="4400" b="1" dirty="0">
              <a:solidFill>
                <a:srgbClr val="000000"/>
              </a:solidFill>
              <a:effectLst/>
              <a:latin typeface="Franklin Gothic Medium" panose="020B0603020102020204" pitchFamily="34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endParaRPr lang="en-US" sz="4400" b="1" dirty="0">
              <a:solidFill>
                <a:srgbClr val="000000"/>
              </a:solidFill>
              <a:effectLst/>
              <a:latin typeface="Franklin Gothic Medium" panose="020B0603020102020204" pitchFamily="34" charset="0"/>
              <a:ea typeface="Times New Roman" panose="02020603050405020304" pitchFamily="18" charset="0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048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9DBE1-C9F2-48BC-B9E5-0875CB25B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2954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>The Progression Of Discipline vs 5-6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CD24C-EAC9-4320-B502-7AD024413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286000"/>
            <a:ext cx="11887200" cy="4495800"/>
          </a:xfrm>
        </p:spPr>
        <p:txBody>
          <a:bodyPr>
            <a:normAutofit/>
          </a:bodyPr>
          <a:lstStyle/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4800" dirty="0"/>
              <a:t>  </a:t>
            </a:r>
            <a:r>
              <a:rPr lang="en-US" sz="4800" b="1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Chastening</a:t>
            </a:r>
            <a:endParaRPr lang="en-US" sz="4800" b="1" dirty="0">
              <a:solidFill>
                <a:srgbClr val="000000"/>
              </a:solidFill>
              <a:effectLst/>
              <a:latin typeface="Franklin Gothic Medium" panose="020B0603020102020204" pitchFamily="34" charset="0"/>
              <a:ea typeface="Times New Roman" panose="02020603050405020304" pitchFamily="18" charset="0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48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</a:rPr>
              <a:t>  </a:t>
            </a:r>
            <a:r>
              <a:rPr lang="en-US" sz="4800" b="1" dirty="0">
                <a:solidFill>
                  <a:srgbClr val="000000"/>
                </a:solidFill>
                <a:latin typeface="Franklin Gothic Medium" panose="020B0603020102020204" pitchFamily="34" charset="0"/>
                <a:ea typeface="Times New Roman" panose="02020603050405020304" pitchFamily="18" charset="0"/>
              </a:rPr>
              <a:t>Rebuke</a:t>
            </a:r>
            <a:endParaRPr lang="en-US" sz="4800" b="1" dirty="0">
              <a:solidFill>
                <a:srgbClr val="000000"/>
              </a:solidFill>
              <a:effectLst/>
              <a:latin typeface="Franklin Gothic Medium" panose="020B0603020102020204" pitchFamily="34" charset="0"/>
              <a:ea typeface="Times New Roman" panose="02020603050405020304" pitchFamily="18" charset="0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48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</a:rPr>
              <a:t>  </a:t>
            </a:r>
            <a:r>
              <a:rPr lang="en-US" sz="4800" b="1" dirty="0">
                <a:solidFill>
                  <a:srgbClr val="000000"/>
                </a:solidFill>
                <a:latin typeface="Franklin Gothic Medium" panose="020B0603020102020204" pitchFamily="34" charset="0"/>
                <a:ea typeface="Times New Roman" panose="02020603050405020304" pitchFamily="18" charset="0"/>
              </a:rPr>
              <a:t>Scourge</a:t>
            </a: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endParaRPr lang="en-US" sz="4400" b="1" dirty="0">
              <a:solidFill>
                <a:srgbClr val="000000"/>
              </a:solidFill>
              <a:effectLst/>
              <a:latin typeface="Franklin Gothic Medium" panose="020B0603020102020204" pitchFamily="34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endParaRPr lang="en-US" sz="4400" b="1" dirty="0">
              <a:solidFill>
                <a:srgbClr val="000000"/>
              </a:solidFill>
              <a:effectLst/>
              <a:latin typeface="Franklin Gothic Medium" panose="020B0603020102020204" pitchFamily="34" charset="0"/>
              <a:ea typeface="Times New Roman" panose="02020603050405020304" pitchFamily="18" charset="0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3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9DBE1-C9F2-48BC-B9E5-0875CB25B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2954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>The Products Of Discipline vs 7-11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CD24C-EAC9-4320-B502-7AD024413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286000"/>
            <a:ext cx="11887200" cy="4495800"/>
          </a:xfrm>
        </p:spPr>
        <p:txBody>
          <a:bodyPr>
            <a:normAutofit/>
          </a:bodyPr>
          <a:lstStyle/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4800" dirty="0"/>
              <a:t>  </a:t>
            </a:r>
            <a:r>
              <a:rPr lang="en-US" sz="4800" b="1" dirty="0">
                <a:solidFill>
                  <a:srgbClr val="000000"/>
                </a:solidFill>
                <a:latin typeface="Franklin Gothic Medium" panose="020B0603020102020204" pitchFamily="34" charset="0"/>
              </a:rPr>
              <a:t>It Proves Our Relationship vs. 7-8</a:t>
            </a:r>
            <a:endParaRPr lang="en-US" sz="4800" b="1" dirty="0">
              <a:solidFill>
                <a:srgbClr val="000000"/>
              </a:solidFill>
              <a:effectLst/>
              <a:latin typeface="Franklin Gothic Medium" panose="020B0603020102020204" pitchFamily="34" charset="0"/>
              <a:ea typeface="Times New Roman" panose="02020603050405020304" pitchFamily="18" charset="0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48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</a:rPr>
              <a:t>  It Proves </a:t>
            </a:r>
            <a:r>
              <a:rPr lang="en-US" sz="4800" b="1" dirty="0">
                <a:solidFill>
                  <a:srgbClr val="000000"/>
                </a:solidFill>
                <a:latin typeface="Franklin Gothic Medium" panose="020B0603020102020204" pitchFamily="34" charset="0"/>
                <a:ea typeface="Times New Roman" panose="02020603050405020304" pitchFamily="18" charset="0"/>
              </a:rPr>
              <a:t>Our</a:t>
            </a:r>
            <a:r>
              <a:rPr lang="en-US" sz="48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</a:rPr>
              <a:t> Father’s Love vs. 9-11</a:t>
            </a: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4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endParaRPr lang="en-US" sz="4400" b="1" dirty="0">
              <a:solidFill>
                <a:srgbClr val="000000"/>
              </a:solidFill>
              <a:effectLst/>
              <a:latin typeface="Franklin Gothic Medium" panose="020B0603020102020204" pitchFamily="34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endParaRPr lang="en-US" sz="4400" b="1" dirty="0">
              <a:solidFill>
                <a:srgbClr val="000000"/>
              </a:solidFill>
              <a:effectLst/>
              <a:latin typeface="Franklin Gothic Medium" panose="020B0603020102020204" pitchFamily="34" charset="0"/>
              <a:ea typeface="Times New Roman" panose="02020603050405020304" pitchFamily="18" charset="0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8049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124</TotalTime>
  <Words>320</Words>
  <Application>Microsoft Macintosh PowerPoint</Application>
  <PresentationFormat>Widescreen</PresentationFormat>
  <Paragraphs>62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Franklin Gothic Medium</vt:lpstr>
      <vt:lpstr>Georgia</vt:lpstr>
      <vt:lpstr>system-ui</vt:lpstr>
      <vt:lpstr>Times New Roman</vt:lpstr>
      <vt:lpstr>Trebuchet MS</vt:lpstr>
      <vt:lpstr>Wingdings</vt:lpstr>
      <vt:lpstr>Wingdings 2</vt:lpstr>
      <vt:lpstr>Urban</vt:lpstr>
      <vt:lpstr>When God Disciplines His Children</vt:lpstr>
      <vt:lpstr>What Happens When A Christian Sins</vt:lpstr>
      <vt:lpstr>PowerPoint Presentation</vt:lpstr>
      <vt:lpstr>PowerPoint Presentation</vt:lpstr>
      <vt:lpstr>PowerPoint Presentation</vt:lpstr>
      <vt:lpstr>God’s Purposes In Discipline</vt:lpstr>
      <vt:lpstr>Our Responses To Discipline vs. 5</vt:lpstr>
      <vt:lpstr>The Progression Of Discipline vs 5-6</vt:lpstr>
      <vt:lpstr>The Products Of Discipline vs 7-11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Live Like You Were Leaving</dc:title>
  <dc:creator>Paul</dc:creator>
  <cp:lastModifiedBy>Summers Baptist Church</cp:lastModifiedBy>
  <cp:revision>16</cp:revision>
  <dcterms:created xsi:type="dcterms:W3CDTF">2011-01-16T03:21:35Z</dcterms:created>
  <dcterms:modified xsi:type="dcterms:W3CDTF">2021-07-25T14:50:59Z</dcterms:modified>
</cp:coreProperties>
</file>