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2"/>
  </p:notesMasterIdLst>
  <p:sldIdLst>
    <p:sldId id="256" r:id="rId2"/>
    <p:sldId id="257" r:id="rId3"/>
    <p:sldId id="311" r:id="rId4"/>
    <p:sldId id="258" r:id="rId5"/>
    <p:sldId id="259" r:id="rId6"/>
    <p:sldId id="261" r:id="rId7"/>
    <p:sldId id="264" r:id="rId8"/>
    <p:sldId id="315" r:id="rId9"/>
    <p:sldId id="263" r:id="rId10"/>
    <p:sldId id="262" r:id="rId11"/>
    <p:sldId id="275" r:id="rId12"/>
    <p:sldId id="274" r:id="rId13"/>
    <p:sldId id="276" r:id="rId14"/>
    <p:sldId id="273" r:id="rId15"/>
    <p:sldId id="297" r:id="rId16"/>
    <p:sldId id="271" r:id="rId17"/>
    <p:sldId id="280" r:id="rId18"/>
    <p:sldId id="312" r:id="rId19"/>
    <p:sldId id="304" r:id="rId20"/>
    <p:sldId id="269" r:id="rId21"/>
    <p:sldId id="277" r:id="rId22"/>
    <p:sldId id="278" r:id="rId23"/>
    <p:sldId id="279" r:id="rId24"/>
    <p:sldId id="282" r:id="rId25"/>
    <p:sldId id="281" r:id="rId26"/>
    <p:sldId id="284" r:id="rId27"/>
    <p:sldId id="313" r:id="rId28"/>
    <p:sldId id="287" r:id="rId29"/>
    <p:sldId id="288" r:id="rId30"/>
    <p:sldId id="285" r:id="rId31"/>
    <p:sldId id="289" r:id="rId32"/>
    <p:sldId id="314" r:id="rId33"/>
    <p:sldId id="292" r:id="rId34"/>
    <p:sldId id="290" r:id="rId35"/>
    <p:sldId id="286" r:id="rId36"/>
    <p:sldId id="291" r:id="rId37"/>
    <p:sldId id="283" r:id="rId38"/>
    <p:sldId id="293" r:id="rId39"/>
    <p:sldId id="294" r:id="rId40"/>
    <p:sldId id="295" r:id="rId41"/>
    <p:sldId id="296" r:id="rId42"/>
    <p:sldId id="301" r:id="rId43"/>
    <p:sldId id="316" r:id="rId44"/>
    <p:sldId id="300" r:id="rId45"/>
    <p:sldId id="305" r:id="rId46"/>
    <p:sldId id="307" r:id="rId47"/>
    <p:sldId id="308" r:id="rId48"/>
    <p:sldId id="309" r:id="rId49"/>
    <p:sldId id="306" r:id="rId50"/>
    <p:sldId id="310" r:id="rId5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DDB7-75DD-44A7-AD94-1666CB7D5D7E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8EBCB-BEFE-4710-836B-1C752E80996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JCV (</a:t>
            </a:r>
            <a:r>
              <a:rPr lang="hr-H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</a:t>
            </a:r>
            <a:r>
              <a:rPr lang="hr-H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Cunningham</a:t>
            </a:r>
            <a:r>
              <a:rPr lang="hr-H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virus)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EBCB-BEFE-4710-836B-1C752E80996F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Oral</a:t>
            </a:r>
            <a:r>
              <a:rPr lang="hr-HR" dirty="0" smtClean="0"/>
              <a:t>, </a:t>
            </a:r>
            <a:r>
              <a:rPr lang="hr-HR" dirty="0" err="1" smtClean="0"/>
              <a:t>esofađial</a:t>
            </a:r>
            <a:r>
              <a:rPr lang="hr-HR" dirty="0" smtClean="0"/>
              <a:t>,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rispiratry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EBCB-BEFE-4710-836B-1C752E80996F}" type="slidenum">
              <a:rPr lang="hr-HR" smtClean="0"/>
              <a:pPr/>
              <a:t>28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Pniumositis</a:t>
            </a:r>
            <a:r>
              <a:rPr lang="hr-HR" dirty="0" smtClean="0"/>
              <a:t> </a:t>
            </a:r>
            <a:r>
              <a:rPr lang="hr-HR" dirty="0" err="1" smtClean="0"/>
              <a:t>điroveći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EBCB-BEFE-4710-836B-1C752E80996F}" type="slidenum">
              <a:rPr lang="hr-HR" smtClean="0"/>
              <a:pPr/>
              <a:t>29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Mjukukitejnijus</a:t>
            </a:r>
            <a:r>
              <a:rPr lang="hr-HR" dirty="0" smtClean="0"/>
              <a:t> </a:t>
            </a:r>
            <a:r>
              <a:rPr lang="hr-HR" dirty="0" err="1" smtClean="0"/>
              <a:t>alcerejšns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EBCB-BEFE-4710-836B-1C752E80996F}" type="slidenum">
              <a:rPr lang="hr-HR" smtClean="0"/>
              <a:pPr/>
              <a:t>30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Mjukukitejnijus</a:t>
            </a:r>
            <a:r>
              <a:rPr lang="hr-HR" dirty="0" smtClean="0"/>
              <a:t> </a:t>
            </a:r>
            <a:r>
              <a:rPr lang="hr-HR" smtClean="0"/>
              <a:t>alcerejšns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EBCB-BEFE-4710-836B-1C752E80996F}" type="slidenum">
              <a:rPr lang="hr-HR" smtClean="0"/>
              <a:pPr/>
              <a:t>32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Extraintestinal</a:t>
            </a:r>
            <a:r>
              <a:rPr lang="hr-HR" dirty="0" smtClean="0"/>
              <a:t>   </a:t>
            </a:r>
            <a:r>
              <a:rPr lang="hr-HR" dirty="0" err="1" smtClean="0"/>
              <a:t>strogiloidajasis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EBCB-BEFE-4710-836B-1C752E80996F}" type="slidenum">
              <a:rPr lang="hr-HR" smtClean="0"/>
              <a:pPr/>
              <a:t>34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los,  </a:t>
            </a:r>
            <a:r>
              <a:rPr lang="hr-HR" dirty="0" err="1" smtClean="0"/>
              <a:t>kognitiv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EBCB-BEFE-4710-836B-1C752E80996F}" type="slidenum">
              <a:rPr lang="hr-HR" smtClean="0"/>
              <a:pPr/>
              <a:t>35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Antiiđen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EBCB-BEFE-4710-836B-1C752E80996F}" type="slidenum">
              <a:rPr lang="hr-HR" smtClean="0"/>
              <a:pPr/>
              <a:t>41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Ako</a:t>
            </a:r>
            <a:r>
              <a:rPr lang="hr-HR" baseline="0" dirty="0" smtClean="0"/>
              <a:t> je </a:t>
            </a:r>
            <a:r>
              <a:rPr lang="hr-HR" baseline="0" dirty="0" err="1" smtClean="0"/>
              <a:t>skrining</a:t>
            </a:r>
            <a:r>
              <a:rPr lang="hr-HR" baseline="0" dirty="0" smtClean="0"/>
              <a:t> učinjen s 4.generacijom ELIS, potvrdni test je </a:t>
            </a:r>
            <a:r>
              <a:rPr lang="hr-HR" baseline="0" dirty="0" smtClean="0"/>
              <a:t>isti</a:t>
            </a:r>
            <a:r>
              <a:rPr lang="hr-HR" baseline="0" dirty="0" smtClean="0"/>
              <a:t>, ako je s 3.gen. Potvrdni test je </a:t>
            </a:r>
            <a:r>
              <a:rPr lang="hr-HR" baseline="0" dirty="0" err="1" smtClean="0"/>
              <a:t>Western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blot</a:t>
            </a:r>
            <a:r>
              <a:rPr lang="hr-HR" baseline="0" dirty="0" smtClean="0"/>
              <a:t>     (</a:t>
            </a:r>
            <a:r>
              <a:rPr lang="hr-HR" baseline="0" dirty="0" err="1" smtClean="0"/>
              <a:t>aalgorithm</a:t>
            </a:r>
            <a:r>
              <a:rPr lang="hr-HR" baseline="0" dirty="0" smtClean="0"/>
              <a:t>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EBCB-BEFE-4710-836B-1C752E80996F}" type="slidenum">
              <a:rPr lang="hr-HR" smtClean="0"/>
              <a:pPr/>
              <a:t>44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BC553E-B9E2-4E6C-9866-C65F0CBE4AC6}" type="datetimeFigureOut">
              <a:rPr lang="hr-HR" smtClean="0"/>
              <a:pPr/>
              <a:t>21.6.2015.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C0A4B7E-905E-4C7D-8532-8912077C2EB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://www.google.hr/url?sa=i&amp;rct=j&amp;q=&amp;esrc=s&amp;source=images&amp;cd=&amp;cad=rja&amp;uact=8&amp;ved=0CAcQjRw&amp;url=http://www.ewawomen.com/en/composers.html&amp;ei=GI2dVL2EEc3gOPrQgMgP&amp;psig=AFQjCNEJkkgGLOKr_oR0sePLMClZuvkhtw&amp;ust=14196975554718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source=images&amp;cd=&amp;cad=rja&amp;uact=8&amp;ved=0CAcQjRw&amp;url=http://en.wikipedia.org/wiki/B_cell&amp;ei=6I-dVKq4D8X1ONH-gKgH&amp;psig=AFQjCNGYbCbnJbEZhhMMtdP6fCGsyv5Lzg&amp;ust=141969849615168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hr/url?sa=i&amp;rct=j&amp;q=&amp;esrc=s&amp;source=images&amp;cd=&amp;cad=rja&amp;uact=8&amp;ved=0CAcQjRw&amp;url=http://www.mcld.co.uk/hiv/dumpall.php&amp;ei=Zo6dVKuIE8isPYTtgKAO&amp;psig=AFQjCNFEHcbYKphDKp1hffaQwd8wTfHQFw&amp;ust=141969804267894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hr/url?sa=i&amp;rct=j&amp;q=&amp;esrc=s&amp;source=images&amp;cd=&amp;cad=rja&amp;uact=8&amp;ved=0CAcQjRw&amp;url=http://candidareports.com/candida/candida-krusei-pronunciation/&amp;ei=E-GeVP2XF4nWPIrZgdgM&amp;bvm=bv.82001339,d.ZWU&amp;psig=AFQjCNHMU_jAU3RmH-zRTZul_l5a9iWTMg&amp;ust=1419784640634973" TargetMode="External"/><Relationship Id="rId7" Type="http://schemas.openxmlformats.org/officeDocument/2006/relationships/hyperlink" Target="https://www.google.hr/imgres?imgurl=http://tmcr.usuhs.edu/tmcr/chapter8/large8/8-36.jpg&amp;imgrefurl=http://yeast-infection-nomore.oblates.net/disseminated-candidiasis/&amp;docid=G3LnvjQAjwNGzM&amp;tbnid=GdoMa4-5ExSIHM:&amp;w=634&amp;h=600&amp;ei=a-GeVM3tBoP5O7L6gYgB&amp;ved=0CAIQxiAwAA&amp;iact=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hr/url?sa=i&amp;rct=j&amp;q=&amp;esrc=s&amp;source=images&amp;cd=&amp;cad=rja&amp;uact=8&amp;ved=0CAcQjRw&amp;url=http://www.consultantlive.com/hiv-aids/oroesophageal-candidiasis-patient-aids&amp;ei=KeGeVKXdGYjXPYC9gLAK&amp;bvm=bv.82001339,d.ZWU&amp;psig=AFQjCNHMU_jAU3RmH-zRTZul_l5a9iWTMg&amp;ust=1419784640634973" TargetMode="Externa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CAcQjRw&amp;url=http://www.gopixpic.com/675/pneumocystis-jiroveci/http:||classconnection*s3*amazonaws*com|409|flashcards|3864409|png|pneumocystis-141B06B1C166270F62E*png/&amp;ei=zuKeVIbHE8vsO-epgIAD&amp;psig=AFQjCNFrgyd4LJW5axMUmmyqiWjtOjA0MA&amp;ust=14197851399828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hr/url?sa=i&amp;rct=j&amp;q=&amp;esrc=s&amp;source=images&amp;cd=&amp;cad=rja&amp;uact=8&amp;ved=0CAcQjRw&amp;url=http://www.gastrointestinalatlas.com/espanol/colitis_ulcerativa_ii.html&amp;ei=hR2gVLTJGoT6PPLRgcgD&amp;psig=AFQjCNGAp_ECW8qHe3rjeCcGutBHc0j90A&amp;ust=14198657876879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source=images&amp;cd=&amp;ved=0CAcQjRw&amp;url=http://www.fpnotebook.com/legacy/ID/OB/GntlHrpsInPrgncy.htm&amp;ei=YiCgVPrsJ8zvObXigYgH&amp;psig=AFQjCNE33upKbxSs2GNgMvC_5Bq3sV6c8Q&amp;ust=1419866507793547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hr/url?sa=i&amp;rct=j&amp;q=&amp;esrc=s&amp;source=images&amp;cd=&amp;ved=0CAcQjRw&amp;url=http://shareonfacebook.net/whatare-hsv-1-and-hsv-2/&amp;ei=5x6gVIGUIobAOYzLgPAP&amp;psig=AFQjCNEAyBwlmW0KvDGNKtn2rnXCxc8iJg&amp;ust=1419866065353855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hr/url?sa=i&amp;rct=j&amp;q=&amp;esrc=s&amp;source=images&amp;cd=&amp;cad=rja&amp;uact=8&amp;ved=0CAcQjRw&amp;url=http://www.theaidsreader.com/articles/fatal-progressive-multifocal-leukoencephalopathy-still-problem-era-highly-active-antiretroviral&amp;ei=3SegVKiCLoOtafHYgdAC&amp;psig=AFQjCNGC76K3Xc8AF2Bss0KiPURVf4HfzA&amp;ust=1419868429213922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CAcQjRw&amp;url=http://pictures.doccheck.com/com/photo/20773-mri-toxoplasmosis&amp;ei=aSKgVJKdJMnUOYOngbAH&amp;psig=AFQjCNF7qCgbGO6MyLjM7tRThpWGWaUpIQ&amp;ust=141986706188435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hr/url?sa=i&amp;rct=j&amp;q=&amp;esrc=s&amp;source=images&amp;cd=&amp;cad=rja&amp;uact=8&amp;ved=0CAcQjRw&amp;url=http://piel-l.org/blog/5974&amp;ei=LiSgVKu7EcLiO7LegdAN&amp;psig=AFQjCNF3HG7ZsVoDiHKT8v_fKkp3BvFgIg&amp;ust=1419867467550330" TargetMode="Externa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hyperlink" Target="http://www.google.hr/url?sa=i&amp;rct=j&amp;q=&amp;esrc=s&amp;source=images&amp;cd=&amp;cad=rja&amp;uact=8&amp;ved=0CAcQjRw&amp;url=http://www1.qoloq.com/kaposis-sarcoma-aids.html&amp;ei=LCugVMPnHoPuaqLBgEA&amp;psig=AFQjCNGUFT3Cavdt2hklEf3KqH_UNiteMQ&amp;ust=1419869113417670" TargetMode="External"/><Relationship Id="rId2" Type="http://schemas.openxmlformats.org/officeDocument/2006/relationships/hyperlink" Target="http://www.google.hr/url?sa=i&amp;rct=j&amp;q=&amp;esrc=s&amp;source=images&amp;cd=&amp;cad=rja&amp;uact=8&amp;ved=0CAcQjRw&amp;url=http://elmercaderdelasalud.blogspot.com/2012/03/el-sida.html&amp;ei=ViqgVMeOLITYaoOQgVA&amp;psig=AFQjCNGUFT3Cavdt2hklEf3KqH_UNiteMQ&amp;ust=141986911341767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google.hr/url?sa=i&amp;rct=j&amp;q=&amp;esrc=s&amp;source=images&amp;cd=&amp;cad=rja&amp;uact=8&amp;ved=0CAcQjRw&amp;url=http://www.gopixpic.com/342/kaposis-sarcoma-skin-plaques/http:||www*sciencephoto*com|image|251567|large|M1120307-Kaposi_s_sarcoma_skin_plaques-SPL*jpg/&amp;ei=qiqgVN-ZFYTTaPWwgIgN&amp;psig=AFQjCNGUFT3Cavdt2hklEf3KqH_UNiteMQ&amp;ust=1419869113417670" TargetMode="External"/><Relationship Id="rId4" Type="http://schemas.openxmlformats.org/officeDocument/2006/relationships/hyperlink" Target="http://www.google.hr/url?sa=i&amp;rct=j&amp;q=&amp;esrc=s&amp;source=images&amp;cd=&amp;cad=rja&amp;uact=8&amp;ved=0CAcQjRw&amp;url=http://www.doctorshangout.com/photo/kaposi-s-sarcoma&amp;ei=cCqgVIC2GsnxapvzgBg&amp;psig=AFQjCNGUFT3Cavdt2hklEf3KqH_UNiteMQ&amp;ust=141986911341767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HIV </a:t>
            </a:r>
            <a:r>
              <a:rPr lang="hr-HR" dirty="0" err="1" smtClean="0"/>
              <a:t>infection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580926"/>
          </a:xfrm>
        </p:spPr>
        <p:txBody>
          <a:bodyPr>
            <a:normAutofit/>
          </a:bodyPr>
          <a:lstStyle/>
          <a:p>
            <a:r>
              <a:rPr lang="hr-HR" sz="1600" b="1" dirty="0" err="1" smtClean="0"/>
              <a:t>Pathogenesis</a:t>
            </a:r>
            <a:r>
              <a:rPr lang="hr-HR" sz="1600" b="1" dirty="0" smtClean="0"/>
              <a:t>-</a:t>
            </a:r>
            <a:r>
              <a:rPr lang="hr-HR" sz="1600" b="1" dirty="0" err="1" smtClean="0"/>
              <a:t>continued</a:t>
            </a:r>
            <a:endParaRPr lang="hr-HR" sz="1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99592" y="980728"/>
            <a:ext cx="7772400" cy="38884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sz="3200" dirty="0" smtClean="0"/>
              <a:t>2-4-</a:t>
            </a:r>
            <a:r>
              <a:rPr lang="hr-HR" sz="3200" dirty="0" err="1" smtClean="0"/>
              <a:t>weeks</a:t>
            </a:r>
            <a:r>
              <a:rPr lang="hr-HR" sz="3200" dirty="0" smtClean="0"/>
              <a:t> </a:t>
            </a:r>
            <a:r>
              <a:rPr lang="hr-HR" sz="3200" dirty="0" err="1" smtClean="0"/>
              <a:t>after</a:t>
            </a:r>
            <a:r>
              <a:rPr lang="hr-HR" sz="3200" dirty="0" smtClean="0"/>
              <a:t> </a:t>
            </a:r>
            <a:r>
              <a:rPr lang="hr-HR" sz="3200" dirty="0" err="1" smtClean="0"/>
              <a:t>acute</a:t>
            </a:r>
            <a:r>
              <a:rPr lang="hr-HR" sz="3200" dirty="0" smtClean="0"/>
              <a:t> </a:t>
            </a:r>
            <a:r>
              <a:rPr lang="hr-HR" sz="3200" dirty="0" err="1" smtClean="0"/>
              <a:t>retroviral</a:t>
            </a:r>
            <a:r>
              <a:rPr lang="hr-HR" sz="3200" dirty="0" smtClean="0"/>
              <a:t> </a:t>
            </a:r>
            <a:r>
              <a:rPr lang="hr-HR" sz="3200" dirty="0" err="1" smtClean="0"/>
              <a:t>sy</a:t>
            </a:r>
            <a:r>
              <a:rPr lang="hr-HR" sz="3200" dirty="0" smtClean="0"/>
              <a:t>. </a:t>
            </a:r>
          </a:p>
          <a:p>
            <a:r>
              <a:rPr lang="hr-HR" dirty="0" err="1" smtClean="0"/>
              <a:t>Immune</a:t>
            </a:r>
            <a:r>
              <a:rPr lang="hr-HR" dirty="0" smtClean="0"/>
              <a:t> </a:t>
            </a:r>
            <a:r>
              <a:rPr lang="hr-HR" dirty="0" err="1" smtClean="0"/>
              <a:t>response</a:t>
            </a:r>
            <a:r>
              <a:rPr lang="hr-HR" dirty="0" smtClean="0"/>
              <a:t> </a:t>
            </a:r>
            <a:r>
              <a:rPr lang="hr-HR" dirty="0" err="1" smtClean="0"/>
              <a:t>awakes</a:t>
            </a:r>
            <a:r>
              <a:rPr lang="hr-HR" dirty="0" smtClean="0"/>
              <a:t> </a:t>
            </a:r>
          </a:p>
          <a:p>
            <a:pPr lvl="1"/>
            <a:r>
              <a:rPr lang="hr-HR" dirty="0" err="1" smtClean="0"/>
              <a:t>Antibodies</a:t>
            </a:r>
            <a:r>
              <a:rPr lang="hr-HR" dirty="0" smtClean="0"/>
              <a:t> + </a:t>
            </a:r>
            <a:r>
              <a:rPr lang="hr-HR" dirty="0" err="1" smtClean="0"/>
              <a:t>Specific</a:t>
            </a:r>
            <a:r>
              <a:rPr lang="hr-HR" dirty="0" smtClean="0"/>
              <a:t> </a:t>
            </a:r>
            <a:r>
              <a:rPr lang="hr-HR" dirty="0" err="1" smtClean="0"/>
              <a:t>cytotoxic</a:t>
            </a:r>
            <a:r>
              <a:rPr lang="hr-HR" dirty="0" smtClean="0"/>
              <a:t>  T </a:t>
            </a:r>
            <a:r>
              <a:rPr lang="hr-HR" dirty="0" err="1" smtClean="0"/>
              <a:t>cells</a:t>
            </a:r>
            <a:r>
              <a:rPr lang="hr-HR" dirty="0" smtClean="0"/>
              <a:t> </a:t>
            </a:r>
            <a:r>
              <a:rPr lang="hr-HR" dirty="0" err="1" smtClean="0"/>
              <a:t>appear</a:t>
            </a:r>
            <a:endParaRPr lang="hr-HR" dirty="0" smtClean="0"/>
          </a:p>
          <a:p>
            <a:pPr lvl="1"/>
            <a:endParaRPr lang="hr-HR" dirty="0" smtClean="0"/>
          </a:p>
          <a:p>
            <a:r>
              <a:rPr lang="hr-HR" dirty="0" err="1" smtClean="0"/>
              <a:t>Tansient</a:t>
            </a:r>
            <a:r>
              <a:rPr lang="hr-HR" dirty="0" smtClean="0"/>
              <a:t> </a:t>
            </a:r>
            <a:r>
              <a:rPr lang="hr-HR" dirty="0" err="1" smtClean="0"/>
              <a:t>control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HIV </a:t>
            </a:r>
            <a:r>
              <a:rPr lang="hr-HR" dirty="0" err="1" smtClean="0"/>
              <a:t>replication</a:t>
            </a:r>
            <a:r>
              <a:rPr lang="hr-HR" dirty="0" smtClean="0"/>
              <a:t> is </a:t>
            </a:r>
            <a:r>
              <a:rPr lang="hr-HR" dirty="0" err="1" smtClean="0"/>
              <a:t>established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Drop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viremia</a:t>
            </a:r>
            <a:r>
              <a:rPr lang="hr-HR" dirty="0" smtClean="0"/>
              <a:t>  to plato </a:t>
            </a:r>
            <a:r>
              <a:rPr lang="hr-HR" dirty="0" err="1" smtClean="0"/>
              <a:t>level</a:t>
            </a:r>
            <a:r>
              <a:rPr lang="hr-HR" dirty="0" smtClean="0"/>
              <a:t> </a:t>
            </a:r>
          </a:p>
          <a:p>
            <a:pPr lvl="1"/>
            <a:r>
              <a:rPr lang="hr-HR" dirty="0" err="1" smtClean="0">
                <a:sym typeface="Symbol"/>
              </a:rPr>
              <a:t>av</a:t>
            </a:r>
            <a:r>
              <a:rPr lang="hr-HR" dirty="0" smtClean="0">
                <a:sym typeface="Symbol"/>
              </a:rPr>
              <a:t>.  30.0000 </a:t>
            </a:r>
            <a:r>
              <a:rPr lang="hr-HR" dirty="0" err="1" smtClean="0">
                <a:sym typeface="Symbol"/>
              </a:rPr>
              <a:t>copies</a:t>
            </a:r>
            <a:r>
              <a:rPr lang="hr-HR" dirty="0" smtClean="0">
                <a:sym typeface="Symbol"/>
              </a:rPr>
              <a:t>/mL</a:t>
            </a:r>
            <a:endParaRPr lang="hr-HR" dirty="0" smtClean="0"/>
          </a:p>
          <a:p>
            <a:pPr lvl="1"/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higher</a:t>
            </a:r>
            <a:r>
              <a:rPr lang="hr-HR" dirty="0" smtClean="0"/>
              <a:t> plato </a:t>
            </a:r>
            <a:r>
              <a:rPr lang="hr-HR" dirty="0" err="1" smtClean="0"/>
              <a:t>level</a:t>
            </a:r>
            <a:r>
              <a:rPr lang="hr-HR" dirty="0" smtClean="0"/>
              <a:t> =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shorter</a:t>
            </a:r>
            <a:r>
              <a:rPr lang="hr-HR" dirty="0" smtClean="0"/>
              <a:t> </a:t>
            </a:r>
            <a:r>
              <a:rPr lang="hr-HR" dirty="0" err="1" smtClean="0"/>
              <a:t>duration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control</a:t>
            </a: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sp>
        <p:nvSpPr>
          <p:cNvPr id="5" name="Strelica dolje 4"/>
          <p:cNvSpPr/>
          <p:nvPr/>
        </p:nvSpPr>
        <p:spPr>
          <a:xfrm>
            <a:off x="3491880" y="5013176"/>
            <a:ext cx="100811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2555776" y="5733256"/>
            <a:ext cx="2808312" cy="613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latency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HIV-nat-dours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463112" cy="4392488"/>
          </a:xfrm>
        </p:spPr>
      </p:pic>
      <p:sp>
        <p:nvSpPr>
          <p:cNvPr id="5" name="Zaobljeni pravokutnik 4"/>
          <p:cNvSpPr/>
          <p:nvPr/>
        </p:nvSpPr>
        <p:spPr>
          <a:xfrm>
            <a:off x="3059832" y="1196752"/>
            <a:ext cx="3312368" cy="4248472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1403648" y="5661248"/>
            <a:ext cx="6840760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580926"/>
          </a:xfrm>
        </p:spPr>
        <p:txBody>
          <a:bodyPr>
            <a:normAutofit/>
          </a:bodyPr>
          <a:lstStyle/>
          <a:p>
            <a:r>
              <a:rPr lang="hr-HR" sz="1600" b="1" dirty="0" err="1" smtClean="0"/>
              <a:t>Pathogenesis</a:t>
            </a:r>
            <a:r>
              <a:rPr lang="hr-HR" sz="1600" b="1" dirty="0" smtClean="0"/>
              <a:t>-</a:t>
            </a:r>
            <a:r>
              <a:rPr lang="hr-HR" sz="1600" b="1" dirty="0" err="1" smtClean="0"/>
              <a:t>continued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sz="3200" dirty="0" err="1" smtClean="0"/>
              <a:t>After</a:t>
            </a:r>
            <a:r>
              <a:rPr lang="hr-HR" sz="3200" dirty="0" smtClean="0"/>
              <a:t> </a:t>
            </a:r>
            <a:r>
              <a:rPr lang="hr-HR" sz="3200" dirty="0" err="1" smtClean="0"/>
              <a:t>latent</a:t>
            </a:r>
            <a:r>
              <a:rPr lang="hr-HR" sz="3200" dirty="0" smtClean="0"/>
              <a:t> period</a:t>
            </a:r>
          </a:p>
          <a:p>
            <a:endParaRPr lang="hr-HR" dirty="0" smtClean="0"/>
          </a:p>
          <a:p>
            <a:r>
              <a:rPr lang="hr-HR" dirty="0" smtClean="0"/>
              <a:t>CD4 </a:t>
            </a:r>
            <a:r>
              <a:rPr lang="hr-HR" dirty="0" err="1" smtClean="0"/>
              <a:t>cell</a:t>
            </a:r>
            <a:r>
              <a:rPr lang="hr-HR" dirty="0" smtClean="0"/>
              <a:t> </a:t>
            </a:r>
            <a:r>
              <a:rPr lang="hr-HR" dirty="0" err="1" smtClean="0"/>
              <a:t>count</a:t>
            </a:r>
            <a:r>
              <a:rPr lang="hr-HR" dirty="0" smtClean="0"/>
              <a:t> drop </a:t>
            </a:r>
            <a:r>
              <a:rPr lang="hr-HR" dirty="0" err="1" smtClean="0"/>
              <a:t>progressively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HIV </a:t>
            </a:r>
            <a:r>
              <a:rPr lang="hr-HR" dirty="0" err="1" smtClean="0"/>
              <a:t>replication</a:t>
            </a:r>
            <a:r>
              <a:rPr lang="hr-HR" dirty="0" smtClean="0"/>
              <a:t>  </a:t>
            </a:r>
            <a:r>
              <a:rPr lang="hr-HR" dirty="0" err="1" smtClean="0"/>
              <a:t>inceases</a:t>
            </a:r>
            <a:r>
              <a:rPr lang="hr-HR" dirty="0" smtClean="0"/>
              <a:t> </a:t>
            </a:r>
            <a:r>
              <a:rPr lang="hr-HR" dirty="0" err="1" smtClean="0"/>
              <a:t>exponentially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CD4 cel </a:t>
            </a:r>
            <a:r>
              <a:rPr lang="hr-HR" dirty="0" err="1" smtClean="0"/>
              <a:t>count</a:t>
            </a:r>
            <a:r>
              <a:rPr lang="hr-HR" dirty="0" smtClean="0"/>
              <a:t> &lt; 200/ml - </a:t>
            </a:r>
            <a:r>
              <a:rPr lang="hr-HR" dirty="0" err="1" smtClean="0"/>
              <a:t>opportunistic</a:t>
            </a:r>
            <a:r>
              <a:rPr lang="hr-HR" dirty="0" smtClean="0"/>
              <a:t> </a:t>
            </a:r>
            <a:r>
              <a:rPr lang="hr-HR" dirty="0" err="1" smtClean="0"/>
              <a:t>infections</a:t>
            </a:r>
            <a:r>
              <a:rPr lang="hr-HR" dirty="0" smtClean="0"/>
              <a:t> </a:t>
            </a:r>
            <a:r>
              <a:rPr lang="hr-HR" dirty="0" err="1" smtClean="0"/>
              <a:t>appear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580926"/>
          </a:xfrm>
        </p:spPr>
        <p:txBody>
          <a:bodyPr>
            <a:normAutofit/>
          </a:bodyPr>
          <a:lstStyle/>
          <a:p>
            <a:r>
              <a:rPr lang="hr-HR" sz="1600" b="1" dirty="0" err="1" smtClean="0"/>
              <a:t>Pathogenesis</a:t>
            </a:r>
            <a:r>
              <a:rPr lang="hr-HR" sz="1600" b="1" dirty="0" smtClean="0"/>
              <a:t>-</a:t>
            </a:r>
            <a:r>
              <a:rPr lang="hr-HR" sz="1600" b="1" dirty="0" err="1" smtClean="0"/>
              <a:t>continued</a:t>
            </a:r>
            <a:endParaRPr lang="hr-HR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HIV-nat-dours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463112" cy="4392488"/>
          </a:xfrm>
        </p:spPr>
      </p:pic>
      <p:sp>
        <p:nvSpPr>
          <p:cNvPr id="5" name="Zaobljeni pravokutnik 4"/>
          <p:cNvSpPr/>
          <p:nvPr/>
        </p:nvSpPr>
        <p:spPr>
          <a:xfrm>
            <a:off x="6372200" y="1268760"/>
            <a:ext cx="1728192" cy="4248472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1403648" y="5661248"/>
            <a:ext cx="6840760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</p:nvPr>
        </p:nvGraphicFramePr>
        <p:xfrm>
          <a:off x="323528" y="1844824"/>
          <a:ext cx="8496944" cy="347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36504"/>
                <a:gridCol w="3960440"/>
              </a:tblGrid>
              <a:tr h="370840">
                <a:tc>
                  <a:txBody>
                    <a:bodyPr/>
                    <a:lstStyle/>
                    <a:p>
                      <a:endParaRPr lang="hr-HR" sz="2400" dirty="0" smtClean="0"/>
                    </a:p>
                    <a:p>
                      <a:endParaRPr lang="hr-HR" sz="2400" dirty="0" smtClean="0"/>
                    </a:p>
                    <a:p>
                      <a:r>
                        <a:rPr lang="hr-HR" sz="2400" dirty="0" err="1" smtClean="0"/>
                        <a:t>Type</a:t>
                      </a:r>
                      <a:r>
                        <a:rPr lang="hr-HR" sz="2400" dirty="0" smtClean="0"/>
                        <a:t> </a:t>
                      </a:r>
                      <a:r>
                        <a:rPr lang="hr-HR" sz="2400" dirty="0" err="1" smtClean="0"/>
                        <a:t>of</a:t>
                      </a:r>
                      <a:r>
                        <a:rPr lang="hr-HR" sz="2400" dirty="0" smtClean="0"/>
                        <a:t> </a:t>
                      </a:r>
                      <a:r>
                        <a:rPr lang="hr-HR" sz="2400" dirty="0" err="1" smtClean="0"/>
                        <a:t>progression</a:t>
                      </a:r>
                      <a:r>
                        <a:rPr lang="hr-HR" sz="2400" dirty="0" smtClean="0"/>
                        <a:t> 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Years</a:t>
                      </a:r>
                      <a:r>
                        <a:rPr lang="hr-HR" sz="2400" baseline="0" dirty="0" smtClean="0"/>
                        <a:t> to </a:t>
                      </a:r>
                      <a:endParaRPr lang="hr-HR" sz="2400" baseline="0" dirty="0" smtClean="0"/>
                    </a:p>
                    <a:p>
                      <a:pPr algn="ctr"/>
                      <a:r>
                        <a:rPr lang="hr-HR" sz="2400" baseline="0" dirty="0" err="1" smtClean="0"/>
                        <a:t>symptomatic</a:t>
                      </a:r>
                      <a:r>
                        <a:rPr lang="hr-HR" sz="2400" baseline="0" dirty="0" smtClean="0"/>
                        <a:t> </a:t>
                      </a:r>
                      <a:r>
                        <a:rPr lang="hr-HR" sz="2400" baseline="0" dirty="0" err="1" smtClean="0"/>
                        <a:t>infections</a:t>
                      </a:r>
                      <a:endParaRPr lang="hr-HR" sz="2400" baseline="0" dirty="0" smtClean="0"/>
                    </a:p>
                    <a:p>
                      <a:pPr algn="ctr"/>
                      <a:r>
                        <a:rPr lang="hr-HR" sz="2400" baseline="0" dirty="0" smtClean="0"/>
                        <a:t>(CD4 &lt;200/mL)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hr-HR" sz="2400" b="1" dirty="0" err="1" smtClean="0">
                          <a:solidFill>
                            <a:srgbClr val="0070C0"/>
                          </a:solidFill>
                        </a:rPr>
                        <a:t>Typical</a:t>
                      </a:r>
                      <a:r>
                        <a:rPr lang="hr-HR" sz="2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hr-HR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8-10 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hr-HR" sz="2400" b="1" dirty="0" err="1" smtClean="0">
                          <a:solidFill>
                            <a:srgbClr val="0070C0"/>
                          </a:solidFill>
                        </a:rPr>
                        <a:t>Rapid</a:t>
                      </a:r>
                      <a:r>
                        <a:rPr lang="hr-HR" sz="2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1-2 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hr-HR" sz="2400" b="1" dirty="0" err="1" smtClean="0">
                          <a:solidFill>
                            <a:srgbClr val="0070C0"/>
                          </a:solidFill>
                        </a:rPr>
                        <a:t>Slow</a:t>
                      </a:r>
                      <a:r>
                        <a:rPr lang="hr-HR" sz="2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&gt;10 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hr-HR" sz="2400" b="1" baseline="0" dirty="0" err="1" smtClean="0">
                          <a:solidFill>
                            <a:srgbClr val="0070C0"/>
                          </a:solidFill>
                        </a:rPr>
                        <a:t>Long</a:t>
                      </a:r>
                      <a:r>
                        <a:rPr lang="hr-HR" sz="2400" b="1" baseline="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hr-HR" sz="2400" b="1" baseline="0" dirty="0" err="1" smtClean="0">
                          <a:solidFill>
                            <a:srgbClr val="0070C0"/>
                          </a:solidFill>
                        </a:rPr>
                        <a:t>term</a:t>
                      </a:r>
                      <a:r>
                        <a:rPr lang="hr-HR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r-HR" sz="2400" b="1" u="sng" baseline="0" dirty="0" err="1" smtClean="0">
                          <a:solidFill>
                            <a:srgbClr val="0070C0"/>
                          </a:solidFill>
                        </a:rPr>
                        <a:t>non</a:t>
                      </a:r>
                      <a:r>
                        <a:rPr lang="hr-HR" sz="2400" b="1" baseline="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hr-HR" sz="2400" b="1" baseline="0" dirty="0" err="1" smtClean="0">
                          <a:solidFill>
                            <a:srgbClr val="0070C0"/>
                          </a:solidFill>
                        </a:rPr>
                        <a:t>progressors</a:t>
                      </a:r>
                      <a:endParaRPr lang="hr-HR" sz="2400" b="1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virtually</a:t>
                      </a:r>
                      <a:r>
                        <a:rPr kumimoji="0" lang="hr-H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endParaRPr lang="hr-HR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27584" y="5301208"/>
            <a:ext cx="7772400" cy="107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P</a:t>
            </a:r>
            <a:r>
              <a:rPr lang="en-US" dirty="0" err="1" smtClean="0"/>
              <a:t>rogression</a:t>
            </a:r>
            <a:r>
              <a:rPr lang="en-US" dirty="0" smtClean="0"/>
              <a:t> </a:t>
            </a:r>
            <a:r>
              <a:rPr lang="hr-HR" dirty="0" err="1" smtClean="0"/>
              <a:t>inversely</a:t>
            </a:r>
            <a:r>
              <a:rPr lang="hr-HR" dirty="0" smtClean="0"/>
              <a:t> </a:t>
            </a:r>
            <a:r>
              <a:rPr lang="en-US" dirty="0" smtClean="0"/>
              <a:t>correlates </a:t>
            </a:r>
            <a:r>
              <a:rPr lang="en-US" dirty="0" smtClean="0"/>
              <a:t>with viral load </a:t>
            </a:r>
            <a:r>
              <a:rPr lang="en-US" dirty="0" smtClean="0"/>
              <a:t>plateau</a:t>
            </a:r>
            <a:r>
              <a:rPr lang="hr-HR" dirty="0" smtClean="0"/>
              <a:t>:</a:t>
            </a:r>
          </a:p>
          <a:p>
            <a:pPr lvl="1"/>
            <a:r>
              <a:rPr lang="hr-HR" dirty="0" err="1" smtClean="0"/>
              <a:t>t</a:t>
            </a:r>
            <a:r>
              <a:rPr lang="hr-HR" dirty="0" err="1" smtClean="0"/>
              <a:t>he</a:t>
            </a:r>
            <a:r>
              <a:rPr lang="hr-HR" dirty="0" smtClean="0"/>
              <a:t> </a:t>
            </a:r>
            <a:r>
              <a:rPr lang="en-US" dirty="0" smtClean="0"/>
              <a:t>lower</a:t>
            </a:r>
            <a:r>
              <a:rPr lang="hr-HR" dirty="0" smtClean="0"/>
              <a:t> is</a:t>
            </a:r>
            <a:r>
              <a:rPr lang="en-US" dirty="0" smtClean="0"/>
              <a:t> </a:t>
            </a:r>
            <a:r>
              <a:rPr lang="en-US" dirty="0" smtClean="0"/>
              <a:t>viral </a:t>
            </a:r>
            <a:r>
              <a:rPr lang="en-US" dirty="0" smtClean="0"/>
              <a:t>load</a:t>
            </a:r>
            <a:r>
              <a:rPr lang="hr-HR" dirty="0" smtClean="0"/>
              <a:t> =</a:t>
            </a:r>
            <a:r>
              <a:rPr lang="en-US" dirty="0" smtClean="0"/>
              <a:t> the </a:t>
            </a:r>
            <a:r>
              <a:rPr lang="en-US" dirty="0" smtClean="0"/>
              <a:t>better </a:t>
            </a:r>
            <a:r>
              <a:rPr lang="hr-HR" dirty="0" smtClean="0"/>
              <a:t>is </a:t>
            </a:r>
            <a:r>
              <a:rPr lang="hr-HR" dirty="0" err="1" smtClean="0"/>
              <a:t>cytotoxic</a:t>
            </a:r>
            <a:r>
              <a:rPr lang="hr-HR" dirty="0" smtClean="0"/>
              <a:t> T-</a:t>
            </a:r>
            <a:r>
              <a:rPr lang="hr-HR" dirty="0" err="1" smtClean="0"/>
              <a:t>ly</a:t>
            </a:r>
            <a:r>
              <a:rPr lang="en-US" dirty="0" smtClean="0"/>
              <a:t> </a:t>
            </a:r>
            <a:r>
              <a:rPr lang="en-US" dirty="0" smtClean="0"/>
              <a:t>response</a:t>
            </a:r>
            <a:endParaRPr lang="hr-HR" dirty="0"/>
          </a:p>
        </p:txBody>
      </p:sp>
      <p:pic>
        <p:nvPicPr>
          <p:cNvPr id="48130" name="Picture 2" descr="http://depts.washington.edu/hivaids/images/initial/initial_c1_d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8296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err="1" smtClean="0"/>
              <a:t>Factors</a:t>
            </a:r>
            <a:r>
              <a:rPr lang="hr-HR" dirty="0" smtClean="0"/>
              <a:t> </a:t>
            </a:r>
            <a:r>
              <a:rPr lang="hr-HR" dirty="0" err="1" smtClean="0"/>
              <a:t>influencing</a:t>
            </a:r>
            <a:r>
              <a:rPr lang="hr-HR" dirty="0" smtClean="0"/>
              <a:t> </a:t>
            </a:r>
            <a:r>
              <a:rPr lang="hr-HR" dirty="0" err="1" smtClean="0"/>
              <a:t>progression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HIV </a:t>
            </a:r>
            <a:r>
              <a:rPr lang="hr-HR" dirty="0" err="1" smtClean="0"/>
              <a:t>infection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hr-HR" sz="3200" dirty="0" err="1" smtClean="0"/>
              <a:t>Generaly</a:t>
            </a:r>
            <a:r>
              <a:rPr lang="hr-HR" sz="3200" dirty="0" smtClean="0"/>
              <a:t> </a:t>
            </a:r>
            <a:r>
              <a:rPr lang="hr-HR" sz="3200" b="1" dirty="0" err="1" smtClean="0"/>
              <a:t>not</a:t>
            </a:r>
            <a:r>
              <a:rPr lang="hr-HR" sz="3200" dirty="0" smtClean="0"/>
              <a:t> </a:t>
            </a:r>
            <a:r>
              <a:rPr lang="hr-HR" sz="3200" dirty="0" err="1" smtClean="0"/>
              <a:t>well</a:t>
            </a:r>
            <a:r>
              <a:rPr lang="hr-HR" sz="3200" dirty="0" smtClean="0"/>
              <a:t> </a:t>
            </a:r>
            <a:r>
              <a:rPr lang="hr-HR" sz="3200" dirty="0" err="1" smtClean="0"/>
              <a:t>understood</a:t>
            </a: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Age:</a:t>
            </a:r>
          </a:p>
          <a:p>
            <a:r>
              <a:rPr lang="hr-HR" dirty="0" err="1" smtClean="0"/>
              <a:t>Fetal</a:t>
            </a:r>
            <a:r>
              <a:rPr lang="hr-HR" dirty="0" smtClean="0"/>
              <a:t> </a:t>
            </a:r>
            <a:r>
              <a:rPr lang="hr-HR" dirty="0" err="1" smtClean="0"/>
              <a:t>infection</a:t>
            </a:r>
            <a:r>
              <a:rPr lang="hr-HR" dirty="0" smtClean="0"/>
              <a:t> ………. more </a:t>
            </a:r>
            <a:r>
              <a:rPr lang="hr-HR" dirty="0" err="1" smtClean="0"/>
              <a:t>rapid</a:t>
            </a:r>
            <a:r>
              <a:rPr lang="hr-HR" dirty="0" smtClean="0"/>
              <a:t> </a:t>
            </a:r>
            <a:r>
              <a:rPr lang="hr-HR" dirty="0" err="1" smtClean="0"/>
              <a:t>progression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Younger</a:t>
            </a:r>
            <a:r>
              <a:rPr lang="hr-HR" dirty="0" smtClean="0"/>
              <a:t> </a:t>
            </a:r>
            <a:r>
              <a:rPr lang="hr-HR" dirty="0" err="1" smtClean="0"/>
              <a:t>adult</a:t>
            </a:r>
            <a:r>
              <a:rPr lang="hr-HR" dirty="0" smtClean="0"/>
              <a:t> age …… </a:t>
            </a:r>
            <a:r>
              <a:rPr lang="hr-HR" dirty="0" err="1" smtClean="0"/>
              <a:t>slower</a:t>
            </a:r>
            <a:r>
              <a:rPr lang="hr-HR" dirty="0" smtClean="0"/>
              <a:t> </a:t>
            </a:r>
            <a:r>
              <a:rPr lang="hr-HR" dirty="0" err="1" smtClean="0"/>
              <a:t>progression</a:t>
            </a:r>
            <a:endParaRPr lang="hr-HR" dirty="0" smtClean="0"/>
          </a:p>
          <a:p>
            <a:r>
              <a:rPr lang="hr-HR" dirty="0" err="1" smtClean="0"/>
              <a:t>Older</a:t>
            </a:r>
            <a:r>
              <a:rPr lang="hr-HR" dirty="0" smtClean="0"/>
              <a:t> </a:t>
            </a:r>
            <a:r>
              <a:rPr lang="hr-HR" dirty="0" err="1" smtClean="0"/>
              <a:t>adult</a:t>
            </a:r>
            <a:r>
              <a:rPr lang="hr-HR" dirty="0" smtClean="0"/>
              <a:t> age ……… more </a:t>
            </a:r>
            <a:r>
              <a:rPr lang="hr-HR" dirty="0" err="1" smtClean="0"/>
              <a:t>rapid</a:t>
            </a:r>
            <a:r>
              <a:rPr lang="hr-HR" dirty="0" smtClean="0"/>
              <a:t> </a:t>
            </a:r>
            <a:r>
              <a:rPr lang="hr-HR" dirty="0" err="1" smtClean="0"/>
              <a:t>progression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Acute</a:t>
            </a:r>
            <a:r>
              <a:rPr lang="hr-HR" dirty="0" smtClean="0"/>
              <a:t> HIV </a:t>
            </a:r>
            <a:r>
              <a:rPr lang="hr-HR" dirty="0" err="1" smtClean="0"/>
              <a:t>infection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881062"/>
          </a:xfrm>
        </p:spPr>
        <p:txBody>
          <a:bodyPr>
            <a:normAutofit/>
          </a:bodyPr>
          <a:lstStyle/>
          <a:p>
            <a:r>
              <a:rPr lang="hr-HR" sz="3200" dirty="0" err="1" smtClean="0"/>
              <a:t>Clinical</a:t>
            </a:r>
            <a:r>
              <a:rPr lang="hr-HR" sz="3200" dirty="0" smtClean="0"/>
              <a:t> </a:t>
            </a:r>
            <a:r>
              <a:rPr lang="hr-HR" sz="3200" dirty="0" err="1" smtClean="0"/>
              <a:t>feature</a:t>
            </a:r>
            <a:endParaRPr lang="hr-H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55576" y="980728"/>
            <a:ext cx="7772400" cy="613048"/>
          </a:xfrm>
        </p:spPr>
        <p:txBody>
          <a:bodyPr>
            <a:normAutofit/>
          </a:bodyPr>
          <a:lstStyle/>
          <a:p>
            <a:r>
              <a:rPr lang="hr-HR" sz="3200" dirty="0" err="1" smtClean="0"/>
              <a:t>Asymptomatic</a:t>
            </a:r>
            <a:r>
              <a:rPr lang="hr-HR" sz="3200" dirty="0" smtClean="0"/>
              <a:t> </a:t>
            </a:r>
            <a:r>
              <a:rPr lang="hr-HR" sz="3200" dirty="0" err="1" smtClean="0"/>
              <a:t>early</a:t>
            </a:r>
            <a:r>
              <a:rPr lang="hr-HR" sz="3200" dirty="0" smtClean="0"/>
              <a:t> </a:t>
            </a:r>
            <a:r>
              <a:rPr lang="hr-HR" sz="3200" dirty="0" err="1" smtClean="0"/>
              <a:t>infection</a:t>
            </a:r>
            <a:endParaRPr lang="hr-HR" sz="3200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755576" y="2780928"/>
            <a:ext cx="7772400" cy="216024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PGL-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peristent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genelised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lymphadenopathy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Afebrile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Enlargment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lymphnodes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≥2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Lymphnode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diamenter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≥ 1cm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etiology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confirmed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363272" cy="5399112"/>
          </a:xfrm>
        </p:spPr>
        <p:txBody>
          <a:bodyPr>
            <a:normAutofit/>
          </a:bodyPr>
          <a:lstStyle/>
          <a:p>
            <a:pPr lvl="2"/>
            <a:endParaRPr lang="hr-HR" dirty="0" smtClean="0"/>
          </a:p>
          <a:p>
            <a:r>
              <a:rPr lang="hr-HR" sz="3200" dirty="0" err="1" smtClean="0"/>
              <a:t>Acute</a:t>
            </a:r>
            <a:r>
              <a:rPr lang="hr-HR" sz="3200" dirty="0" smtClean="0"/>
              <a:t> HIV </a:t>
            </a:r>
            <a:r>
              <a:rPr lang="hr-HR" sz="3200" dirty="0" err="1" smtClean="0"/>
              <a:t>syndrome</a:t>
            </a:r>
            <a:r>
              <a:rPr lang="hr-HR" sz="3200" dirty="0" smtClean="0"/>
              <a:t> (</a:t>
            </a:r>
            <a:r>
              <a:rPr lang="hr-HR" sz="3200" dirty="0" err="1" smtClean="0"/>
              <a:t>tansient</a:t>
            </a:r>
            <a:r>
              <a:rPr lang="hr-HR" sz="3200" dirty="0" smtClean="0"/>
              <a:t> </a:t>
            </a:r>
            <a:r>
              <a:rPr lang="hr-HR" sz="3200" dirty="0" err="1" smtClean="0"/>
              <a:t>symptomatic</a:t>
            </a:r>
            <a:r>
              <a:rPr lang="hr-HR" sz="3200" dirty="0" smtClean="0"/>
              <a:t> </a:t>
            </a:r>
            <a:r>
              <a:rPr lang="hr-HR" sz="3200" dirty="0" err="1" smtClean="0"/>
              <a:t>disease</a:t>
            </a:r>
            <a:r>
              <a:rPr lang="hr-HR" sz="3200" dirty="0" smtClean="0"/>
              <a:t>)</a:t>
            </a:r>
          </a:p>
          <a:p>
            <a:pPr lvl="1"/>
            <a:r>
              <a:rPr lang="hr-HR" dirty="0" err="1" smtClean="0"/>
              <a:t>Fever</a:t>
            </a:r>
            <a:endParaRPr lang="hr-HR" dirty="0" smtClean="0"/>
          </a:p>
          <a:p>
            <a:pPr lvl="2"/>
            <a:r>
              <a:rPr lang="hr-HR" sz="2400" dirty="0" err="1" smtClean="0"/>
              <a:t>Flu</a:t>
            </a:r>
            <a:r>
              <a:rPr lang="hr-HR" sz="2400" dirty="0" smtClean="0"/>
              <a:t> like </a:t>
            </a:r>
            <a:r>
              <a:rPr lang="hr-HR" sz="2400" dirty="0" err="1" smtClean="0"/>
              <a:t>disesase</a:t>
            </a:r>
            <a:r>
              <a:rPr lang="hr-HR" sz="2400" dirty="0" smtClean="0"/>
              <a:t>, </a:t>
            </a:r>
          </a:p>
          <a:p>
            <a:pPr lvl="2"/>
            <a:r>
              <a:rPr lang="hr-HR" sz="2400" dirty="0" err="1" smtClean="0"/>
              <a:t>Rash</a:t>
            </a:r>
            <a:r>
              <a:rPr lang="hr-HR" sz="2400" dirty="0" smtClean="0"/>
              <a:t>, </a:t>
            </a:r>
            <a:r>
              <a:rPr lang="hr-HR" sz="2400" dirty="0" err="1" smtClean="0"/>
              <a:t>oral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genital</a:t>
            </a:r>
            <a:r>
              <a:rPr lang="hr-HR" sz="2400" dirty="0" smtClean="0"/>
              <a:t> </a:t>
            </a:r>
            <a:r>
              <a:rPr lang="hr-HR" sz="2400" dirty="0" err="1" smtClean="0"/>
              <a:t>ulcers</a:t>
            </a:r>
            <a:endParaRPr lang="hr-HR" sz="2400" dirty="0" smtClean="0"/>
          </a:p>
          <a:p>
            <a:pPr lvl="2"/>
            <a:r>
              <a:rPr lang="hr-HR" sz="2400" dirty="0" err="1" smtClean="0"/>
              <a:t>Pharyngitis</a:t>
            </a:r>
            <a:r>
              <a:rPr lang="hr-HR" sz="2400" dirty="0" smtClean="0"/>
              <a:t> </a:t>
            </a:r>
          </a:p>
          <a:p>
            <a:pPr lvl="2"/>
            <a:r>
              <a:rPr lang="hr-HR" sz="2400" dirty="0" err="1" smtClean="0"/>
              <a:t>Lymphadenopathy</a:t>
            </a:r>
            <a:r>
              <a:rPr lang="hr-HR" sz="2400" dirty="0" smtClean="0"/>
              <a:t> </a:t>
            </a:r>
          </a:p>
          <a:p>
            <a:pPr lvl="2"/>
            <a:r>
              <a:rPr lang="hr-HR" sz="2400" dirty="0" err="1" smtClean="0"/>
              <a:t>Aseptic</a:t>
            </a:r>
            <a:r>
              <a:rPr lang="hr-HR" sz="2400" dirty="0" smtClean="0"/>
              <a:t> meningitis (</a:t>
            </a:r>
            <a:r>
              <a:rPr lang="hr-HR" sz="2400" dirty="0" err="1" smtClean="0"/>
              <a:t>headake</a:t>
            </a:r>
            <a:r>
              <a:rPr lang="hr-HR" sz="2400" dirty="0" smtClean="0"/>
              <a:t>)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796950"/>
          </a:xfrm>
        </p:spPr>
        <p:txBody>
          <a:bodyPr/>
          <a:lstStyle/>
          <a:p>
            <a:r>
              <a:rPr lang="hr-HR" dirty="0" err="1" smtClean="0"/>
              <a:t>Epidemiology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Rezervirano mjesto sadržaja 3" descr="adult-hiv-prevalence-rate-2012-globalhealth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55770"/>
            <a:ext cx="7270975" cy="5497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7-natural-history-of-hiv-and-who-clinical-staging-naco-lac-m-12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604448" cy="6460079"/>
          </a:xfrm>
        </p:spPr>
      </p:pic>
      <p:sp>
        <p:nvSpPr>
          <p:cNvPr id="5" name="TekstniOkvir 4"/>
          <p:cNvSpPr txBox="1"/>
          <p:nvPr/>
        </p:nvSpPr>
        <p:spPr>
          <a:xfrm>
            <a:off x="539552" y="404664"/>
            <a:ext cx="46085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sz="2000" b="1" dirty="0" smtClean="0"/>
          </a:p>
          <a:p>
            <a:r>
              <a:rPr lang="hr-HR" sz="2000" b="1" dirty="0" smtClean="0"/>
              <a:t>Pink-to-red </a:t>
            </a:r>
            <a:r>
              <a:rPr lang="hr-HR" sz="2000" b="1" dirty="0" err="1" smtClean="0"/>
              <a:t>macules</a:t>
            </a:r>
            <a:r>
              <a:rPr lang="hr-HR" sz="2000" b="1" dirty="0" smtClean="0"/>
              <a:t> or </a:t>
            </a:r>
            <a:r>
              <a:rPr lang="hr-HR" sz="2000" b="1" dirty="0" err="1" smtClean="0"/>
              <a:t>maculopapules</a:t>
            </a:r>
            <a:r>
              <a:rPr lang="hr-HR" sz="2000" b="1" dirty="0" smtClean="0"/>
              <a:t>:  </a:t>
            </a:r>
            <a:r>
              <a:rPr lang="hr-HR" sz="2000" b="1" dirty="0" err="1" smtClean="0"/>
              <a:t>trunk</a:t>
            </a:r>
            <a:r>
              <a:rPr lang="hr-HR" sz="2000" b="1" dirty="0" smtClean="0"/>
              <a:t>,  </a:t>
            </a:r>
            <a:r>
              <a:rPr lang="hr-HR" sz="2000" b="1" dirty="0" err="1" smtClean="0"/>
              <a:t>neck</a:t>
            </a:r>
            <a:r>
              <a:rPr lang="hr-HR" sz="2000" b="1" dirty="0" smtClean="0"/>
              <a:t>, face </a:t>
            </a:r>
            <a:endParaRPr lang="hr-HR" sz="20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5148064" y="476672"/>
            <a:ext cx="3600400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  </a:t>
            </a:r>
          </a:p>
          <a:p>
            <a:endParaRPr lang="hr-HR" sz="2000" b="1" dirty="0" smtClean="0"/>
          </a:p>
          <a:p>
            <a:r>
              <a:rPr lang="hr-HR" sz="2000" b="1" dirty="0" err="1" smtClean="0"/>
              <a:t>Painful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oral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and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genital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ulcers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11560" y="5949280"/>
            <a:ext cx="4464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683568" y="5229200"/>
            <a:ext cx="8064896" cy="115212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Symptoms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resolve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weeks</a:t>
            </a:r>
            <a:endParaRPr kumimoji="0" lang="hr-H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Lethargy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fatigue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perisit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months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LABORATORY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845296"/>
          </a:xfrm>
        </p:spPr>
        <p:txBody>
          <a:bodyPr/>
          <a:lstStyle/>
          <a:p>
            <a:pPr lvl="1"/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b="1" dirty="0" err="1" smtClean="0"/>
              <a:t>Leucocyte</a:t>
            </a:r>
            <a:r>
              <a:rPr lang="hr-HR" dirty="0" smtClean="0"/>
              <a:t> </a:t>
            </a:r>
            <a:r>
              <a:rPr lang="hr-HR" dirty="0" err="1" smtClean="0"/>
              <a:t>count</a:t>
            </a:r>
            <a:r>
              <a:rPr lang="hr-HR" dirty="0" smtClean="0"/>
              <a:t>:  </a:t>
            </a:r>
            <a:r>
              <a:rPr lang="hr-HR" dirty="0" err="1" smtClean="0"/>
              <a:t>normal</a:t>
            </a:r>
            <a:r>
              <a:rPr lang="hr-HR" dirty="0" smtClean="0"/>
              <a:t> or </a:t>
            </a:r>
            <a:r>
              <a:rPr lang="hr-HR" dirty="0" err="1" smtClean="0"/>
              <a:t>slightly</a:t>
            </a:r>
            <a:r>
              <a:rPr lang="hr-HR" dirty="0" smtClean="0"/>
              <a:t> </a:t>
            </a:r>
            <a:r>
              <a:rPr lang="hr-HR" dirty="0" err="1" smtClean="0"/>
              <a:t>below</a:t>
            </a:r>
            <a:r>
              <a:rPr lang="hr-HR" dirty="0" smtClean="0"/>
              <a:t> </a:t>
            </a:r>
            <a:r>
              <a:rPr lang="hr-HR" dirty="0" err="1" smtClean="0"/>
              <a:t>normal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b="1" dirty="0" err="1" smtClean="0"/>
              <a:t>Liver</a:t>
            </a:r>
            <a:r>
              <a:rPr lang="hr-HR" dirty="0" smtClean="0"/>
              <a:t>  </a:t>
            </a:r>
            <a:r>
              <a:rPr lang="hr-HR" dirty="0" err="1" smtClean="0"/>
              <a:t>transminases</a:t>
            </a:r>
            <a:r>
              <a:rPr lang="hr-HR" dirty="0" smtClean="0"/>
              <a:t>:  </a:t>
            </a:r>
            <a:r>
              <a:rPr lang="hr-HR" dirty="0" err="1" smtClean="0"/>
              <a:t>moderately</a:t>
            </a:r>
            <a:r>
              <a:rPr lang="hr-HR" dirty="0" smtClean="0"/>
              <a:t>  </a:t>
            </a:r>
            <a:r>
              <a:rPr lang="hr-HR" dirty="0" err="1" smtClean="0"/>
              <a:t>elevated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b="1" dirty="0" smtClean="0"/>
              <a:t>CSF</a:t>
            </a:r>
            <a:r>
              <a:rPr lang="hr-HR" dirty="0" smtClean="0"/>
              <a:t> (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positive</a:t>
            </a:r>
            <a:r>
              <a:rPr lang="hr-HR" dirty="0" smtClean="0"/>
              <a:t>): </a:t>
            </a:r>
            <a:r>
              <a:rPr lang="hr-HR" dirty="0" err="1" smtClean="0"/>
              <a:t>viral</a:t>
            </a:r>
            <a:r>
              <a:rPr lang="hr-HR" dirty="0" smtClean="0"/>
              <a:t> meningitis profile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Symptomatic</a:t>
            </a:r>
            <a:r>
              <a:rPr lang="hr-HR" dirty="0" smtClean="0"/>
              <a:t> HIV </a:t>
            </a:r>
            <a:r>
              <a:rPr lang="hr-HR" dirty="0" err="1" smtClean="0"/>
              <a:t>infection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465238"/>
          </a:xfrm>
        </p:spPr>
        <p:txBody>
          <a:bodyPr>
            <a:normAutofit/>
          </a:bodyPr>
          <a:lstStyle/>
          <a:p>
            <a:r>
              <a:rPr lang="hr-HR" sz="3600" b="1" dirty="0" err="1" smtClean="0"/>
              <a:t>A</a:t>
            </a:r>
            <a:r>
              <a:rPr lang="hr-HR" sz="3600" dirty="0" err="1" smtClean="0"/>
              <a:t>cquired</a:t>
            </a:r>
            <a:r>
              <a:rPr lang="hr-HR" sz="3600" dirty="0" smtClean="0"/>
              <a:t> </a:t>
            </a:r>
            <a:r>
              <a:rPr lang="hr-HR" sz="3600" b="1" dirty="0" err="1" smtClean="0"/>
              <a:t>I</a:t>
            </a:r>
            <a:r>
              <a:rPr lang="hr-HR" sz="3600" dirty="0" err="1" smtClean="0"/>
              <a:t>mmune</a:t>
            </a:r>
            <a:r>
              <a:rPr lang="hr-HR" sz="3600" dirty="0" smtClean="0"/>
              <a:t> </a:t>
            </a:r>
            <a:r>
              <a:rPr lang="hr-HR" sz="3600" b="1" dirty="0" err="1" smtClean="0"/>
              <a:t>D</a:t>
            </a:r>
            <a:r>
              <a:rPr lang="hr-HR" sz="3600" dirty="0" err="1" smtClean="0"/>
              <a:t>eficiency</a:t>
            </a:r>
            <a:r>
              <a:rPr lang="hr-HR" sz="3600" dirty="0" smtClean="0"/>
              <a:t> </a:t>
            </a:r>
            <a:r>
              <a:rPr lang="hr-HR" sz="3600" b="1" dirty="0" err="1" smtClean="0"/>
              <a:t>S</a:t>
            </a:r>
            <a:r>
              <a:rPr lang="hr-HR" sz="3600" dirty="0" err="1" smtClean="0"/>
              <a:t>yndrome</a:t>
            </a:r>
            <a:endParaRPr lang="hr-HR" sz="3600" dirty="0" smtClean="0"/>
          </a:p>
          <a:p>
            <a:r>
              <a:rPr lang="hr-HR" sz="3600" dirty="0" smtClean="0"/>
              <a:t>(AIDS)</a:t>
            </a:r>
            <a:endParaRPr lang="hr-HR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R9V-rRiheFM_pAO_75aS5WpXSSB0cLGi-YGpzkBg8gZxDvtJH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5473625" cy="580050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3285093" y="4293096"/>
            <a:ext cx="26068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bg1"/>
                </a:solidFill>
              </a:rPr>
              <a:t>CD4</a:t>
            </a:r>
          </a:p>
          <a:p>
            <a:pPr algn="ctr"/>
            <a:r>
              <a:rPr lang="hr-HR" sz="4400" b="1" dirty="0" smtClean="0">
                <a:solidFill>
                  <a:srgbClr val="FF0066"/>
                </a:solidFill>
              </a:rPr>
              <a:t>-T </a:t>
            </a:r>
            <a:r>
              <a:rPr lang="hr-HR" sz="4400" b="1" dirty="0" err="1" smtClean="0">
                <a:solidFill>
                  <a:srgbClr val="FF0066"/>
                </a:solidFill>
              </a:rPr>
              <a:t>helper</a:t>
            </a:r>
            <a:r>
              <a:rPr lang="hr-HR" sz="4400" b="1" dirty="0" smtClean="0">
                <a:solidFill>
                  <a:srgbClr val="FF0066"/>
                </a:solidFill>
              </a:rPr>
              <a:t>-</a:t>
            </a:r>
            <a:endParaRPr lang="hr-HR" sz="4400" b="1" dirty="0">
              <a:solidFill>
                <a:srgbClr val="FF0066"/>
              </a:solidFill>
            </a:endParaRPr>
          </a:p>
        </p:txBody>
      </p:sp>
      <p:pic>
        <p:nvPicPr>
          <p:cNvPr id="3076" name="Picture 4" descr="https://encrypted-tbn1.gstatic.com/images?q=tbn:ANd9GcRKA8vUdldcrOj5r_GZFQIFFWtw1mMr_NlEcBKIHAzC0fY8Tj3-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76872"/>
            <a:ext cx="1800200" cy="1412598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commons/d/df/T-dependent_B_cell_activati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276872"/>
            <a:ext cx="1919176" cy="1440160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395536" y="1340768"/>
            <a:ext cx="1577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/>
              <a:t>Cytotoxicity</a:t>
            </a:r>
            <a:endParaRPr lang="hr-HR" sz="2400" dirty="0" smtClean="0"/>
          </a:p>
          <a:p>
            <a:pPr algn="ctr"/>
            <a:r>
              <a:rPr lang="hr-HR" sz="2400" dirty="0" smtClean="0"/>
              <a:t>(CD8) </a:t>
            </a:r>
            <a:endParaRPr lang="hr-HR" sz="2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965198" y="1700808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 err="1" smtClean="0"/>
              <a:t>Antibody</a:t>
            </a:r>
            <a:r>
              <a:rPr lang="hr-HR" sz="2000" dirty="0" smtClean="0"/>
              <a:t>  </a:t>
            </a:r>
            <a:r>
              <a:rPr lang="hr-HR" sz="2000" dirty="0" err="1" smtClean="0"/>
              <a:t>production</a:t>
            </a:r>
            <a:endParaRPr lang="hr-HR" sz="2000" dirty="0" smtClean="0"/>
          </a:p>
          <a:p>
            <a:pPr algn="ctr"/>
            <a:r>
              <a:rPr lang="hr-HR" sz="2000" dirty="0" smtClean="0"/>
              <a:t>(B </a:t>
            </a:r>
            <a:r>
              <a:rPr lang="hr-HR" sz="2000" dirty="0" err="1" smtClean="0"/>
              <a:t>cells</a:t>
            </a:r>
            <a:r>
              <a:rPr lang="hr-HR" sz="2000" dirty="0" smtClean="0"/>
              <a:t>)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Decreased</a:t>
            </a:r>
            <a:r>
              <a:rPr lang="hr-HR" dirty="0" smtClean="0"/>
              <a:t> CD4 </a:t>
            </a:r>
            <a:r>
              <a:rPr lang="hr-HR" dirty="0" err="1" smtClean="0"/>
              <a:t>cell</a:t>
            </a:r>
            <a:r>
              <a:rPr lang="hr-HR" dirty="0" smtClean="0"/>
              <a:t> </a:t>
            </a:r>
            <a:r>
              <a:rPr lang="hr-HR" dirty="0" err="1" smtClean="0"/>
              <a:t>count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                    </a:t>
            </a:r>
            <a:r>
              <a:rPr lang="hr-HR" dirty="0" err="1" smtClean="0"/>
              <a:t>Critical</a:t>
            </a:r>
            <a:r>
              <a:rPr lang="hr-HR" dirty="0" smtClean="0"/>
              <a:t> = 200 /mL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err="1" smtClean="0"/>
              <a:t>Exogenous</a:t>
            </a:r>
            <a:r>
              <a:rPr lang="hr-HR" dirty="0" smtClean="0"/>
              <a:t> </a:t>
            </a:r>
            <a:r>
              <a:rPr lang="hr-HR" dirty="0" err="1" smtClean="0"/>
              <a:t>infections</a:t>
            </a:r>
            <a:r>
              <a:rPr lang="hr-HR" dirty="0" smtClean="0"/>
              <a:t>: </a:t>
            </a:r>
            <a:r>
              <a:rPr lang="hr-HR" dirty="0" err="1" smtClean="0"/>
              <a:t>repeated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prologed</a:t>
            </a:r>
            <a:endParaRPr lang="hr-HR" dirty="0" smtClean="0"/>
          </a:p>
          <a:p>
            <a:pPr lvl="1"/>
            <a:r>
              <a:rPr lang="hr-HR" i="1" dirty="0" err="1" smtClean="0"/>
              <a:t>S.penumoniae</a:t>
            </a:r>
            <a:r>
              <a:rPr lang="hr-HR" dirty="0" smtClean="0"/>
              <a:t>, </a:t>
            </a:r>
            <a:r>
              <a:rPr lang="hr-HR" dirty="0" err="1" smtClean="0"/>
              <a:t>non</a:t>
            </a:r>
            <a:r>
              <a:rPr lang="hr-HR" dirty="0" smtClean="0"/>
              <a:t>-</a:t>
            </a:r>
            <a:r>
              <a:rPr lang="hr-HR" dirty="0" err="1" smtClean="0"/>
              <a:t>typhiod</a:t>
            </a:r>
            <a:r>
              <a:rPr lang="hr-HR" dirty="0" smtClean="0"/>
              <a:t> </a:t>
            </a:r>
            <a:r>
              <a:rPr lang="hr-HR" i="1" dirty="0" err="1" smtClean="0"/>
              <a:t>Samonella</a:t>
            </a:r>
            <a:r>
              <a:rPr lang="hr-HR" i="1" dirty="0" smtClean="0"/>
              <a:t> </a:t>
            </a:r>
          </a:p>
          <a:p>
            <a:pPr lvl="1"/>
            <a:endParaRPr lang="hr-HR" i="1" dirty="0" smtClean="0"/>
          </a:p>
          <a:p>
            <a:r>
              <a:rPr lang="hr-HR" dirty="0" err="1" smtClean="0"/>
              <a:t>Reactivation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latent</a:t>
            </a:r>
            <a:r>
              <a:rPr lang="hr-HR" dirty="0" smtClean="0"/>
              <a:t> </a:t>
            </a:r>
            <a:r>
              <a:rPr lang="hr-HR" dirty="0" err="1" smtClean="0"/>
              <a:t>infections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dirty="0" err="1" smtClean="0"/>
              <a:t>Infections</a:t>
            </a:r>
            <a:r>
              <a:rPr lang="hr-HR" dirty="0" smtClean="0"/>
              <a:t> </a:t>
            </a:r>
            <a:r>
              <a:rPr lang="hr-HR" dirty="0" err="1" smtClean="0"/>
              <a:t>caused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opportunistic</a:t>
            </a:r>
            <a:r>
              <a:rPr lang="hr-HR" dirty="0" smtClean="0"/>
              <a:t> </a:t>
            </a:r>
            <a:r>
              <a:rPr lang="hr-HR" dirty="0" err="1" smtClean="0"/>
              <a:t>pathognes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Developement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malignancies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100" b="1" dirty="0" err="1" smtClean="0"/>
              <a:t>Reactivation</a:t>
            </a:r>
            <a:r>
              <a:rPr lang="hr-HR" sz="3100" b="1" dirty="0" smtClean="0"/>
              <a:t> </a:t>
            </a:r>
            <a:r>
              <a:rPr lang="hr-HR" sz="3100" b="1" dirty="0" err="1" smtClean="0"/>
              <a:t>of</a:t>
            </a:r>
            <a:r>
              <a:rPr lang="hr-HR" sz="3100" b="1" dirty="0" smtClean="0"/>
              <a:t> </a:t>
            </a:r>
            <a:r>
              <a:rPr lang="hr-HR" sz="3100" b="1" dirty="0" err="1" smtClean="0">
                <a:solidFill>
                  <a:srgbClr val="00B0F0"/>
                </a:solidFill>
              </a:rPr>
              <a:t>latent</a:t>
            </a:r>
            <a:r>
              <a:rPr lang="hr-HR" sz="3100" b="1" dirty="0" smtClean="0">
                <a:solidFill>
                  <a:srgbClr val="00B0F0"/>
                </a:solidFill>
              </a:rPr>
              <a:t> </a:t>
            </a:r>
            <a:r>
              <a:rPr lang="hr-HR" sz="3100" b="1" dirty="0" err="1" smtClean="0"/>
              <a:t>infections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3100" b="1" dirty="0" err="1" smtClean="0"/>
              <a:t>Infections</a:t>
            </a:r>
            <a:r>
              <a:rPr lang="hr-HR" sz="3100" b="1" dirty="0" smtClean="0"/>
              <a:t> </a:t>
            </a:r>
            <a:r>
              <a:rPr lang="hr-HR" sz="3100" b="1" dirty="0" err="1" smtClean="0"/>
              <a:t>caused</a:t>
            </a:r>
            <a:r>
              <a:rPr lang="hr-HR" sz="3100" b="1" dirty="0" smtClean="0"/>
              <a:t> </a:t>
            </a:r>
            <a:r>
              <a:rPr lang="hr-HR" sz="3100" b="1" dirty="0" err="1" smtClean="0"/>
              <a:t>by</a:t>
            </a:r>
            <a:r>
              <a:rPr lang="hr-HR" sz="3100" b="1" dirty="0" smtClean="0"/>
              <a:t> </a:t>
            </a:r>
            <a:r>
              <a:rPr lang="hr-HR" sz="3100" b="1" dirty="0" err="1" smtClean="0"/>
              <a:t>opportunistic</a:t>
            </a:r>
            <a:r>
              <a:rPr lang="hr-HR" sz="3100" b="1" dirty="0" smtClean="0"/>
              <a:t> </a:t>
            </a:r>
            <a:r>
              <a:rPr lang="hr-HR" sz="3100" b="1" dirty="0" err="1" smtClean="0"/>
              <a:t>pathognes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hr-HR" dirty="0" smtClean="0"/>
          </a:p>
          <a:p>
            <a:pPr>
              <a:lnSpc>
                <a:spcPct val="200000"/>
              </a:lnSpc>
            </a:pPr>
            <a:r>
              <a:rPr lang="hr-HR" b="1" dirty="0" err="1" smtClean="0"/>
              <a:t>Bacterial</a:t>
            </a:r>
            <a:r>
              <a:rPr lang="hr-HR" dirty="0" smtClean="0"/>
              <a:t>: </a:t>
            </a:r>
            <a:r>
              <a:rPr lang="hr-HR" i="1" dirty="0" err="1" smtClean="0">
                <a:solidFill>
                  <a:srgbClr val="00B0F0"/>
                </a:solidFill>
              </a:rPr>
              <a:t>Mycobacterium</a:t>
            </a:r>
            <a:r>
              <a:rPr lang="hr-HR" i="1" dirty="0" smtClean="0">
                <a:solidFill>
                  <a:srgbClr val="00B0F0"/>
                </a:solidFill>
              </a:rPr>
              <a:t> tbc</a:t>
            </a:r>
            <a:r>
              <a:rPr lang="hr-HR" dirty="0" smtClean="0"/>
              <a:t>, </a:t>
            </a:r>
            <a:r>
              <a:rPr lang="hr-HR" dirty="0" err="1" smtClean="0"/>
              <a:t>atypical</a:t>
            </a:r>
            <a:r>
              <a:rPr lang="hr-HR" dirty="0" smtClean="0"/>
              <a:t> </a:t>
            </a:r>
            <a:r>
              <a:rPr lang="hr-HR" dirty="0" err="1" smtClean="0"/>
              <a:t>mycobacteria</a:t>
            </a:r>
            <a:r>
              <a:rPr lang="hr-HR" dirty="0" smtClean="0"/>
              <a:t> (MAC)</a:t>
            </a:r>
          </a:p>
          <a:p>
            <a:pPr>
              <a:lnSpc>
                <a:spcPct val="200000"/>
              </a:lnSpc>
            </a:pPr>
            <a:r>
              <a:rPr lang="hr-HR" b="1" dirty="0" err="1" smtClean="0"/>
              <a:t>Fungal</a:t>
            </a:r>
            <a:r>
              <a:rPr lang="hr-HR" dirty="0" smtClean="0"/>
              <a:t>: </a:t>
            </a:r>
            <a:r>
              <a:rPr lang="hr-HR" i="1" dirty="0" err="1" smtClean="0"/>
              <a:t>Candida</a:t>
            </a:r>
            <a:r>
              <a:rPr lang="hr-HR" dirty="0" smtClean="0"/>
              <a:t>, </a:t>
            </a:r>
            <a:r>
              <a:rPr lang="hr-HR" i="1" dirty="0" err="1" smtClean="0"/>
              <a:t>Pneumocystis</a:t>
            </a:r>
            <a:r>
              <a:rPr lang="hr-HR" i="1" dirty="0" smtClean="0"/>
              <a:t> j.,</a:t>
            </a:r>
            <a:r>
              <a:rPr lang="hr-HR" dirty="0" smtClean="0"/>
              <a:t> </a:t>
            </a:r>
            <a:r>
              <a:rPr lang="hr-HR" i="1" dirty="0" err="1" smtClean="0"/>
              <a:t>Crypotococcus</a:t>
            </a:r>
            <a:r>
              <a:rPr lang="hr-HR" i="1" dirty="0" smtClean="0"/>
              <a:t>, </a:t>
            </a:r>
            <a:r>
              <a:rPr lang="hr-HR" i="1" dirty="0" err="1" smtClean="0"/>
              <a:t>Histoplasma</a:t>
            </a:r>
            <a:endParaRPr lang="hr-HR" dirty="0" smtClean="0"/>
          </a:p>
          <a:p>
            <a:pPr>
              <a:lnSpc>
                <a:spcPct val="200000"/>
              </a:lnSpc>
            </a:pPr>
            <a:r>
              <a:rPr lang="hr-HR" b="1" dirty="0" err="1" smtClean="0"/>
              <a:t>Viral</a:t>
            </a:r>
            <a:r>
              <a:rPr lang="hr-HR" dirty="0" smtClean="0"/>
              <a:t>: </a:t>
            </a:r>
            <a:r>
              <a:rPr lang="hr-HR" dirty="0" smtClean="0">
                <a:solidFill>
                  <a:srgbClr val="00B0F0"/>
                </a:solidFill>
              </a:rPr>
              <a:t>CMV,  HSV,  VZV, </a:t>
            </a:r>
            <a:r>
              <a:rPr lang="hr-HR" dirty="0" smtClean="0">
                <a:solidFill>
                  <a:srgbClr val="00B0F0"/>
                </a:solidFill>
              </a:rPr>
              <a:t>EBV,HHV</a:t>
            </a:r>
            <a:r>
              <a:rPr lang="hr-HR" dirty="0" smtClean="0"/>
              <a:t>, </a:t>
            </a:r>
            <a:r>
              <a:rPr lang="hr-HR" dirty="0" err="1" smtClean="0"/>
              <a:t>poliomaJCV</a:t>
            </a:r>
            <a:r>
              <a:rPr lang="hr-HR" dirty="0" smtClean="0"/>
              <a:t>*</a:t>
            </a:r>
            <a:endParaRPr lang="hr-HR" dirty="0" smtClean="0"/>
          </a:p>
          <a:p>
            <a:pPr>
              <a:lnSpc>
                <a:spcPct val="200000"/>
              </a:lnSpc>
            </a:pPr>
            <a:r>
              <a:rPr lang="hr-HR" b="1" dirty="0" err="1" smtClean="0"/>
              <a:t>Protozal</a:t>
            </a:r>
            <a:r>
              <a:rPr lang="hr-HR" dirty="0" smtClean="0"/>
              <a:t> : </a:t>
            </a:r>
            <a:r>
              <a:rPr lang="hr-HR" i="1" dirty="0" err="1" smtClean="0">
                <a:solidFill>
                  <a:srgbClr val="00B0F0"/>
                </a:solidFill>
              </a:rPr>
              <a:t>Toxoplasma</a:t>
            </a:r>
            <a:r>
              <a:rPr lang="hr-HR" i="1" dirty="0" smtClean="0">
                <a:solidFill>
                  <a:srgbClr val="00B0F0"/>
                </a:solidFill>
              </a:rPr>
              <a:t> g.</a:t>
            </a:r>
            <a:r>
              <a:rPr lang="hr-HR" i="1" dirty="0" smtClean="0"/>
              <a:t>, </a:t>
            </a:r>
            <a:r>
              <a:rPr lang="hr-HR" i="1" dirty="0" err="1" smtClean="0"/>
              <a:t>Cryptosporidium</a:t>
            </a:r>
            <a:r>
              <a:rPr lang="hr-HR" dirty="0" smtClean="0"/>
              <a:t>, </a:t>
            </a:r>
            <a:r>
              <a:rPr lang="hr-HR" i="1" dirty="0" err="1" smtClean="0"/>
              <a:t>Isospora</a:t>
            </a:r>
            <a:r>
              <a:rPr lang="hr-HR" i="1" dirty="0" smtClean="0"/>
              <a:t> </a:t>
            </a:r>
            <a:r>
              <a:rPr lang="hr-HR" i="1" dirty="0" err="1" smtClean="0"/>
              <a:t>belli</a:t>
            </a:r>
            <a:r>
              <a:rPr lang="hr-HR" i="1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hr-HR" b="1" dirty="0" err="1" smtClean="0"/>
              <a:t>Roundworm</a:t>
            </a:r>
            <a:r>
              <a:rPr lang="hr-HR" dirty="0" smtClean="0"/>
              <a:t>: </a:t>
            </a:r>
            <a:r>
              <a:rPr lang="hr-HR" i="1" dirty="0" err="1" smtClean="0"/>
              <a:t>Strongiloides</a:t>
            </a:r>
            <a:r>
              <a:rPr lang="hr-HR" i="1" dirty="0" smtClean="0"/>
              <a:t> </a:t>
            </a:r>
            <a:r>
              <a:rPr lang="hr-HR" i="1" dirty="0" err="1" smtClean="0"/>
              <a:t>stercoralis</a:t>
            </a:r>
            <a:endParaRPr lang="hr-HR" i="1" dirty="0" smtClean="0"/>
          </a:p>
        </p:txBody>
      </p:sp>
      <p:sp>
        <p:nvSpPr>
          <p:cNvPr id="4" name="TekstniOkvir 3"/>
          <p:cNvSpPr txBox="1"/>
          <p:nvPr/>
        </p:nvSpPr>
        <p:spPr>
          <a:xfrm>
            <a:off x="6012160" y="6309320"/>
            <a:ext cx="291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*</a:t>
            </a:r>
            <a:r>
              <a:rPr lang="hr-HR" dirty="0" smtClean="0"/>
              <a:t> JCV (</a:t>
            </a:r>
            <a:r>
              <a:rPr lang="hr-HR" dirty="0" err="1" smtClean="0"/>
              <a:t>John</a:t>
            </a:r>
            <a:r>
              <a:rPr lang="hr-HR" dirty="0" smtClean="0"/>
              <a:t> </a:t>
            </a:r>
            <a:r>
              <a:rPr lang="hr-HR" dirty="0" err="1" smtClean="0"/>
              <a:t>Cunningham</a:t>
            </a:r>
            <a:r>
              <a:rPr lang="hr-HR" dirty="0" smtClean="0"/>
              <a:t> virus)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77240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hr-HR" b="1" dirty="0" err="1" smtClean="0"/>
              <a:t>Bacterial</a:t>
            </a:r>
            <a:r>
              <a:rPr lang="hr-HR" b="1" dirty="0" smtClean="0"/>
              <a:t>  </a:t>
            </a:r>
            <a:r>
              <a:rPr lang="hr-HR" b="1" dirty="0" err="1" smtClean="0"/>
              <a:t>infections</a:t>
            </a:r>
            <a:endParaRPr lang="hr-HR" b="1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Recurrent</a:t>
            </a:r>
            <a:r>
              <a:rPr lang="hr-HR" dirty="0" smtClean="0"/>
              <a:t> </a:t>
            </a:r>
            <a:r>
              <a:rPr lang="hr-HR" dirty="0" err="1" smtClean="0"/>
              <a:t>bacterial</a:t>
            </a:r>
            <a:r>
              <a:rPr lang="hr-HR" dirty="0" smtClean="0"/>
              <a:t> </a:t>
            </a:r>
            <a:r>
              <a:rPr lang="hr-HR" dirty="0" err="1" smtClean="0"/>
              <a:t>pnemonia</a:t>
            </a:r>
            <a:r>
              <a:rPr lang="hr-HR" dirty="0" smtClean="0"/>
              <a:t> ( ≥ 2 </a:t>
            </a:r>
            <a:r>
              <a:rPr lang="hr-HR" dirty="0" err="1" smtClean="0"/>
              <a:t>episodes</a:t>
            </a:r>
            <a:r>
              <a:rPr lang="hr-HR" dirty="0" smtClean="0"/>
              <a:t>/1 </a:t>
            </a:r>
            <a:r>
              <a:rPr lang="hr-HR" dirty="0" err="1" smtClean="0"/>
              <a:t>month</a:t>
            </a:r>
            <a:r>
              <a:rPr lang="hr-H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r-HR" dirty="0" err="1" smtClean="0"/>
              <a:t>Recurrent</a:t>
            </a:r>
            <a:r>
              <a:rPr lang="hr-HR" dirty="0" smtClean="0"/>
              <a:t>  </a:t>
            </a:r>
            <a:r>
              <a:rPr lang="hr-HR" i="1" dirty="0" err="1" smtClean="0"/>
              <a:t>Salmonella</a:t>
            </a:r>
            <a:r>
              <a:rPr lang="hr-HR" dirty="0" smtClean="0"/>
              <a:t> </a:t>
            </a:r>
            <a:r>
              <a:rPr lang="hr-HR" dirty="0" err="1" smtClean="0"/>
              <a:t>septicema</a:t>
            </a:r>
            <a:r>
              <a:rPr lang="hr-HR" dirty="0" smtClean="0"/>
              <a:t> or  </a:t>
            </a:r>
            <a:r>
              <a:rPr lang="hr-HR" dirty="0" err="1" smtClean="0"/>
              <a:t>prolonged</a:t>
            </a:r>
            <a:r>
              <a:rPr lang="hr-HR" dirty="0" smtClean="0"/>
              <a:t> </a:t>
            </a:r>
            <a:r>
              <a:rPr lang="hr-HR" dirty="0" err="1" smtClean="0"/>
              <a:t>diarrhoea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Pulmonary</a:t>
            </a:r>
            <a:r>
              <a:rPr lang="hr-HR" dirty="0" smtClean="0"/>
              <a:t>/</a:t>
            </a:r>
            <a:r>
              <a:rPr lang="hr-HR" dirty="0" err="1" smtClean="0"/>
              <a:t>extrapulmonary</a:t>
            </a:r>
            <a:r>
              <a:rPr lang="hr-HR" dirty="0" smtClean="0"/>
              <a:t> </a:t>
            </a:r>
            <a:r>
              <a:rPr lang="hr-HR" dirty="0" err="1" smtClean="0"/>
              <a:t>tuberculois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Disseminated</a:t>
            </a:r>
            <a:r>
              <a:rPr lang="hr-HR" dirty="0" smtClean="0"/>
              <a:t> </a:t>
            </a:r>
            <a:r>
              <a:rPr lang="hr-HR" dirty="0" err="1" smtClean="0"/>
              <a:t>Mycobacterium</a:t>
            </a:r>
            <a:r>
              <a:rPr lang="hr-HR" dirty="0" smtClean="0"/>
              <a:t> </a:t>
            </a:r>
            <a:r>
              <a:rPr lang="hr-HR" dirty="0" err="1" smtClean="0"/>
              <a:t>avium</a:t>
            </a: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r-HR" dirty="0" err="1" smtClean="0"/>
              <a:t>Nocardiosis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7772400" cy="706090"/>
          </a:xfrm>
        </p:spPr>
        <p:txBody>
          <a:bodyPr>
            <a:normAutofit/>
          </a:bodyPr>
          <a:lstStyle/>
          <a:p>
            <a:r>
              <a:rPr lang="hr-HR" sz="3100" b="1" dirty="0" err="1" smtClean="0"/>
              <a:t>Indicator</a:t>
            </a:r>
            <a:r>
              <a:rPr lang="hr-HR" sz="3100" b="1" dirty="0" smtClean="0"/>
              <a:t> </a:t>
            </a:r>
            <a:r>
              <a:rPr lang="hr-HR" sz="3100" b="1" dirty="0" err="1" smtClean="0"/>
              <a:t>diseas</a:t>
            </a:r>
            <a:r>
              <a:rPr lang="hr-HR" sz="3100" b="1" dirty="0" smtClean="0"/>
              <a:t> </a:t>
            </a:r>
            <a:r>
              <a:rPr lang="hr-HR" sz="3100" b="1" dirty="0" err="1" smtClean="0"/>
              <a:t>of</a:t>
            </a:r>
            <a:r>
              <a:rPr lang="hr-HR" sz="3100" b="1" dirty="0" smtClean="0"/>
              <a:t> AIDS </a:t>
            </a:r>
            <a:r>
              <a:rPr lang="hr-HR" sz="3100" b="1" dirty="0" err="1" smtClean="0"/>
              <a:t>in</a:t>
            </a:r>
            <a:r>
              <a:rPr lang="hr-HR" sz="3100" b="1" dirty="0" smtClean="0"/>
              <a:t> </a:t>
            </a:r>
            <a:r>
              <a:rPr lang="hr-HR" sz="3100" b="1" dirty="0" err="1" smtClean="0"/>
              <a:t>adults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772400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err="1" smtClean="0"/>
              <a:t>Fungal</a:t>
            </a:r>
            <a:r>
              <a:rPr lang="hr-HR" b="1" dirty="0" smtClean="0"/>
              <a:t> </a:t>
            </a:r>
            <a:r>
              <a:rPr lang="hr-HR" b="1" dirty="0" err="1" smtClean="0"/>
              <a:t>infections</a:t>
            </a:r>
            <a:endParaRPr lang="hr-HR" b="1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Candidiasis</a:t>
            </a:r>
            <a:r>
              <a:rPr lang="hr-HR" dirty="0" smtClean="0"/>
              <a:t>: </a:t>
            </a:r>
            <a:r>
              <a:rPr lang="hr-HR" dirty="0" err="1" smtClean="0"/>
              <a:t>oesophagus</a:t>
            </a:r>
            <a:r>
              <a:rPr lang="hr-HR" dirty="0" smtClean="0"/>
              <a:t>, </a:t>
            </a:r>
            <a:r>
              <a:rPr lang="hr-HR" dirty="0" err="1" smtClean="0"/>
              <a:t>trachea</a:t>
            </a:r>
            <a:r>
              <a:rPr lang="hr-HR" dirty="0" smtClean="0"/>
              <a:t>, </a:t>
            </a:r>
            <a:r>
              <a:rPr lang="hr-HR" dirty="0" err="1" smtClean="0"/>
              <a:t>lungs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Pneumocystis</a:t>
            </a:r>
            <a:r>
              <a:rPr lang="hr-HR" dirty="0" smtClean="0"/>
              <a:t> </a:t>
            </a:r>
            <a:r>
              <a:rPr lang="hr-HR" dirty="0" err="1" smtClean="0"/>
              <a:t>jiroveci</a:t>
            </a:r>
            <a:r>
              <a:rPr lang="hr-HR" dirty="0" smtClean="0"/>
              <a:t> </a:t>
            </a:r>
            <a:r>
              <a:rPr lang="hr-HR" dirty="0" err="1" smtClean="0"/>
              <a:t>pneumonia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Cryptococcosis</a:t>
            </a:r>
            <a:r>
              <a:rPr lang="hr-HR" dirty="0" smtClean="0"/>
              <a:t>: </a:t>
            </a:r>
            <a:r>
              <a:rPr lang="hr-HR" dirty="0" err="1" smtClean="0"/>
              <a:t>extrapulmonary</a:t>
            </a:r>
            <a:r>
              <a:rPr lang="hr-HR" dirty="0" smtClean="0"/>
              <a:t> (CNS)</a:t>
            </a:r>
          </a:p>
          <a:p>
            <a:pPr>
              <a:lnSpc>
                <a:spcPct val="150000"/>
              </a:lnSpc>
            </a:pPr>
            <a:r>
              <a:rPr lang="hr-HR" dirty="0" err="1" smtClean="0"/>
              <a:t>Extrapulmonary</a:t>
            </a:r>
            <a:r>
              <a:rPr lang="hr-HR" dirty="0" smtClean="0"/>
              <a:t> </a:t>
            </a:r>
            <a:r>
              <a:rPr lang="hr-HR" dirty="0" err="1" smtClean="0"/>
              <a:t>histoplasmosis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346050"/>
          </a:xfrm>
        </p:spPr>
        <p:txBody>
          <a:bodyPr>
            <a:normAutofit fontScale="90000"/>
          </a:bodyPr>
          <a:lstStyle/>
          <a:p>
            <a:r>
              <a:rPr lang="hr-HR" sz="1600" b="1" dirty="0" err="1" smtClean="0"/>
              <a:t>Indicator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conditions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of</a:t>
            </a:r>
            <a:r>
              <a:rPr lang="hr-HR" sz="1600" b="1" dirty="0" smtClean="0"/>
              <a:t> AIDS </a:t>
            </a:r>
            <a:r>
              <a:rPr lang="hr-HR" sz="1600" b="1" dirty="0" err="1" smtClean="0"/>
              <a:t>in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adults</a:t>
            </a:r>
            <a:r>
              <a:rPr lang="hr-HR" sz="1600" b="1" dirty="0" smtClean="0"/>
              <a:t>- </a:t>
            </a:r>
            <a:r>
              <a:rPr lang="hr-HR" sz="1600" b="1" dirty="0" err="1" smtClean="0"/>
              <a:t>continued</a:t>
            </a:r>
            <a:endParaRPr lang="hr-H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 err="1" smtClean="0"/>
              <a:t>Candidiasis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1030" name="Picture 6" descr="https://encrypted-tbn1.gstatic.com/images?q=tbn:ANd9GcQPHIcjgSUA18d1Nd0EWozxCnjTjZcHRpbybrjEUwhHlYbssBe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4343400" cy="2571751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TM_gJlmqR8oJijPv5kJkB8zbBA5v2ooJInJAwzXApzDkgcNe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132856"/>
            <a:ext cx="3924300" cy="3181350"/>
          </a:xfrm>
          <a:prstGeom prst="rect">
            <a:avLst/>
          </a:prstGeom>
          <a:noFill/>
        </p:spPr>
      </p:pic>
      <p:pic>
        <p:nvPicPr>
          <p:cNvPr id="1034" name="Picture 10" descr="https://encrypted-tbn0.gstatic.com/images?q=tbn:ANd9GcR0zq07sBchkHHaDajUdNIEZDXioYCUuEhzjaMqcnY2JdLlzytdZ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689600"/>
            <a:ext cx="2992363" cy="28239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1720" y="6021288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err="1" smtClean="0"/>
              <a:t>Respiratory</a:t>
            </a:r>
            <a:r>
              <a:rPr lang="hr-HR" sz="2800" dirty="0" smtClean="0"/>
              <a:t> </a:t>
            </a:r>
            <a:endParaRPr lang="hr-H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908720"/>
            <a:ext cx="83067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hr-HR" sz="2400" b="1" dirty="0" err="1" smtClean="0"/>
              <a:t>Oral</a:t>
            </a:r>
            <a:r>
              <a:rPr lang="hr-HR" sz="2400" b="1" dirty="0" smtClean="0"/>
              <a:t> </a:t>
            </a:r>
            <a:endParaRPr lang="hr-HR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4797152"/>
            <a:ext cx="259228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Esophageal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hr-HR" sz="3200" dirty="0" err="1" smtClean="0"/>
              <a:t>Pneumocystis</a:t>
            </a:r>
            <a:r>
              <a:rPr lang="hr-HR" sz="3200" dirty="0" smtClean="0"/>
              <a:t> </a:t>
            </a:r>
            <a:r>
              <a:rPr lang="hr-HR" sz="3200" dirty="0" err="1" smtClean="0"/>
              <a:t>jiroveci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66" name="Picture 6" descr="https://encrypted-tbn3.gstatic.com/images?q=tbn:ANd9GcTnMVox-DeogGWuv-dJ3F4ajzP0W9_Slzkd3Xd4wo1rjZJYvSw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5838825" cy="4781551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7020272" y="1916832"/>
            <a:ext cx="1506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SatO</a:t>
            </a:r>
            <a:r>
              <a:rPr lang="hr-HR" sz="3200" baseline="-25000" dirty="0" smtClean="0"/>
              <a:t>2</a:t>
            </a:r>
            <a:r>
              <a:rPr lang="hr-HR" sz="3200" dirty="0" smtClean="0"/>
              <a:t> </a:t>
            </a:r>
            <a:r>
              <a:rPr lang="hr-HR" sz="3200" dirty="0" smtClean="0">
                <a:sym typeface="Wingdings"/>
              </a:rPr>
              <a:t></a:t>
            </a:r>
          </a:p>
          <a:p>
            <a:r>
              <a:rPr lang="hr-HR" sz="3200" dirty="0" smtClean="0">
                <a:sym typeface="Wingdings"/>
              </a:rPr>
              <a:t>LHD  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http://huhiv.hr/wp-content/uploads/2013/03/europe-map-hiv-cas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616624" cy="6273697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5868144" y="1700808"/>
            <a:ext cx="30243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Croatia</a:t>
            </a:r>
            <a:endParaRPr lang="hr-HR" sz="2400" dirty="0" smtClean="0"/>
          </a:p>
          <a:p>
            <a:r>
              <a:rPr lang="hr-HR" dirty="0" smtClean="0"/>
              <a:t>-</a:t>
            </a:r>
            <a:r>
              <a:rPr lang="hr-HR" sz="2000" dirty="0" smtClean="0"/>
              <a:t>1100 </a:t>
            </a:r>
            <a:r>
              <a:rPr lang="hr-HR" sz="2000" dirty="0" err="1" smtClean="0"/>
              <a:t>persons</a:t>
            </a:r>
            <a:r>
              <a:rPr lang="hr-HR" sz="2000" dirty="0" smtClean="0"/>
              <a:t> </a:t>
            </a:r>
            <a:r>
              <a:rPr lang="hr-HR" sz="2000" dirty="0" err="1" smtClean="0"/>
              <a:t>with</a:t>
            </a:r>
            <a:r>
              <a:rPr lang="hr-HR" sz="2000" dirty="0" smtClean="0"/>
              <a:t> HIV(2013)</a:t>
            </a:r>
          </a:p>
          <a:p>
            <a:endParaRPr lang="hr-HR" dirty="0" smtClean="0"/>
          </a:p>
          <a:p>
            <a:r>
              <a:rPr lang="hr-HR" dirty="0" smtClean="0"/>
              <a:t>-</a:t>
            </a:r>
            <a:r>
              <a:rPr lang="hr-HR" sz="2000" dirty="0" smtClean="0"/>
              <a:t>60 new </a:t>
            </a:r>
            <a:r>
              <a:rPr lang="hr-HR" sz="2000" dirty="0" err="1" smtClean="0"/>
              <a:t>cases</a:t>
            </a:r>
            <a:r>
              <a:rPr lang="hr-HR" sz="2000" dirty="0" smtClean="0"/>
              <a:t>/</a:t>
            </a:r>
            <a:r>
              <a:rPr lang="hr-HR" sz="2000" dirty="0" err="1" smtClean="0"/>
              <a:t>year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-15 new </a:t>
            </a:r>
            <a:r>
              <a:rPr lang="hr-HR" sz="2000" dirty="0" err="1" smtClean="0"/>
              <a:t>cas</a:t>
            </a:r>
            <a:r>
              <a:rPr lang="hr-HR" sz="2000" dirty="0" smtClean="0"/>
              <a:t>./1 </a:t>
            </a:r>
            <a:r>
              <a:rPr lang="hr-HR" sz="2000" dirty="0" err="1" smtClean="0"/>
              <a:t>mil</a:t>
            </a:r>
            <a:r>
              <a:rPr lang="hr-HR" sz="2000" dirty="0" smtClean="0"/>
              <a:t>/</a:t>
            </a:r>
            <a:r>
              <a:rPr lang="hr-HR" sz="2000" dirty="0" err="1" smtClean="0"/>
              <a:t>year</a:t>
            </a:r>
            <a:endParaRPr lang="hr-HR" sz="2000" dirty="0" smtClean="0"/>
          </a:p>
          <a:p>
            <a:r>
              <a:rPr lang="hr-HR" sz="2000" dirty="0" smtClean="0"/>
              <a:t>   </a:t>
            </a:r>
          </a:p>
          <a:p>
            <a:r>
              <a:rPr lang="hr-HR" sz="2000" b="1" dirty="0" err="1" smtClean="0"/>
              <a:t>Other</a:t>
            </a:r>
            <a:r>
              <a:rPr lang="hr-HR" sz="2000" b="1" dirty="0" smtClean="0"/>
              <a:t> EU </a:t>
            </a:r>
            <a:r>
              <a:rPr lang="hr-HR" sz="2000" b="1" dirty="0" err="1" smtClean="0"/>
              <a:t>countries</a:t>
            </a:r>
            <a:r>
              <a:rPr lang="hr-HR" sz="2000" dirty="0" smtClean="0"/>
              <a:t>: </a:t>
            </a:r>
          </a:p>
          <a:p>
            <a:r>
              <a:rPr lang="hr-HR" sz="2000" dirty="0" smtClean="0"/>
              <a:t>57 new </a:t>
            </a:r>
            <a:r>
              <a:rPr lang="hr-HR" sz="2000" dirty="0" err="1" smtClean="0"/>
              <a:t>cas</a:t>
            </a:r>
            <a:r>
              <a:rPr lang="hr-HR" sz="2000" dirty="0" smtClean="0"/>
              <a:t>./</a:t>
            </a:r>
            <a:r>
              <a:rPr lang="hr-HR" sz="2000" dirty="0" err="1" smtClean="0"/>
              <a:t>mil</a:t>
            </a:r>
            <a:r>
              <a:rPr lang="hr-HR" sz="2000" dirty="0" smtClean="0"/>
              <a:t>/</a:t>
            </a:r>
            <a:r>
              <a:rPr lang="hr-HR" sz="2000" dirty="0" err="1" smtClean="0"/>
              <a:t>year</a:t>
            </a:r>
            <a:endParaRPr lang="hr-HR" sz="20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496944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hr-HR" b="1" dirty="0" err="1" smtClean="0"/>
              <a:t>Viral</a:t>
            </a:r>
            <a:r>
              <a:rPr lang="hr-HR" b="1" dirty="0" smtClean="0"/>
              <a:t> </a:t>
            </a:r>
            <a:r>
              <a:rPr lang="hr-HR" b="1" dirty="0" err="1" smtClean="0"/>
              <a:t>infections</a:t>
            </a:r>
            <a:endParaRPr lang="hr-HR" b="1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HSV: </a:t>
            </a:r>
            <a:r>
              <a:rPr lang="hr-HR" dirty="0" err="1" smtClean="0"/>
              <a:t>mucocutaneous</a:t>
            </a:r>
            <a:r>
              <a:rPr lang="hr-HR" dirty="0" smtClean="0"/>
              <a:t> </a:t>
            </a:r>
            <a:r>
              <a:rPr lang="hr-HR" dirty="0" err="1" smtClean="0"/>
              <a:t>ulcerations</a:t>
            </a:r>
            <a:r>
              <a:rPr lang="hr-HR" dirty="0" smtClean="0"/>
              <a:t> for more </a:t>
            </a:r>
            <a:r>
              <a:rPr lang="hr-HR" dirty="0" err="1" smtClean="0"/>
              <a:t>than</a:t>
            </a:r>
            <a:r>
              <a:rPr lang="hr-HR" dirty="0" smtClean="0"/>
              <a:t> 1 </a:t>
            </a:r>
            <a:r>
              <a:rPr lang="hr-HR" dirty="0" err="1" smtClean="0"/>
              <a:t>month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CMV: </a:t>
            </a:r>
            <a:r>
              <a:rPr lang="hr-HR" dirty="0" err="1" smtClean="0"/>
              <a:t>colitis</a:t>
            </a:r>
            <a:r>
              <a:rPr lang="hr-HR" dirty="0" smtClean="0"/>
              <a:t>, </a:t>
            </a:r>
            <a:r>
              <a:rPr lang="hr-HR" dirty="0" err="1" smtClean="0"/>
              <a:t>penumonia</a:t>
            </a:r>
            <a:r>
              <a:rPr lang="hr-HR" dirty="0" smtClean="0"/>
              <a:t>, </a:t>
            </a:r>
            <a:r>
              <a:rPr lang="hr-HR" dirty="0" err="1" smtClean="0"/>
              <a:t>etc</a:t>
            </a:r>
            <a:r>
              <a:rPr lang="hr-HR" dirty="0" smtClean="0"/>
              <a:t>. </a:t>
            </a:r>
            <a:r>
              <a:rPr lang="hr-HR" sz="2000" dirty="0" smtClean="0"/>
              <a:t>(</a:t>
            </a:r>
            <a:r>
              <a:rPr lang="hr-HR" sz="2000" dirty="0" err="1" smtClean="0"/>
              <a:t>ly.nodes</a:t>
            </a:r>
            <a:r>
              <a:rPr lang="hr-HR" sz="2000" dirty="0" smtClean="0"/>
              <a:t>, </a:t>
            </a:r>
            <a:r>
              <a:rPr lang="hr-HR" sz="2000" dirty="0" err="1" smtClean="0"/>
              <a:t>spleen</a:t>
            </a:r>
            <a:r>
              <a:rPr lang="hr-HR" sz="2000" dirty="0" smtClean="0"/>
              <a:t>, </a:t>
            </a:r>
            <a:r>
              <a:rPr lang="hr-HR" sz="2000" dirty="0" err="1" smtClean="0"/>
              <a:t>liver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eye</a:t>
            </a:r>
            <a:r>
              <a:rPr lang="hr-HR" sz="2000" dirty="0" smtClean="0"/>
              <a:t>- </a:t>
            </a:r>
            <a:r>
              <a:rPr lang="hr-HR" sz="2000" dirty="0" err="1" smtClean="0"/>
              <a:t>excluded</a:t>
            </a:r>
            <a:r>
              <a:rPr lang="hr-HR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JC V (</a:t>
            </a:r>
            <a:r>
              <a:rPr lang="hr-HR" dirty="0" err="1" smtClean="0"/>
              <a:t>John</a:t>
            </a:r>
            <a:r>
              <a:rPr lang="hr-HR" dirty="0" smtClean="0"/>
              <a:t> </a:t>
            </a:r>
            <a:r>
              <a:rPr lang="hr-HR" dirty="0" err="1" smtClean="0"/>
              <a:t>Cunninhamvirus</a:t>
            </a:r>
            <a:r>
              <a:rPr lang="hr-HR" dirty="0" smtClean="0"/>
              <a:t>) : </a:t>
            </a:r>
          </a:p>
          <a:p>
            <a:pPr>
              <a:buNone/>
            </a:pPr>
            <a:r>
              <a:rPr lang="hr-HR" dirty="0" smtClean="0"/>
              <a:t>               progressive </a:t>
            </a:r>
            <a:r>
              <a:rPr lang="hr-HR" dirty="0" err="1" smtClean="0"/>
              <a:t>multifocal</a:t>
            </a:r>
            <a:r>
              <a:rPr lang="hr-HR" dirty="0" smtClean="0"/>
              <a:t> </a:t>
            </a:r>
            <a:r>
              <a:rPr lang="hr-HR" dirty="0" err="1" smtClean="0"/>
              <a:t>leucoencephalopathy</a:t>
            </a:r>
            <a:endParaRPr lang="hr-HR" dirty="0" smtClean="0"/>
          </a:p>
          <a:p>
            <a:endParaRPr lang="hr-HR" dirty="0" smtClean="0"/>
          </a:p>
          <a:p>
            <a:endParaRPr lang="hr-HR" dirty="0" err="1" smtClean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346050"/>
          </a:xfrm>
        </p:spPr>
        <p:txBody>
          <a:bodyPr>
            <a:normAutofit fontScale="90000"/>
          </a:bodyPr>
          <a:lstStyle/>
          <a:p>
            <a:r>
              <a:rPr lang="hr-HR" sz="1600" b="1" dirty="0" err="1" smtClean="0"/>
              <a:t>Indicator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conditions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of</a:t>
            </a:r>
            <a:r>
              <a:rPr lang="hr-HR" sz="1600" b="1" dirty="0" smtClean="0"/>
              <a:t> AIDS </a:t>
            </a:r>
            <a:r>
              <a:rPr lang="hr-HR" sz="1600" b="1" dirty="0" err="1" smtClean="0"/>
              <a:t>in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adults</a:t>
            </a:r>
            <a:r>
              <a:rPr lang="hr-HR" sz="1600" b="1" dirty="0" smtClean="0"/>
              <a:t>- </a:t>
            </a:r>
            <a:r>
              <a:rPr lang="hr-HR" sz="1600" b="1" dirty="0" err="1" smtClean="0"/>
              <a:t>continued</a:t>
            </a:r>
            <a:endParaRPr lang="hr-H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4" name="Picture 2" descr="https://encrypted-tbn0.gstatic.com/images?q=tbn:ANd9GcTbTHxKsAEVDwsQaR3zuLtYvk3PKYFcnIWTX7qc-CO2Ce0h5m4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810000" cy="2543175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539552" y="2348880"/>
            <a:ext cx="267297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hr-HR" sz="2400" dirty="0" smtClean="0"/>
              <a:t>CMV </a:t>
            </a:r>
            <a:r>
              <a:rPr lang="hr-HR" sz="2400" dirty="0" err="1" smtClean="0"/>
              <a:t>ulcerative</a:t>
            </a:r>
            <a:r>
              <a:rPr lang="hr-HR" sz="2400" dirty="0" smtClean="0"/>
              <a:t> </a:t>
            </a:r>
            <a:r>
              <a:rPr lang="hr-HR" sz="2400" dirty="0" err="1" smtClean="0"/>
              <a:t>colitis</a:t>
            </a:r>
            <a:endParaRPr lang="hr-HR" sz="2400" dirty="0"/>
          </a:p>
        </p:txBody>
      </p:sp>
      <p:pic>
        <p:nvPicPr>
          <p:cNvPr id="3076" name="Picture 4" descr="https://encrypted-tbn2.gstatic.com/images?q=tbn:ANd9GcTmkEA5zVH2c5U2EDOT1CMSjJxy8HMgtUgDzISEVtDq1fqbzBlGr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3815023" cy="2537868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RPnwi3Z6sdEJqUy_AkHk8o4UEthHkjjFlb6C9lPrNXD429rCk-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276872"/>
            <a:ext cx="3286125" cy="4410076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395536" y="5949280"/>
            <a:ext cx="2963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err="1" smtClean="0"/>
              <a:t>Oral</a:t>
            </a:r>
            <a:r>
              <a:rPr lang="hr-HR" sz="2800" dirty="0" smtClean="0"/>
              <a:t> HSV </a:t>
            </a:r>
            <a:r>
              <a:rPr lang="hr-HR" sz="2800" dirty="0" err="1" smtClean="0"/>
              <a:t>ulcerations</a:t>
            </a:r>
            <a:endParaRPr lang="hr-HR" sz="28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364088" y="2060848"/>
            <a:ext cx="3384376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Genital</a:t>
            </a:r>
            <a:r>
              <a:rPr lang="hr-HR" sz="2800" dirty="0" smtClean="0"/>
              <a:t> HSV </a:t>
            </a:r>
            <a:r>
              <a:rPr lang="hr-HR" sz="2800" dirty="0" err="1" smtClean="0"/>
              <a:t>ulcerations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49694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err="1" smtClean="0"/>
              <a:t>Protozal</a:t>
            </a:r>
            <a:r>
              <a:rPr lang="hr-HR" b="1" dirty="0" smtClean="0"/>
              <a:t> </a:t>
            </a:r>
            <a:r>
              <a:rPr lang="hr-HR" b="1" dirty="0" err="1" smtClean="0"/>
              <a:t>infectios</a:t>
            </a:r>
            <a:endParaRPr lang="hr-HR" b="1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Cryptosporidosis</a:t>
            </a:r>
            <a:r>
              <a:rPr lang="hr-HR" dirty="0" smtClean="0"/>
              <a:t>:    </a:t>
            </a:r>
            <a:r>
              <a:rPr lang="hr-HR" dirty="0" err="1" smtClean="0"/>
              <a:t>diarrhoea</a:t>
            </a:r>
            <a:r>
              <a:rPr lang="hr-HR" dirty="0" smtClean="0"/>
              <a:t> for more </a:t>
            </a:r>
            <a:r>
              <a:rPr lang="hr-HR" dirty="0" err="1" smtClean="0"/>
              <a:t>than</a:t>
            </a:r>
            <a:r>
              <a:rPr lang="hr-HR" dirty="0" smtClean="0"/>
              <a:t> 1 </a:t>
            </a:r>
            <a:r>
              <a:rPr lang="hr-HR" dirty="0" err="1" smtClean="0"/>
              <a:t>month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Toxoplasmosis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internal</a:t>
            </a:r>
            <a:r>
              <a:rPr lang="hr-HR" dirty="0" smtClean="0"/>
              <a:t> </a:t>
            </a:r>
            <a:r>
              <a:rPr lang="hr-HR" dirty="0" err="1" smtClean="0"/>
              <a:t>organs</a:t>
            </a:r>
            <a:r>
              <a:rPr lang="hr-HR" dirty="0" smtClean="0"/>
              <a:t> (CNS)</a:t>
            </a:r>
          </a:p>
          <a:p>
            <a:endParaRPr lang="hr-HR" dirty="0" smtClean="0"/>
          </a:p>
          <a:p>
            <a:pPr>
              <a:buNone/>
            </a:pPr>
            <a:r>
              <a:rPr lang="hr-HR" b="1" dirty="0" err="1" smtClean="0"/>
              <a:t>Roundworm</a:t>
            </a:r>
            <a:r>
              <a:rPr lang="hr-HR" b="1" dirty="0" smtClean="0"/>
              <a:t> </a:t>
            </a:r>
            <a:r>
              <a:rPr lang="hr-HR" b="1" dirty="0" err="1" smtClean="0"/>
              <a:t>infection</a:t>
            </a:r>
            <a:endParaRPr lang="hr-HR" b="1" dirty="0" smtClean="0"/>
          </a:p>
          <a:p>
            <a:r>
              <a:rPr lang="hr-HR" dirty="0" err="1" smtClean="0"/>
              <a:t>Extraintestinal</a:t>
            </a:r>
            <a:r>
              <a:rPr lang="hr-HR" dirty="0" smtClean="0"/>
              <a:t> </a:t>
            </a:r>
            <a:r>
              <a:rPr lang="hr-HR" dirty="0" err="1" smtClean="0"/>
              <a:t>stongyloidiasis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346050"/>
          </a:xfrm>
        </p:spPr>
        <p:txBody>
          <a:bodyPr>
            <a:normAutofit fontScale="90000"/>
          </a:bodyPr>
          <a:lstStyle/>
          <a:p>
            <a:r>
              <a:rPr lang="hr-HR" sz="1600" b="1" dirty="0" err="1" smtClean="0"/>
              <a:t>Indicator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conditions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of</a:t>
            </a:r>
            <a:r>
              <a:rPr lang="hr-HR" sz="1600" b="1" dirty="0" smtClean="0"/>
              <a:t> AIDS </a:t>
            </a:r>
            <a:r>
              <a:rPr lang="hr-HR" sz="1600" b="1" dirty="0" err="1" smtClean="0"/>
              <a:t>in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adults</a:t>
            </a:r>
            <a:r>
              <a:rPr lang="hr-HR" sz="1600" b="1" dirty="0" smtClean="0"/>
              <a:t>- </a:t>
            </a:r>
            <a:r>
              <a:rPr lang="hr-HR" sz="1600" b="1" dirty="0" err="1" smtClean="0"/>
              <a:t>continued</a:t>
            </a:r>
            <a:endParaRPr lang="hr-H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5058" name="Picture 2" descr="http://www.theaidsreader.com/sites/default/files/resize/aidsreader/1390115-500x62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3533775" cy="4410076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4572000" y="1484784"/>
            <a:ext cx="3465179" cy="138499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hr-HR" sz="2800" dirty="0" smtClean="0"/>
              <a:t>Progressive </a:t>
            </a:r>
            <a:r>
              <a:rPr lang="hr-HR" sz="2800" dirty="0" err="1" smtClean="0"/>
              <a:t>multifocal</a:t>
            </a:r>
            <a:r>
              <a:rPr lang="hr-HR" sz="2800" dirty="0" smtClean="0"/>
              <a:t> </a:t>
            </a:r>
            <a:endParaRPr lang="hr-HR" sz="2800" dirty="0" smtClean="0"/>
          </a:p>
          <a:p>
            <a:r>
              <a:rPr lang="hr-HR" sz="2800" dirty="0" err="1" smtClean="0"/>
              <a:t>leucoencephalopathy</a:t>
            </a:r>
            <a:endParaRPr lang="hr-HR" sz="2800" dirty="0" smtClean="0"/>
          </a:p>
          <a:p>
            <a:pPr algn="ctr"/>
            <a:r>
              <a:rPr lang="hr-HR" sz="2800" dirty="0" smtClean="0"/>
              <a:t>(PML)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283968" y="3573016"/>
            <a:ext cx="3665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ym typeface="Webdings"/>
              </a:rPr>
              <a:t></a:t>
            </a:r>
            <a:r>
              <a:rPr lang="hr-HR" sz="2400" dirty="0" smtClean="0"/>
              <a:t>JCV</a:t>
            </a:r>
          </a:p>
          <a:p>
            <a:r>
              <a:rPr lang="hr-HR" sz="2400" dirty="0" smtClean="0">
                <a:sym typeface="Webdings"/>
              </a:rPr>
              <a:t> </a:t>
            </a:r>
            <a:r>
              <a:rPr lang="hr-HR" sz="2400" dirty="0" smtClean="0"/>
              <a:t>White </a:t>
            </a:r>
            <a:r>
              <a:rPr lang="hr-HR" sz="2400" dirty="0" err="1" smtClean="0"/>
              <a:t>matter</a:t>
            </a:r>
            <a:r>
              <a:rPr lang="hr-HR" sz="2400" dirty="0" smtClean="0"/>
              <a:t> </a:t>
            </a:r>
            <a:r>
              <a:rPr lang="hr-HR" sz="2400" dirty="0" err="1" smtClean="0"/>
              <a:t>inflammation</a:t>
            </a:r>
            <a:endParaRPr lang="hr-HR" sz="2400" dirty="0" smtClean="0"/>
          </a:p>
          <a:p>
            <a:r>
              <a:rPr lang="hr-HR" sz="2400" dirty="0" smtClean="0">
                <a:sym typeface="Webdings"/>
              </a:rPr>
              <a:t> </a:t>
            </a:r>
            <a:r>
              <a:rPr lang="hr-HR" sz="2400" dirty="0" err="1" smtClean="0"/>
              <a:t>Demyelinating</a:t>
            </a:r>
            <a:r>
              <a:rPr lang="hr-HR" sz="2400" dirty="0" smtClean="0"/>
              <a:t> </a:t>
            </a:r>
            <a:r>
              <a:rPr lang="hr-HR" sz="2400" dirty="0" err="1" smtClean="0"/>
              <a:t>disase</a:t>
            </a:r>
            <a:endParaRPr lang="hr-HR" sz="2400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346050"/>
          </a:xfrm>
        </p:spPr>
        <p:txBody>
          <a:bodyPr>
            <a:normAutofit fontScale="90000"/>
          </a:bodyPr>
          <a:lstStyle/>
          <a:p>
            <a:r>
              <a:rPr lang="hr-HR" sz="1600" b="1" dirty="0" err="1" smtClean="0"/>
              <a:t>Indicator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conditions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of</a:t>
            </a:r>
            <a:r>
              <a:rPr lang="hr-HR" sz="1600" b="1" dirty="0" smtClean="0"/>
              <a:t> AIDS </a:t>
            </a:r>
            <a:r>
              <a:rPr lang="hr-HR" sz="1600" b="1" dirty="0" err="1" smtClean="0"/>
              <a:t>in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adults</a:t>
            </a:r>
            <a:r>
              <a:rPr lang="hr-HR" sz="1600" b="1" dirty="0" smtClean="0"/>
              <a:t>- </a:t>
            </a:r>
            <a:r>
              <a:rPr lang="hr-HR" sz="1600" b="1" dirty="0" err="1" smtClean="0"/>
              <a:t>continued</a:t>
            </a:r>
            <a:endParaRPr lang="hr-H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3010" name="Picture 2" descr="https://encrypted-tbn0.gstatic.com/images?q=tbn:ANd9GcTbPtMNm90I09nV7NRN2GVNjVO9KG4-0t9BfJcVop3lWbl5AGhz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2863230" cy="3202115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683568" y="184482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CNS </a:t>
            </a:r>
            <a:r>
              <a:rPr lang="hr-HR" sz="2400" b="1" dirty="0" err="1" smtClean="0">
                <a:solidFill>
                  <a:schemeClr val="bg1"/>
                </a:solidFill>
              </a:rPr>
              <a:t>toxoplasmosis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43012" name="Picture 4" descr="https://encrypted-tbn2.gstatic.com/images?q=tbn:ANd9GcQcbEDAp2kgZbZColcB9lfCacMfA6uWexa-fS28EglSJv9J8gt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81378"/>
            <a:ext cx="5231904" cy="3490662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4355976" y="3212976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 smtClean="0">
                <a:solidFill>
                  <a:schemeClr val="bg1"/>
                </a:solidFill>
              </a:rPr>
              <a:t>Extraintestinal</a:t>
            </a:r>
            <a:r>
              <a:rPr lang="hr-HR" sz="2400" b="1" dirty="0" smtClean="0">
                <a:solidFill>
                  <a:schemeClr val="bg1"/>
                </a:solidFill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</a:rPr>
              <a:t>stongyloidiasis</a:t>
            </a:r>
            <a:r>
              <a:rPr lang="hr-HR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211960" y="3717032"/>
            <a:ext cx="458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 smtClean="0">
                <a:solidFill>
                  <a:schemeClr val="bg1"/>
                </a:solidFill>
              </a:rPr>
              <a:t>s</a:t>
            </a:r>
            <a:r>
              <a:rPr lang="hr-HR" sz="2400" b="1" dirty="0" err="1" smtClean="0">
                <a:solidFill>
                  <a:schemeClr val="bg1"/>
                </a:solidFill>
              </a:rPr>
              <a:t>epigonus</a:t>
            </a:r>
            <a:r>
              <a:rPr lang="hr-HR" sz="2400" b="1" dirty="0" smtClean="0">
                <a:solidFill>
                  <a:schemeClr val="bg1"/>
                </a:solidFill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</a:rPr>
              <a:t>subcutaneous</a:t>
            </a:r>
            <a:r>
              <a:rPr lang="hr-HR" sz="2400" b="1" dirty="0" smtClean="0">
                <a:solidFill>
                  <a:schemeClr val="bg1"/>
                </a:solidFill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</a:rPr>
              <a:t>infiltates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496944" cy="4968552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>
              <a:buNone/>
            </a:pPr>
            <a:r>
              <a:rPr lang="hr-HR" b="1" dirty="0" smtClean="0"/>
              <a:t>HIV-</a:t>
            </a:r>
            <a:r>
              <a:rPr lang="hr-HR" b="1" dirty="0" err="1" smtClean="0"/>
              <a:t>associated</a:t>
            </a:r>
            <a:r>
              <a:rPr lang="hr-HR" b="1" dirty="0" smtClean="0"/>
              <a:t>  </a:t>
            </a:r>
            <a:r>
              <a:rPr lang="hr-HR" b="1" dirty="0" err="1" smtClean="0"/>
              <a:t>wasting</a:t>
            </a:r>
            <a:r>
              <a:rPr lang="hr-HR" b="1" dirty="0" smtClean="0"/>
              <a:t> </a:t>
            </a:r>
            <a:r>
              <a:rPr lang="hr-HR" dirty="0" smtClean="0"/>
              <a:t>:</a:t>
            </a:r>
          </a:p>
          <a:p>
            <a:pPr lvl="1"/>
            <a:r>
              <a:rPr lang="hr-HR" dirty="0" err="1" smtClean="0"/>
              <a:t>Involuntary</a:t>
            </a:r>
            <a:r>
              <a:rPr lang="hr-HR" dirty="0" smtClean="0"/>
              <a:t> </a:t>
            </a:r>
            <a:r>
              <a:rPr lang="hr-HR" dirty="0" err="1" smtClean="0"/>
              <a:t>loss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&gt;10%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weight</a:t>
            </a:r>
            <a:endParaRPr lang="hr-HR" dirty="0" smtClean="0"/>
          </a:p>
          <a:p>
            <a:pPr lvl="1">
              <a:buNone/>
            </a:pPr>
            <a:r>
              <a:rPr lang="hr-HR" dirty="0" smtClean="0"/>
              <a:t>   </a:t>
            </a:r>
            <a:r>
              <a:rPr lang="hr-HR" b="1" dirty="0" smtClean="0"/>
              <a:t> 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lvl="1"/>
            <a:r>
              <a:rPr lang="hr-HR" dirty="0" err="1" smtClean="0"/>
              <a:t>Chronic</a:t>
            </a:r>
            <a:r>
              <a:rPr lang="hr-HR" dirty="0" smtClean="0"/>
              <a:t> </a:t>
            </a:r>
            <a:r>
              <a:rPr lang="hr-HR" dirty="0" err="1" smtClean="0"/>
              <a:t>diarrhoea</a:t>
            </a:r>
            <a:r>
              <a:rPr lang="hr-HR" dirty="0" smtClean="0"/>
              <a:t> (more </a:t>
            </a:r>
            <a:r>
              <a:rPr lang="hr-HR" dirty="0" err="1" smtClean="0"/>
              <a:t>than</a:t>
            </a:r>
            <a:r>
              <a:rPr lang="hr-HR" dirty="0" smtClean="0"/>
              <a:t> 1 </a:t>
            </a:r>
            <a:r>
              <a:rPr lang="hr-HR" dirty="0" err="1" smtClean="0"/>
              <a:t>month</a:t>
            </a:r>
            <a:r>
              <a:rPr lang="hr-HR" dirty="0" smtClean="0"/>
              <a:t>) </a:t>
            </a:r>
            <a:r>
              <a:rPr lang="hr-HR" b="1" dirty="0" smtClean="0"/>
              <a:t>or</a:t>
            </a:r>
            <a:r>
              <a:rPr lang="hr-HR" dirty="0" smtClean="0"/>
              <a:t> </a:t>
            </a:r>
            <a:r>
              <a:rPr lang="hr-HR" dirty="0" err="1" smtClean="0"/>
              <a:t>chronica</a:t>
            </a:r>
            <a:r>
              <a:rPr lang="hr-HR" dirty="0" smtClean="0"/>
              <a:t> </a:t>
            </a:r>
            <a:r>
              <a:rPr lang="hr-HR" dirty="0" err="1" smtClean="0"/>
              <a:t>wekness</a:t>
            </a:r>
            <a:endParaRPr lang="hr-HR" dirty="0" smtClean="0"/>
          </a:p>
          <a:p>
            <a:pPr lvl="1">
              <a:buNone/>
            </a:pPr>
            <a:r>
              <a:rPr lang="hr-HR" dirty="0" smtClean="0"/>
              <a:t>    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lvl="1"/>
            <a:r>
              <a:rPr lang="hr-HR" dirty="0" err="1" smtClean="0"/>
              <a:t>Prolonged</a:t>
            </a:r>
            <a:r>
              <a:rPr lang="hr-HR" dirty="0" smtClean="0"/>
              <a:t> </a:t>
            </a:r>
            <a:r>
              <a:rPr lang="hr-HR" dirty="0" err="1" smtClean="0"/>
              <a:t>enigmatic</a:t>
            </a:r>
            <a:r>
              <a:rPr lang="hr-HR" dirty="0" smtClean="0"/>
              <a:t> </a:t>
            </a:r>
            <a:r>
              <a:rPr lang="hr-HR" dirty="0" err="1" smtClean="0"/>
              <a:t>fever</a:t>
            </a:r>
            <a:r>
              <a:rPr lang="hr-HR" dirty="0" smtClean="0"/>
              <a:t> (more </a:t>
            </a:r>
            <a:r>
              <a:rPr lang="hr-HR" dirty="0" err="1" smtClean="0"/>
              <a:t>than</a:t>
            </a:r>
            <a:r>
              <a:rPr lang="hr-HR" dirty="0" smtClean="0"/>
              <a:t> 1 </a:t>
            </a:r>
            <a:r>
              <a:rPr lang="hr-HR" dirty="0" err="1" smtClean="0"/>
              <a:t>month</a:t>
            </a:r>
            <a:r>
              <a:rPr lang="hr-HR" dirty="0" smtClean="0"/>
              <a:t>).</a:t>
            </a:r>
          </a:p>
          <a:p>
            <a:endParaRPr lang="hr-HR" dirty="0" smtClean="0"/>
          </a:p>
          <a:p>
            <a:pPr>
              <a:buNone/>
            </a:pPr>
            <a:r>
              <a:rPr lang="hr-HR" b="1" dirty="0" smtClean="0"/>
              <a:t>HIV-</a:t>
            </a:r>
            <a:r>
              <a:rPr lang="hr-HR" b="1" dirty="0" err="1" smtClean="0"/>
              <a:t>associted</a:t>
            </a:r>
            <a:r>
              <a:rPr lang="hr-HR" b="1" dirty="0" smtClean="0"/>
              <a:t> </a:t>
            </a:r>
            <a:r>
              <a:rPr lang="hr-HR" b="1" dirty="0" err="1" smtClean="0"/>
              <a:t>dementia</a:t>
            </a:r>
            <a:r>
              <a:rPr lang="hr-HR" b="1" dirty="0" smtClean="0"/>
              <a:t>  </a:t>
            </a:r>
          </a:p>
          <a:p>
            <a:pPr lvl="1"/>
            <a:r>
              <a:rPr lang="hr-HR" dirty="0" err="1" smtClean="0"/>
              <a:t>Loos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cognitive</a:t>
            </a:r>
            <a:r>
              <a:rPr lang="hr-HR" dirty="0" smtClean="0"/>
              <a:t> </a:t>
            </a:r>
            <a:r>
              <a:rPr lang="hr-HR" dirty="0" err="1" smtClean="0"/>
              <a:t>functions</a:t>
            </a:r>
            <a:endParaRPr lang="hr-HR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346050"/>
          </a:xfrm>
        </p:spPr>
        <p:txBody>
          <a:bodyPr>
            <a:normAutofit fontScale="90000"/>
          </a:bodyPr>
          <a:lstStyle/>
          <a:p>
            <a:r>
              <a:rPr lang="hr-HR" sz="1600" b="1" dirty="0" err="1" smtClean="0"/>
              <a:t>Indicator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conditions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of</a:t>
            </a:r>
            <a:r>
              <a:rPr lang="hr-HR" sz="1600" b="1" dirty="0" smtClean="0"/>
              <a:t> AIDS </a:t>
            </a:r>
            <a:r>
              <a:rPr lang="hr-HR" sz="1600" b="1" dirty="0" err="1" smtClean="0"/>
              <a:t>in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adults</a:t>
            </a:r>
            <a:r>
              <a:rPr lang="hr-HR" sz="1600" b="1" dirty="0" smtClean="0"/>
              <a:t>- </a:t>
            </a:r>
            <a:r>
              <a:rPr lang="hr-HR" sz="1600" b="1" dirty="0" err="1" smtClean="0"/>
              <a:t>continued</a:t>
            </a:r>
            <a:endParaRPr lang="hr-H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4035" name="Picture 3" descr="http://www.irishhealth.com/content/image/137/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4608512" cy="4190642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1259632" y="5157192"/>
            <a:ext cx="1512168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/>
          <p:cNvGraphicFramePr>
            <a:graphicFrameLocks noGrp="1"/>
          </p:cNvGraphicFramePr>
          <p:nvPr>
            <p:ph sz="quarter" idx="1"/>
          </p:nvPr>
        </p:nvGraphicFramePr>
        <p:xfrm>
          <a:off x="611560" y="1124744"/>
          <a:ext cx="7772400" cy="5303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64496"/>
                <a:gridCol w="3307904"/>
              </a:tblGrid>
              <a:tr h="370840"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Virus 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 smtClean="0"/>
                        <a:t>AIDS</a:t>
                      </a:r>
                      <a:r>
                        <a:rPr lang="hr-HR" sz="2400" b="1" baseline="0" dirty="0" smtClean="0"/>
                        <a:t> </a:t>
                      </a:r>
                      <a:r>
                        <a:rPr lang="hr-HR" sz="2400" b="1" baseline="0" dirty="0" err="1" smtClean="0"/>
                        <a:t>related</a:t>
                      </a:r>
                      <a:endParaRPr lang="hr-HR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 smtClean="0"/>
                        <a:t>Caposi</a:t>
                      </a:r>
                      <a:r>
                        <a:rPr lang="hr-HR" sz="2400" baseline="0" dirty="0" smtClean="0"/>
                        <a:t> </a:t>
                      </a:r>
                      <a:r>
                        <a:rPr lang="hr-HR" sz="2400" dirty="0" err="1" smtClean="0"/>
                        <a:t>sarcoma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HHV-8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 smtClean="0"/>
                        <a:t>Non</a:t>
                      </a:r>
                      <a:r>
                        <a:rPr lang="hr-HR" sz="2400" dirty="0" smtClean="0"/>
                        <a:t>-</a:t>
                      </a:r>
                      <a:r>
                        <a:rPr lang="hr-HR" sz="2400" dirty="0" err="1" smtClean="0"/>
                        <a:t>Hodgkin</a:t>
                      </a:r>
                      <a:r>
                        <a:rPr lang="hr-HR" sz="2400" dirty="0" smtClean="0"/>
                        <a:t> B-</a:t>
                      </a:r>
                      <a:r>
                        <a:rPr lang="hr-HR" sz="2400" dirty="0" err="1" smtClean="0"/>
                        <a:t>cell</a:t>
                      </a:r>
                      <a:r>
                        <a:rPr lang="hr-HR" sz="2400" dirty="0" smtClean="0"/>
                        <a:t> </a:t>
                      </a:r>
                      <a:r>
                        <a:rPr lang="hr-HR" sz="2400" dirty="0" err="1" smtClean="0"/>
                        <a:t>lymphoma</a:t>
                      </a:r>
                      <a:endParaRPr lang="hr-HR" sz="2400" dirty="0" smtClean="0"/>
                    </a:p>
                    <a:p>
                      <a:r>
                        <a:rPr lang="hr-HR" sz="2400" dirty="0" smtClean="0"/>
                        <a:t>(</a:t>
                      </a:r>
                      <a:r>
                        <a:rPr lang="hr-HR" sz="2400" dirty="0" err="1" smtClean="0"/>
                        <a:t>systemic</a:t>
                      </a:r>
                      <a:r>
                        <a:rPr lang="hr-HR" sz="2400" dirty="0" smtClean="0"/>
                        <a:t> </a:t>
                      </a:r>
                      <a:r>
                        <a:rPr lang="hr-HR" sz="2400" dirty="0" err="1" smtClean="0"/>
                        <a:t>and</a:t>
                      </a:r>
                      <a:r>
                        <a:rPr lang="hr-HR" sz="2400" dirty="0" smtClean="0"/>
                        <a:t> CNS)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EBV ; HHV-8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 smtClean="0"/>
                        <a:t>Invasive</a:t>
                      </a:r>
                      <a:r>
                        <a:rPr lang="hr-HR" sz="2400" dirty="0" smtClean="0"/>
                        <a:t> </a:t>
                      </a:r>
                      <a:r>
                        <a:rPr lang="hr-HR" sz="2400" dirty="0" err="1" smtClean="0"/>
                        <a:t>cervical</a:t>
                      </a:r>
                      <a:r>
                        <a:rPr lang="hr-HR" sz="2400" baseline="0" dirty="0" smtClean="0"/>
                        <a:t> </a:t>
                      </a:r>
                      <a:r>
                        <a:rPr lang="hr-HR" sz="2400" baseline="0" dirty="0" err="1" smtClean="0"/>
                        <a:t>carcinoma</a:t>
                      </a:r>
                      <a:endParaRPr lang="hr-HR" sz="2400" baseline="0" dirty="0" smtClean="0"/>
                    </a:p>
                    <a:p>
                      <a:endParaRPr lang="hr-HR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HPV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 smtClean="0"/>
                        <a:t>AIDS</a:t>
                      </a:r>
                      <a:r>
                        <a:rPr lang="hr-HR" sz="2400" b="1" baseline="0" dirty="0" smtClean="0"/>
                        <a:t> </a:t>
                      </a:r>
                      <a:r>
                        <a:rPr lang="hr-HR" sz="2400" b="1" baseline="0" dirty="0" err="1" smtClean="0"/>
                        <a:t>non</a:t>
                      </a:r>
                      <a:r>
                        <a:rPr lang="hr-HR" sz="2400" b="1" baseline="0" dirty="0" smtClean="0"/>
                        <a:t>-</a:t>
                      </a:r>
                      <a:r>
                        <a:rPr lang="hr-HR" sz="2400" b="1" baseline="0" dirty="0" err="1" smtClean="0"/>
                        <a:t>related</a:t>
                      </a:r>
                      <a:endParaRPr lang="hr-HR" sz="24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 smtClean="0"/>
                        <a:t>Leiomyosarcoma</a:t>
                      </a:r>
                      <a:r>
                        <a:rPr lang="hr-HR" sz="2400" dirty="0" smtClean="0"/>
                        <a:t> (</a:t>
                      </a:r>
                      <a:r>
                        <a:rPr lang="hr-HR" sz="2400" dirty="0" err="1" smtClean="0"/>
                        <a:t>pediatric</a:t>
                      </a:r>
                      <a:r>
                        <a:rPr lang="hr-HR" sz="2400" dirty="0" smtClean="0"/>
                        <a:t>)</a:t>
                      </a:r>
                      <a:endParaRPr lang="hr-H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EBV</a:t>
                      </a:r>
                      <a:endParaRPr lang="hr-H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 smtClean="0"/>
                        <a:t>Hepatocellular</a:t>
                      </a:r>
                      <a:r>
                        <a:rPr lang="hr-HR" sz="2400" baseline="0" dirty="0" smtClean="0"/>
                        <a:t> </a:t>
                      </a:r>
                      <a:r>
                        <a:rPr lang="hr-HR" sz="2400" baseline="0" dirty="0" err="1" smtClean="0"/>
                        <a:t>carcinoma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HCV, HBV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 smtClean="0"/>
                        <a:t>Hodgkin</a:t>
                      </a:r>
                      <a:r>
                        <a:rPr lang="hr-HR" sz="2400" baseline="0" dirty="0" smtClean="0"/>
                        <a:t> </a:t>
                      </a:r>
                      <a:r>
                        <a:rPr lang="hr-HR" sz="2400" baseline="0" dirty="0" err="1" smtClean="0"/>
                        <a:t>disease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EBV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Anal </a:t>
                      </a:r>
                      <a:r>
                        <a:rPr lang="hr-HR" sz="2400" dirty="0" err="1" smtClean="0"/>
                        <a:t>cancer</a:t>
                      </a:r>
                      <a:r>
                        <a:rPr lang="hr-HR" sz="2400" dirty="0" smtClean="0"/>
                        <a:t> 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HPV</a:t>
                      </a:r>
                      <a:endParaRPr lang="hr-H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hr-HR" sz="3100" b="1" dirty="0" err="1" smtClean="0"/>
              <a:t>Developement</a:t>
            </a:r>
            <a:r>
              <a:rPr lang="hr-HR" sz="3100" b="1" dirty="0" smtClean="0"/>
              <a:t> </a:t>
            </a:r>
            <a:r>
              <a:rPr lang="hr-HR" sz="3100" b="1" dirty="0" err="1" smtClean="0"/>
              <a:t>of</a:t>
            </a:r>
            <a:r>
              <a:rPr lang="hr-HR" sz="3100" b="1" dirty="0" smtClean="0"/>
              <a:t> </a:t>
            </a:r>
            <a:r>
              <a:rPr lang="hr-HR" sz="3100" b="1" dirty="0" err="1" smtClean="0"/>
              <a:t>malignancies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hr-HR" sz="3200" dirty="0" err="1" smtClean="0"/>
              <a:t>Caposi</a:t>
            </a:r>
            <a:r>
              <a:rPr lang="hr-HR" sz="3200" dirty="0" smtClean="0"/>
              <a:t> </a:t>
            </a:r>
            <a:r>
              <a:rPr lang="hr-HR" sz="3200" dirty="0" err="1" smtClean="0"/>
              <a:t>sarcoma</a:t>
            </a:r>
            <a:endParaRPr lang="hr-HR" sz="3200" dirty="0"/>
          </a:p>
        </p:txBody>
      </p:sp>
      <p:pic>
        <p:nvPicPr>
          <p:cNvPr id="46082" name="Picture 2" descr="https://encrypted-tbn3.gstatic.com/images?q=tbn:ANd9GcTnS3TbE4R3B24LtBAcQdns4TDPOqbfTJl9Rrgr5r_z8yceIOC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552825" cy="3409951"/>
          </a:xfrm>
          <a:prstGeom prst="rect">
            <a:avLst/>
          </a:prstGeom>
          <a:noFill/>
        </p:spPr>
      </p:pic>
      <p:sp>
        <p:nvSpPr>
          <p:cNvPr id="46084" name="AutoShape 4" descr="data:image/jpeg;base64,/9j/4AAQSkZJRgABAQAAAQABAAD/2wCEAAkGBxQSEhUUEhQVFhUUGBgXGBgYGBgYFxcXFxcXFxcWHBUYHCggHBwlHBQXITEhJSkrLi4uFx8zODMsNygtLisBCgoKDg0OGxAQGiwkHCQsLCwsLCwsLCwsLCwsLCwsLCwsLCwsLCwsLCwsLCwsLCwsLCwsLCwsLCwsLCwsLCwsLP/AABEIALcBFAMBIgACEQEDEQH/xAAcAAACAwEBAQEAAAAAAAAAAAAEBQIDBgABBwj/xAA2EAABAwMCBAQEBgIDAAMAAAABAAIRAwQhMUEFElFhBiJxgRORofAUMkKxwdHh8RUjUgczkv/EABkBAAMBAQEAAAAAAAAAAAAAAAECAwAEBf/EACQRAAICAgICAgMBAQAAAAAAAAABAhEDIRIxBFETQSIycRRh/9oADAMBAAIRAxEAPwD4eRC8K9AJPUlMqfh+5cOZtCpyyBJaQM6arWMot9CwI6xtuY4EkCSDv2RbPDlfmc0tAc0AwTseiM4dwq4B5mU+bAJA1jpHVSnNV2dOHA7toFtrVznhvKQ6Mf2tVwLg7mPa5wlsiexPXsoWdMPe14aQ9pgg4dAGceq+g8BtPiNloxifWOnVck5t6PVxYYxXJjDhNnyEOZBY6JHQ9QtA+2nI/wBqmxsw2Y0Igjv1RVB3KeU6hBKhck7ei3htBsY9YR7jGmiXsdnGEVz99VRHLkTbsJ5gqKwh09cKBqgdZUKri4YWsSMKZfBPshrlmuF5+IA1MdlRXvmNySFrKQhK9IjTggpXeXIaCNUp4l4ga0kMM+iQ1uKPfnZTlI9LHhrbH1XiQbkpdeeIBsktSpzbqktz1n6JLZfiguvxdztMKk3BO/1VDqYVT2dI/lAa6LpnB1VxZAHVA0XHm/N6SjDcO0cAgZMlR1RlGmWlDtpzBgx2TS206+qAX0FWN+5pWw4bx1nJIIDh1WNZbh5iIPqjLTg/MYymjyj0cefDjktmg4hctePNE9srNV+Dmo6W6Jw3hPKfOTG3f3TuwLAAABhU4OXZyfIsf6mFr8Kczb5YQjr/AOF+ZxAHX+19SveHNeyQPVfOvFvDQGO9EsouJTDnWTRG246HaEFMre9Y7ovlfwS3LXEHsibXxBUpkCoOYdRgoqVnQ4o+kXDCCSzToiLS5IjmELLcM8QB35XTGoOoWhbciqIBghazVo0LLkQuWfbTcNz8lyPIn8SPitjxdlF3PQpMHKNXDmdPXKJr+Kbi4JD6j4cM5xPoMBZm3bLoBj1C0XBLT4jw1okyBPpk/Vdc6WzysTlN0hrw6xfzNrHm5cB2Tod/SVvbPgDmn4lI5jI/9D+0ZwXhI5QC0HEELSUqIbAGgXFKTkz1YpY1SM7a+Hmklz25cZJG0p3ZcA+CC9nMJ/8AyfXundq1qNFTlENOOh0VIxObJ5ErpIz9tdAGHYPfRGVAHCRqF17SpvwRyE/L/CSVrt9u/le2W7EZW6Hj+e1pj6kQQvKlUApdTvmuEtOqDveJBupQbGjhbY6qXQ1S27402mJ5gshxfxAThiRl7nmXElI5nTDxUuzS8X8T858h90hubt7zlxI6KItxC9t6OYlJbOhRUVSBebBdt97LjXBiJKjcMOgOJUKVM7Ii8izlRAbofmupNwiaTNuuiAyBzR6LnUEbSp7FWst1kZiOpbKyjUjDvY7j/CcVbXEJbXtoTCXQwsq3L+nXvj2KLeARIBafmktrWIwcjodE2oXQAgyPr9Uo1llK4gnOY1Wu8HeanzbzHvKxNy5jsiZ7BOfBfF/hVOR/5XEEHoR/YTQ/ZWR8mLliddmr8c1/h2wDfzTDfU4n6n5L47wjxDd0bgvc51SmP/sESGtmOcRpqvrfiyvTq0+ST1kGDMkiCF8b4lw99u5xFTyuxqeYt1IdGoXS5bPKxY3wPtnD+PscxrmuDgRk7Qsx4rum1GOA9V8woXYc7lpc/o0uAHXstLwFoc7lr1HETgRIjeTrIxt1Q4t6GglF2i6w4O2o3ISLjvBvhnsdF9TtuGBo8v5ToRos54vtIaMbhRnDidmHNzdHzsUi3z6aA9T3T7h/EXtgzI+91CtaAt0QVo2CWyDBgpbOnjRubfjILROq9WUa9wwNFy3IHA+bWFGajQYgr6J4MsR+I/LjadTgJBwPhBPKeWR5SO/X5r6JRteR9Ko0a49CBP36LoyzvR53i4aXJm0oUw1vQoq3ozruhbWqHRKPazl0KikUm2tE3kNwqKlfKjWPXXqhqs+qdsEYL7CK1YEQcpfcU3EwPMOnRTc0oiwr8pz7odlK4rQHVsWupgMPK9un9FYTjFSoHlr5BC3/ABaoAC5pysPxm7+LBIyDE9dY/ZCUS+GTQnawoplMqyiwImkxROwHbT6ypCnjuf2R7KK9+BCwrYrrUYAQjW57JxeUYjaP3QL6UT3TImwuhbYV9KlGyCsaztNk3t2yiwJkTS3juiGUJRFOmrmUzuI6dx6JaA5AdS3MIK5s8J0+ghLg6gp0gWZitShToV41yjrqh03S+rRLShQ6GHO0iRGNl5WYInTulxPsvHVTuUoyLhWdgBzvSSvTaiu/kVAfBnZNPDZH4ns4YRQuVfi2jT+CvCFuxr3GWuAABxgRkmV88veJ893Wd8Rv/XUhjowQ0+UgRoYX2MW3/WQBJdiOohfNLzwWwXILnODZJ8sSNfLO4XXLSPHxu5PZr/C3EeZpJ/KciY06RooeI6bXMcdgCfSMrA8bpusncguYMB3IA4iC0GS6OXUkQOiV3viOq8ClWqFlJ4Ac5rZeWHXlaYGQdUlXpjai+Rq/DrG1WBwEyi+NcI5mjl1aS5o6kxzD35R8gj//AI54ZQdbTbVC4Auw8cr8OMSASJIgx3TjilvFN3ZRni4q0dGPyOUqPmZauUbl/wANxa7Y49NlyQ9C0aK14JyUaejXEsH1Epjf0fhuaP8AyS4+rtB9Ct1Z8AaM1MmMDYf2UkuOFTWcXaMJ5R/6MansNAFaUGlbPNxeTGTpfR7ZUIY2cGAjA4ASf9ocO67KupU5tdAkGacuyT6wcV5zwhHkDReGoUyH4l8oS5r8oXle4DQs3xHiJeSG7alEeMS3iHEi6Wt169Etu7Z74MQ1oAxvGdd0Z4fNN7smWg5jOdYP3utPxuyaxpj8sSB0HT2674KFNqwPKlNRMbSp79Ufb0Nt0LS/K0dSnVtTDRO5UTslIkLcNaCTrtuqfh8x0jsi7giPVVUHAAlMRti27ZrOqXPZPt/KPrPkE9Tj0Qb3CCfb5LIf6I0KeCExsaxmPqlls+fRMLNpGUQMdU3ItlM+wCXMxCZ03SMLEmQr0zCTVqc+qf8ALICXVqcORoMJULvhmMoarRxlNbhk7e6Ec3YosKYrNDsqK9qNk0cxevoSMJaG5UIQ2JCKsqpY4EbZCldUoVFMgHKXorGmj6RwjxXTFPlcQD3wUm4lxSm4kggnoMrJ39PQpvwGi0wRGYVVldpHDk8WELmhZe2YFT8TcUC+noxodA52iZqCJLMgQCspcXrf+11RrHvqHUtjlAIwwTDRGI2C+13VnRqUmh2HDAGc5mV808WeHoez4f6jy+mCZz7qzdHEql/QvwTxyjQota18E5dJjJgf0t1TrOuBytEysBYeFKBgckQ7805gAfuZx2X0zhDmMAxBxHbukab/AINfFdbMN4n8LOfWkOc3ygQOslctvxG5Zz5IXIcEUWV1s1tS5aG804WerV5JJ3UHVDogrqrsjObkSweOoslXjX6Kp1QKp7+ZRe2Eh2JUePeEFc3MBRvLmAsrxPiueVuSViiS7YVxHiUmOaOp6LO8aqVag5KEgbkCSe0jSU2tOFFxl7gMTJ0HoN/RNOH8Ca9xDHEx7T8k6VEMk09XQh8G0qtFv/YIzIG49fkthf37qtPk6CPboim+HgRiUDcUjb6iR9QpttPY+JQlVdoV2zc+bbATWlB3OEK4c/mAjCvtSADPop0dc3qy2qJPQD6oC9uixsdcfYUOK3RYMJB+N5jnVU40JH2E3t5Deh2/ygbK75gWkzJ/dLOJXpqODW/7V9iOUSYnVFqujJ2aG1GI6JjRdA9UktrgYzMkApl8SQAMD+Ug7Q3aRAyibetG6W1neRpG6ja1zOUWKo2jRWbIHb+1C9BOQu4fVV1w7EoJknfISvrmY91VWqD/AEp3RadT3S91dvoOu5WciyiWF511Cto1Al4ug0RnsYPywofiht7rJmcbDLunOiT1AmIuAdELdjcIMMLWiVrciOV4wrqbjSdzUzI3G6ApGUSyn1QRRpM1Frxlr2wJkH7wrHUWu8zyB0CzRt3M81MlF2nGGlv/AGA8w0kSFWEt7OHL49biCce4hymGEtOxiR1kiZhDt4rctpNe74gpEnlqVG8odGsdU64fw4XFUOqDyDzEdQ3Meiz3jetULw39A0EeRoGeUDYZ07K6pq30ccvxdIi3xjMzynu4ftOy8WQu6bi4wBtuem3ZcjxJ8z9FveAll2TqN1fcmYyoESoM64fiDU2dUPe1QAveJXgpNc52g1hZTjvGBy+U6/RAvFXsE8R8cbTBJOnT9kh8LVzcPcSM82B2OizPGbrneJyAd5j1xlNfCVb4LucmJ36RonpKNsjPI5ScfpG8vHuDTGIGiV+E/FbvxLWQT1JMwZj94Q9/xsXALWVqXM4HPMMesZlA+EuFFlXnLmuLdCDvOT33HunfRz9uj79Qe2ozmEB2/dZvxYwBh6q/hXFwG5GdEu4xdCo4DMAz/tTm00Hx8co5P+Cx7YpgDUqipp3hMXsa7cKi5pCMqTPTTMpxBlR3lbKCq0hTYQTnfqtDdP5ASO31ws7x6vTmackQOYu3duR0HZPHewT9Cvka0kjVFU3QM7oThrmu5y4ukRygRHeVbVuoMKlaIpl9N51GybUL3mgCZnTvCRPq8oGfkp8NeScYgifqpTVF4Ss1tS68pHoR7Lyg4kglDG9BAaWgcuMADT9yiLe6bEffqptlkqRouFmRMoh9OTqk9lcBg11xH8ynFJ4cQsQkmnYk4kIcQ0yd/Xog7l8EcwmBom3EHMa44zr2Suo0OMlyVsrHoEqVScBsBC1abhkEehTGqY6IGtUnZGx6KKNXPRFGrIS+oYOhCk16KYrRaDBTC1rJU9/yUqdeChYxqaLpEQldWnyPyMHRV216iarxUblHtC8TQcIuWiATqEBx6jJMAFIRVqUtDzD6rx3GXn9JKrHJqmccvHalaFF08McQWZ9J+oXK25r1C6fhj3/0uVPlRF+LM+sucDoEPXqRpqqGXhB0Qd5eEujZuT/SQdRdgHiC4HJyuzvHUjRYLi9yTI66/wBJ1xu+LieoWdum+WfdIXrRnblvnEmMjPTOq1/hixD2Df8AMPkYWVv2aFa7wO5/wy4AkSfY7q6qkccl+TG11f0uGsbStben8Zgipcvph7nl0ny8wIAyW94RPBb6nxGi8Vw11Z0AQ1rPhQAA8BgbzY2cTpoFnvFd050s5TLhqcCPXrjRG+ErRtNwIJHMBr+qPsppP7OeMFdH0K08MMaZYCBoIkA/JFHhAZoPr/adcDu+anynMaKrilwGtJ6KU4RasaGWfLiZDiTQ14A+4UOI1v8ArHf6oJlU1qh6DdWcSdzYGg2UV+p60VVJmZ45dkROkff7rM3NzJgb67ra8RtA4QR/tIq/BhGCM+yeLBNX0KuHNifXVdc1AT6L2taVKYJA8qGbSef0mT+pwwPTqq2jmprRZUugI+iZ8Gdr3/hB0+HNbk5j90Zb24AA3UZys6sMGtsbMdBRdF5ALdplLqTYRTHKJ0hlWs0wWsDcAGJyevb2TThl0I17JPQ+K6QwOIOoGZgzkBW24nIkdfVEWk1Qy4u3mBKTCkBGolPrqjNPugQCQGhgmdcycARrn/KwsXoCMt7/ALqurWxkFHBk6qdSgIWGbEtQz6IcmEbXZqgaoWAeOdKodUOOy85l44yiCyynco2ncF2n7pTUpleU60bwf3RQG6G7q7hsup3xGqA/FkjUKivetH5iB7o16Fc/Y+/GA6heLIP440HAJ7/7XifhIl80PZ9kqSCUovqnJTIJ8zpJ99k2NbPbdZTjteSRplHoSInqiXKm9oeX73RVNqi7Oqndl3GjO3NoeWFsf/iq4HJVpGJDuaDu0gT9R9Urq0AQvOC0203nJBJ2xj1/hWxyaOPyIas3vHr62I5X/DYwTgxJnSTudAsr+NpBw5JLAZByAPZe1uJtYYexjg+R5mtf0mOaYd0IyjncFpXTmOtmikYaDBJDnYAx11Oe6v2jiWnoe8H41iGuB/hR4txTmHKDLj9O6THhdSiS17PMDBjEn0U7OhyOl3+lzTaWjtwQTdsLtG8rQ0K8NEqQ6iFGpUnskOzsAvAl1SIKOu3hLLl8YQHoqePLy7ICoQBGwRL3qhwBWsFAdNpceyOZT64XlMBWh6VjRJU6aupTMBUGvOFZTrZQKGrpfAZRqBtZxJLRAA5XACZIImOZsdvLMpdRBEz2dnEt0wDr/hL6L2xqZjSBGvWeik1+e512A2mZTXZKMON7NFQqggj5Ly4oCQ0cwcSRyvgHczOAJxASejeQc/ID+kaa/wATl5gfKHCeY7yQcgx6b9keyctM8fztGQ4NkiY8vM3B7ShLirIAEzmekYj31TY3j4AL8BvKGgeWBoY6g5lB1K7YiGYEflM6Bs66wPSSTrEBxAsntCWtJM7ISs3VM3UTmIM9dkFWt3dEOLLc0xfUj3VREq+4oOGxQb6hGDhFIRsvpVIMO06q6rYgiWoQVJGSibO55TB0KNGUgSvZOAPokVxw9wycyvoNejzs+K1vlBAcB+mdDHQ57Tjol1WmDpA2TRlxJ5IKZjfwwGCMrlpn2bZXI/IxfhRtaF5LHLO3dTmeey9o1zJGxH1Q9EySepQk9Dxj+QQxqquRA9UXTCDvkqKz6KaGcISox/P5Rn+lZZVDzYCMpO8/MdG6++ypDs5cu4i+pwStUIc9vk1JHmnY6TEGJmCm/BLt1pUZ8NwILoLCNJMy09MK2r4mY2Rz5iOUtcR2zG30VFK3FcCqCOZrp8pxBEes9vRXb9HCoO9o+lXty2qBUiCQJ9fuFnr/AJW67oBnGCxvKoM5qxk4aoZJcjqwYuP8DqL/ACKivcbbqN1WAwNAgRWEpH6O1L7PKtTKX3laTJVlWrkxolNevlBhsIqOUXmFDnwoMY55gaaF2wQoDkd8bKkwOccAn9k2suFMgE+YjqNfacfVMG02twANPT5esJlAXn6FFtw9xifplM6fD4H5fcn+kwpEgYgff+UXQYSNUVFCynIU/wDHmMAeqtbZGNB74+/8JuLcbyomk0bI0JzYDQto6eyt5Pueim94CGN10/f76I0FJsk5o3jr6qp9JuPnrtKr+PGvt09VFzhzA8szrnGVqH4nptt9cnA9J/hVOpiJM6x77qdSoYHKdDndd8XEbgQT6nKNGKalDt3nTKpqWMGYBHTVEPfDv946YUDVJOD6/TdagCm4sA44bB7f0h3cOdBgg9t07qOMaCQVW9ktk7IUCgDhN++k7OmhBnlI3a7sUzrsa8F7BDSTDZDo0/VhL6jZ9CgalEtMt+iHE3JrZZUpuBMb5Xio/HVD0x2/pchwN8iDy/GNZUrMKgnKJtdEGPDsPCXXpyjg/HslV4791h5dFNqSJHTCutKUmDuh/iw/1R1qd+n8prIJFN5YA7JM+q6ie/utWcpRxC3BJQsZw9FNhx6mD5hB+90+bx4FsN0WHvrOFTSou2JHoSmpfTJ/I1po2VW/ndU1LxoWaNOpH5nfNQZZPccknrkocF7C8zfSG9xxCcNz6KdrbnUq2ysOUcp6dMj2TanbgY7QEKHUgW04cXnOg26+6Z2tEAaDGYHZWUWADJwI91L4g26+33KZIxMPxG+VM1JmRgbRv19f7QpAM6gypMO0/fqdEQpBbHEaj+NEZSueXolJrnGPfHVTNYA51OywXGxy+8xoUJXv0rrXmTr97qAuebAEGPp97oWBQSDK9afv6KkZ2Mj6/JVhx6ffVePDtvvqsURMk6HfqpExBzGn9qHmxv6BR+G8nff0ytZifxo03gfzC8cSSTI839LqTCNR/MfRSdRcGzHp/UI2KeBojcmN+vVU1DBGMRMj79FAzuDheHeQZ29d1rBRZ8dRe47lUP1lRc7ZCzUWYQ1aCUPVeRhQY2eqJKUvQazkAXIX4fY/JctoW2X12QCSrrY4CsrtlpCGtXYStFYvYaROiVXbswjzVS/izAIcPQoUM3oGqnIR1m7XuEsqvyEbYvyESaY2BQl2Fe9yFrFK0UTF1xTnVU27BKvqHKqj91kJKgwtaBop0KM5OI6Dv191Va1S0jlJDgcEf3OEfTbuU6QLX0F0mQMDP79lKg3d3dQbUx9/x94XGt1OSmoKC+SRnSfl2kadFXVpgAbRsqRXIwNFJ3mwUBkWVD0Xgqg9V62i44Ax7omnYuOuiVsdArydjnuvajS6NJOuNPknFDhaMpcKQ5G5JGbp2Tj6/sEVR4aVp2cK0R1PheEuxHlijMW/DSAjG8K7LTUuHoylYhGmRl5EUZKjwnsimcFk6LVfhR0RFOgAtxIy8v0ZX/hOy7/hBGQtgaQIVTqKNEl5jZl6XAG7heu4Aw/pWtbTEKAprcQf65MybfDbP/K4+Gae7VrvhhVxlDib/XNmTPhakf0oil4Yo6coWhIVbHQVqD882Jn+HaQ/QPkuWlFZq5NxRP8A05D4bevEAt0Sn4kFcuTyWjuxt8j19TdRru5hBXLlNFn0KariEVa1Vy5ORTGpqy30VRqSvFyVlUwG5dBJ6ofnnG65cjRNsYWuqIc+cBcuTGiXU2zpqjbbh7nDML1clborHYfa8KkyU2pcKELlyQzbQRRsAEay0HRcuR+hJSYXQtAi6FquXLUQnJh7LcQrAxeLk1HI5MvFMKwBcuRItnObCk3K5ciD6KbmuGBSpVCRK5clKOK4Wc6qvDVXLkTKKIEmdcLymZXq5AP0RqGELdnSFy5BlMfaIC5XLlyBfg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6086" name="AutoShape 6" descr="data:image/jpeg;base64,/9j/4AAQSkZJRgABAQAAAQABAAD/2wCEAAkGBxQSEhUUEhQVFhUUGBgXGBgYGBgYFxcXFxcXFxcWHBUYHCggHBwlHBQXITEhJSkrLi4uFx8zODMsNygtLisBCgoKDg0OGxAQGiwkHCQsLCwsLCwsLCwsLCwsLCwsLCwsLCwsLCwsLCwsLCwsLCwsLCwsLCwsLCwsLCwsLCwsLP/AABEIALcBFAMBIgACEQEDEQH/xAAcAAACAwEBAQEAAAAAAAAAAAAEBQIDBgABBwj/xAA2EAABAwMCBAQEBgIDAAMAAAABAAIRAwQhMUEFElFhBiJxgRORofAUMkKxwdHh8RUjUgczkv/EABkBAAMBAQEAAAAAAAAAAAAAAAECAwAEBf/EACQRAAICAgICAgMBAQAAAAAAAAABAhEDIRIxBFETQSIycRRh/9oADAMBAAIRAxEAPwD4eRC8K9AJPUlMqfh+5cOZtCpyyBJaQM6arWMot9CwI6xtuY4EkCSDv2RbPDlfmc0tAc0AwTseiM4dwq4B5mU+bAJA1jpHVSnNV2dOHA7toFtrVznhvKQ6Mf2tVwLg7mPa5wlsiexPXsoWdMPe14aQ9pgg4dAGceq+g8BtPiNloxifWOnVck5t6PVxYYxXJjDhNnyEOZBY6JHQ9QtA+2nI/wBqmxsw2Y0Igjv1RVB3KeU6hBKhck7ei3htBsY9YR7jGmiXsdnGEVz99VRHLkTbsJ5gqKwh09cKBqgdZUKri4YWsSMKZfBPshrlmuF5+IA1MdlRXvmNySFrKQhK9IjTggpXeXIaCNUp4l4ga0kMM+iQ1uKPfnZTlI9LHhrbH1XiQbkpdeeIBsktSpzbqktz1n6JLZfiguvxdztMKk3BO/1VDqYVT2dI/lAa6LpnB1VxZAHVA0XHm/N6SjDcO0cAgZMlR1RlGmWlDtpzBgx2TS206+qAX0FWN+5pWw4bx1nJIIDh1WNZbh5iIPqjLTg/MYymjyj0cefDjktmg4hctePNE9srNV+Dmo6W6Jw3hPKfOTG3f3TuwLAAABhU4OXZyfIsf6mFr8Kczb5YQjr/AOF+ZxAHX+19SveHNeyQPVfOvFvDQGO9EsouJTDnWTRG246HaEFMre9Y7ovlfwS3LXEHsibXxBUpkCoOYdRgoqVnQ4o+kXDCCSzToiLS5IjmELLcM8QB35XTGoOoWhbciqIBghazVo0LLkQuWfbTcNz8lyPIn8SPitjxdlF3PQpMHKNXDmdPXKJr+Kbi4JD6j4cM5xPoMBZm3bLoBj1C0XBLT4jw1okyBPpk/Vdc6WzysTlN0hrw6xfzNrHm5cB2Tod/SVvbPgDmn4lI5jI/9D+0ZwXhI5QC0HEELSUqIbAGgXFKTkz1YpY1SM7a+Hmklz25cZJG0p3ZcA+CC9nMJ/8AyfXundq1qNFTlENOOh0VIxObJ5ErpIz9tdAGHYPfRGVAHCRqF17SpvwRyE/L/CSVrt9u/le2W7EZW6Hj+e1pj6kQQvKlUApdTvmuEtOqDveJBupQbGjhbY6qXQ1S27402mJ5gshxfxAThiRl7nmXElI5nTDxUuzS8X8T858h90hubt7zlxI6KItxC9t6OYlJbOhRUVSBebBdt97LjXBiJKjcMOgOJUKVM7Ii8izlRAbofmupNwiaTNuuiAyBzR6LnUEbSp7FWst1kZiOpbKyjUjDvY7j/CcVbXEJbXtoTCXQwsq3L+nXvj2KLeARIBafmktrWIwcjodE2oXQAgyPr9Uo1llK4gnOY1Wu8HeanzbzHvKxNy5jsiZ7BOfBfF/hVOR/5XEEHoR/YTQ/ZWR8mLliddmr8c1/h2wDfzTDfU4n6n5L47wjxDd0bgvc51SmP/sESGtmOcRpqvrfiyvTq0+ST1kGDMkiCF8b4lw99u5xFTyuxqeYt1IdGoXS5bPKxY3wPtnD+PscxrmuDgRk7Qsx4rum1GOA9V8woXYc7lpc/o0uAHXstLwFoc7lr1HETgRIjeTrIxt1Q4t6GglF2i6w4O2o3ISLjvBvhnsdF9TtuGBo8v5ToRos54vtIaMbhRnDidmHNzdHzsUi3z6aA9T3T7h/EXtgzI+91CtaAt0QVo2CWyDBgpbOnjRubfjILROq9WUa9wwNFy3IHA+bWFGajQYgr6J4MsR+I/LjadTgJBwPhBPKeWR5SO/X5r6JRteR9Ko0a49CBP36LoyzvR53i4aXJm0oUw1vQoq3ozruhbWqHRKPazl0KikUm2tE3kNwqKlfKjWPXXqhqs+qdsEYL7CK1YEQcpfcU3EwPMOnRTc0oiwr8pz7odlK4rQHVsWupgMPK9un9FYTjFSoHlr5BC3/ABaoAC5pysPxm7+LBIyDE9dY/ZCUS+GTQnawoplMqyiwImkxROwHbT6ypCnjuf2R7KK9+BCwrYrrUYAQjW57JxeUYjaP3QL6UT3TImwuhbYV9KlGyCsaztNk3t2yiwJkTS3juiGUJRFOmrmUzuI6dx6JaA5AdS3MIK5s8J0+ghLg6gp0gWZitShToV41yjrqh03S+rRLShQ6GHO0iRGNl5WYInTulxPsvHVTuUoyLhWdgBzvSSvTaiu/kVAfBnZNPDZH4ns4YRQuVfi2jT+CvCFuxr3GWuAABxgRkmV88veJ893Wd8Rv/XUhjowQ0+UgRoYX2MW3/WQBJdiOohfNLzwWwXILnODZJ8sSNfLO4XXLSPHxu5PZr/C3EeZpJ/KciY06RooeI6bXMcdgCfSMrA8bpusncguYMB3IA4iC0GS6OXUkQOiV3viOq8ClWqFlJ4Ac5rZeWHXlaYGQdUlXpjai+Rq/DrG1WBwEyi+NcI5mjl1aS5o6kxzD35R8gj//AI54ZQdbTbVC4Auw8cr8OMSASJIgx3TjilvFN3ZRni4q0dGPyOUqPmZauUbl/wANxa7Y49NlyQ9C0aK14JyUaejXEsH1Epjf0fhuaP8AyS4+rtB9Ct1Z8AaM1MmMDYf2UkuOFTWcXaMJ5R/6MansNAFaUGlbPNxeTGTpfR7ZUIY2cGAjA4ASf9ocO67KupU5tdAkGacuyT6wcV5zwhHkDReGoUyH4l8oS5r8oXle4DQs3xHiJeSG7alEeMS3iHEi6Wt169Etu7Z74MQ1oAxvGdd0Z4fNN7smWg5jOdYP3utPxuyaxpj8sSB0HT2674KFNqwPKlNRMbSp79Ufb0Nt0LS/K0dSnVtTDRO5UTslIkLcNaCTrtuqfh8x0jsi7giPVVUHAAlMRti27ZrOqXPZPt/KPrPkE9Tj0Qb3CCfb5LIf6I0KeCExsaxmPqlls+fRMLNpGUQMdU3ItlM+wCXMxCZ03SMLEmQr0zCTVqc+qf8ALICXVqcORoMJULvhmMoarRxlNbhk7e6Ec3YosKYrNDsqK9qNk0cxevoSMJaG5UIQ2JCKsqpY4EbZCldUoVFMgHKXorGmj6RwjxXTFPlcQD3wUm4lxSm4kggnoMrJ39PQpvwGi0wRGYVVldpHDk8WELmhZe2YFT8TcUC+noxodA52iZqCJLMgQCspcXrf+11RrHvqHUtjlAIwwTDRGI2C+13VnRqUmh2HDAGc5mV808WeHoez4f6jy+mCZz7qzdHEql/QvwTxyjQota18E5dJjJgf0t1TrOuBytEysBYeFKBgckQ7805gAfuZx2X0zhDmMAxBxHbukab/AINfFdbMN4n8LOfWkOc3ygQOslctvxG5Zz5IXIcEUWV1s1tS5aG804WerV5JJ3UHVDogrqrsjObkSweOoslXjX6Kp1QKp7+ZRe2Eh2JUePeEFc3MBRvLmAsrxPiueVuSViiS7YVxHiUmOaOp6LO8aqVag5KEgbkCSe0jSU2tOFFxl7gMTJ0HoN/RNOH8Ca9xDHEx7T8k6VEMk09XQh8G0qtFv/YIzIG49fkthf37qtPk6CPboim+HgRiUDcUjb6iR9QpttPY+JQlVdoV2zc+bbATWlB3OEK4c/mAjCvtSADPop0dc3qy2qJPQD6oC9uixsdcfYUOK3RYMJB+N5jnVU40JH2E3t5Deh2/ygbK75gWkzJ/dLOJXpqODW/7V9iOUSYnVFqujJ2aG1GI6JjRdA9UktrgYzMkApl8SQAMD+Ug7Q3aRAyibetG6W1neRpG6ja1zOUWKo2jRWbIHb+1C9BOQu4fVV1w7EoJknfISvrmY91VWqD/AEp3RadT3S91dvoOu5WciyiWF511Cto1Al4ug0RnsYPywofiht7rJmcbDLunOiT1AmIuAdELdjcIMMLWiVrciOV4wrqbjSdzUzI3G6ApGUSyn1QRRpM1Frxlr2wJkH7wrHUWu8zyB0CzRt3M81MlF2nGGlv/AGA8w0kSFWEt7OHL49biCce4hymGEtOxiR1kiZhDt4rctpNe74gpEnlqVG8odGsdU64fw4XFUOqDyDzEdQ3Meiz3jetULw39A0EeRoGeUDYZ07K6pq30ccvxdIi3xjMzynu4ftOy8WQu6bi4wBtuem3ZcjxJ8z9FveAll2TqN1fcmYyoESoM64fiDU2dUPe1QAveJXgpNc52g1hZTjvGBy+U6/RAvFXsE8R8cbTBJOnT9kh8LVzcPcSM82B2OizPGbrneJyAd5j1xlNfCVb4LucmJ36RonpKNsjPI5ScfpG8vHuDTGIGiV+E/FbvxLWQT1JMwZj94Q9/xsXALWVqXM4HPMMesZlA+EuFFlXnLmuLdCDvOT33HunfRz9uj79Qe2ozmEB2/dZvxYwBh6q/hXFwG5GdEu4xdCo4DMAz/tTm00Hx8co5P+Cx7YpgDUqipp3hMXsa7cKi5pCMqTPTTMpxBlR3lbKCq0hTYQTnfqtDdP5ASO31ws7x6vTmackQOYu3duR0HZPHewT9Cvka0kjVFU3QM7oThrmu5y4ukRygRHeVbVuoMKlaIpl9N51GybUL3mgCZnTvCRPq8oGfkp8NeScYgifqpTVF4Ss1tS68pHoR7Lyg4kglDG9BAaWgcuMADT9yiLe6bEffqptlkqRouFmRMoh9OTqk9lcBg11xH8ynFJ4cQsQkmnYk4kIcQ0yd/Xog7l8EcwmBom3EHMa44zr2Suo0OMlyVsrHoEqVScBsBC1abhkEehTGqY6IGtUnZGx6KKNXPRFGrIS+oYOhCk16KYrRaDBTC1rJU9/yUqdeChYxqaLpEQldWnyPyMHRV216iarxUblHtC8TQcIuWiATqEBx6jJMAFIRVqUtDzD6rx3GXn9JKrHJqmccvHalaFF08McQWZ9J+oXK25r1C6fhj3/0uVPlRF+LM+sucDoEPXqRpqqGXhB0Qd5eEujZuT/SQdRdgHiC4HJyuzvHUjRYLi9yTI66/wBJ1xu+LieoWdum+WfdIXrRnblvnEmMjPTOq1/hixD2Df8AMPkYWVv2aFa7wO5/wy4AkSfY7q6qkccl+TG11f0uGsbStben8Zgipcvph7nl0ny8wIAyW94RPBb6nxGi8Vw11Z0AQ1rPhQAA8BgbzY2cTpoFnvFd050s5TLhqcCPXrjRG+ErRtNwIJHMBr+qPsppP7OeMFdH0K08MMaZYCBoIkA/JFHhAZoPr/adcDu+anynMaKrilwGtJ6KU4RasaGWfLiZDiTQ14A+4UOI1v8ArHf6oJlU1qh6DdWcSdzYGg2UV+p60VVJmZ45dkROkff7rM3NzJgb67ra8RtA4QR/tIq/BhGCM+yeLBNX0KuHNifXVdc1AT6L2taVKYJA8qGbSef0mT+pwwPTqq2jmprRZUugI+iZ8Gdr3/hB0+HNbk5j90Zb24AA3UZys6sMGtsbMdBRdF5ALdplLqTYRTHKJ0hlWs0wWsDcAGJyevb2TThl0I17JPQ+K6QwOIOoGZgzkBW24nIkdfVEWk1Qy4u3mBKTCkBGolPrqjNPugQCQGhgmdcycARrn/KwsXoCMt7/ALqurWxkFHBk6qdSgIWGbEtQz6IcmEbXZqgaoWAeOdKodUOOy85l44yiCyynco2ncF2n7pTUpleU60bwf3RQG6G7q7hsup3xGqA/FkjUKivetH5iB7o16Fc/Y+/GA6heLIP440HAJ7/7XifhIl80PZ9kqSCUovqnJTIJ8zpJ99k2NbPbdZTjteSRplHoSInqiXKm9oeX73RVNqi7Oqndl3GjO3NoeWFsf/iq4HJVpGJDuaDu0gT9R9Urq0AQvOC0203nJBJ2xj1/hWxyaOPyIas3vHr62I5X/DYwTgxJnSTudAsr+NpBw5JLAZByAPZe1uJtYYexjg+R5mtf0mOaYd0IyjncFpXTmOtmikYaDBJDnYAx11Oe6v2jiWnoe8H41iGuB/hR4txTmHKDLj9O6THhdSiS17PMDBjEn0U7OhyOl3+lzTaWjtwQTdsLtG8rQ0K8NEqQ6iFGpUnskOzsAvAl1SIKOu3hLLl8YQHoqePLy7ICoQBGwRL3qhwBWsFAdNpceyOZT64XlMBWh6VjRJU6aupTMBUGvOFZTrZQKGrpfAZRqBtZxJLRAA5XACZIImOZsdvLMpdRBEz2dnEt0wDr/hL6L2xqZjSBGvWeik1+e512A2mZTXZKMON7NFQqggj5Ly4oCQ0cwcSRyvgHczOAJxASejeQc/ID+kaa/wATl5gfKHCeY7yQcgx6b9keyctM8fztGQ4NkiY8vM3B7ShLirIAEzmekYj31TY3j4AL8BvKGgeWBoY6g5lB1K7YiGYEflM6Bs66wPSSTrEBxAsntCWtJM7ISs3VM3UTmIM9dkFWt3dEOLLc0xfUj3VREq+4oOGxQb6hGDhFIRsvpVIMO06q6rYgiWoQVJGSibO55TB0KNGUgSvZOAPokVxw9wycyvoNejzs+K1vlBAcB+mdDHQ57Tjol1WmDpA2TRlxJ5IKZjfwwGCMrlpn2bZXI/IxfhRtaF5LHLO3dTmeey9o1zJGxH1Q9EySepQk9Dxj+QQxqquRA9UXTCDvkqKz6KaGcISox/P5Rn+lZZVDzYCMpO8/MdG6++ypDs5cu4i+pwStUIc9vk1JHmnY6TEGJmCm/BLt1pUZ8NwILoLCNJMy09MK2r4mY2Rz5iOUtcR2zG30VFK3FcCqCOZrp8pxBEes9vRXb9HCoO9o+lXty2qBUiCQJ9fuFnr/AJW67oBnGCxvKoM5qxk4aoZJcjqwYuP8DqL/ACKivcbbqN1WAwNAgRWEpH6O1L7PKtTKX3laTJVlWrkxolNevlBhsIqOUXmFDnwoMY55gaaF2wQoDkd8bKkwOccAn9k2suFMgE+YjqNfacfVMG02twANPT5esJlAXn6FFtw9xifplM6fD4H5fcn+kwpEgYgff+UXQYSNUVFCynIU/wDHmMAeqtbZGNB74+/8JuLcbyomk0bI0JzYDQto6eyt5Pueim94CGN10/f76I0FJsk5o3jr6qp9JuPnrtKr+PGvt09VFzhzA8szrnGVqH4nptt9cnA9J/hVOpiJM6x77qdSoYHKdDndd8XEbgQT6nKNGKalDt3nTKpqWMGYBHTVEPfDv946YUDVJOD6/TdagCm4sA44bB7f0h3cOdBgg9t07qOMaCQVW9ktk7IUCgDhN++k7OmhBnlI3a7sUzrsa8F7BDSTDZDo0/VhL6jZ9CgalEtMt+iHE3JrZZUpuBMb5Xio/HVD0x2/pchwN8iDy/GNZUrMKgnKJtdEGPDsPCXXpyjg/HslV4791h5dFNqSJHTCutKUmDuh/iw/1R1qd+n8prIJFN5YA7JM+q6ie/utWcpRxC3BJQsZw9FNhx6mD5hB+90+bx4FsN0WHvrOFTSou2JHoSmpfTJ/I1po2VW/ndU1LxoWaNOpH5nfNQZZPccknrkocF7C8zfSG9xxCcNz6KdrbnUq2ysOUcp6dMj2TanbgY7QEKHUgW04cXnOg26+6Z2tEAaDGYHZWUWADJwI91L4g26+33KZIxMPxG+VM1JmRgbRv19f7QpAM6gypMO0/fqdEQpBbHEaj+NEZSueXolJrnGPfHVTNYA51OywXGxy+8xoUJXv0rrXmTr97qAuebAEGPp97oWBQSDK9afv6KkZ2Mj6/JVhx6ffVePDtvvqsURMk6HfqpExBzGn9qHmxv6BR+G8nff0ytZifxo03gfzC8cSSTI839LqTCNR/MfRSdRcGzHp/UI2KeBojcmN+vVU1DBGMRMj79FAzuDheHeQZ29d1rBRZ8dRe47lUP1lRc7ZCzUWYQ1aCUPVeRhQY2eqJKUvQazkAXIX4fY/JctoW2X12QCSrrY4CsrtlpCGtXYStFYvYaROiVXbswjzVS/izAIcPQoUM3oGqnIR1m7XuEsqvyEbYvyESaY2BQl2Fe9yFrFK0UTF1xTnVU27BKvqHKqj91kJKgwtaBop0KM5OI6Dv191Va1S0jlJDgcEf3OEfTbuU6QLX0F0mQMDP79lKg3d3dQbUx9/x94XGt1OSmoKC+SRnSfl2kadFXVpgAbRsqRXIwNFJ3mwUBkWVD0Xgqg9V62i44Ax7omnYuOuiVsdArydjnuvajS6NJOuNPknFDhaMpcKQ5G5JGbp2Tj6/sEVR4aVp2cK0R1PheEuxHlijMW/DSAjG8K7LTUuHoylYhGmRl5EUZKjwnsimcFk6LVfhR0RFOgAtxIy8v0ZX/hOy7/hBGQtgaQIVTqKNEl5jZl6XAG7heu4Aw/pWtbTEKAprcQf65MybfDbP/K4+Gae7VrvhhVxlDib/XNmTPhakf0oil4Yo6coWhIVbHQVqD882Jn+HaQ/QPkuWlFZq5NxRP8A05D4bevEAt0Sn4kFcuTyWjuxt8j19TdRru5hBXLlNFn0KariEVa1Vy5ORTGpqy30VRqSvFyVlUwG5dBJ6ofnnG65cjRNsYWuqIc+cBcuTGiXU2zpqjbbh7nDML1clborHYfa8KkyU2pcKELlyQzbQRRsAEay0HRcuR+hJSYXQtAi6FquXLUQnJh7LcQrAxeLk1HI5MvFMKwBcuRItnObCk3K5ciD6KbmuGBSpVCRK5clKOK4Wc6qvDVXLkTKKIEmdcLymZXq5AP0RqGELdnSFy5BlMfaIC5XLlyBfg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6088" name="Picture 8" descr="https://encrypted-tbn3.gstatic.com/images?q=tbn:ANd9GcShHWpX7NV5uNjmQ8awKc0ZTeabP_CuRfPn0l4k_52-f0Lv79t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764704"/>
            <a:ext cx="4346848" cy="2492194"/>
          </a:xfrm>
          <a:prstGeom prst="rect">
            <a:avLst/>
          </a:prstGeom>
          <a:noFill/>
        </p:spPr>
      </p:pic>
      <p:pic>
        <p:nvPicPr>
          <p:cNvPr id="46090" name="Picture 10" descr="https://encrypted-tbn2.gstatic.com/images?q=tbn:ANd9GcQsciIIXJuYsJyS7MVU5U5wZ4brPXUYgyMcs4CsxXq0YW5KYiU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717032"/>
            <a:ext cx="3753624" cy="2825900"/>
          </a:xfrm>
          <a:prstGeom prst="rect">
            <a:avLst/>
          </a:prstGeom>
          <a:noFill/>
        </p:spPr>
      </p:pic>
      <p:sp>
        <p:nvSpPr>
          <p:cNvPr id="10" name="TekstniOkvir 9"/>
          <p:cNvSpPr txBox="1"/>
          <p:nvPr/>
        </p:nvSpPr>
        <p:spPr>
          <a:xfrm>
            <a:off x="6804248" y="4077072"/>
            <a:ext cx="126348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hr-HR" sz="2400" dirty="0" err="1" smtClean="0"/>
              <a:t>Intestinal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644008" y="1196752"/>
            <a:ext cx="70083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hr-HR" sz="2400" dirty="0" err="1" smtClean="0"/>
              <a:t>Oral</a:t>
            </a:r>
            <a:endParaRPr lang="hr-HR" sz="2400" dirty="0"/>
          </a:p>
        </p:txBody>
      </p:sp>
      <p:sp>
        <p:nvSpPr>
          <p:cNvPr id="12" name="Strelica dolje 11"/>
          <p:cNvSpPr/>
          <p:nvPr/>
        </p:nvSpPr>
        <p:spPr>
          <a:xfrm>
            <a:off x="5508104" y="3789040"/>
            <a:ext cx="288032" cy="1080120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gore 12"/>
          <p:cNvSpPr/>
          <p:nvPr/>
        </p:nvSpPr>
        <p:spPr>
          <a:xfrm>
            <a:off x="6300192" y="1988840"/>
            <a:ext cx="216024" cy="936104"/>
          </a:xfrm>
          <a:prstGeom prst="up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323528" y="1628800"/>
            <a:ext cx="337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 smtClean="0">
                <a:solidFill>
                  <a:schemeClr val="bg1"/>
                </a:solidFill>
              </a:rPr>
              <a:t>brownish</a:t>
            </a:r>
            <a:r>
              <a:rPr lang="hr-HR" sz="2400" b="1" dirty="0" smtClean="0">
                <a:solidFill>
                  <a:schemeClr val="bg1"/>
                </a:solidFill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</a:rPr>
              <a:t>skin</a:t>
            </a:r>
            <a:r>
              <a:rPr lang="hr-HR" sz="2400" b="1" dirty="0" smtClean="0">
                <a:solidFill>
                  <a:schemeClr val="bg1"/>
                </a:solidFill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</a:rPr>
              <a:t>infiltrates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355976" y="3284984"/>
            <a:ext cx="3712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brown to dark purple tumors</a:t>
            </a:r>
            <a:endParaRPr lang="hr-H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7106" name="Picture 2" descr="Periventricular 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3990975" cy="4210050"/>
          </a:xfrm>
          <a:prstGeom prst="rect">
            <a:avLst/>
          </a:prstGeom>
          <a:noFill/>
        </p:spPr>
      </p:pic>
      <p:pic>
        <p:nvPicPr>
          <p:cNvPr id="47108" name="Picture 4" descr="http://www.scielo.br/img/revistas/bjid/v13n5/a17fi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456384" cy="399993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323528" y="3933056"/>
            <a:ext cx="3581686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hr-HR" sz="2400" dirty="0" err="1" smtClean="0"/>
              <a:t>Non</a:t>
            </a:r>
            <a:r>
              <a:rPr lang="hr-HR" sz="2400" dirty="0" smtClean="0"/>
              <a:t>-</a:t>
            </a:r>
            <a:r>
              <a:rPr lang="hr-HR" sz="2400" dirty="0" err="1" smtClean="0"/>
              <a:t>hodgkin</a:t>
            </a:r>
            <a:r>
              <a:rPr lang="hr-HR" sz="2400" dirty="0" smtClean="0"/>
              <a:t> B </a:t>
            </a:r>
            <a:r>
              <a:rPr lang="hr-HR" sz="2400" dirty="0" err="1" smtClean="0"/>
              <a:t>cell</a:t>
            </a:r>
            <a:r>
              <a:rPr lang="hr-HR" sz="2400" dirty="0" smtClean="0"/>
              <a:t> </a:t>
            </a:r>
            <a:r>
              <a:rPr lang="hr-HR" sz="2400" dirty="0" err="1" smtClean="0"/>
              <a:t>lymphoma</a:t>
            </a:r>
            <a:endParaRPr lang="hr-HR" sz="2400" dirty="0" smtClean="0"/>
          </a:p>
          <a:p>
            <a:r>
              <a:rPr lang="hr-HR" sz="2400" dirty="0" smtClean="0"/>
              <a:t>(</a:t>
            </a:r>
            <a:r>
              <a:rPr lang="hr-HR" sz="2400" dirty="0" err="1" smtClean="0"/>
              <a:t>neck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644008" y="4509120"/>
            <a:ext cx="400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CNS B </a:t>
            </a:r>
            <a:r>
              <a:rPr lang="hr-HR" sz="2400" dirty="0" err="1" smtClean="0"/>
              <a:t>cell</a:t>
            </a:r>
            <a:r>
              <a:rPr lang="hr-HR" sz="2400" dirty="0" smtClean="0"/>
              <a:t> </a:t>
            </a:r>
            <a:r>
              <a:rPr lang="hr-HR" sz="2400" dirty="0" err="1" smtClean="0"/>
              <a:t>lymphoma</a:t>
            </a:r>
            <a:r>
              <a:rPr lang="hr-HR" sz="2400" dirty="0" smtClean="0"/>
              <a:t> (</a:t>
            </a:r>
            <a:r>
              <a:rPr lang="hr-HR" sz="2400" dirty="0" err="1" smtClean="0"/>
              <a:t>unilocular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sp>
        <p:nvSpPr>
          <p:cNvPr id="8" name="Strelica udesno 7"/>
          <p:cNvSpPr/>
          <p:nvPr/>
        </p:nvSpPr>
        <p:spPr>
          <a:xfrm rot="18501114">
            <a:off x="5931826" y="3761672"/>
            <a:ext cx="978408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Route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risk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infection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transfusinon</a:t>
            </a:r>
            <a:r>
              <a:rPr lang="hr-HR" dirty="0" smtClean="0"/>
              <a:t> = 100 %</a:t>
            </a:r>
          </a:p>
          <a:p>
            <a:r>
              <a:rPr lang="hr-HR" dirty="0" err="1" smtClean="0"/>
              <a:t>Child</a:t>
            </a:r>
            <a:r>
              <a:rPr lang="hr-HR" dirty="0" smtClean="0"/>
              <a:t> </a:t>
            </a:r>
            <a:r>
              <a:rPr lang="hr-HR" dirty="0" smtClean="0"/>
              <a:t> </a:t>
            </a:r>
            <a:r>
              <a:rPr lang="hr-HR" dirty="0" err="1" smtClean="0"/>
              <a:t>born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untreated</a:t>
            </a:r>
            <a:r>
              <a:rPr lang="hr-HR" dirty="0" smtClean="0"/>
              <a:t> </a:t>
            </a:r>
            <a:r>
              <a:rPr lang="hr-HR" dirty="0" err="1" smtClean="0"/>
              <a:t>mother</a:t>
            </a:r>
            <a:r>
              <a:rPr lang="hr-HR" dirty="0" smtClean="0"/>
              <a:t> = 30%</a:t>
            </a:r>
          </a:p>
          <a:p>
            <a:r>
              <a:rPr lang="hr-HR" dirty="0" err="1" smtClean="0"/>
              <a:t>Nidle</a:t>
            </a:r>
            <a:r>
              <a:rPr lang="hr-HR" dirty="0" smtClean="0"/>
              <a:t>-</a:t>
            </a:r>
            <a:r>
              <a:rPr lang="hr-HR" dirty="0" err="1" smtClean="0"/>
              <a:t>stic</a:t>
            </a:r>
            <a:r>
              <a:rPr lang="hr-HR" dirty="0" smtClean="0"/>
              <a:t> </a:t>
            </a:r>
            <a:r>
              <a:rPr lang="hr-HR" dirty="0" err="1" smtClean="0"/>
              <a:t>injury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HIV</a:t>
            </a:r>
            <a:r>
              <a:rPr lang="hr-HR" b="1" dirty="0" smtClean="0"/>
              <a:t> + </a:t>
            </a:r>
            <a:r>
              <a:rPr lang="hr-HR" dirty="0" smtClean="0"/>
              <a:t>= 1:300</a:t>
            </a:r>
          </a:p>
          <a:p>
            <a:endParaRPr lang="hr-HR" dirty="0" smtClean="0"/>
          </a:p>
          <a:p>
            <a:r>
              <a:rPr lang="hr-HR" dirty="0" err="1" smtClean="0"/>
              <a:t>Sexual</a:t>
            </a:r>
            <a:r>
              <a:rPr lang="hr-HR" dirty="0" smtClean="0"/>
              <a:t> (</a:t>
            </a:r>
            <a:r>
              <a:rPr lang="hr-HR" dirty="0" err="1" smtClean="0"/>
              <a:t>rectal</a:t>
            </a:r>
            <a:r>
              <a:rPr lang="hr-HR" dirty="0" smtClean="0"/>
              <a:t> =</a:t>
            </a:r>
            <a:r>
              <a:rPr lang="hr-HR" dirty="0" err="1" smtClean="0"/>
              <a:t>vaginal</a:t>
            </a:r>
            <a:r>
              <a:rPr lang="hr-HR" dirty="0" smtClean="0"/>
              <a:t>):</a:t>
            </a:r>
          </a:p>
          <a:p>
            <a:pPr lvl="1"/>
            <a:r>
              <a:rPr lang="hr-HR" dirty="0" err="1" smtClean="0"/>
              <a:t>High</a:t>
            </a:r>
            <a:r>
              <a:rPr lang="hr-HR" dirty="0" smtClean="0"/>
              <a:t> </a:t>
            </a:r>
            <a:r>
              <a:rPr lang="hr-HR" dirty="0" err="1" smtClean="0"/>
              <a:t>viremia</a:t>
            </a:r>
            <a:r>
              <a:rPr lang="hr-HR" dirty="0" smtClean="0"/>
              <a:t>: 1% </a:t>
            </a:r>
            <a:r>
              <a:rPr lang="hr-HR" dirty="0" err="1" smtClean="0"/>
              <a:t>per</a:t>
            </a:r>
            <a:r>
              <a:rPr lang="hr-HR" dirty="0" smtClean="0"/>
              <a:t> </a:t>
            </a:r>
            <a:r>
              <a:rPr lang="hr-HR" dirty="0" err="1" smtClean="0"/>
              <a:t>intercourse</a:t>
            </a:r>
            <a:endParaRPr lang="hr-HR" dirty="0" smtClean="0"/>
          </a:p>
          <a:p>
            <a:pPr lvl="1"/>
            <a:r>
              <a:rPr lang="hr-HR" dirty="0" err="1" smtClean="0"/>
              <a:t>Low</a:t>
            </a:r>
            <a:r>
              <a:rPr lang="hr-HR" dirty="0" smtClean="0"/>
              <a:t> </a:t>
            </a:r>
            <a:r>
              <a:rPr lang="hr-HR" dirty="0" err="1" smtClean="0"/>
              <a:t>viremia</a:t>
            </a:r>
            <a:r>
              <a:rPr lang="hr-HR" dirty="0" smtClean="0"/>
              <a:t>: &lt; 0,01% </a:t>
            </a:r>
            <a:r>
              <a:rPr lang="hr-HR" dirty="0" err="1" smtClean="0"/>
              <a:t>per</a:t>
            </a:r>
            <a:r>
              <a:rPr lang="hr-HR" dirty="0" smtClean="0"/>
              <a:t> </a:t>
            </a:r>
            <a:r>
              <a:rPr lang="hr-HR" dirty="0" err="1" smtClean="0"/>
              <a:t>intercourse</a:t>
            </a:r>
            <a:endParaRPr lang="hr-HR" dirty="0" smtClean="0"/>
          </a:p>
          <a:p>
            <a:pPr lvl="1"/>
            <a:r>
              <a:rPr lang="hr-HR" dirty="0" err="1" smtClean="0"/>
              <a:t>Repeated</a:t>
            </a:r>
            <a:r>
              <a:rPr lang="hr-HR" dirty="0" smtClean="0"/>
              <a:t> </a:t>
            </a:r>
            <a:r>
              <a:rPr lang="hr-HR" dirty="0" err="1" smtClean="0"/>
              <a:t>exposure</a:t>
            </a:r>
            <a:r>
              <a:rPr lang="hr-HR" dirty="0" smtClean="0"/>
              <a:t> : 1% </a:t>
            </a:r>
            <a:r>
              <a:rPr lang="hr-HR" dirty="0" err="1" smtClean="0"/>
              <a:t>per</a:t>
            </a:r>
            <a:r>
              <a:rPr lang="hr-HR" dirty="0" smtClean="0"/>
              <a:t> </a:t>
            </a:r>
            <a:r>
              <a:rPr lang="hr-HR" dirty="0" err="1" smtClean="0"/>
              <a:t>month</a:t>
            </a:r>
            <a:r>
              <a:rPr lang="hr-HR" dirty="0" smtClean="0"/>
              <a:t> </a:t>
            </a:r>
          </a:p>
          <a:p>
            <a:pPr marL="361950" lvl="1">
              <a:buNone/>
            </a:pPr>
            <a:r>
              <a:rPr lang="hr-HR" dirty="0" err="1" smtClean="0"/>
              <a:t>Gental</a:t>
            </a:r>
            <a:r>
              <a:rPr lang="hr-HR" dirty="0" smtClean="0"/>
              <a:t> </a:t>
            </a:r>
            <a:r>
              <a:rPr lang="hr-HR" dirty="0" err="1" smtClean="0"/>
              <a:t>ulcers</a:t>
            </a:r>
            <a:r>
              <a:rPr lang="hr-HR" dirty="0" smtClean="0"/>
              <a:t>  </a:t>
            </a:r>
            <a:r>
              <a:rPr lang="hr-HR" dirty="0" err="1" smtClean="0"/>
              <a:t>increase</a:t>
            </a:r>
            <a:r>
              <a:rPr lang="hr-HR" dirty="0" smtClean="0"/>
              <a:t> </a:t>
            </a:r>
            <a:r>
              <a:rPr lang="hr-HR" dirty="0" err="1" smtClean="0"/>
              <a:t>risk</a:t>
            </a:r>
            <a:r>
              <a:rPr lang="hr-HR" dirty="0" smtClean="0"/>
              <a:t> by10 </a:t>
            </a:r>
            <a:r>
              <a:rPr lang="hr-HR" dirty="0" err="1" smtClean="0"/>
              <a:t>times</a:t>
            </a:r>
            <a:endParaRPr lang="hr-HR" dirty="0" smtClean="0"/>
          </a:p>
          <a:p>
            <a:pPr lvl="1"/>
            <a:endParaRPr lang="hr-HR" dirty="0" smtClean="0"/>
          </a:p>
          <a:p>
            <a:pPr>
              <a:buNone/>
            </a:pPr>
            <a:r>
              <a:rPr lang="hr-HR" dirty="0" err="1" smtClean="0"/>
              <a:t>Kissing</a:t>
            </a:r>
            <a:r>
              <a:rPr lang="hr-HR" dirty="0" smtClean="0"/>
              <a:t> ?! = 0%       HIV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present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saliva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Diagnosis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hr-HR" dirty="0" err="1" smtClean="0"/>
              <a:t>Testing</a:t>
            </a:r>
            <a:r>
              <a:rPr lang="hr-HR" dirty="0" smtClean="0"/>
              <a:t> </a:t>
            </a:r>
            <a:r>
              <a:rPr lang="hr-HR" dirty="0" smtClean="0"/>
              <a:t>for HIV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r>
              <a:rPr lang="hr-HR" b="1" dirty="0" smtClean="0"/>
              <a:t>anti-HIV: </a:t>
            </a:r>
            <a:r>
              <a:rPr lang="hr-HR" dirty="0" err="1" smtClean="0"/>
              <a:t>a</a:t>
            </a:r>
            <a:r>
              <a:rPr lang="hr-HR" dirty="0" err="1" smtClean="0"/>
              <a:t>ntibodies</a:t>
            </a:r>
            <a:r>
              <a:rPr lang="hr-HR" dirty="0" smtClean="0"/>
              <a:t> </a:t>
            </a:r>
            <a:r>
              <a:rPr lang="hr-HR" dirty="0" smtClean="0"/>
              <a:t>to </a:t>
            </a:r>
            <a:r>
              <a:rPr lang="hr-HR" dirty="0" err="1" smtClean="0"/>
              <a:t>envelope</a:t>
            </a:r>
            <a:r>
              <a:rPr lang="hr-HR" dirty="0" smtClean="0"/>
              <a:t> </a:t>
            </a:r>
            <a:r>
              <a:rPr lang="hr-HR" dirty="0" err="1" smtClean="0"/>
              <a:t>glycpoprotein</a:t>
            </a:r>
            <a:r>
              <a:rPr lang="hr-HR" dirty="0" smtClean="0"/>
              <a:t> </a:t>
            </a:r>
            <a:r>
              <a:rPr lang="hr-HR" b="1" dirty="0" smtClean="0"/>
              <a:t>gp120</a:t>
            </a:r>
            <a:r>
              <a:rPr lang="hr-HR" dirty="0" smtClean="0"/>
              <a:t> </a:t>
            </a:r>
            <a:endParaRPr lang="hr-HR" dirty="0" smtClean="0"/>
          </a:p>
          <a:p>
            <a:pPr lvl="2"/>
            <a:r>
              <a:rPr lang="hr-HR" sz="2400" dirty="0" smtClean="0"/>
              <a:t>99</a:t>
            </a:r>
            <a:r>
              <a:rPr lang="hr-HR" sz="2400" dirty="0" smtClean="0"/>
              <a:t>% </a:t>
            </a:r>
            <a:r>
              <a:rPr lang="hr-HR" sz="2400" dirty="0" err="1" smtClean="0"/>
              <a:t>sensitive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specific</a:t>
            </a:r>
            <a:endParaRPr lang="hr-HR" sz="2400" dirty="0" smtClean="0"/>
          </a:p>
          <a:p>
            <a:pPr lvl="2"/>
            <a:r>
              <a:rPr lang="hr-HR" sz="2400" dirty="0" err="1" smtClean="0"/>
              <a:t>w</a:t>
            </a:r>
            <a:r>
              <a:rPr lang="hr-HR" sz="2400" dirty="0" err="1" smtClean="0"/>
              <a:t>indow</a:t>
            </a:r>
            <a:r>
              <a:rPr lang="hr-HR" sz="2400" dirty="0" smtClean="0"/>
              <a:t> </a:t>
            </a:r>
            <a:r>
              <a:rPr lang="hr-HR" sz="2400" dirty="0" smtClean="0"/>
              <a:t>period  </a:t>
            </a:r>
            <a:r>
              <a:rPr lang="hr-HR" sz="2400" dirty="0" smtClean="0">
                <a:sym typeface="Symbol"/>
              </a:rPr>
              <a:t></a:t>
            </a:r>
            <a:r>
              <a:rPr lang="hr-HR" sz="2400" dirty="0" smtClean="0"/>
              <a:t>18-24 </a:t>
            </a:r>
            <a:r>
              <a:rPr lang="hr-HR" sz="2400" dirty="0" err="1" smtClean="0"/>
              <a:t>days</a:t>
            </a:r>
            <a:endParaRPr lang="hr-HR" sz="2400" dirty="0" smtClean="0"/>
          </a:p>
          <a:p>
            <a:pPr lvl="2"/>
            <a:r>
              <a:rPr lang="hr-HR" sz="2400" dirty="0" smtClean="0"/>
              <a:t>95% </a:t>
            </a:r>
            <a:r>
              <a:rPr lang="hr-HR" sz="2400" dirty="0" err="1" smtClean="0"/>
              <a:t>become</a:t>
            </a:r>
            <a:r>
              <a:rPr lang="hr-HR" sz="2400" dirty="0" smtClean="0"/>
              <a:t> </a:t>
            </a:r>
            <a:r>
              <a:rPr lang="hr-HR" sz="2400" dirty="0" err="1" smtClean="0"/>
              <a:t>positive</a:t>
            </a:r>
            <a:r>
              <a:rPr lang="hr-HR" sz="2400" dirty="0" smtClean="0"/>
              <a:t> </a:t>
            </a:r>
            <a:r>
              <a:rPr lang="hr-HR" sz="2400" dirty="0" err="1" smtClean="0"/>
              <a:t>witnih</a:t>
            </a:r>
            <a:r>
              <a:rPr lang="hr-HR" sz="2400" dirty="0" smtClean="0"/>
              <a:t> 90 </a:t>
            </a:r>
            <a:r>
              <a:rPr lang="hr-HR" sz="2400" dirty="0" err="1" smtClean="0"/>
              <a:t>days</a:t>
            </a:r>
            <a:endParaRPr lang="hr-HR" sz="2400" dirty="0" smtClean="0"/>
          </a:p>
          <a:p>
            <a:pPr lvl="2"/>
            <a:r>
              <a:rPr lang="hr-HR" sz="2400" dirty="0" err="1" smtClean="0"/>
              <a:t>d</a:t>
            </a:r>
            <a:r>
              <a:rPr lang="hr-HR" sz="2400" dirty="0" err="1" smtClean="0"/>
              <a:t>etermined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3</a:t>
            </a:r>
            <a:r>
              <a:rPr lang="hr-HR" sz="2400" baseline="30000" dirty="0" smtClean="0"/>
              <a:t>rd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4</a:t>
            </a:r>
            <a:r>
              <a:rPr lang="hr-HR" sz="2400" baseline="30000" dirty="0" smtClean="0"/>
              <a:t>th</a:t>
            </a:r>
            <a:r>
              <a:rPr lang="hr-HR" sz="2400" dirty="0" smtClean="0"/>
              <a:t> </a:t>
            </a:r>
            <a:r>
              <a:rPr lang="hr-HR" sz="2400" dirty="0" err="1" smtClean="0"/>
              <a:t>generation</a:t>
            </a:r>
            <a:r>
              <a:rPr lang="hr-HR" sz="2400" dirty="0" smtClean="0"/>
              <a:t> </a:t>
            </a:r>
            <a:r>
              <a:rPr lang="hr-HR" sz="2400" dirty="0" smtClean="0"/>
              <a:t>ELISA</a:t>
            </a:r>
          </a:p>
          <a:p>
            <a:pPr lvl="1">
              <a:buNone/>
            </a:pPr>
            <a:endParaRPr lang="hr-HR" dirty="0" smtClean="0"/>
          </a:p>
          <a:p>
            <a:r>
              <a:rPr lang="hr-HR" b="1" dirty="0" smtClean="0"/>
              <a:t>HIV </a:t>
            </a:r>
            <a:r>
              <a:rPr lang="hr-HR" b="1" dirty="0" smtClean="0"/>
              <a:t>Ag</a:t>
            </a:r>
            <a:r>
              <a:rPr lang="hr-HR" dirty="0" smtClean="0"/>
              <a:t>:</a:t>
            </a:r>
            <a:r>
              <a:rPr lang="hr-HR" dirty="0" smtClean="0"/>
              <a:t> protein </a:t>
            </a:r>
            <a:r>
              <a:rPr lang="hr-HR" b="1" dirty="0" smtClean="0"/>
              <a:t>p24</a:t>
            </a:r>
            <a:endParaRPr lang="hr-HR" b="1" dirty="0" smtClean="0"/>
          </a:p>
          <a:p>
            <a:pPr lvl="2"/>
            <a:r>
              <a:rPr lang="hr-HR" sz="2400" dirty="0" err="1" smtClean="0"/>
              <a:t>detectable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early</a:t>
            </a:r>
            <a:r>
              <a:rPr lang="hr-HR" sz="2400" dirty="0" smtClean="0"/>
              <a:t> (</a:t>
            </a:r>
            <a:r>
              <a:rPr lang="hr-HR" sz="2400" dirty="0" err="1" smtClean="0"/>
              <a:t>acute</a:t>
            </a:r>
            <a:r>
              <a:rPr lang="hr-HR" sz="2400" dirty="0" smtClean="0"/>
              <a:t>) </a:t>
            </a:r>
            <a:r>
              <a:rPr lang="hr-HR" sz="2400" dirty="0" err="1" smtClean="0"/>
              <a:t>infection</a:t>
            </a:r>
            <a:endParaRPr lang="hr-HR" sz="2400" dirty="0" smtClean="0"/>
          </a:p>
          <a:p>
            <a:pPr lvl="2"/>
            <a:r>
              <a:rPr lang="hr-HR" sz="2400" dirty="0" smtClean="0"/>
              <a:t>4</a:t>
            </a:r>
            <a:r>
              <a:rPr lang="hr-HR" sz="2400" baseline="30000" dirty="0" smtClean="0"/>
              <a:t>th</a:t>
            </a:r>
            <a:r>
              <a:rPr lang="hr-HR" sz="2400" dirty="0" smtClean="0"/>
              <a:t> </a:t>
            </a:r>
            <a:r>
              <a:rPr lang="hr-HR" sz="2400" dirty="0" err="1" smtClean="0"/>
              <a:t>generation</a:t>
            </a:r>
            <a:r>
              <a:rPr lang="hr-HR" sz="2400" dirty="0" smtClean="0"/>
              <a:t> ELISA</a:t>
            </a:r>
          </a:p>
          <a:p>
            <a:pPr lvl="1"/>
            <a:endParaRPr lang="hr-HR" dirty="0" smtClean="0"/>
          </a:p>
          <a:p>
            <a:r>
              <a:rPr lang="hr-HR" b="1" dirty="0" smtClean="0"/>
              <a:t>PCR </a:t>
            </a:r>
            <a:r>
              <a:rPr lang="hr-HR" dirty="0" smtClean="0"/>
              <a:t>HIV-1 </a:t>
            </a:r>
            <a:r>
              <a:rPr lang="hr-HR" dirty="0" err="1" smtClean="0"/>
              <a:t>nucleic</a:t>
            </a:r>
            <a:r>
              <a:rPr lang="hr-HR" dirty="0" smtClean="0"/>
              <a:t> </a:t>
            </a:r>
            <a:r>
              <a:rPr lang="hr-HR" dirty="0" err="1" smtClean="0"/>
              <a:t>acids</a:t>
            </a:r>
            <a:r>
              <a:rPr lang="hr-HR" dirty="0" smtClean="0"/>
              <a:t> </a:t>
            </a:r>
            <a:endParaRPr lang="hr-HR" dirty="0" smtClean="0"/>
          </a:p>
          <a:p>
            <a:pPr lvl="2"/>
            <a:endParaRPr lang="hr-HR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/>
              <a:t>4</a:t>
            </a:r>
            <a:r>
              <a:rPr lang="hr-HR" b="1" baseline="30000" dirty="0" smtClean="0"/>
              <a:t>th</a:t>
            </a:r>
            <a:r>
              <a:rPr lang="hr-HR" b="1" dirty="0" smtClean="0"/>
              <a:t> </a:t>
            </a:r>
            <a:r>
              <a:rPr lang="hr-HR" b="1" dirty="0" err="1" smtClean="0"/>
              <a:t>generation</a:t>
            </a:r>
            <a:r>
              <a:rPr lang="hr-HR" b="1" dirty="0" smtClean="0"/>
              <a:t> ELISA- </a:t>
            </a:r>
            <a:r>
              <a:rPr lang="hr-HR" dirty="0" err="1" smtClean="0"/>
              <a:t>remcomended</a:t>
            </a:r>
            <a:r>
              <a:rPr lang="hr-HR" dirty="0" smtClean="0"/>
              <a:t> </a:t>
            </a:r>
          </a:p>
          <a:p>
            <a:pPr lvl="1"/>
            <a:r>
              <a:rPr lang="hr-HR" dirty="0" err="1" smtClean="0"/>
              <a:t>Detection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 p24Ag +  anti-gp120 </a:t>
            </a:r>
            <a:r>
              <a:rPr lang="hr-HR" dirty="0" err="1" smtClean="0"/>
              <a:t>Ab</a:t>
            </a:r>
            <a:endParaRPr lang="hr-HR" dirty="0" smtClean="0"/>
          </a:p>
          <a:p>
            <a:pPr lvl="1"/>
            <a:r>
              <a:rPr lang="hr-HR" dirty="0" err="1" smtClean="0"/>
              <a:t>Confirmation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same 4</a:t>
            </a:r>
            <a:r>
              <a:rPr lang="hr-HR" baseline="30000" dirty="0" smtClean="0"/>
              <a:t>th</a:t>
            </a:r>
            <a:r>
              <a:rPr lang="hr-HR" dirty="0" smtClean="0"/>
              <a:t> </a:t>
            </a:r>
            <a:r>
              <a:rPr lang="hr-HR" dirty="0" err="1" smtClean="0"/>
              <a:t>gen.test</a:t>
            </a:r>
            <a:endParaRPr lang="hr-HR" dirty="0" smtClean="0"/>
          </a:p>
          <a:p>
            <a:pPr lvl="1"/>
            <a:endParaRPr lang="hr-HR" dirty="0" smtClean="0"/>
          </a:p>
          <a:p>
            <a:r>
              <a:rPr lang="hr-HR" b="1" dirty="0" smtClean="0"/>
              <a:t>3</a:t>
            </a:r>
            <a:r>
              <a:rPr lang="hr-HR" b="1" baseline="30000" dirty="0" smtClean="0"/>
              <a:t>rd</a:t>
            </a:r>
            <a:r>
              <a:rPr lang="hr-HR" b="1" dirty="0" smtClean="0"/>
              <a:t> </a:t>
            </a:r>
            <a:r>
              <a:rPr lang="hr-HR" b="1" dirty="0" err="1" smtClean="0"/>
              <a:t>generation</a:t>
            </a:r>
            <a:r>
              <a:rPr lang="hr-HR" b="1" dirty="0" smtClean="0"/>
              <a:t> ELISA</a:t>
            </a:r>
            <a:endParaRPr lang="hr-HR" dirty="0" smtClean="0"/>
          </a:p>
          <a:p>
            <a:pPr lvl="1"/>
            <a:r>
              <a:rPr lang="hr-HR" dirty="0" err="1" smtClean="0"/>
              <a:t>Detection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anti-gp120 </a:t>
            </a:r>
            <a:r>
              <a:rPr lang="hr-HR" dirty="0" err="1" smtClean="0"/>
              <a:t>Ab</a:t>
            </a:r>
            <a:endParaRPr lang="hr-HR" dirty="0" smtClean="0"/>
          </a:p>
          <a:p>
            <a:pPr lvl="1"/>
            <a:r>
              <a:rPr lang="hr-HR" dirty="0" err="1" smtClean="0"/>
              <a:t>Confirmation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 </a:t>
            </a:r>
            <a:r>
              <a:rPr lang="hr-HR" dirty="0" err="1" smtClean="0"/>
              <a:t>Western</a:t>
            </a:r>
            <a:r>
              <a:rPr lang="hr-HR" dirty="0" smtClean="0"/>
              <a:t> </a:t>
            </a:r>
            <a:r>
              <a:rPr lang="hr-HR" dirty="0" err="1" smtClean="0"/>
              <a:t>blot</a:t>
            </a:r>
            <a:r>
              <a:rPr lang="hr-HR" dirty="0" smtClean="0"/>
              <a:t> </a:t>
            </a:r>
            <a:r>
              <a:rPr lang="hr-HR" dirty="0" smtClean="0"/>
              <a:t>is </a:t>
            </a:r>
            <a:r>
              <a:rPr lang="hr-HR" dirty="0" err="1" smtClean="0"/>
              <a:t>recquired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sz="2800" b="1" dirty="0" smtClean="0"/>
              <a:t>PCR </a:t>
            </a:r>
            <a:r>
              <a:rPr lang="hr-HR" sz="2800" dirty="0" smtClean="0"/>
              <a:t>HIV-1 </a:t>
            </a:r>
          </a:p>
          <a:p>
            <a:pPr lvl="2">
              <a:buNone/>
            </a:pPr>
            <a:endParaRPr lang="hr-HR" dirty="0" smtClean="0"/>
          </a:p>
          <a:p>
            <a:pPr marL="777240" lvl="1" indent="-457200">
              <a:buSzPct val="100000"/>
              <a:buFont typeface="+mj-lt"/>
              <a:buAutoNum type="arabicPeriod"/>
            </a:pPr>
            <a:r>
              <a:rPr lang="hr-HR" b="1" dirty="0" err="1" smtClean="0"/>
              <a:t>Qualitiative</a:t>
            </a:r>
            <a:r>
              <a:rPr lang="hr-HR" dirty="0" smtClean="0"/>
              <a:t>  </a:t>
            </a:r>
            <a:r>
              <a:rPr lang="hr-HR" dirty="0" smtClean="0"/>
              <a:t>(+ or </a:t>
            </a:r>
            <a:r>
              <a:rPr lang="hr-HR" dirty="0" smtClean="0"/>
              <a:t>-) </a:t>
            </a:r>
          </a:p>
          <a:p>
            <a:pPr marL="812800" lvl="1"/>
            <a:r>
              <a:rPr lang="hr-HR" dirty="0" err="1" smtClean="0"/>
              <a:t>d</a:t>
            </a:r>
            <a:r>
              <a:rPr lang="hr-HR" dirty="0" err="1" smtClean="0"/>
              <a:t>etection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revresely</a:t>
            </a:r>
            <a:r>
              <a:rPr lang="hr-HR" dirty="0" smtClean="0"/>
              <a:t> </a:t>
            </a:r>
            <a:r>
              <a:rPr lang="hr-HR" dirty="0" err="1" smtClean="0"/>
              <a:t>transcribed</a:t>
            </a:r>
            <a:r>
              <a:rPr lang="hr-HR" dirty="0" smtClean="0"/>
              <a:t> </a:t>
            </a:r>
            <a:r>
              <a:rPr lang="hr-HR" dirty="0" err="1" smtClean="0"/>
              <a:t>viral</a:t>
            </a:r>
            <a:r>
              <a:rPr lang="hr-HR" dirty="0" smtClean="0"/>
              <a:t> </a:t>
            </a:r>
            <a:r>
              <a:rPr lang="hr-HR" dirty="0" smtClean="0"/>
              <a:t>DNA </a:t>
            </a:r>
            <a:r>
              <a:rPr lang="hr-HR" sz="2000" dirty="0" smtClean="0"/>
              <a:t>(</a:t>
            </a:r>
            <a:r>
              <a:rPr lang="hr-HR" sz="2000" dirty="0" err="1" smtClean="0"/>
              <a:t>in</a:t>
            </a:r>
            <a:r>
              <a:rPr lang="hr-HR" sz="2000" dirty="0" smtClean="0"/>
              <a:t> CD4+</a:t>
            </a:r>
            <a:r>
              <a:rPr lang="hr-HR" sz="2000" dirty="0" err="1" smtClean="0"/>
              <a:t>cells</a:t>
            </a:r>
            <a:r>
              <a:rPr lang="hr-HR" sz="2000" dirty="0" smtClean="0"/>
              <a:t>)</a:t>
            </a:r>
          </a:p>
          <a:p>
            <a:pPr marL="812800" lvl="1"/>
            <a:r>
              <a:rPr lang="hr-HR" dirty="0" err="1" smtClean="0"/>
              <a:t>u</a:t>
            </a:r>
            <a:r>
              <a:rPr lang="hr-HR" dirty="0" err="1" smtClean="0"/>
              <a:t>seful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ELISA (anti-HIV) negative </a:t>
            </a:r>
            <a:r>
              <a:rPr lang="hr-HR" dirty="0" err="1" smtClean="0"/>
              <a:t>windov</a:t>
            </a:r>
            <a:r>
              <a:rPr lang="hr-HR" dirty="0" smtClean="0"/>
              <a:t> period</a:t>
            </a:r>
          </a:p>
          <a:p>
            <a:pPr lvl="1"/>
            <a:endParaRPr lang="hr-HR" dirty="0" smtClean="0"/>
          </a:p>
          <a:p>
            <a:pPr marL="777240" lvl="1" indent="-457200">
              <a:buSzPct val="100000"/>
              <a:buFont typeface="+mj-lt"/>
              <a:buAutoNum type="arabicPeriod" startAt="2"/>
            </a:pPr>
            <a:r>
              <a:rPr lang="hr-HR" b="1" dirty="0" err="1" smtClean="0"/>
              <a:t>Qunatitative</a:t>
            </a:r>
            <a:r>
              <a:rPr lang="hr-HR" dirty="0" smtClean="0"/>
              <a:t>  (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copies</a:t>
            </a:r>
            <a:r>
              <a:rPr lang="hr-HR" dirty="0" smtClean="0"/>
              <a:t>/ml)</a:t>
            </a:r>
          </a:p>
          <a:p>
            <a:pPr marL="812800" lvl="1"/>
            <a:r>
              <a:rPr lang="hr-HR" dirty="0" err="1" smtClean="0"/>
              <a:t>d</a:t>
            </a:r>
            <a:r>
              <a:rPr lang="hr-HR" dirty="0" err="1" smtClean="0"/>
              <a:t>etection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viral</a:t>
            </a:r>
            <a:r>
              <a:rPr lang="hr-HR" dirty="0" smtClean="0"/>
              <a:t> </a:t>
            </a:r>
            <a:r>
              <a:rPr lang="hr-HR" dirty="0" smtClean="0"/>
              <a:t>RNA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plasma</a:t>
            </a:r>
            <a:endParaRPr lang="hr-HR" dirty="0" smtClean="0"/>
          </a:p>
          <a:p>
            <a:pPr marL="812800" lvl="1"/>
            <a:r>
              <a:rPr lang="hr-HR" dirty="0" err="1" smtClean="0"/>
              <a:t>u</a:t>
            </a:r>
            <a:r>
              <a:rPr lang="hr-HR" dirty="0" err="1" smtClean="0"/>
              <a:t>sed</a:t>
            </a:r>
            <a:r>
              <a:rPr lang="hr-HR" dirty="0" smtClean="0"/>
              <a:t> to </a:t>
            </a:r>
            <a:r>
              <a:rPr lang="hr-HR" dirty="0" err="1" smtClean="0"/>
              <a:t>determine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viremia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58000" cy="634082"/>
          </a:xfrm>
        </p:spPr>
        <p:txBody>
          <a:bodyPr>
            <a:normAutofit/>
          </a:bodyPr>
          <a:lstStyle/>
          <a:p>
            <a:r>
              <a:rPr lang="hr-HR" sz="3200" dirty="0" err="1" smtClean="0"/>
              <a:t>Diagnostic</a:t>
            </a:r>
            <a:r>
              <a:rPr lang="hr-HR" sz="3200" dirty="0" smtClean="0"/>
              <a:t>  </a:t>
            </a:r>
            <a:r>
              <a:rPr lang="hr-HR" sz="3200" dirty="0" err="1" smtClean="0"/>
              <a:t>algorithm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2400" cy="4572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 descr="Diagnosis of HIV - Recommended testing algorith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1287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THERAPY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Target </a:t>
            </a:r>
            <a:r>
              <a:rPr lang="hr-HR" sz="3200" dirty="0" err="1" smtClean="0"/>
              <a:t>sites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action</a:t>
            </a:r>
            <a:r>
              <a:rPr lang="hr-HR" sz="3200" dirty="0" smtClean="0"/>
              <a:t> </a:t>
            </a:r>
            <a:br>
              <a:rPr lang="hr-HR" sz="3200" dirty="0" smtClean="0"/>
            </a:b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antiretoviral</a:t>
            </a:r>
            <a:r>
              <a:rPr lang="hr-HR" sz="3200" dirty="0" smtClean="0"/>
              <a:t> </a:t>
            </a:r>
            <a:r>
              <a:rPr lang="hr-HR" sz="3200" dirty="0" err="1" smtClean="0"/>
              <a:t>therapy</a:t>
            </a:r>
            <a:r>
              <a:rPr lang="hr-HR" sz="3200" dirty="0" smtClean="0"/>
              <a:t> (ART)</a:t>
            </a:r>
            <a:endParaRPr lang="hr-HR" sz="3200" dirty="0"/>
          </a:p>
        </p:txBody>
      </p:sp>
      <p:pic>
        <p:nvPicPr>
          <p:cNvPr id="1026" name="Picture 2" descr="E:\IVIC\FAKULTET-dE\NASTAVA\ENGLESKI Studij\Lectures and seminars\Th\targe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425952" cy="4032448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1187624" y="4509120"/>
            <a:ext cx="1944216" cy="936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2843808" y="5229200"/>
            <a:ext cx="1872208" cy="7920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6012160" y="4581128"/>
            <a:ext cx="1080120" cy="7920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/>
          <p:cNvCxnSpPr>
            <a:stCxn id="5" idx="7"/>
            <a:endCxn id="10" idx="1"/>
          </p:cNvCxnSpPr>
          <p:nvPr/>
        </p:nvCxnSpPr>
        <p:spPr>
          <a:xfrm flipV="1">
            <a:off x="2847116" y="1715617"/>
            <a:ext cx="3813116" cy="29305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6660232" y="1484784"/>
            <a:ext cx="1967975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r-HR" sz="2400" dirty="0" smtClean="0"/>
              <a:t>1</a:t>
            </a:r>
            <a:r>
              <a:rPr lang="hr-HR" sz="2400" baseline="30000" dirty="0" smtClean="0"/>
              <a:t>st</a:t>
            </a:r>
            <a:r>
              <a:rPr lang="hr-HR" sz="2400" dirty="0" smtClean="0"/>
              <a:t> line HAART</a:t>
            </a:r>
            <a:endParaRPr lang="hr-HR" sz="2400" dirty="0"/>
          </a:p>
        </p:txBody>
      </p:sp>
      <p:cxnSp>
        <p:nvCxnSpPr>
          <p:cNvPr id="13" name="Ravni poveznik sa strelicom 12"/>
          <p:cNvCxnSpPr>
            <a:stCxn id="6" idx="7"/>
          </p:cNvCxnSpPr>
          <p:nvPr/>
        </p:nvCxnSpPr>
        <p:spPr>
          <a:xfrm flipV="1">
            <a:off x="4441837" y="1988840"/>
            <a:ext cx="2218395" cy="33563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>
            <a:stCxn id="7" idx="0"/>
          </p:cNvCxnSpPr>
          <p:nvPr/>
        </p:nvCxnSpPr>
        <p:spPr>
          <a:xfrm flipV="1">
            <a:off x="6552220" y="2060848"/>
            <a:ext cx="468052" cy="25202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:\IVIC\FAKULTET-dE\NASTAVA\ENGLESKI Studij\Lectures and seminars\Th\DrugApprvMonoTab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5976664" cy="641938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467544" y="476672"/>
            <a:ext cx="2888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 smtClean="0"/>
              <a:t>N</a:t>
            </a:r>
            <a:r>
              <a:rPr lang="hr-HR" dirty="0" err="1" smtClean="0"/>
              <a:t>ucleoside</a:t>
            </a:r>
            <a:endParaRPr lang="hr-HR" dirty="0" smtClean="0"/>
          </a:p>
          <a:p>
            <a:r>
              <a:rPr lang="hr-HR" b="1" dirty="0" smtClean="0"/>
              <a:t>R</a:t>
            </a:r>
            <a:r>
              <a:rPr lang="hr-HR" dirty="0" smtClean="0"/>
              <a:t>everse </a:t>
            </a:r>
            <a:r>
              <a:rPr lang="hr-HR" b="1" dirty="0" err="1" smtClean="0"/>
              <a:t>T</a:t>
            </a:r>
            <a:r>
              <a:rPr lang="hr-HR" dirty="0" err="1" smtClean="0"/>
              <a:t>ranscriptase</a:t>
            </a:r>
            <a:r>
              <a:rPr lang="hr-HR" dirty="0" smtClean="0"/>
              <a:t> </a:t>
            </a:r>
            <a:r>
              <a:rPr lang="hr-HR" b="1" dirty="0" err="1" smtClean="0"/>
              <a:t>I</a:t>
            </a:r>
            <a:r>
              <a:rPr lang="hr-HR" dirty="0" err="1" smtClean="0"/>
              <a:t>nhibitors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3275856" y="5805264"/>
            <a:ext cx="5256584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395536" y="1700808"/>
            <a:ext cx="2888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 smtClean="0"/>
              <a:t>N</a:t>
            </a:r>
            <a:r>
              <a:rPr lang="hr-HR" dirty="0" err="1" smtClean="0"/>
              <a:t>on</a:t>
            </a:r>
            <a:r>
              <a:rPr lang="hr-HR" dirty="0" smtClean="0"/>
              <a:t> </a:t>
            </a:r>
            <a:r>
              <a:rPr lang="hr-HR" b="1" dirty="0" err="1" smtClean="0"/>
              <a:t>N</a:t>
            </a:r>
            <a:r>
              <a:rPr lang="hr-HR" dirty="0" err="1" smtClean="0"/>
              <a:t>ucleoside</a:t>
            </a:r>
            <a:endParaRPr lang="hr-HR" dirty="0" smtClean="0"/>
          </a:p>
          <a:p>
            <a:r>
              <a:rPr lang="hr-HR" b="1" dirty="0" smtClean="0"/>
              <a:t>R</a:t>
            </a:r>
            <a:r>
              <a:rPr lang="hr-HR" dirty="0" smtClean="0"/>
              <a:t>everse </a:t>
            </a:r>
            <a:r>
              <a:rPr lang="hr-HR" b="1" dirty="0" err="1" smtClean="0"/>
              <a:t>T</a:t>
            </a:r>
            <a:r>
              <a:rPr lang="hr-HR" dirty="0" err="1" smtClean="0"/>
              <a:t>ranscriptase</a:t>
            </a:r>
            <a:r>
              <a:rPr lang="hr-HR" dirty="0" smtClean="0"/>
              <a:t> </a:t>
            </a:r>
            <a:r>
              <a:rPr lang="hr-HR" b="1" dirty="0" err="1" smtClean="0"/>
              <a:t>I</a:t>
            </a:r>
            <a:r>
              <a:rPr lang="hr-HR" dirty="0" err="1" smtClean="0"/>
              <a:t>nhibitors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403648" y="2852936"/>
            <a:ext cx="183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 smtClean="0"/>
              <a:t>P</a:t>
            </a:r>
            <a:r>
              <a:rPr lang="hr-HR" dirty="0" err="1" smtClean="0"/>
              <a:t>rotease</a:t>
            </a:r>
            <a:r>
              <a:rPr lang="hr-HR" dirty="0" smtClean="0"/>
              <a:t> </a:t>
            </a:r>
            <a:r>
              <a:rPr lang="hr-HR" b="1" dirty="0" err="1" smtClean="0"/>
              <a:t>I</a:t>
            </a:r>
            <a:r>
              <a:rPr lang="hr-HR" dirty="0" err="1" smtClean="0"/>
              <a:t>nhibotors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835696" y="5301208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Entry</a:t>
            </a:r>
            <a:r>
              <a:rPr lang="hr-HR" dirty="0" smtClean="0"/>
              <a:t> </a:t>
            </a:r>
            <a:r>
              <a:rPr lang="hr-HR" dirty="0" err="1" smtClean="0"/>
              <a:t>inhibotor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HAART-</a:t>
            </a:r>
            <a:r>
              <a:rPr lang="hr-HR" b="1" dirty="0" err="1" smtClean="0"/>
              <a:t>Higly</a:t>
            </a:r>
            <a:r>
              <a:rPr lang="hr-HR" b="1" dirty="0" smtClean="0"/>
              <a:t> </a:t>
            </a:r>
            <a:r>
              <a:rPr lang="hr-HR" b="1" dirty="0" smtClean="0"/>
              <a:t> </a:t>
            </a:r>
            <a:r>
              <a:rPr lang="hr-HR" b="1" dirty="0" err="1" smtClean="0"/>
              <a:t>Active</a:t>
            </a:r>
            <a:r>
              <a:rPr lang="hr-HR" b="1" dirty="0" smtClean="0"/>
              <a:t>  ART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99592" y="1196752"/>
            <a:ext cx="7772400" cy="1008112"/>
          </a:xfrm>
        </p:spPr>
        <p:txBody>
          <a:bodyPr/>
          <a:lstStyle/>
          <a:p>
            <a:pPr algn="ctr">
              <a:buNone/>
            </a:pPr>
            <a:r>
              <a:rPr lang="hr-HR" dirty="0" err="1" smtClean="0"/>
              <a:t>Combination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 at </a:t>
            </a:r>
            <a:r>
              <a:rPr lang="hr-HR" dirty="0" err="1" smtClean="0"/>
              <a:t>least</a:t>
            </a:r>
            <a:r>
              <a:rPr lang="hr-HR" dirty="0" smtClean="0"/>
              <a:t> 3 </a:t>
            </a:r>
            <a:r>
              <a:rPr lang="hr-HR" dirty="0" err="1" smtClean="0"/>
              <a:t>drugs</a:t>
            </a:r>
            <a:r>
              <a:rPr lang="hr-HR" dirty="0" smtClean="0"/>
              <a:t>:</a:t>
            </a:r>
          </a:p>
          <a:p>
            <a:pPr algn="ctr"/>
            <a:r>
              <a:rPr lang="hr-HR" dirty="0" smtClean="0"/>
              <a:t>First line:   2 NRTI + 1 PI (or 1 NNRTI)</a:t>
            </a: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755576" y="2492896"/>
            <a:ext cx="7772400" cy="1584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HAART?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replication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HIV 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resistence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monotherapy</a:t>
            </a:r>
            <a:endParaRPr kumimoji="0" lang="hr-H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755576" y="4221088"/>
            <a:ext cx="7772400" cy="18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Tretment</a:t>
            </a: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</a:t>
            </a:r>
            <a:endParaRPr kumimoji="0" lang="hr-H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Maintenace</a:t>
            </a:r>
            <a:r>
              <a:rPr kumimoji="0" lang="hr-H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HIV RNA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copies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below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50/mL</a:t>
            </a:r>
          </a:p>
          <a:p>
            <a:pPr marL="548640" lvl="1" indent="-228600">
              <a:spcBef>
                <a:spcPts val="370"/>
              </a:spcBef>
              <a:buClr>
                <a:schemeClr val="accent2"/>
              </a:buClr>
              <a:buSzPct val="85000"/>
            </a:pPr>
            <a:r>
              <a:rPr lang="hr-HR" sz="2400" dirty="0" smtClean="0"/>
              <a:t>                  </a:t>
            </a:r>
            <a:r>
              <a:rPr lang="hr-HR" sz="2400" dirty="0" smtClean="0"/>
              <a:t>(</a:t>
            </a:r>
            <a:r>
              <a:rPr lang="hr-HR" sz="2400" dirty="0" err="1" smtClean="0"/>
              <a:t>t</a:t>
            </a:r>
            <a:r>
              <a:rPr lang="hr-HR" sz="2400" dirty="0" err="1" smtClean="0"/>
              <a:t>he</a:t>
            </a:r>
            <a:r>
              <a:rPr lang="hr-HR" sz="2400" dirty="0" smtClean="0"/>
              <a:t> </a:t>
            </a:r>
            <a:r>
              <a:rPr lang="hr-HR" sz="2400" dirty="0" smtClean="0"/>
              <a:t>best </a:t>
            </a:r>
            <a:r>
              <a:rPr lang="hr-HR" sz="2400" dirty="0" err="1" smtClean="0"/>
              <a:t>prevention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drug </a:t>
            </a:r>
            <a:r>
              <a:rPr lang="hr-HR" sz="2400" dirty="0" err="1" smtClean="0"/>
              <a:t>resistence</a:t>
            </a:r>
            <a:r>
              <a:rPr lang="hr-HR" sz="2400" dirty="0" smtClean="0"/>
              <a:t> )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hr-HR" sz="2400" dirty="0" err="1" smtClean="0"/>
              <a:t>Lifelong</a:t>
            </a:r>
            <a:r>
              <a:rPr lang="hr-HR" sz="2400" dirty="0" smtClean="0"/>
              <a:t> </a:t>
            </a:r>
            <a:r>
              <a:rPr lang="hr-HR" sz="2400" dirty="0" err="1" smtClean="0"/>
              <a:t>therapy</a:t>
            </a:r>
            <a:r>
              <a:rPr lang="hr-HR" sz="2400" dirty="0" smtClean="0"/>
              <a:t> </a:t>
            </a:r>
            <a:r>
              <a:rPr lang="hr-HR" sz="2400" dirty="0" err="1" smtClean="0"/>
              <a:t>reqiured</a:t>
            </a:r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673824" cy="1143000"/>
          </a:xfrm>
        </p:spPr>
        <p:txBody>
          <a:bodyPr/>
          <a:lstStyle/>
          <a:p>
            <a:r>
              <a:rPr lang="hr-HR" dirty="0" err="1" smtClean="0"/>
              <a:t>When</a:t>
            </a:r>
            <a:r>
              <a:rPr lang="hr-HR" dirty="0" smtClean="0"/>
              <a:t> to start </a:t>
            </a:r>
            <a:r>
              <a:rPr lang="hr-HR" dirty="0" err="1" smtClean="0"/>
              <a:t>therapy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83568" y="1916832"/>
            <a:ext cx="7772400" cy="36724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dirty="0" smtClean="0"/>
              <a:t>S</a:t>
            </a:r>
            <a:r>
              <a:rPr lang="en-US" dirty="0" err="1" smtClean="0"/>
              <a:t>hould</a:t>
            </a:r>
            <a:r>
              <a:rPr lang="en-US" dirty="0" smtClean="0"/>
              <a:t> </a:t>
            </a:r>
            <a:r>
              <a:rPr lang="en-US" dirty="0" smtClean="0"/>
              <a:t>be guided by the number of </a:t>
            </a:r>
            <a:r>
              <a:rPr lang="en-US" dirty="0" smtClean="0"/>
              <a:t>CD</a:t>
            </a:r>
            <a:r>
              <a:rPr lang="hr-HR" dirty="0" smtClean="0"/>
              <a:t>4: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CD4 </a:t>
            </a:r>
            <a:r>
              <a:rPr lang="hr-HR" dirty="0" err="1" smtClean="0"/>
              <a:t>count</a:t>
            </a:r>
            <a:r>
              <a:rPr lang="hr-HR" dirty="0" smtClean="0"/>
              <a:t> </a:t>
            </a:r>
            <a:r>
              <a:rPr lang="hr-HR" dirty="0" err="1" smtClean="0"/>
              <a:t>below</a:t>
            </a:r>
            <a:r>
              <a:rPr lang="hr-HR" dirty="0" smtClean="0"/>
              <a:t> 350/mL- </a:t>
            </a:r>
            <a:r>
              <a:rPr lang="hr-HR" dirty="0" err="1" smtClean="0"/>
              <a:t>strongly</a:t>
            </a:r>
            <a:r>
              <a:rPr lang="hr-HR" dirty="0" smtClean="0"/>
              <a:t>  </a:t>
            </a:r>
            <a:r>
              <a:rPr lang="hr-HR" dirty="0" err="1" smtClean="0"/>
              <a:t>reccomanded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CD4 </a:t>
            </a:r>
            <a:r>
              <a:rPr lang="hr-HR" dirty="0" err="1" smtClean="0"/>
              <a:t>count</a:t>
            </a:r>
            <a:r>
              <a:rPr lang="hr-HR" dirty="0" smtClean="0"/>
              <a:t> </a:t>
            </a:r>
            <a:r>
              <a:rPr lang="hr-HR" dirty="0" smtClean="0"/>
              <a:t>350-500/mL- </a:t>
            </a:r>
            <a:r>
              <a:rPr lang="hr-HR" dirty="0" err="1" smtClean="0"/>
              <a:t>moderately</a:t>
            </a:r>
            <a:r>
              <a:rPr lang="hr-HR" dirty="0" smtClean="0"/>
              <a:t>  </a:t>
            </a:r>
            <a:r>
              <a:rPr lang="hr-HR" dirty="0" err="1" smtClean="0"/>
              <a:t>reccomanded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CD4 </a:t>
            </a:r>
            <a:r>
              <a:rPr lang="hr-HR" dirty="0" err="1" smtClean="0"/>
              <a:t>count</a:t>
            </a:r>
            <a:r>
              <a:rPr lang="hr-HR" dirty="0" smtClean="0"/>
              <a:t> </a:t>
            </a:r>
            <a:r>
              <a:rPr lang="hr-HR" dirty="0" err="1" smtClean="0"/>
              <a:t>above</a:t>
            </a:r>
            <a:r>
              <a:rPr lang="hr-HR" dirty="0" smtClean="0"/>
              <a:t> 500/mL- </a:t>
            </a:r>
            <a:r>
              <a:rPr lang="hr-HR" dirty="0" err="1" smtClean="0"/>
              <a:t>optional</a:t>
            </a:r>
            <a:endParaRPr lang="hr-HR" dirty="0" smtClean="0"/>
          </a:p>
          <a:p>
            <a:pPr lvl="1"/>
            <a:r>
              <a:rPr lang="hr-HR" dirty="0" err="1" smtClean="0"/>
              <a:t>i</a:t>
            </a:r>
            <a:r>
              <a:rPr lang="hr-HR" dirty="0" err="1" smtClean="0"/>
              <a:t>e</a:t>
            </a:r>
            <a:r>
              <a:rPr lang="hr-HR" dirty="0" smtClean="0"/>
              <a:t>: </a:t>
            </a:r>
            <a:r>
              <a:rPr lang="hr-HR" dirty="0" err="1" smtClean="0"/>
              <a:t>high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r>
              <a:rPr lang="hr-HR" dirty="0" smtClean="0"/>
              <a:t> od HIV RNA (</a:t>
            </a:r>
            <a:r>
              <a:rPr lang="hr-HR" dirty="0" err="1" smtClean="0"/>
              <a:t>rapid</a:t>
            </a:r>
            <a:r>
              <a:rPr lang="hr-HR" dirty="0" smtClean="0"/>
              <a:t> </a:t>
            </a:r>
            <a:r>
              <a:rPr lang="hr-HR" dirty="0" err="1" smtClean="0"/>
              <a:t>progressor</a:t>
            </a:r>
            <a:r>
              <a:rPr lang="hr-HR" dirty="0" smtClean="0"/>
              <a:t>)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hr-HR" sz="3200" dirty="0" err="1" smtClean="0"/>
              <a:t>What</a:t>
            </a:r>
            <a:r>
              <a:rPr lang="hr-HR" sz="3200" dirty="0" smtClean="0"/>
              <a:t> </a:t>
            </a:r>
            <a:r>
              <a:rPr lang="hr-HR" sz="3200" dirty="0" err="1" smtClean="0"/>
              <a:t>decreases</a:t>
            </a:r>
            <a:r>
              <a:rPr lang="hr-HR" sz="3200" dirty="0" smtClean="0"/>
              <a:t> </a:t>
            </a:r>
            <a:r>
              <a:rPr lang="hr-HR" sz="3200" dirty="0" err="1" smtClean="0"/>
              <a:t>risk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infection</a:t>
            </a:r>
            <a:r>
              <a:rPr lang="hr-HR" sz="3200" dirty="0" smtClean="0"/>
              <a:t>?</a:t>
            </a:r>
          </a:p>
          <a:p>
            <a:pPr algn="ctr">
              <a:buNone/>
            </a:pPr>
            <a:endParaRPr lang="hr-HR" dirty="0" smtClean="0"/>
          </a:p>
          <a:p>
            <a:pPr lvl="1">
              <a:lnSpc>
                <a:spcPct val="150000"/>
              </a:lnSpc>
            </a:pPr>
            <a:r>
              <a:rPr lang="hr-HR" dirty="0" err="1" smtClean="0"/>
              <a:t>Condoms</a:t>
            </a:r>
            <a:r>
              <a:rPr lang="hr-HR" dirty="0" smtClean="0"/>
              <a:t> (</a:t>
            </a:r>
            <a:r>
              <a:rPr lang="hr-HR" dirty="0" err="1" smtClean="0"/>
              <a:t>almost</a:t>
            </a:r>
            <a:r>
              <a:rPr lang="hr-HR" dirty="0" smtClean="0"/>
              <a:t> 100% </a:t>
            </a:r>
            <a:r>
              <a:rPr lang="hr-HR" dirty="0" err="1" smtClean="0"/>
              <a:t>reduction</a:t>
            </a:r>
            <a:r>
              <a:rPr lang="hr-HR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supply</a:t>
            </a:r>
            <a:r>
              <a:rPr lang="hr-HR" dirty="0" smtClean="0"/>
              <a:t> </a:t>
            </a:r>
            <a:r>
              <a:rPr lang="hr-HR" dirty="0" err="1" smtClean="0"/>
              <a:t>control</a:t>
            </a:r>
            <a:r>
              <a:rPr lang="hr-HR" dirty="0" smtClean="0"/>
              <a:t>  </a:t>
            </a:r>
          </a:p>
          <a:p>
            <a:pPr lvl="2"/>
            <a:r>
              <a:rPr lang="hr-HR" dirty="0" smtClean="0"/>
              <a:t>1infection/0,5 </a:t>
            </a:r>
            <a:r>
              <a:rPr lang="hr-HR" dirty="0" err="1" smtClean="0"/>
              <a:t>mil</a:t>
            </a:r>
            <a:r>
              <a:rPr lang="hr-HR" dirty="0" smtClean="0"/>
              <a:t> </a:t>
            </a:r>
            <a:r>
              <a:rPr lang="hr-HR" dirty="0" err="1" smtClean="0"/>
              <a:t>transfusions</a:t>
            </a:r>
            <a:r>
              <a:rPr lang="hr-HR" dirty="0" smtClean="0"/>
              <a:t> = 0,000005% </a:t>
            </a:r>
          </a:p>
          <a:p>
            <a:pPr lvl="1">
              <a:lnSpc>
                <a:spcPct val="150000"/>
              </a:lnSpc>
            </a:pPr>
            <a:r>
              <a:rPr lang="hr-HR" dirty="0" err="1" smtClean="0"/>
              <a:t>Therapy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mother</a:t>
            </a:r>
            <a:r>
              <a:rPr lang="hr-HR" dirty="0" smtClean="0"/>
              <a:t>: </a:t>
            </a:r>
            <a:r>
              <a:rPr lang="hr-HR" dirty="0" err="1" smtClean="0"/>
              <a:t>risk</a:t>
            </a:r>
            <a:r>
              <a:rPr lang="hr-HR" dirty="0" smtClean="0"/>
              <a:t> for </a:t>
            </a:r>
            <a:r>
              <a:rPr lang="hr-HR" dirty="0" err="1" smtClean="0"/>
              <a:t>child</a:t>
            </a:r>
            <a:r>
              <a:rPr lang="hr-HR" dirty="0" smtClean="0"/>
              <a:t> &lt;1%</a:t>
            </a:r>
          </a:p>
          <a:p>
            <a:pPr lvl="1">
              <a:lnSpc>
                <a:spcPct val="150000"/>
              </a:lnSpc>
            </a:pPr>
            <a:r>
              <a:rPr lang="hr-HR" dirty="0" err="1" smtClean="0"/>
              <a:t>Sterile</a:t>
            </a:r>
            <a:r>
              <a:rPr lang="hr-HR" dirty="0" smtClean="0"/>
              <a:t> </a:t>
            </a:r>
            <a:r>
              <a:rPr lang="hr-HR" dirty="0" err="1" smtClean="0"/>
              <a:t>nidles</a:t>
            </a:r>
            <a:r>
              <a:rPr lang="hr-HR" dirty="0" smtClean="0"/>
              <a:t> (</a:t>
            </a:r>
            <a:r>
              <a:rPr lang="hr-HR" dirty="0" err="1" smtClean="0"/>
              <a:t>nidle</a:t>
            </a:r>
            <a:r>
              <a:rPr lang="hr-HR" dirty="0" smtClean="0"/>
              <a:t> </a:t>
            </a:r>
            <a:r>
              <a:rPr lang="hr-HR" dirty="0" err="1" smtClean="0"/>
              <a:t>stick</a:t>
            </a:r>
            <a:r>
              <a:rPr lang="hr-HR" dirty="0" smtClean="0"/>
              <a:t> exchange) </a:t>
            </a:r>
            <a:r>
              <a:rPr lang="hr-HR" dirty="0" err="1" smtClean="0"/>
              <a:t>in</a:t>
            </a:r>
            <a:r>
              <a:rPr lang="hr-HR" dirty="0" smtClean="0"/>
              <a:t> IVU: 90% </a:t>
            </a:r>
            <a:r>
              <a:rPr lang="hr-HR" dirty="0" err="1" smtClean="0"/>
              <a:t>reduction</a:t>
            </a:r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3722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 smtClean="0"/>
              <a:t>Disadvantages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HAART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331640" y="1124744"/>
            <a:ext cx="5688632" cy="41044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therapy</a:t>
            </a:r>
            <a:endParaRPr lang="hr-HR" dirty="0" smtClean="0"/>
          </a:p>
          <a:p>
            <a:pPr>
              <a:lnSpc>
                <a:spcPct val="160000"/>
              </a:lnSpc>
            </a:pPr>
            <a:r>
              <a:rPr lang="hr-HR" dirty="0" err="1" smtClean="0"/>
              <a:t>Frequent</a:t>
            </a:r>
            <a:r>
              <a:rPr lang="hr-HR" dirty="0" smtClean="0"/>
              <a:t> </a:t>
            </a:r>
            <a:r>
              <a:rPr lang="hr-HR" dirty="0" smtClean="0"/>
              <a:t>drug </a:t>
            </a:r>
            <a:r>
              <a:rPr lang="hr-HR" dirty="0" err="1" smtClean="0"/>
              <a:t>toxicity</a:t>
            </a:r>
            <a:endParaRPr lang="hr-HR" dirty="0" smtClean="0"/>
          </a:p>
          <a:p>
            <a:pPr>
              <a:lnSpc>
                <a:spcPct val="160000"/>
              </a:lnSpc>
            </a:pPr>
            <a:r>
              <a:rPr lang="hr-HR" dirty="0" smtClean="0"/>
              <a:t>Dug </a:t>
            </a:r>
            <a:r>
              <a:rPr lang="hr-HR" dirty="0" err="1" smtClean="0"/>
              <a:t>interaction</a:t>
            </a:r>
            <a:r>
              <a:rPr lang="hr-HR" dirty="0" smtClean="0"/>
              <a:t>  </a:t>
            </a:r>
          </a:p>
          <a:p>
            <a:pPr lvl="2">
              <a:lnSpc>
                <a:spcPct val="160000"/>
              </a:lnSpc>
            </a:pPr>
            <a:r>
              <a:rPr lang="hr-HR" dirty="0" smtClean="0"/>
              <a:t>(</a:t>
            </a:r>
            <a:r>
              <a:rPr lang="hr-HR" dirty="0" err="1" smtClean="0"/>
              <a:t>prophylaxis</a:t>
            </a:r>
            <a:r>
              <a:rPr lang="hr-HR" dirty="0" smtClean="0"/>
              <a:t> or </a:t>
            </a:r>
            <a:r>
              <a:rPr lang="hr-HR" dirty="0" err="1" smtClean="0"/>
              <a:t>therapy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opportunistic</a:t>
            </a:r>
            <a:r>
              <a:rPr lang="hr-HR" dirty="0" smtClean="0"/>
              <a:t> </a:t>
            </a:r>
            <a:r>
              <a:rPr lang="hr-HR" dirty="0" err="1" smtClean="0"/>
              <a:t>infections</a:t>
            </a:r>
            <a:r>
              <a:rPr lang="hr-HR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hr-HR" dirty="0" err="1" smtClean="0"/>
              <a:t>R</a:t>
            </a:r>
            <a:r>
              <a:rPr lang="hr-HR" dirty="0" err="1" smtClean="0"/>
              <a:t>esistant</a:t>
            </a:r>
            <a:r>
              <a:rPr lang="hr-HR" dirty="0" smtClean="0"/>
              <a:t>  </a:t>
            </a:r>
            <a:r>
              <a:rPr lang="hr-HR" dirty="0" smtClean="0"/>
              <a:t>HIV </a:t>
            </a:r>
            <a:r>
              <a:rPr lang="hr-HR" dirty="0" err="1" smtClean="0"/>
              <a:t>quasipecies</a:t>
            </a:r>
            <a:r>
              <a:rPr lang="hr-HR" dirty="0" smtClean="0"/>
              <a:t>  </a:t>
            </a:r>
            <a:r>
              <a:rPr lang="hr-HR" dirty="0" err="1" smtClean="0"/>
              <a:t>may</a:t>
            </a:r>
            <a:r>
              <a:rPr lang="hr-HR" dirty="0" smtClean="0"/>
              <a:t> </a:t>
            </a:r>
            <a:r>
              <a:rPr lang="hr-HR" dirty="0" err="1" smtClean="0"/>
              <a:t>occur</a:t>
            </a:r>
            <a:endParaRPr lang="hr-HR" dirty="0" smtClean="0"/>
          </a:p>
          <a:p>
            <a:pPr>
              <a:lnSpc>
                <a:spcPct val="160000"/>
              </a:lnSpc>
            </a:pPr>
            <a:r>
              <a:rPr lang="hr-HR" dirty="0" err="1" smtClean="0"/>
              <a:t>Monitoring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CD4 </a:t>
            </a:r>
            <a:r>
              <a:rPr lang="hr-HR" dirty="0" err="1" smtClean="0"/>
              <a:t>cell</a:t>
            </a:r>
            <a:r>
              <a:rPr lang="hr-HR" dirty="0" smtClean="0"/>
              <a:t> </a:t>
            </a:r>
            <a:r>
              <a:rPr lang="hr-HR" dirty="0" err="1" smtClean="0"/>
              <a:t>count</a:t>
            </a:r>
            <a:r>
              <a:rPr lang="hr-HR" dirty="0" smtClean="0"/>
              <a:t> </a:t>
            </a:r>
            <a:r>
              <a:rPr lang="hr-HR" dirty="0" err="1" smtClean="0"/>
              <a:t>recquired</a:t>
            </a:r>
            <a:endParaRPr lang="hr-HR" dirty="0" smtClean="0"/>
          </a:p>
          <a:p>
            <a:pPr>
              <a:lnSpc>
                <a:spcPct val="160000"/>
              </a:lnSpc>
            </a:pPr>
            <a:r>
              <a:rPr lang="hr-HR" dirty="0" err="1" smtClean="0"/>
              <a:t>Monitoring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HIV RNA </a:t>
            </a:r>
            <a:r>
              <a:rPr lang="hr-HR" dirty="0" err="1" smtClean="0"/>
              <a:t>level</a:t>
            </a:r>
            <a:r>
              <a:rPr lang="hr-HR" dirty="0" smtClean="0"/>
              <a:t> </a:t>
            </a:r>
            <a:r>
              <a:rPr lang="hr-HR" dirty="0" err="1" smtClean="0"/>
              <a:t>recquired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4" name="Strelica dolje 3"/>
          <p:cNvSpPr/>
          <p:nvPr/>
        </p:nvSpPr>
        <p:spPr>
          <a:xfrm>
            <a:off x="2699792" y="5157192"/>
            <a:ext cx="28803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899592" y="5805264"/>
            <a:ext cx="6622134" cy="769441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hr-HR" sz="2600" dirty="0" err="1" smtClean="0"/>
              <a:t>Patient</a:t>
            </a:r>
            <a:r>
              <a:rPr lang="hr-HR" sz="2600" dirty="0" smtClean="0"/>
              <a:t>’s </a:t>
            </a:r>
            <a:r>
              <a:rPr lang="hr-HR" sz="2600" dirty="0" err="1" smtClean="0"/>
              <a:t>high</a:t>
            </a:r>
            <a:r>
              <a:rPr lang="hr-HR" sz="2600" dirty="0" smtClean="0"/>
              <a:t> </a:t>
            </a:r>
            <a:r>
              <a:rPr lang="hr-HR" sz="2600" dirty="0" err="1" smtClean="0"/>
              <a:t>motivation</a:t>
            </a:r>
            <a:r>
              <a:rPr lang="hr-HR" sz="2600" dirty="0" smtClean="0"/>
              <a:t> </a:t>
            </a:r>
            <a:r>
              <a:rPr lang="hr-HR" sz="2600" dirty="0" err="1" smtClean="0"/>
              <a:t>and</a:t>
            </a:r>
            <a:r>
              <a:rPr lang="hr-HR" sz="2600" dirty="0" smtClean="0"/>
              <a:t> </a:t>
            </a:r>
            <a:r>
              <a:rPr lang="hr-HR" sz="2600" dirty="0" err="1" smtClean="0"/>
              <a:t>compliance</a:t>
            </a:r>
            <a:r>
              <a:rPr lang="hr-HR" sz="2600" dirty="0" smtClean="0"/>
              <a:t> are </a:t>
            </a:r>
            <a:r>
              <a:rPr lang="hr-HR" sz="2600" dirty="0" err="1" smtClean="0"/>
              <a:t>essential</a:t>
            </a:r>
            <a:endParaRPr lang="hr-HR" sz="26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778098"/>
          </a:xfrm>
        </p:spPr>
        <p:txBody>
          <a:bodyPr/>
          <a:lstStyle/>
          <a:p>
            <a:pPr algn="ctr"/>
            <a:r>
              <a:rPr lang="hr-HR" dirty="0" err="1" smtClean="0"/>
              <a:t>Pathogenesis</a:t>
            </a:r>
            <a:endParaRPr lang="hr-HR" dirty="0"/>
          </a:p>
        </p:txBody>
      </p:sp>
      <p:pic>
        <p:nvPicPr>
          <p:cNvPr id="1026" name="Picture 2" descr="E:\IVIC\FAKULTET-dE\NASTAVA\ENGLESKI Studij\hiv pat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743606" cy="4176464"/>
          </a:xfrm>
          <a:prstGeom prst="rect">
            <a:avLst/>
          </a:prstGeom>
          <a:noFill/>
        </p:spPr>
      </p:pic>
      <p:sp>
        <p:nvSpPr>
          <p:cNvPr id="4" name="TekstniOkvir 3"/>
          <p:cNvSpPr txBox="1"/>
          <p:nvPr/>
        </p:nvSpPr>
        <p:spPr>
          <a:xfrm>
            <a:off x="736310" y="5157192"/>
            <a:ext cx="346370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hr-HR" sz="2000" dirty="0" err="1" smtClean="0"/>
              <a:t>Viral</a:t>
            </a:r>
            <a:r>
              <a:rPr lang="hr-HR" sz="2000" dirty="0" smtClean="0"/>
              <a:t> </a:t>
            </a:r>
            <a:r>
              <a:rPr lang="hr-HR" sz="2000" b="1" dirty="0" smtClean="0"/>
              <a:t>gp120</a:t>
            </a:r>
            <a:r>
              <a:rPr lang="hr-HR" sz="2000" dirty="0" smtClean="0"/>
              <a:t> </a:t>
            </a:r>
            <a:r>
              <a:rPr lang="hr-HR" sz="2000" dirty="0" err="1" smtClean="0"/>
              <a:t>binds</a:t>
            </a:r>
            <a:r>
              <a:rPr lang="hr-HR" sz="2000" dirty="0" smtClean="0"/>
              <a:t> to </a:t>
            </a:r>
            <a:r>
              <a:rPr lang="hr-HR" sz="2000" b="1" dirty="0" smtClean="0"/>
              <a:t>DC-SIGN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</a:p>
          <a:p>
            <a:pPr algn="ctr"/>
            <a:r>
              <a:rPr lang="hr-HR" sz="2000" dirty="0" err="1" smtClean="0"/>
              <a:t>dendritic</a:t>
            </a:r>
            <a:r>
              <a:rPr lang="hr-HR" sz="2000" dirty="0" smtClean="0"/>
              <a:t> </a:t>
            </a:r>
            <a:r>
              <a:rPr lang="hr-HR" sz="2000" dirty="0" err="1" smtClean="0"/>
              <a:t>cells</a:t>
            </a:r>
            <a:r>
              <a:rPr lang="hr-HR" sz="2000" dirty="0" smtClean="0"/>
              <a:t> (DC)</a:t>
            </a:r>
            <a:endParaRPr lang="hr-HR" sz="20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4499992" y="5157192"/>
            <a:ext cx="449918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hr-HR" sz="2000" dirty="0" err="1" smtClean="0"/>
              <a:t>Attachment</a:t>
            </a:r>
            <a:r>
              <a:rPr lang="hr-HR" sz="2000" dirty="0" smtClean="0"/>
              <a:t> to </a:t>
            </a:r>
            <a:r>
              <a:rPr lang="hr-HR" sz="2000" b="1" dirty="0" smtClean="0"/>
              <a:t>CD4 </a:t>
            </a:r>
            <a:r>
              <a:rPr lang="hr-HR" sz="2000" dirty="0" smtClean="0"/>
              <a:t>(</a:t>
            </a:r>
            <a:r>
              <a:rPr lang="hr-HR" sz="2000" dirty="0" err="1" smtClean="0"/>
              <a:t>lymphocytotophic</a:t>
            </a:r>
            <a:r>
              <a:rPr lang="hr-HR" sz="2000" dirty="0" smtClean="0"/>
              <a:t> virus)</a:t>
            </a:r>
          </a:p>
          <a:p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b="1" dirty="0" smtClean="0"/>
              <a:t>CCR5</a:t>
            </a:r>
            <a:r>
              <a:rPr lang="hr-HR" sz="2000" dirty="0" smtClean="0"/>
              <a:t> </a:t>
            </a:r>
            <a:r>
              <a:rPr lang="hr-HR" sz="2000" dirty="0" err="1" smtClean="0"/>
              <a:t>receptors</a:t>
            </a:r>
            <a:r>
              <a:rPr lang="hr-HR" sz="2000" dirty="0" smtClean="0"/>
              <a:t> (</a:t>
            </a:r>
            <a:r>
              <a:rPr lang="hr-HR" sz="2000" dirty="0" err="1" smtClean="0"/>
              <a:t>monocytotrophic</a:t>
            </a:r>
            <a:r>
              <a:rPr lang="hr-HR" sz="2000" dirty="0" smtClean="0"/>
              <a:t> virus)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-natural-history-of-hiv-and-who-clinical-staging-naco-lac-m-6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536030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99592" y="1196752"/>
            <a:ext cx="7772400" cy="392541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HIV </a:t>
            </a:r>
            <a:r>
              <a:rPr lang="hr-HR" dirty="0" err="1" smtClean="0"/>
              <a:t>crosses</a:t>
            </a:r>
            <a:r>
              <a:rPr lang="hr-HR" dirty="0" smtClean="0"/>
              <a:t> </a:t>
            </a:r>
            <a:r>
              <a:rPr lang="hr-HR" dirty="0" err="1" smtClean="0"/>
              <a:t>mucosa</a:t>
            </a:r>
            <a:r>
              <a:rPr lang="hr-H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Transport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dendritic</a:t>
            </a:r>
            <a:r>
              <a:rPr lang="hr-HR" dirty="0" smtClean="0"/>
              <a:t> </a:t>
            </a:r>
            <a:r>
              <a:rPr lang="hr-HR" dirty="0" err="1" smtClean="0"/>
              <a:t>cells</a:t>
            </a:r>
            <a:r>
              <a:rPr lang="hr-HR" dirty="0" smtClean="0"/>
              <a:t> (</a:t>
            </a:r>
            <a:r>
              <a:rPr lang="hr-HR" dirty="0" err="1" smtClean="0"/>
              <a:t>Trojan</a:t>
            </a:r>
            <a:r>
              <a:rPr lang="hr-HR" dirty="0" smtClean="0"/>
              <a:t> </a:t>
            </a:r>
            <a:r>
              <a:rPr lang="hr-HR" dirty="0" err="1" smtClean="0"/>
              <a:t>horse</a:t>
            </a:r>
            <a:r>
              <a:rPr lang="hr-HR" dirty="0" smtClean="0"/>
              <a:t>) 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lymph</a:t>
            </a:r>
            <a:r>
              <a:rPr lang="hr-HR" dirty="0" smtClean="0"/>
              <a:t> </a:t>
            </a:r>
            <a:r>
              <a:rPr lang="hr-HR" dirty="0" err="1" smtClean="0"/>
              <a:t>nodes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Infection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T </a:t>
            </a:r>
            <a:r>
              <a:rPr lang="hr-HR" dirty="0" err="1" smtClean="0"/>
              <a:t>lymphocyte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lymphnodes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Replication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release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HIV, </a:t>
            </a:r>
          </a:p>
          <a:p>
            <a:pPr>
              <a:lnSpc>
                <a:spcPct val="150000"/>
              </a:lnSpc>
            </a:pPr>
            <a:r>
              <a:rPr lang="hr-HR" dirty="0" err="1" smtClean="0"/>
              <a:t>Infection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new </a:t>
            </a:r>
            <a:r>
              <a:rPr lang="hr-HR" dirty="0" err="1" smtClean="0"/>
              <a:t>lyphocytes</a:t>
            </a:r>
            <a:r>
              <a:rPr lang="hr-HR" dirty="0" smtClean="0"/>
              <a:t>- rise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viremia</a:t>
            </a:r>
            <a:r>
              <a:rPr lang="hr-HR" dirty="0" smtClean="0"/>
              <a:t> (</a:t>
            </a:r>
            <a:r>
              <a:rPr lang="hr-HR" dirty="0" err="1" smtClean="0"/>
              <a:t>millions</a:t>
            </a:r>
            <a:r>
              <a:rPr lang="hr-HR" dirty="0" smtClean="0"/>
              <a:t>/ml)</a:t>
            </a:r>
          </a:p>
          <a:p>
            <a:pPr algn="ctr">
              <a:lnSpc>
                <a:spcPct val="150000"/>
              </a:lnSpc>
            </a:pPr>
            <a:r>
              <a:rPr lang="hr-HR" dirty="0" err="1" smtClean="0"/>
              <a:t>After</a:t>
            </a:r>
            <a:r>
              <a:rPr lang="hr-HR" dirty="0" smtClean="0"/>
              <a:t> 2-3 </a:t>
            </a:r>
            <a:r>
              <a:rPr lang="hr-HR" dirty="0" err="1" smtClean="0"/>
              <a:t>weeks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“</a:t>
            </a:r>
            <a:r>
              <a:rPr lang="hr-HR" dirty="0" err="1" smtClean="0"/>
              <a:t>incubation</a:t>
            </a:r>
            <a:r>
              <a:rPr lang="hr-HR" dirty="0" smtClean="0"/>
              <a:t>”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4" name="Strelica dolje 3"/>
          <p:cNvSpPr/>
          <p:nvPr/>
        </p:nvSpPr>
        <p:spPr>
          <a:xfrm>
            <a:off x="4427984" y="5085184"/>
            <a:ext cx="100811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2771800" y="5733256"/>
            <a:ext cx="4392488" cy="54104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Acute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retroviral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syndrome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580926"/>
          </a:xfrm>
        </p:spPr>
        <p:txBody>
          <a:bodyPr>
            <a:normAutofit/>
          </a:bodyPr>
          <a:lstStyle/>
          <a:p>
            <a:r>
              <a:rPr lang="hr-HR" sz="1600" b="1" dirty="0" err="1" smtClean="0"/>
              <a:t>Pathogenesis</a:t>
            </a:r>
            <a:r>
              <a:rPr lang="hr-HR" sz="1600" b="1" dirty="0" smtClean="0"/>
              <a:t>-</a:t>
            </a:r>
            <a:r>
              <a:rPr lang="hr-HR" sz="1600" b="1" dirty="0" err="1" smtClean="0"/>
              <a:t>continued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HIV-nat-dours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463112" cy="4392488"/>
          </a:xfrm>
        </p:spPr>
      </p:pic>
      <p:sp>
        <p:nvSpPr>
          <p:cNvPr id="6" name="Pravokutnik 5"/>
          <p:cNvSpPr/>
          <p:nvPr/>
        </p:nvSpPr>
        <p:spPr>
          <a:xfrm>
            <a:off x="1403648" y="5661248"/>
            <a:ext cx="6840760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467544" y="188640"/>
            <a:ext cx="7772400" cy="58092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Pathogenesis-continued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1691680" y="2348880"/>
            <a:ext cx="504056" cy="2088232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1882</TotalTime>
  <Words>1232</Words>
  <Application>Microsoft Office PowerPoint</Application>
  <PresentationFormat>Prikaz na zaslonu (4:3)</PresentationFormat>
  <Paragraphs>311</Paragraphs>
  <Slides>50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50</vt:i4>
      </vt:variant>
    </vt:vector>
  </HeadingPairs>
  <TitlesOfParts>
    <vt:vector size="51" baseType="lpstr">
      <vt:lpstr>Kapital</vt:lpstr>
      <vt:lpstr>HIV infection</vt:lpstr>
      <vt:lpstr>Epidemiology </vt:lpstr>
      <vt:lpstr>Slajd 3</vt:lpstr>
      <vt:lpstr>Route and risk of infection</vt:lpstr>
      <vt:lpstr>Slajd 5</vt:lpstr>
      <vt:lpstr>Pathogenesis</vt:lpstr>
      <vt:lpstr>Slajd 7</vt:lpstr>
      <vt:lpstr>Pathogenesis-continued</vt:lpstr>
      <vt:lpstr>Slajd 9</vt:lpstr>
      <vt:lpstr>Pathogenesis-continued</vt:lpstr>
      <vt:lpstr>Pathogenesis-continued</vt:lpstr>
      <vt:lpstr>Pathogenesis-continued</vt:lpstr>
      <vt:lpstr>Slajd 13</vt:lpstr>
      <vt:lpstr>Slajd 14</vt:lpstr>
      <vt:lpstr>Slajd 15</vt:lpstr>
      <vt:lpstr>Factors influencing progression of HIV infection</vt:lpstr>
      <vt:lpstr> Acute HIV infection</vt:lpstr>
      <vt:lpstr>Slajd 18</vt:lpstr>
      <vt:lpstr>Slajd 19</vt:lpstr>
      <vt:lpstr>Slajd 20</vt:lpstr>
      <vt:lpstr>LABORATORY</vt:lpstr>
      <vt:lpstr>Symptomatic HIV infection</vt:lpstr>
      <vt:lpstr>Slajd 23</vt:lpstr>
      <vt:lpstr>Decreased CD4 cell count</vt:lpstr>
      <vt:lpstr>Reactivation of latent infections Infections caused by opportunistic pathognes</vt:lpstr>
      <vt:lpstr>Indicator diseas of AIDS in adults</vt:lpstr>
      <vt:lpstr>Indicator conditions of AIDS in adults- continued</vt:lpstr>
      <vt:lpstr>Candidiasis</vt:lpstr>
      <vt:lpstr>Pneumocystis jiroveci</vt:lpstr>
      <vt:lpstr>Indicator conditions of AIDS in adults- continued</vt:lpstr>
      <vt:lpstr>Slajd 31</vt:lpstr>
      <vt:lpstr>Indicator conditions of AIDS in adults- continued</vt:lpstr>
      <vt:lpstr>Indicator conditions of AIDS in adults- continued</vt:lpstr>
      <vt:lpstr>Slajd 34</vt:lpstr>
      <vt:lpstr>Indicator conditions of AIDS in adults- continued</vt:lpstr>
      <vt:lpstr>Slajd 36</vt:lpstr>
      <vt:lpstr>Developement of malignancies</vt:lpstr>
      <vt:lpstr>Caposi sarcoma</vt:lpstr>
      <vt:lpstr>Slajd 39</vt:lpstr>
      <vt:lpstr>Diagnosis </vt:lpstr>
      <vt:lpstr>Testing for HIV</vt:lpstr>
      <vt:lpstr>Slajd 42</vt:lpstr>
      <vt:lpstr>Slajd 43</vt:lpstr>
      <vt:lpstr>Diagnostic  algorithm</vt:lpstr>
      <vt:lpstr>THERAPY</vt:lpstr>
      <vt:lpstr>Target sites of action  of antiretoviral therapy (ART)</vt:lpstr>
      <vt:lpstr>Slajd 47</vt:lpstr>
      <vt:lpstr>HAART-Higly  Active  ART</vt:lpstr>
      <vt:lpstr>When to start therapy?</vt:lpstr>
      <vt:lpstr>Disadvantages of HAART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infection</dc:title>
  <dc:creator>Ivo</dc:creator>
  <cp:lastModifiedBy>Ivo</cp:lastModifiedBy>
  <cp:revision>174</cp:revision>
  <dcterms:created xsi:type="dcterms:W3CDTF">2014-12-08T18:14:56Z</dcterms:created>
  <dcterms:modified xsi:type="dcterms:W3CDTF">2015-06-21T14:34:19Z</dcterms:modified>
</cp:coreProperties>
</file>