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1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75" r:id="rId13"/>
    <p:sldId id="276" r:id="rId14"/>
    <p:sldId id="277" r:id="rId15"/>
    <p:sldId id="289" r:id="rId16"/>
    <p:sldId id="287" r:id="rId17"/>
    <p:sldId id="266" r:id="rId18"/>
  </p:sldIdLst>
  <p:sldSz cx="18288000" cy="10287000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1" autoAdjust="0"/>
  </p:normalViewPr>
  <p:slideViewPr>
    <p:cSldViewPr>
      <p:cViewPr varScale="1">
        <p:scale>
          <a:sx n="72" d="100"/>
          <a:sy n="72" d="100"/>
        </p:scale>
        <p:origin x="7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D9D66-16F6-F644-BAEE-4C675F54481C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43B86-1500-4143-A752-9ED40C81D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8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1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7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3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46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61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7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21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7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1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0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8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9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4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8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773"/>
          <a:stretch>
            <a:fillRect/>
          </a:stretch>
        </p:blipFill>
        <p:spPr>
          <a:xfrm>
            <a:off x="5405355" y="1028700"/>
            <a:ext cx="7477289" cy="8160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057400" y="266219"/>
            <a:ext cx="16078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SCHOOL DISTRICT SPENDING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857857BA-E37B-1060-6D02-F3F283962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82826"/>
            <a:ext cx="10706100" cy="90174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CBB1756-9E3B-527D-2538-943E9C93B0DC}"/>
              </a:ext>
            </a:extLst>
          </p:cNvPr>
          <p:cNvSpPr/>
          <p:nvPr/>
        </p:nvSpPr>
        <p:spPr>
          <a:xfrm>
            <a:off x="6248400" y="5295900"/>
            <a:ext cx="2514599" cy="7078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4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057400" y="266219"/>
            <a:ext cx="16078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SCHOOL DISTRICT SPENDING REPORT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C314BF-7E55-2628-AE54-5C03B37AC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50" y="1189548"/>
            <a:ext cx="7100450" cy="90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6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FAQs – SCHOOL DISTRICTS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99BB85E-F904-0638-FE39-761832698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51261"/>
            <a:ext cx="11887200" cy="86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FAQs – SCHOOL DISTRICTS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5C27D8B-9EB8-2708-C499-30925CAD1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225683"/>
            <a:ext cx="12573000" cy="89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WEBINARS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C6057B0-FF73-03EE-72A5-23679BEB2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189548"/>
            <a:ext cx="13242251" cy="88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FDE150D-9FC6-51DB-73A1-A0818E98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BEC7D09-24EA-AF3E-D234-E026167B1B7D}"/>
              </a:ext>
            </a:extLst>
          </p:cNvPr>
          <p:cNvSpPr txBox="1"/>
          <p:nvPr/>
        </p:nvSpPr>
        <p:spPr>
          <a:xfrm>
            <a:off x="3124201" y="213792"/>
            <a:ext cx="11582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UPCOMING AUDITOR GENERAL TRAINING for COALITION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EA633-AF2B-24DB-1C64-E7EC85E49D4C}"/>
              </a:ext>
            </a:extLst>
          </p:cNvPr>
          <p:cNvSpPr txBox="1"/>
          <p:nvPr/>
        </p:nvSpPr>
        <p:spPr>
          <a:xfrm>
            <a:off x="1034671" y="3162300"/>
            <a:ext cx="12909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Auditor General’s COVID-19 Special Spending Report and the School District Financial Risk Analysis</a:t>
            </a:r>
            <a:endParaRPr lang="en-US" sz="4000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4000" b="0" i="0" u="none" strike="noStrike" dirty="0">
                <a:solidFill>
                  <a:schemeClr val="bg1"/>
                </a:solidFill>
                <a:effectLst/>
              </a:rPr>
              <a:t> </a:t>
            </a:r>
          </a:p>
          <a:p>
            <a:pPr algn="l"/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Presentation on Auditor General’s Fiscal Year 2022 School District Spending Report</a:t>
            </a:r>
            <a:endParaRPr lang="en-US" sz="40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F5BFD-64AA-DE77-8319-2016D3027353}"/>
              </a:ext>
            </a:extLst>
          </p:cNvPr>
          <p:cNvSpPr txBox="1"/>
          <p:nvPr/>
        </p:nvSpPr>
        <p:spPr>
          <a:xfrm>
            <a:off x="14859000" y="3079892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March 2</a:t>
            </a:r>
          </a:p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4 PM</a:t>
            </a:r>
          </a:p>
          <a:p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308EB-22B0-0CFD-7BF6-43D635AE9CFB}"/>
              </a:ext>
            </a:extLst>
          </p:cNvPr>
          <p:cNvSpPr txBox="1"/>
          <p:nvPr/>
        </p:nvSpPr>
        <p:spPr>
          <a:xfrm>
            <a:off x="14859000" y="5018884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April 11</a:t>
            </a:r>
          </a:p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4 PM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0011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FDE150D-9FC6-51DB-73A1-A0818E98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BEC7D09-24EA-AF3E-D234-E026167B1B7D}"/>
              </a:ext>
            </a:extLst>
          </p:cNvPr>
          <p:cNvSpPr txBox="1"/>
          <p:nvPr/>
        </p:nvSpPr>
        <p:spPr>
          <a:xfrm>
            <a:off x="4572001" y="213792"/>
            <a:ext cx="101345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AUDITOR GENERAL </a:t>
            </a:r>
          </a:p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CONTACT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EA633-AF2B-24DB-1C64-E7EC85E49D4C}"/>
              </a:ext>
            </a:extLst>
          </p:cNvPr>
          <p:cNvSpPr txBox="1"/>
          <p:nvPr/>
        </p:nvSpPr>
        <p:spPr>
          <a:xfrm>
            <a:off x="4123730" y="3162300"/>
            <a:ext cx="103412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Auditor General Boardmember Hotline	</a:t>
            </a:r>
          </a:p>
          <a:p>
            <a:pPr algn="ctr"/>
            <a:r>
              <a:rPr lang="en-US" sz="4800" b="1" i="0" u="none" strike="noStrike" dirty="0">
                <a:solidFill>
                  <a:schemeClr val="bg1"/>
                </a:solidFill>
                <a:effectLst/>
              </a:rPr>
              <a:t>602-977-2796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9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822"/>
          <a:stretch>
            <a:fillRect/>
          </a:stretch>
        </p:blipFill>
        <p:spPr>
          <a:xfrm>
            <a:off x="5934497" y="304022"/>
            <a:ext cx="6419006" cy="70750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49686" y="7217122"/>
            <a:ext cx="5588627" cy="141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5"/>
              </a:lnSpc>
            </a:pPr>
            <a:r>
              <a:rPr lang="en-US" sz="8361" dirty="0">
                <a:solidFill>
                  <a:srgbClr val="FFFFFF"/>
                </a:solidFill>
                <a:latin typeface="Oswald"/>
              </a:rPr>
              <a:t>azcoalition.org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51270" y="8700595"/>
            <a:ext cx="5185461" cy="10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</a:pPr>
            <a:r>
              <a:rPr lang="en-US" sz="5961" dirty="0">
                <a:solidFill>
                  <a:srgbClr val="EDDB8F"/>
                </a:solidFill>
                <a:latin typeface="Oswald"/>
              </a:rPr>
              <a:t>@TheAZCoalition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72001" y="213792"/>
            <a:ext cx="13411200" cy="130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74"/>
              </a:lnSpc>
            </a:pPr>
            <a:r>
              <a:rPr lang="en-US" sz="6000" dirty="0">
                <a:solidFill>
                  <a:srgbClr val="EDDB8F"/>
                </a:solidFill>
                <a:latin typeface="League Gothic Bold"/>
              </a:rPr>
              <a:t>ARIZONA BUDGET 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08926-A054-9AB8-C650-AABBB72837F3}"/>
              </a:ext>
            </a:extLst>
          </p:cNvPr>
          <p:cNvSpPr txBox="1"/>
          <p:nvPr/>
        </p:nvSpPr>
        <p:spPr>
          <a:xfrm>
            <a:off x="2438400" y="1790700"/>
            <a:ext cx="155448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Meet &amp; Confer										Jan-March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Legislature Sine Die									May-June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School Boards Approve Budget							June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Adopted Budget (approved &amp; uploaded)				July 15	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Annual Financial Report								October 15	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Preliminary School District Employee Report (SDER)		October 15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</a:p>
          <a:p>
            <a:r>
              <a:rPr lang="en-US" sz="4000" dirty="0">
                <a:solidFill>
                  <a:schemeClr val="bg1"/>
                </a:solidFill>
              </a:rPr>
              <a:t>Final Budget Revision (approved by Board)				May 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4678104" y="332216"/>
            <a:ext cx="10668000" cy="130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74"/>
              </a:lnSpc>
            </a:pPr>
            <a:r>
              <a:rPr lang="en-US" sz="6000" dirty="0">
                <a:solidFill>
                  <a:srgbClr val="EDDB8F"/>
                </a:solidFill>
                <a:latin typeface="League Gothic Bold"/>
              </a:rPr>
              <a:t>AUDITOR GENERAL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5006052" y="2112844"/>
            <a:ext cx="10012104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Uniform System of Financial Records (USFR)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Chart of Accounts	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School District Financial Risk Analysis (FRISK)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School District Spending Report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COVID Spending	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		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FAQs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Webinars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7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UNIFORM SYSTEM FINANCIAL RECORDS</a:t>
            </a:r>
          </a:p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FOR ARIZONA SCHOOL DISTRICTS</a:t>
            </a:r>
          </a:p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 (USFR)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54296-2DE2-B5D0-BD32-2E681F322C5B}"/>
              </a:ext>
            </a:extLst>
          </p:cNvPr>
          <p:cNvSpPr txBox="1"/>
          <p:nvPr/>
        </p:nvSpPr>
        <p:spPr>
          <a:xfrm>
            <a:off x="1437330" y="2999249"/>
            <a:ext cx="1600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School District Governing Boards are the primary governing body of the Arizona public school system. Major district accounting and finance related duties and responsibilities of these boards include the following.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 Maintain established schools as prescribed by law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 Adopt the annual budget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 Purchase, construct, manage, insure, rent, and sell school buildings, furniture, equipment, supplies, and other assets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 Employ personnel and establish their salaries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 Accept revenues and authorize expenditures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 Implement the policies and procedures prescribed by the USFR, including controls that comply with the requirements of the USFR </a:t>
            </a:r>
          </a:p>
        </p:txBody>
      </p:sp>
    </p:spTree>
    <p:extLst>
      <p:ext uri="{BB962C8B-B14F-4D97-AF65-F5344CB8AC3E}">
        <p14:creationId xmlns:p14="http://schemas.microsoft.com/office/powerpoint/2010/main" val="411190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CHART OF ACCOUNTS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0EB4F1-3B8B-9CD5-0D51-5210BA293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54" y="1714500"/>
            <a:ext cx="16040100" cy="79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COVID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5ED45C4-4532-64BF-2642-5EF4EE9BB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189549"/>
            <a:ext cx="13440720" cy="90099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7CD6A3-D90D-3D5A-EB3F-478889FA8EF1}"/>
              </a:ext>
            </a:extLst>
          </p:cNvPr>
          <p:cNvSpPr/>
          <p:nvPr/>
        </p:nvSpPr>
        <p:spPr>
          <a:xfrm>
            <a:off x="9144000" y="6335252"/>
            <a:ext cx="2590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658D11-F624-1585-B7B8-7C74AEDC94B2}"/>
              </a:ext>
            </a:extLst>
          </p:cNvPr>
          <p:cNvSpPr/>
          <p:nvPr/>
        </p:nvSpPr>
        <p:spPr>
          <a:xfrm>
            <a:off x="2667000" y="5094443"/>
            <a:ext cx="25908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2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COVID REPORT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65468E-F167-326C-1471-7ED601516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6590"/>
            <a:ext cx="10210799" cy="88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362200" y="266219"/>
            <a:ext cx="14782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SCHOOL DISTRICT FINANCIAL RISK ANALYSIS (FRISK)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8B2DE6-532A-B855-71AE-262DCE728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425700"/>
            <a:ext cx="17563507" cy="5384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704FCB7-0C28-5B51-F301-3DE8BE2C640E}"/>
              </a:ext>
            </a:extLst>
          </p:cNvPr>
          <p:cNvSpPr/>
          <p:nvPr/>
        </p:nvSpPr>
        <p:spPr>
          <a:xfrm>
            <a:off x="8382001" y="3101533"/>
            <a:ext cx="3593506" cy="9285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2057400" y="266219"/>
            <a:ext cx="16078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SCHOOL DISTRICT FINANCIAL RISK ANALYSIS (cont.) (FRISK)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1894530" y="2253263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DD6945-9C30-2C7A-192B-8B4EA32EF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04810"/>
            <a:ext cx="13487400" cy="78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384</Words>
  <Application>Microsoft Macintosh PowerPoint</Application>
  <PresentationFormat>Custom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Oswald</vt:lpstr>
      <vt:lpstr>Calibri</vt:lpstr>
      <vt:lpstr>League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Coalition Slide Show</dc:title>
  <cp:lastModifiedBy>Pam Kirby</cp:lastModifiedBy>
  <cp:revision>25</cp:revision>
  <cp:lastPrinted>2022-09-21T15:25:30Z</cp:lastPrinted>
  <dcterms:created xsi:type="dcterms:W3CDTF">2006-08-16T00:00:00Z</dcterms:created>
  <dcterms:modified xsi:type="dcterms:W3CDTF">2023-02-18T01:07:17Z</dcterms:modified>
  <dc:identifier>DAEuUI7_MkU</dc:identifier>
</cp:coreProperties>
</file>