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2"/>
  </p:notesMasterIdLst>
  <p:sldIdLst>
    <p:sldId id="1109" r:id="rId2"/>
    <p:sldId id="260" r:id="rId3"/>
    <p:sldId id="1230" r:id="rId4"/>
    <p:sldId id="340" r:id="rId5"/>
    <p:sldId id="341" r:id="rId6"/>
    <p:sldId id="267" r:id="rId7"/>
    <p:sldId id="297" r:id="rId8"/>
    <p:sldId id="1288" r:id="rId9"/>
    <p:sldId id="1289" r:id="rId10"/>
    <p:sldId id="270" r:id="rId11"/>
    <p:sldId id="272" r:id="rId12"/>
    <p:sldId id="1290" r:id="rId13"/>
    <p:sldId id="1017" r:id="rId14"/>
    <p:sldId id="1065" r:id="rId15"/>
    <p:sldId id="1283" r:id="rId16"/>
    <p:sldId id="1300" r:id="rId17"/>
    <p:sldId id="278" r:id="rId18"/>
    <p:sldId id="1247" r:id="rId19"/>
    <p:sldId id="1291" r:id="rId20"/>
    <p:sldId id="1292" r:id="rId21"/>
    <p:sldId id="1293" r:id="rId22"/>
    <p:sldId id="1294" r:id="rId23"/>
    <p:sldId id="995" r:id="rId24"/>
    <p:sldId id="1252" r:id="rId25"/>
    <p:sldId id="1080" r:id="rId26"/>
    <p:sldId id="310" r:id="rId27"/>
    <p:sldId id="507" r:id="rId28"/>
    <p:sldId id="508" r:id="rId29"/>
    <p:sldId id="339" r:id="rId30"/>
    <p:sldId id="334" r:id="rId31"/>
    <p:sldId id="335" r:id="rId32"/>
    <p:sldId id="336" r:id="rId33"/>
    <p:sldId id="337" r:id="rId34"/>
    <p:sldId id="338" r:id="rId35"/>
    <p:sldId id="304" r:id="rId36"/>
    <p:sldId id="305" r:id="rId37"/>
    <p:sldId id="1261" r:id="rId38"/>
    <p:sldId id="1251" r:id="rId39"/>
    <p:sldId id="1284" r:id="rId40"/>
    <p:sldId id="313" r:id="rId41"/>
    <p:sldId id="314" r:id="rId42"/>
    <p:sldId id="1285" r:id="rId43"/>
    <p:sldId id="1280" r:id="rId44"/>
    <p:sldId id="316" r:id="rId45"/>
    <p:sldId id="1225" r:id="rId46"/>
    <p:sldId id="317" r:id="rId47"/>
    <p:sldId id="318" r:id="rId48"/>
    <p:sldId id="319" r:id="rId49"/>
    <p:sldId id="320" r:id="rId50"/>
    <p:sldId id="1286" r:id="rId51"/>
    <p:sldId id="1281" r:id="rId52"/>
    <p:sldId id="321" r:id="rId53"/>
    <p:sldId id="1296" r:id="rId54"/>
    <p:sldId id="485" r:id="rId55"/>
    <p:sldId id="1295" r:id="rId56"/>
    <p:sldId id="1234" r:id="rId57"/>
    <p:sldId id="1297" r:id="rId58"/>
    <p:sldId id="1298" r:id="rId59"/>
    <p:sldId id="1299" r:id="rId60"/>
    <p:sldId id="330" r:id="rId61"/>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398" autoAdjust="0"/>
  </p:normalViewPr>
  <p:slideViewPr>
    <p:cSldViewPr snapToGrid="0" snapToObjects="1" showGuides="1">
      <p:cViewPr varScale="1">
        <p:scale>
          <a:sx n="97" d="100"/>
          <a:sy n="97" d="100"/>
        </p:scale>
        <p:origin x="1962" y="90"/>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2/18/2023</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3647272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14</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15</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16</a:t>
            </a:fld>
            <a:endParaRPr lang="en-US" altLang="en-US"/>
          </a:p>
        </p:txBody>
      </p:sp>
    </p:spTree>
    <p:extLst>
      <p:ext uri="{BB962C8B-B14F-4D97-AF65-F5344CB8AC3E}">
        <p14:creationId xmlns:p14="http://schemas.microsoft.com/office/powerpoint/2010/main" val="929214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3023599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70248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834591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17568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781013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3324685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16246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340944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4A63137F-0A46-428F-8C0D-010A5FAE34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217092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476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692067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1245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8642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10007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84180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4477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2/18/2023</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2/18/2023</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2/18/2023</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2/18/2023</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2/18/2023</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2/18/2023</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2/18/2023</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2/18/2023</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2/18/2023</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2/18/2023</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2/18/2023</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2/18/2023</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oiZJbndSkX4?feature=oembed" TargetMode="Externa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February 19, 2023</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grpSp>
        <p:nvGrpSpPr>
          <p:cNvPr id="20" name="Group 19">
            <a:extLst>
              <a:ext uri="{FF2B5EF4-FFF2-40B4-BE49-F238E27FC236}">
                <a16:creationId xmlns:a16="http://schemas.microsoft.com/office/drawing/2014/main" id="{3906D953-4F83-D551-E116-BFC6C450B31F}"/>
              </a:ext>
            </a:extLst>
          </p:cNvPr>
          <p:cNvGrpSpPr/>
          <p:nvPr/>
        </p:nvGrpSpPr>
        <p:grpSpPr>
          <a:xfrm>
            <a:off x="6144585" y="2989344"/>
            <a:ext cx="1585451" cy="1396274"/>
            <a:chOff x="6044787" y="4508735"/>
            <a:chExt cx="1585451" cy="1396274"/>
          </a:xfrm>
        </p:grpSpPr>
        <p:sp>
          <p:nvSpPr>
            <p:cNvPr id="5" name="Freeform 5">
              <a:extLst>
                <a:ext uri="{FF2B5EF4-FFF2-40B4-BE49-F238E27FC236}">
                  <a16:creationId xmlns:a16="http://schemas.microsoft.com/office/drawing/2014/main" id="{7AE470F1-2BD6-0F2D-43E5-70E461AF2379}"/>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3" name="TextBox 12">
              <a:extLst>
                <a:ext uri="{FF2B5EF4-FFF2-40B4-BE49-F238E27FC236}">
                  <a16:creationId xmlns:a16="http://schemas.microsoft.com/office/drawing/2014/main" id="{94B7B7BF-C6E5-93DE-CBE5-289E953CF562}"/>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1" name="Group 20">
            <a:extLst>
              <a:ext uri="{FF2B5EF4-FFF2-40B4-BE49-F238E27FC236}">
                <a16:creationId xmlns:a16="http://schemas.microsoft.com/office/drawing/2014/main" id="{C6B43CA6-CE51-D813-5430-D624DA9CD2D3}"/>
              </a:ext>
            </a:extLst>
          </p:cNvPr>
          <p:cNvGrpSpPr/>
          <p:nvPr/>
        </p:nvGrpSpPr>
        <p:grpSpPr>
          <a:xfrm>
            <a:off x="7334431" y="4508735"/>
            <a:ext cx="1787131" cy="1160731"/>
            <a:chOff x="7334431" y="4508735"/>
            <a:chExt cx="1787131" cy="1160731"/>
          </a:xfrm>
        </p:grpSpPr>
        <p:sp>
          <p:nvSpPr>
            <p:cNvPr id="7" name="Freeform 7">
              <a:extLst>
                <a:ext uri="{FF2B5EF4-FFF2-40B4-BE49-F238E27FC236}">
                  <a16:creationId xmlns:a16="http://schemas.microsoft.com/office/drawing/2014/main" id="{BEB09368-94CC-2165-A7E7-7F3051B46F3D}"/>
                </a:ext>
              </a:extLst>
            </p:cNvPr>
            <p:cNvSpPr>
              <a:spLocks/>
            </p:cNvSpPr>
            <p:nvPr/>
          </p:nvSpPr>
          <p:spPr bwMode="auto">
            <a:xfrm>
              <a:off x="7334431" y="4508735"/>
              <a:ext cx="1787131" cy="11607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5" name="TextBox 14">
              <a:extLst>
                <a:ext uri="{FF2B5EF4-FFF2-40B4-BE49-F238E27FC236}">
                  <a16:creationId xmlns:a16="http://schemas.microsoft.com/office/drawing/2014/main" id="{A4A9BCD5-57DF-BC25-7B8F-7ABFF168A1CA}"/>
                </a:ext>
              </a:extLst>
            </p:cNvPr>
            <p:cNvSpPr txBox="1"/>
            <p:nvPr/>
          </p:nvSpPr>
          <p:spPr>
            <a:xfrm>
              <a:off x="7786530" y="4551142"/>
              <a:ext cx="118724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2. Word</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2" name="Group 21">
            <a:extLst>
              <a:ext uri="{FF2B5EF4-FFF2-40B4-BE49-F238E27FC236}">
                <a16:creationId xmlns:a16="http://schemas.microsoft.com/office/drawing/2014/main" id="{5D07856C-6CBF-933D-77B8-B04A383852A9}"/>
              </a:ext>
            </a:extLst>
          </p:cNvPr>
          <p:cNvGrpSpPr/>
          <p:nvPr/>
        </p:nvGrpSpPr>
        <p:grpSpPr>
          <a:xfrm>
            <a:off x="6144585" y="5673897"/>
            <a:ext cx="1787131" cy="1160731"/>
            <a:chOff x="6144585" y="5673897"/>
            <a:chExt cx="1787131" cy="1160731"/>
          </a:xfrm>
        </p:grpSpPr>
        <p:sp>
          <p:nvSpPr>
            <p:cNvPr id="6" name="Freeform 6">
              <a:extLst>
                <a:ext uri="{FF2B5EF4-FFF2-40B4-BE49-F238E27FC236}">
                  <a16:creationId xmlns:a16="http://schemas.microsoft.com/office/drawing/2014/main" id="{07F579C1-872C-BD92-27FF-F306257294FB}"/>
                </a:ext>
              </a:extLst>
            </p:cNvPr>
            <p:cNvSpPr>
              <a:spLocks/>
            </p:cNvSpPr>
            <p:nvPr/>
          </p:nvSpPr>
          <p:spPr bwMode="auto">
            <a:xfrm>
              <a:off x="6144585" y="5673897"/>
              <a:ext cx="1787131" cy="1160731"/>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7" name="TextBox 16">
              <a:extLst>
                <a:ext uri="{FF2B5EF4-FFF2-40B4-BE49-F238E27FC236}">
                  <a16:creationId xmlns:a16="http://schemas.microsoft.com/office/drawing/2014/main" id="{2AA581B4-0C33-C519-E435-19CD4F2B26A0}"/>
                </a:ext>
              </a:extLst>
            </p:cNvPr>
            <p:cNvSpPr txBox="1"/>
            <p:nvPr/>
          </p:nvSpPr>
          <p:spPr>
            <a:xfrm>
              <a:off x="6331077" y="6254262"/>
              <a:ext cx="11380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3. Meal</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nvGrpSpPr>
          <p:cNvPr id="23" name="Group 22">
            <a:extLst>
              <a:ext uri="{FF2B5EF4-FFF2-40B4-BE49-F238E27FC236}">
                <a16:creationId xmlns:a16="http://schemas.microsoft.com/office/drawing/2014/main" id="{A75C6CB1-A228-9D51-A351-E0CA7C614AD9}"/>
              </a:ext>
            </a:extLst>
          </p:cNvPr>
          <p:cNvGrpSpPr/>
          <p:nvPr/>
        </p:nvGrpSpPr>
        <p:grpSpPr>
          <a:xfrm>
            <a:off x="7630238" y="5439092"/>
            <a:ext cx="1493214" cy="1395536"/>
            <a:chOff x="7630238" y="5439092"/>
            <a:chExt cx="1493214" cy="1395536"/>
          </a:xfrm>
        </p:grpSpPr>
        <p:sp>
          <p:nvSpPr>
            <p:cNvPr id="9" name="Freeform 8">
              <a:extLst>
                <a:ext uri="{FF2B5EF4-FFF2-40B4-BE49-F238E27FC236}">
                  <a16:creationId xmlns:a16="http://schemas.microsoft.com/office/drawing/2014/main" id="{94C27E5E-35CB-BFFD-9A53-4F1EBA4977E0}"/>
                </a:ext>
              </a:extLst>
            </p:cNvPr>
            <p:cNvSpPr>
              <a:spLocks/>
            </p:cNvSpPr>
            <p:nvPr/>
          </p:nvSpPr>
          <p:spPr bwMode="auto">
            <a:xfrm>
              <a:off x="7636854" y="5439092"/>
              <a:ext cx="1486598" cy="1395536"/>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lang="en-US" sz="4000" kern="0" noProof="0" dirty="0">
                  <a:solidFill>
                    <a:prstClr val="black"/>
                  </a:solidFill>
                  <a:ea typeface="+mn-ea"/>
                  <a:cs typeface="Arial" charset="0"/>
                </a:rPr>
                <a:t>  </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9" name="TextBox 18">
              <a:extLst>
                <a:ext uri="{FF2B5EF4-FFF2-40B4-BE49-F238E27FC236}">
                  <a16:creationId xmlns:a16="http://schemas.microsoft.com/office/drawing/2014/main" id="{47B30A24-B0A4-9C65-93FF-A7C8749ECC57}"/>
                </a:ext>
              </a:extLst>
            </p:cNvPr>
            <p:cNvSpPr txBox="1"/>
            <p:nvPr/>
          </p:nvSpPr>
          <p:spPr>
            <a:xfrm>
              <a:off x="7630238" y="6254261"/>
              <a:ext cx="1485653" cy="461665"/>
            </a:xfrm>
            <a:prstGeom prst="rect">
              <a:avLst/>
            </a:prstGeom>
            <a:noFill/>
          </p:spPr>
          <p:txBody>
            <a:bodyPr wrap="square">
              <a:spAutoFit/>
            </a:bodyPr>
            <a:lstStyle/>
            <a:p>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4. Sending</a:t>
              </a:r>
              <a:endParaRPr lang="en-US" dirty="0"/>
            </a:p>
          </p:txBody>
        </p:sp>
      </p:grpSp>
      <p:pic>
        <p:nvPicPr>
          <p:cNvPr id="2" name="Picture 1">
            <a:extLst>
              <a:ext uri="{FF2B5EF4-FFF2-40B4-BE49-F238E27FC236}">
                <a16:creationId xmlns:a16="http://schemas.microsoft.com/office/drawing/2014/main" id="{FBD2D50C-EED3-2B16-ED2E-3C5EB3785146}"/>
              </a:ext>
            </a:extLst>
          </p:cNvPr>
          <p:cNvPicPr>
            <a:picLocks noChangeAspect="1"/>
          </p:cNvPicPr>
          <p:nvPr/>
        </p:nvPicPr>
        <p:blipFill>
          <a:blip r:embed="rId3"/>
          <a:stretch>
            <a:fillRect/>
          </a:stretch>
        </p:blipFill>
        <p:spPr>
          <a:xfrm>
            <a:off x="656798" y="2051868"/>
            <a:ext cx="3587545" cy="45203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3647768" y="51769"/>
            <a:ext cx="5496232" cy="123072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999634"/>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grpSp>
        <p:nvGrpSpPr>
          <p:cNvPr id="2" name="Group 1">
            <a:extLst>
              <a:ext uri="{FF2B5EF4-FFF2-40B4-BE49-F238E27FC236}">
                <a16:creationId xmlns:a16="http://schemas.microsoft.com/office/drawing/2014/main" id="{981FE39A-605E-C36B-BD3C-C0862277FDCA}"/>
              </a:ext>
            </a:extLst>
          </p:cNvPr>
          <p:cNvGrpSpPr/>
          <p:nvPr/>
        </p:nvGrpSpPr>
        <p:grpSpPr>
          <a:xfrm>
            <a:off x="0" y="110808"/>
            <a:ext cx="1585451" cy="1396274"/>
            <a:chOff x="6044787" y="4508735"/>
            <a:chExt cx="1585451" cy="1396274"/>
          </a:xfrm>
        </p:grpSpPr>
        <p:sp>
          <p:nvSpPr>
            <p:cNvPr id="5" name="Freeform 5">
              <a:extLst>
                <a:ext uri="{FF2B5EF4-FFF2-40B4-BE49-F238E27FC236}">
                  <a16:creationId xmlns:a16="http://schemas.microsoft.com/office/drawing/2014/main" id="{B099ED74-8893-7EAF-77C0-88B2C09405E5}"/>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8E4C805B-C58E-4577-B056-4EC591619CD2}"/>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364764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7C521D9-8E2F-0250-4C67-BF06B9896523}"/>
              </a:ext>
            </a:extLst>
          </p:cNvPr>
          <p:cNvGrpSpPr/>
          <p:nvPr/>
        </p:nvGrpSpPr>
        <p:grpSpPr>
          <a:xfrm>
            <a:off x="-137071" y="-8436"/>
            <a:ext cx="9281071" cy="1396274"/>
            <a:chOff x="-137071" y="-8436"/>
            <a:chExt cx="9281071" cy="1396274"/>
          </a:xfrm>
        </p:grpSpPr>
        <p:sp>
          <p:nvSpPr>
            <p:cNvPr id="4" name="Rectangle 3">
              <a:extLst>
                <a:ext uri="{FF2B5EF4-FFF2-40B4-BE49-F238E27FC236}">
                  <a16:creationId xmlns:a16="http://schemas.microsoft.com/office/drawing/2014/main" id="{CF3D1F17-4212-4CC9-A3DF-0EFB19E070A7}"/>
                </a:ext>
              </a:extLst>
            </p:cNvPr>
            <p:cNvSpPr/>
            <p:nvPr/>
          </p:nvSpPr>
          <p:spPr>
            <a:xfrm>
              <a:off x="2133600" y="51769"/>
              <a:ext cx="70104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93F518A7-C682-016B-E25E-9DA3F02991FC}"/>
                </a:ext>
              </a:extLst>
            </p:cNvPr>
            <p:cNvGrpSpPr/>
            <p:nvPr/>
          </p:nvGrpSpPr>
          <p:grpSpPr>
            <a:xfrm>
              <a:off x="-137071" y="-8436"/>
              <a:ext cx="1585451" cy="1396274"/>
              <a:chOff x="6044787" y="4508735"/>
              <a:chExt cx="1585451" cy="1396274"/>
            </a:xfrm>
          </p:grpSpPr>
          <p:sp>
            <p:nvSpPr>
              <p:cNvPr id="5" name="Freeform 5">
                <a:extLst>
                  <a:ext uri="{FF2B5EF4-FFF2-40B4-BE49-F238E27FC236}">
                    <a16:creationId xmlns:a16="http://schemas.microsoft.com/office/drawing/2014/main" id="{898723D8-6DD9-EF45-71BF-15FE82D14209}"/>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8BC2A3BB-3071-C87B-FEF1-23F583BAB1AE}"/>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9" name="TextBox 8">
            <a:extLst>
              <a:ext uri="{FF2B5EF4-FFF2-40B4-BE49-F238E27FC236}">
                <a16:creationId xmlns:a16="http://schemas.microsoft.com/office/drawing/2014/main" id="{C0BEAD09-BB8A-1826-E1B5-998DC7B94265}"/>
              </a:ext>
            </a:extLst>
          </p:cNvPr>
          <p:cNvSpPr txBox="1"/>
          <p:nvPr/>
        </p:nvSpPr>
        <p:spPr>
          <a:xfrm>
            <a:off x="235974" y="1661652"/>
            <a:ext cx="8731045" cy="4708981"/>
          </a:xfrm>
          <a:prstGeom prst="rect">
            <a:avLst/>
          </a:prstGeom>
          <a:noFill/>
        </p:spPr>
        <p:txBody>
          <a:bodyPr wrap="square">
            <a:spAutoFit/>
          </a:bodyPr>
          <a:lstStyle/>
          <a:p>
            <a:pPr marL="569913" marR="0" indent="-569913" defTabSz="8515350">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P:	In peace let us pray to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69913" marR="0" indent="-569913" defTabSz="8515350">
              <a:spcBef>
                <a:spcPts val="0"/>
              </a:spcBef>
              <a:spcAft>
                <a:spcPts val="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Lord have mercy.</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69913" marR="0" indent="-569913" defTabSz="8515350">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P:	For the peace from above, and for our salvation, let us pray to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69913" marR="0" indent="-569913" defTabSz="8515350">
              <a:spcBef>
                <a:spcPts val="0"/>
              </a:spcBef>
              <a:spcAft>
                <a:spcPts val="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Lord have mercy.</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69913" marR="0" indent="-569913" defTabSz="8515350">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P:	For the peace of the whole world, for the well being of the Church of God, and for the unity of all, let us pray to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69913" marR="0" indent="-569913" defTabSz="8515350">
              <a:spcBef>
                <a:spcPts val="0"/>
              </a:spcBef>
              <a:spcAft>
                <a:spcPts val="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Lord have mercy.</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40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7C521D9-8E2F-0250-4C67-BF06B9896523}"/>
              </a:ext>
            </a:extLst>
          </p:cNvPr>
          <p:cNvGrpSpPr/>
          <p:nvPr/>
        </p:nvGrpSpPr>
        <p:grpSpPr>
          <a:xfrm>
            <a:off x="-137071" y="-8436"/>
            <a:ext cx="9281071" cy="1396274"/>
            <a:chOff x="-137071" y="-8436"/>
            <a:chExt cx="9281071" cy="1396274"/>
          </a:xfrm>
        </p:grpSpPr>
        <p:sp>
          <p:nvSpPr>
            <p:cNvPr id="4" name="Rectangle 3">
              <a:extLst>
                <a:ext uri="{FF2B5EF4-FFF2-40B4-BE49-F238E27FC236}">
                  <a16:creationId xmlns:a16="http://schemas.microsoft.com/office/drawing/2014/main" id="{CF3D1F17-4212-4CC9-A3DF-0EFB19E070A7}"/>
                </a:ext>
              </a:extLst>
            </p:cNvPr>
            <p:cNvSpPr/>
            <p:nvPr/>
          </p:nvSpPr>
          <p:spPr>
            <a:xfrm>
              <a:off x="2133600" y="51769"/>
              <a:ext cx="70104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grpSp>
          <p:nvGrpSpPr>
            <p:cNvPr id="3" name="Group 2">
              <a:extLst>
                <a:ext uri="{FF2B5EF4-FFF2-40B4-BE49-F238E27FC236}">
                  <a16:creationId xmlns:a16="http://schemas.microsoft.com/office/drawing/2014/main" id="{93F518A7-C682-016B-E25E-9DA3F02991FC}"/>
                </a:ext>
              </a:extLst>
            </p:cNvPr>
            <p:cNvGrpSpPr/>
            <p:nvPr/>
          </p:nvGrpSpPr>
          <p:grpSpPr>
            <a:xfrm>
              <a:off x="-137071" y="-8436"/>
              <a:ext cx="1585451" cy="1396274"/>
              <a:chOff x="6044787" y="4508735"/>
              <a:chExt cx="1585451" cy="1396274"/>
            </a:xfrm>
          </p:grpSpPr>
          <p:sp>
            <p:nvSpPr>
              <p:cNvPr id="5" name="Freeform 5">
                <a:extLst>
                  <a:ext uri="{FF2B5EF4-FFF2-40B4-BE49-F238E27FC236}">
                    <a16:creationId xmlns:a16="http://schemas.microsoft.com/office/drawing/2014/main" id="{898723D8-6DD9-EF45-71BF-15FE82D14209}"/>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8BC2A3BB-3071-C87B-FEF1-23F583BAB1AE}"/>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9" name="TextBox 8">
            <a:extLst>
              <a:ext uri="{FF2B5EF4-FFF2-40B4-BE49-F238E27FC236}">
                <a16:creationId xmlns:a16="http://schemas.microsoft.com/office/drawing/2014/main" id="{C0BEAD09-BB8A-1826-E1B5-998DC7B94265}"/>
              </a:ext>
            </a:extLst>
          </p:cNvPr>
          <p:cNvSpPr txBox="1"/>
          <p:nvPr/>
        </p:nvSpPr>
        <p:spPr>
          <a:xfrm>
            <a:off x="235974" y="1661652"/>
            <a:ext cx="8731045" cy="3662541"/>
          </a:xfrm>
          <a:prstGeom prst="rect">
            <a:avLst/>
          </a:prstGeom>
          <a:noFill/>
        </p:spPr>
        <p:txBody>
          <a:bodyPr wrap="square">
            <a:spAutoFit/>
          </a:bodyPr>
          <a:lstStyle/>
          <a:p>
            <a:pPr marL="569913" marR="0" indent="-569913" defTabSz="8515350">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P:	For this Holy House, and for all who offer here their worship and praise, let us pray to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69913" marR="0" indent="-569913" defTabSz="8515350">
              <a:spcBef>
                <a:spcPts val="0"/>
              </a:spcBef>
              <a:spcAft>
                <a:spcPts val="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Lord have mercy.</a:t>
            </a: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69913" marR="0" indent="-569913" defTabSz="8515350">
              <a:spcBef>
                <a:spcPts val="0"/>
              </a:spcBef>
              <a:spcAft>
                <a:spcPts val="0"/>
              </a:spcAft>
            </a:pPr>
            <a:r>
              <a:rPr lang="en-US" sz="3200"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P:	Help, save, and defend us, gracious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69913" marR="0" indent="-569913" defTabSz="8515350">
              <a:spcBef>
                <a:spcPts val="0"/>
              </a:spcBef>
              <a:spcAft>
                <a:spcPts val="0"/>
              </a:spcAft>
            </a:pPr>
            <a:r>
              <a:rPr lang="en-US" sz="3600" b="1" dirty="0">
                <a:solidFill>
                  <a:srgbClr val="000000"/>
                </a:solidFill>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4539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504334" y="51769"/>
            <a:ext cx="7639665"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250723" y="1346024"/>
            <a:ext cx="8642554" cy="3262432"/>
          </a:xfrm>
          <a:prstGeom prst="rect">
            <a:avLst/>
          </a:prstGeom>
        </p:spPr>
        <p:txBody>
          <a:bodyPr wrap="square">
            <a:spAutoFit/>
          </a:bodyPr>
          <a:lstStyle/>
          <a:p>
            <a:pPr marL="228600" marR="0" indent="-228600">
              <a:spcBef>
                <a:spcPts val="0"/>
              </a:spcBef>
              <a:spcAft>
                <a:spcPts val="1200"/>
              </a:spcAft>
              <a:tabLst>
                <a:tab pos="228600" algn="l"/>
              </a:tabLst>
            </a:pPr>
            <a:r>
              <a:rPr lang="en-US" sz="3200" dirty="0">
                <a:effectLst/>
                <a:latin typeface="Arial Rounded MT Bold" panose="020F0704030504030204" pitchFamily="34" charset="0"/>
                <a:ea typeface="Garamond,Times New Roman"/>
                <a:cs typeface="Garamond,Times New Roman"/>
              </a:rPr>
              <a:t>P:	Let us pray…  Almighty God, you call us to listen to your Son, and follow him in all things. Transform our hearts with your love that we might continue his ministry of healing and reconciliation in the world.</a:t>
            </a:r>
            <a:endParaRPr lang="en-US" sz="1600" dirty="0">
              <a:latin typeface="Arial Rounded MT Bold" panose="020F0704030504030204" pitchFamily="34" charset="0"/>
              <a:ea typeface="Garamond,Times New Roman"/>
              <a:cs typeface="Garamond,Times New Roman"/>
            </a:endParaRPr>
          </a:p>
          <a:p>
            <a:pPr marL="228600" marR="0" indent="-228600">
              <a:spcBef>
                <a:spcPts val="0"/>
              </a:spcBef>
              <a:spcAft>
                <a:spcPts val="1200"/>
              </a:spcAft>
              <a:tabLst>
                <a:tab pos="228600" algn="l"/>
              </a:tabLst>
            </a:pPr>
            <a:r>
              <a:rPr lang="en-US" sz="3600" dirty="0">
                <a:effectLst/>
                <a:latin typeface="Arial Rounded MT Bold" panose="020F0704030504030204" pitchFamily="34" charset="0"/>
                <a:ea typeface="Garamond,Times New Roman"/>
                <a:cs typeface="Garamond,Times New Roman"/>
              </a:rPr>
              <a:t> </a:t>
            </a:r>
            <a:r>
              <a:rPr lang="en-US" sz="3600" b="1" dirty="0">
                <a:effectLst/>
                <a:latin typeface="Arial Rounded MT Bold" panose="020F0704030504030204" pitchFamily="34" charset="0"/>
                <a:ea typeface="Garamond,Times New Roman"/>
                <a:cs typeface="Garamond,Times New Roman"/>
              </a:rPr>
              <a:t>C:	Amen.</a:t>
            </a:r>
            <a:endParaRPr lang="en-US" sz="3600" dirty="0">
              <a:effectLst/>
              <a:latin typeface="Arial Rounded MT Bold" panose="020F0704030504030204" pitchFamily="34" charset="0"/>
              <a:ea typeface="Garamond,Times New Roman"/>
              <a:cs typeface="Garamond,Times New Roman"/>
            </a:endParaRPr>
          </a:p>
        </p:txBody>
      </p:sp>
      <p:grpSp>
        <p:nvGrpSpPr>
          <p:cNvPr id="2" name="Group 1">
            <a:extLst>
              <a:ext uri="{FF2B5EF4-FFF2-40B4-BE49-F238E27FC236}">
                <a16:creationId xmlns:a16="http://schemas.microsoft.com/office/drawing/2014/main" id="{D891AC9E-8395-9953-D89F-A371110FC352}"/>
              </a:ext>
            </a:extLst>
          </p:cNvPr>
          <p:cNvGrpSpPr/>
          <p:nvPr/>
        </p:nvGrpSpPr>
        <p:grpSpPr>
          <a:xfrm>
            <a:off x="0" y="94780"/>
            <a:ext cx="1350058" cy="1189842"/>
            <a:chOff x="6044787" y="4508735"/>
            <a:chExt cx="1585451" cy="1396274"/>
          </a:xfrm>
        </p:grpSpPr>
        <p:sp>
          <p:nvSpPr>
            <p:cNvPr id="5" name="Freeform 5">
              <a:extLst>
                <a:ext uri="{FF2B5EF4-FFF2-40B4-BE49-F238E27FC236}">
                  <a16:creationId xmlns:a16="http://schemas.microsoft.com/office/drawing/2014/main" id="{D38C340A-EFFF-82C3-083C-4F81163F42A8}"/>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6" name="TextBox 5">
              <a:extLst>
                <a:ext uri="{FF2B5EF4-FFF2-40B4-BE49-F238E27FC236}">
                  <a16:creationId xmlns:a16="http://schemas.microsoft.com/office/drawing/2014/main" id="{49F98428-C4A5-7188-AB42-2BC7D2EDF10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237782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57CB6B6D-2A2E-B3A0-EB1D-C52AD97B755C}"/>
              </a:ext>
            </a:extLst>
          </p:cNvPr>
          <p:cNvSpPr>
            <a:spLocks/>
          </p:cNvSpPr>
          <p:nvPr/>
        </p:nvSpPr>
        <p:spPr bwMode="auto">
          <a:xfrm>
            <a:off x="2124075" y="1484313"/>
            <a:ext cx="2495550" cy="3001962"/>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Gather</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4" name="Freeform 6">
            <a:extLst>
              <a:ext uri="{FF2B5EF4-FFF2-40B4-BE49-F238E27FC236}">
                <a16:creationId xmlns:a16="http://schemas.microsoft.com/office/drawing/2014/main" id="{7227CDF1-61FF-8DE2-ADC9-84DE0497D0ED}"/>
              </a:ext>
            </a:extLst>
          </p:cNvPr>
          <p:cNvSpPr>
            <a:spLocks/>
          </p:cNvSpPr>
          <p:nvPr/>
        </p:nvSpPr>
        <p:spPr bwMode="auto">
          <a:xfrm>
            <a:off x="2124075" y="3989388"/>
            <a:ext cx="3001963" cy="2495550"/>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5" name="Freeform 7">
            <a:extLst>
              <a:ext uri="{FF2B5EF4-FFF2-40B4-BE49-F238E27FC236}">
                <a16:creationId xmlns:a16="http://schemas.microsoft.com/office/drawing/2014/main" id="{8D42833A-64C6-7CC2-B176-4EA962BD9CA3}"/>
              </a:ext>
            </a:extLst>
          </p:cNvPr>
          <p:cNvSpPr>
            <a:spLocks/>
          </p:cNvSpPr>
          <p:nvPr/>
        </p:nvSpPr>
        <p:spPr bwMode="auto">
          <a:xfrm>
            <a:off x="5126038" y="648571"/>
            <a:ext cx="3016250" cy="2495550"/>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
        <p:nvSpPr>
          <p:cNvPr id="6" name="Freeform 8">
            <a:extLst>
              <a:ext uri="{FF2B5EF4-FFF2-40B4-BE49-F238E27FC236}">
                <a16:creationId xmlns:a16="http://schemas.microsoft.com/office/drawing/2014/main" id="{CF6A3B06-F7B0-B7B7-E612-37BD406F642C}"/>
              </a:ext>
            </a:extLst>
          </p:cNvPr>
          <p:cNvSpPr>
            <a:spLocks/>
          </p:cNvSpPr>
          <p:nvPr/>
        </p:nvSpPr>
        <p:spPr bwMode="auto">
          <a:xfrm>
            <a:off x="4630738" y="3484563"/>
            <a:ext cx="2497137" cy="3000375"/>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   Sending</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57515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6302" y="1499419"/>
            <a:ext cx="9150302" cy="4178638"/>
          </a:xfrm>
          <a:prstGeom prst="rect">
            <a:avLst/>
          </a:prstGeom>
        </p:spPr>
      </p:pic>
      <p:sp>
        <p:nvSpPr>
          <p:cNvPr id="2" name="Freeform 7">
            <a:extLst>
              <a:ext uri="{FF2B5EF4-FFF2-40B4-BE49-F238E27FC236}">
                <a16:creationId xmlns:a16="http://schemas.microsoft.com/office/drawing/2014/main" id="{FD220E7A-C39C-8640-ED99-20F8D0671484}"/>
              </a:ext>
            </a:extLst>
          </p:cNvPr>
          <p:cNvSpPr>
            <a:spLocks/>
          </p:cNvSpPr>
          <p:nvPr/>
        </p:nvSpPr>
        <p:spPr bwMode="auto">
          <a:xfrm>
            <a:off x="6856106" y="134937"/>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6034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0"/>
            <a:ext cx="3044470" cy="1390308"/>
          </a:xfrm>
          <a:prstGeom prst="rect">
            <a:avLst/>
          </a:prstGeom>
        </p:spPr>
      </p:pic>
      <p:sp>
        <p:nvSpPr>
          <p:cNvPr id="2" name="Freeform 7">
            <a:extLst>
              <a:ext uri="{FF2B5EF4-FFF2-40B4-BE49-F238E27FC236}">
                <a16:creationId xmlns:a16="http://schemas.microsoft.com/office/drawing/2014/main" id="{FD220E7A-C39C-8640-ED99-20F8D0671484}"/>
              </a:ext>
            </a:extLst>
          </p:cNvPr>
          <p:cNvSpPr>
            <a:spLocks/>
          </p:cNvSpPr>
          <p:nvPr/>
        </p:nvSpPr>
        <p:spPr bwMode="auto">
          <a:xfrm>
            <a:off x="6856106" y="134937"/>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3" name="Online Media 2" title="Climb Up, Sunshine Mountain lyrics Video">
            <a:hlinkClick r:id="" action="ppaction://media"/>
            <a:extLst>
              <a:ext uri="{FF2B5EF4-FFF2-40B4-BE49-F238E27FC236}">
                <a16:creationId xmlns:a16="http://schemas.microsoft.com/office/drawing/2014/main" id="{790494FA-3F3E-C700-7420-4AAD6A92252C}"/>
              </a:ext>
            </a:extLst>
          </p:cNvPr>
          <p:cNvPicPr>
            <a:picLocks noRot="1" noChangeAspect="1"/>
          </p:cNvPicPr>
          <p:nvPr>
            <a:videoFile r:link="rId1"/>
          </p:nvPr>
        </p:nvPicPr>
        <p:blipFill>
          <a:blip r:embed="rId6"/>
          <a:stretch>
            <a:fillRect/>
          </a:stretch>
        </p:blipFill>
        <p:spPr>
          <a:xfrm>
            <a:off x="18026" y="1701825"/>
            <a:ext cx="9125974" cy="5156175"/>
          </a:xfrm>
          <a:prstGeom prst="rect">
            <a:avLst/>
          </a:prstGeom>
        </p:spPr>
      </p:pic>
    </p:spTree>
    <p:extLst>
      <p:ext uri="{BB962C8B-B14F-4D97-AF65-F5344CB8AC3E}">
        <p14:creationId xmlns:p14="http://schemas.microsoft.com/office/powerpoint/2010/main" val="178209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571500" marR="0" lvl="0" indent="-5715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Holy Gospel according to Saint Matthew, the 16</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and 17</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chapters.</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
        <p:nvSpPr>
          <p:cNvPr id="3" name="Freeform 7">
            <a:extLst>
              <a:ext uri="{FF2B5EF4-FFF2-40B4-BE49-F238E27FC236}">
                <a16:creationId xmlns:a16="http://schemas.microsoft.com/office/drawing/2014/main" id="{BA871DB3-65B1-3201-23C6-9B0657F86DBD}"/>
              </a:ext>
            </a:extLst>
          </p:cNvPr>
          <p:cNvSpPr>
            <a:spLocks/>
          </p:cNvSpPr>
          <p:nvPr/>
        </p:nvSpPr>
        <p:spPr bwMode="auto">
          <a:xfrm>
            <a:off x="6856106" y="114568"/>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21402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16:24 – 17:8</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9" name="TextBox 8">
            <a:extLst>
              <a:ext uri="{FF2B5EF4-FFF2-40B4-BE49-F238E27FC236}">
                <a16:creationId xmlns:a16="http://schemas.microsoft.com/office/drawing/2014/main" id="{EF2600CC-D43D-2589-B8D3-B9705E461AD0}"/>
              </a:ext>
            </a:extLst>
          </p:cNvPr>
          <p:cNvSpPr txBox="1"/>
          <p:nvPr/>
        </p:nvSpPr>
        <p:spPr>
          <a:xfrm>
            <a:off x="115454" y="1150374"/>
            <a:ext cx="8949888" cy="5155257"/>
          </a:xfrm>
          <a:prstGeom prst="rect">
            <a:avLst/>
          </a:prstGeom>
          <a:noFill/>
        </p:spPr>
        <p:txBody>
          <a:bodyPr wrap="square">
            <a:spAutoFit/>
          </a:bodyPr>
          <a:lstStyle/>
          <a:p>
            <a:pPr marL="0" marR="0">
              <a:spcBef>
                <a:spcPts val="0"/>
              </a:spcBef>
              <a:spcAft>
                <a:spcPts val="6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Chapter 16</a:t>
            </a:r>
            <a:endParaRPr lang="en-US" sz="3600" b="1" baseline="30000" dirty="0">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Jesus told his disciples, “If any want to become my followers, let them deny themselves and take up their cross and follow 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those who want to save their life will lose it, and those who lose their life for my sake will find it.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what will it profit them if they gain the whole world but forfeit</a:t>
            </a:r>
          </a:p>
        </p:txBody>
      </p:sp>
    </p:spTree>
    <p:extLst>
      <p:ext uri="{BB962C8B-B14F-4D97-AF65-F5344CB8AC3E}">
        <p14:creationId xmlns:p14="http://schemas.microsoft.com/office/powerpoint/2010/main" val="251489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16:24 – 17:8</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9" name="TextBox 8">
            <a:extLst>
              <a:ext uri="{FF2B5EF4-FFF2-40B4-BE49-F238E27FC236}">
                <a16:creationId xmlns:a16="http://schemas.microsoft.com/office/drawing/2014/main" id="{EF2600CC-D43D-2589-B8D3-B9705E461AD0}"/>
              </a:ext>
            </a:extLst>
          </p:cNvPr>
          <p:cNvSpPr txBox="1"/>
          <p:nvPr/>
        </p:nvSpPr>
        <p:spPr>
          <a:xfrm>
            <a:off x="115454" y="1150374"/>
            <a:ext cx="8949888"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their life? Or what will they give in return for their life?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the Son of Man is to come with his angels in the glory of his Father, and then he will repay everyone for what has been done.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Truly I tell you, there are some standing here who will not taste death before they see the Son of Man coming in his kingdom.”</a:t>
            </a:r>
          </a:p>
        </p:txBody>
      </p:sp>
    </p:spTree>
    <p:extLst>
      <p:ext uri="{BB962C8B-B14F-4D97-AF65-F5344CB8AC3E}">
        <p14:creationId xmlns:p14="http://schemas.microsoft.com/office/powerpoint/2010/main" val="182118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7386082" y="137379"/>
            <a:ext cx="1576143" cy="1602558"/>
          </a:xfrm>
          <a:prstGeom prst="rect">
            <a:avLst/>
          </a:prstGeom>
        </p:spPr>
      </p:pic>
      <p:grpSp>
        <p:nvGrpSpPr>
          <p:cNvPr id="3" name="Group 2">
            <a:extLst>
              <a:ext uri="{FF2B5EF4-FFF2-40B4-BE49-F238E27FC236}">
                <a16:creationId xmlns:a16="http://schemas.microsoft.com/office/drawing/2014/main" id="{E685F5BC-DC7A-66B8-499C-7891E55C5092}"/>
              </a:ext>
            </a:extLst>
          </p:cNvPr>
          <p:cNvGrpSpPr/>
          <p:nvPr/>
        </p:nvGrpSpPr>
        <p:grpSpPr>
          <a:xfrm>
            <a:off x="7463" y="127592"/>
            <a:ext cx="1585451" cy="1396274"/>
            <a:chOff x="6044787" y="4508735"/>
            <a:chExt cx="1585451" cy="1396274"/>
          </a:xfrm>
        </p:grpSpPr>
        <p:sp>
          <p:nvSpPr>
            <p:cNvPr id="4" name="Freeform 5">
              <a:extLst>
                <a:ext uri="{FF2B5EF4-FFF2-40B4-BE49-F238E27FC236}">
                  <a16:creationId xmlns:a16="http://schemas.microsoft.com/office/drawing/2014/main" id="{6DEB8A17-5802-A262-42D0-135C86055380}"/>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39F234A2-ED92-C63F-53D3-D97C325269AF}"/>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16:24 – 17:8</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9" name="TextBox 8">
            <a:extLst>
              <a:ext uri="{FF2B5EF4-FFF2-40B4-BE49-F238E27FC236}">
                <a16:creationId xmlns:a16="http://schemas.microsoft.com/office/drawing/2014/main" id="{EF2600CC-D43D-2589-B8D3-B9705E461AD0}"/>
              </a:ext>
            </a:extLst>
          </p:cNvPr>
          <p:cNvSpPr txBox="1"/>
          <p:nvPr/>
        </p:nvSpPr>
        <p:spPr>
          <a:xfrm>
            <a:off x="115454" y="1150374"/>
            <a:ext cx="8949888" cy="5155257"/>
          </a:xfrm>
          <a:prstGeom prst="rect">
            <a:avLst/>
          </a:prstGeom>
          <a:noFill/>
        </p:spPr>
        <p:txBody>
          <a:bodyPr wrap="square">
            <a:spAutoFit/>
          </a:bodyPr>
          <a:lstStyle/>
          <a:p>
            <a:pPr marL="0" marR="0">
              <a:spcBef>
                <a:spcPts val="0"/>
              </a:spcBef>
              <a:spcAft>
                <a:spcPts val="6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Chapter 17</a:t>
            </a:r>
          </a:p>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Six days later, Jesus took with him Peter and James and his brother John and led them up a high mountain, by themselves.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he was transfigured before them, and his face shone like the sun, and his clothes became dazzling white.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Suddenly there appeared to them Moses and Elijah, talking with</a:t>
            </a:r>
          </a:p>
        </p:txBody>
      </p:sp>
    </p:spTree>
    <p:extLst>
      <p:ext uri="{BB962C8B-B14F-4D97-AF65-F5344CB8AC3E}">
        <p14:creationId xmlns:p14="http://schemas.microsoft.com/office/powerpoint/2010/main" val="295236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16:24 – 17:8</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9" name="TextBox 8">
            <a:extLst>
              <a:ext uri="{FF2B5EF4-FFF2-40B4-BE49-F238E27FC236}">
                <a16:creationId xmlns:a16="http://schemas.microsoft.com/office/drawing/2014/main" id="{EF2600CC-D43D-2589-B8D3-B9705E461AD0}"/>
              </a:ext>
            </a:extLst>
          </p:cNvPr>
          <p:cNvSpPr txBox="1"/>
          <p:nvPr/>
        </p:nvSpPr>
        <p:spPr>
          <a:xfrm>
            <a:off x="195378" y="1170038"/>
            <a:ext cx="8753243"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Peter said to Jesus, “Lord, it is good for us to be here; if you wish, I will make three dwellings here, one for you, one for Moses, and one for Elijah.”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While he was still speaking, suddenly a bright cloud overshadowed them, and from the cloud a voice said, “This is my Son, the Beloved; with him I am well pleased; listen to him!”</a:t>
            </a:r>
          </a:p>
        </p:txBody>
      </p:sp>
    </p:spTree>
    <p:extLst>
      <p:ext uri="{BB962C8B-B14F-4D97-AF65-F5344CB8AC3E}">
        <p14:creationId xmlns:p14="http://schemas.microsoft.com/office/powerpoint/2010/main" val="176230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8B1C8B-F059-BC34-8CE7-BFC175C0AE0A}"/>
              </a:ext>
            </a:extLst>
          </p:cNvPr>
          <p:cNvGrpSpPr/>
          <p:nvPr/>
        </p:nvGrpSpPr>
        <p:grpSpPr>
          <a:xfrm>
            <a:off x="115454" y="59559"/>
            <a:ext cx="9028546" cy="799831"/>
            <a:chOff x="115454" y="59559"/>
            <a:chExt cx="9028546" cy="799831"/>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16:24 – 17:8</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Freeform 7">
              <a:extLst>
                <a:ext uri="{FF2B5EF4-FFF2-40B4-BE49-F238E27FC236}">
                  <a16:creationId xmlns:a16="http://schemas.microsoft.com/office/drawing/2014/main" id="{4381DF87-55A1-30BC-713E-FC0B8ECED721}"/>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
        <p:nvSpPr>
          <p:cNvPr id="9" name="TextBox 8">
            <a:extLst>
              <a:ext uri="{FF2B5EF4-FFF2-40B4-BE49-F238E27FC236}">
                <a16:creationId xmlns:a16="http://schemas.microsoft.com/office/drawing/2014/main" id="{EF2600CC-D43D-2589-B8D3-B9705E461AD0}"/>
              </a:ext>
            </a:extLst>
          </p:cNvPr>
          <p:cNvSpPr txBox="1"/>
          <p:nvPr/>
        </p:nvSpPr>
        <p:spPr>
          <a:xfrm>
            <a:off x="524759" y="1443841"/>
            <a:ext cx="8094481" cy="3970318"/>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the disciples heard this, they fell to the ground and were overcome by fear.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Jesus came and touched them, saying, “Get up and do not be afraid.”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when they looked up, they saw no one except Jesus himself alone.</a:t>
            </a:r>
          </a:p>
        </p:txBody>
      </p:sp>
    </p:spTree>
    <p:extLst>
      <p:ext uri="{BB962C8B-B14F-4D97-AF65-F5344CB8AC3E}">
        <p14:creationId xmlns:p14="http://schemas.microsoft.com/office/powerpoint/2010/main" val="129464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A3815CB7-2677-030F-CBC6-3CE4DE94A9C5}"/>
              </a:ext>
            </a:extLst>
          </p:cNvPr>
          <p:cNvGrpSpPr/>
          <p:nvPr/>
        </p:nvGrpSpPr>
        <p:grpSpPr>
          <a:xfrm>
            <a:off x="115454" y="59559"/>
            <a:ext cx="9028546" cy="799831"/>
            <a:chOff x="115454" y="59559"/>
            <a:chExt cx="9028546" cy="799831"/>
          </a:xfrm>
        </p:grpSpPr>
        <p:sp>
          <p:nvSpPr>
            <p:cNvPr id="5" name="Rectangle 4">
              <a:extLst>
                <a:ext uri="{FF2B5EF4-FFF2-40B4-BE49-F238E27FC236}">
                  <a16:creationId xmlns:a16="http://schemas.microsoft.com/office/drawing/2014/main" id="{D9A7C9C1-8527-7F94-8CAC-44162C21D291}"/>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16:24 – 17:8</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8" name="Freeform 7">
              <a:extLst>
                <a:ext uri="{FF2B5EF4-FFF2-40B4-BE49-F238E27FC236}">
                  <a16:creationId xmlns:a16="http://schemas.microsoft.com/office/drawing/2014/main" id="{97D487EE-1AD4-5ECD-04A6-C76DF4FFBA9E}"/>
                </a:ext>
              </a:extLst>
            </p:cNvPr>
            <p:cNvSpPr>
              <a:spLocks/>
            </p:cNvSpPr>
            <p:nvPr/>
          </p:nvSpPr>
          <p:spPr bwMode="auto">
            <a:xfrm>
              <a:off x="7334864" y="59559"/>
              <a:ext cx="1661652" cy="799831"/>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144802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175872"/>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
        <p:nvSpPr>
          <p:cNvPr id="3" name="Freeform 7">
            <a:extLst>
              <a:ext uri="{FF2B5EF4-FFF2-40B4-BE49-F238E27FC236}">
                <a16:creationId xmlns:a16="http://schemas.microsoft.com/office/drawing/2014/main" id="{5EAA70CF-1649-FEFE-59C4-6D70F8AEE62B}"/>
              </a:ext>
            </a:extLst>
          </p:cNvPr>
          <p:cNvSpPr>
            <a:spLocks/>
          </p:cNvSpPr>
          <p:nvPr/>
        </p:nvSpPr>
        <p:spPr bwMode="auto">
          <a:xfrm>
            <a:off x="6777448" y="175872"/>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2" name="Picture 1">
            <a:extLst>
              <a:ext uri="{FF2B5EF4-FFF2-40B4-BE49-F238E27FC236}">
                <a16:creationId xmlns:a16="http://schemas.microsoft.com/office/drawing/2014/main" id="{F1F7EF16-D734-1BC4-71CC-70994D81C29D}"/>
              </a:ext>
            </a:extLst>
          </p:cNvPr>
          <p:cNvPicPr>
            <a:picLocks noChangeAspect="1"/>
          </p:cNvPicPr>
          <p:nvPr/>
        </p:nvPicPr>
        <p:blipFill>
          <a:blip r:embed="rId3"/>
          <a:stretch>
            <a:fillRect/>
          </a:stretch>
        </p:blipFill>
        <p:spPr>
          <a:xfrm>
            <a:off x="2366553" y="1078788"/>
            <a:ext cx="4391053" cy="5478157"/>
          </a:xfrm>
          <a:prstGeom prst="rect">
            <a:avLst/>
          </a:prstGeom>
        </p:spPr>
      </p:pic>
    </p:spTree>
    <p:extLst>
      <p:ext uri="{BB962C8B-B14F-4D97-AF65-F5344CB8AC3E}">
        <p14:creationId xmlns:p14="http://schemas.microsoft.com/office/powerpoint/2010/main" val="2373866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AC02008C-96CE-62BD-8E12-B5915954BB6B}"/>
              </a:ext>
            </a:extLst>
          </p:cNvPr>
          <p:cNvSpPr>
            <a:spLocks/>
          </p:cNvSpPr>
          <p:nvPr/>
        </p:nvSpPr>
        <p:spPr bwMode="auto">
          <a:xfrm>
            <a:off x="6856106" y="98529"/>
            <a:ext cx="2169907" cy="1364482"/>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78639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3" name="Freeform 7">
            <a:extLst>
              <a:ext uri="{FF2B5EF4-FFF2-40B4-BE49-F238E27FC236}">
                <a16:creationId xmlns:a16="http://schemas.microsoft.com/office/drawing/2014/main" id="{54EEB988-9CCA-2C7B-8C80-C25B9240CBA4}"/>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686409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4" name="Freeform 7">
            <a:extLst>
              <a:ext uri="{FF2B5EF4-FFF2-40B4-BE49-F238E27FC236}">
                <a16:creationId xmlns:a16="http://schemas.microsoft.com/office/drawing/2014/main" id="{3A48BE91-300C-EE1B-50DC-AF70CF6D0B40}"/>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10221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
        <p:nvSpPr>
          <p:cNvPr id="4" name="Freeform 7">
            <a:extLst>
              <a:ext uri="{FF2B5EF4-FFF2-40B4-BE49-F238E27FC236}">
                <a16:creationId xmlns:a16="http://schemas.microsoft.com/office/drawing/2014/main" id="{78C8E4B4-AF9E-2ED3-E874-9770168C4A4E}"/>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23890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34377" y="1693550"/>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08A47CAF-5507-3183-E15F-860649889A8B}"/>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687647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1779639" y="17516"/>
            <a:ext cx="4778478" cy="1631216"/>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CONFESSION</a:t>
            </a:r>
          </a:p>
          <a:p>
            <a:pPr marR="0" lvl="0" algn="ctr">
              <a:lnSpc>
                <a:spcPct val="107000"/>
              </a:lnSpc>
              <a:spcBef>
                <a:spcPts val="0"/>
              </a:spcBef>
              <a:spcAft>
                <a:spcPts val="0"/>
              </a:spcAft>
            </a:pPr>
            <a:r>
              <a:rPr lang="en-US" sz="3200" b="1" dirty="0">
                <a:solidFill>
                  <a:srgbClr val="000000"/>
                </a:solidFill>
                <a:effectLst/>
                <a:latin typeface="Arial Rounded MT Bold" panose="020F0704030504030204" pitchFamily="34" charset="0"/>
                <a:ea typeface="Times New Roman" panose="02020603050405020304" pitchFamily="18" charset="0"/>
              </a:rPr>
              <a:t>AND</a:t>
            </a:r>
          </a:p>
          <a:p>
            <a:pPr marR="0" lvl="0" algn="ctr">
              <a:lnSpc>
                <a:spcPct val="107000"/>
              </a:lnSpc>
              <a:spcBef>
                <a:spcPts val="0"/>
              </a:spcBef>
              <a:spcAft>
                <a:spcPts val="0"/>
              </a:spcAft>
            </a:pPr>
            <a:r>
              <a:rPr lang="en-US" sz="3200" b="1" dirty="0">
                <a:solidFill>
                  <a:srgbClr val="000000"/>
                </a:solidFill>
                <a:effectLst/>
                <a:latin typeface="Arial Rounded MT Bold" panose="020F0704030504030204" pitchFamily="34" charset="0"/>
                <a:ea typeface="Times New Roman" panose="02020603050405020304" pitchFamily="18" charset="0"/>
              </a:rPr>
              <a:t>FORGIVENESS</a:t>
            </a:r>
            <a:endParaRPr lang="en-US" sz="32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1904224"/>
            <a:ext cx="8650840" cy="1104277"/>
          </a:xfrm>
          <a:prstGeom prst="rect">
            <a:avLst/>
          </a:prstGeom>
        </p:spPr>
        <p:txBody>
          <a:bodyPr wrap="square">
            <a:spAutoFit/>
          </a:bodyPr>
          <a:lstStyle/>
          <a:p>
            <a:pPr marL="0" marR="0">
              <a:lnSpc>
                <a:spcPct val="107000"/>
              </a:lnSpc>
              <a:spcBef>
                <a:spcPts val="0"/>
              </a:spcBef>
              <a:spcAft>
                <a:spcPts val="600"/>
              </a:spcAft>
            </a:pPr>
            <a:r>
              <a:rPr lang="en-US" sz="32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3591501"/>
            <a:ext cx="8650839" cy="2877583"/>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9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14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Merciful God…</a:t>
            </a:r>
          </a:p>
        </p:txBody>
      </p:sp>
      <p:grpSp>
        <p:nvGrpSpPr>
          <p:cNvPr id="3" name="Group 2">
            <a:extLst>
              <a:ext uri="{FF2B5EF4-FFF2-40B4-BE49-F238E27FC236}">
                <a16:creationId xmlns:a16="http://schemas.microsoft.com/office/drawing/2014/main" id="{82B675FE-3059-31A1-665E-3EE7DDB5028B}"/>
              </a:ext>
            </a:extLst>
          </p:cNvPr>
          <p:cNvGrpSpPr/>
          <p:nvPr/>
        </p:nvGrpSpPr>
        <p:grpSpPr>
          <a:xfrm>
            <a:off x="0" y="110436"/>
            <a:ext cx="1585451" cy="1396274"/>
            <a:chOff x="6044787" y="4508735"/>
            <a:chExt cx="1585451" cy="1396274"/>
          </a:xfrm>
        </p:grpSpPr>
        <p:sp>
          <p:nvSpPr>
            <p:cNvPr id="6" name="Freeform 5">
              <a:extLst>
                <a:ext uri="{FF2B5EF4-FFF2-40B4-BE49-F238E27FC236}">
                  <a16:creationId xmlns:a16="http://schemas.microsoft.com/office/drawing/2014/main" id="{31265DBC-414C-32C1-0290-9C157588386F}"/>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7" name="TextBox 6">
              <a:extLst>
                <a:ext uri="{FF2B5EF4-FFF2-40B4-BE49-F238E27FC236}">
                  <a16:creationId xmlns:a16="http://schemas.microsoft.com/office/drawing/2014/main" id="{D992FABE-A710-647D-D85C-E6BD86DCF246}"/>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241950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64439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BE4A1476-AC35-4B82-7754-A1EAFB9FEF5C}"/>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356545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86070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E4E4129C-1631-59DC-FD91-63794A018009}"/>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77758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644391"/>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0D0854F8-7965-FB0F-E557-C6663E3EA2EE}"/>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17586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516571"/>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676DB2F9-32CE-4DDA-D1D2-54780B1F48C4}"/>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189618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1821371"/>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
        <p:nvSpPr>
          <p:cNvPr id="4" name="Freeform 7">
            <a:extLst>
              <a:ext uri="{FF2B5EF4-FFF2-40B4-BE49-F238E27FC236}">
                <a16:creationId xmlns:a16="http://schemas.microsoft.com/office/drawing/2014/main" id="{48E1975C-443B-96A7-20D7-2D5C77BD306B}"/>
              </a:ext>
            </a:extLst>
          </p:cNvPr>
          <p:cNvSpPr>
            <a:spLocks/>
          </p:cNvSpPr>
          <p:nvPr/>
        </p:nvSpPr>
        <p:spPr bwMode="auto">
          <a:xfrm>
            <a:off x="7052743" y="131348"/>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63923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787847" y="1961770"/>
            <a:ext cx="7568306" cy="340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p>
          <a:p>
            <a:pPr marR="0">
              <a:spcBef>
                <a:spcPts val="0"/>
              </a:spcBef>
              <a:spcAft>
                <a:spcPts val="0"/>
              </a:spcAft>
            </a:pPr>
            <a:endParaRPr lang="en-US" sz="1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Merciful God,</a:t>
            </a:r>
          </a:p>
          <a:p>
            <a:pPr marL="0" marR="0">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195CB093-3B88-F013-3CF3-B96F32CFA34C}"/>
              </a:ext>
            </a:extLst>
          </p:cNvPr>
          <p:cNvGrpSpPr/>
          <p:nvPr/>
        </p:nvGrpSpPr>
        <p:grpSpPr>
          <a:xfrm>
            <a:off x="0" y="107209"/>
            <a:ext cx="9026013" cy="1080498"/>
            <a:chOff x="0" y="107209"/>
            <a:chExt cx="9026013" cy="1080498"/>
          </a:xfrm>
        </p:grpSpPr>
        <p:sp>
          <p:nvSpPr>
            <p:cNvPr id="9" name="Rectangle 8">
              <a:extLst>
                <a:ext uri="{FF2B5EF4-FFF2-40B4-BE49-F238E27FC236}">
                  <a16:creationId xmlns:a16="http://schemas.microsoft.com/office/drawing/2014/main" id="{58142D88-A151-4871-89E0-003AD0E6C4B6}"/>
                </a:ext>
              </a:extLst>
            </p:cNvPr>
            <p:cNvSpPr/>
            <p:nvPr/>
          </p:nvSpPr>
          <p:spPr>
            <a:xfrm>
              <a:off x="0" y="107209"/>
              <a:ext cx="7108723" cy="646331"/>
            </a:xfrm>
            <a:prstGeom prst="rect">
              <a:avLst/>
            </a:prstGeom>
          </p:spPr>
          <p:txBody>
            <a:bodyPr wrap="square">
              <a:spAutoFit/>
            </a:bodyPr>
            <a:lstStyle/>
            <a:p>
              <a:pPr marL="342900" marR="0" lvl="0" indent="-342900" algn="ctr">
                <a:spcBef>
                  <a:spcPts val="0"/>
                </a:spcBef>
                <a:spcAft>
                  <a:spcPts val="0"/>
                </a:spcAft>
                <a:buFont typeface="Symbol" panose="05050102010706020507" pitchFamily="18" charset="2"/>
                <a:buChar char=""/>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Freeform 7">
              <a:extLst>
                <a:ext uri="{FF2B5EF4-FFF2-40B4-BE49-F238E27FC236}">
                  <a16:creationId xmlns:a16="http://schemas.microsoft.com/office/drawing/2014/main" id="{B931C1AB-A271-EDC4-7F2D-6C87B48A64C8}"/>
                </a:ext>
              </a:extLst>
            </p:cNvPr>
            <p:cNvSpPr>
              <a:spLocks/>
            </p:cNvSpPr>
            <p:nvPr/>
          </p:nvSpPr>
          <p:spPr bwMode="auto">
            <a:xfrm>
              <a:off x="7108723" y="107209"/>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59279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715963"/>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200" dirty="0">
                <a:latin typeface="Arial Rounded MT Bold" panose="020F0704030504030204" pitchFamily="34" charset="0"/>
                <a:ea typeface="Calibri" panose="020F0502020204030204" pitchFamily="34" charset="0"/>
                <a:cs typeface="Times New Roman" panose="02020603050405020304" pitchFamily="18" charset="0"/>
              </a:rPr>
              <a:t>Receive our prayers and hold all for whom we pray in your loving arms, in the name of your son, Jesus Christ.</a:t>
            </a:r>
          </a:p>
          <a:p>
            <a:pPr marL="684213" marR="0" indent="-684213">
              <a:spcBef>
                <a:spcPts val="0"/>
              </a:spcBef>
              <a:spcAft>
                <a:spcPts val="0"/>
              </a:spcAft>
            </a:pPr>
            <a:endParaRPr lang="en-US" sz="36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6ADB3E15-44DD-0A99-69D3-E61DAB818EED}"/>
              </a:ext>
            </a:extLst>
          </p:cNvPr>
          <p:cNvGrpSpPr/>
          <p:nvPr/>
        </p:nvGrpSpPr>
        <p:grpSpPr>
          <a:xfrm>
            <a:off x="0" y="107209"/>
            <a:ext cx="9026013" cy="1080498"/>
            <a:chOff x="0" y="107209"/>
            <a:chExt cx="9026013" cy="1080498"/>
          </a:xfrm>
        </p:grpSpPr>
        <p:sp>
          <p:nvSpPr>
            <p:cNvPr id="5" name="Rectangle 4">
              <a:extLst>
                <a:ext uri="{FF2B5EF4-FFF2-40B4-BE49-F238E27FC236}">
                  <a16:creationId xmlns:a16="http://schemas.microsoft.com/office/drawing/2014/main" id="{8F6532E6-6DD2-5683-8372-C20B4902FB05}"/>
                </a:ext>
              </a:extLst>
            </p:cNvPr>
            <p:cNvSpPr/>
            <p:nvPr/>
          </p:nvSpPr>
          <p:spPr>
            <a:xfrm>
              <a:off x="0" y="107209"/>
              <a:ext cx="7108723" cy="646331"/>
            </a:xfrm>
            <a:prstGeom prst="rect">
              <a:avLst/>
            </a:prstGeom>
          </p:spPr>
          <p:txBody>
            <a:bodyPr wrap="square">
              <a:spAutoFit/>
            </a:bodyPr>
            <a:lstStyle/>
            <a:p>
              <a:pPr marL="342900" marR="0" lvl="0" indent="-342900" algn="ctr">
                <a:spcBef>
                  <a:spcPts val="0"/>
                </a:spcBef>
                <a:spcAft>
                  <a:spcPts val="0"/>
                </a:spcAft>
                <a:buFont typeface="Symbol" panose="05050102010706020507" pitchFamily="18" charset="2"/>
                <a:buChar char=""/>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Freeform 7">
              <a:extLst>
                <a:ext uri="{FF2B5EF4-FFF2-40B4-BE49-F238E27FC236}">
                  <a16:creationId xmlns:a16="http://schemas.microsoft.com/office/drawing/2014/main" id="{E097EDE5-9B45-2A0C-EDE9-CB04E0124F4F}"/>
                </a:ext>
              </a:extLst>
            </p:cNvPr>
            <p:cNvSpPr>
              <a:spLocks/>
            </p:cNvSpPr>
            <p:nvPr/>
          </p:nvSpPr>
          <p:spPr bwMode="auto">
            <a:xfrm>
              <a:off x="7108723" y="107209"/>
              <a:ext cx="1917290" cy="1080498"/>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Word</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spTree>
    <p:extLst>
      <p:ext uri="{BB962C8B-B14F-4D97-AF65-F5344CB8AC3E}">
        <p14:creationId xmlns:p14="http://schemas.microsoft.com/office/powerpoint/2010/main" val="344533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5024440" y="117987"/>
            <a:ext cx="4119559" cy="22515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973138" marR="0" lvl="0" indent="-571500"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rPr>
              <a:t>OFFERING</a:t>
            </a:r>
          </a:p>
          <a:p>
            <a:pPr marL="973138" marR="0" lvl="0" indent="-571500" defTabSz="914400" rtl="0" eaLnBrk="1" fontAlgn="base" latinLnBrk="0" hangingPunct="1">
              <a:lnSpc>
                <a:spcPct val="90000"/>
              </a:lnSpc>
              <a:spcBef>
                <a:spcPct val="0"/>
              </a:spcBef>
              <a:spcAft>
                <a:spcPts val="600"/>
              </a:spcAft>
              <a:buClrTx/>
              <a:buSzTx/>
              <a:buFont typeface="Symbol" panose="05050102010706020507" pitchFamily="18" charset="2"/>
              <a:buChar char="*"/>
              <a:tabLst/>
              <a:defRPr/>
            </a:pPr>
            <a:r>
              <a:rPr lang="en-US" altLang="en-US" sz="3600" b="1" dirty="0">
                <a:solidFill>
                  <a:prstClr val="black">
                    <a:lumMod val="85000"/>
                    <a:lumOff val="15000"/>
                  </a:prstClr>
                </a:solidFill>
                <a:latin typeface="Arial Rounded MT Bold" panose="020F0704030504030204" pitchFamily="34" charset="0"/>
                <a:cs typeface="+mj-cs"/>
              </a:rPr>
              <a:t>OFFERTORY PRAYER</a:t>
            </a:r>
            <a:endParaRPr kumimoji="0" lang="en-US" altLang="en-US" sz="31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endParaRPr>
          </a:p>
        </p:txBody>
      </p:sp>
      <p:sp>
        <p:nvSpPr>
          <p:cNvPr id="7" name="Freeform 6">
            <a:extLst>
              <a:ext uri="{FF2B5EF4-FFF2-40B4-BE49-F238E27FC236}">
                <a16:creationId xmlns:a16="http://schemas.microsoft.com/office/drawing/2014/main" id="{96FD53EA-BC3C-55F6-AE23-8AF1F122CCC2}"/>
              </a:ext>
            </a:extLst>
          </p:cNvPr>
          <p:cNvSpPr>
            <a:spLocks/>
          </p:cNvSpPr>
          <p:nvPr/>
        </p:nvSpPr>
        <p:spPr bwMode="auto">
          <a:xfrm>
            <a:off x="5503511" y="4432651"/>
            <a:ext cx="1907303" cy="1219541"/>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Meal</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grpSp>
        <p:nvGrpSpPr>
          <p:cNvPr id="14" name="Group 13">
            <a:extLst>
              <a:ext uri="{FF2B5EF4-FFF2-40B4-BE49-F238E27FC236}">
                <a16:creationId xmlns:a16="http://schemas.microsoft.com/office/drawing/2014/main" id="{F7250715-3880-BA3A-50BC-7636BB9C3139}"/>
              </a:ext>
            </a:extLst>
          </p:cNvPr>
          <p:cNvGrpSpPr/>
          <p:nvPr/>
        </p:nvGrpSpPr>
        <p:grpSpPr>
          <a:xfrm>
            <a:off x="6135328" y="3385463"/>
            <a:ext cx="2458066" cy="1495983"/>
            <a:chOff x="1219200" y="4984954"/>
            <a:chExt cx="2458066" cy="1495983"/>
          </a:xfrm>
        </p:grpSpPr>
        <p:sp>
          <p:nvSpPr>
            <p:cNvPr id="10" name="Freeform 5">
              <a:extLst>
                <a:ext uri="{FF2B5EF4-FFF2-40B4-BE49-F238E27FC236}">
                  <a16:creationId xmlns:a16="http://schemas.microsoft.com/office/drawing/2014/main" id="{E9B3E978-5BAC-EA40-C2AF-69C99ABAF71E}"/>
                </a:ext>
              </a:extLst>
            </p:cNvPr>
            <p:cNvSpPr>
              <a:spLocks/>
            </p:cNvSpPr>
            <p:nvPr/>
          </p:nvSpPr>
          <p:spPr bwMode="auto">
            <a:xfrm>
              <a:off x="1219200" y="4984954"/>
              <a:ext cx="1225914" cy="89806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Gather</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1" name="Freeform 7">
              <a:extLst>
                <a:ext uri="{FF2B5EF4-FFF2-40B4-BE49-F238E27FC236}">
                  <a16:creationId xmlns:a16="http://schemas.microsoft.com/office/drawing/2014/main" id="{F71C7990-BAD7-8785-B3B0-B878D704711F}"/>
                </a:ext>
              </a:extLst>
            </p:cNvPr>
            <p:cNvSpPr>
              <a:spLocks/>
            </p:cNvSpPr>
            <p:nvPr/>
          </p:nvSpPr>
          <p:spPr bwMode="auto">
            <a:xfrm>
              <a:off x="2201023" y="4994593"/>
              <a:ext cx="1474683" cy="746567"/>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mn-ea"/>
                  <a:cs typeface="Arial" charset="0"/>
                </a:rPr>
                <a:t>Word</a:t>
              </a: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12" name="Freeform 8">
              <a:extLst>
                <a:ext uri="{FF2B5EF4-FFF2-40B4-BE49-F238E27FC236}">
                  <a16:creationId xmlns:a16="http://schemas.microsoft.com/office/drawing/2014/main" id="{CEA59990-02A9-1E72-25D1-FC46C87722A3}"/>
                </a:ext>
              </a:extLst>
            </p:cNvPr>
            <p:cNvSpPr>
              <a:spLocks/>
            </p:cNvSpPr>
            <p:nvPr/>
          </p:nvSpPr>
          <p:spPr bwMode="auto">
            <a:xfrm>
              <a:off x="2450573" y="5583347"/>
              <a:ext cx="1226693" cy="897590"/>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a:solidFill>
                    <a:prstClr val="black"/>
                  </a:solidFill>
                  <a:ea typeface="+mn-ea"/>
                  <a:cs typeface="Arial" charset="0"/>
                </a:rPr>
                <a:t>Sending </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grpSp>
      <p:pic>
        <p:nvPicPr>
          <p:cNvPr id="2" name="Picture 1">
            <a:extLst>
              <a:ext uri="{FF2B5EF4-FFF2-40B4-BE49-F238E27FC236}">
                <a16:creationId xmlns:a16="http://schemas.microsoft.com/office/drawing/2014/main" id="{B7D1E5D1-BB1D-FD14-7AA7-557121E9ECA1}"/>
              </a:ext>
            </a:extLst>
          </p:cNvPr>
          <p:cNvPicPr>
            <a:picLocks noChangeAspect="1"/>
          </p:cNvPicPr>
          <p:nvPr/>
        </p:nvPicPr>
        <p:blipFill>
          <a:blip r:embed="rId3"/>
          <a:stretch>
            <a:fillRect/>
          </a:stretch>
        </p:blipFill>
        <p:spPr>
          <a:xfrm>
            <a:off x="628844" y="705190"/>
            <a:ext cx="4395597" cy="5480779"/>
          </a:xfrm>
          <a:prstGeom prst="rect">
            <a:avLst/>
          </a:prstGeom>
        </p:spPr>
      </p:pic>
    </p:spTree>
    <p:extLst>
      <p:ext uri="{BB962C8B-B14F-4D97-AF65-F5344CB8AC3E}">
        <p14:creationId xmlns:p14="http://schemas.microsoft.com/office/powerpoint/2010/main" val="1920593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E5530193-A761-BF06-B12E-519BCA82280F}"/>
              </a:ext>
            </a:extLst>
          </p:cNvPr>
          <p:cNvPicPr>
            <a:picLocks noChangeAspect="1"/>
          </p:cNvPicPr>
          <p:nvPr/>
        </p:nvPicPr>
        <p:blipFill rotWithShape="1">
          <a:blip r:embed="rId2">
            <a:lum bright="-20000" contrast="40000"/>
          </a:blip>
          <a:srcRect b="48865"/>
          <a:stretch/>
        </p:blipFill>
        <p:spPr>
          <a:xfrm>
            <a:off x="-1" y="1012723"/>
            <a:ext cx="9144000" cy="3519947"/>
          </a:xfrm>
          <a:prstGeom prst="rect">
            <a:avLst/>
          </a:prstGeom>
        </p:spPr>
      </p:pic>
      <p:sp>
        <p:nvSpPr>
          <p:cNvPr id="4" name="Freeform 6">
            <a:extLst>
              <a:ext uri="{FF2B5EF4-FFF2-40B4-BE49-F238E27FC236}">
                <a16:creationId xmlns:a16="http://schemas.microsoft.com/office/drawing/2014/main" id="{FC168ED6-106C-FC69-88AE-FB4FE9B27E18}"/>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563032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E5530193-A761-BF06-B12E-519BCA82280F}"/>
              </a:ext>
            </a:extLst>
          </p:cNvPr>
          <p:cNvPicPr>
            <a:picLocks noChangeAspect="1"/>
          </p:cNvPicPr>
          <p:nvPr/>
        </p:nvPicPr>
        <p:blipFill rotWithShape="1">
          <a:blip r:embed="rId2">
            <a:lum bright="-20000" contrast="40000"/>
          </a:blip>
          <a:srcRect t="50126"/>
          <a:stretch/>
        </p:blipFill>
        <p:spPr>
          <a:xfrm>
            <a:off x="0" y="1450257"/>
            <a:ext cx="9144000" cy="2915265"/>
          </a:xfrm>
          <a:prstGeom prst="rect">
            <a:avLst/>
          </a:prstGeom>
        </p:spPr>
      </p:pic>
      <p:sp>
        <p:nvSpPr>
          <p:cNvPr id="2" name="Freeform 6">
            <a:extLst>
              <a:ext uri="{FF2B5EF4-FFF2-40B4-BE49-F238E27FC236}">
                <a16:creationId xmlns:a16="http://schemas.microsoft.com/office/drawing/2014/main" id="{2494F6B8-E537-DA01-671E-E7B390FA26DC}"/>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464644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gn="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862072"/>
            <a:ext cx="9144000" cy="597304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Christ came into the world and showed us how to live, but we have failed to live by what he taught. We have not loved you with all our heart, soul, mind and strength, we have not done to others as we would have done to ourselves. Shine a light on our hearts, that we might turn from the shadows of our sin and walk in your ways.</a:t>
            </a:r>
            <a:endParaRPr lang="en-US" sz="4000" b="1" dirty="0">
              <a:effectLst/>
              <a:latin typeface="Arial Rounded MT Bold" panose="020F07040305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8CC52617-D32F-3DF5-112E-DEF5F70AD6C3}"/>
              </a:ext>
            </a:extLst>
          </p:cNvPr>
          <p:cNvPicPr>
            <a:picLocks noChangeAspect="1"/>
          </p:cNvPicPr>
          <p:nvPr/>
        </p:nvPicPr>
        <p:blipFill>
          <a:blip r:embed="rId3"/>
          <a:stretch>
            <a:fillRect/>
          </a:stretch>
        </p:blipFill>
        <p:spPr>
          <a:xfrm>
            <a:off x="0" y="114586"/>
            <a:ext cx="801693" cy="713294"/>
          </a:xfrm>
          <a:prstGeom prst="rect">
            <a:avLst/>
          </a:prstGeom>
        </p:spPr>
      </p:pic>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
        <p:nvSpPr>
          <p:cNvPr id="2" name="Freeform 6">
            <a:extLst>
              <a:ext uri="{FF2B5EF4-FFF2-40B4-BE49-F238E27FC236}">
                <a16:creationId xmlns:a16="http://schemas.microsoft.com/office/drawing/2014/main" id="{13C58860-0EB7-0342-4247-E2B1B25D975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1526391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rotWithShape="1">
          <a:blip r:embed="rId2"/>
          <a:srcRect l="1737" r="3951" b="50867"/>
          <a:stretch/>
        </p:blipFill>
        <p:spPr>
          <a:xfrm>
            <a:off x="0" y="1559241"/>
            <a:ext cx="9144000" cy="2996316"/>
          </a:xfrm>
          <a:prstGeom prst="rect">
            <a:avLst/>
          </a:prstGeom>
        </p:spPr>
      </p:pic>
      <p:sp>
        <p:nvSpPr>
          <p:cNvPr id="3" name="Freeform 6">
            <a:extLst>
              <a:ext uri="{FF2B5EF4-FFF2-40B4-BE49-F238E27FC236}">
                <a16:creationId xmlns:a16="http://schemas.microsoft.com/office/drawing/2014/main" id="{136AA6CF-0F40-C2D5-ACCD-61AC67ABEDF1}"/>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907289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rotWithShape="1">
          <a:blip r:embed="rId2"/>
          <a:srcRect l="1737" t="49778" r="3951"/>
          <a:stretch/>
        </p:blipFill>
        <p:spPr>
          <a:xfrm>
            <a:off x="0" y="1470358"/>
            <a:ext cx="9144000" cy="3062748"/>
          </a:xfrm>
          <a:prstGeom prst="rect">
            <a:avLst/>
          </a:prstGeom>
        </p:spPr>
      </p:pic>
      <p:sp>
        <p:nvSpPr>
          <p:cNvPr id="3" name="Freeform 6">
            <a:extLst>
              <a:ext uri="{FF2B5EF4-FFF2-40B4-BE49-F238E27FC236}">
                <a16:creationId xmlns:a16="http://schemas.microsoft.com/office/drawing/2014/main" id="{67150640-34DF-AADE-1CD9-647DB6F63CAA}"/>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612670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820689"/>
            <a:ext cx="8902557" cy="4096250"/>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Almighty Lord</a:t>
            </a:r>
            <a:r>
              <a:rPr lang="en-US" sz="3200" dirty="0">
                <a:latin typeface="Arial Rounded MT Bold" panose="020F0704030504030204" pitchFamily="34" charset="0"/>
                <a:ea typeface="Times New Roman" panose="02020603050405020304" pitchFamily="18" charset="0"/>
              </a:rPr>
              <a: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…With joy we tell our story:  Alleluia!</a:t>
            </a:r>
            <a:r>
              <a:rPr lang="en-US" sz="20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Alleluia</a:t>
            </a:r>
          </a:p>
          <a:p>
            <a:pPr marL="461963" marR="0" indent="-461963">
              <a:lnSpc>
                <a:spcPct val="107000"/>
              </a:lnSpc>
              <a:spcBef>
                <a:spcPts val="0"/>
              </a:spcBef>
              <a:spcAft>
                <a:spcPts val="600"/>
              </a:spcAft>
            </a:pPr>
            <a:r>
              <a:rPr lang="en-US" sz="3200" dirty="0">
                <a:effectLst/>
                <a:latin typeface="Arial Rounded MT Bold" panose="020F0704030504030204" pitchFamily="34" charset="0"/>
                <a:ea typeface="Calibri" panose="020F0502020204030204" pitchFamily="34" charset="0"/>
              </a:rPr>
              <a:t>P:	We call for your Spirit…</a:t>
            </a:r>
          </a:p>
          <a:p>
            <a:pPr marL="461963" marR="0" indent="-461963">
              <a:lnSpc>
                <a:spcPct val="107000"/>
              </a:lnSpc>
              <a:spcBef>
                <a:spcPts val="0"/>
              </a:spcBef>
              <a:spcAft>
                <a:spcPts val="600"/>
              </a:spcAft>
            </a:pPr>
            <a:r>
              <a:rPr lang="en-US" sz="3200" dirty="0">
                <a:latin typeface="Arial Rounded MT Bold" panose="020F0704030504030204" pitchFamily="34" charset="0"/>
                <a:ea typeface="Calibri" panose="020F0502020204030204" pitchFamily="34" charset="0"/>
              </a:rPr>
              <a:t>			… Amen, amen, amen, amen.</a:t>
            </a:r>
          </a:p>
          <a:p>
            <a:pPr marL="461963" marR="0" indent="-461963">
              <a:lnSpc>
                <a:spcPct val="107000"/>
              </a:lnSpc>
              <a:spcBef>
                <a:spcPts val="0"/>
              </a:spcBef>
              <a:spcAft>
                <a:spcPts val="600"/>
              </a:spcAft>
            </a:pPr>
            <a:r>
              <a:rPr lang="en-US" sz="3600" b="1" dirty="0">
                <a:effectLst/>
                <a:latin typeface="Arial Rounded MT Bold" panose="020F0704030504030204" pitchFamily="34" charset="0"/>
                <a:ea typeface="Calibri" panose="020F0502020204030204" pitchFamily="34" charset="0"/>
              </a:rPr>
              <a:t>C:	Amen, amen, amen, amen.</a:t>
            </a:r>
          </a:p>
        </p:txBody>
      </p:sp>
      <p:sp>
        <p:nvSpPr>
          <p:cNvPr id="2" name="Freeform 6">
            <a:extLst>
              <a:ext uri="{FF2B5EF4-FFF2-40B4-BE49-F238E27FC236}">
                <a16:creationId xmlns:a16="http://schemas.microsoft.com/office/drawing/2014/main" id="{48F17451-EB8B-0FC7-A9CE-11A8B45C609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4196593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621161" y="1467481"/>
            <a:ext cx="7910096"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301F0C86-1CFC-F216-1631-02A161943FB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077905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786634" y="1293563"/>
            <a:ext cx="7570731" cy="4194674"/>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BC24B3F5-2E25-D90E-29C6-64E7F847FC43}"/>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461235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461540" y="1629429"/>
            <a:ext cx="6220920" cy="3009093"/>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4528B8C3-6BCC-9E14-D214-69E8081EC9AC}"/>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4044980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639096" y="1326168"/>
            <a:ext cx="7865805" cy="360188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It is good for us to be here in the presence of our savior, Jesus Christ, and all the saints, living and departed. Jesus invites you to the feast of all creation. Come and be fed.</a:t>
            </a:r>
            <a:endParaRPr lang="en-US" sz="3600" dirty="0">
              <a:effectLst/>
              <a:latin typeface="Arial Rounded MT Bold" panose="020F0704030504030204" pitchFamily="34" charset="0"/>
              <a:ea typeface="Calibri" panose="020F0502020204030204" pitchFamily="34" charset="0"/>
            </a:endParaRPr>
          </a:p>
        </p:txBody>
      </p:sp>
      <p:sp>
        <p:nvSpPr>
          <p:cNvPr id="2" name="Freeform 6">
            <a:extLst>
              <a:ext uri="{FF2B5EF4-FFF2-40B4-BE49-F238E27FC236}">
                <a16:creationId xmlns:a16="http://schemas.microsoft.com/office/drawing/2014/main" id="{C7F8B40A-F6A9-42BC-9B21-999A038F73B0}"/>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58479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4000" b="1" dirty="0">
                <a:solidFill>
                  <a:srgbClr val="000000"/>
                </a:solidFill>
                <a:latin typeface="Arial Rounded MT Bold" panose="020F0704030504030204" pitchFamily="34" charset="0"/>
                <a:ea typeface="Calibri" panose="020F0502020204030204" pitchFamily="34" charset="0"/>
              </a:rPr>
              <a:t>COMMUNION DISTRIBUTION</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959FC90-329E-4545-AE26-44E6BAEF8369}"/>
              </a:ext>
            </a:extLst>
          </p:cNvPr>
          <p:cNvSpPr/>
          <p:nvPr/>
        </p:nvSpPr>
        <p:spPr>
          <a:xfrm>
            <a:off x="236306" y="820688"/>
            <a:ext cx="8748444" cy="4392934"/>
          </a:xfrm>
          <a:prstGeom prst="rect">
            <a:avLst/>
          </a:prstGeom>
        </p:spPr>
        <p:txBody>
          <a:bodyPr wrap="square">
            <a:spAutoFit/>
          </a:bodyPr>
          <a:lstStyle/>
          <a:p>
            <a:pPr marL="0" marR="0">
              <a:lnSpc>
                <a:spcPct val="107000"/>
              </a:lnSpc>
              <a:spcBef>
                <a:spcPts val="0"/>
              </a:spcBef>
              <a:spcAft>
                <a:spcPts val="1800"/>
              </a:spcAft>
            </a:pPr>
            <a:r>
              <a:rPr lang="en-US" sz="3200" i="1" dirty="0">
                <a:solidFill>
                  <a:srgbClr val="C00000"/>
                </a:solidFill>
                <a:latin typeface="Arial Rounded MT Bold" panose="020F0704030504030204" pitchFamily="34" charset="0"/>
                <a:ea typeface="Times New Roman" panose="02020603050405020304" pitchFamily="18" charset="0"/>
              </a:rPr>
              <a:t>Communion is by “Station”.  The bread may be broken for distribution.  As the ministers give the bread and wine, they say these words to each communicant:</a:t>
            </a:r>
            <a:endParaRPr lang="en-US" sz="3200" dirty="0">
              <a:solidFill>
                <a:srgbClr val="C00000"/>
              </a:solidFill>
              <a:latin typeface="Arial Rounded MT Bold" panose="020F0704030504030204" pitchFamily="34" charset="0"/>
              <a:ea typeface="Calibri" panose="020F0502020204030204" pitchFamily="34" charset="0"/>
            </a:endParaRPr>
          </a:p>
          <a:p>
            <a:pPr marL="0" marR="0">
              <a:lnSpc>
                <a:spcPct val="107000"/>
              </a:lnSpc>
              <a:spcBef>
                <a:spcPts val="0"/>
              </a:spcBef>
              <a:spcAft>
                <a:spcPts val="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18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18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05BA7156-6E5B-6759-08DA-1A5B33BDC00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247010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C7B22788-E895-8381-FCE1-FA125FA88182}"/>
              </a:ext>
            </a:extLst>
          </p:cNvPr>
          <p:cNvSpPr>
            <a:spLocks/>
          </p:cNvSpPr>
          <p:nvPr/>
        </p:nvSpPr>
        <p:spPr bwMode="auto">
          <a:xfrm>
            <a:off x="159249"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srcRect l="1741" t="3184" r="1803" b="51506"/>
          <a:stretch/>
        </p:blipFill>
        <p:spPr>
          <a:xfrm>
            <a:off x="-1" y="1229030"/>
            <a:ext cx="9128265" cy="3028337"/>
          </a:xfrm>
          <a:prstGeom prst="rect">
            <a:avLst/>
          </a:prstGeom>
        </p:spPr>
      </p:pic>
    </p:spTree>
    <p:extLst>
      <p:ext uri="{BB962C8B-B14F-4D97-AF65-F5344CB8AC3E}">
        <p14:creationId xmlns:p14="http://schemas.microsoft.com/office/powerpoint/2010/main" val="72297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577338"/>
          </a:xfrm>
          <a:prstGeom prst="rect">
            <a:avLst/>
          </a:prstGeom>
        </p:spPr>
        <p:txBody>
          <a:bodyPr wrap="square">
            <a:spAutoFit/>
          </a:bodyPr>
          <a:lstStyle/>
          <a:p>
            <a:pPr marL="342900" marR="0" lvl="0" indent="-342900" algn="r">
              <a:lnSpc>
                <a:spcPct val="107000"/>
              </a:lnSpc>
              <a:spcBef>
                <a:spcPts val="0"/>
              </a:spcBef>
              <a:spcAft>
                <a:spcPts val="0"/>
              </a:spcAft>
              <a:buFont typeface="Symbol" panose="05050102010706020507" pitchFamily="18" charset="2"/>
              <a:buChar char=""/>
            </a:pPr>
            <a:r>
              <a:rPr lang="en-US" sz="32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32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396610"/>
            <a:ext cx="7867205" cy="4480394"/>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Jesus came not to condemn the world, but that the world might be saved through him. By his abundant love, all your sins are forgiven, that you might walk in the light of Christ.</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pic>
        <p:nvPicPr>
          <p:cNvPr id="3" name="Picture 2">
            <a:extLst>
              <a:ext uri="{FF2B5EF4-FFF2-40B4-BE49-F238E27FC236}">
                <a16:creationId xmlns:a16="http://schemas.microsoft.com/office/drawing/2014/main" id="{503AF134-97AB-B072-63BF-6E295386FC96}"/>
              </a:ext>
            </a:extLst>
          </p:cNvPr>
          <p:cNvPicPr>
            <a:picLocks noChangeAspect="1"/>
          </p:cNvPicPr>
          <p:nvPr/>
        </p:nvPicPr>
        <p:blipFill>
          <a:blip r:embed="rId3"/>
          <a:stretch>
            <a:fillRect/>
          </a:stretch>
        </p:blipFill>
        <p:spPr>
          <a:xfrm>
            <a:off x="0" y="104753"/>
            <a:ext cx="1194800" cy="1063055"/>
          </a:xfrm>
          <a:prstGeom prst="rect">
            <a:avLst/>
          </a:prstGeom>
        </p:spPr>
      </p:pic>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sp>
        <p:nvSpPr>
          <p:cNvPr id="3" name="Freeform 6">
            <a:extLst>
              <a:ext uri="{FF2B5EF4-FFF2-40B4-BE49-F238E27FC236}">
                <a16:creationId xmlns:a16="http://schemas.microsoft.com/office/drawing/2014/main" id="{C7B22788-E895-8381-FCE1-FA125FA88182}"/>
              </a:ext>
            </a:extLst>
          </p:cNvPr>
          <p:cNvSpPr>
            <a:spLocks/>
          </p:cNvSpPr>
          <p:nvPr/>
        </p:nvSpPr>
        <p:spPr bwMode="auto">
          <a:xfrm>
            <a:off x="68826"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srcRect l="1741" t="49229" r="1803" b="4210"/>
          <a:stretch/>
        </p:blipFill>
        <p:spPr>
          <a:xfrm>
            <a:off x="-1" y="1258528"/>
            <a:ext cx="9128265" cy="3111909"/>
          </a:xfrm>
          <a:prstGeom prst="rect">
            <a:avLst/>
          </a:prstGeom>
        </p:spPr>
      </p:pic>
    </p:spTree>
    <p:extLst>
      <p:ext uri="{BB962C8B-B14F-4D97-AF65-F5344CB8AC3E}">
        <p14:creationId xmlns:p14="http://schemas.microsoft.com/office/powerpoint/2010/main" val="3771720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273377" y="1706534"/>
            <a:ext cx="8621242" cy="2616101"/>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a:t>
            </a:r>
            <a:r>
              <a:rPr lang="en-US" sz="3200" b="1" dirty="0">
                <a:solidFill>
                  <a:srgbClr val="C00000"/>
                </a:solidFill>
                <a:latin typeface="Arial Rounded MT Bold" panose="020F0704030504030204" pitchFamily="34" charset="0"/>
                <a:cs typeface="Arial" panose="020B0604020202020204" pitchFamily="34" charset="0"/>
              </a:rPr>
              <a:t>☩ n</a:t>
            </a:r>
            <a:r>
              <a:rPr lang="en-US" sz="3200" dirty="0">
                <a:latin typeface="Arial Rounded MT Bold" panose="020F0704030504030204" pitchFamily="34" charset="0"/>
                <a:cs typeface="Arial" panose="020B0604020202020204" pitchFamily="34" charset="0"/>
              </a:rPr>
              <a:t>ow and forever.</a:t>
            </a: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
        <p:nvSpPr>
          <p:cNvPr id="3" name="Freeform 6">
            <a:extLst>
              <a:ext uri="{FF2B5EF4-FFF2-40B4-BE49-F238E27FC236}">
                <a16:creationId xmlns:a16="http://schemas.microsoft.com/office/drawing/2014/main" id="{C7B22788-E895-8381-FCE1-FA125FA88182}"/>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3944661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742336" y="1180514"/>
            <a:ext cx="7659328" cy="3212033"/>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Holy One, we thank you for the healing that springs forth abundantly from this table.  Renew our strength to do justice, love kindness, and journey humbly with you.</a:t>
            </a:r>
          </a:p>
        </p:txBody>
      </p:sp>
      <p:sp>
        <p:nvSpPr>
          <p:cNvPr id="3" name="Rectangle 2">
            <a:extLst>
              <a:ext uri="{FF2B5EF4-FFF2-40B4-BE49-F238E27FC236}">
                <a16:creationId xmlns:a16="http://schemas.microsoft.com/office/drawing/2014/main" id="{790C6291-52B3-4F46-B302-22178A78676C}"/>
              </a:ext>
            </a:extLst>
          </p:cNvPr>
          <p:cNvSpPr/>
          <p:nvPr/>
        </p:nvSpPr>
        <p:spPr>
          <a:xfrm>
            <a:off x="742336" y="4650707"/>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
        <p:nvSpPr>
          <p:cNvPr id="4" name="Freeform 6">
            <a:extLst>
              <a:ext uri="{FF2B5EF4-FFF2-40B4-BE49-F238E27FC236}">
                <a16:creationId xmlns:a16="http://schemas.microsoft.com/office/drawing/2014/main" id="{D25F4E0A-1336-9EF2-6099-686F341CDF93}"/>
              </a:ext>
            </a:extLst>
          </p:cNvPr>
          <p:cNvSpPr>
            <a:spLocks/>
          </p:cNvSpPr>
          <p:nvPr/>
        </p:nvSpPr>
        <p:spPr bwMode="auto">
          <a:xfrm>
            <a:off x="176981" y="5593991"/>
            <a:ext cx="1812567" cy="1146022"/>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ea typeface="+mn-ea"/>
                <a:cs typeface="Arial" charset="0"/>
              </a:rPr>
              <a:t>Meal</a:t>
            </a:r>
            <a:endParaRPr kumimoji="0" lang="en-GB" sz="4000" b="0" i="0" u="none" strike="noStrike" kern="0" cap="none" spc="0" normalizeH="0" baseline="0" noProof="0" dirty="0">
              <a:ln>
                <a:noFill/>
              </a:ln>
              <a:solidFill>
                <a:prstClr val="black"/>
              </a:solidFill>
              <a:effectLst/>
              <a:uLnTx/>
              <a:uFillTx/>
              <a:ea typeface="+mn-ea"/>
              <a:cs typeface="Arial" charset="0"/>
            </a:endParaRPr>
          </a:p>
        </p:txBody>
      </p:sp>
    </p:spTree>
    <p:extLst>
      <p:ext uri="{BB962C8B-B14F-4D97-AF65-F5344CB8AC3E}">
        <p14:creationId xmlns:p14="http://schemas.microsoft.com/office/powerpoint/2010/main" val="41353856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117988"/>
            <a:ext cx="9143999" cy="8975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688975" marR="0" lvl="0" indent="-571500" algn="ctr"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n-US" sz="36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rPr>
              <a:t>ANNOUNCEMENTS</a:t>
            </a:r>
          </a:p>
        </p:txBody>
      </p:sp>
      <p:pic>
        <p:nvPicPr>
          <p:cNvPr id="2" name="Picture 1">
            <a:extLst>
              <a:ext uri="{FF2B5EF4-FFF2-40B4-BE49-F238E27FC236}">
                <a16:creationId xmlns:a16="http://schemas.microsoft.com/office/drawing/2014/main" id="{B7D1E5D1-BB1D-FD14-7AA7-557121E9ECA1}"/>
              </a:ext>
            </a:extLst>
          </p:cNvPr>
          <p:cNvPicPr>
            <a:picLocks noChangeAspect="1"/>
          </p:cNvPicPr>
          <p:nvPr/>
        </p:nvPicPr>
        <p:blipFill>
          <a:blip r:embed="rId3"/>
          <a:stretch>
            <a:fillRect/>
          </a:stretch>
        </p:blipFill>
        <p:spPr>
          <a:xfrm>
            <a:off x="294968" y="1357870"/>
            <a:ext cx="4225807" cy="5269071"/>
          </a:xfrm>
          <a:prstGeom prst="rect">
            <a:avLst/>
          </a:prstGeom>
        </p:spPr>
      </p:pic>
      <p:grpSp>
        <p:nvGrpSpPr>
          <p:cNvPr id="3" name="Group 2">
            <a:extLst>
              <a:ext uri="{FF2B5EF4-FFF2-40B4-BE49-F238E27FC236}">
                <a16:creationId xmlns:a16="http://schemas.microsoft.com/office/drawing/2014/main" id="{549AA0AF-1421-4A1A-4941-FD6251045658}"/>
              </a:ext>
            </a:extLst>
          </p:cNvPr>
          <p:cNvGrpSpPr/>
          <p:nvPr/>
        </p:nvGrpSpPr>
        <p:grpSpPr>
          <a:xfrm>
            <a:off x="5574348" y="4263512"/>
            <a:ext cx="3274684" cy="2363429"/>
            <a:chOff x="2126171" y="4750632"/>
            <a:chExt cx="2958458" cy="2107368"/>
          </a:xfrm>
        </p:grpSpPr>
        <p:sp>
          <p:nvSpPr>
            <p:cNvPr id="5" name="Freeform 5">
              <a:extLst>
                <a:ext uri="{FF2B5EF4-FFF2-40B4-BE49-F238E27FC236}">
                  <a16:creationId xmlns:a16="http://schemas.microsoft.com/office/drawing/2014/main" id="{2C8285B8-11D8-7B89-0D6A-F9854D70C52A}"/>
                </a:ext>
              </a:extLst>
            </p:cNvPr>
            <p:cNvSpPr>
              <a:spLocks/>
            </p:cNvSpPr>
            <p:nvPr/>
          </p:nvSpPr>
          <p:spPr bwMode="auto">
            <a:xfrm>
              <a:off x="2126171" y="4750632"/>
              <a:ext cx="1098265" cy="1042126"/>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Gather</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6" name="Freeform 6">
              <a:extLst>
                <a:ext uri="{FF2B5EF4-FFF2-40B4-BE49-F238E27FC236}">
                  <a16:creationId xmlns:a16="http://schemas.microsoft.com/office/drawing/2014/main" id="{C764CC6B-A845-0EBA-411C-C74A731F853B}"/>
                </a:ext>
              </a:extLst>
            </p:cNvPr>
            <p:cNvSpPr>
              <a:spLocks/>
            </p:cNvSpPr>
            <p:nvPr/>
          </p:nvSpPr>
          <p:spPr bwMode="auto">
            <a:xfrm>
              <a:off x="2126171" y="5620265"/>
              <a:ext cx="1321132" cy="866326"/>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97BAE5"/>
            </a:solidFill>
            <a:ln w="28575">
              <a:solidFill>
                <a:sysClr val="windowText" lastClr="000000">
                  <a:lumMod val="50000"/>
                  <a:lumOff val="50000"/>
                </a:sysClr>
              </a:solidFill>
              <a:prstDash val="solid"/>
              <a:round/>
              <a:headEnd/>
              <a:tailEnd/>
            </a:ln>
          </p:spPr>
          <p:txBody>
            <a:bodyPr r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Meal</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8" name="Freeform 7">
              <a:extLst>
                <a:ext uri="{FF2B5EF4-FFF2-40B4-BE49-F238E27FC236}">
                  <a16:creationId xmlns:a16="http://schemas.microsoft.com/office/drawing/2014/main" id="{22C09E37-D146-6870-0529-385B229DA34B}"/>
                </a:ext>
              </a:extLst>
            </p:cNvPr>
            <p:cNvSpPr>
              <a:spLocks/>
            </p:cNvSpPr>
            <p:nvPr/>
          </p:nvSpPr>
          <p:spPr bwMode="auto">
            <a:xfrm>
              <a:off x="3005761" y="4750632"/>
              <a:ext cx="1321131" cy="866326"/>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rgbClr val="BFD5EF"/>
            </a:solidFill>
            <a:ln w="28575">
              <a:solidFill>
                <a:sysClr val="windowText" lastClr="000000">
                  <a:lumMod val="50000"/>
                  <a:lumOff val="50000"/>
                </a:sysClr>
              </a:solidFill>
              <a:prstDash val="solid"/>
              <a:round/>
              <a:headEnd/>
              <a:tailEnd/>
            </a:ln>
          </p:spPr>
          <p:txBody>
            <a:bodyPr lIns="468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rPr>
                <a:t>Word</a:t>
              </a:r>
              <a:endParaRPr kumimoji="0" lang="en-GB" sz="20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grpSp>
          <p:nvGrpSpPr>
            <p:cNvPr id="9" name="Group 8">
              <a:extLst>
                <a:ext uri="{FF2B5EF4-FFF2-40B4-BE49-F238E27FC236}">
                  <a16:creationId xmlns:a16="http://schemas.microsoft.com/office/drawing/2014/main" id="{F888797F-D076-46DB-3A39-C9C15873E83D}"/>
                </a:ext>
              </a:extLst>
            </p:cNvPr>
            <p:cNvGrpSpPr/>
            <p:nvPr/>
          </p:nvGrpSpPr>
          <p:grpSpPr>
            <a:xfrm>
              <a:off x="3229327" y="5445016"/>
              <a:ext cx="1855302" cy="1412984"/>
              <a:chOff x="3229327" y="5445016"/>
              <a:chExt cx="1855302" cy="1412984"/>
            </a:xfrm>
          </p:grpSpPr>
          <p:sp>
            <p:nvSpPr>
              <p:cNvPr id="13" name="Freeform 8">
                <a:extLst>
                  <a:ext uri="{FF2B5EF4-FFF2-40B4-BE49-F238E27FC236}">
                    <a16:creationId xmlns:a16="http://schemas.microsoft.com/office/drawing/2014/main" id="{C0FF35C9-28F8-8CE1-9B80-3C1DADD5245E}"/>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15" name="TextBox 14">
                <a:extLst>
                  <a:ext uri="{FF2B5EF4-FFF2-40B4-BE49-F238E27FC236}">
                    <a16:creationId xmlns:a16="http://schemas.microsoft.com/office/drawing/2014/main" id="{B92D576B-FF11-3F72-9882-4471AA212136}"/>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grpSp>
    </p:spTree>
    <p:extLst>
      <p:ext uri="{BB962C8B-B14F-4D97-AF65-F5344CB8AC3E}">
        <p14:creationId xmlns:p14="http://schemas.microsoft.com/office/powerpoint/2010/main" val="3907849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746943"/>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God who faithfully brings forth justice and breaks the oppressor’s rod bless, strengthen, and uphold you,        today and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59479C-D7EC-A1D0-8FA2-FB8809AE01CC}"/>
              </a:ext>
            </a:extLst>
          </p:cNvPr>
          <p:cNvSpPr txBox="1"/>
          <p:nvPr/>
        </p:nvSpPr>
        <p:spPr>
          <a:xfrm>
            <a:off x="2355608" y="3036957"/>
            <a:ext cx="509046" cy="707886"/>
          </a:xfrm>
          <a:prstGeom prst="rect">
            <a:avLst/>
          </a:prstGeom>
          <a:noFill/>
        </p:spPr>
        <p:txBody>
          <a:bodyPr wrap="square">
            <a:spAutoFit/>
          </a:bodyPr>
          <a:lstStyle/>
          <a:p>
            <a:r>
              <a:rPr lang="en-US" sz="40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3600" dirty="0">
              <a:solidFill>
                <a:srgbClr val="C00000"/>
              </a:solidFill>
            </a:endParaRPr>
          </a:p>
        </p:txBody>
      </p:sp>
      <p:grpSp>
        <p:nvGrpSpPr>
          <p:cNvPr id="3" name="Group 2">
            <a:extLst>
              <a:ext uri="{FF2B5EF4-FFF2-40B4-BE49-F238E27FC236}">
                <a16:creationId xmlns:a16="http://schemas.microsoft.com/office/drawing/2014/main" id="{E4E34416-126F-63EB-5B93-91DAA3219F78}"/>
              </a:ext>
            </a:extLst>
          </p:cNvPr>
          <p:cNvGrpSpPr/>
          <p:nvPr/>
        </p:nvGrpSpPr>
        <p:grpSpPr>
          <a:xfrm>
            <a:off x="7126680" y="5392772"/>
            <a:ext cx="1855302" cy="1358019"/>
            <a:chOff x="3229327" y="5445016"/>
            <a:chExt cx="1855302" cy="1412984"/>
          </a:xfrm>
        </p:grpSpPr>
        <p:sp>
          <p:nvSpPr>
            <p:cNvPr id="5" name="Freeform 8">
              <a:extLst>
                <a:ext uri="{FF2B5EF4-FFF2-40B4-BE49-F238E27FC236}">
                  <a16:creationId xmlns:a16="http://schemas.microsoft.com/office/drawing/2014/main" id="{59177F3F-5A0D-E0E4-9D11-467AE157345E}"/>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6" name="TextBox 5">
              <a:extLst>
                <a:ext uri="{FF2B5EF4-FFF2-40B4-BE49-F238E27FC236}">
                  <a16:creationId xmlns:a16="http://schemas.microsoft.com/office/drawing/2014/main" id="{FF94AB54-1B60-4364-6833-3232759E8726}"/>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3666552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117988"/>
            <a:ext cx="9143999" cy="7994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688975" marR="0" lvl="0" indent="-571500" algn="ctr" defTabSz="914400" rtl="0" eaLnBrk="1" fontAlgn="base" latinLnBrk="0" hangingPunct="1">
              <a:lnSpc>
                <a:spcPct val="90000"/>
              </a:lnSpc>
              <a:spcBef>
                <a:spcPct val="0"/>
              </a:spcBef>
              <a:spcAft>
                <a:spcPts val="600"/>
              </a:spcAft>
              <a:buClrTx/>
              <a:buSzTx/>
              <a:buFont typeface="Symbol" panose="05050102010706020507" pitchFamily="18" charset="2"/>
              <a:buChar char="*"/>
              <a:defRPr/>
            </a:pPr>
            <a:r>
              <a:rPr lang="en-US" altLang="en-US" sz="3600" b="1" dirty="0">
                <a:solidFill>
                  <a:prstClr val="black">
                    <a:lumMod val="85000"/>
                    <a:lumOff val="15000"/>
                  </a:prstClr>
                </a:solidFill>
                <a:latin typeface="Arial Rounded MT Bold" panose="020F0704030504030204" pitchFamily="34" charset="0"/>
                <a:cs typeface="+mj-cs"/>
              </a:rPr>
              <a:t>Sending Song</a:t>
            </a:r>
          </a:p>
        </p:txBody>
      </p:sp>
      <p:pic>
        <p:nvPicPr>
          <p:cNvPr id="2" name="Picture 1">
            <a:extLst>
              <a:ext uri="{FF2B5EF4-FFF2-40B4-BE49-F238E27FC236}">
                <a16:creationId xmlns:a16="http://schemas.microsoft.com/office/drawing/2014/main" id="{B7D1E5D1-BB1D-FD14-7AA7-557121E9ECA1}"/>
              </a:ext>
            </a:extLst>
          </p:cNvPr>
          <p:cNvPicPr>
            <a:picLocks noChangeAspect="1"/>
          </p:cNvPicPr>
          <p:nvPr/>
        </p:nvPicPr>
        <p:blipFill>
          <a:blip r:embed="rId3"/>
          <a:stretch>
            <a:fillRect/>
          </a:stretch>
        </p:blipFill>
        <p:spPr>
          <a:xfrm>
            <a:off x="2713493" y="2105344"/>
            <a:ext cx="3717014" cy="4634668"/>
          </a:xfrm>
          <a:prstGeom prst="rect">
            <a:avLst/>
          </a:prstGeom>
        </p:spPr>
      </p:pic>
      <p:grpSp>
        <p:nvGrpSpPr>
          <p:cNvPr id="3" name="Group 2">
            <a:extLst>
              <a:ext uri="{FF2B5EF4-FFF2-40B4-BE49-F238E27FC236}">
                <a16:creationId xmlns:a16="http://schemas.microsoft.com/office/drawing/2014/main" id="{2FF38BBD-1815-13BA-1F28-1EEE1F03A7BA}"/>
              </a:ext>
            </a:extLst>
          </p:cNvPr>
          <p:cNvGrpSpPr/>
          <p:nvPr/>
        </p:nvGrpSpPr>
        <p:grpSpPr>
          <a:xfrm>
            <a:off x="7018525" y="4987654"/>
            <a:ext cx="1855302" cy="1358019"/>
            <a:chOff x="3229327" y="5445016"/>
            <a:chExt cx="1855302" cy="1412984"/>
          </a:xfrm>
        </p:grpSpPr>
        <p:sp>
          <p:nvSpPr>
            <p:cNvPr id="5" name="Freeform 8">
              <a:extLst>
                <a:ext uri="{FF2B5EF4-FFF2-40B4-BE49-F238E27FC236}">
                  <a16:creationId xmlns:a16="http://schemas.microsoft.com/office/drawing/2014/main" id="{D371571B-D9E2-0854-FEEF-92E13AA6C268}"/>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6" name="TextBox 5">
              <a:extLst>
                <a:ext uri="{FF2B5EF4-FFF2-40B4-BE49-F238E27FC236}">
                  <a16:creationId xmlns:a16="http://schemas.microsoft.com/office/drawing/2014/main" id="{CDDA0874-0536-F0DC-E81B-5E696CC93C80}"/>
                </a:ext>
              </a:extLst>
            </p:cNvPr>
            <p:cNvSpPr txBox="1"/>
            <p:nvPr/>
          </p:nvSpPr>
          <p:spPr>
            <a:xfrm>
              <a:off x="3666326" y="5974820"/>
              <a:ext cx="141830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8" name="Title 1">
            <a:extLst>
              <a:ext uri="{FF2B5EF4-FFF2-40B4-BE49-F238E27FC236}">
                <a16:creationId xmlns:a16="http://schemas.microsoft.com/office/drawing/2014/main" id="{06526B1A-6362-AF91-66C0-0FA5B4A16C55}"/>
              </a:ext>
            </a:extLst>
          </p:cNvPr>
          <p:cNvSpPr txBox="1">
            <a:spLocks/>
          </p:cNvSpPr>
          <p:nvPr/>
        </p:nvSpPr>
        <p:spPr bwMode="auto">
          <a:xfrm>
            <a:off x="0" y="735224"/>
            <a:ext cx="9144000" cy="18801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117475" marR="0" lvl="0" algn="ctr" defTabSz="914400" rtl="0" eaLnBrk="1" fontAlgn="base" latinLnBrk="0" hangingPunct="1">
              <a:lnSpc>
                <a:spcPct val="90000"/>
              </a:lnSpc>
              <a:spcBef>
                <a:spcPct val="0"/>
              </a:spcBef>
              <a:spcAft>
                <a:spcPts val="600"/>
              </a:spcAft>
              <a:buClrTx/>
              <a:buSzTx/>
              <a:defRPr/>
            </a:pPr>
            <a:r>
              <a:rPr lang="en-US" altLang="en-US" sz="3600" b="1" dirty="0">
                <a:solidFill>
                  <a:prstClr val="black">
                    <a:lumMod val="85000"/>
                    <a:lumOff val="15000"/>
                  </a:prstClr>
                </a:solidFill>
                <a:latin typeface="Arial Rounded MT Bold" panose="020F0704030504030204" pitchFamily="34" charset="0"/>
                <a:cs typeface="+mj-cs"/>
              </a:rPr>
              <a:t>“Beautiful Savior”</a:t>
            </a:r>
          </a:p>
          <a:p>
            <a:pPr marL="117475" marR="0" lvl="0" algn="ctr" defTabSz="914400" rtl="0" eaLnBrk="1" fontAlgn="base" latinLnBrk="0" hangingPunct="1">
              <a:lnSpc>
                <a:spcPct val="90000"/>
              </a:lnSpc>
              <a:spcBef>
                <a:spcPct val="0"/>
              </a:spcBef>
              <a:spcAft>
                <a:spcPts val="600"/>
              </a:spcAft>
              <a:buClrTx/>
              <a:buSzTx/>
              <a:defRPr/>
            </a:pPr>
            <a:r>
              <a:rPr lang="en-US" altLang="en-US" sz="3600" b="1" dirty="0">
                <a:solidFill>
                  <a:prstClr val="black">
                    <a:lumMod val="85000"/>
                    <a:lumOff val="15000"/>
                  </a:prstClr>
                </a:solidFill>
                <a:latin typeface="Arial Rounded MT Bold" panose="020F0704030504030204" pitchFamily="34" charset="0"/>
                <a:cs typeface="+mj-cs"/>
              </a:rPr>
              <a:t>LBW 518</a:t>
            </a:r>
          </a:p>
          <a:p>
            <a:pPr marL="688975" marR="0" lvl="0" indent="-571500" defTabSz="914400" rtl="0" eaLnBrk="1" fontAlgn="base" latinLnBrk="0" hangingPunct="1">
              <a:lnSpc>
                <a:spcPct val="90000"/>
              </a:lnSpc>
              <a:spcBef>
                <a:spcPct val="0"/>
              </a:spcBef>
              <a:spcAft>
                <a:spcPts val="600"/>
              </a:spcAft>
              <a:buClrTx/>
              <a:buSzTx/>
              <a:buFont typeface="Symbol" panose="05050102010706020507" pitchFamily="18" charset="2"/>
              <a:buChar char="*"/>
              <a:defRPr/>
            </a:pPr>
            <a:endParaRPr kumimoji="0" lang="en-US" altLang="en-US" sz="3100" b="1"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ヒラギノ角ゴ Pro W3" pitchFamily="4" charset="-128"/>
              <a:cs typeface="+mj-cs"/>
            </a:endParaRPr>
          </a:p>
        </p:txBody>
      </p:sp>
    </p:spTree>
    <p:extLst>
      <p:ext uri="{BB962C8B-B14F-4D97-AF65-F5344CB8AC3E}">
        <p14:creationId xmlns:p14="http://schemas.microsoft.com/office/powerpoint/2010/main" val="3686039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Beautiful Savior					LBW 518</a:t>
            </a: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4" name="TextBox 3">
            <a:extLst>
              <a:ext uri="{FF2B5EF4-FFF2-40B4-BE49-F238E27FC236}">
                <a16:creationId xmlns:a16="http://schemas.microsoft.com/office/drawing/2014/main" id="{AB4F8CF5-8DC2-BABB-1C63-C20D31DDC72B}"/>
              </a:ext>
            </a:extLst>
          </p:cNvPr>
          <p:cNvSpPr txBox="1"/>
          <p:nvPr/>
        </p:nvSpPr>
        <p:spPr>
          <a:xfrm>
            <a:off x="2128683" y="1276668"/>
            <a:ext cx="4886634"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Beautiful Savior,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King of creation,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Son of God and                                        Son of Man!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Truly I'd love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truly I'd serve thee,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light of my soul,                                                my joy, my crown.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095155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Beautiful Savior					LBW 518</a:t>
            </a: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4" name="TextBox 3">
            <a:extLst>
              <a:ext uri="{FF2B5EF4-FFF2-40B4-BE49-F238E27FC236}">
                <a16:creationId xmlns:a16="http://schemas.microsoft.com/office/drawing/2014/main" id="{AB4F8CF5-8DC2-BABB-1C63-C20D31DDC72B}"/>
              </a:ext>
            </a:extLst>
          </p:cNvPr>
          <p:cNvSpPr txBox="1"/>
          <p:nvPr/>
        </p:nvSpPr>
        <p:spPr>
          <a:xfrm>
            <a:off x="1656735" y="1014442"/>
            <a:ext cx="5830530"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Fair are the meadows,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fair are the woodlands,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robed in </a:t>
            </a:r>
            <a:r>
              <a:rPr lang="en-US" sz="3600" dirty="0" err="1">
                <a:effectLst/>
                <a:latin typeface="Arial Rounded MT Bold" panose="020F0704030504030204" pitchFamily="34" charset="0"/>
                <a:ea typeface="MS Mincho" panose="02020609040205080304" pitchFamily="49" charset="-128"/>
              </a:rPr>
              <a:t>flow'rs</a:t>
            </a:r>
            <a:r>
              <a:rPr lang="en-US" sz="3600" dirty="0">
                <a:effectLst/>
                <a:latin typeface="Arial Rounded MT Bold" panose="020F0704030504030204" pitchFamily="34" charset="0"/>
                <a:ea typeface="MS Mincho" panose="02020609040205080304" pitchFamily="49" charset="-128"/>
              </a:rPr>
              <a:t> of                                              blooming spring;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is fairer,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is purer,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he makes our                                     sorrowing spirit sing.</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193273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Beautiful Savior					LBW 518</a:t>
            </a: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4" name="TextBox 3">
            <a:extLst>
              <a:ext uri="{FF2B5EF4-FFF2-40B4-BE49-F238E27FC236}">
                <a16:creationId xmlns:a16="http://schemas.microsoft.com/office/drawing/2014/main" id="{AB4F8CF5-8DC2-BABB-1C63-C20D31DDC72B}"/>
              </a:ext>
            </a:extLst>
          </p:cNvPr>
          <p:cNvSpPr txBox="1"/>
          <p:nvPr/>
        </p:nvSpPr>
        <p:spPr>
          <a:xfrm>
            <a:off x="1755057" y="1014442"/>
            <a:ext cx="5633885"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Fair is the sunshine,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fair is the moonlight,</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bright the sparkling                                        stars on high;</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shines brighter,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shines purer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than all the angels                                                  in the sky.</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778651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Beautiful Savior					LBW 518</a:t>
            </a:r>
          </a:p>
        </p:txBody>
      </p:sp>
      <p:grpSp>
        <p:nvGrpSpPr>
          <p:cNvPr id="7" name="Group 6">
            <a:extLst>
              <a:ext uri="{FF2B5EF4-FFF2-40B4-BE49-F238E27FC236}">
                <a16:creationId xmlns:a16="http://schemas.microsoft.com/office/drawing/2014/main" id="{03FB86A4-C73C-9941-F283-E201F10D8138}"/>
              </a:ext>
            </a:extLst>
          </p:cNvPr>
          <p:cNvGrpSpPr/>
          <p:nvPr/>
        </p:nvGrpSpPr>
        <p:grpSpPr>
          <a:xfrm>
            <a:off x="7818141" y="5815756"/>
            <a:ext cx="1291445" cy="976723"/>
            <a:chOff x="3229327" y="5445016"/>
            <a:chExt cx="1855302" cy="1412984"/>
          </a:xfrm>
        </p:grpSpPr>
        <p:sp>
          <p:nvSpPr>
            <p:cNvPr id="8" name="Freeform 8">
              <a:extLst>
                <a:ext uri="{FF2B5EF4-FFF2-40B4-BE49-F238E27FC236}">
                  <a16:creationId xmlns:a16="http://schemas.microsoft.com/office/drawing/2014/main" id="{62EB7F6A-7C68-1861-82C8-11394C2C6969}"/>
                </a:ext>
              </a:extLst>
            </p:cNvPr>
            <p:cNvSpPr>
              <a:spLocks/>
            </p:cNvSpPr>
            <p:nvPr/>
          </p:nvSpPr>
          <p:spPr bwMode="auto">
            <a:xfrm>
              <a:off x="3229327" y="5445016"/>
              <a:ext cx="1775292"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9" name="TextBox 8">
              <a:extLst>
                <a:ext uri="{FF2B5EF4-FFF2-40B4-BE49-F238E27FC236}">
                  <a16:creationId xmlns:a16="http://schemas.microsoft.com/office/drawing/2014/main" id="{86A7A30D-8055-2728-007F-62BD749D8B01}"/>
                </a:ext>
              </a:extLst>
            </p:cNvPr>
            <p:cNvSpPr txBox="1"/>
            <p:nvPr/>
          </p:nvSpPr>
          <p:spPr>
            <a:xfrm>
              <a:off x="3666326" y="597482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
        <p:nvSpPr>
          <p:cNvPr id="4" name="TextBox 3">
            <a:extLst>
              <a:ext uri="{FF2B5EF4-FFF2-40B4-BE49-F238E27FC236}">
                <a16:creationId xmlns:a16="http://schemas.microsoft.com/office/drawing/2014/main" id="{AB4F8CF5-8DC2-BABB-1C63-C20D31DDC72B}"/>
              </a:ext>
            </a:extLst>
          </p:cNvPr>
          <p:cNvSpPr txBox="1"/>
          <p:nvPr/>
        </p:nvSpPr>
        <p:spPr>
          <a:xfrm>
            <a:off x="1873044" y="1150876"/>
            <a:ext cx="5397911"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Beautiful Savior,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Lord of the nations,</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Son of God and                                                   Son of Man!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Glory and honor,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praise, adoration,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now and forevermore                                          be thine!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4337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58297" y="114625"/>
            <a:ext cx="7242821" cy="651616"/>
          </a:xfrm>
        </p:spPr>
        <p:txBody>
          <a:bodyPr vert="horz" lIns="91440" tIns="45720" rIns="91440" bIns="45720" rtlCol="0" anchor="ctr">
            <a:normAutofit/>
          </a:bodyPr>
          <a:lstStyle/>
          <a:p>
            <a:pPr marL="571500" indent="-571500" eaLnBrk="1" hangingPunct="1">
              <a:buFont typeface="Symbol" panose="05050102010706020507" pitchFamily="18" charset="2"/>
              <a:buChar char="*"/>
            </a:pPr>
            <a:r>
              <a:rPr lang="en-US" sz="4000" b="1" dirty="0">
                <a:ea typeface="+mj-ea"/>
                <a:cs typeface="+mj-cs"/>
              </a:rPr>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20" y="5476973"/>
            <a:ext cx="9143961" cy="1286404"/>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“How Good Lord To Be Here”</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LBW 89</a:t>
            </a:r>
            <a:endParaRPr lang="en-US" sz="3200" i="1" dirty="0">
              <a:solidFill>
                <a:srgbClr val="C00000"/>
              </a:solidFill>
              <a:latin typeface="Arial Rounded MT Bold" panose="020F0704030504030204" pitchFamily="34" charset="0"/>
              <a:ea typeface="+mn-ea"/>
            </a:endParaRPr>
          </a:p>
        </p:txBody>
      </p:sp>
      <p:grpSp>
        <p:nvGrpSpPr>
          <p:cNvPr id="6" name="Group 5">
            <a:extLst>
              <a:ext uri="{FF2B5EF4-FFF2-40B4-BE49-F238E27FC236}">
                <a16:creationId xmlns:a16="http://schemas.microsoft.com/office/drawing/2014/main" id="{5AF5DDF7-9D35-580D-8B61-A68FBCB27F9C}"/>
              </a:ext>
            </a:extLst>
          </p:cNvPr>
          <p:cNvGrpSpPr/>
          <p:nvPr/>
        </p:nvGrpSpPr>
        <p:grpSpPr>
          <a:xfrm>
            <a:off x="42881" y="114625"/>
            <a:ext cx="1585451" cy="1396274"/>
            <a:chOff x="6044787" y="4508735"/>
            <a:chExt cx="1585451" cy="1396274"/>
          </a:xfrm>
        </p:grpSpPr>
        <p:sp>
          <p:nvSpPr>
            <p:cNvPr id="7" name="Freeform 5">
              <a:extLst>
                <a:ext uri="{FF2B5EF4-FFF2-40B4-BE49-F238E27FC236}">
                  <a16:creationId xmlns:a16="http://schemas.microsoft.com/office/drawing/2014/main" id="{E7B50D5D-1AAD-E2DE-8E52-8E6C6EA56366}"/>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8" name="TextBox 7">
              <a:extLst>
                <a:ext uri="{FF2B5EF4-FFF2-40B4-BE49-F238E27FC236}">
                  <a16:creationId xmlns:a16="http://schemas.microsoft.com/office/drawing/2014/main" id="{25667A10-6C59-7319-4E14-2B12D6A48B31}"/>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pic>
        <p:nvPicPr>
          <p:cNvPr id="3" name="Picture 2">
            <a:extLst>
              <a:ext uri="{FF2B5EF4-FFF2-40B4-BE49-F238E27FC236}">
                <a16:creationId xmlns:a16="http://schemas.microsoft.com/office/drawing/2014/main" id="{2923A8C2-54CD-C34D-A4C3-045445B95FF4}"/>
              </a:ext>
            </a:extLst>
          </p:cNvPr>
          <p:cNvPicPr>
            <a:picLocks noChangeAspect="1"/>
          </p:cNvPicPr>
          <p:nvPr/>
        </p:nvPicPr>
        <p:blipFill>
          <a:blip r:embed="rId3"/>
          <a:stretch>
            <a:fillRect/>
          </a:stretch>
        </p:blipFill>
        <p:spPr>
          <a:xfrm>
            <a:off x="2688172" y="776550"/>
            <a:ext cx="3767655" cy="4700423"/>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50" y="5609991"/>
            <a:ext cx="6566016" cy="1200329"/>
          </a:xfrm>
          <a:prstGeom prst="rect">
            <a:avLst/>
          </a:prstGeom>
        </p:spPr>
        <p:txBody>
          <a:bodyPr wrap="square">
            <a:spAutoFit/>
          </a:bodyPr>
          <a:lstStyle/>
          <a:p>
            <a:pPr marL="0" marR="0">
              <a:spcBef>
                <a:spcPts val="0"/>
              </a:spcBef>
              <a:spcAft>
                <a:spcPts val="0"/>
              </a:spcAft>
            </a:pPr>
            <a:r>
              <a:rPr lang="en-US" sz="1200" dirty="0">
                <a:latin typeface="Times New Roman" panose="02020603050405020304" pitchFamily="18" charset="0"/>
                <a:ea typeface="Times New Roman" panose="02020603050405020304" pitchFamily="18" charset="0"/>
              </a:rPr>
              <a:t>From sundaysandseasons.com.  Copyright © 2023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400" dirty="0">
              <a:effectLst/>
              <a:latin typeface="Times New Roman" panose="02020603050405020304" pitchFamily="18" charset="0"/>
              <a:ea typeface="Times New Roman" panose="02020603050405020304" pitchFamily="18" charset="0"/>
            </a:endParaRPr>
          </a:p>
        </p:txBody>
      </p:sp>
      <p:grpSp>
        <p:nvGrpSpPr>
          <p:cNvPr id="2" name="Group 1">
            <a:extLst>
              <a:ext uri="{FF2B5EF4-FFF2-40B4-BE49-F238E27FC236}">
                <a16:creationId xmlns:a16="http://schemas.microsoft.com/office/drawing/2014/main" id="{DF2D0421-75E9-36B6-7605-57D5C05C5AF6}"/>
              </a:ext>
            </a:extLst>
          </p:cNvPr>
          <p:cNvGrpSpPr/>
          <p:nvPr/>
        </p:nvGrpSpPr>
        <p:grpSpPr>
          <a:xfrm>
            <a:off x="7823487" y="5754296"/>
            <a:ext cx="1320513" cy="976723"/>
            <a:chOff x="8316065" y="-2762237"/>
            <a:chExt cx="1897061" cy="1412984"/>
          </a:xfrm>
        </p:grpSpPr>
        <p:sp>
          <p:nvSpPr>
            <p:cNvPr id="4" name="Freeform 8">
              <a:extLst>
                <a:ext uri="{FF2B5EF4-FFF2-40B4-BE49-F238E27FC236}">
                  <a16:creationId xmlns:a16="http://schemas.microsoft.com/office/drawing/2014/main" id="{AFEA0752-0204-D010-67B3-BFB28D573557}"/>
                </a:ext>
              </a:extLst>
            </p:cNvPr>
            <p:cNvSpPr>
              <a:spLocks/>
            </p:cNvSpPr>
            <p:nvPr/>
          </p:nvSpPr>
          <p:spPr bwMode="auto">
            <a:xfrm>
              <a:off x="8316065" y="-2762237"/>
              <a:ext cx="1775291" cy="1412984"/>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508CD4"/>
            </a:solidFill>
            <a:ln w="28575">
              <a:solidFill>
                <a:sysClr val="windowText" lastClr="000000">
                  <a:lumMod val="50000"/>
                  <a:lumOff val="50000"/>
                </a:sysClr>
              </a:solidFill>
              <a:prstDash val="solid"/>
              <a:round/>
              <a:headEnd/>
              <a:tailEnd/>
            </a:ln>
          </p:spPr>
          <p:txBody>
            <a:bodyPr tIns="468000"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mn-ea"/>
                <a:cs typeface="Arial" charset="0"/>
              </a:endParaRPr>
            </a:p>
          </p:txBody>
        </p:sp>
        <p:sp>
          <p:nvSpPr>
            <p:cNvPr id="5" name="TextBox 4">
              <a:extLst>
                <a:ext uri="{FF2B5EF4-FFF2-40B4-BE49-F238E27FC236}">
                  <a16:creationId xmlns:a16="http://schemas.microsoft.com/office/drawing/2014/main" id="{C4D088F2-4B4A-4844-320E-8CA169835A04}"/>
                </a:ext>
              </a:extLst>
            </p:cNvPr>
            <p:cNvSpPr txBox="1"/>
            <p:nvPr/>
          </p:nvSpPr>
          <p:spPr>
            <a:xfrm>
              <a:off x="8794823" y="-2372700"/>
              <a:ext cx="1418303" cy="667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rPr>
                <a:t>Sending</a:t>
              </a: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 </a:t>
              </a:r>
              <a:endParaRPr kumimoji="0" lang="en-GB" sz="2400" b="0" i="0" u="none" strike="noStrike" kern="0" cap="none" spc="0" normalizeH="0" baseline="0" noProof="0" dirty="0">
                <a:ln>
                  <a:noFill/>
                </a:ln>
                <a:solidFill>
                  <a:prstClr val="black"/>
                </a:solidFill>
                <a:effectLst/>
                <a:uLnTx/>
                <a:uFillTx/>
                <a:latin typeface="Arial Rounded MT Bold" panose="020F0704030504030204" pitchFamily="34" charset="0"/>
                <a:ea typeface="ヒラギノ角ゴ Pro W3" pitchFamily="4" charset="-128"/>
                <a:cs typeface="Arial" charset="0"/>
              </a:endParaRPr>
            </a:p>
          </p:txBody>
        </p:sp>
      </p:grpSp>
    </p:spTree>
    <p:extLst>
      <p:ext uri="{BB962C8B-B14F-4D97-AF65-F5344CB8AC3E}">
        <p14:creationId xmlns:p14="http://schemas.microsoft.com/office/powerpoint/2010/main" val="7133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How Good Lord To Be Here–LBW 89</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A4D8A59A-181A-C39F-6939-CA05C7CA1338}"/>
              </a:ext>
            </a:extLst>
          </p:cNvPr>
          <p:cNvSpPr txBox="1"/>
          <p:nvPr/>
        </p:nvSpPr>
        <p:spPr>
          <a:xfrm>
            <a:off x="86028" y="1477077"/>
            <a:ext cx="8930153" cy="5078313"/>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1	How good, Lord, to be here!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glory fills the night;</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face and garments, like the sun,</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shine with unborrowed light.</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2	How good, Lord, to be here!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beauty to behold</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where Moses and Elijah stand,</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messengers of old.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How Good Lord To Be Here–LBW 89</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A4D8A59A-181A-C39F-6939-CA05C7CA1338}"/>
              </a:ext>
            </a:extLst>
          </p:cNvPr>
          <p:cNvSpPr txBox="1"/>
          <p:nvPr/>
        </p:nvSpPr>
        <p:spPr>
          <a:xfrm>
            <a:off x="86028" y="1477077"/>
            <a:ext cx="8930153" cy="5078313"/>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3	Fulfiller of the past</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and hope of things to be,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we hail your body glorified</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and our redemption see.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MS Mincho" panose="02020609040205080304" pitchFamily="49" charset="-128"/>
              </a:rPr>
              <a:t>4	Before we taste of death,</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we see your kingdom come;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we long to hold the vision bright</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and make this hill our home.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23001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grpSp>
        <p:nvGrpSpPr>
          <p:cNvPr id="11" name="Group 10">
            <a:extLst>
              <a:ext uri="{FF2B5EF4-FFF2-40B4-BE49-F238E27FC236}">
                <a16:creationId xmlns:a16="http://schemas.microsoft.com/office/drawing/2014/main" id="{AC4E5215-4770-11C9-A97C-EDF89E9B1EB9}"/>
              </a:ext>
            </a:extLst>
          </p:cNvPr>
          <p:cNvGrpSpPr/>
          <p:nvPr/>
        </p:nvGrpSpPr>
        <p:grpSpPr>
          <a:xfrm>
            <a:off x="1" y="94350"/>
            <a:ext cx="9143999" cy="1183844"/>
            <a:chOff x="1" y="94350"/>
            <a:chExt cx="9143999" cy="1183844"/>
          </a:xfrm>
        </p:grpSpPr>
        <p:sp>
          <p:nvSpPr>
            <p:cNvPr id="10" name="Rectangle 9">
              <a:extLst>
                <a:ext uri="{FF2B5EF4-FFF2-40B4-BE49-F238E27FC236}">
                  <a16:creationId xmlns:a16="http://schemas.microsoft.com/office/drawing/2014/main" id="{D42CD075-404B-46B2-BB36-FC216556CF3D}"/>
                </a:ext>
              </a:extLst>
            </p:cNvPr>
            <p:cNvSpPr/>
            <p:nvPr/>
          </p:nvSpPr>
          <p:spPr>
            <a:xfrm>
              <a:off x="1452712" y="130305"/>
              <a:ext cx="7691288" cy="584775"/>
            </a:xfrm>
            <a:prstGeom prst="rect">
              <a:avLst/>
            </a:prstGeom>
          </p:spPr>
          <p:txBody>
            <a:bodyPr wrap="square">
              <a:spAutoFit/>
            </a:bodyPr>
            <a:lstStyle/>
            <a:p>
              <a:pPr marL="166688" marR="0" lvl="0" indent="-166688"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How Good Lord To Be Here–LBW 89</a:t>
              </a:r>
            </a:p>
          </p:txBody>
        </p:sp>
        <p:grpSp>
          <p:nvGrpSpPr>
            <p:cNvPr id="7" name="Group 6">
              <a:extLst>
                <a:ext uri="{FF2B5EF4-FFF2-40B4-BE49-F238E27FC236}">
                  <a16:creationId xmlns:a16="http://schemas.microsoft.com/office/drawing/2014/main" id="{B57CF790-9880-2BAE-B2B9-F8DC42F3E89B}"/>
                </a:ext>
              </a:extLst>
            </p:cNvPr>
            <p:cNvGrpSpPr/>
            <p:nvPr/>
          </p:nvGrpSpPr>
          <p:grpSpPr>
            <a:xfrm>
              <a:off x="1" y="94350"/>
              <a:ext cx="1366684" cy="1183844"/>
              <a:chOff x="6044787" y="4508735"/>
              <a:chExt cx="1585451" cy="1396274"/>
            </a:xfrm>
          </p:grpSpPr>
          <p:sp>
            <p:nvSpPr>
              <p:cNvPr id="8" name="Freeform 5">
                <a:extLst>
                  <a:ext uri="{FF2B5EF4-FFF2-40B4-BE49-F238E27FC236}">
                    <a16:creationId xmlns:a16="http://schemas.microsoft.com/office/drawing/2014/main" id="{C3302CA3-633D-63EA-BCF4-6E4C367FA03B}"/>
                  </a:ext>
                </a:extLst>
              </p:cNvPr>
              <p:cNvSpPr>
                <a:spLocks/>
              </p:cNvSpPr>
              <p:nvPr/>
            </p:nvSpPr>
            <p:spPr bwMode="auto">
              <a:xfrm>
                <a:off x="6144585" y="4508735"/>
                <a:ext cx="1485653" cy="1396274"/>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rgbClr val="E9EFF7"/>
              </a:solidFill>
              <a:ln w="28575">
                <a:solidFill>
                  <a:sysClr val="windowText" lastClr="000000">
                    <a:lumMod val="50000"/>
                    <a:lumOff val="50000"/>
                  </a:sysClr>
                </a:solidFill>
                <a:prstDash val="solid"/>
                <a:round/>
                <a:headEnd/>
                <a:tailEnd/>
              </a:ln>
            </p:spPr>
            <p:txBody>
              <a:bodyPr bIns="540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ea typeface="+mn-ea"/>
                  <a:cs typeface="Arial" charset="0"/>
                </a:endParaRPr>
              </a:p>
            </p:txBody>
          </p:sp>
          <p:sp>
            <p:nvSpPr>
              <p:cNvPr id="9" name="TextBox 8">
                <a:extLst>
                  <a:ext uri="{FF2B5EF4-FFF2-40B4-BE49-F238E27FC236}">
                    <a16:creationId xmlns:a16="http://schemas.microsoft.com/office/drawing/2014/main" id="{D4611499-E2E5-E59E-0762-FE225F05F799}"/>
                  </a:ext>
                </a:extLst>
              </p:cNvPr>
              <p:cNvSpPr txBox="1"/>
              <p:nvPr/>
            </p:nvSpPr>
            <p:spPr>
              <a:xfrm>
                <a:off x="6044787" y="4551142"/>
                <a:ext cx="158545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rPr>
                  <a:t>1. Gather</a:t>
                </a: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ヒラギノ角ゴ Pro W3" pitchFamily="4" charset="-128"/>
                  <a:cs typeface="Arial" charset="0"/>
                </a:endParaRPr>
              </a:p>
            </p:txBody>
          </p:sp>
        </p:grpSp>
      </p:grpSp>
      <p:sp>
        <p:nvSpPr>
          <p:cNvPr id="4" name="TextBox 3">
            <a:extLst>
              <a:ext uri="{FF2B5EF4-FFF2-40B4-BE49-F238E27FC236}">
                <a16:creationId xmlns:a16="http://schemas.microsoft.com/office/drawing/2014/main" id="{A4D8A59A-181A-C39F-6939-CA05C7CA1338}"/>
              </a:ext>
            </a:extLst>
          </p:cNvPr>
          <p:cNvSpPr txBox="1"/>
          <p:nvPr/>
        </p:nvSpPr>
        <p:spPr>
          <a:xfrm>
            <a:off x="106923" y="1968690"/>
            <a:ext cx="8930153" cy="2308324"/>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5	How good, Lord, to be here!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Yet we may not remain;</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but since you bid us leave the mount,</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come with us to the plain.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3185471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6416</TotalTime>
  <Words>3196</Words>
  <Application>Microsoft Office PowerPoint</Application>
  <PresentationFormat>On-screen Show (4:3)</PresentationFormat>
  <Paragraphs>345</Paragraphs>
  <Slides>60</Slides>
  <Notes>31</Notes>
  <HiddenSlides>4</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Arial Rounded MT Bold</vt:lpstr>
      <vt:lpstr>Calibri</vt:lpstr>
      <vt:lpstr>Calibri Light</vt:lpstr>
      <vt:lpstr>Symbol</vt:lpstr>
      <vt:lpstr>Times New Roman</vt:lpstr>
      <vt:lpstr>Office Theme</vt:lpstr>
      <vt:lpstr>Trinity Evangelical Lutheran Church February 19, 2023</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134</cp:revision>
  <dcterms:created xsi:type="dcterms:W3CDTF">2016-05-14T21:20:37Z</dcterms:created>
  <dcterms:modified xsi:type="dcterms:W3CDTF">2023-02-19T11:15:01Z</dcterms:modified>
</cp:coreProperties>
</file>