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6"/>
  </p:notesMasterIdLst>
  <p:sldIdLst>
    <p:sldId id="1109" r:id="rId2"/>
    <p:sldId id="260" r:id="rId3"/>
    <p:sldId id="261" r:id="rId4"/>
    <p:sldId id="340" r:id="rId5"/>
    <p:sldId id="341" r:id="rId6"/>
    <p:sldId id="267" r:id="rId7"/>
    <p:sldId id="297" r:id="rId8"/>
    <p:sldId id="1110" r:id="rId9"/>
    <p:sldId id="1111" r:id="rId10"/>
    <p:sldId id="1113" r:id="rId11"/>
    <p:sldId id="1112" r:id="rId12"/>
    <p:sldId id="1114" r:id="rId13"/>
    <p:sldId id="270" r:id="rId14"/>
    <p:sldId id="1016" r:id="rId15"/>
    <p:sldId id="388" r:id="rId16"/>
    <p:sldId id="1017" r:id="rId17"/>
    <p:sldId id="1065" r:id="rId18"/>
    <p:sldId id="278" r:id="rId19"/>
    <p:sldId id="289" r:id="rId20"/>
    <p:sldId id="1115" r:id="rId21"/>
    <p:sldId id="1116" r:id="rId22"/>
    <p:sldId id="1117" r:id="rId23"/>
    <p:sldId id="1118" r:id="rId24"/>
    <p:sldId id="1119" r:id="rId25"/>
    <p:sldId id="1120" r:id="rId26"/>
    <p:sldId id="1121" r:id="rId27"/>
    <p:sldId id="1122" r:id="rId28"/>
    <p:sldId id="1123" r:id="rId29"/>
    <p:sldId id="1124" r:id="rId30"/>
    <p:sldId id="995" r:id="rId31"/>
    <p:sldId id="1125" r:id="rId32"/>
    <p:sldId id="1080" r:id="rId33"/>
    <p:sldId id="310" r:id="rId34"/>
    <p:sldId id="507" r:id="rId35"/>
    <p:sldId id="508" r:id="rId36"/>
    <p:sldId id="339" r:id="rId37"/>
    <p:sldId id="334" r:id="rId38"/>
    <p:sldId id="335" r:id="rId39"/>
    <p:sldId id="336" r:id="rId40"/>
    <p:sldId id="337" r:id="rId41"/>
    <p:sldId id="338" r:id="rId42"/>
    <p:sldId id="304" r:id="rId43"/>
    <p:sldId id="305" r:id="rId44"/>
    <p:sldId id="1126" r:id="rId45"/>
    <p:sldId id="311" r:id="rId46"/>
    <p:sldId id="312" r:id="rId47"/>
    <p:sldId id="483" r:id="rId48"/>
    <p:sldId id="496" r:id="rId49"/>
    <p:sldId id="497" r:id="rId50"/>
    <p:sldId id="316" r:id="rId51"/>
    <p:sldId id="317" r:id="rId52"/>
    <p:sldId id="318" r:id="rId53"/>
    <p:sldId id="320" r:id="rId54"/>
    <p:sldId id="321" r:id="rId55"/>
    <p:sldId id="1127" r:id="rId56"/>
    <p:sldId id="485" r:id="rId57"/>
    <p:sldId id="1128" r:id="rId58"/>
    <p:sldId id="1072" r:id="rId59"/>
    <p:sldId id="1129" r:id="rId60"/>
    <p:sldId id="1130" r:id="rId61"/>
    <p:sldId id="1132" r:id="rId62"/>
    <p:sldId id="1131" r:id="rId63"/>
    <p:sldId id="1133" r:id="rId64"/>
    <p:sldId id="330" r:id="rId6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9398" autoAdjust="0"/>
  </p:normalViewPr>
  <p:slideViewPr>
    <p:cSldViewPr snapToGrid="0" snapToObjects="1" showGuides="1">
      <p:cViewPr varScale="1">
        <p:scale>
          <a:sx n="91" d="100"/>
          <a:sy n="91"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8/21/2022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01503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13770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08656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17</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313261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169302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27051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421477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8797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863209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08426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367593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1899660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275618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3236640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3169630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55</a:t>
            </a:fld>
            <a:endParaRPr lang="en-US" altLang="en-US"/>
          </a:p>
        </p:txBody>
      </p:sp>
    </p:spTree>
    <p:extLst>
      <p:ext uri="{BB962C8B-B14F-4D97-AF65-F5344CB8AC3E}">
        <p14:creationId xmlns:p14="http://schemas.microsoft.com/office/powerpoint/2010/main" val="963167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57</a:t>
            </a:fld>
            <a:endParaRPr lang="en-US" altLang="en-US"/>
          </a:p>
        </p:txBody>
      </p:sp>
    </p:spTree>
    <p:extLst>
      <p:ext uri="{BB962C8B-B14F-4D97-AF65-F5344CB8AC3E}">
        <p14:creationId xmlns:p14="http://schemas.microsoft.com/office/powerpoint/2010/main" val="1151759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940892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696390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134267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48116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1762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38639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51371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8/21/2022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8/21/2022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8/21/2022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8/21/2022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8/21/2022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8/21/2022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8/21/2022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8/21/2022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8/21/2022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8/21/2022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8/21/2022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8/21/2022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pexels.com/photo/agriculture-arable-background-barley-158612/" TargetMode="External"/><Relationship Id="rId3" Type="http://schemas.openxmlformats.org/officeDocument/2006/relationships/image" Target="../media/image3.png"/><Relationship Id="rId7" Type="http://schemas.openxmlformats.org/officeDocument/2006/relationships/image" Target="../media/image5.jpg"/><Relationship Id="rId12" Type="http://schemas.openxmlformats.org/officeDocument/2006/relationships/hyperlink" Target="https://www.publicdomainpictures.net/view-image.php?image=365539&amp;pictu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publicdomainpictures.net/view-image.php?image=365531&amp;picture=rye-wheat-harvest-barley" TargetMode="External"/><Relationship Id="rId11" Type="http://schemas.openxmlformats.org/officeDocument/2006/relationships/image" Target="../media/image7.jpg"/><Relationship Id="rId5" Type="http://schemas.openxmlformats.org/officeDocument/2006/relationships/image" Target="../media/image4.jpg"/><Relationship Id="rId10" Type="http://schemas.openxmlformats.org/officeDocument/2006/relationships/hyperlink" Target="https://www.publicdomainpictures.net/view-image.php?image=365538&amp;picture=rye-wheat-harvest-barley" TargetMode="External"/><Relationship Id="rId4" Type="http://schemas.microsoft.com/office/2007/relationships/hdphoto" Target="../media/hdphoto1.wdp"/><Relationship Id="rId9"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August 21,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2364710" y="5628365"/>
            <a:ext cx="4414579" cy="115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Ruth, Chapter 2</a:t>
            </a:r>
          </a:p>
        </p:txBody>
      </p:sp>
      <p:pic>
        <p:nvPicPr>
          <p:cNvPr id="2" name="Picture 1">
            <a:extLst>
              <a:ext uri="{FF2B5EF4-FFF2-40B4-BE49-F238E27FC236}">
                <a16:creationId xmlns:a16="http://schemas.microsoft.com/office/drawing/2014/main" id="{8AB8B919-E67E-5A05-DB43-99CFC5F7DEFE}"/>
              </a:ext>
            </a:extLst>
          </p:cNvPr>
          <p:cNvPicPr>
            <a:picLocks noChangeAspect="1"/>
          </p:cNvPicPr>
          <p:nvPr/>
        </p:nvPicPr>
        <p:blipFill>
          <a:blip r:embed="rId3"/>
          <a:stretch>
            <a:fillRect/>
          </a:stretch>
        </p:blipFill>
        <p:spPr>
          <a:xfrm>
            <a:off x="1589668" y="2108220"/>
            <a:ext cx="5944115" cy="35664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p>
        </p:txBody>
      </p:sp>
      <p:sp>
        <p:nvSpPr>
          <p:cNvPr id="4" name="TextBox 3">
            <a:extLst>
              <a:ext uri="{FF2B5EF4-FFF2-40B4-BE49-F238E27FC236}">
                <a16:creationId xmlns:a16="http://schemas.microsoft.com/office/drawing/2014/main" id="{898212E0-C55D-D9C8-2119-BD9920400868}"/>
              </a:ext>
            </a:extLst>
          </p:cNvPr>
          <p:cNvSpPr txBox="1"/>
          <p:nvPr/>
        </p:nvSpPr>
        <p:spPr>
          <a:xfrm>
            <a:off x="1255986" y="1143966"/>
            <a:ext cx="6632028" cy="3970318"/>
          </a:xfrm>
          <a:prstGeom prst="rect">
            <a:avLst/>
          </a:prstGeom>
          <a:noFill/>
        </p:spPr>
        <p:txBody>
          <a:bodyPr wrap="square">
            <a:spAutoFit/>
          </a:bodyPr>
          <a:lstStyle/>
          <a:p>
            <a:pPr marL="346075" marR="0" indent="-346075">
              <a:spcBef>
                <a:spcPts val="0"/>
              </a:spcBef>
              <a:spcAft>
                <a:spcPts val="0"/>
              </a:spcAft>
              <a:tabLst>
                <a:tab pos="75469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All good gifts around us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are sent from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Then thank the Lord,                                      oh, thank the Lord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for all his love.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7435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p>
        </p:txBody>
      </p:sp>
      <p:sp>
        <p:nvSpPr>
          <p:cNvPr id="4" name="TextBox 3">
            <a:extLst>
              <a:ext uri="{FF2B5EF4-FFF2-40B4-BE49-F238E27FC236}">
                <a16:creationId xmlns:a16="http://schemas.microsoft.com/office/drawing/2014/main" id="{898212E0-C55D-D9C8-2119-BD9920400868}"/>
              </a:ext>
            </a:extLst>
          </p:cNvPr>
          <p:cNvSpPr txBox="1"/>
          <p:nvPr/>
        </p:nvSpPr>
        <p:spPr>
          <a:xfrm>
            <a:off x="420413" y="1319242"/>
            <a:ext cx="8303173" cy="4524315"/>
          </a:xfrm>
          <a:prstGeom prst="rect">
            <a:avLst/>
          </a:prstGeom>
          <a:noFill/>
        </p:spPr>
        <p:txBody>
          <a:bodyPr wrap="square">
            <a:spAutoFit/>
          </a:bodyPr>
          <a:lstStyle/>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3	We thank you, our creator,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for all things bright and good,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 seedtime and the harvest,</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our life, our health, our food.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No gifts have we to offer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for all your love imparts,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but what you most would treasure--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our humble, thankful hearts.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5702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p>
        </p:txBody>
      </p:sp>
      <p:sp>
        <p:nvSpPr>
          <p:cNvPr id="4" name="TextBox 3">
            <a:extLst>
              <a:ext uri="{FF2B5EF4-FFF2-40B4-BE49-F238E27FC236}">
                <a16:creationId xmlns:a16="http://schemas.microsoft.com/office/drawing/2014/main" id="{898212E0-C55D-D9C8-2119-BD9920400868}"/>
              </a:ext>
            </a:extLst>
          </p:cNvPr>
          <p:cNvSpPr txBox="1"/>
          <p:nvPr/>
        </p:nvSpPr>
        <p:spPr>
          <a:xfrm>
            <a:off x="1255986" y="1143966"/>
            <a:ext cx="6632028" cy="3970318"/>
          </a:xfrm>
          <a:prstGeom prst="rect">
            <a:avLst/>
          </a:prstGeom>
          <a:noFill/>
        </p:spPr>
        <p:txBody>
          <a:bodyPr wrap="square">
            <a:spAutoFit/>
          </a:bodyPr>
          <a:lstStyle/>
          <a:p>
            <a:pPr marL="346075" marR="0" indent="-346075">
              <a:spcBef>
                <a:spcPts val="0"/>
              </a:spcBef>
              <a:spcAft>
                <a:spcPts val="0"/>
              </a:spcAft>
              <a:tabLst>
                <a:tab pos="75469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All good gifts around us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are sent from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Then thank the Lord,                                      oh, thank the Lord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for all his love.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3562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91896" y="1222977"/>
            <a:ext cx="7836408"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all grace…  You call us to provide for our neighbors with generosity. Show us how to respond to the needs of others, and to accept others’ generosity to us,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65105" y="153450"/>
            <a:ext cx="4406895" cy="2012482"/>
          </a:xfrm>
          <a:prstGeom prst="rect">
            <a:avLst/>
          </a:prstGeom>
        </p:spPr>
      </p:pic>
      <p:pic>
        <p:nvPicPr>
          <p:cNvPr id="5" name="Picture 4" descr="Close up of a plant&#10;&#10;Description automatically generated with low confidence">
            <a:extLst>
              <a:ext uri="{FF2B5EF4-FFF2-40B4-BE49-F238E27FC236}">
                <a16:creationId xmlns:a16="http://schemas.microsoft.com/office/drawing/2014/main" id="{A2A51F58-F1E6-B690-E688-A7D851A8841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20559331">
            <a:off x="4158701" y="3588462"/>
            <a:ext cx="3867807" cy="2574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picture containing plant, grass, corn&#10;&#10;Description automatically generated">
            <a:extLst>
              <a:ext uri="{FF2B5EF4-FFF2-40B4-BE49-F238E27FC236}">
                <a16:creationId xmlns:a16="http://schemas.microsoft.com/office/drawing/2014/main" id="{5430495B-1C93-1018-18CC-3E6A7474185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1453370">
            <a:off x="647683" y="4291986"/>
            <a:ext cx="2526293" cy="189472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Close up of a plant&#10;&#10;Description automatically generated with medium confidence">
            <a:extLst>
              <a:ext uri="{FF2B5EF4-FFF2-40B4-BE49-F238E27FC236}">
                <a16:creationId xmlns:a16="http://schemas.microsoft.com/office/drawing/2014/main" id="{295F4753-394C-54CE-B2A4-FEB44CDFD52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76538" y="2165932"/>
            <a:ext cx="3584028" cy="2385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A field of wheat&#10;&#10;Description automatically generated">
            <a:extLst>
              <a:ext uri="{FF2B5EF4-FFF2-40B4-BE49-F238E27FC236}">
                <a16:creationId xmlns:a16="http://schemas.microsoft.com/office/drawing/2014/main" id="{AE10B794-AE3B-23F0-1781-1FB0EDECE36C}"/>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rot="1233450">
            <a:off x="4992412" y="392262"/>
            <a:ext cx="3867809" cy="2574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333B9D8D-EE00-A65F-6BE7-2468C5D68FFF}"/>
              </a:ext>
            </a:extLst>
          </p:cNvPr>
          <p:cNvSpPr txBox="1"/>
          <p:nvPr/>
        </p:nvSpPr>
        <p:spPr>
          <a:xfrm>
            <a:off x="3825374" y="2165932"/>
            <a:ext cx="1623778" cy="646331"/>
          </a:xfrm>
          <a:prstGeom prst="rect">
            <a:avLst/>
          </a:prstGeom>
          <a:noFill/>
        </p:spPr>
        <p:txBody>
          <a:bodyPr wrap="none" rtlCol="0">
            <a:spAutoFit/>
          </a:bodyPr>
          <a:lstStyle/>
          <a:p>
            <a:r>
              <a:rPr lang="en-US" sz="3600" dirty="0">
                <a:latin typeface="Arial Rounded MT Bold" panose="020F0704030504030204" pitchFamily="34" charset="0"/>
              </a:rPr>
              <a:t>Barley</a:t>
            </a:r>
          </a:p>
        </p:txBody>
      </p:sp>
    </p:spTree>
    <p:extLst>
      <p:ext uri="{BB962C8B-B14F-4D97-AF65-F5344CB8AC3E}">
        <p14:creationId xmlns:p14="http://schemas.microsoft.com/office/powerpoint/2010/main" val="257515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Ruth, Chapter 2.</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Naomi had a kinsman on her husband’s side, a prominent rich man, of the family of Elimelech, whose name was Boaz.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Ruth the Moabite said to Naomi, “Let me go to the field and glean among the ears of grain, behind someone in whose sight I may find favor.” She said to her, “Go, my daughter.”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she went. She came and gleaned in the field behind the reapers.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72894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438911" y="1458543"/>
            <a:ext cx="6296706" cy="2523768"/>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Darrell Fryman</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3" name="Picture 2">
            <a:extLst>
              <a:ext uri="{FF2B5EF4-FFF2-40B4-BE49-F238E27FC236}">
                <a16:creationId xmlns:a16="http://schemas.microsoft.com/office/drawing/2014/main" id="{11641A76-D75C-E53A-525A-59F3DE8C277C}"/>
              </a:ext>
            </a:extLst>
          </p:cNvPr>
          <p:cNvPicPr>
            <a:picLocks noChangeAspect="1"/>
          </p:cNvPicPr>
          <p:nvPr/>
        </p:nvPicPr>
        <p:blipFill>
          <a:blip r:embed="rId3"/>
          <a:stretch>
            <a:fillRect/>
          </a:stretch>
        </p:blipFill>
        <p:spPr>
          <a:xfrm>
            <a:off x="2539433" y="3982311"/>
            <a:ext cx="4065133" cy="24390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As it happened, she came to the part of the field belonging to Boaz, who was of the family of Elimelech.</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Just then Boaz came from Bethlehem. He said to the reapers, “The Lord be with you.” They answered, “The Lord bless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Boaz said to his servant who was in charge of the reapers, “To whom does this young woman belong?”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servant who was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89768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charge of the reapers answered, “She is the Moabite who came back with Naomi from the country of Moab.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said, ‘Please, let me glean and gather among the sheaves behind the reapers.’ So she came, and she has been on her feet from early this morning until now, without resting even for a moment.”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Boaz said to Ruth, “Now listen, my daughter, do not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29674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go to glean in another field or leave this one, but keep close to my young women.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Keep your eyes on the field that is being reaped, and follow behind them. I have ordered the young men not to bother you. If you get thirsty, go to the vessels and drink from what the young men have drawn.”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she fell prostrate, with her face to the ground, and said to him, “Why have I found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08821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favor in your sight, that you should take notice of me, when I am a foreigner?”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Boaz answered her, “All that you have done for your mother-in-law since the death of your husband has been fully told me, and how you left your father and mother and your native land and came to a people that you did not know before.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May the Lord reward you for your deeds, and may you have a</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991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full reward from the Lord, the God of Israel, under whose wings you have come for refuge!”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she said, “May I continue to find favor in your sight, my lord, for you have comforted me and spoken kindly to your servant, even though I am not one of your servants.”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At mealtime Boaz said to her, “Come here, and eat some of this bread, and dip your morsel in the sour</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51650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wine.” So she sat beside the reapers, and he heaped up for her some parched grain. She ate until she was satisfied, and she had some left over.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she got up to glean, Boaz instructed his young men, “Let her glean even among the standing sheaves, and do not reproach her.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must also pull out some handfuls for her from the bundles, and leave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0010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them for her to glean, and do not rebuke her.”</a:t>
            </a:r>
          </a:p>
          <a:p>
            <a:r>
              <a:rPr lang="en-US" sz="3600" baseline="30000" dirty="0">
                <a:effectLst/>
                <a:latin typeface="Arial Rounded MT Bold" panose="020F0704030504030204" pitchFamily="34" charset="0"/>
                <a:ea typeface="Calibri" panose="020F0502020204030204" pitchFamily="34" charset="0"/>
              </a:rPr>
              <a:t>17</a:t>
            </a:r>
            <a:r>
              <a:rPr lang="en-US" sz="3600" dirty="0">
                <a:effectLst/>
                <a:latin typeface="Arial Rounded MT Bold" panose="020F0704030504030204" pitchFamily="34" charset="0"/>
                <a:ea typeface="Calibri" panose="020F0502020204030204" pitchFamily="34" charset="0"/>
              </a:rPr>
              <a:t>So she gleaned in the field until evening. Then she beat out what she had gleaned, and it was about an ephah of barley. </a:t>
            </a:r>
            <a:r>
              <a:rPr lang="en-US" sz="3600" baseline="30000" dirty="0">
                <a:effectLst/>
                <a:latin typeface="Arial Rounded MT Bold" panose="020F0704030504030204" pitchFamily="34" charset="0"/>
                <a:ea typeface="Calibri" panose="020F0502020204030204" pitchFamily="34" charset="0"/>
              </a:rPr>
              <a:t>18</a:t>
            </a:r>
            <a:r>
              <a:rPr lang="en-US" sz="3600" dirty="0">
                <a:effectLst/>
                <a:latin typeface="Arial Rounded MT Bold" panose="020F0704030504030204" pitchFamily="34" charset="0"/>
                <a:ea typeface="Calibri" panose="020F0502020204030204" pitchFamily="34" charset="0"/>
              </a:rPr>
              <a:t>She picked it up and came into the town, and her mother-in-law saw how much she had gleaned. Then she took out and gave her what was left over after she herself had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271383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115454" y="903890"/>
            <a:ext cx="889191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been satisfied. </a:t>
            </a:r>
            <a:r>
              <a:rPr lang="en-US" sz="3600" baseline="30000" dirty="0">
                <a:effectLst/>
                <a:latin typeface="Arial Rounded MT Bold" panose="020F0704030504030204" pitchFamily="34" charset="0"/>
                <a:ea typeface="Calibri" panose="020F0502020204030204" pitchFamily="34" charset="0"/>
              </a:rPr>
              <a:t>19</a:t>
            </a:r>
            <a:r>
              <a:rPr lang="en-US" sz="3600" dirty="0">
                <a:effectLst/>
                <a:latin typeface="Arial Rounded MT Bold" panose="020F0704030504030204" pitchFamily="34" charset="0"/>
                <a:ea typeface="Calibri" panose="020F0502020204030204" pitchFamily="34" charset="0"/>
              </a:rPr>
              <a:t>Her mother-in-law said to her, “Where did you glean today? And where have you worked? Blessed be the man who took notice of you.” So she told her mother-in-law with whom she had worked, and said, “The name of the man with whom I worked today is Boaz.” </a:t>
            </a:r>
            <a:r>
              <a:rPr lang="en-US" sz="3600" baseline="30000" dirty="0">
                <a:effectLst/>
                <a:latin typeface="Arial Rounded MT Bold" panose="020F0704030504030204" pitchFamily="34" charset="0"/>
                <a:ea typeface="Calibri" panose="020F0502020204030204" pitchFamily="34" charset="0"/>
              </a:rPr>
              <a:t>20</a:t>
            </a:r>
            <a:r>
              <a:rPr lang="en-US" sz="3600" dirty="0">
                <a:effectLst/>
                <a:latin typeface="Arial Rounded MT Bold" panose="020F0704030504030204" pitchFamily="34" charset="0"/>
                <a:ea typeface="Calibri" panose="020F0502020204030204" pitchFamily="34" charset="0"/>
              </a:rPr>
              <a:t>Then Naomi said to her daughter-in-law, “Blessed be he by the Lord, whose kindness has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986645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472885" y="1019504"/>
            <a:ext cx="8198229" cy="3970318"/>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not forsaken the living or the dead!” Naomi also said to her, “The man is a relative of ours, one of our nearest kin.” </a:t>
            </a:r>
            <a:r>
              <a:rPr lang="en-US" sz="3600" baseline="30000" dirty="0">
                <a:effectLst/>
                <a:latin typeface="Arial Rounded MT Bold" panose="020F0704030504030204" pitchFamily="34" charset="0"/>
                <a:ea typeface="Calibri" panose="020F0502020204030204" pitchFamily="34" charset="0"/>
              </a:rPr>
              <a:t>21</a:t>
            </a:r>
            <a:r>
              <a:rPr lang="en-US" sz="3600" dirty="0">
                <a:effectLst/>
                <a:latin typeface="Arial Rounded MT Bold" panose="020F0704030504030204" pitchFamily="34" charset="0"/>
                <a:ea typeface="Calibri" panose="020F0502020204030204" pitchFamily="34" charset="0"/>
              </a:rPr>
              <a:t>Then Ruth the Moabite said, “He even said to me, ‘Stay close by my servants, until they have finished all my harvest.’”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361088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AC46B-4BAD-CD56-7AA8-3DB3FF225FE2}"/>
              </a:ext>
            </a:extLst>
          </p:cNvPr>
          <p:cNvSpPr txBox="1"/>
          <p:nvPr/>
        </p:nvSpPr>
        <p:spPr>
          <a:xfrm>
            <a:off x="273107" y="1082565"/>
            <a:ext cx="8587112" cy="5078313"/>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rPr>
              <a:t>22</a:t>
            </a:r>
            <a:r>
              <a:rPr lang="en-US" sz="3600" dirty="0">
                <a:effectLst/>
                <a:latin typeface="Arial Rounded MT Bold" panose="020F0704030504030204" pitchFamily="34" charset="0"/>
                <a:ea typeface="Calibri" panose="020F0502020204030204" pitchFamily="34" charset="0"/>
              </a:rPr>
              <a:t>Naomi said to Ruth, her daughter-in-law, “It is better, my daughter, that you go out with his young women, otherwise you might be bothered in another field.” </a:t>
            </a:r>
            <a:r>
              <a:rPr lang="en-US" sz="3600" baseline="30000" dirty="0">
                <a:effectLst/>
                <a:latin typeface="Arial Rounded MT Bold" panose="020F0704030504030204" pitchFamily="34" charset="0"/>
                <a:ea typeface="Calibri" panose="020F0502020204030204" pitchFamily="34" charset="0"/>
              </a:rPr>
              <a:t>23</a:t>
            </a:r>
            <a:r>
              <a:rPr lang="en-US" sz="3600" dirty="0">
                <a:effectLst/>
                <a:latin typeface="Arial Rounded MT Bold" panose="020F0704030504030204" pitchFamily="34" charset="0"/>
                <a:ea typeface="Calibri" panose="020F0502020204030204" pitchFamily="34" charset="0"/>
              </a:rPr>
              <a:t>So she stayed close to the young women of Boaz, gleaning until the end of the barley and wheat harvests; and she lived with her mother-in-law.</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2453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Faithful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2</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2E18C9F4-A097-C236-D792-DFC19675E7BB}"/>
              </a:ext>
            </a:extLst>
          </p:cNvPr>
          <p:cNvPicPr>
            <a:picLocks noChangeAspect="1"/>
          </p:cNvPicPr>
          <p:nvPr/>
        </p:nvPicPr>
        <p:blipFill>
          <a:blip r:embed="rId3"/>
          <a:stretch>
            <a:fillRect/>
          </a:stretch>
        </p:blipFill>
        <p:spPr>
          <a:xfrm>
            <a:off x="366551" y="163485"/>
            <a:ext cx="8408194" cy="5140198"/>
          </a:xfrm>
          <a:prstGeom prst="rect">
            <a:avLst/>
          </a:prstGeom>
        </p:spPr>
      </p:pic>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695611"/>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spTree>
    <p:extLst>
      <p:ext uri="{BB962C8B-B14F-4D97-AF65-F5344CB8AC3E}">
        <p14:creationId xmlns:p14="http://schemas.microsoft.com/office/powerpoint/2010/main" val="11662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are not always quick to claim you as our God. We do not show care for one another. We fail to see all people as your people, and hurt one another with our actions or lack of action. Forgive us our sins, and give us the same fierce love for our neighbors that Ruth had for Naomi.</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God, in your mercy,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	With gratitude for your faithfulness, we pray these things in the name of Jesus Christ,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2E18C9F4-A097-C236-D792-DFC19675E7BB}"/>
              </a:ext>
            </a:extLst>
          </p:cNvPr>
          <p:cNvPicPr>
            <a:picLocks noChangeAspect="1"/>
          </p:cNvPicPr>
          <p:nvPr/>
        </p:nvPicPr>
        <p:blipFill>
          <a:blip r:embed="rId3"/>
          <a:stretch>
            <a:fillRect/>
          </a:stretch>
        </p:blipFill>
        <p:spPr>
          <a:xfrm>
            <a:off x="366551" y="163485"/>
            <a:ext cx="8408194" cy="5140198"/>
          </a:xfrm>
          <a:prstGeom prst="rect">
            <a:avLst/>
          </a:prstGeom>
        </p:spPr>
      </p:pic>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695611"/>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Offering Prayer</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spTree>
    <p:extLst>
      <p:ext uri="{BB962C8B-B14F-4D97-AF65-F5344CB8AC3E}">
        <p14:creationId xmlns:p14="http://schemas.microsoft.com/office/powerpoint/2010/main" val="381895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42651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who calls and sustains, forgives you all your sins. Go forth in the confidence of God’s loving care, in Jesus Christ, our savior.</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63768" y="1324350"/>
            <a:ext cx="8216462" cy="4194674"/>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Just as God sustained Ruth and Naomi through the generosity of Boaz, God nourishes and sustains us through the gift of bread and wine in Jesus Christ. All are welcome at this holy table. Come and eat.</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Life-giving God, through this meal you have bandaged our wounds and fed us with your mercy.  Now send us forth to live for others, both friend and stranger, that all may come to know your love.  This we pray in the name of Jesus.</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2E18C9F4-A097-C236-D792-DFC19675E7BB}"/>
              </a:ext>
            </a:extLst>
          </p:cNvPr>
          <p:cNvPicPr>
            <a:picLocks noChangeAspect="1"/>
          </p:cNvPicPr>
          <p:nvPr/>
        </p:nvPicPr>
        <p:blipFill>
          <a:blip r:embed="rId3"/>
          <a:stretch>
            <a:fillRect/>
          </a:stretch>
        </p:blipFill>
        <p:spPr>
          <a:xfrm>
            <a:off x="366551" y="163485"/>
            <a:ext cx="8408194" cy="5140198"/>
          </a:xfrm>
          <a:prstGeom prst="rect">
            <a:avLst/>
          </a:prstGeom>
        </p:spPr>
      </p:pic>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695611"/>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spTree>
    <p:extLst>
      <p:ext uri="{BB962C8B-B14F-4D97-AF65-F5344CB8AC3E}">
        <p14:creationId xmlns:p14="http://schemas.microsoft.com/office/powerpoint/2010/main" val="2593512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of peace, Father,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Son, and Holy Spirit, bless you, comfort you, and show you the path of life this 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20" y="5602019"/>
            <a:ext cx="9143961" cy="750664"/>
          </a:xfrm>
          <a:prstGeom prst="rect">
            <a:avLst/>
          </a:prstGeom>
        </p:spPr>
        <p:txBody>
          <a:bodyPr vert="horz" lIns="91440" tIns="45720" rIns="91440" bIns="45720" rtlCol="0" anchor="ctr">
            <a:noAutofit/>
          </a:bodyPr>
          <a:lstStyle/>
          <a:p>
            <a:pPr marL="171450" marR="0" lvl="0" defTabSz="914400" eaLnBrk="1" hangingPunct="1">
              <a:lnSpc>
                <a:spcPct val="90000"/>
              </a:lnSpc>
              <a:spcBef>
                <a:spcPts val="0"/>
              </a:spcBef>
              <a:spcAft>
                <a:spcPts val="600"/>
              </a:spcAft>
            </a:pPr>
            <a:r>
              <a:rPr lang="en-US" sz="3600" dirty="0">
                <a:latin typeface="Arial Rounded MT Bold" panose="020F0704030504030204" pitchFamily="34" charset="0"/>
                <a:ea typeface="+mn-ea"/>
              </a:rPr>
              <a:t>“Great Is Thy Faithfulness”        ELW 733</a:t>
            </a:r>
          </a:p>
        </p:txBody>
      </p:sp>
      <p:pic>
        <p:nvPicPr>
          <p:cNvPr id="5" name="Picture 4">
            <a:extLst>
              <a:ext uri="{FF2B5EF4-FFF2-40B4-BE49-F238E27FC236}">
                <a16:creationId xmlns:a16="http://schemas.microsoft.com/office/drawing/2014/main" id="{64B4F917-65ED-EA00-27E6-1E0D3CB50DFC}"/>
              </a:ext>
            </a:extLst>
          </p:cNvPr>
          <p:cNvPicPr>
            <a:picLocks noChangeAspect="1"/>
          </p:cNvPicPr>
          <p:nvPr/>
        </p:nvPicPr>
        <p:blipFill>
          <a:blip r:embed="rId3"/>
          <a:stretch>
            <a:fillRect/>
          </a:stretch>
        </p:blipFill>
        <p:spPr>
          <a:xfrm>
            <a:off x="1599941" y="1361986"/>
            <a:ext cx="5944115" cy="35664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7805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“Great Is Thy Faithfulness”               ELW 733</a:t>
            </a:r>
          </a:p>
        </p:txBody>
      </p:sp>
      <p:sp>
        <p:nvSpPr>
          <p:cNvPr id="3" name="TextBox 2">
            <a:extLst>
              <a:ext uri="{FF2B5EF4-FFF2-40B4-BE49-F238E27FC236}">
                <a16:creationId xmlns:a16="http://schemas.microsoft.com/office/drawing/2014/main" id="{7B3A85BC-8305-4FD8-D39A-DC1373DA4248}"/>
              </a:ext>
            </a:extLst>
          </p:cNvPr>
          <p:cNvSpPr txBox="1"/>
          <p:nvPr/>
        </p:nvSpPr>
        <p:spPr>
          <a:xfrm>
            <a:off x="1019503" y="1408386"/>
            <a:ext cx="7104994" cy="4524315"/>
          </a:xfrm>
          <a:prstGeom prst="rect">
            <a:avLst/>
          </a:prstGeom>
          <a:noFill/>
        </p:spPr>
        <p:txBody>
          <a:bodyPr wrap="square">
            <a:spAutoFit/>
          </a:bodyPr>
          <a:lstStyle/>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1	Great is thy faithfulness,                                         O God my Father;</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there is no shadow                                                   of turning with thee;</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thou </a:t>
            </a:r>
            <a:r>
              <a:rPr lang="en-US" sz="3600" dirty="0" err="1">
                <a:effectLst/>
                <a:latin typeface="Arial Rounded MT Bold" panose="020F0704030504030204" pitchFamily="34" charset="0"/>
                <a:ea typeface="MS Mincho" panose="02020609040205080304" pitchFamily="49" charset="-128"/>
              </a:rPr>
              <a:t>changest</a:t>
            </a:r>
            <a:r>
              <a:rPr lang="en-US" sz="3600" dirty="0">
                <a:effectLst/>
                <a:latin typeface="Arial Rounded MT Bold" panose="020F0704030504030204" pitchFamily="34" charset="0"/>
                <a:ea typeface="MS Mincho" panose="02020609040205080304" pitchFamily="49" charset="-128"/>
              </a:rPr>
              <a:t> not,                                                          thy compassions they fail not;</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as thou hast been,                                         thou forever wilt be.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“Great Is Thy Faithfulness”               ELW 733</a:t>
            </a:r>
          </a:p>
        </p:txBody>
      </p:sp>
      <p:sp>
        <p:nvSpPr>
          <p:cNvPr id="3" name="TextBox 2">
            <a:extLst>
              <a:ext uri="{FF2B5EF4-FFF2-40B4-BE49-F238E27FC236}">
                <a16:creationId xmlns:a16="http://schemas.microsoft.com/office/drawing/2014/main" id="{7B3A85BC-8305-4FD8-D39A-DC1373DA4248}"/>
              </a:ext>
            </a:extLst>
          </p:cNvPr>
          <p:cNvSpPr txBox="1"/>
          <p:nvPr/>
        </p:nvSpPr>
        <p:spPr>
          <a:xfrm>
            <a:off x="1408386" y="1093076"/>
            <a:ext cx="6327228" cy="5078313"/>
          </a:xfrm>
          <a:prstGeom prst="rect">
            <a:avLst/>
          </a:prstGeom>
          <a:noFill/>
        </p:spPr>
        <p:txBody>
          <a:bodyPr wrap="square">
            <a:spAutoFit/>
          </a:bodyPr>
          <a:lstStyle/>
          <a:p>
            <a:pPr marL="346075" marR="0" indent="-346075" defTabSz="83454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Great is thy faithfulness!</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Morning by morning                                                new mercies I see;</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I have needed                                                            thy hand hath provided;</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Lord, unto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2814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280833"/>
            <a:ext cx="9143961" cy="1229500"/>
          </a:xfrm>
          <a:prstGeom prst="rect">
            <a:avLst/>
          </a:prstGeom>
        </p:spPr>
        <p:txBody>
          <a:bodyPr vert="horz" lIns="91440" tIns="45720" rIns="91440" bIns="45720" rtlCol="0" anchor="ctr">
            <a:noAutofit/>
          </a:bodyPr>
          <a:lstStyle/>
          <a:p>
            <a:pPr marL="171450" marR="0" lvl="0" defTabSz="914400" eaLnBrk="1" hangingPunct="1">
              <a:lnSpc>
                <a:spcPct val="90000"/>
              </a:lnSpc>
              <a:spcBef>
                <a:spcPts val="0"/>
              </a:spcBef>
              <a:spcAft>
                <a:spcPts val="600"/>
              </a:spcAft>
            </a:pPr>
            <a:r>
              <a:rPr lang="en-US" sz="3200" dirty="0">
                <a:latin typeface="Arial Rounded MT Bold" panose="020F0704030504030204" pitchFamily="34" charset="0"/>
                <a:ea typeface="+mn-ea"/>
              </a:rPr>
              <a:t>“We Plow the Fields and Scatter”     LBW 362</a:t>
            </a:r>
          </a:p>
        </p:txBody>
      </p:sp>
      <p:pic>
        <p:nvPicPr>
          <p:cNvPr id="5" name="Picture 4">
            <a:extLst>
              <a:ext uri="{FF2B5EF4-FFF2-40B4-BE49-F238E27FC236}">
                <a16:creationId xmlns:a16="http://schemas.microsoft.com/office/drawing/2014/main" id="{64B4F917-65ED-EA00-27E6-1E0D3CB50DFC}"/>
              </a:ext>
            </a:extLst>
          </p:cNvPr>
          <p:cNvPicPr>
            <a:picLocks noChangeAspect="1"/>
          </p:cNvPicPr>
          <p:nvPr/>
        </p:nvPicPr>
        <p:blipFill>
          <a:blip r:embed="rId3"/>
          <a:stretch>
            <a:fillRect/>
          </a:stretch>
        </p:blipFill>
        <p:spPr>
          <a:xfrm>
            <a:off x="1599941" y="1361986"/>
            <a:ext cx="5944115" cy="35664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“Great Is Thy Faithfulness”               ELW 733</a:t>
            </a:r>
          </a:p>
        </p:txBody>
      </p:sp>
      <p:sp>
        <p:nvSpPr>
          <p:cNvPr id="3" name="TextBox 2">
            <a:extLst>
              <a:ext uri="{FF2B5EF4-FFF2-40B4-BE49-F238E27FC236}">
                <a16:creationId xmlns:a16="http://schemas.microsoft.com/office/drawing/2014/main" id="{7B3A85BC-8305-4FD8-D39A-DC1373DA4248}"/>
              </a:ext>
            </a:extLst>
          </p:cNvPr>
          <p:cNvSpPr txBox="1"/>
          <p:nvPr/>
        </p:nvSpPr>
        <p:spPr>
          <a:xfrm>
            <a:off x="1203434" y="1061545"/>
            <a:ext cx="6737131" cy="4524315"/>
          </a:xfrm>
          <a:prstGeom prst="rect">
            <a:avLst/>
          </a:prstGeom>
          <a:noFill/>
        </p:spPr>
        <p:txBody>
          <a:bodyPr wrap="square">
            <a:spAutoFit/>
          </a:bodyPr>
          <a:lstStyle/>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2	Summer and winter                                             and springtime and harvest,</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sun, moon, and stars                                                  in their courses above</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join with all nature                                                    in manifold witness</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to thy great faithfulness,                                  mercy, and love.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27636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“Great Is Thy Faithfulness”               ELW 733</a:t>
            </a:r>
          </a:p>
        </p:txBody>
      </p:sp>
      <p:sp>
        <p:nvSpPr>
          <p:cNvPr id="3" name="TextBox 2">
            <a:extLst>
              <a:ext uri="{FF2B5EF4-FFF2-40B4-BE49-F238E27FC236}">
                <a16:creationId xmlns:a16="http://schemas.microsoft.com/office/drawing/2014/main" id="{7B3A85BC-8305-4FD8-D39A-DC1373DA4248}"/>
              </a:ext>
            </a:extLst>
          </p:cNvPr>
          <p:cNvSpPr txBox="1"/>
          <p:nvPr/>
        </p:nvSpPr>
        <p:spPr>
          <a:xfrm>
            <a:off x="1408386" y="1093076"/>
            <a:ext cx="6327228" cy="5078313"/>
          </a:xfrm>
          <a:prstGeom prst="rect">
            <a:avLst/>
          </a:prstGeom>
          <a:noFill/>
        </p:spPr>
        <p:txBody>
          <a:bodyPr wrap="square">
            <a:spAutoFit/>
          </a:bodyPr>
          <a:lstStyle/>
          <a:p>
            <a:pPr marL="346075" marR="0" indent="-346075" defTabSz="83454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Great is thy faithfulness!</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Morning by morning                                                new mercies I see;</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I have needed                                                            thy hand hath provided;</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Lord, unto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707259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“Great Is Thy Faithfulness”               ELW 733</a:t>
            </a:r>
          </a:p>
        </p:txBody>
      </p:sp>
      <p:sp>
        <p:nvSpPr>
          <p:cNvPr id="3" name="TextBox 2">
            <a:extLst>
              <a:ext uri="{FF2B5EF4-FFF2-40B4-BE49-F238E27FC236}">
                <a16:creationId xmlns:a16="http://schemas.microsoft.com/office/drawing/2014/main" id="{7B3A85BC-8305-4FD8-D39A-DC1373DA4248}"/>
              </a:ext>
            </a:extLst>
          </p:cNvPr>
          <p:cNvSpPr txBox="1"/>
          <p:nvPr/>
        </p:nvSpPr>
        <p:spPr>
          <a:xfrm>
            <a:off x="982717" y="1166842"/>
            <a:ext cx="7178566" cy="4524315"/>
          </a:xfrm>
          <a:prstGeom prst="rect">
            <a:avLst/>
          </a:prstGeom>
          <a:noFill/>
        </p:spPr>
        <p:txBody>
          <a:bodyPr wrap="square">
            <a:spAutoFit/>
          </a:bodyPr>
          <a:lstStyle/>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3	Pardon for sin                                                              and a peace that </a:t>
            </a:r>
            <a:r>
              <a:rPr lang="en-US" sz="3600" dirty="0" err="1">
                <a:effectLst/>
                <a:latin typeface="Arial Rounded MT Bold" panose="020F0704030504030204" pitchFamily="34" charset="0"/>
                <a:ea typeface="MS Mincho" panose="02020609040205080304" pitchFamily="49" charset="-128"/>
              </a:rPr>
              <a:t>endureth</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thine own dear presence                                         to cheer and to guide;</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strength for today                                            and bright hope for tomorrow,</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blessings all mine,                                          with ten thousand beside!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83196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“Great Is Thy Faithfulness”               ELW 733</a:t>
            </a:r>
          </a:p>
        </p:txBody>
      </p:sp>
      <p:sp>
        <p:nvSpPr>
          <p:cNvPr id="3" name="TextBox 2">
            <a:extLst>
              <a:ext uri="{FF2B5EF4-FFF2-40B4-BE49-F238E27FC236}">
                <a16:creationId xmlns:a16="http://schemas.microsoft.com/office/drawing/2014/main" id="{7B3A85BC-8305-4FD8-D39A-DC1373DA4248}"/>
              </a:ext>
            </a:extLst>
          </p:cNvPr>
          <p:cNvSpPr txBox="1"/>
          <p:nvPr/>
        </p:nvSpPr>
        <p:spPr>
          <a:xfrm>
            <a:off x="1408386" y="1093076"/>
            <a:ext cx="6327228" cy="5078313"/>
          </a:xfrm>
          <a:prstGeom prst="rect">
            <a:avLst/>
          </a:prstGeom>
          <a:noFill/>
        </p:spPr>
        <p:txBody>
          <a:bodyPr wrap="square">
            <a:spAutoFit/>
          </a:bodyPr>
          <a:lstStyle/>
          <a:p>
            <a:pPr marL="346075" marR="0" indent="-346075" defTabSz="83454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Great is thy faithfulness!</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Morning by morning                                                new mercies I see;</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I have needed                                                            thy hand hath provided;</a:t>
            </a:r>
            <a:endParaRPr lang="en-US" sz="3600" dirty="0">
              <a:effectLst/>
              <a:latin typeface="Arial Rounded MT Bold" panose="020F0704030504030204" pitchFamily="34" charset="0"/>
              <a:ea typeface="Times New Roman" panose="02020603050405020304" pitchFamily="18" charset="0"/>
            </a:endParaRPr>
          </a:p>
          <a:p>
            <a:pPr marL="346075" marR="0" indent="-346075" defTabSz="8345488">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Lord, unto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70779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Darrell Fryman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p>
        </p:txBody>
      </p:sp>
      <p:sp>
        <p:nvSpPr>
          <p:cNvPr id="4" name="TextBox 3">
            <a:extLst>
              <a:ext uri="{FF2B5EF4-FFF2-40B4-BE49-F238E27FC236}">
                <a16:creationId xmlns:a16="http://schemas.microsoft.com/office/drawing/2014/main" id="{898212E0-C55D-D9C8-2119-BD9920400868}"/>
              </a:ext>
            </a:extLst>
          </p:cNvPr>
          <p:cNvSpPr txBox="1"/>
          <p:nvPr/>
        </p:nvSpPr>
        <p:spPr>
          <a:xfrm>
            <a:off x="966951" y="1166842"/>
            <a:ext cx="7210097" cy="4524315"/>
          </a:xfrm>
          <a:prstGeom prst="rect">
            <a:avLst/>
          </a:prstGeom>
          <a:noFill/>
        </p:spPr>
        <p:txBody>
          <a:bodyPr wrap="square">
            <a:spAutoFit/>
          </a:bodyPr>
          <a:lstStyle/>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1	We plow the fields and scatter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 good seed on the land,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but it is fed and watered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by God’s almighty hand.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He sends the snow in winter,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 warmth to swell the grain,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 breezes and the sunshine,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and soft refreshing rain.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p>
        </p:txBody>
      </p:sp>
      <p:sp>
        <p:nvSpPr>
          <p:cNvPr id="4" name="TextBox 3">
            <a:extLst>
              <a:ext uri="{FF2B5EF4-FFF2-40B4-BE49-F238E27FC236}">
                <a16:creationId xmlns:a16="http://schemas.microsoft.com/office/drawing/2014/main" id="{898212E0-C55D-D9C8-2119-BD9920400868}"/>
              </a:ext>
            </a:extLst>
          </p:cNvPr>
          <p:cNvSpPr txBox="1"/>
          <p:nvPr/>
        </p:nvSpPr>
        <p:spPr>
          <a:xfrm>
            <a:off x="1255986" y="1143966"/>
            <a:ext cx="6632028" cy="3970318"/>
          </a:xfrm>
          <a:prstGeom prst="rect">
            <a:avLst/>
          </a:prstGeom>
          <a:noFill/>
        </p:spPr>
        <p:txBody>
          <a:bodyPr wrap="square">
            <a:spAutoFit/>
          </a:bodyPr>
          <a:lstStyle/>
          <a:p>
            <a:pPr marL="346075" marR="0" indent="-346075">
              <a:spcBef>
                <a:spcPts val="0"/>
              </a:spcBef>
              <a:spcAft>
                <a:spcPts val="0"/>
              </a:spcAft>
              <a:tabLst>
                <a:tab pos="75469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All good gifts around us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are sent from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Then thank the Lord,                                      oh, thank the Lord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for all his love.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3891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p>
        </p:txBody>
      </p:sp>
      <p:sp>
        <p:nvSpPr>
          <p:cNvPr id="4" name="TextBox 3">
            <a:extLst>
              <a:ext uri="{FF2B5EF4-FFF2-40B4-BE49-F238E27FC236}">
                <a16:creationId xmlns:a16="http://schemas.microsoft.com/office/drawing/2014/main" id="{898212E0-C55D-D9C8-2119-BD9920400868}"/>
              </a:ext>
            </a:extLst>
          </p:cNvPr>
          <p:cNvSpPr txBox="1"/>
          <p:nvPr/>
        </p:nvSpPr>
        <p:spPr>
          <a:xfrm>
            <a:off x="809296" y="1166842"/>
            <a:ext cx="7525407" cy="4524315"/>
          </a:xfrm>
          <a:prstGeom prst="rect">
            <a:avLst/>
          </a:prstGeom>
          <a:noFill/>
        </p:spPr>
        <p:txBody>
          <a:bodyPr wrap="square">
            <a:spAutoFit/>
          </a:bodyPr>
          <a:lstStyle/>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2	He only is the maker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of all things near and far;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he paints the wayside flower,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he lights the evening star.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The winds and waves obey him;</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by him the birds are fed.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Much more to us, his children,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546975" algn="l"/>
              </a:tabLst>
            </a:pPr>
            <a:r>
              <a:rPr lang="en-US" sz="3600" dirty="0">
                <a:effectLst/>
                <a:latin typeface="Arial Rounded MT Bold" panose="020F0704030504030204" pitchFamily="34" charset="0"/>
                <a:ea typeface="MS Mincho" panose="02020609040205080304" pitchFamily="49" charset="-128"/>
              </a:rPr>
              <a:t>	he gives our daily bread.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31656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3831</TotalTime>
  <Words>4165</Words>
  <Application>Microsoft Office PowerPoint</Application>
  <PresentationFormat>On-screen Show (4:3)</PresentationFormat>
  <Paragraphs>331</Paragraphs>
  <Slides>64</Slides>
  <Notes>40</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Rounded MT Bold</vt:lpstr>
      <vt:lpstr>Calibri</vt:lpstr>
      <vt:lpstr>Calibri Light</vt:lpstr>
      <vt:lpstr>Symbol</vt:lpstr>
      <vt:lpstr>Times New Roman</vt:lpstr>
      <vt:lpstr>Office Theme</vt:lpstr>
      <vt:lpstr>Trinity Evangelical Lutheran Church August 21, 2022</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107</cp:revision>
  <dcterms:created xsi:type="dcterms:W3CDTF">2016-05-14T21:20:37Z</dcterms:created>
  <dcterms:modified xsi:type="dcterms:W3CDTF">2022-08-21T11:17:53Z</dcterms:modified>
</cp:coreProperties>
</file>