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9"/>
  </p:notesMasterIdLst>
  <p:handoutMasterIdLst>
    <p:handoutMasterId r:id="rId90"/>
  </p:handoutMasterIdLst>
  <p:sldIdLst>
    <p:sldId id="916" r:id="rId2"/>
    <p:sldId id="632" r:id="rId3"/>
    <p:sldId id="633" r:id="rId4"/>
    <p:sldId id="634" r:id="rId5"/>
    <p:sldId id="636" r:id="rId6"/>
    <p:sldId id="809" r:id="rId7"/>
    <p:sldId id="811" r:id="rId8"/>
    <p:sldId id="815" r:id="rId9"/>
    <p:sldId id="816" r:id="rId10"/>
    <p:sldId id="810" r:id="rId11"/>
    <p:sldId id="817" r:id="rId12"/>
    <p:sldId id="818" r:id="rId13"/>
    <p:sldId id="819" r:id="rId14"/>
    <p:sldId id="820" r:id="rId15"/>
    <p:sldId id="821" r:id="rId16"/>
    <p:sldId id="822" r:id="rId17"/>
    <p:sldId id="823" r:id="rId18"/>
    <p:sldId id="826" r:id="rId19"/>
    <p:sldId id="827" r:id="rId20"/>
    <p:sldId id="915" r:id="rId21"/>
    <p:sldId id="885" r:id="rId22"/>
    <p:sldId id="886" r:id="rId23"/>
    <p:sldId id="864" r:id="rId24"/>
    <p:sldId id="812" r:id="rId25"/>
    <p:sldId id="847" r:id="rId26"/>
    <p:sldId id="917" r:id="rId27"/>
    <p:sldId id="918" r:id="rId28"/>
    <p:sldId id="832" r:id="rId29"/>
    <p:sldId id="830" r:id="rId30"/>
    <p:sldId id="845" r:id="rId31"/>
    <p:sldId id="850" r:id="rId32"/>
    <p:sldId id="846" r:id="rId33"/>
    <p:sldId id="849" r:id="rId34"/>
    <p:sldId id="855" r:id="rId35"/>
    <p:sldId id="831" r:id="rId36"/>
    <p:sldId id="897" r:id="rId37"/>
    <p:sldId id="853" r:id="rId38"/>
    <p:sldId id="867" r:id="rId39"/>
    <p:sldId id="869" r:id="rId40"/>
    <p:sldId id="870" r:id="rId41"/>
    <p:sldId id="872" r:id="rId42"/>
    <p:sldId id="871" r:id="rId43"/>
    <p:sldId id="833" r:id="rId44"/>
    <p:sldId id="854" r:id="rId45"/>
    <p:sldId id="857" r:id="rId46"/>
    <p:sldId id="856" r:id="rId47"/>
    <p:sldId id="874" r:id="rId48"/>
    <p:sldId id="875" r:id="rId49"/>
    <p:sldId id="873" r:id="rId50"/>
    <p:sldId id="877" r:id="rId51"/>
    <p:sldId id="876" r:id="rId52"/>
    <p:sldId id="891" r:id="rId53"/>
    <p:sldId id="813" r:id="rId54"/>
    <p:sldId id="836" r:id="rId55"/>
    <p:sldId id="896" r:id="rId56"/>
    <p:sldId id="860" r:id="rId57"/>
    <p:sldId id="848" r:id="rId58"/>
    <p:sldId id="858" r:id="rId59"/>
    <p:sldId id="878" r:id="rId60"/>
    <p:sldId id="883" r:id="rId61"/>
    <p:sldId id="899" r:id="rId62"/>
    <p:sldId id="900" r:id="rId63"/>
    <p:sldId id="879" r:id="rId64"/>
    <p:sldId id="901" r:id="rId65"/>
    <p:sldId id="902" r:id="rId66"/>
    <p:sldId id="903" r:id="rId67"/>
    <p:sldId id="904" r:id="rId68"/>
    <p:sldId id="865" r:id="rId69"/>
    <p:sldId id="866" r:id="rId70"/>
    <p:sldId id="892" r:id="rId71"/>
    <p:sldId id="893" r:id="rId72"/>
    <p:sldId id="808" r:id="rId73"/>
    <p:sldId id="793" r:id="rId74"/>
    <p:sldId id="905" r:id="rId75"/>
    <p:sldId id="906" r:id="rId76"/>
    <p:sldId id="907" r:id="rId77"/>
    <p:sldId id="908" r:id="rId78"/>
    <p:sldId id="909" r:id="rId79"/>
    <p:sldId id="910" r:id="rId80"/>
    <p:sldId id="911" r:id="rId81"/>
    <p:sldId id="912" r:id="rId82"/>
    <p:sldId id="913" r:id="rId83"/>
    <p:sldId id="894" r:id="rId84"/>
    <p:sldId id="752" r:id="rId85"/>
    <p:sldId id="861" r:id="rId86"/>
    <p:sldId id="895" r:id="rId87"/>
    <p:sldId id="765" r:id="rId88"/>
  </p:sldIdLst>
  <p:sldSz cx="9144000" cy="6858000" type="screen4x3"/>
  <p:notesSz cx="6954838"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5300"/>
    <a:srgbClr val="E87722"/>
    <a:srgbClr val="722282"/>
    <a:srgbClr val="58FFFF"/>
    <a:srgbClr val="4D4D4D"/>
    <a:srgbClr val="585858"/>
    <a:srgbClr val="777777"/>
    <a:srgbClr val="006877"/>
    <a:srgbClr val="3D45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65" autoAdjust="0"/>
    <p:restoredTop sz="83314" autoAdjust="0"/>
  </p:normalViewPr>
  <p:slideViewPr>
    <p:cSldViewPr snapToGrid="0">
      <p:cViewPr varScale="1">
        <p:scale>
          <a:sx n="93" d="100"/>
          <a:sy n="93" d="100"/>
        </p:scale>
        <p:origin x="1908" y="7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p:scale>
          <a:sx n="75" d="100"/>
          <a:sy n="75" d="100"/>
        </p:scale>
        <p:origin x="1570" y="-104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57F437-34E4-457B-ACAA-C109BC5AD2B1}"/>
              </a:ext>
            </a:extLst>
          </p:cNvPr>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dirty="0"/>
          </a:p>
        </p:txBody>
      </p:sp>
      <p:sp>
        <p:nvSpPr>
          <p:cNvPr id="3" name="Date Placeholder 2">
            <a:extLst>
              <a:ext uri="{FF2B5EF4-FFF2-40B4-BE49-F238E27FC236}">
                <a16:creationId xmlns:a16="http://schemas.microsoft.com/office/drawing/2014/main" id="{36C9805C-0D4B-456D-9316-F45962E2F55A}"/>
              </a:ext>
            </a:extLst>
          </p:cNvPr>
          <p:cNvSpPr>
            <a:spLocks noGrp="1"/>
          </p:cNvSpPr>
          <p:nvPr>
            <p:ph type="dt" sz="quarter" idx="1"/>
          </p:nvPr>
        </p:nvSpPr>
        <p:spPr>
          <a:xfrm>
            <a:off x="3939466" y="0"/>
            <a:ext cx="3013763" cy="467072"/>
          </a:xfrm>
          <a:prstGeom prst="rect">
            <a:avLst/>
          </a:prstGeom>
        </p:spPr>
        <p:txBody>
          <a:bodyPr vert="horz" lIns="92930" tIns="46465" rIns="92930" bIns="46465" rtlCol="0"/>
          <a:lstStyle>
            <a:lvl1pPr algn="r">
              <a:defRPr sz="1200"/>
            </a:lvl1pPr>
          </a:lstStyle>
          <a:p>
            <a:fld id="{6AB91EB8-1FC0-49BA-B8A0-9D4051C7D0E5}" type="datetimeFigureOut">
              <a:rPr lang="en-US" smtClean="0"/>
              <a:pPr/>
              <a:t>4/24/2022</a:t>
            </a:fld>
            <a:endParaRPr lang="en-US" dirty="0"/>
          </a:p>
        </p:txBody>
      </p:sp>
      <p:sp>
        <p:nvSpPr>
          <p:cNvPr id="4" name="Footer Placeholder 3">
            <a:extLst>
              <a:ext uri="{FF2B5EF4-FFF2-40B4-BE49-F238E27FC236}">
                <a16:creationId xmlns:a16="http://schemas.microsoft.com/office/drawing/2014/main" id="{C3170BBA-56B5-4091-9B11-25E056164203}"/>
              </a:ext>
            </a:extLst>
          </p:cNvPr>
          <p:cNvSpPr>
            <a:spLocks noGrp="1"/>
          </p:cNvSpPr>
          <p:nvPr>
            <p:ph type="ftr" sz="quarter" idx="2"/>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1017362-806F-4EA8-BAA6-0CA6D364BC80}"/>
              </a:ext>
            </a:extLst>
          </p:cNvPr>
          <p:cNvSpPr>
            <a:spLocks noGrp="1"/>
          </p:cNvSpPr>
          <p:nvPr>
            <p:ph type="sldNum" sz="quarter" idx="3"/>
          </p:nvPr>
        </p:nvSpPr>
        <p:spPr>
          <a:xfrm>
            <a:off x="3939466" y="8842030"/>
            <a:ext cx="3013763" cy="467071"/>
          </a:xfrm>
          <a:prstGeom prst="rect">
            <a:avLst/>
          </a:prstGeom>
        </p:spPr>
        <p:txBody>
          <a:bodyPr vert="horz" lIns="92930" tIns="46465" rIns="92930" bIns="46465" rtlCol="0" anchor="b"/>
          <a:lstStyle>
            <a:lvl1pPr algn="r">
              <a:defRPr sz="1200"/>
            </a:lvl1pPr>
          </a:lstStyle>
          <a:p>
            <a:fld id="{1F6AC5C8-AA3E-49B6-9C0B-3EDF0860F219}" type="slidenum">
              <a:rPr lang="en-US" smtClean="0"/>
              <a:pPr/>
              <a:t>‹#›</a:t>
            </a:fld>
            <a:endParaRPr lang="en-US" dirty="0"/>
          </a:p>
        </p:txBody>
      </p:sp>
    </p:spTree>
    <p:extLst>
      <p:ext uri="{BB962C8B-B14F-4D97-AF65-F5344CB8AC3E}">
        <p14:creationId xmlns:p14="http://schemas.microsoft.com/office/powerpoint/2010/main" val="3942118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A2FD89D3-6540-412A-8DF7-24F6B362E6BB}" type="datetimeFigureOut">
              <a:rPr lang="en-US" smtClean="0"/>
              <a:pPr/>
              <a:t>4/24/2022</a:t>
            </a:fld>
            <a:endParaRPr lang="en-US" dirty="0"/>
          </a:p>
        </p:txBody>
      </p:sp>
      <p:sp>
        <p:nvSpPr>
          <p:cNvPr id="4" name="Slide Image Placeholder 3"/>
          <p:cNvSpPr>
            <a:spLocks noGrp="1" noRot="1" noChangeAspect="1"/>
          </p:cNvSpPr>
          <p:nvPr>
            <p:ph type="sldImg" idx="2"/>
          </p:nvPr>
        </p:nvSpPr>
        <p:spPr>
          <a:xfrm>
            <a:off x="1384300" y="1163638"/>
            <a:ext cx="4186238" cy="3141662"/>
          </a:xfrm>
          <a:prstGeom prst="rect">
            <a:avLst/>
          </a:prstGeom>
          <a:noFill/>
          <a:ln w="12700">
            <a:solidFill>
              <a:prstClr val="black"/>
            </a:solidFill>
          </a:ln>
        </p:spPr>
        <p:txBody>
          <a:bodyPr vert="horz" lIns="92930" tIns="46465" rIns="92930" bIns="46465" rtlCol="0" anchor="ctr"/>
          <a:lstStyle/>
          <a:p>
            <a:endParaRPr lang="en-US" dirty="0"/>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53BCCA8E-E054-4945-93F6-8F3E2A7D5A26}" type="slidenum">
              <a:rPr lang="en-US" smtClean="0"/>
              <a:pPr/>
              <a:t>‹#›</a:t>
            </a:fld>
            <a:endParaRPr lang="en-US" dirty="0"/>
          </a:p>
        </p:txBody>
      </p:sp>
    </p:spTree>
    <p:extLst>
      <p:ext uri="{BB962C8B-B14F-4D97-AF65-F5344CB8AC3E}">
        <p14:creationId xmlns:p14="http://schemas.microsoft.com/office/powerpoint/2010/main" val="2230956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Hi again! Long time, no see </a:t>
            </a:r>
            <a:r>
              <a:rPr lang="en-US" sz="1600" dirty="0">
                <a:sym typeface="Wingdings" panose="05000000000000000000" pitchFamily="2" charset="2"/>
              </a:rPr>
              <a:t> </a:t>
            </a:r>
            <a:r>
              <a:rPr lang="en-US" sz="1600" dirty="0"/>
              <a:t>I gave earlier this morning a talk about blood shortage during the pandemic. We are switching gears and I will be talking about RBC alloimmunization now.</a:t>
            </a:r>
          </a:p>
        </p:txBody>
      </p:sp>
      <p:sp>
        <p:nvSpPr>
          <p:cNvPr id="4" name="Slide Number Placeholder 3"/>
          <p:cNvSpPr>
            <a:spLocks noGrp="1"/>
          </p:cNvSpPr>
          <p:nvPr>
            <p:ph type="sldNum" sz="quarter" idx="5"/>
          </p:nvPr>
        </p:nvSpPr>
        <p:spPr/>
        <p:txBody>
          <a:bodyPr/>
          <a:lstStyle/>
          <a:p>
            <a:fld id="{53BCCA8E-E054-4945-93F6-8F3E2A7D5A26}" type="slidenum">
              <a:rPr lang="en-US" smtClean="0"/>
              <a:pPr/>
              <a:t>1</a:t>
            </a:fld>
            <a:endParaRPr lang="en-US" dirty="0"/>
          </a:p>
        </p:txBody>
      </p:sp>
    </p:spTree>
    <p:extLst>
      <p:ext uri="{BB962C8B-B14F-4D97-AF65-F5344CB8AC3E}">
        <p14:creationId xmlns:p14="http://schemas.microsoft.com/office/powerpoint/2010/main" val="3719237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10</a:t>
            </a:fld>
            <a:endParaRPr lang="en-US" dirty="0"/>
          </a:p>
        </p:txBody>
      </p:sp>
    </p:spTree>
    <p:extLst>
      <p:ext uri="{BB962C8B-B14F-4D97-AF65-F5344CB8AC3E}">
        <p14:creationId xmlns:p14="http://schemas.microsoft.com/office/powerpoint/2010/main" val="926504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11</a:t>
            </a:fld>
            <a:endParaRPr lang="en-US" dirty="0"/>
          </a:p>
        </p:txBody>
      </p:sp>
    </p:spTree>
    <p:extLst>
      <p:ext uri="{BB962C8B-B14F-4D97-AF65-F5344CB8AC3E}">
        <p14:creationId xmlns:p14="http://schemas.microsoft.com/office/powerpoint/2010/main" val="1322167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12</a:t>
            </a:fld>
            <a:endParaRPr lang="en-US" dirty="0"/>
          </a:p>
        </p:txBody>
      </p:sp>
    </p:spTree>
    <p:extLst>
      <p:ext uri="{BB962C8B-B14F-4D97-AF65-F5344CB8AC3E}">
        <p14:creationId xmlns:p14="http://schemas.microsoft.com/office/powerpoint/2010/main" val="3497933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13</a:t>
            </a:fld>
            <a:endParaRPr lang="en-US" dirty="0"/>
          </a:p>
        </p:txBody>
      </p:sp>
    </p:spTree>
    <p:extLst>
      <p:ext uri="{BB962C8B-B14F-4D97-AF65-F5344CB8AC3E}">
        <p14:creationId xmlns:p14="http://schemas.microsoft.com/office/powerpoint/2010/main" val="2445010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14</a:t>
            </a:fld>
            <a:endParaRPr lang="en-US" dirty="0"/>
          </a:p>
        </p:txBody>
      </p:sp>
    </p:spTree>
    <p:extLst>
      <p:ext uri="{BB962C8B-B14F-4D97-AF65-F5344CB8AC3E}">
        <p14:creationId xmlns:p14="http://schemas.microsoft.com/office/powerpoint/2010/main" val="113216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15</a:t>
            </a:fld>
            <a:endParaRPr lang="en-US" dirty="0"/>
          </a:p>
        </p:txBody>
      </p:sp>
    </p:spTree>
    <p:extLst>
      <p:ext uri="{BB962C8B-B14F-4D97-AF65-F5344CB8AC3E}">
        <p14:creationId xmlns:p14="http://schemas.microsoft.com/office/powerpoint/2010/main" val="1259402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16</a:t>
            </a:fld>
            <a:endParaRPr lang="en-US" dirty="0"/>
          </a:p>
        </p:txBody>
      </p:sp>
    </p:spTree>
    <p:extLst>
      <p:ext uri="{BB962C8B-B14F-4D97-AF65-F5344CB8AC3E}">
        <p14:creationId xmlns:p14="http://schemas.microsoft.com/office/powerpoint/2010/main" val="1682144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17</a:t>
            </a:fld>
            <a:endParaRPr lang="en-US" dirty="0"/>
          </a:p>
        </p:txBody>
      </p:sp>
    </p:spTree>
    <p:extLst>
      <p:ext uri="{BB962C8B-B14F-4D97-AF65-F5344CB8AC3E}">
        <p14:creationId xmlns:p14="http://schemas.microsoft.com/office/powerpoint/2010/main" val="4068068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18</a:t>
            </a:fld>
            <a:endParaRPr lang="en-US" dirty="0"/>
          </a:p>
        </p:txBody>
      </p:sp>
    </p:spTree>
    <p:extLst>
      <p:ext uri="{BB962C8B-B14F-4D97-AF65-F5344CB8AC3E}">
        <p14:creationId xmlns:p14="http://schemas.microsoft.com/office/powerpoint/2010/main" val="2168716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19</a:t>
            </a:fld>
            <a:endParaRPr lang="en-US" dirty="0"/>
          </a:p>
        </p:txBody>
      </p:sp>
    </p:spTree>
    <p:extLst>
      <p:ext uri="{BB962C8B-B14F-4D97-AF65-F5344CB8AC3E}">
        <p14:creationId xmlns:p14="http://schemas.microsoft.com/office/powerpoint/2010/main" val="2297219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2</a:t>
            </a:fld>
            <a:endParaRPr lang="en-US" dirty="0"/>
          </a:p>
        </p:txBody>
      </p:sp>
    </p:spTree>
    <p:extLst>
      <p:ext uri="{BB962C8B-B14F-4D97-AF65-F5344CB8AC3E}">
        <p14:creationId xmlns:p14="http://schemas.microsoft.com/office/powerpoint/2010/main" val="327183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If we wash the whole unit, it will be expiring in 24 hours. Aliquoting the unit will help us avoid a situation where we waste 50%+ of this rare unit. Then, we would have to thaw and send the frozen unit that is located in Denver which we won’t be able to do immediately.</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Concerns from our manufacturing team: No washed/irradiated codes for a split product in </a:t>
            </a:r>
            <a:r>
              <a:rPr lang="en-US" sz="1800" dirty="0" err="1">
                <a:effectLst/>
                <a:latin typeface="Calibri" panose="020F0502020204030204" pitchFamily="34" charset="0"/>
                <a:ea typeface="Calibri" panose="020F0502020204030204" pitchFamily="34" charset="0"/>
              </a:rPr>
              <a:t>eProgesa</a:t>
            </a:r>
            <a:r>
              <a:rPr lang="en-US" sz="1800" dirty="0">
                <a:effectLst/>
                <a:latin typeface="Calibri" panose="020F0502020204030204" pitchFamily="34" charset="0"/>
                <a:ea typeface="Calibri" panose="020F0502020204030204" pitchFamily="34" charset="0"/>
              </a:rPr>
              <a:t> .  That means they will have to do everything from that point forward manually.  That includes manual labeling and manual shipping.  Another concern is that it was already a small unit with only 250mls, so we were not sure how well it will wash when split in half.  Our manufacturing team pulled a rejected unit and try it out first and were successful. They did not want to try it on our rare unit first.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 </a:t>
            </a:r>
            <a:r>
              <a:rPr lang="en-US" sz="1800" baseline="0" dirty="0">
                <a:solidFill>
                  <a:srgbClr val="26282A"/>
                </a:solidFill>
                <a:latin typeface="+mn-lt"/>
                <a:ea typeface="Calibri" panose="020F0502020204030204" pitchFamily="34" charset="0"/>
                <a:cs typeface="Arial" panose="020B0604020202020204" pitchFamily="34" charset="0"/>
              </a:rPr>
              <a:t>Another question that came up: Irradiating the small aliquot vs. the unit?</a:t>
            </a:r>
            <a:r>
              <a:rPr lang="en-US" sz="1800" baseline="0" dirty="0">
                <a:solidFill>
                  <a:srgbClr val="26282A"/>
                </a:solidFill>
                <a:latin typeface="+mn-lt"/>
                <a:ea typeface="Calibri" panose="020F0502020204030204" pitchFamily="34" charset="0"/>
                <a:cs typeface="Arial" panose="020B0604020202020204" pitchFamily="34" charset="0"/>
                <a:sym typeface="Wingdings" panose="05000000000000000000" pitchFamily="2" charset="2"/>
              </a:rPr>
              <a:t>Okay to irradiate the whole unit. We always try to irradiate units as close as possible to transfusion (concern of hyperkalemia especially for newborn). Since we were going to wash the aliquot before transfusion, which will take care of the excess potassium, we decided that it was okay to irradiate the whole unit. </a:t>
            </a:r>
            <a:endParaRPr lang="en-US" sz="1800" baseline="0" dirty="0">
              <a:solidFill>
                <a:srgbClr val="26282A"/>
              </a:solidFill>
              <a:latin typeface="+mn-lt"/>
              <a:ea typeface="Calibri" panose="020F0502020204030204" pitchFamily="34" charset="0"/>
              <a:cs typeface="Arial" panose="020B0604020202020204" pitchFamily="34" charset="0"/>
            </a:endParaRPr>
          </a:p>
          <a:p>
            <a:pPr marL="0" marR="0">
              <a:spcBef>
                <a:spcPts val="0"/>
              </a:spcBef>
              <a:spcAft>
                <a:spcPts val="0"/>
              </a:spcAft>
            </a:pPr>
            <a:endParaRPr lang="en-US" sz="1800" baseline="0" dirty="0">
              <a:effectLst/>
              <a:latin typeface="+mn-lt"/>
              <a:ea typeface="Calibri" panose="020F0502020204030204" pitchFamily="34" charset="0"/>
              <a:cs typeface="Arial" panose="020B0604020202020204" pitchFamily="34" charset="0"/>
            </a:endParaRPr>
          </a:p>
          <a:p>
            <a:pPr marL="0" marR="0">
              <a:spcBef>
                <a:spcPts val="0"/>
              </a:spcBef>
              <a:spcAft>
                <a:spcPts val="0"/>
              </a:spcAft>
            </a:pPr>
            <a:r>
              <a:rPr lang="en-US" sz="1800" dirty="0">
                <a:effectLst/>
                <a:latin typeface="+mn-lt"/>
                <a:ea typeface="Calibri" panose="020F0502020204030204" pitchFamily="34" charset="0"/>
                <a:cs typeface="Arial" panose="020B0604020202020204" pitchFamily="34" charset="0"/>
              </a:rPr>
              <a:t> </a:t>
            </a:r>
          </a:p>
          <a:p>
            <a:pPr marL="0" marR="0">
              <a:spcBef>
                <a:spcPts val="0"/>
              </a:spcBef>
              <a:spcAft>
                <a:spcPts val="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 </a:t>
            </a:r>
          </a:p>
          <a:p>
            <a:endParaRPr lang="en-US" sz="1800" u="sng" dirty="0">
              <a:latin typeface="Arial" panose="020B0604020202020204" pitchFamily="34" charset="0"/>
              <a:cs typeface="Arial" panose="020B0604020202020204" pitchFamily="34" charset="0"/>
            </a:endParaRPr>
          </a:p>
          <a:p>
            <a:endParaRPr lang="en-US" sz="1800" u="sng" dirty="0">
              <a:latin typeface="Arial" panose="020B0604020202020204" pitchFamily="34" charset="0"/>
              <a:cs typeface="Arial" panose="020B0604020202020204" pitchFamily="34" charset="0"/>
            </a:endParaRPr>
          </a:p>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20</a:t>
            </a:fld>
            <a:endParaRPr lang="en-US" dirty="0"/>
          </a:p>
        </p:txBody>
      </p:sp>
    </p:spTree>
    <p:extLst>
      <p:ext uri="{BB962C8B-B14F-4D97-AF65-F5344CB8AC3E}">
        <p14:creationId xmlns:p14="http://schemas.microsoft.com/office/powerpoint/2010/main" val="1049090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If we wash the whole unit, it will be expiring in 24 hours. Aliquoting the unit will help us avoid a situation where we waste 50%+ of this rare unit. Then, we would have to thaw and send the frozen unit that is located in Denver which we won’t be able to do immediately.</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Concerns from our manufacturing team: there will not be any washed/irradiated codes for a split product in </a:t>
            </a:r>
            <a:r>
              <a:rPr lang="en-US" sz="1800" dirty="0" err="1">
                <a:effectLst/>
                <a:latin typeface="Calibri" panose="020F0502020204030204" pitchFamily="34" charset="0"/>
                <a:ea typeface="Calibri" panose="020F0502020204030204" pitchFamily="34" charset="0"/>
              </a:rPr>
              <a:t>eProgesa</a:t>
            </a:r>
            <a:r>
              <a:rPr lang="en-US" sz="1800" dirty="0">
                <a:effectLst/>
                <a:latin typeface="Calibri" panose="020F0502020204030204" pitchFamily="34" charset="0"/>
                <a:ea typeface="Calibri" panose="020F0502020204030204" pitchFamily="34" charset="0"/>
              </a:rPr>
              <a:t> .  That means they will have to do everything from that point forward manually.  That includes manual labeling and manual shipping.  Another concern is that it was already a small unit with only 250mls, so we were not sure how well it will wash when split in half.  Our manufacturing team pulled a rejected unit and try it out first. They did not want to try it on our rare unit first.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 </a:t>
            </a:r>
            <a:r>
              <a:rPr lang="en-US" sz="1800" baseline="30000" dirty="0">
                <a:solidFill>
                  <a:srgbClr val="26282A"/>
                </a:solidFill>
                <a:latin typeface="Arial" panose="020B0604020202020204" pitchFamily="34" charset="0"/>
                <a:ea typeface="Calibri" panose="020F0502020204030204" pitchFamily="34" charset="0"/>
                <a:cs typeface="Arial" panose="020B0604020202020204" pitchFamily="34" charset="0"/>
              </a:rPr>
              <a:t>Another question that came up about irradiating the small aliquot vs. the </a:t>
            </a:r>
            <a:r>
              <a:rPr lang="en-US" sz="1800" baseline="30000" dirty="0" err="1">
                <a:solidFill>
                  <a:srgbClr val="26282A"/>
                </a:solidFill>
                <a:latin typeface="Arial" panose="020B0604020202020204" pitchFamily="34" charset="0"/>
                <a:ea typeface="Calibri" panose="020F0502020204030204" pitchFamily="34" charset="0"/>
                <a:cs typeface="Arial" panose="020B0604020202020204" pitchFamily="34" charset="0"/>
              </a:rPr>
              <a:t>unit</a:t>
            </a:r>
            <a:r>
              <a:rPr lang="en-US" sz="1800" baseline="30000" dirty="0" err="1">
                <a:solidFill>
                  <a:srgbClr val="26282A"/>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Okay</a:t>
            </a:r>
            <a:r>
              <a:rPr lang="en-US" sz="1800" baseline="30000" dirty="0">
                <a:solidFill>
                  <a:srgbClr val="26282A"/>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to irradiate the whole unit. We always try to irradiate units as close as possible to transfusion (concern of hyperkalemia especially for newborn). Since we were going to wash the aliquot before transfusion, which will take care of the excess potassium, we decided that it was okay </a:t>
            </a:r>
            <a:endParaRPr lang="en-US" sz="1800" baseline="30000" dirty="0">
              <a:solidFill>
                <a:srgbClr val="26282A"/>
              </a:solidFill>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endParaRPr lang="en-US" sz="1600" u="sng" dirty="0"/>
          </a:p>
          <a:p>
            <a:endParaRPr lang="en-US" sz="1600" u="sng" dirty="0"/>
          </a:p>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21</a:t>
            </a:fld>
            <a:endParaRPr lang="en-US" dirty="0"/>
          </a:p>
        </p:txBody>
      </p:sp>
    </p:spTree>
    <p:extLst>
      <p:ext uri="{BB962C8B-B14F-4D97-AF65-F5344CB8AC3E}">
        <p14:creationId xmlns:p14="http://schemas.microsoft.com/office/powerpoint/2010/main" val="2969747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22</a:t>
            </a:fld>
            <a:endParaRPr lang="en-US" dirty="0"/>
          </a:p>
        </p:txBody>
      </p:sp>
    </p:spTree>
    <p:extLst>
      <p:ext uri="{BB962C8B-B14F-4D97-AF65-F5344CB8AC3E}">
        <p14:creationId xmlns:p14="http://schemas.microsoft.com/office/powerpoint/2010/main" val="71382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23</a:t>
            </a:fld>
            <a:endParaRPr lang="en-US" dirty="0"/>
          </a:p>
        </p:txBody>
      </p:sp>
    </p:spTree>
    <p:extLst>
      <p:ext uri="{BB962C8B-B14F-4D97-AF65-F5344CB8AC3E}">
        <p14:creationId xmlns:p14="http://schemas.microsoft.com/office/powerpoint/2010/main" val="13562512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24</a:t>
            </a:fld>
            <a:endParaRPr lang="en-US" dirty="0"/>
          </a:p>
        </p:txBody>
      </p:sp>
    </p:spTree>
    <p:extLst>
      <p:ext uri="{BB962C8B-B14F-4D97-AF65-F5344CB8AC3E}">
        <p14:creationId xmlns:p14="http://schemas.microsoft.com/office/powerpoint/2010/main" val="507679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25</a:t>
            </a:fld>
            <a:endParaRPr lang="en-US" dirty="0"/>
          </a:p>
        </p:txBody>
      </p:sp>
    </p:spTree>
    <p:extLst>
      <p:ext uri="{BB962C8B-B14F-4D97-AF65-F5344CB8AC3E}">
        <p14:creationId xmlns:p14="http://schemas.microsoft.com/office/powerpoint/2010/main" val="39559641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600" b="0" i="0" u="none" strike="noStrike" baseline="0" dirty="0">
                <a:latin typeface="AdvOTfe809cc4"/>
              </a:rPr>
              <a:t>RBC antigens are numerous and diverse from a structural and functional perspective. For instance, it has generally been found that polypeptide antigens give rise to alloantibodies of an immunoglobulin G (IgG) class (reactive at 37°C), while carbohydrate antigens tend to give rise to IgM-class antibodies showing strongest reactivity at 22°C (also referred to as immediate spin reactivity).</a:t>
            </a:r>
            <a:endParaRPr lang="en-US" sz="1400" u="sng" dirty="0"/>
          </a:p>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28</a:t>
            </a:fld>
            <a:endParaRPr lang="en-US" dirty="0"/>
          </a:p>
        </p:txBody>
      </p:sp>
    </p:spTree>
    <p:extLst>
      <p:ext uri="{BB962C8B-B14F-4D97-AF65-F5344CB8AC3E}">
        <p14:creationId xmlns:p14="http://schemas.microsoft.com/office/powerpoint/2010/main" val="103744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29</a:t>
            </a:fld>
            <a:endParaRPr lang="en-US" dirty="0"/>
          </a:p>
        </p:txBody>
      </p:sp>
    </p:spTree>
    <p:extLst>
      <p:ext uri="{BB962C8B-B14F-4D97-AF65-F5344CB8AC3E}">
        <p14:creationId xmlns:p14="http://schemas.microsoft.com/office/powerpoint/2010/main" val="27630078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30</a:t>
            </a:fld>
            <a:endParaRPr lang="en-US" dirty="0"/>
          </a:p>
        </p:txBody>
      </p:sp>
    </p:spTree>
    <p:extLst>
      <p:ext uri="{BB962C8B-B14F-4D97-AF65-F5344CB8AC3E}">
        <p14:creationId xmlns:p14="http://schemas.microsoft.com/office/powerpoint/2010/main" val="27304635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31</a:t>
            </a:fld>
            <a:endParaRPr lang="en-US" dirty="0"/>
          </a:p>
        </p:txBody>
      </p:sp>
    </p:spTree>
    <p:extLst>
      <p:ext uri="{BB962C8B-B14F-4D97-AF65-F5344CB8AC3E}">
        <p14:creationId xmlns:p14="http://schemas.microsoft.com/office/powerpoint/2010/main" val="180090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3</a:t>
            </a:fld>
            <a:endParaRPr lang="en-US" dirty="0"/>
          </a:p>
        </p:txBody>
      </p:sp>
    </p:spTree>
    <p:extLst>
      <p:ext uri="{BB962C8B-B14F-4D97-AF65-F5344CB8AC3E}">
        <p14:creationId xmlns:p14="http://schemas.microsoft.com/office/powerpoint/2010/main" val="29609303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32</a:t>
            </a:fld>
            <a:endParaRPr lang="en-US" dirty="0"/>
          </a:p>
        </p:txBody>
      </p:sp>
    </p:spTree>
    <p:extLst>
      <p:ext uri="{BB962C8B-B14F-4D97-AF65-F5344CB8AC3E}">
        <p14:creationId xmlns:p14="http://schemas.microsoft.com/office/powerpoint/2010/main" val="13677181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33</a:t>
            </a:fld>
            <a:endParaRPr lang="en-US" dirty="0"/>
          </a:p>
        </p:txBody>
      </p:sp>
    </p:spTree>
    <p:extLst>
      <p:ext uri="{BB962C8B-B14F-4D97-AF65-F5344CB8AC3E}">
        <p14:creationId xmlns:p14="http://schemas.microsoft.com/office/powerpoint/2010/main" val="25162887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34</a:t>
            </a:fld>
            <a:endParaRPr lang="en-US" dirty="0"/>
          </a:p>
        </p:txBody>
      </p:sp>
    </p:spTree>
    <p:extLst>
      <p:ext uri="{BB962C8B-B14F-4D97-AF65-F5344CB8AC3E}">
        <p14:creationId xmlns:p14="http://schemas.microsoft.com/office/powerpoint/2010/main" val="4468498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35</a:t>
            </a:fld>
            <a:endParaRPr lang="en-US" dirty="0"/>
          </a:p>
        </p:txBody>
      </p:sp>
    </p:spTree>
    <p:extLst>
      <p:ext uri="{BB962C8B-B14F-4D97-AF65-F5344CB8AC3E}">
        <p14:creationId xmlns:p14="http://schemas.microsoft.com/office/powerpoint/2010/main" val="26329232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36</a:t>
            </a:fld>
            <a:endParaRPr lang="en-US" dirty="0"/>
          </a:p>
        </p:txBody>
      </p:sp>
    </p:spTree>
    <p:extLst>
      <p:ext uri="{BB962C8B-B14F-4D97-AF65-F5344CB8AC3E}">
        <p14:creationId xmlns:p14="http://schemas.microsoft.com/office/powerpoint/2010/main" val="3304903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37</a:t>
            </a:fld>
            <a:endParaRPr lang="en-US" dirty="0"/>
          </a:p>
        </p:txBody>
      </p:sp>
    </p:spTree>
    <p:extLst>
      <p:ext uri="{BB962C8B-B14F-4D97-AF65-F5344CB8AC3E}">
        <p14:creationId xmlns:p14="http://schemas.microsoft.com/office/powerpoint/2010/main" val="35860349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38</a:t>
            </a:fld>
            <a:endParaRPr lang="en-US" dirty="0"/>
          </a:p>
        </p:txBody>
      </p:sp>
    </p:spTree>
    <p:extLst>
      <p:ext uri="{BB962C8B-B14F-4D97-AF65-F5344CB8AC3E}">
        <p14:creationId xmlns:p14="http://schemas.microsoft.com/office/powerpoint/2010/main" val="11320588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39</a:t>
            </a:fld>
            <a:endParaRPr lang="en-US" dirty="0"/>
          </a:p>
        </p:txBody>
      </p:sp>
    </p:spTree>
    <p:extLst>
      <p:ext uri="{BB962C8B-B14F-4D97-AF65-F5344CB8AC3E}">
        <p14:creationId xmlns:p14="http://schemas.microsoft.com/office/powerpoint/2010/main" val="42475156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40</a:t>
            </a:fld>
            <a:endParaRPr lang="en-US" dirty="0"/>
          </a:p>
        </p:txBody>
      </p:sp>
    </p:spTree>
    <p:extLst>
      <p:ext uri="{BB962C8B-B14F-4D97-AF65-F5344CB8AC3E}">
        <p14:creationId xmlns:p14="http://schemas.microsoft.com/office/powerpoint/2010/main" val="39626262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41</a:t>
            </a:fld>
            <a:endParaRPr lang="en-US" dirty="0"/>
          </a:p>
        </p:txBody>
      </p:sp>
    </p:spTree>
    <p:extLst>
      <p:ext uri="{BB962C8B-B14F-4D97-AF65-F5344CB8AC3E}">
        <p14:creationId xmlns:p14="http://schemas.microsoft.com/office/powerpoint/2010/main" val="3919748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4</a:t>
            </a:fld>
            <a:endParaRPr lang="en-US" dirty="0"/>
          </a:p>
        </p:txBody>
      </p:sp>
    </p:spTree>
    <p:extLst>
      <p:ext uri="{BB962C8B-B14F-4D97-AF65-F5344CB8AC3E}">
        <p14:creationId xmlns:p14="http://schemas.microsoft.com/office/powerpoint/2010/main" val="8247622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42</a:t>
            </a:fld>
            <a:endParaRPr lang="en-US" dirty="0"/>
          </a:p>
        </p:txBody>
      </p:sp>
    </p:spTree>
    <p:extLst>
      <p:ext uri="{BB962C8B-B14F-4D97-AF65-F5344CB8AC3E}">
        <p14:creationId xmlns:p14="http://schemas.microsoft.com/office/powerpoint/2010/main" val="36192763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Patients with SCD have among the highest rates of RBC alloimmunization of any population. This may be due in part to the relatively high transfusion burden of patients living with SCD and also to the number of Rh variants (of D, E/e, or C/c) known to occur in patients of African descent.</a:t>
            </a:r>
            <a:r>
              <a:rPr lang="en-US" sz="3600" b="0" i="0" dirty="0">
                <a:solidFill>
                  <a:srgbClr val="333333"/>
                </a:solidFill>
                <a:effectLst/>
                <a:latin typeface="Open Sans" panose="020B0606030504020204" pitchFamily="34" charset="0"/>
              </a:rPr>
              <a:t> One major difference between these populations is that SCD occurs predominantly in people of African ancestry, whereas the donor population in North America and Europe is predominantly of European ancestry. As the fundamental requirement for alloimmunization to occur is exposure to a foreign antigen, the difference in prevalence between African Americans and Caucasians of several RBC antigens, as well as a lack of certain high-prevalence antigens in populations of African descent, is likely a major contributor to the higher incidence of alloimmunization. </a:t>
            </a:r>
            <a:r>
              <a:rPr lang="en-US" sz="2400" dirty="0"/>
              <a:t>In contrast, patient populations with lower RBC alloimmunization rates than predicted based on transfusion burden include those with leukemia undergoing chemotherapy.</a:t>
            </a:r>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43</a:t>
            </a:fld>
            <a:endParaRPr lang="en-US" dirty="0"/>
          </a:p>
        </p:txBody>
      </p:sp>
    </p:spTree>
    <p:extLst>
      <p:ext uri="{BB962C8B-B14F-4D97-AF65-F5344CB8AC3E}">
        <p14:creationId xmlns:p14="http://schemas.microsoft.com/office/powerpoint/2010/main" val="5460671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44</a:t>
            </a:fld>
            <a:endParaRPr lang="en-US" dirty="0"/>
          </a:p>
        </p:txBody>
      </p:sp>
    </p:spTree>
    <p:extLst>
      <p:ext uri="{BB962C8B-B14F-4D97-AF65-F5344CB8AC3E}">
        <p14:creationId xmlns:p14="http://schemas.microsoft.com/office/powerpoint/2010/main" val="31874672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45</a:t>
            </a:fld>
            <a:endParaRPr lang="en-US" dirty="0"/>
          </a:p>
        </p:txBody>
      </p:sp>
    </p:spTree>
    <p:extLst>
      <p:ext uri="{BB962C8B-B14F-4D97-AF65-F5344CB8AC3E}">
        <p14:creationId xmlns:p14="http://schemas.microsoft.com/office/powerpoint/2010/main" val="31398224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46</a:t>
            </a:fld>
            <a:endParaRPr lang="en-US" dirty="0"/>
          </a:p>
        </p:txBody>
      </p:sp>
    </p:spTree>
    <p:extLst>
      <p:ext uri="{BB962C8B-B14F-4D97-AF65-F5344CB8AC3E}">
        <p14:creationId xmlns:p14="http://schemas.microsoft.com/office/powerpoint/2010/main" val="37718437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47</a:t>
            </a:fld>
            <a:endParaRPr lang="en-US" dirty="0"/>
          </a:p>
        </p:txBody>
      </p:sp>
    </p:spTree>
    <p:extLst>
      <p:ext uri="{BB962C8B-B14F-4D97-AF65-F5344CB8AC3E}">
        <p14:creationId xmlns:p14="http://schemas.microsoft.com/office/powerpoint/2010/main" val="19688841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48</a:t>
            </a:fld>
            <a:endParaRPr lang="en-US" dirty="0"/>
          </a:p>
        </p:txBody>
      </p:sp>
    </p:spTree>
    <p:extLst>
      <p:ext uri="{BB962C8B-B14F-4D97-AF65-F5344CB8AC3E}">
        <p14:creationId xmlns:p14="http://schemas.microsoft.com/office/powerpoint/2010/main" val="7175196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49</a:t>
            </a:fld>
            <a:endParaRPr lang="en-US" dirty="0"/>
          </a:p>
        </p:txBody>
      </p:sp>
    </p:spTree>
    <p:extLst>
      <p:ext uri="{BB962C8B-B14F-4D97-AF65-F5344CB8AC3E}">
        <p14:creationId xmlns:p14="http://schemas.microsoft.com/office/powerpoint/2010/main" val="35526164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i="0" u="none" strike="noStrike" baseline="0" dirty="0">
                <a:solidFill>
                  <a:srgbClr val="E65300"/>
                </a:solidFill>
                <a:latin typeface="Helvetica" panose="020B0604020202020204" pitchFamily="34" charset="0"/>
              </a:rPr>
              <a:t>Four antibody specificities</a:t>
            </a:r>
            <a:r>
              <a:rPr lang="en-US" sz="1600" b="0" i="0" u="none" strike="noStrike" baseline="0" dirty="0">
                <a:latin typeface="Helvetica" panose="020B0604020202020204" pitchFamily="34" charset="0"/>
              </a:rPr>
              <a:t> –  anti-</a:t>
            </a:r>
            <a:r>
              <a:rPr lang="en-US" sz="1600" b="0" i="0" u="none" strike="noStrike" baseline="0" dirty="0" err="1">
                <a:latin typeface="Helvetica" panose="020B0604020202020204" pitchFamily="34" charset="0"/>
              </a:rPr>
              <a:t>Kp</a:t>
            </a:r>
            <a:r>
              <a:rPr lang="en-US" sz="1600" b="0" i="0" u="none" strike="noStrike" baseline="30000" dirty="0" err="1">
                <a:latin typeface="Helvetica" panose="020B0604020202020204" pitchFamily="34" charset="0"/>
              </a:rPr>
              <a:t>b</a:t>
            </a:r>
            <a:r>
              <a:rPr lang="en-US" sz="1600" b="0" i="0" u="none" strike="noStrike" baseline="0" dirty="0">
                <a:latin typeface="Helvetica" panose="020B0604020202020204" pitchFamily="34" charset="0"/>
              </a:rPr>
              <a:t>, anti-Vel, anti-</a:t>
            </a:r>
            <a:r>
              <a:rPr lang="en-US" sz="1600" b="0" i="0" u="none" strike="noStrike" baseline="0" dirty="0" err="1">
                <a:latin typeface="Helvetica" panose="020B0604020202020204" pitchFamily="34" charset="0"/>
              </a:rPr>
              <a:t>Lu</a:t>
            </a:r>
            <a:r>
              <a:rPr lang="en-US" sz="1600" b="0" i="0" u="none" strike="noStrike" baseline="30000" dirty="0" err="1">
                <a:latin typeface="Helvetica" panose="020B0604020202020204" pitchFamily="34" charset="0"/>
              </a:rPr>
              <a:t>b</a:t>
            </a:r>
            <a:r>
              <a:rPr lang="en-US" sz="1600" b="0" i="0" u="none" strike="noStrike" baseline="0" dirty="0">
                <a:latin typeface="Helvetica" panose="020B0604020202020204" pitchFamily="34" charset="0"/>
              </a:rPr>
              <a:t>, and anti-</a:t>
            </a:r>
            <a:r>
              <a:rPr lang="en-US" sz="1600" b="0" i="0" u="none" strike="noStrike" baseline="0" dirty="0" err="1">
                <a:latin typeface="Helvetica" panose="020B0604020202020204" pitchFamily="34" charset="0"/>
              </a:rPr>
              <a:t>Yt</a:t>
            </a:r>
            <a:r>
              <a:rPr lang="en-US" sz="1600" b="0" i="0" u="none" strike="noStrike" baseline="30000" dirty="0" err="1">
                <a:latin typeface="Helvetica" panose="020B0604020202020204" pitchFamily="34" charset="0"/>
              </a:rPr>
              <a:t>a</a:t>
            </a:r>
            <a:r>
              <a:rPr lang="en-US" sz="1600" dirty="0">
                <a:latin typeface="Helvetica" panose="020B0604020202020204" pitchFamily="34" charset="0"/>
              </a:rPr>
              <a:t> – </a:t>
            </a:r>
            <a:r>
              <a:rPr lang="en-US" sz="1600" b="0" i="0" u="none" strike="noStrike" baseline="0" dirty="0">
                <a:latin typeface="Helvetica" panose="020B0604020202020204" pitchFamily="34" charset="0"/>
              </a:rPr>
              <a:t>were </a:t>
            </a:r>
            <a:r>
              <a:rPr lang="en-US" sz="1600" b="1" i="0" u="none" strike="noStrike" baseline="0" dirty="0">
                <a:solidFill>
                  <a:srgbClr val="E65300"/>
                </a:solidFill>
                <a:latin typeface="Helvetica" panose="020B0604020202020204" pitchFamily="34" charset="0"/>
              </a:rPr>
              <a:t>identified in two-thirds of the patients</a:t>
            </a:r>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50</a:t>
            </a:fld>
            <a:endParaRPr lang="en-US" dirty="0"/>
          </a:p>
        </p:txBody>
      </p:sp>
    </p:spTree>
    <p:extLst>
      <p:ext uri="{BB962C8B-B14F-4D97-AF65-F5344CB8AC3E}">
        <p14:creationId xmlns:p14="http://schemas.microsoft.com/office/powerpoint/2010/main" val="41836377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err="1"/>
              <a:t>Kpb</a:t>
            </a:r>
            <a:r>
              <a:rPr lang="en-US" sz="2400" dirty="0"/>
              <a:t> , Vel, </a:t>
            </a:r>
            <a:r>
              <a:rPr lang="en-US" sz="2400" dirty="0" err="1"/>
              <a:t>Lub</a:t>
            </a:r>
            <a:r>
              <a:rPr lang="en-US" sz="2400" dirty="0"/>
              <a:t> , and </a:t>
            </a:r>
            <a:r>
              <a:rPr lang="en-US" sz="2400" dirty="0" err="1"/>
              <a:t>Yta</a:t>
            </a:r>
            <a:r>
              <a:rPr lang="en-US" sz="2400" dirty="0"/>
              <a:t>. </a:t>
            </a:r>
            <a:r>
              <a:rPr lang="en-US" sz="1600" b="1" i="0" u="none" strike="noStrike" baseline="0" dirty="0">
                <a:solidFill>
                  <a:srgbClr val="E65300"/>
                </a:solidFill>
                <a:latin typeface="Helvetica" panose="020B0604020202020204" pitchFamily="34" charset="0"/>
              </a:rPr>
              <a:t>Four antibody specificities</a:t>
            </a:r>
            <a:r>
              <a:rPr lang="en-US" sz="1600" b="0" i="0" u="none" strike="noStrike" baseline="0" dirty="0">
                <a:latin typeface="Helvetica" panose="020B0604020202020204" pitchFamily="34" charset="0"/>
              </a:rPr>
              <a:t> –  anti-</a:t>
            </a:r>
            <a:r>
              <a:rPr lang="en-US" sz="1600" b="0" i="0" u="none" strike="noStrike" baseline="0" dirty="0" err="1">
                <a:latin typeface="Helvetica" panose="020B0604020202020204" pitchFamily="34" charset="0"/>
              </a:rPr>
              <a:t>Kp</a:t>
            </a:r>
            <a:r>
              <a:rPr lang="en-US" sz="1600" b="0" i="0" u="none" strike="noStrike" baseline="30000" dirty="0" err="1">
                <a:latin typeface="Helvetica" panose="020B0604020202020204" pitchFamily="34" charset="0"/>
              </a:rPr>
              <a:t>b</a:t>
            </a:r>
            <a:r>
              <a:rPr lang="en-US" sz="1600" b="0" i="0" u="none" strike="noStrike" baseline="0" dirty="0">
                <a:latin typeface="Helvetica" panose="020B0604020202020204" pitchFamily="34" charset="0"/>
              </a:rPr>
              <a:t>, anti-Vel, anti-</a:t>
            </a:r>
            <a:r>
              <a:rPr lang="en-US" sz="1600" b="0" i="0" u="none" strike="noStrike" baseline="0" dirty="0" err="1">
                <a:latin typeface="Helvetica" panose="020B0604020202020204" pitchFamily="34" charset="0"/>
              </a:rPr>
              <a:t>Lu</a:t>
            </a:r>
            <a:r>
              <a:rPr lang="en-US" sz="1600" b="0" i="0" u="none" strike="noStrike" baseline="30000" dirty="0" err="1">
                <a:latin typeface="Helvetica" panose="020B0604020202020204" pitchFamily="34" charset="0"/>
              </a:rPr>
              <a:t>b</a:t>
            </a:r>
            <a:r>
              <a:rPr lang="en-US" sz="1600" b="0" i="0" u="none" strike="noStrike" baseline="0" dirty="0">
                <a:latin typeface="Helvetica" panose="020B0604020202020204" pitchFamily="34" charset="0"/>
              </a:rPr>
              <a:t>, and anti-</a:t>
            </a:r>
            <a:r>
              <a:rPr lang="en-US" sz="1600" b="0" i="0" u="none" strike="noStrike" baseline="0" dirty="0" err="1">
                <a:latin typeface="Helvetica" panose="020B0604020202020204" pitchFamily="34" charset="0"/>
              </a:rPr>
              <a:t>Yt</a:t>
            </a:r>
            <a:r>
              <a:rPr lang="en-US" sz="1600" b="0" i="0" u="none" strike="noStrike" baseline="30000" dirty="0" err="1">
                <a:latin typeface="Helvetica" panose="020B0604020202020204" pitchFamily="34" charset="0"/>
              </a:rPr>
              <a:t>a</a:t>
            </a:r>
            <a:r>
              <a:rPr lang="en-US" sz="1600" dirty="0">
                <a:latin typeface="Helvetica" panose="020B0604020202020204" pitchFamily="34" charset="0"/>
              </a:rPr>
              <a:t> – </a:t>
            </a:r>
            <a:r>
              <a:rPr lang="en-US" sz="1600" b="0" i="0" u="none" strike="noStrike" baseline="0" dirty="0">
                <a:latin typeface="Helvetica" panose="020B0604020202020204" pitchFamily="34" charset="0"/>
              </a:rPr>
              <a:t>were </a:t>
            </a:r>
            <a:r>
              <a:rPr lang="en-US" sz="1600" b="1" i="0" u="none" strike="noStrike" baseline="0" dirty="0">
                <a:solidFill>
                  <a:srgbClr val="E65300"/>
                </a:solidFill>
                <a:latin typeface="Helvetica" panose="020B0604020202020204" pitchFamily="34" charset="0"/>
              </a:rPr>
              <a:t>identified in two-thirds of the patients</a:t>
            </a:r>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51</a:t>
            </a:fld>
            <a:endParaRPr lang="en-US" dirty="0"/>
          </a:p>
        </p:txBody>
      </p:sp>
    </p:spTree>
    <p:extLst>
      <p:ext uri="{BB962C8B-B14F-4D97-AF65-F5344CB8AC3E}">
        <p14:creationId xmlns:p14="http://schemas.microsoft.com/office/powerpoint/2010/main" val="3895806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5</a:t>
            </a:fld>
            <a:endParaRPr lang="en-US" dirty="0"/>
          </a:p>
        </p:txBody>
      </p:sp>
    </p:spTree>
    <p:extLst>
      <p:ext uri="{BB962C8B-B14F-4D97-AF65-F5344CB8AC3E}">
        <p14:creationId xmlns:p14="http://schemas.microsoft.com/office/powerpoint/2010/main" val="7136608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52</a:t>
            </a:fld>
            <a:endParaRPr lang="en-US" dirty="0"/>
          </a:p>
        </p:txBody>
      </p:sp>
    </p:spTree>
    <p:extLst>
      <p:ext uri="{BB962C8B-B14F-4D97-AF65-F5344CB8AC3E}">
        <p14:creationId xmlns:p14="http://schemas.microsoft.com/office/powerpoint/2010/main" val="4208603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53</a:t>
            </a:fld>
            <a:endParaRPr lang="en-US" dirty="0"/>
          </a:p>
        </p:txBody>
      </p:sp>
    </p:spTree>
    <p:extLst>
      <p:ext uri="{BB962C8B-B14F-4D97-AF65-F5344CB8AC3E}">
        <p14:creationId xmlns:p14="http://schemas.microsoft.com/office/powerpoint/2010/main" val="37119751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54</a:t>
            </a:fld>
            <a:endParaRPr lang="en-US" dirty="0"/>
          </a:p>
        </p:txBody>
      </p:sp>
    </p:spTree>
    <p:extLst>
      <p:ext uri="{BB962C8B-B14F-4D97-AF65-F5344CB8AC3E}">
        <p14:creationId xmlns:p14="http://schemas.microsoft.com/office/powerpoint/2010/main" val="16820111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55</a:t>
            </a:fld>
            <a:endParaRPr lang="en-US" dirty="0"/>
          </a:p>
        </p:txBody>
      </p:sp>
    </p:spTree>
    <p:extLst>
      <p:ext uri="{BB962C8B-B14F-4D97-AF65-F5344CB8AC3E}">
        <p14:creationId xmlns:p14="http://schemas.microsoft.com/office/powerpoint/2010/main" val="34614237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a:t>
            </a:r>
          </a:p>
        </p:txBody>
      </p:sp>
      <p:sp>
        <p:nvSpPr>
          <p:cNvPr id="4" name="Slide Number Placeholder 3"/>
          <p:cNvSpPr>
            <a:spLocks noGrp="1"/>
          </p:cNvSpPr>
          <p:nvPr>
            <p:ph type="sldNum" sz="quarter" idx="5"/>
          </p:nvPr>
        </p:nvSpPr>
        <p:spPr/>
        <p:txBody>
          <a:bodyPr/>
          <a:lstStyle/>
          <a:p>
            <a:fld id="{53BCCA8E-E054-4945-93F6-8F3E2A7D5A26}" type="slidenum">
              <a:rPr lang="en-US" smtClean="0"/>
              <a:pPr/>
              <a:t>56</a:t>
            </a:fld>
            <a:endParaRPr lang="en-US" dirty="0"/>
          </a:p>
        </p:txBody>
      </p:sp>
    </p:spTree>
    <p:extLst>
      <p:ext uri="{BB962C8B-B14F-4D97-AF65-F5344CB8AC3E}">
        <p14:creationId xmlns:p14="http://schemas.microsoft.com/office/powerpoint/2010/main" val="25611761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57</a:t>
            </a:fld>
            <a:endParaRPr lang="en-US" dirty="0"/>
          </a:p>
        </p:txBody>
      </p:sp>
    </p:spTree>
    <p:extLst>
      <p:ext uri="{BB962C8B-B14F-4D97-AF65-F5344CB8AC3E}">
        <p14:creationId xmlns:p14="http://schemas.microsoft.com/office/powerpoint/2010/main" val="40674167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58</a:t>
            </a:fld>
            <a:endParaRPr lang="en-US" dirty="0"/>
          </a:p>
        </p:txBody>
      </p:sp>
    </p:spTree>
    <p:extLst>
      <p:ext uri="{BB962C8B-B14F-4D97-AF65-F5344CB8AC3E}">
        <p14:creationId xmlns:p14="http://schemas.microsoft.com/office/powerpoint/2010/main" val="25639329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59</a:t>
            </a:fld>
            <a:endParaRPr lang="en-US" dirty="0"/>
          </a:p>
        </p:txBody>
      </p:sp>
    </p:spTree>
    <p:extLst>
      <p:ext uri="{BB962C8B-B14F-4D97-AF65-F5344CB8AC3E}">
        <p14:creationId xmlns:p14="http://schemas.microsoft.com/office/powerpoint/2010/main" val="18207950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200"/>
              </a:spcBef>
              <a:spcAft>
                <a:spcPts val="200"/>
              </a:spcAft>
            </a:pPr>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60</a:t>
            </a:fld>
            <a:endParaRPr lang="en-US" dirty="0"/>
          </a:p>
        </p:txBody>
      </p:sp>
    </p:spTree>
    <p:extLst>
      <p:ext uri="{BB962C8B-B14F-4D97-AF65-F5344CB8AC3E}">
        <p14:creationId xmlns:p14="http://schemas.microsoft.com/office/powerpoint/2010/main" val="37773827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61</a:t>
            </a:fld>
            <a:endParaRPr lang="en-US" dirty="0"/>
          </a:p>
        </p:txBody>
      </p:sp>
    </p:spTree>
    <p:extLst>
      <p:ext uri="{BB962C8B-B14F-4D97-AF65-F5344CB8AC3E}">
        <p14:creationId xmlns:p14="http://schemas.microsoft.com/office/powerpoint/2010/main" val="3370405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6</a:t>
            </a:fld>
            <a:endParaRPr lang="en-US" dirty="0"/>
          </a:p>
        </p:txBody>
      </p:sp>
    </p:spTree>
    <p:extLst>
      <p:ext uri="{BB962C8B-B14F-4D97-AF65-F5344CB8AC3E}">
        <p14:creationId xmlns:p14="http://schemas.microsoft.com/office/powerpoint/2010/main" val="7378882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62</a:t>
            </a:fld>
            <a:endParaRPr lang="en-US" dirty="0"/>
          </a:p>
        </p:txBody>
      </p:sp>
    </p:spTree>
    <p:extLst>
      <p:ext uri="{BB962C8B-B14F-4D97-AF65-F5344CB8AC3E}">
        <p14:creationId xmlns:p14="http://schemas.microsoft.com/office/powerpoint/2010/main" val="16998194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i="0" dirty="0">
                <a:solidFill>
                  <a:srgbClr val="212121"/>
                </a:solidFill>
                <a:effectLst/>
                <a:latin typeface="Cambria" panose="02040503050406030204" pitchFamily="18" charset="0"/>
              </a:rPr>
              <a:t>ANH</a:t>
            </a:r>
            <a:r>
              <a:rPr lang="en-US" sz="2400" b="0" i="0" dirty="0">
                <a:solidFill>
                  <a:srgbClr val="212121"/>
                </a:solidFill>
                <a:effectLst/>
                <a:latin typeface="Cambria" panose="02040503050406030204" pitchFamily="18" charset="0"/>
              </a:rPr>
              <a:t>) involves a controlled removal of whole blood immediately prior to the operation. The patient’s intravascular volume is maintained with solutions that contain non-red cells. The operative procedure is conducted with a normal blood volume, but with a reduced red cell mass. At the conclusion of the operation, the stored autologous blood is restored to the patient.</a:t>
            </a:r>
          </a:p>
          <a:p>
            <a:r>
              <a:rPr lang="en-US" sz="2400" b="1" i="0" dirty="0">
                <a:solidFill>
                  <a:srgbClr val="001446"/>
                </a:solidFill>
                <a:effectLst/>
                <a:latin typeface="roboto" panose="02000000000000000000" pitchFamily="2" charset="0"/>
              </a:rPr>
              <a:t>intraoperative blood salvage </a:t>
            </a:r>
            <a:r>
              <a:rPr lang="en-US" sz="2400" b="0" i="0" dirty="0">
                <a:solidFill>
                  <a:srgbClr val="001446"/>
                </a:solidFill>
                <a:effectLst/>
                <a:latin typeface="roboto" panose="02000000000000000000" pitchFamily="2" charset="0"/>
              </a:rPr>
              <a:t>(also called auto-transfusion) which recovers a patient's own blood by suctioning it directly from a surgical incision. It is then filtered, washed, and returned to the patient. The technique, developed as a method of avoiding allogeneic (donor) transfusion, is used when significant surgical blood loss is anticipated.</a:t>
            </a:r>
          </a:p>
          <a:p>
            <a:r>
              <a:rPr lang="en-US" sz="2400" b="1" i="0" dirty="0">
                <a:solidFill>
                  <a:srgbClr val="202124"/>
                </a:solidFill>
                <a:effectLst/>
                <a:latin typeface="Roboto" panose="02000000000000000000" pitchFamily="2" charset="0"/>
              </a:rPr>
              <a:t>Postoperative cell salvage </a:t>
            </a:r>
            <a:r>
              <a:rPr lang="en-US" sz="2400" b="0" i="0" dirty="0">
                <a:solidFill>
                  <a:srgbClr val="202124"/>
                </a:solidFill>
                <a:effectLst/>
                <a:latin typeface="Roboto" panose="02000000000000000000" pitchFamily="2" charset="0"/>
              </a:rPr>
              <a:t>involves collecting blood that is lost from the wound post-operatively. into special autologous wound drains where it is filtered before being reinfused to the patient</a:t>
            </a:r>
            <a:endParaRPr lang="en-US" sz="1600" b="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63</a:t>
            </a:fld>
            <a:endParaRPr lang="en-US" dirty="0"/>
          </a:p>
        </p:txBody>
      </p:sp>
    </p:spTree>
    <p:extLst>
      <p:ext uri="{BB962C8B-B14F-4D97-AF65-F5344CB8AC3E}">
        <p14:creationId xmlns:p14="http://schemas.microsoft.com/office/powerpoint/2010/main" val="19143337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64</a:t>
            </a:fld>
            <a:endParaRPr lang="en-US" dirty="0"/>
          </a:p>
        </p:txBody>
      </p:sp>
    </p:spTree>
    <p:extLst>
      <p:ext uri="{BB962C8B-B14F-4D97-AF65-F5344CB8AC3E}">
        <p14:creationId xmlns:p14="http://schemas.microsoft.com/office/powerpoint/2010/main" val="15030692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65</a:t>
            </a:fld>
            <a:endParaRPr lang="en-US" dirty="0"/>
          </a:p>
        </p:txBody>
      </p:sp>
    </p:spTree>
    <p:extLst>
      <p:ext uri="{BB962C8B-B14F-4D97-AF65-F5344CB8AC3E}">
        <p14:creationId xmlns:p14="http://schemas.microsoft.com/office/powerpoint/2010/main" val="38237400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66</a:t>
            </a:fld>
            <a:endParaRPr lang="en-US" dirty="0"/>
          </a:p>
        </p:txBody>
      </p:sp>
    </p:spTree>
    <p:extLst>
      <p:ext uri="{BB962C8B-B14F-4D97-AF65-F5344CB8AC3E}">
        <p14:creationId xmlns:p14="http://schemas.microsoft.com/office/powerpoint/2010/main" val="13116089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67</a:t>
            </a:fld>
            <a:endParaRPr lang="en-US" dirty="0"/>
          </a:p>
        </p:txBody>
      </p:sp>
    </p:spTree>
    <p:extLst>
      <p:ext uri="{BB962C8B-B14F-4D97-AF65-F5344CB8AC3E}">
        <p14:creationId xmlns:p14="http://schemas.microsoft.com/office/powerpoint/2010/main" val="327853058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68</a:t>
            </a:fld>
            <a:endParaRPr lang="en-US" dirty="0"/>
          </a:p>
        </p:txBody>
      </p:sp>
    </p:spTree>
    <p:extLst>
      <p:ext uri="{BB962C8B-B14F-4D97-AF65-F5344CB8AC3E}">
        <p14:creationId xmlns:p14="http://schemas.microsoft.com/office/powerpoint/2010/main" val="9551566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69</a:t>
            </a:fld>
            <a:endParaRPr lang="en-US" dirty="0"/>
          </a:p>
        </p:txBody>
      </p:sp>
    </p:spTree>
    <p:extLst>
      <p:ext uri="{BB962C8B-B14F-4D97-AF65-F5344CB8AC3E}">
        <p14:creationId xmlns:p14="http://schemas.microsoft.com/office/powerpoint/2010/main" val="145771142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70</a:t>
            </a:fld>
            <a:endParaRPr lang="en-US" dirty="0"/>
          </a:p>
        </p:txBody>
      </p:sp>
    </p:spTree>
    <p:extLst>
      <p:ext uri="{BB962C8B-B14F-4D97-AF65-F5344CB8AC3E}">
        <p14:creationId xmlns:p14="http://schemas.microsoft.com/office/powerpoint/2010/main" val="290567810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71</a:t>
            </a:fld>
            <a:endParaRPr lang="en-US" dirty="0"/>
          </a:p>
        </p:txBody>
      </p:sp>
    </p:spTree>
    <p:extLst>
      <p:ext uri="{BB962C8B-B14F-4D97-AF65-F5344CB8AC3E}">
        <p14:creationId xmlns:p14="http://schemas.microsoft.com/office/powerpoint/2010/main" val="1792081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7</a:t>
            </a:fld>
            <a:endParaRPr lang="en-US" dirty="0"/>
          </a:p>
        </p:txBody>
      </p:sp>
    </p:spTree>
    <p:extLst>
      <p:ext uri="{BB962C8B-B14F-4D97-AF65-F5344CB8AC3E}">
        <p14:creationId xmlns:p14="http://schemas.microsoft.com/office/powerpoint/2010/main" val="28190510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83</a:t>
            </a:fld>
            <a:endParaRPr lang="en-US" dirty="0"/>
          </a:p>
        </p:txBody>
      </p:sp>
    </p:spTree>
    <p:extLst>
      <p:ext uri="{BB962C8B-B14F-4D97-AF65-F5344CB8AC3E}">
        <p14:creationId xmlns:p14="http://schemas.microsoft.com/office/powerpoint/2010/main" val="198040866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86</a:t>
            </a:fld>
            <a:endParaRPr lang="en-US" dirty="0"/>
          </a:p>
        </p:txBody>
      </p:sp>
    </p:spTree>
    <p:extLst>
      <p:ext uri="{BB962C8B-B14F-4D97-AF65-F5344CB8AC3E}">
        <p14:creationId xmlns:p14="http://schemas.microsoft.com/office/powerpoint/2010/main" val="2966304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8</a:t>
            </a:fld>
            <a:endParaRPr lang="en-US" dirty="0"/>
          </a:p>
        </p:txBody>
      </p:sp>
    </p:spTree>
    <p:extLst>
      <p:ext uri="{BB962C8B-B14F-4D97-AF65-F5344CB8AC3E}">
        <p14:creationId xmlns:p14="http://schemas.microsoft.com/office/powerpoint/2010/main" val="3023946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9</a:t>
            </a:fld>
            <a:endParaRPr lang="en-US" dirty="0"/>
          </a:p>
        </p:txBody>
      </p:sp>
    </p:spTree>
    <p:extLst>
      <p:ext uri="{BB962C8B-B14F-4D97-AF65-F5344CB8AC3E}">
        <p14:creationId xmlns:p14="http://schemas.microsoft.com/office/powerpoint/2010/main" val="9624911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1">
    <p:spTree>
      <p:nvGrpSpPr>
        <p:cNvPr id="1" name=""/>
        <p:cNvGrpSpPr/>
        <p:nvPr/>
      </p:nvGrpSpPr>
      <p:grpSpPr>
        <a:xfrm>
          <a:off x="0" y="0"/>
          <a:ext cx="0" cy="0"/>
          <a:chOff x="0" y="0"/>
          <a:chExt cx="0" cy="0"/>
        </a:xfrm>
      </p:grpSpPr>
      <p:sp>
        <p:nvSpPr>
          <p:cNvPr id="19" name="Picture Placeholder 18"/>
          <p:cNvSpPr>
            <a:spLocks noGrp="1"/>
          </p:cNvSpPr>
          <p:nvPr>
            <p:ph type="pic" sz="quarter" idx="16"/>
          </p:nvPr>
        </p:nvSpPr>
        <p:spPr bwMode="auto">
          <a:xfrm>
            <a:off x="0" y="1370817"/>
            <a:ext cx="9144000" cy="5487183"/>
          </a:xfrm>
          <a:custGeom>
            <a:avLst/>
            <a:gdLst>
              <a:gd name="connsiteX0" fmla="*/ 7521759 w 10078678"/>
              <a:gd name="connsiteY0" fmla="*/ 1 h 6048070"/>
              <a:gd name="connsiteX1" fmla="*/ 10078678 w 10078678"/>
              <a:gd name="connsiteY1" fmla="*/ 285117 h 6048070"/>
              <a:gd name="connsiteX2" fmla="*/ 10078678 w 10078678"/>
              <a:gd name="connsiteY2" fmla="*/ 6048070 h 6048070"/>
              <a:gd name="connsiteX3" fmla="*/ 0 w 10078678"/>
              <a:gd name="connsiteY3" fmla="*/ 6048070 h 6048070"/>
              <a:gd name="connsiteX4" fmla="*/ 0 w 10078678"/>
              <a:gd name="connsiteY4" fmla="*/ 6046663 h 6048070"/>
              <a:gd name="connsiteX5" fmla="*/ 0 w 10078678"/>
              <a:gd name="connsiteY5" fmla="*/ 6036815 h 6048070"/>
              <a:gd name="connsiteX6" fmla="*/ 0 w 10078678"/>
              <a:gd name="connsiteY6" fmla="*/ 6010082 h 6048070"/>
              <a:gd name="connsiteX7" fmla="*/ 0 w 10078678"/>
              <a:gd name="connsiteY7" fmla="*/ 5987746 h 6048070"/>
              <a:gd name="connsiteX8" fmla="*/ 0 w 10078678"/>
              <a:gd name="connsiteY8" fmla="*/ 5958024 h 6048070"/>
              <a:gd name="connsiteX9" fmla="*/ 0 w 10078678"/>
              <a:gd name="connsiteY9" fmla="*/ 5919860 h 6048070"/>
              <a:gd name="connsiteX10" fmla="*/ 0 w 10078678"/>
              <a:gd name="connsiteY10" fmla="*/ 5872199 h 6048070"/>
              <a:gd name="connsiteX11" fmla="*/ 0 w 10078678"/>
              <a:gd name="connsiteY11" fmla="*/ 5813985 h 6048070"/>
              <a:gd name="connsiteX12" fmla="*/ 0 w 10078678"/>
              <a:gd name="connsiteY12" fmla="*/ 5744165 h 6048070"/>
              <a:gd name="connsiteX13" fmla="*/ 0 w 10078678"/>
              <a:gd name="connsiteY13" fmla="*/ 5661681 h 6048070"/>
              <a:gd name="connsiteX14" fmla="*/ 0 w 10078678"/>
              <a:gd name="connsiteY14" fmla="*/ 5565479 h 6048070"/>
              <a:gd name="connsiteX15" fmla="*/ 0 w 10078678"/>
              <a:gd name="connsiteY15" fmla="*/ 5454504 h 6048070"/>
              <a:gd name="connsiteX16" fmla="*/ 0 w 10078678"/>
              <a:gd name="connsiteY16" fmla="*/ 5327701 h 6048070"/>
              <a:gd name="connsiteX17" fmla="*/ 0 w 10078678"/>
              <a:gd name="connsiteY17" fmla="*/ 5184014 h 6048070"/>
              <a:gd name="connsiteX18" fmla="*/ 0 w 10078678"/>
              <a:gd name="connsiteY18" fmla="*/ 5022388 h 6048070"/>
              <a:gd name="connsiteX19" fmla="*/ 0 w 10078678"/>
              <a:gd name="connsiteY19" fmla="*/ 4841769 h 6048070"/>
              <a:gd name="connsiteX20" fmla="*/ 0 w 10078678"/>
              <a:gd name="connsiteY20" fmla="*/ 4641099 h 6048070"/>
              <a:gd name="connsiteX21" fmla="*/ 0 w 10078678"/>
              <a:gd name="connsiteY21" fmla="*/ 4419326 h 6048070"/>
              <a:gd name="connsiteX22" fmla="*/ 0 w 10078678"/>
              <a:gd name="connsiteY22" fmla="*/ 4175392 h 6048070"/>
              <a:gd name="connsiteX23" fmla="*/ 0 w 10078678"/>
              <a:gd name="connsiteY23" fmla="*/ 3908243 h 6048070"/>
              <a:gd name="connsiteX24" fmla="*/ 0 w 10078678"/>
              <a:gd name="connsiteY24" fmla="*/ 3616825 h 6048070"/>
              <a:gd name="connsiteX25" fmla="*/ 0 w 10078678"/>
              <a:gd name="connsiteY25" fmla="*/ 3300080 h 6048070"/>
              <a:gd name="connsiteX26" fmla="*/ 0 w 10078678"/>
              <a:gd name="connsiteY26" fmla="*/ 2956955 h 6048070"/>
              <a:gd name="connsiteX27" fmla="*/ 0 w 10078678"/>
              <a:gd name="connsiteY27" fmla="*/ 2586394 h 6048070"/>
              <a:gd name="connsiteX28" fmla="*/ 0 w 10078678"/>
              <a:gd name="connsiteY28" fmla="*/ 2187342 h 6048070"/>
              <a:gd name="connsiteX29" fmla="*/ 0 w 10078678"/>
              <a:gd name="connsiteY29" fmla="*/ 1976802 h 6048070"/>
              <a:gd name="connsiteX30" fmla="*/ 0 w 10078678"/>
              <a:gd name="connsiteY30" fmla="*/ 1758744 h 6048070"/>
              <a:gd name="connsiteX31" fmla="*/ 0 w 10078678"/>
              <a:gd name="connsiteY31" fmla="*/ 1533035 h 6048070"/>
              <a:gd name="connsiteX32" fmla="*/ 0 w 10078678"/>
              <a:gd name="connsiteY32" fmla="*/ 1299543 h 6048070"/>
              <a:gd name="connsiteX33" fmla="*/ 0 w 10078678"/>
              <a:gd name="connsiteY33" fmla="*/ 1058138 h 6048070"/>
              <a:gd name="connsiteX34" fmla="*/ 0 w 10078678"/>
              <a:gd name="connsiteY34" fmla="*/ 808687 h 6048070"/>
              <a:gd name="connsiteX35" fmla="*/ 0 w 10078678"/>
              <a:gd name="connsiteY35" fmla="*/ 551057 h 6048070"/>
              <a:gd name="connsiteX36" fmla="*/ 0 w 10078678"/>
              <a:gd name="connsiteY36" fmla="*/ 285117 h 6048070"/>
              <a:gd name="connsiteX37" fmla="*/ 5259646 w 10078678"/>
              <a:gd name="connsiteY37" fmla="*/ 180009 h 6048070"/>
              <a:gd name="connsiteX38" fmla="*/ 7521759 w 10078678"/>
              <a:gd name="connsiteY38" fmla="*/ 1 h 604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078678" h="6048070">
                <a:moveTo>
                  <a:pt x="7521759" y="1"/>
                </a:moveTo>
                <a:cubicBezTo>
                  <a:pt x="8662247" y="328"/>
                  <a:pt x="9573583" y="140684"/>
                  <a:pt x="10078678" y="285117"/>
                </a:cubicBezTo>
                <a:lnTo>
                  <a:pt x="10078678" y="6048070"/>
                </a:lnTo>
                <a:cubicBezTo>
                  <a:pt x="10078678" y="6048070"/>
                  <a:pt x="10078678" y="6048070"/>
                  <a:pt x="0" y="6048070"/>
                </a:cubicBezTo>
                <a:lnTo>
                  <a:pt x="0" y="6046663"/>
                </a:lnTo>
                <a:lnTo>
                  <a:pt x="0" y="6036815"/>
                </a:lnTo>
                <a:lnTo>
                  <a:pt x="0" y="6010082"/>
                </a:lnTo>
                <a:lnTo>
                  <a:pt x="0" y="5987746"/>
                </a:lnTo>
                <a:lnTo>
                  <a:pt x="0" y="5958024"/>
                </a:lnTo>
                <a:lnTo>
                  <a:pt x="0" y="5919860"/>
                </a:lnTo>
                <a:lnTo>
                  <a:pt x="0" y="5872199"/>
                </a:lnTo>
                <a:lnTo>
                  <a:pt x="0" y="5813985"/>
                </a:lnTo>
                <a:lnTo>
                  <a:pt x="0" y="5744165"/>
                </a:lnTo>
                <a:lnTo>
                  <a:pt x="0" y="5661681"/>
                </a:lnTo>
                <a:lnTo>
                  <a:pt x="0" y="5565479"/>
                </a:lnTo>
                <a:lnTo>
                  <a:pt x="0" y="5454504"/>
                </a:lnTo>
                <a:lnTo>
                  <a:pt x="0" y="5327701"/>
                </a:lnTo>
                <a:lnTo>
                  <a:pt x="0" y="5184014"/>
                </a:lnTo>
                <a:lnTo>
                  <a:pt x="0" y="5022388"/>
                </a:lnTo>
                <a:lnTo>
                  <a:pt x="0" y="4841769"/>
                </a:lnTo>
                <a:lnTo>
                  <a:pt x="0" y="4641099"/>
                </a:lnTo>
                <a:lnTo>
                  <a:pt x="0" y="4419326"/>
                </a:lnTo>
                <a:lnTo>
                  <a:pt x="0" y="4175392"/>
                </a:lnTo>
                <a:lnTo>
                  <a:pt x="0" y="3908243"/>
                </a:lnTo>
                <a:lnTo>
                  <a:pt x="0" y="3616825"/>
                </a:lnTo>
                <a:lnTo>
                  <a:pt x="0" y="3300080"/>
                </a:lnTo>
                <a:lnTo>
                  <a:pt x="0" y="2956955"/>
                </a:lnTo>
                <a:lnTo>
                  <a:pt x="0" y="2586394"/>
                </a:lnTo>
                <a:lnTo>
                  <a:pt x="0" y="2187342"/>
                </a:lnTo>
                <a:lnTo>
                  <a:pt x="0" y="1976802"/>
                </a:lnTo>
                <a:lnTo>
                  <a:pt x="0" y="1758744"/>
                </a:lnTo>
                <a:lnTo>
                  <a:pt x="0" y="1533035"/>
                </a:lnTo>
                <a:lnTo>
                  <a:pt x="0" y="1299543"/>
                </a:lnTo>
                <a:lnTo>
                  <a:pt x="0" y="1058138"/>
                </a:lnTo>
                <a:lnTo>
                  <a:pt x="0" y="808687"/>
                </a:lnTo>
                <a:lnTo>
                  <a:pt x="0" y="551057"/>
                </a:lnTo>
                <a:lnTo>
                  <a:pt x="0" y="285117"/>
                </a:lnTo>
                <a:cubicBezTo>
                  <a:pt x="2225747" y="725708"/>
                  <a:pt x="3569547" y="452859"/>
                  <a:pt x="5259646" y="180009"/>
                </a:cubicBezTo>
                <a:cubicBezTo>
                  <a:pt x="6070678" y="50019"/>
                  <a:pt x="6837466" y="-196"/>
                  <a:pt x="7521759" y="1"/>
                </a:cubicBezTo>
                <a:close/>
              </a:path>
            </a:pathLst>
          </a:custGeom>
          <a:solidFill>
            <a:schemeClr val="tx1">
              <a:lumMod val="50000"/>
              <a:lumOff val="50000"/>
            </a:schemeClr>
          </a:solidFill>
          <a:ln>
            <a:noFill/>
          </a:ln>
          <a:effectLst/>
        </p:spPr>
        <p:txBody>
          <a:bodyPr wrap="square" tIns="914400" bIns="0" anchor="ctr" anchorCtr="0">
            <a:noAutofit/>
          </a:bodyPr>
          <a:lstStyle>
            <a:lvl1pPr algn="ctr">
              <a:defRPr sz="2000" b="0">
                <a:solidFill>
                  <a:schemeClr val="bg2"/>
                </a:solidFill>
              </a:defRPr>
            </a:lvl1pPr>
          </a:lstStyle>
          <a:p>
            <a:r>
              <a:rPr lang="en-US" dirty="0"/>
              <a:t>Click icon to add picture</a:t>
            </a:r>
          </a:p>
        </p:txBody>
      </p:sp>
      <p:sp>
        <p:nvSpPr>
          <p:cNvPr id="6" name="Date Placeholder 5">
            <a:extLst>
              <a:ext uri="{FF2B5EF4-FFF2-40B4-BE49-F238E27FC236}">
                <a16:creationId xmlns:a16="http://schemas.microsoft.com/office/drawing/2014/main" id="{5CC17B62-8F17-4111-B083-3AC63A3E0257}"/>
              </a:ext>
            </a:extLst>
          </p:cNvPr>
          <p:cNvSpPr>
            <a:spLocks noGrp="1"/>
          </p:cNvSpPr>
          <p:nvPr>
            <p:ph type="dt" sz="half" idx="10"/>
          </p:nvPr>
        </p:nvSpPr>
        <p:spPr>
          <a:xfrm>
            <a:off x="366713" y="6127750"/>
            <a:ext cx="1690688" cy="533401"/>
          </a:xfrm>
        </p:spPr>
        <p:txBody>
          <a:bodyPr/>
          <a:lstStyle>
            <a:lvl1pPr>
              <a:defRPr sz="1200">
                <a:solidFill>
                  <a:schemeClr val="bg1"/>
                </a:solidFill>
                <a:latin typeface="+mn-lt"/>
              </a:defRPr>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r>
              <a:rPr lang="en-US" dirty="0"/>
              <a:t>mm.dd.yyyy</a:t>
            </a:r>
          </a:p>
        </p:txBody>
      </p:sp>
      <p:sp>
        <p:nvSpPr>
          <p:cNvPr id="10" name="Text Placeholder 9">
            <a:extLst>
              <a:ext uri="{FF2B5EF4-FFF2-40B4-BE49-F238E27FC236}">
                <a16:creationId xmlns:a16="http://schemas.microsoft.com/office/drawing/2014/main" id="{CF417E6A-C399-4D34-AA35-6617A97C73B1}"/>
              </a:ext>
            </a:extLst>
          </p:cNvPr>
          <p:cNvSpPr>
            <a:spLocks noGrp="1"/>
          </p:cNvSpPr>
          <p:nvPr>
            <p:ph type="body" sz="quarter" idx="13" hasCustomPrompt="1"/>
          </p:nvPr>
        </p:nvSpPr>
        <p:spPr>
          <a:xfrm>
            <a:off x="366714" y="3654425"/>
            <a:ext cx="3613150" cy="2473325"/>
          </a:xfrm>
        </p:spPr>
        <p:txBody>
          <a:bodyPr tIns="91440" anchor="t" anchorCtr="0"/>
          <a:lstStyle>
            <a:lvl1pPr>
              <a:lnSpc>
                <a:spcPts val="2000"/>
              </a:lnSpc>
              <a:spcAft>
                <a:spcPts val="0"/>
              </a:spcAft>
              <a:defRPr sz="1600" b="0">
                <a:solidFill>
                  <a:schemeClr val="bg1"/>
                </a:solidFill>
              </a:defRPr>
            </a:lvl1pPr>
            <a:lvl2pPr>
              <a:lnSpc>
                <a:spcPts val="2000"/>
              </a:lnSpc>
              <a:spcAft>
                <a:spcPts val="0"/>
              </a:spcAft>
              <a:defRPr sz="1600" b="0">
                <a:solidFill>
                  <a:schemeClr val="bg1"/>
                </a:solidFill>
              </a:defRPr>
            </a:lvl2pPr>
            <a:lvl3pPr marL="0" indent="0">
              <a:lnSpc>
                <a:spcPts val="2000"/>
              </a:lnSpc>
              <a:spcAft>
                <a:spcPts val="0"/>
              </a:spcAft>
              <a:buNone/>
              <a:defRPr sz="1600" b="0">
                <a:solidFill>
                  <a:schemeClr val="bg1"/>
                </a:solidFill>
              </a:defRPr>
            </a:lvl3pPr>
            <a:lvl4pPr marL="0" indent="0">
              <a:spcAft>
                <a:spcPts val="0"/>
              </a:spcAft>
              <a:buNone/>
              <a:defRPr sz="1600" b="0">
                <a:solidFill>
                  <a:schemeClr val="bg1"/>
                </a:solidFill>
              </a:defRPr>
            </a:lvl4pPr>
            <a:lvl5pPr marL="0" indent="0">
              <a:spcAft>
                <a:spcPts val="0"/>
              </a:spcAft>
              <a:buNone/>
              <a:defRPr sz="1600" b="0">
                <a:solidFill>
                  <a:schemeClr val="bg1"/>
                </a:solidFill>
              </a:defRPr>
            </a:lvl5pPr>
            <a:lvl6pPr marL="0" indent="0">
              <a:spcAft>
                <a:spcPts val="0"/>
              </a:spcAft>
              <a:buNone/>
              <a:defRPr sz="1600" b="0">
                <a:solidFill>
                  <a:schemeClr val="bg1"/>
                </a:solidFill>
              </a:defRPr>
            </a:lvl6pPr>
            <a:lvl7pPr marL="0" indent="0">
              <a:spcAft>
                <a:spcPts val="0"/>
              </a:spcAft>
              <a:buNone/>
              <a:defRPr sz="1600" b="0">
                <a:solidFill>
                  <a:schemeClr val="bg1"/>
                </a:solidFill>
              </a:defRPr>
            </a:lvl7pPr>
            <a:lvl8pPr marL="0" indent="0">
              <a:lnSpc>
                <a:spcPts val="2000"/>
              </a:lnSpc>
              <a:spcAft>
                <a:spcPts val="0"/>
              </a:spcAft>
              <a:buNone/>
              <a:defRPr sz="1600" b="0">
                <a:solidFill>
                  <a:schemeClr val="bg1"/>
                </a:solidFill>
              </a:defRPr>
            </a:lvl8pPr>
            <a:lvl9pPr marL="0" indent="0">
              <a:lnSpc>
                <a:spcPts val="2000"/>
              </a:lnSpc>
              <a:spcAft>
                <a:spcPts val="0"/>
              </a:spcAft>
              <a:buNone/>
              <a:defRPr sz="1600" b="0">
                <a:solidFill>
                  <a:schemeClr val="bg1"/>
                </a:solidFill>
              </a:defRPr>
            </a:lvl9pPr>
          </a:lstStyle>
          <a:p>
            <a:pPr lvl="8"/>
            <a:r>
              <a:rPr lang="en-US" dirty="0"/>
              <a:t>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8300" y="372208"/>
            <a:ext cx="2060448" cy="551688"/>
          </a:xfrm>
          <a:prstGeom prst="rect">
            <a:avLst/>
          </a:prstGeom>
        </p:spPr>
      </p:pic>
      <p:sp>
        <p:nvSpPr>
          <p:cNvPr id="4" name="Title 3"/>
          <p:cNvSpPr>
            <a:spLocks noGrp="1"/>
          </p:cNvSpPr>
          <p:nvPr>
            <p:ph type="title"/>
          </p:nvPr>
        </p:nvSpPr>
        <p:spPr>
          <a:xfrm>
            <a:off x="366713" y="1371600"/>
            <a:ext cx="5532437" cy="2282825"/>
          </a:xfrm>
        </p:spPr>
        <p:txBody>
          <a:bodyPr tIns="0" bIns="0" anchor="b" anchorCtr="0"/>
          <a:lstStyle>
            <a:lvl1pPr>
              <a:defRPr sz="32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9277603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bdivider orange">
    <p:bg>
      <p:bgPr>
        <a:solidFill>
          <a:srgbClr val="E653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366713" y="349250"/>
            <a:ext cx="4575175" cy="5778500"/>
          </a:xfrm>
        </p:spPr>
        <p:txBody>
          <a:bodyPr tIns="0" bIns="0" anchor="ctr" anchorCtr="0"/>
          <a:lstStyle>
            <a:lvl1pPr>
              <a:defRPr sz="2800" b="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lvl1pPr>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a:t>mm.dd.yyyy</a:t>
            </a:r>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indent="-2743200"/>
            <a:r>
              <a:rPr lang="en-US" dirty="0"/>
              <a:t>Modify with Insert &gt; Header &amp; Footer</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63DCA5C9-2E11-4C67-86EB-AE1DE127DC64}"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9023" y="6294246"/>
            <a:ext cx="1279851" cy="34268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bdivider purple">
    <p:bg>
      <p:bgPr>
        <a:solidFill>
          <a:srgbClr val="72228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366713" y="349250"/>
            <a:ext cx="4575175" cy="5778500"/>
          </a:xfrm>
        </p:spPr>
        <p:txBody>
          <a:bodyPr tIns="0" bIns="0" anchor="ctr" anchorCtr="0"/>
          <a:lstStyle>
            <a:lvl1pPr>
              <a:defRPr sz="2800" b="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latin typeface="+mn-lt"/>
              </a:defRPr>
            </a:lvl9pPr>
          </a:lstStyle>
          <a:p>
            <a:pPr lvl="8"/>
            <a:r>
              <a:rPr lang="en-US" dirty="0"/>
              <a:t>mm.dd.yyyy</a:t>
            </a:r>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indent="-2743200"/>
            <a:r>
              <a:rPr lang="en-US" dirty="0"/>
              <a:t>Modify with Insert &gt; Header &amp; Footer</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63DCA5C9-2E11-4C67-86EB-AE1DE127DC64}"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9023" y="6294246"/>
            <a:ext cx="1279851" cy="34268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tement orange">
    <p:bg>
      <p:bgPr>
        <a:solidFill>
          <a:srgbClr val="E653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366713" y="349250"/>
            <a:ext cx="6494462" cy="5778500"/>
          </a:xfrm>
        </p:spPr>
        <p:txBody>
          <a:bodyPr tIns="0" bIns="0" anchor="ctr" anchorCtr="0"/>
          <a:lstStyle>
            <a:lvl1pPr>
              <a:defRPr sz="3200" b="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lvl1pPr>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a:t>mm.dd.yyyy</a:t>
            </a:r>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indent="-2743200"/>
            <a:r>
              <a:rPr lang="en-US" dirty="0"/>
              <a:t>Modify with Insert &gt; Header &amp; Footer</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63DCA5C9-2E11-4C67-86EB-AE1DE127DC64}"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9023" y="6294246"/>
            <a:ext cx="1279851" cy="342682"/>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ement purple">
    <p:bg>
      <p:bgPr>
        <a:solidFill>
          <a:srgbClr val="72228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366713" y="349250"/>
            <a:ext cx="6494462" cy="5778500"/>
          </a:xfrm>
        </p:spPr>
        <p:txBody>
          <a:bodyPr tIns="0" bIns="0" anchor="ctr" anchorCtr="0"/>
          <a:lstStyle>
            <a:lvl1pPr>
              <a:defRPr sz="3200" b="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latin typeface="+mn-lt"/>
              </a:defRPr>
            </a:lvl9pPr>
          </a:lstStyle>
          <a:p>
            <a:pPr lvl="8"/>
            <a:r>
              <a:rPr lang="en-US" dirty="0"/>
              <a:t>mm.dd.yyyy</a:t>
            </a:r>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indent="-2743200"/>
            <a:r>
              <a:rPr lang="en-US" dirty="0"/>
              <a:t>Modify with Insert &gt; Header &amp; Footer</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63DCA5C9-2E11-4C67-86EB-AE1DE127DC64}"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9023" y="6294246"/>
            <a:ext cx="1279851" cy="342682"/>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oran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hasCustomPrompt="1"/>
          </p:nvPr>
        </p:nvSpPr>
        <p:spPr>
          <a:xfrm>
            <a:off x="1323974" y="1760483"/>
            <a:ext cx="6492875" cy="2971318"/>
          </a:xfrm>
        </p:spPr>
        <p:txBody>
          <a:bodyPr tIns="0" bIns="0" anchor="ctr" anchorCtr="0"/>
          <a:lstStyle>
            <a:lvl1pPr marL="114300" indent="-114300">
              <a:tabLst/>
              <a:defRPr sz="3200" b="0">
                <a:solidFill>
                  <a:schemeClr val="bg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latin typeface="+mn-lt"/>
              </a:defRPr>
            </a:lvl9pPr>
          </a:lstStyle>
          <a:p>
            <a:pPr lvl="8"/>
            <a:r>
              <a:rPr lang="en-US" dirty="0"/>
              <a:t>mm.dd.yyyy</a:t>
            </a:r>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indent="-2743200"/>
            <a:r>
              <a:rPr lang="en-US" dirty="0"/>
              <a:t>Modify with Insert &gt; Header &amp; Footer</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63DCA5C9-2E11-4C67-86EB-AE1DE127DC64}" type="slidenum">
              <a:rPr lang="en-US" smtClean="0"/>
              <a:pPr/>
              <a:t>‹#›</a:t>
            </a:fld>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99023" y="6294246"/>
            <a:ext cx="1279851" cy="342682"/>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purpl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lvl1pPr>
              <a:defRPr>
                <a:solidFill>
                  <a:schemeClr val="bg1"/>
                </a:solidFill>
                <a:latin typeface="+mn-lt"/>
              </a:defRPr>
            </a:lvl1pPr>
          </a:lstStyle>
          <a:p>
            <a:r>
              <a:rPr lang="en-US" dirty="0"/>
              <a:t>mm.dd.yyyy</a:t>
            </a:r>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indent="-2743200"/>
            <a:r>
              <a:rPr lang="en-US" dirty="0"/>
              <a:t>Modify with Insert &gt; Header &amp; Footer</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63DCA5C9-2E11-4C67-86EB-AE1DE127DC64}" type="slidenum">
              <a:rPr lang="en-US" smtClean="0"/>
              <a:pPr/>
              <a:t>‹#›</a:t>
            </a:fld>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99023" y="6294246"/>
            <a:ext cx="1279851" cy="342682"/>
          </a:xfrm>
          <a:prstGeom prst="rect">
            <a:avLst/>
          </a:prstGeom>
        </p:spPr>
      </p:pic>
      <p:sp>
        <p:nvSpPr>
          <p:cNvPr id="10" name="Title 1">
            <a:extLst>
              <a:ext uri="{FF2B5EF4-FFF2-40B4-BE49-F238E27FC236}">
                <a16:creationId xmlns:a16="http://schemas.microsoft.com/office/drawing/2014/main" id="{4F0C570D-3BAE-433E-8DDA-6594E6C21ABD}"/>
              </a:ext>
            </a:extLst>
          </p:cNvPr>
          <p:cNvSpPr>
            <a:spLocks noGrp="1"/>
          </p:cNvSpPr>
          <p:nvPr>
            <p:ph type="title" hasCustomPrompt="1"/>
          </p:nvPr>
        </p:nvSpPr>
        <p:spPr>
          <a:xfrm>
            <a:off x="1323974" y="1760483"/>
            <a:ext cx="6492875" cy="2971318"/>
          </a:xfrm>
        </p:spPr>
        <p:txBody>
          <a:bodyPr tIns="0" bIns="0" anchor="ctr" anchorCtr="0"/>
          <a:lstStyle>
            <a:lvl1pPr marL="117475" indent="-117475">
              <a:tabLst/>
              <a:defRPr sz="3200" b="0">
                <a:solidFill>
                  <a:schemeClr val="accent4"/>
                </a:solidFill>
              </a:defRPr>
            </a:lvl1pPr>
          </a:lstStyle>
          <a:p>
            <a:r>
              <a:rPr lang="en-US" dirty="0"/>
              <a:t>“Click to edit Master 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1co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366713" y="349250"/>
            <a:ext cx="8412162" cy="1022350"/>
          </a:xfrm>
        </p:spPr>
        <p:txBody>
          <a:bodyPr/>
          <a:lstStyle>
            <a:lvl1pPr>
              <a:defRPr>
                <a:solidFill>
                  <a:schemeClr val="accent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lvl1pPr>
              <a:defRPr>
                <a:solidFill>
                  <a:schemeClr val="accent2"/>
                </a:solidFill>
                <a:latin typeface="+mn-lt"/>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r>
              <a:rPr lang="en-US" dirty="0"/>
              <a:t>mm.dd.yyyy</a:t>
            </a:r>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dirty="0"/>
              <a:t>Modify with Insert &gt; Header &amp; Footer</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p>
            <a:fld id="{63DCA5C9-2E11-4C67-86EB-AE1DE127DC64}" type="slidenum">
              <a:rPr lang="en-US" smtClean="0"/>
              <a:pPr/>
              <a:t>‹#›</a:t>
            </a:fld>
            <a:endParaRPr lang="en-US" dirty="0"/>
          </a:p>
        </p:txBody>
      </p:sp>
      <p:sp>
        <p:nvSpPr>
          <p:cNvPr id="8" name="Content Placeholder 7">
            <a:extLst>
              <a:ext uri="{FF2B5EF4-FFF2-40B4-BE49-F238E27FC236}">
                <a16:creationId xmlns:a16="http://schemas.microsoft.com/office/drawing/2014/main" id="{89460896-BBD5-4265-B217-9DE153A9B618}"/>
              </a:ext>
            </a:extLst>
          </p:cNvPr>
          <p:cNvSpPr>
            <a:spLocks noGrp="1"/>
          </p:cNvSpPr>
          <p:nvPr>
            <p:ph sz="quarter" idx="14"/>
          </p:nvPr>
        </p:nvSpPr>
        <p:spPr>
          <a:xfrm>
            <a:off x="368300" y="1371600"/>
            <a:ext cx="7448549" cy="4756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8209" y="6292850"/>
            <a:ext cx="1280665" cy="342900"/>
          </a:xfrm>
          <a:prstGeom prst="rect">
            <a:avLst/>
          </a:prstGeom>
        </p:spPr>
      </p:pic>
    </p:spTree>
    <p:extLst>
      <p:ext uri="{BB962C8B-B14F-4D97-AF65-F5344CB8AC3E}">
        <p14:creationId xmlns:p14="http://schemas.microsoft.com/office/powerpoint/2010/main" val="93670054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2co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latin typeface="+mn-lt"/>
              </a:defRPr>
            </a:lvl9pPr>
          </a:lstStyle>
          <a:p>
            <a:pPr lvl="8"/>
            <a:r>
              <a:rPr lang="en-US" dirty="0"/>
              <a:t>mm.dd.yyyy</a:t>
            </a:r>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dirty="0"/>
              <a:t>Modify with Insert &gt; Header &amp; Footer</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p>
            <a:fld id="{63DCA5C9-2E11-4C67-86EB-AE1DE127DC64}" type="slidenum">
              <a:rPr lang="en-US" smtClean="0"/>
              <a:pPr/>
              <a:t>‹#›</a:t>
            </a:fld>
            <a:endParaRPr lang="en-US" dirty="0"/>
          </a:p>
        </p:txBody>
      </p:sp>
      <p:sp>
        <p:nvSpPr>
          <p:cNvPr id="8" name="Content Placeholder 7">
            <a:extLst>
              <a:ext uri="{FF2B5EF4-FFF2-40B4-BE49-F238E27FC236}">
                <a16:creationId xmlns:a16="http://schemas.microsoft.com/office/drawing/2014/main" id="{89460896-BBD5-4265-B217-9DE153A9B618}"/>
              </a:ext>
            </a:extLst>
          </p:cNvPr>
          <p:cNvSpPr>
            <a:spLocks noGrp="1"/>
          </p:cNvSpPr>
          <p:nvPr>
            <p:ph sz="quarter" idx="14"/>
          </p:nvPr>
        </p:nvSpPr>
        <p:spPr>
          <a:xfrm>
            <a:off x="366713" y="1371600"/>
            <a:ext cx="3613150" cy="4752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8209" y="6292850"/>
            <a:ext cx="1280665" cy="342900"/>
          </a:xfrm>
          <a:prstGeom prst="rect">
            <a:avLst/>
          </a:prstGeom>
        </p:spPr>
      </p:pic>
      <p:sp>
        <p:nvSpPr>
          <p:cNvPr id="11" name="Content Placeholder 7">
            <a:extLst>
              <a:ext uri="{FF2B5EF4-FFF2-40B4-BE49-F238E27FC236}">
                <a16:creationId xmlns:a16="http://schemas.microsoft.com/office/drawing/2014/main" id="{89460896-BBD5-4265-B217-9DE153A9B618}"/>
              </a:ext>
            </a:extLst>
          </p:cNvPr>
          <p:cNvSpPr>
            <a:spLocks noGrp="1"/>
          </p:cNvSpPr>
          <p:nvPr>
            <p:ph sz="quarter" idx="15"/>
          </p:nvPr>
        </p:nvSpPr>
        <p:spPr>
          <a:xfrm>
            <a:off x="4203700" y="1371600"/>
            <a:ext cx="3613150" cy="4752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9343647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3co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lvl1pPr>
              <a:defRPr>
                <a:solidFill>
                  <a:schemeClr val="accent2"/>
                </a:solidFill>
                <a:latin typeface="+mn-lt"/>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r>
              <a:rPr lang="en-US" dirty="0"/>
              <a:t>mm.dd.yyyy</a:t>
            </a:r>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dirty="0"/>
              <a:t>Modify with Insert &gt; Header &amp; Footer</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lvl9pPr>
              <a:defRPr>
                <a:latin typeface="+mn-lt"/>
              </a:defRPr>
            </a:lvl9p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8B40B5C3-5CB8-4950-B39C-76B89D9BB0B3}"/>
              </a:ext>
            </a:extLst>
          </p:cNvPr>
          <p:cNvSpPr>
            <a:spLocks noGrp="1"/>
          </p:cNvSpPr>
          <p:nvPr>
            <p:ph sz="quarter" idx="13"/>
          </p:nvPr>
        </p:nvSpPr>
        <p:spPr>
          <a:xfrm>
            <a:off x="368300" y="1371600"/>
            <a:ext cx="2644775" cy="4754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8209" y="6292850"/>
            <a:ext cx="1280665" cy="342900"/>
          </a:xfrm>
          <a:prstGeom prst="rect">
            <a:avLst/>
          </a:prstGeom>
        </p:spPr>
      </p:pic>
      <p:sp>
        <p:nvSpPr>
          <p:cNvPr id="13" name="Content Placeholder 8">
            <a:extLst>
              <a:ext uri="{FF2B5EF4-FFF2-40B4-BE49-F238E27FC236}">
                <a16:creationId xmlns:a16="http://schemas.microsoft.com/office/drawing/2014/main" id="{8B40B5C3-5CB8-4950-B39C-76B89D9BB0B3}"/>
              </a:ext>
            </a:extLst>
          </p:cNvPr>
          <p:cNvSpPr>
            <a:spLocks noGrp="1"/>
          </p:cNvSpPr>
          <p:nvPr>
            <p:ph sz="quarter" idx="14"/>
          </p:nvPr>
        </p:nvSpPr>
        <p:spPr>
          <a:xfrm>
            <a:off x="3244850" y="1371600"/>
            <a:ext cx="2654300" cy="4754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8">
            <a:extLst>
              <a:ext uri="{FF2B5EF4-FFF2-40B4-BE49-F238E27FC236}">
                <a16:creationId xmlns:a16="http://schemas.microsoft.com/office/drawing/2014/main" id="{8B40B5C3-5CB8-4950-B39C-76B89D9BB0B3}"/>
              </a:ext>
            </a:extLst>
          </p:cNvPr>
          <p:cNvSpPr>
            <a:spLocks noGrp="1"/>
          </p:cNvSpPr>
          <p:nvPr>
            <p:ph sz="quarter" idx="15"/>
          </p:nvPr>
        </p:nvSpPr>
        <p:spPr>
          <a:xfrm>
            <a:off x="6126163" y="1371600"/>
            <a:ext cx="2652078" cy="4754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9350298"/>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3col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lvl1pPr>
              <a:defRPr>
                <a:solidFill>
                  <a:schemeClr val="accent2"/>
                </a:solidFill>
                <a:latin typeface="+mn-lt"/>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r>
              <a:rPr lang="en-US" dirty="0"/>
              <a:t>mm.dd.yyyy</a:t>
            </a:r>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dirty="0"/>
              <a:t>Modify with Insert &gt; Header &amp; Footer</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lvl9pPr>
              <a:defRPr>
                <a:latin typeface="+mn-lt"/>
              </a:defRPr>
            </a:lvl9p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DF0A26A0-13A4-4FE0-972A-7E832073E8CE}"/>
              </a:ext>
            </a:extLst>
          </p:cNvPr>
          <p:cNvSpPr>
            <a:spLocks noGrp="1"/>
          </p:cNvSpPr>
          <p:nvPr>
            <p:ph sz="quarter" idx="14"/>
          </p:nvPr>
        </p:nvSpPr>
        <p:spPr>
          <a:xfrm>
            <a:off x="3244851" y="1371600"/>
            <a:ext cx="2654300" cy="47561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8">
            <a:extLst>
              <a:ext uri="{FF2B5EF4-FFF2-40B4-BE49-F238E27FC236}">
                <a16:creationId xmlns:a16="http://schemas.microsoft.com/office/drawing/2014/main" id="{08FCB067-4CCE-4E9A-AF59-E37348367906}"/>
              </a:ext>
            </a:extLst>
          </p:cNvPr>
          <p:cNvSpPr>
            <a:spLocks noGrp="1"/>
          </p:cNvSpPr>
          <p:nvPr>
            <p:ph sz="quarter" idx="15"/>
          </p:nvPr>
        </p:nvSpPr>
        <p:spPr>
          <a:xfrm>
            <a:off x="368300" y="1371600"/>
            <a:ext cx="2644775" cy="4755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8209" y="6292850"/>
            <a:ext cx="1280665" cy="342900"/>
          </a:xfrm>
          <a:prstGeom prst="rect">
            <a:avLst/>
          </a:prstGeom>
        </p:spPr>
      </p:pic>
      <p:sp>
        <p:nvSpPr>
          <p:cNvPr id="7" name="Picture Placeholder 6"/>
          <p:cNvSpPr>
            <a:spLocks noGrp="1"/>
          </p:cNvSpPr>
          <p:nvPr>
            <p:ph type="pic" sz="quarter" idx="16"/>
          </p:nvPr>
        </p:nvSpPr>
        <p:spPr>
          <a:xfrm>
            <a:off x="6126163" y="1371600"/>
            <a:ext cx="3017837" cy="4756150"/>
          </a:xfrm>
          <a:solidFill>
            <a:schemeClr val="tx1">
              <a:lumMod val="50000"/>
              <a:lumOff val="50000"/>
            </a:schemeClr>
          </a:solidFill>
        </p:spPr>
        <p:txBody>
          <a:bodyPr tIns="731520" anchor="ctr" anchorCtr="0"/>
          <a:lstStyle>
            <a:lvl1pPr algn="ctr">
              <a:defRPr sz="1600" b="0">
                <a:solidFill>
                  <a:schemeClr val="bg2"/>
                </a:solidFill>
              </a:defRPr>
            </a:lvl1pPr>
          </a:lstStyle>
          <a:p>
            <a:r>
              <a:rPr lang="en-US" dirty="0"/>
              <a:t>Click icon to add picture</a:t>
            </a:r>
          </a:p>
        </p:txBody>
      </p:sp>
    </p:spTree>
    <p:extLst>
      <p:ext uri="{BB962C8B-B14F-4D97-AF65-F5344CB8AC3E}">
        <p14:creationId xmlns:p14="http://schemas.microsoft.com/office/powerpoint/2010/main" val="177130918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no phot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F417E6A-C399-4D34-AA35-6617A97C73B1}"/>
              </a:ext>
            </a:extLst>
          </p:cNvPr>
          <p:cNvSpPr>
            <a:spLocks noGrp="1"/>
          </p:cNvSpPr>
          <p:nvPr>
            <p:ph type="body" sz="quarter" idx="13" hasCustomPrompt="1"/>
          </p:nvPr>
        </p:nvSpPr>
        <p:spPr>
          <a:xfrm>
            <a:off x="366713" y="3657600"/>
            <a:ext cx="5532437" cy="2470150"/>
          </a:xfrm>
        </p:spPr>
        <p:txBody>
          <a:bodyPr tIns="91440" anchor="t" anchorCtr="0"/>
          <a:lstStyle>
            <a:lvl1pPr>
              <a:lnSpc>
                <a:spcPts val="2000"/>
              </a:lnSpc>
              <a:spcAft>
                <a:spcPts val="0"/>
              </a:spcAft>
              <a:defRPr sz="1600" b="0">
                <a:solidFill>
                  <a:schemeClr val="bg1"/>
                </a:solidFill>
              </a:defRPr>
            </a:lvl1pPr>
            <a:lvl2pPr>
              <a:lnSpc>
                <a:spcPts val="2000"/>
              </a:lnSpc>
              <a:spcAft>
                <a:spcPts val="0"/>
              </a:spcAft>
              <a:defRPr sz="1600" b="0">
                <a:solidFill>
                  <a:schemeClr val="bg1"/>
                </a:solidFill>
              </a:defRPr>
            </a:lvl2pPr>
            <a:lvl3pPr marL="0" indent="0">
              <a:lnSpc>
                <a:spcPts val="2000"/>
              </a:lnSpc>
              <a:spcAft>
                <a:spcPts val="0"/>
              </a:spcAft>
              <a:buNone/>
              <a:defRPr sz="1600" b="0">
                <a:solidFill>
                  <a:schemeClr val="bg1"/>
                </a:solidFill>
              </a:defRPr>
            </a:lvl3pPr>
            <a:lvl4pPr marL="0" indent="0">
              <a:lnSpc>
                <a:spcPts val="2000"/>
              </a:lnSpc>
              <a:spcAft>
                <a:spcPts val="0"/>
              </a:spcAft>
              <a:buNone/>
              <a:defRPr sz="1600" b="0">
                <a:solidFill>
                  <a:schemeClr val="bg1"/>
                </a:solidFill>
              </a:defRPr>
            </a:lvl4pPr>
            <a:lvl5pPr marL="0" indent="0">
              <a:lnSpc>
                <a:spcPts val="2000"/>
              </a:lnSpc>
              <a:spcAft>
                <a:spcPts val="0"/>
              </a:spcAft>
              <a:buNone/>
              <a:defRPr sz="1600" b="0">
                <a:solidFill>
                  <a:schemeClr val="bg1"/>
                </a:solidFill>
              </a:defRPr>
            </a:lvl5pPr>
            <a:lvl6pPr marL="0" indent="0">
              <a:lnSpc>
                <a:spcPts val="2000"/>
              </a:lnSpc>
              <a:spcAft>
                <a:spcPts val="0"/>
              </a:spcAft>
              <a:buNone/>
              <a:defRPr sz="1600" b="0">
                <a:solidFill>
                  <a:schemeClr val="bg1"/>
                </a:solidFill>
              </a:defRPr>
            </a:lvl6pPr>
            <a:lvl7pPr marL="0" indent="0">
              <a:lnSpc>
                <a:spcPts val="2000"/>
              </a:lnSpc>
              <a:spcAft>
                <a:spcPts val="0"/>
              </a:spcAft>
              <a:buNone/>
              <a:defRPr sz="1600" b="0">
                <a:solidFill>
                  <a:schemeClr val="bg1"/>
                </a:solidFill>
              </a:defRPr>
            </a:lvl7pPr>
            <a:lvl8pPr marL="0" indent="0">
              <a:lnSpc>
                <a:spcPts val="2000"/>
              </a:lnSpc>
              <a:spcAft>
                <a:spcPts val="0"/>
              </a:spcAft>
              <a:buNone/>
              <a:defRPr sz="1600" b="0">
                <a:solidFill>
                  <a:schemeClr val="bg1"/>
                </a:solidFill>
              </a:defRPr>
            </a:lvl8pPr>
            <a:lvl9pPr marL="0" indent="0">
              <a:lnSpc>
                <a:spcPts val="2000"/>
              </a:lnSpc>
              <a:spcAft>
                <a:spcPts val="0"/>
              </a:spcAft>
              <a:buNone/>
              <a:defRPr sz="1600" b="0">
                <a:solidFill>
                  <a:schemeClr val="bg1"/>
                </a:solidFill>
              </a:defRPr>
            </a:lvl9pPr>
          </a:lstStyle>
          <a:p>
            <a:pPr lvl="0"/>
            <a:r>
              <a:rPr lang="en-US" dirty="0"/>
              <a:t>Edit Master text styles</a:t>
            </a:r>
          </a:p>
        </p:txBody>
      </p:sp>
      <p:sp>
        <p:nvSpPr>
          <p:cNvPr id="17" name="Date Placeholder 16">
            <a:extLst>
              <a:ext uri="{FF2B5EF4-FFF2-40B4-BE49-F238E27FC236}">
                <a16:creationId xmlns:a16="http://schemas.microsoft.com/office/drawing/2014/main" id="{245D43B0-4782-45FD-8D6E-FE029818FE3F}"/>
              </a:ext>
            </a:extLst>
          </p:cNvPr>
          <p:cNvSpPr>
            <a:spLocks noGrp="1"/>
          </p:cNvSpPr>
          <p:nvPr>
            <p:ph type="dt" sz="half" idx="16"/>
          </p:nvPr>
        </p:nvSpPr>
        <p:spPr>
          <a:xfrm>
            <a:off x="368301" y="6127750"/>
            <a:ext cx="1689100" cy="533400"/>
          </a:xfrm>
        </p:spPr>
        <p:txBody>
          <a:bodyPr/>
          <a:lstStyle>
            <a:lvl1pPr>
              <a:defRPr sz="1200">
                <a:solidFill>
                  <a:schemeClr val="bg1"/>
                </a:solidFill>
                <a:latin typeface="+mn-lt"/>
              </a:defRPr>
            </a:lvl1pPr>
          </a:lstStyle>
          <a:p>
            <a:r>
              <a:rPr lang="en-US" dirty="0"/>
              <a:t>mm.dd.yyyy</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8300" y="372208"/>
            <a:ext cx="2060448" cy="551688"/>
          </a:xfrm>
          <a:prstGeom prst="rect">
            <a:avLst/>
          </a:prstGeom>
        </p:spPr>
      </p:pic>
      <p:sp>
        <p:nvSpPr>
          <p:cNvPr id="3" name="Title 2"/>
          <p:cNvSpPr>
            <a:spLocks noGrp="1"/>
          </p:cNvSpPr>
          <p:nvPr>
            <p:ph type="title"/>
          </p:nvPr>
        </p:nvSpPr>
        <p:spPr>
          <a:xfrm>
            <a:off x="366713" y="1371601"/>
            <a:ext cx="5532437" cy="2285999"/>
          </a:xfrm>
        </p:spPr>
        <p:txBody>
          <a:bodyPr tIns="0" bIns="0"/>
          <a:lstStyle>
            <a:lvl1pPr>
              <a:defRPr sz="32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81246723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2col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latin typeface="+mn-lt"/>
              </a:defRPr>
            </a:lvl9pPr>
          </a:lstStyle>
          <a:p>
            <a:pPr lvl="8"/>
            <a:r>
              <a:rPr lang="en-US" dirty="0"/>
              <a:t>mm.dd.yyyy</a:t>
            </a:r>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dirty="0"/>
              <a:t>Modify with Insert &gt; Header &amp; Footer</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lvl9pPr>
              <a:defRPr>
                <a:latin typeface="+mn-lt"/>
              </a:defRPr>
            </a:lvl9p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66D17BA-B313-4C5A-AFC9-CB21C07EF6DA}"/>
              </a:ext>
            </a:extLst>
          </p:cNvPr>
          <p:cNvSpPr>
            <a:spLocks noGrp="1"/>
          </p:cNvSpPr>
          <p:nvPr>
            <p:ph sz="quarter" idx="15"/>
          </p:nvPr>
        </p:nvSpPr>
        <p:spPr>
          <a:xfrm>
            <a:off x="368300" y="1371600"/>
            <a:ext cx="5530850" cy="4755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8209" y="6292850"/>
            <a:ext cx="1280665" cy="342900"/>
          </a:xfrm>
          <a:prstGeom prst="rect">
            <a:avLst/>
          </a:prstGeom>
        </p:spPr>
      </p:pic>
      <p:sp>
        <p:nvSpPr>
          <p:cNvPr id="13" name="Picture Placeholder 6"/>
          <p:cNvSpPr>
            <a:spLocks noGrp="1"/>
          </p:cNvSpPr>
          <p:nvPr>
            <p:ph type="pic" sz="quarter" idx="16"/>
          </p:nvPr>
        </p:nvSpPr>
        <p:spPr>
          <a:xfrm>
            <a:off x="6126163" y="1371600"/>
            <a:ext cx="3017837" cy="4756150"/>
          </a:xfrm>
          <a:solidFill>
            <a:schemeClr val="tx1">
              <a:lumMod val="50000"/>
              <a:lumOff val="50000"/>
            </a:schemeClr>
          </a:solidFill>
        </p:spPr>
        <p:txBody>
          <a:bodyPr tIns="731520" anchor="ctr" anchorCtr="0"/>
          <a:lstStyle>
            <a:lvl1pPr algn="ctr">
              <a:defRPr sz="1600" b="0">
                <a:solidFill>
                  <a:schemeClr val="bg2"/>
                </a:solidFill>
              </a:defRPr>
            </a:lvl1pPr>
          </a:lstStyle>
          <a:p>
            <a:r>
              <a:rPr lang="en-US" dirty="0"/>
              <a:t>Click icon to add picture</a:t>
            </a:r>
          </a:p>
        </p:txBody>
      </p:sp>
    </p:spTree>
    <p:extLst>
      <p:ext uri="{BB962C8B-B14F-4D97-AF65-F5344CB8AC3E}">
        <p14:creationId xmlns:p14="http://schemas.microsoft.com/office/powerpoint/2010/main" val="3100719829"/>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1col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latin typeface="+mn-lt"/>
              </a:defRPr>
            </a:lvl9pPr>
          </a:lstStyle>
          <a:p>
            <a:pPr lvl="8"/>
            <a:r>
              <a:rPr lang="en-US" dirty="0"/>
              <a:t>mm.dd.yyyy</a:t>
            </a:r>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dirty="0"/>
              <a:t>Modify with Insert &gt; Header &amp; Footer</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lvl9pPr>
              <a:defRPr>
                <a:latin typeface="+mn-lt"/>
              </a:defRPr>
            </a:lvl9p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66D17BA-B313-4C5A-AFC9-CB21C07EF6DA}"/>
              </a:ext>
            </a:extLst>
          </p:cNvPr>
          <p:cNvSpPr>
            <a:spLocks noGrp="1"/>
          </p:cNvSpPr>
          <p:nvPr>
            <p:ph sz="quarter" idx="15"/>
          </p:nvPr>
        </p:nvSpPr>
        <p:spPr>
          <a:xfrm>
            <a:off x="368300" y="1371600"/>
            <a:ext cx="2649538" cy="4755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8209" y="6292850"/>
            <a:ext cx="1280665" cy="342900"/>
          </a:xfrm>
          <a:prstGeom prst="rect">
            <a:avLst/>
          </a:prstGeom>
        </p:spPr>
      </p:pic>
      <p:sp>
        <p:nvSpPr>
          <p:cNvPr id="13" name="Picture Placeholder 6"/>
          <p:cNvSpPr>
            <a:spLocks noGrp="1"/>
          </p:cNvSpPr>
          <p:nvPr>
            <p:ph type="pic" sz="quarter" idx="16"/>
          </p:nvPr>
        </p:nvSpPr>
        <p:spPr>
          <a:xfrm>
            <a:off x="3244851" y="1371600"/>
            <a:ext cx="5899150" cy="4756150"/>
          </a:xfrm>
          <a:solidFill>
            <a:schemeClr val="tx1">
              <a:lumMod val="50000"/>
              <a:lumOff val="50000"/>
            </a:schemeClr>
          </a:solidFill>
        </p:spPr>
        <p:txBody>
          <a:bodyPr tIns="731520" anchor="ctr" anchorCtr="0"/>
          <a:lstStyle>
            <a:lvl1pPr algn="ctr">
              <a:defRPr sz="2000" b="0">
                <a:solidFill>
                  <a:schemeClr val="bg2"/>
                </a:solidFill>
              </a:defRPr>
            </a:lvl1pPr>
          </a:lstStyle>
          <a:p>
            <a:r>
              <a:rPr lang="en-US" dirty="0"/>
              <a:t>Click icon to add picture</a:t>
            </a:r>
          </a:p>
        </p:txBody>
      </p:sp>
    </p:spTree>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char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latin typeface="+mn-lt"/>
              </a:defRPr>
            </a:lvl9pPr>
          </a:lstStyle>
          <a:p>
            <a:pPr lvl="8"/>
            <a:r>
              <a:rPr lang="en-US" dirty="0"/>
              <a:t>mm.dd.yyyy</a:t>
            </a:r>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dirty="0"/>
              <a:t>Modify with Insert &gt; Header &amp; Footer</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lvl9pPr>
              <a:defRPr>
                <a:latin typeface="+mn-lt"/>
              </a:defRPr>
            </a:lvl9p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66D17BA-B313-4C5A-AFC9-CB21C07EF6DA}"/>
              </a:ext>
            </a:extLst>
          </p:cNvPr>
          <p:cNvSpPr>
            <a:spLocks noGrp="1"/>
          </p:cNvSpPr>
          <p:nvPr>
            <p:ph sz="quarter" idx="15"/>
          </p:nvPr>
        </p:nvSpPr>
        <p:spPr>
          <a:xfrm>
            <a:off x="368300" y="1371600"/>
            <a:ext cx="2649538" cy="4755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8209" y="6292850"/>
            <a:ext cx="1280665" cy="342900"/>
          </a:xfrm>
          <a:prstGeom prst="rect">
            <a:avLst/>
          </a:prstGeom>
        </p:spPr>
      </p:pic>
      <p:sp>
        <p:nvSpPr>
          <p:cNvPr id="11" name="Content Placeholder 10"/>
          <p:cNvSpPr>
            <a:spLocks noGrp="1"/>
          </p:cNvSpPr>
          <p:nvPr>
            <p:ph sz="quarter" idx="17"/>
          </p:nvPr>
        </p:nvSpPr>
        <p:spPr>
          <a:xfrm>
            <a:off x="3244849" y="1371600"/>
            <a:ext cx="5534025" cy="4756149"/>
          </a:xfrm>
        </p:spPr>
        <p:txBody>
          <a:bodyPr/>
          <a:lstStyle/>
          <a:p>
            <a:pPr lvl="0"/>
            <a:r>
              <a:rPr lang="en-US"/>
              <a:t>Click to edit Master text styles</a:t>
            </a:r>
          </a:p>
        </p:txBody>
      </p:sp>
    </p:spTree>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latin typeface="+mn-lt"/>
              </a:defRPr>
            </a:lvl9pPr>
          </a:lstStyle>
          <a:p>
            <a:pPr lvl="8"/>
            <a:r>
              <a:rPr lang="en-US" dirty="0"/>
              <a:t>mm.dd.yyyy</a:t>
            </a:r>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dirty="0"/>
              <a:t>Modify with Insert &gt; Header &amp; Footer</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lvl9pPr>
              <a:defRPr>
                <a:latin typeface="+mn-lt"/>
              </a:defRPr>
            </a:lvl9pPr>
          </a:lstStyle>
          <a:p>
            <a:pPr lvl="8"/>
            <a:fld id="{63DCA5C9-2E11-4C67-86EB-AE1DE127DC64}" type="slidenum">
              <a:rPr lang="en-US" smtClean="0"/>
              <a:pPr lvl="8"/>
              <a:t>‹#›</a:t>
            </a:fld>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8209" y="6292850"/>
            <a:ext cx="1280665" cy="342900"/>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blank">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latin typeface="+mn-lt"/>
              </a:defRPr>
            </a:lvl9pPr>
          </a:lstStyle>
          <a:p>
            <a:pPr lvl="8"/>
            <a:r>
              <a:rPr lang="en-US" dirty="0"/>
              <a:t>mm.dd.yyyy</a:t>
            </a:r>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dirty="0"/>
              <a:t>Modify with Insert &gt; Header &amp; Footer</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lvl9pPr>
              <a:defRPr>
                <a:latin typeface="+mn-lt"/>
              </a:defRPr>
            </a:lvl9pPr>
          </a:lstStyle>
          <a:p>
            <a:pPr lvl="8"/>
            <a:fld id="{63DCA5C9-2E11-4C67-86EB-AE1DE127DC64}" type="slidenum">
              <a:rPr lang="en-US" smtClean="0"/>
              <a:pPr lvl="8"/>
              <a:t>‹#›</a:t>
            </a:fld>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8209" y="6292850"/>
            <a:ext cx="1280665" cy="342900"/>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video">
    <p:bg>
      <p:bgPr>
        <a:solidFill>
          <a:schemeClr val="bg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9144000" cy="6858000"/>
          </a:xfrm>
          <a:solidFill>
            <a:schemeClr val="tx1"/>
          </a:solidFill>
        </p:spPr>
        <p:txBody>
          <a:bodyPr tIns="731520" anchor="ctr" anchorCtr="0"/>
          <a:lstStyle>
            <a:lvl1pPr algn="ctr">
              <a:defRPr sz="2000" b="0">
                <a:solidFill>
                  <a:schemeClr val="bg2"/>
                </a:solidFill>
              </a:defRPr>
            </a:lvl1pPr>
          </a:lstStyle>
          <a:p>
            <a:r>
              <a:rPr lang="en-US" dirty="0"/>
              <a:t>Click icon to add media</a:t>
            </a:r>
          </a:p>
        </p:txBody>
      </p:sp>
    </p:spTree>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 image purple">
    <p:bg>
      <p:bgPr>
        <a:solidFill>
          <a:schemeClr val="accent2"/>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3"/>
          </p:nvPr>
        </p:nvSpPr>
        <p:spPr>
          <a:xfrm>
            <a:off x="0" y="0"/>
            <a:ext cx="9143673" cy="6248868"/>
          </a:xfrm>
          <a:custGeom>
            <a:avLst/>
            <a:gdLst>
              <a:gd name="connsiteX0" fmla="*/ 0 w 9143673"/>
              <a:gd name="connsiteY0" fmla="*/ 0 h 6248868"/>
              <a:gd name="connsiteX1" fmla="*/ 9143673 w 9143673"/>
              <a:gd name="connsiteY1" fmla="*/ 0 h 6248868"/>
              <a:gd name="connsiteX2" fmla="*/ 9143673 w 9143673"/>
              <a:gd name="connsiteY2" fmla="*/ 5990201 h 6248868"/>
              <a:gd name="connsiteX3" fmla="*/ 4371968 w 9143673"/>
              <a:gd name="connsiteY3" fmla="*/ 6085559 h 6248868"/>
              <a:gd name="connsiteX4" fmla="*/ 0 w 9143673"/>
              <a:gd name="connsiteY4" fmla="*/ 5990201 h 624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3673" h="6248868">
                <a:moveTo>
                  <a:pt x="0" y="0"/>
                </a:moveTo>
                <a:cubicBezTo>
                  <a:pt x="0" y="0"/>
                  <a:pt x="0" y="0"/>
                  <a:pt x="9143673" y="0"/>
                </a:cubicBezTo>
                <a:cubicBezTo>
                  <a:pt x="9143673" y="0"/>
                  <a:pt x="9143673" y="0"/>
                  <a:pt x="9143673" y="5990201"/>
                </a:cubicBezTo>
                <a:cubicBezTo>
                  <a:pt x="7124410" y="5590484"/>
                  <a:pt x="5905276" y="5838022"/>
                  <a:pt x="4371968" y="6085559"/>
                </a:cubicBezTo>
                <a:cubicBezTo>
                  <a:pt x="2409857" y="6400042"/>
                  <a:pt x="733506" y="6199857"/>
                  <a:pt x="0" y="5990201"/>
                </a:cubicBezTo>
                <a:close/>
              </a:path>
            </a:pathLst>
          </a:custGeom>
          <a:solidFill>
            <a:schemeClr val="tx1">
              <a:lumMod val="50000"/>
              <a:lumOff val="50000"/>
            </a:schemeClr>
          </a:solidFill>
        </p:spPr>
        <p:txBody>
          <a:bodyPr wrap="square" tIns="640080" anchor="ctr" anchorCtr="0">
            <a:noAutofit/>
          </a:bodyPr>
          <a:lstStyle>
            <a:lvl1pPr algn="ctr">
              <a:defRPr sz="2000" b="0">
                <a:solidFill>
                  <a:schemeClr val="bg2"/>
                </a:solidFill>
              </a:defRPr>
            </a:lvl1pPr>
          </a:lstStyle>
          <a:p>
            <a:r>
              <a:rPr lang="en-US" dirty="0"/>
              <a:t>Click icon to add picture</a:t>
            </a:r>
          </a:p>
        </p:txBody>
      </p:sp>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latin typeface="+mn-lt"/>
              </a:defRPr>
            </a:lvl9pPr>
          </a:lstStyle>
          <a:p>
            <a:pPr lvl="8"/>
            <a:r>
              <a:rPr lang="en-US" dirty="0"/>
              <a:t>mm.dd.yyyy</a:t>
            </a:r>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indent="-2743200"/>
            <a:r>
              <a:rPr lang="en-US" dirty="0"/>
              <a:t>Modify with Insert &gt; Header &amp; Footer</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63DCA5C9-2E11-4C67-86EB-AE1DE127DC64}" type="slidenum">
              <a:rPr lang="en-US" smtClean="0"/>
              <a:pPr/>
              <a:t>‹#›</a:t>
            </a:fld>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9023" y="6294246"/>
            <a:ext cx="1279851" cy="342682"/>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image white">
    <p:bg>
      <p:bgPr>
        <a:solidFill>
          <a:schemeClr val="bg1"/>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9143673" cy="6248868"/>
          </a:xfrm>
          <a:custGeom>
            <a:avLst/>
            <a:gdLst>
              <a:gd name="connsiteX0" fmla="*/ 0 w 9143673"/>
              <a:gd name="connsiteY0" fmla="*/ 0 h 6248868"/>
              <a:gd name="connsiteX1" fmla="*/ 9143673 w 9143673"/>
              <a:gd name="connsiteY1" fmla="*/ 0 h 6248868"/>
              <a:gd name="connsiteX2" fmla="*/ 9143673 w 9143673"/>
              <a:gd name="connsiteY2" fmla="*/ 5990201 h 6248868"/>
              <a:gd name="connsiteX3" fmla="*/ 4371968 w 9143673"/>
              <a:gd name="connsiteY3" fmla="*/ 6085559 h 6248868"/>
              <a:gd name="connsiteX4" fmla="*/ 0 w 9143673"/>
              <a:gd name="connsiteY4" fmla="*/ 5990201 h 624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3673" h="6248868">
                <a:moveTo>
                  <a:pt x="0" y="0"/>
                </a:moveTo>
                <a:cubicBezTo>
                  <a:pt x="0" y="0"/>
                  <a:pt x="0" y="0"/>
                  <a:pt x="9143673" y="0"/>
                </a:cubicBezTo>
                <a:cubicBezTo>
                  <a:pt x="9143673" y="0"/>
                  <a:pt x="9143673" y="0"/>
                  <a:pt x="9143673" y="5990201"/>
                </a:cubicBezTo>
                <a:cubicBezTo>
                  <a:pt x="7124410" y="5590484"/>
                  <a:pt x="5905276" y="5838022"/>
                  <a:pt x="4371968" y="6085559"/>
                </a:cubicBezTo>
                <a:cubicBezTo>
                  <a:pt x="2409857" y="6400042"/>
                  <a:pt x="733506" y="6199857"/>
                  <a:pt x="0" y="5990201"/>
                </a:cubicBezTo>
                <a:close/>
              </a:path>
            </a:pathLst>
          </a:custGeom>
          <a:solidFill>
            <a:schemeClr val="tx1">
              <a:lumMod val="50000"/>
              <a:lumOff val="50000"/>
            </a:schemeClr>
          </a:solidFill>
        </p:spPr>
        <p:txBody>
          <a:bodyPr wrap="square" tIns="640080" anchor="ctr" anchorCtr="0">
            <a:noAutofit/>
          </a:bodyPr>
          <a:lstStyle>
            <a:lvl1pPr algn="ctr">
              <a:defRPr sz="2000" b="0">
                <a:solidFill>
                  <a:schemeClr val="bg2"/>
                </a:solidFill>
              </a:defRPr>
            </a:lvl1pPr>
          </a:lstStyle>
          <a:p>
            <a:r>
              <a:rPr lang="en-US" dirty="0"/>
              <a:t>Click icon to add picture</a:t>
            </a:r>
          </a:p>
        </p:txBody>
      </p:sp>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latin typeface="+mn-lt"/>
              </a:defRPr>
            </a:lvl9pPr>
          </a:lstStyle>
          <a:p>
            <a:pPr lvl="8"/>
            <a:r>
              <a:rPr lang="en-US" dirty="0"/>
              <a:t>mm.dd.yyyy</a:t>
            </a:r>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dirty="0"/>
              <a:t>Modify with Insert &gt; Header &amp; Footer</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p>
            <a:fld id="{63DCA5C9-2E11-4C67-86EB-AE1DE127DC64}" type="slidenum">
              <a:rPr lang="en-US" smtClean="0"/>
              <a:pPr/>
              <a:t>‹#›</a:t>
            </a:fld>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8209" y="6292850"/>
            <a:ext cx="1280665" cy="342900"/>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1323975" y="2079057"/>
            <a:ext cx="1693863" cy="1126156"/>
          </a:xfrm>
        </p:spPr>
        <p:txBody>
          <a:bodyPr tIns="0" bIns="0" anchor="ctr" anchorCtr="0"/>
          <a:lstStyle>
            <a:lvl1pPr algn="ctr">
              <a:defRPr>
                <a:solidFill>
                  <a:schemeClr val="bg1"/>
                </a:solidFill>
              </a:defRPr>
            </a:lvl1pPr>
          </a:lstStyle>
          <a:p>
            <a:r>
              <a:rPr lang="en-US"/>
              <a:t>Click to edit Master title style</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99023" y="6294246"/>
            <a:ext cx="1279851" cy="342682"/>
          </a:xfrm>
          <a:prstGeom prst="rect">
            <a:avLst/>
          </a:prstGeom>
        </p:spPr>
      </p:pic>
      <p:sp>
        <p:nvSpPr>
          <p:cNvPr id="9" name="TextBox 8">
            <a:extLst>
              <a:ext uri="{FF2B5EF4-FFF2-40B4-BE49-F238E27FC236}">
                <a16:creationId xmlns:a16="http://schemas.microsoft.com/office/drawing/2014/main" id="{2927C195-B4DA-419D-8F21-EFFECBAE6858}"/>
              </a:ext>
            </a:extLst>
          </p:cNvPr>
          <p:cNvSpPr txBox="1"/>
          <p:nvPr userDrawn="1"/>
        </p:nvSpPr>
        <p:spPr>
          <a:xfrm>
            <a:off x="368300" y="6501199"/>
            <a:ext cx="1689100" cy="153888"/>
          </a:xfrm>
          <a:prstGeom prst="rect">
            <a:avLst/>
          </a:prstGeom>
          <a:noFill/>
        </p:spPr>
        <p:txBody>
          <a:bodyPr wrap="square" lIns="0" tIns="0" rIns="0" bIns="0" rtlCol="0" anchor="b" anchorCtr="0">
            <a:spAutoFit/>
          </a:bodyPr>
          <a:lstStyle/>
          <a:p>
            <a:pPr marL="0" lvl="0" indent="-3657600" algn="l">
              <a:tabLst/>
            </a:pPr>
            <a:r>
              <a:rPr lang="en-US" sz="1000" b="1" dirty="0">
                <a:solidFill>
                  <a:schemeClr val="bg1"/>
                </a:solidFill>
                <a:latin typeface="+mn-lt"/>
                <a:ea typeface="Corbel" charset="0"/>
                <a:cs typeface="Corbel" charset="0"/>
              </a:rPr>
              <a:t>vitalant.org</a:t>
            </a:r>
          </a:p>
        </p:txBody>
      </p:sp>
    </p:spTree>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orange bas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F417E6A-C399-4D34-AA35-6617A97C73B1}"/>
              </a:ext>
            </a:extLst>
          </p:cNvPr>
          <p:cNvSpPr>
            <a:spLocks noGrp="1"/>
          </p:cNvSpPr>
          <p:nvPr>
            <p:ph type="body" sz="quarter" idx="13" hasCustomPrompt="1"/>
          </p:nvPr>
        </p:nvSpPr>
        <p:spPr>
          <a:xfrm>
            <a:off x="368300" y="6127750"/>
            <a:ext cx="5532437" cy="501650"/>
          </a:xfrm>
        </p:spPr>
        <p:txBody>
          <a:bodyPr anchor="t" anchorCtr="0"/>
          <a:lstStyle>
            <a:lvl1pPr>
              <a:lnSpc>
                <a:spcPts val="2000"/>
              </a:lnSpc>
              <a:spcAft>
                <a:spcPts val="0"/>
              </a:spcAft>
              <a:defRPr sz="1600" b="0">
                <a:solidFill>
                  <a:schemeClr val="bg1"/>
                </a:solidFill>
              </a:defRPr>
            </a:lvl1pPr>
            <a:lvl2pPr>
              <a:lnSpc>
                <a:spcPts val="2000"/>
              </a:lnSpc>
              <a:spcAft>
                <a:spcPts val="0"/>
              </a:spcAft>
              <a:defRPr sz="1600" b="0">
                <a:solidFill>
                  <a:schemeClr val="bg1"/>
                </a:solidFill>
              </a:defRPr>
            </a:lvl2pPr>
            <a:lvl3pPr marL="0" indent="0">
              <a:lnSpc>
                <a:spcPts val="2000"/>
              </a:lnSpc>
              <a:spcAft>
                <a:spcPts val="0"/>
              </a:spcAft>
              <a:buNone/>
              <a:defRPr sz="1600" b="0">
                <a:solidFill>
                  <a:schemeClr val="bg1"/>
                </a:solidFill>
              </a:defRPr>
            </a:lvl3pPr>
            <a:lvl4pPr marL="0" indent="0">
              <a:lnSpc>
                <a:spcPts val="2000"/>
              </a:lnSpc>
              <a:spcAft>
                <a:spcPts val="0"/>
              </a:spcAft>
              <a:buNone/>
              <a:defRPr sz="1600" b="0">
                <a:solidFill>
                  <a:schemeClr val="bg1"/>
                </a:solidFill>
              </a:defRPr>
            </a:lvl4pPr>
            <a:lvl5pPr marL="0" indent="0">
              <a:lnSpc>
                <a:spcPts val="2000"/>
              </a:lnSpc>
              <a:spcAft>
                <a:spcPts val="0"/>
              </a:spcAft>
              <a:buNone/>
              <a:defRPr sz="1600" b="0">
                <a:solidFill>
                  <a:schemeClr val="bg1"/>
                </a:solidFill>
              </a:defRPr>
            </a:lvl5pPr>
            <a:lvl6pPr marL="0" indent="0">
              <a:lnSpc>
                <a:spcPts val="2000"/>
              </a:lnSpc>
              <a:spcAft>
                <a:spcPts val="0"/>
              </a:spcAft>
              <a:buNone/>
              <a:defRPr sz="1600" b="0">
                <a:solidFill>
                  <a:schemeClr val="bg1"/>
                </a:solidFill>
              </a:defRPr>
            </a:lvl6pPr>
            <a:lvl7pPr marL="0" indent="0">
              <a:lnSpc>
                <a:spcPts val="2000"/>
              </a:lnSpc>
              <a:spcAft>
                <a:spcPts val="0"/>
              </a:spcAft>
              <a:buNone/>
              <a:defRPr sz="1600" b="0">
                <a:solidFill>
                  <a:schemeClr val="bg1"/>
                </a:solidFill>
              </a:defRPr>
            </a:lvl7pPr>
            <a:lvl8pPr marL="0" indent="0">
              <a:lnSpc>
                <a:spcPts val="2000"/>
              </a:lnSpc>
              <a:spcAft>
                <a:spcPts val="0"/>
              </a:spcAft>
              <a:buNone/>
              <a:defRPr sz="1600" b="0">
                <a:solidFill>
                  <a:schemeClr val="bg1"/>
                </a:solidFill>
              </a:defRPr>
            </a:lvl8pPr>
            <a:lvl9pPr marL="0" indent="0">
              <a:lnSpc>
                <a:spcPts val="2000"/>
              </a:lnSpc>
              <a:spcAft>
                <a:spcPts val="0"/>
              </a:spcAft>
              <a:buNone/>
              <a:defRPr sz="1600" b="0">
                <a:solidFill>
                  <a:schemeClr val="bg1"/>
                </a:solidFill>
              </a:defRPr>
            </a:lvl9pPr>
          </a:lstStyle>
          <a:p>
            <a:pPr lvl="0"/>
            <a:r>
              <a:rPr lang="en-US" dirty="0"/>
              <a:t>Edit Master text styles</a:t>
            </a:r>
          </a:p>
        </p:txBody>
      </p:sp>
      <p:sp>
        <p:nvSpPr>
          <p:cNvPr id="17" name="Date Placeholder 16">
            <a:extLst>
              <a:ext uri="{FF2B5EF4-FFF2-40B4-BE49-F238E27FC236}">
                <a16:creationId xmlns:a16="http://schemas.microsoft.com/office/drawing/2014/main" id="{245D43B0-4782-45FD-8D6E-FE029818FE3F}"/>
              </a:ext>
            </a:extLst>
          </p:cNvPr>
          <p:cNvSpPr>
            <a:spLocks noGrp="1"/>
          </p:cNvSpPr>
          <p:nvPr>
            <p:ph type="dt" sz="half" idx="16"/>
          </p:nvPr>
        </p:nvSpPr>
        <p:spPr>
          <a:xfrm>
            <a:off x="7089775" y="6127749"/>
            <a:ext cx="1689100" cy="530226"/>
          </a:xfrm>
        </p:spPr>
        <p:txBody>
          <a:bodyPr/>
          <a:lstStyle>
            <a:lvl1pPr algn="r">
              <a:defRPr sz="1200">
                <a:solidFill>
                  <a:schemeClr val="bg1"/>
                </a:solidFill>
                <a:latin typeface="+mn-lt"/>
              </a:defRPr>
            </a:lvl1pPr>
          </a:lstStyle>
          <a:p>
            <a:r>
              <a:rPr lang="en-US" dirty="0"/>
              <a:t>mm.dd.yyyy</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8300" y="372208"/>
            <a:ext cx="2060448" cy="551688"/>
          </a:xfrm>
          <a:prstGeom prst="rect">
            <a:avLst/>
          </a:prstGeom>
        </p:spPr>
      </p:pic>
      <p:sp>
        <p:nvSpPr>
          <p:cNvPr id="3" name="Title 2"/>
          <p:cNvSpPr>
            <a:spLocks noGrp="1"/>
          </p:cNvSpPr>
          <p:nvPr>
            <p:ph type="title"/>
          </p:nvPr>
        </p:nvSpPr>
        <p:spPr>
          <a:xfrm>
            <a:off x="366713" y="5335194"/>
            <a:ext cx="8412162" cy="792555"/>
          </a:xfrm>
        </p:spPr>
        <p:txBody>
          <a:bodyPr bIns="228600"/>
          <a:lstStyle>
            <a:lvl1pPr>
              <a:defRPr sz="3200">
                <a:solidFill>
                  <a:schemeClr val="bg1"/>
                </a:solidFill>
              </a:defRPr>
            </a:lvl1pPr>
          </a:lstStyle>
          <a:p>
            <a:r>
              <a:rPr lang="en-US"/>
              <a:t>Click to edit Master title style</a:t>
            </a:r>
            <a:endParaRPr lang="en-US" dirty="0"/>
          </a:p>
        </p:txBody>
      </p:sp>
      <p:sp>
        <p:nvSpPr>
          <p:cNvPr id="6" name="Picture Placeholder 5"/>
          <p:cNvSpPr>
            <a:spLocks noGrp="1"/>
          </p:cNvSpPr>
          <p:nvPr>
            <p:ph type="pic" sz="quarter" idx="10"/>
          </p:nvPr>
        </p:nvSpPr>
        <p:spPr bwMode="auto">
          <a:xfrm>
            <a:off x="0" y="1371837"/>
            <a:ext cx="9144000" cy="3963357"/>
          </a:xfrm>
          <a:custGeom>
            <a:avLst/>
            <a:gdLst>
              <a:gd name="connsiteX0" fmla="*/ 7521759 w 10078678"/>
              <a:gd name="connsiteY0" fmla="*/ 1 h 4368482"/>
              <a:gd name="connsiteX1" fmla="*/ 10078678 w 10078678"/>
              <a:gd name="connsiteY1" fmla="*/ 285140 h 4368482"/>
              <a:gd name="connsiteX2" fmla="*/ 10078678 w 10078678"/>
              <a:gd name="connsiteY2" fmla="*/ 4368482 h 4368482"/>
              <a:gd name="connsiteX3" fmla="*/ 0 w 10078678"/>
              <a:gd name="connsiteY3" fmla="*/ 4368482 h 4368482"/>
              <a:gd name="connsiteX4" fmla="*/ 0 w 10078678"/>
              <a:gd name="connsiteY4" fmla="*/ 4367485 h 4368482"/>
              <a:gd name="connsiteX5" fmla="*/ 0 w 10078678"/>
              <a:gd name="connsiteY5" fmla="*/ 4360507 h 4368482"/>
              <a:gd name="connsiteX6" fmla="*/ 0 w 10078678"/>
              <a:gd name="connsiteY6" fmla="*/ 4341566 h 4368482"/>
              <a:gd name="connsiteX7" fmla="*/ 0 w 10078678"/>
              <a:gd name="connsiteY7" fmla="*/ 4304680 h 4368482"/>
              <a:gd name="connsiteX8" fmla="*/ 0 w 10078678"/>
              <a:gd name="connsiteY8" fmla="*/ 4243869 h 4368482"/>
              <a:gd name="connsiteX9" fmla="*/ 0 w 10078678"/>
              <a:gd name="connsiteY9" fmla="*/ 4202621 h 4368482"/>
              <a:gd name="connsiteX10" fmla="*/ 0 w 10078678"/>
              <a:gd name="connsiteY10" fmla="*/ 4153150 h 4368482"/>
              <a:gd name="connsiteX11" fmla="*/ 0 w 10078678"/>
              <a:gd name="connsiteY11" fmla="*/ 4094706 h 4368482"/>
              <a:gd name="connsiteX12" fmla="*/ 0 w 10078678"/>
              <a:gd name="connsiteY12" fmla="*/ 4026542 h 4368482"/>
              <a:gd name="connsiteX13" fmla="*/ 0 w 10078678"/>
              <a:gd name="connsiteY13" fmla="*/ 3947911 h 4368482"/>
              <a:gd name="connsiteX14" fmla="*/ 0 w 10078678"/>
              <a:gd name="connsiteY14" fmla="*/ 3858064 h 4368482"/>
              <a:gd name="connsiteX15" fmla="*/ 0 w 10078678"/>
              <a:gd name="connsiteY15" fmla="*/ 3756255 h 4368482"/>
              <a:gd name="connsiteX16" fmla="*/ 0 w 10078678"/>
              <a:gd name="connsiteY16" fmla="*/ 3641735 h 4368482"/>
              <a:gd name="connsiteX17" fmla="*/ 0 w 10078678"/>
              <a:gd name="connsiteY17" fmla="*/ 3513757 h 4368482"/>
              <a:gd name="connsiteX18" fmla="*/ 0 w 10078678"/>
              <a:gd name="connsiteY18" fmla="*/ 3371573 h 4368482"/>
              <a:gd name="connsiteX19" fmla="*/ 0 w 10078678"/>
              <a:gd name="connsiteY19" fmla="*/ 3214435 h 4368482"/>
              <a:gd name="connsiteX20" fmla="*/ 0 w 10078678"/>
              <a:gd name="connsiteY20" fmla="*/ 3041595 h 4368482"/>
              <a:gd name="connsiteX21" fmla="*/ 0 w 10078678"/>
              <a:gd name="connsiteY21" fmla="*/ 2852307 h 4368482"/>
              <a:gd name="connsiteX22" fmla="*/ 0 w 10078678"/>
              <a:gd name="connsiteY22" fmla="*/ 2645822 h 4368482"/>
              <a:gd name="connsiteX23" fmla="*/ 0 w 10078678"/>
              <a:gd name="connsiteY23" fmla="*/ 2421393 h 4368482"/>
              <a:gd name="connsiteX24" fmla="*/ 0 w 10078678"/>
              <a:gd name="connsiteY24" fmla="*/ 2178271 h 4368482"/>
              <a:gd name="connsiteX25" fmla="*/ 0 w 10078678"/>
              <a:gd name="connsiteY25" fmla="*/ 1915710 h 4368482"/>
              <a:gd name="connsiteX26" fmla="*/ 0 w 10078678"/>
              <a:gd name="connsiteY26" fmla="*/ 1632962 h 4368482"/>
              <a:gd name="connsiteX27" fmla="*/ 0 w 10078678"/>
              <a:gd name="connsiteY27" fmla="*/ 1329278 h 4368482"/>
              <a:gd name="connsiteX28" fmla="*/ 0 w 10078678"/>
              <a:gd name="connsiteY28" fmla="*/ 1003912 h 4368482"/>
              <a:gd name="connsiteX29" fmla="*/ 0 w 10078678"/>
              <a:gd name="connsiteY29" fmla="*/ 656115 h 4368482"/>
              <a:gd name="connsiteX30" fmla="*/ 0 w 10078678"/>
              <a:gd name="connsiteY30" fmla="*/ 285140 h 4368482"/>
              <a:gd name="connsiteX31" fmla="*/ 5259646 w 10078678"/>
              <a:gd name="connsiteY31" fmla="*/ 180023 h 4368482"/>
              <a:gd name="connsiteX32" fmla="*/ 7521759 w 10078678"/>
              <a:gd name="connsiteY32" fmla="*/ 1 h 436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078678" h="4368482">
                <a:moveTo>
                  <a:pt x="7521759" y="1"/>
                </a:moveTo>
                <a:cubicBezTo>
                  <a:pt x="8662247" y="328"/>
                  <a:pt x="9573583" y="140695"/>
                  <a:pt x="10078678" y="285140"/>
                </a:cubicBezTo>
                <a:lnTo>
                  <a:pt x="10078678" y="4368482"/>
                </a:lnTo>
                <a:cubicBezTo>
                  <a:pt x="10078678" y="4368482"/>
                  <a:pt x="10078678" y="4368482"/>
                  <a:pt x="0" y="4368482"/>
                </a:cubicBezTo>
                <a:lnTo>
                  <a:pt x="0" y="4367485"/>
                </a:lnTo>
                <a:lnTo>
                  <a:pt x="0" y="4360507"/>
                </a:lnTo>
                <a:lnTo>
                  <a:pt x="0" y="4341566"/>
                </a:lnTo>
                <a:lnTo>
                  <a:pt x="0" y="4304680"/>
                </a:lnTo>
                <a:lnTo>
                  <a:pt x="0" y="4243869"/>
                </a:lnTo>
                <a:lnTo>
                  <a:pt x="0" y="4202621"/>
                </a:lnTo>
                <a:lnTo>
                  <a:pt x="0" y="4153150"/>
                </a:lnTo>
                <a:lnTo>
                  <a:pt x="0" y="4094706"/>
                </a:lnTo>
                <a:lnTo>
                  <a:pt x="0" y="4026542"/>
                </a:lnTo>
                <a:lnTo>
                  <a:pt x="0" y="3947911"/>
                </a:lnTo>
                <a:lnTo>
                  <a:pt x="0" y="3858064"/>
                </a:lnTo>
                <a:lnTo>
                  <a:pt x="0" y="3756255"/>
                </a:lnTo>
                <a:lnTo>
                  <a:pt x="0" y="3641735"/>
                </a:lnTo>
                <a:lnTo>
                  <a:pt x="0" y="3513757"/>
                </a:lnTo>
                <a:lnTo>
                  <a:pt x="0" y="3371573"/>
                </a:lnTo>
                <a:lnTo>
                  <a:pt x="0" y="3214435"/>
                </a:lnTo>
                <a:lnTo>
                  <a:pt x="0" y="3041595"/>
                </a:lnTo>
                <a:lnTo>
                  <a:pt x="0" y="2852307"/>
                </a:lnTo>
                <a:lnTo>
                  <a:pt x="0" y="2645822"/>
                </a:lnTo>
                <a:lnTo>
                  <a:pt x="0" y="2421393"/>
                </a:lnTo>
                <a:lnTo>
                  <a:pt x="0" y="2178271"/>
                </a:lnTo>
                <a:lnTo>
                  <a:pt x="0" y="1915710"/>
                </a:lnTo>
                <a:lnTo>
                  <a:pt x="0" y="1632962"/>
                </a:lnTo>
                <a:lnTo>
                  <a:pt x="0" y="1329278"/>
                </a:lnTo>
                <a:lnTo>
                  <a:pt x="0" y="1003912"/>
                </a:lnTo>
                <a:lnTo>
                  <a:pt x="0" y="656115"/>
                </a:lnTo>
                <a:lnTo>
                  <a:pt x="0" y="285140"/>
                </a:lnTo>
                <a:cubicBezTo>
                  <a:pt x="2225747" y="725765"/>
                  <a:pt x="3569547" y="452894"/>
                  <a:pt x="5259646" y="180023"/>
                </a:cubicBezTo>
                <a:cubicBezTo>
                  <a:pt x="6070678" y="50023"/>
                  <a:pt x="6837466" y="-196"/>
                  <a:pt x="7521759" y="1"/>
                </a:cubicBezTo>
                <a:close/>
              </a:path>
            </a:pathLst>
          </a:custGeom>
          <a:solidFill>
            <a:schemeClr val="tx1">
              <a:lumMod val="50000"/>
              <a:lumOff val="50000"/>
            </a:schemeClr>
          </a:solidFill>
          <a:ln>
            <a:noFill/>
          </a:ln>
          <a:effectLst/>
        </p:spPr>
        <p:txBody>
          <a:bodyPr wrap="square" bIns="731520" anchor="ctr" anchorCtr="0">
            <a:noAutofit/>
          </a:bodyPr>
          <a:lstStyle>
            <a:lvl1pPr algn="ctr">
              <a:defRPr sz="2000" b="0">
                <a:solidFill>
                  <a:schemeClr val="bg2"/>
                </a:solidFill>
              </a:defRPr>
            </a:lvl1pPr>
          </a:lstStyle>
          <a:p>
            <a:r>
              <a:rPr lang="en-US" dirty="0"/>
              <a:t>Click icon to add picture</a:t>
            </a:r>
          </a:p>
        </p:txBody>
      </p:sp>
    </p:spTree>
    <p:extLst>
      <p:ext uri="{BB962C8B-B14F-4D97-AF65-F5344CB8AC3E}">
        <p14:creationId xmlns:p14="http://schemas.microsoft.com/office/powerpoint/2010/main" val="36932111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_purple bas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bwMode="auto">
          <a:xfrm>
            <a:off x="0" y="1371600"/>
            <a:ext cx="9144000" cy="4878011"/>
          </a:xfrm>
          <a:custGeom>
            <a:avLst/>
            <a:gdLst>
              <a:gd name="connsiteX0" fmla="*/ 0 w 10078678"/>
              <a:gd name="connsiteY0" fmla="*/ 0 h 5376630"/>
              <a:gd name="connsiteX1" fmla="*/ 10078678 w 10078678"/>
              <a:gd name="connsiteY1" fmla="*/ 0 h 5376630"/>
              <a:gd name="connsiteX2" fmla="*/ 10078678 w 10078678"/>
              <a:gd name="connsiteY2" fmla="*/ 5091398 h 5376630"/>
              <a:gd name="connsiteX3" fmla="*/ 5259646 w 10078678"/>
              <a:gd name="connsiteY3" fmla="*/ 5196876 h 5376630"/>
              <a:gd name="connsiteX4" fmla="*/ 0 w 10078678"/>
              <a:gd name="connsiteY4" fmla="*/ 5091398 h 5376630"/>
              <a:gd name="connsiteX5" fmla="*/ 0 w 10078678"/>
              <a:gd name="connsiteY5" fmla="*/ 4628840 h 5376630"/>
              <a:gd name="connsiteX6" fmla="*/ 0 w 10078678"/>
              <a:gd name="connsiteY6" fmla="*/ 4195183 h 5376630"/>
              <a:gd name="connsiteX7" fmla="*/ 0 w 10078678"/>
              <a:gd name="connsiteY7" fmla="*/ 3789493 h 5376630"/>
              <a:gd name="connsiteX8" fmla="*/ 0 w 10078678"/>
              <a:gd name="connsiteY8" fmla="*/ 3410839 h 5376630"/>
              <a:gd name="connsiteX9" fmla="*/ 0 w 10078678"/>
              <a:gd name="connsiteY9" fmla="*/ 3058288 h 5376630"/>
              <a:gd name="connsiteX10" fmla="*/ 0 w 10078678"/>
              <a:gd name="connsiteY10" fmla="*/ 2730908 h 5376630"/>
              <a:gd name="connsiteX11" fmla="*/ 0 w 10078678"/>
              <a:gd name="connsiteY11" fmla="*/ 2427768 h 5376630"/>
              <a:gd name="connsiteX12" fmla="*/ 0 w 10078678"/>
              <a:gd name="connsiteY12" fmla="*/ 2147933 h 5376630"/>
              <a:gd name="connsiteX13" fmla="*/ 0 w 10078678"/>
              <a:gd name="connsiteY13" fmla="*/ 1890474 h 5376630"/>
              <a:gd name="connsiteX14" fmla="*/ 0 w 10078678"/>
              <a:gd name="connsiteY14" fmla="*/ 1654456 h 5376630"/>
              <a:gd name="connsiteX15" fmla="*/ 0 w 10078678"/>
              <a:gd name="connsiteY15" fmla="*/ 1438948 h 5376630"/>
              <a:gd name="connsiteX16" fmla="*/ 0 w 10078678"/>
              <a:gd name="connsiteY16" fmla="*/ 1243017 h 5376630"/>
              <a:gd name="connsiteX17" fmla="*/ 0 w 10078678"/>
              <a:gd name="connsiteY17" fmla="*/ 1065732 h 5376630"/>
              <a:gd name="connsiteX18" fmla="*/ 0 w 10078678"/>
              <a:gd name="connsiteY18" fmla="*/ 906159 h 5376630"/>
              <a:gd name="connsiteX19" fmla="*/ 0 w 10078678"/>
              <a:gd name="connsiteY19" fmla="*/ 763368 h 5376630"/>
              <a:gd name="connsiteX20" fmla="*/ 0 w 10078678"/>
              <a:gd name="connsiteY20" fmla="*/ 636425 h 5376630"/>
              <a:gd name="connsiteX21" fmla="*/ 0 w 10078678"/>
              <a:gd name="connsiteY21" fmla="*/ 524398 h 5376630"/>
              <a:gd name="connsiteX22" fmla="*/ 0 w 10078678"/>
              <a:gd name="connsiteY22" fmla="*/ 426355 h 5376630"/>
              <a:gd name="connsiteX23" fmla="*/ 0 w 10078678"/>
              <a:gd name="connsiteY23" fmla="*/ 341364 h 5376630"/>
              <a:gd name="connsiteX24" fmla="*/ 0 w 10078678"/>
              <a:gd name="connsiteY24" fmla="*/ 268492 h 5376630"/>
              <a:gd name="connsiteX25" fmla="*/ 0 w 10078678"/>
              <a:gd name="connsiteY25" fmla="*/ 206807 h 5376630"/>
              <a:gd name="connsiteX26" fmla="*/ 0 w 10078678"/>
              <a:gd name="connsiteY26" fmla="*/ 155377 h 5376630"/>
              <a:gd name="connsiteX27" fmla="*/ 0 w 10078678"/>
              <a:gd name="connsiteY27" fmla="*/ 113270 h 5376630"/>
              <a:gd name="connsiteX28" fmla="*/ 0 w 10078678"/>
              <a:gd name="connsiteY28" fmla="*/ 79553 h 5376630"/>
              <a:gd name="connsiteX29" fmla="*/ 0 w 10078678"/>
              <a:gd name="connsiteY29" fmla="*/ 33562 h 5376630"/>
              <a:gd name="connsiteX30" fmla="*/ 0 w 10078678"/>
              <a:gd name="connsiteY30" fmla="*/ 9944 h 5376630"/>
              <a:gd name="connsiteX31" fmla="*/ 0 w 10078678"/>
              <a:gd name="connsiteY31" fmla="*/ 1243 h 537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078678" h="5376630">
                <a:moveTo>
                  <a:pt x="0" y="0"/>
                </a:moveTo>
                <a:cubicBezTo>
                  <a:pt x="10078678" y="0"/>
                  <a:pt x="10078678" y="0"/>
                  <a:pt x="10078678" y="0"/>
                </a:cubicBezTo>
                <a:lnTo>
                  <a:pt x="10078678" y="5091398"/>
                </a:lnTo>
                <a:cubicBezTo>
                  <a:pt x="9270526" y="5322514"/>
                  <a:pt x="7422397" y="5543190"/>
                  <a:pt x="5259646" y="5196876"/>
                </a:cubicBezTo>
                <a:cubicBezTo>
                  <a:pt x="3569547" y="4923640"/>
                  <a:pt x="2225747" y="4650765"/>
                  <a:pt x="0" y="5091398"/>
                </a:cubicBezTo>
                <a:lnTo>
                  <a:pt x="0" y="4628840"/>
                </a:lnTo>
                <a:lnTo>
                  <a:pt x="0" y="4195183"/>
                </a:lnTo>
                <a:lnTo>
                  <a:pt x="0" y="3789493"/>
                </a:lnTo>
                <a:lnTo>
                  <a:pt x="0" y="3410839"/>
                </a:lnTo>
                <a:lnTo>
                  <a:pt x="0" y="3058288"/>
                </a:lnTo>
                <a:lnTo>
                  <a:pt x="0" y="2730908"/>
                </a:lnTo>
                <a:lnTo>
                  <a:pt x="0" y="2427768"/>
                </a:lnTo>
                <a:lnTo>
                  <a:pt x="0" y="2147933"/>
                </a:lnTo>
                <a:lnTo>
                  <a:pt x="0" y="1890474"/>
                </a:lnTo>
                <a:lnTo>
                  <a:pt x="0" y="1654456"/>
                </a:lnTo>
                <a:lnTo>
                  <a:pt x="0" y="1438948"/>
                </a:lnTo>
                <a:lnTo>
                  <a:pt x="0" y="1243017"/>
                </a:lnTo>
                <a:lnTo>
                  <a:pt x="0" y="1065732"/>
                </a:lnTo>
                <a:lnTo>
                  <a:pt x="0" y="906159"/>
                </a:lnTo>
                <a:lnTo>
                  <a:pt x="0" y="763368"/>
                </a:lnTo>
                <a:lnTo>
                  <a:pt x="0" y="636425"/>
                </a:lnTo>
                <a:lnTo>
                  <a:pt x="0" y="524398"/>
                </a:lnTo>
                <a:lnTo>
                  <a:pt x="0" y="426355"/>
                </a:lnTo>
                <a:lnTo>
                  <a:pt x="0" y="341364"/>
                </a:lnTo>
                <a:lnTo>
                  <a:pt x="0" y="268492"/>
                </a:lnTo>
                <a:lnTo>
                  <a:pt x="0" y="206807"/>
                </a:lnTo>
                <a:lnTo>
                  <a:pt x="0" y="155377"/>
                </a:lnTo>
                <a:lnTo>
                  <a:pt x="0" y="113270"/>
                </a:lnTo>
                <a:lnTo>
                  <a:pt x="0" y="79553"/>
                </a:lnTo>
                <a:lnTo>
                  <a:pt x="0" y="33562"/>
                </a:lnTo>
                <a:lnTo>
                  <a:pt x="0" y="9944"/>
                </a:lnTo>
                <a:lnTo>
                  <a:pt x="0" y="1243"/>
                </a:lnTo>
                <a:close/>
              </a:path>
            </a:pathLst>
          </a:custGeom>
          <a:solidFill>
            <a:schemeClr val="tx1">
              <a:lumMod val="50000"/>
              <a:lumOff val="50000"/>
            </a:schemeClr>
          </a:solidFill>
          <a:ln>
            <a:noFill/>
          </a:ln>
          <a:effectLst/>
        </p:spPr>
        <p:txBody>
          <a:bodyPr wrap="square" tIns="640080" anchor="ctr" anchorCtr="0">
            <a:noAutofit/>
          </a:bodyPr>
          <a:lstStyle>
            <a:lvl1pPr algn="ctr">
              <a:defRPr sz="2000" b="0">
                <a:solidFill>
                  <a:schemeClr val="bg2"/>
                </a:solidFill>
              </a:defRPr>
            </a:lvl1pPr>
          </a:lstStyle>
          <a:p>
            <a:r>
              <a:rPr lang="en-US" dirty="0"/>
              <a:t>Click icon to add picture</a:t>
            </a:r>
          </a:p>
        </p:txBody>
      </p:sp>
      <p:sp>
        <p:nvSpPr>
          <p:cNvPr id="17" name="Date Placeholder 16">
            <a:extLst>
              <a:ext uri="{FF2B5EF4-FFF2-40B4-BE49-F238E27FC236}">
                <a16:creationId xmlns:a16="http://schemas.microsoft.com/office/drawing/2014/main" id="{245D43B0-4782-45FD-8D6E-FE029818FE3F}"/>
              </a:ext>
            </a:extLst>
          </p:cNvPr>
          <p:cNvSpPr>
            <a:spLocks noGrp="1"/>
          </p:cNvSpPr>
          <p:nvPr>
            <p:ph type="dt" sz="half" idx="16"/>
          </p:nvPr>
        </p:nvSpPr>
        <p:spPr>
          <a:xfrm>
            <a:off x="371475" y="6127750"/>
            <a:ext cx="1685925" cy="530225"/>
          </a:xfrm>
        </p:spPr>
        <p:txBody>
          <a:bodyPr/>
          <a:lstStyle>
            <a:lvl1pPr>
              <a:defRPr sz="1200">
                <a:solidFill>
                  <a:schemeClr val="bg1"/>
                </a:solidFill>
                <a:latin typeface="+mn-lt"/>
              </a:defRPr>
            </a:lvl1pPr>
          </a:lstStyle>
          <a:p>
            <a:r>
              <a:rPr lang="en-US" dirty="0"/>
              <a:t>mm.dd.yyyy</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8300" y="372208"/>
            <a:ext cx="2060448" cy="551688"/>
          </a:xfrm>
          <a:prstGeom prst="rect">
            <a:avLst/>
          </a:prstGeom>
        </p:spPr>
      </p:pic>
      <p:sp>
        <p:nvSpPr>
          <p:cNvPr id="7" name="Text Placeholder 9">
            <a:extLst>
              <a:ext uri="{FF2B5EF4-FFF2-40B4-BE49-F238E27FC236}">
                <a16:creationId xmlns:a16="http://schemas.microsoft.com/office/drawing/2014/main" id="{CF417E6A-C399-4D34-AA35-6617A97C73B1}"/>
              </a:ext>
            </a:extLst>
          </p:cNvPr>
          <p:cNvSpPr>
            <a:spLocks noGrp="1"/>
          </p:cNvSpPr>
          <p:nvPr>
            <p:ph type="body" sz="quarter" idx="13" hasCustomPrompt="1"/>
          </p:nvPr>
        </p:nvSpPr>
        <p:spPr>
          <a:xfrm>
            <a:off x="366714" y="3654425"/>
            <a:ext cx="3613150" cy="2473325"/>
          </a:xfrm>
        </p:spPr>
        <p:txBody>
          <a:bodyPr tIns="91440" anchor="t" anchorCtr="0"/>
          <a:lstStyle>
            <a:lvl1pPr>
              <a:lnSpc>
                <a:spcPts val="2000"/>
              </a:lnSpc>
              <a:spcAft>
                <a:spcPts val="0"/>
              </a:spcAft>
              <a:defRPr sz="1600" b="0">
                <a:solidFill>
                  <a:schemeClr val="bg1"/>
                </a:solidFill>
              </a:defRPr>
            </a:lvl1pPr>
            <a:lvl2pPr>
              <a:lnSpc>
                <a:spcPts val="2000"/>
              </a:lnSpc>
              <a:spcAft>
                <a:spcPts val="0"/>
              </a:spcAft>
              <a:defRPr sz="1600" b="0">
                <a:solidFill>
                  <a:schemeClr val="bg1"/>
                </a:solidFill>
              </a:defRPr>
            </a:lvl2pPr>
            <a:lvl3pPr marL="0" indent="0">
              <a:lnSpc>
                <a:spcPts val="2000"/>
              </a:lnSpc>
              <a:spcAft>
                <a:spcPts val="0"/>
              </a:spcAft>
              <a:buNone/>
              <a:defRPr sz="1600" b="0">
                <a:solidFill>
                  <a:schemeClr val="bg1"/>
                </a:solidFill>
              </a:defRPr>
            </a:lvl3pPr>
            <a:lvl4pPr marL="0" indent="0">
              <a:spcAft>
                <a:spcPts val="0"/>
              </a:spcAft>
              <a:buNone/>
              <a:defRPr sz="1600" b="0">
                <a:solidFill>
                  <a:schemeClr val="bg1"/>
                </a:solidFill>
              </a:defRPr>
            </a:lvl4pPr>
            <a:lvl5pPr marL="0" indent="0">
              <a:spcAft>
                <a:spcPts val="0"/>
              </a:spcAft>
              <a:buNone/>
              <a:defRPr sz="1600" b="0">
                <a:solidFill>
                  <a:schemeClr val="bg1"/>
                </a:solidFill>
              </a:defRPr>
            </a:lvl5pPr>
            <a:lvl6pPr marL="0" indent="0">
              <a:spcAft>
                <a:spcPts val="0"/>
              </a:spcAft>
              <a:buNone/>
              <a:defRPr sz="1600" b="0">
                <a:solidFill>
                  <a:schemeClr val="bg1"/>
                </a:solidFill>
              </a:defRPr>
            </a:lvl6pPr>
            <a:lvl7pPr marL="0" indent="0">
              <a:spcAft>
                <a:spcPts val="0"/>
              </a:spcAft>
              <a:buNone/>
              <a:defRPr sz="1600" b="0">
                <a:solidFill>
                  <a:schemeClr val="bg1"/>
                </a:solidFill>
              </a:defRPr>
            </a:lvl7pPr>
            <a:lvl8pPr marL="0" indent="0">
              <a:lnSpc>
                <a:spcPts val="2000"/>
              </a:lnSpc>
              <a:spcAft>
                <a:spcPts val="0"/>
              </a:spcAft>
              <a:buNone/>
              <a:defRPr sz="1600" b="1">
                <a:solidFill>
                  <a:srgbClr val="777777"/>
                </a:solidFill>
              </a:defRPr>
            </a:lvl8pPr>
            <a:lvl9pPr marL="0" indent="0">
              <a:lnSpc>
                <a:spcPts val="2000"/>
              </a:lnSpc>
              <a:spcAft>
                <a:spcPts val="0"/>
              </a:spcAft>
              <a:buNone/>
              <a:defRPr sz="1600" b="1">
                <a:solidFill>
                  <a:srgbClr val="777777"/>
                </a:solidFill>
              </a:defRPr>
            </a:lvl9pPr>
          </a:lstStyle>
          <a:p>
            <a:pPr lvl="6"/>
            <a:r>
              <a:rPr lang="en-US" dirty="0"/>
              <a:t>Edit Master text styles</a:t>
            </a:r>
          </a:p>
        </p:txBody>
      </p:sp>
      <p:sp>
        <p:nvSpPr>
          <p:cNvPr id="9" name="Title 3"/>
          <p:cNvSpPr>
            <a:spLocks noGrp="1"/>
          </p:cNvSpPr>
          <p:nvPr>
            <p:ph type="title"/>
          </p:nvPr>
        </p:nvSpPr>
        <p:spPr>
          <a:xfrm>
            <a:off x="366713" y="1371600"/>
            <a:ext cx="5532437" cy="2282825"/>
          </a:xfrm>
        </p:spPr>
        <p:txBody>
          <a:bodyPr tIns="0" bIns="0" anchor="b" anchorCtr="0"/>
          <a:lstStyle>
            <a:lvl1pPr>
              <a:defRPr sz="32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84950550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366713" y="349250"/>
            <a:ext cx="7446962" cy="1022350"/>
          </a:xfrm>
        </p:spPr>
        <p:txBody>
          <a:bodyPr tIns="0" bIns="228600" anchor="b" anchorCtr="0"/>
          <a:lstStyle>
            <a:lvl1pPr>
              <a:defRPr sz="3200" b="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rgbClr val="722282"/>
                </a:solidFill>
                <a:latin typeface="+mn-lt"/>
              </a:defRPr>
            </a:lvl9pPr>
          </a:lstStyle>
          <a:p>
            <a:pPr lvl="8"/>
            <a:r>
              <a:rPr lang="en-US" dirty="0"/>
              <a:t>mm.dd.yyyy</a:t>
            </a:r>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lvl1pPr marL="0" indent="0">
              <a:tabLs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rgbClr val="722282"/>
                </a:solidFill>
                <a:latin typeface="+mn-lt"/>
              </a:defRPr>
            </a:lvl9pPr>
          </a:lstStyle>
          <a:p>
            <a:pPr lvl="8" indent="0"/>
            <a:r>
              <a:rPr lang="en-US" dirty="0"/>
              <a:t>Modify with Insert &gt; Header &amp; Footer</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lvl1pPr>
              <a:defRPr>
                <a:solidFill>
                  <a:schemeClr val="accent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63DCA5C9-2E11-4C67-86EB-AE1DE127DC64}" type="slidenum">
              <a:rPr lang="en-US" smtClean="0"/>
              <a:pPr/>
              <a:t>‹#›</a:t>
            </a:fld>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98209" y="6292850"/>
            <a:ext cx="1280665" cy="342900"/>
          </a:xfrm>
          <a:prstGeom prst="rect">
            <a:avLst/>
          </a:prstGeom>
        </p:spPr>
      </p:pic>
      <p:sp>
        <p:nvSpPr>
          <p:cNvPr id="10" name="Text Placeholder 9"/>
          <p:cNvSpPr>
            <a:spLocks noGrp="1"/>
          </p:cNvSpPr>
          <p:nvPr>
            <p:ph type="body" sz="quarter" idx="13"/>
          </p:nvPr>
        </p:nvSpPr>
        <p:spPr>
          <a:xfrm>
            <a:off x="1330325" y="1371600"/>
            <a:ext cx="6483349" cy="4756150"/>
          </a:xfrm>
        </p:spPr>
        <p:txBody>
          <a:bodyPr tIns="9144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366714" y="349250"/>
            <a:ext cx="4567236" cy="5778500"/>
          </a:xfrm>
        </p:spPr>
        <p:txBody>
          <a:bodyPr tIns="0" bIns="0" anchor="ctr" anchorCtr="0"/>
          <a:lstStyle>
            <a:lvl1pPr>
              <a:defRPr sz="3200" b="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lvl1pPr>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a:t>mm.dd.yyyy</a:t>
            </a:r>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lvl1pPr>
              <a:defRPr>
                <a:solidFill>
                  <a:schemeClr val="bg1"/>
                </a:solidFill>
              </a:defRPr>
            </a:lvl1pPr>
          </a:lstStyle>
          <a:p>
            <a:pPr indent="-2743200"/>
            <a:r>
              <a:rPr lang="en-US" dirty="0"/>
              <a:t>Modify with Insert &gt; Header &amp; Footer</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63DCA5C9-2E11-4C67-86EB-AE1DE127DC64}" type="slidenum">
              <a:rPr lang="en-US" smtClean="0"/>
              <a:pPr/>
              <a:t>‹#›</a:t>
            </a:fld>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99023" y="6294246"/>
            <a:ext cx="1279851" cy="342682"/>
          </a:xfrm>
          <a:prstGeom prst="rect">
            <a:avLst/>
          </a:prstGeom>
        </p:spPr>
      </p:pic>
    </p:spTree>
    <p:extLst>
      <p:ext uri="{BB962C8B-B14F-4D97-AF65-F5344CB8AC3E}">
        <p14:creationId xmlns:p14="http://schemas.microsoft.com/office/powerpoint/2010/main" val="3890488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366714" y="349250"/>
            <a:ext cx="4567236" cy="5778500"/>
          </a:xfrm>
        </p:spPr>
        <p:txBody>
          <a:bodyPr tIns="0" bIns="0" anchor="ctr" anchorCtr="0"/>
          <a:lstStyle>
            <a:lvl1pPr>
              <a:defRPr sz="3200" b="0">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lvl1pPr>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a:t>mm.dd.yyyy</a:t>
            </a:r>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lvl1pPr>
              <a:defRPr>
                <a:solidFill>
                  <a:schemeClr val="bg1"/>
                </a:solidFill>
              </a:defRPr>
            </a:lvl1pPr>
            <a:lvl2pPr marL="7938" indent="1588">
              <a:tabLst/>
              <a:defRPr>
                <a:solidFill>
                  <a:schemeClr val="bg1"/>
                </a:solidFill>
              </a:defRPr>
            </a:lvl2pPr>
            <a:lvl3pPr marL="7938" indent="1588">
              <a:tabLst/>
              <a:defRPr>
                <a:solidFill>
                  <a:schemeClr val="bg1"/>
                </a:solidFill>
              </a:defRPr>
            </a:lvl3pPr>
            <a:lvl4pPr marL="7938" indent="1588">
              <a:tabLst/>
              <a:defRPr>
                <a:solidFill>
                  <a:schemeClr val="bg1"/>
                </a:solidFill>
              </a:defRPr>
            </a:lvl4pPr>
            <a:lvl5pPr marL="7938" indent="1588">
              <a:tabLst/>
              <a:defRPr>
                <a:solidFill>
                  <a:schemeClr val="bg1"/>
                </a:solidFill>
              </a:defRPr>
            </a:lvl5pPr>
            <a:lvl6pPr marL="7938" indent="1588">
              <a:tabLst/>
              <a:defRPr>
                <a:solidFill>
                  <a:schemeClr val="bg1"/>
                </a:solidFill>
              </a:defRPr>
            </a:lvl6pPr>
            <a:lvl7pPr marL="7938" indent="1588">
              <a:tabLst/>
              <a:defRPr>
                <a:solidFill>
                  <a:schemeClr val="bg1"/>
                </a:solidFill>
              </a:defRPr>
            </a:lvl7pPr>
            <a:lvl8pPr marL="7938" indent="1588">
              <a:tabLst/>
              <a:defRPr>
                <a:solidFill>
                  <a:schemeClr val="bg1"/>
                </a:solidFill>
              </a:defRPr>
            </a:lvl8pPr>
            <a:lvl9pPr marL="7938" indent="0">
              <a:tabLst/>
              <a:defRPr>
                <a:solidFill>
                  <a:schemeClr val="bg1"/>
                </a:solidFill>
                <a:latin typeface="+mn-lt"/>
              </a:defRPr>
            </a:lvl9pPr>
          </a:lstStyle>
          <a:p>
            <a:pPr marL="0" lvl="8"/>
            <a:r>
              <a:rPr lang="en-US" dirty="0"/>
              <a:t>Modify with Insert &gt; Header &amp; Footer</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lvl1pPr algn="l">
              <a:defRPr b="0">
                <a:solidFill>
                  <a:schemeClr val="bg1"/>
                </a:solidFill>
              </a:defRPr>
            </a:lvl1pPr>
            <a:lvl2pPr algn="l">
              <a:defRPr b="0">
                <a:solidFill>
                  <a:schemeClr val="bg1"/>
                </a:solidFill>
              </a:defRPr>
            </a:lvl2pPr>
            <a:lvl3pPr algn="l">
              <a:defRPr b="0">
                <a:solidFill>
                  <a:schemeClr val="bg1"/>
                </a:solidFill>
              </a:defRPr>
            </a:lvl3pPr>
            <a:lvl4pPr algn="l">
              <a:defRPr b="0">
                <a:solidFill>
                  <a:schemeClr val="bg1"/>
                </a:solidFill>
              </a:defRPr>
            </a:lvl4pPr>
            <a:lvl5pPr algn="l">
              <a:defRPr b="0">
                <a:solidFill>
                  <a:schemeClr val="bg1"/>
                </a:solidFill>
              </a:defRPr>
            </a:lvl5pPr>
            <a:lvl6pPr algn="l">
              <a:defRPr b="0">
                <a:solidFill>
                  <a:schemeClr val="bg1"/>
                </a:solidFill>
              </a:defRPr>
            </a:lvl6pPr>
            <a:lvl7pPr algn="l">
              <a:defRPr b="0">
                <a:solidFill>
                  <a:schemeClr val="bg1"/>
                </a:solidFill>
              </a:defRPr>
            </a:lvl7pPr>
            <a:lvl8pPr algn="l">
              <a:defRPr b="0">
                <a:solidFill>
                  <a:schemeClr val="bg1"/>
                </a:solidFill>
              </a:defRPr>
            </a:lvl8pPr>
            <a:lvl9pPr>
              <a:defRPr>
                <a:solidFill>
                  <a:schemeClr val="bg1"/>
                </a:solidFill>
              </a:defRPr>
            </a:lvl9pPr>
          </a:lstStyle>
          <a:p>
            <a:fld id="{63DCA5C9-2E11-4C67-86EB-AE1DE127DC64}" type="slidenum">
              <a:rPr lang="en-US" smtClean="0"/>
              <a:pPr/>
              <a:t>‹#›</a:t>
            </a:fld>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99023" y="6294246"/>
            <a:ext cx="1279851" cy="342682"/>
          </a:xfrm>
          <a:prstGeom prst="rect">
            <a:avLst/>
          </a:prstGeom>
        </p:spPr>
      </p:pic>
    </p:spTree>
    <p:extLst>
      <p:ext uri="{BB962C8B-B14F-4D97-AF65-F5344CB8AC3E}">
        <p14:creationId xmlns:p14="http://schemas.microsoft.com/office/powerpoint/2010/main" val="2054015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366713" y="349250"/>
            <a:ext cx="4575175" cy="5778500"/>
          </a:xfrm>
        </p:spPr>
        <p:txBody>
          <a:bodyPr tIns="0" bIns="0" anchor="ctr" anchorCtr="0"/>
          <a:lstStyle>
            <a:lvl1pPr>
              <a:defRPr sz="3200" b="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latin typeface="+mn-lt"/>
              </a:defRPr>
            </a:lvl9pPr>
          </a:lstStyle>
          <a:p>
            <a:pPr lvl="8"/>
            <a:r>
              <a:rPr lang="en-US" dirty="0"/>
              <a:t>mm.dd.yyyy</a:t>
            </a:r>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lvl1pPr marL="0" indent="0">
              <a:tabLs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latin typeface="+mn-lt"/>
              </a:defRPr>
            </a:lvl9pPr>
          </a:lstStyle>
          <a:p>
            <a:pPr lvl="8" indent="0"/>
            <a:r>
              <a:rPr lang="en-US" dirty="0"/>
              <a:t>Modify with Insert &gt; Header &amp; Footer</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63DCA5C9-2E11-4C67-86EB-AE1DE127DC64}" type="slidenum">
              <a:rPr lang="en-US" smtClean="0"/>
              <a:pPr/>
              <a:t>‹#›</a:t>
            </a:fld>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99023" y="6294246"/>
            <a:ext cx="1279851" cy="342682"/>
          </a:xfrm>
          <a:prstGeom prst="rect">
            <a:avLst/>
          </a:prstGeom>
        </p:spPr>
      </p:pic>
    </p:spTree>
    <p:extLst>
      <p:ext uri="{BB962C8B-B14F-4D97-AF65-F5344CB8AC3E}">
        <p14:creationId xmlns:p14="http://schemas.microsoft.com/office/powerpoint/2010/main" val="1334903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366713" y="349250"/>
            <a:ext cx="4575175" cy="5778500"/>
          </a:xfrm>
        </p:spPr>
        <p:txBody>
          <a:bodyPr tIns="0" bIns="0" anchor="ctr" anchorCtr="0"/>
          <a:lstStyle>
            <a:lvl1pPr>
              <a:defRPr sz="3200" b="0">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latin typeface="+mn-lt"/>
              </a:defRPr>
            </a:lvl9pPr>
          </a:lstStyle>
          <a:p>
            <a:pPr lvl="8"/>
            <a:r>
              <a:rPr lang="en-US" dirty="0"/>
              <a:t>mm.dd.yyyy</a:t>
            </a:r>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indent="-2743200"/>
            <a:r>
              <a:rPr lang="en-US" dirty="0"/>
              <a:t>Modify with Insert &gt; Header &amp; Footer</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63DCA5C9-2E11-4C67-86EB-AE1DE127DC64}" type="slidenum">
              <a:rPr lang="en-US" smtClean="0"/>
              <a:pPr/>
              <a:t>‹#›</a:t>
            </a:fld>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99023" y="6294246"/>
            <a:ext cx="1279851" cy="34268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6713" y="349250"/>
            <a:ext cx="8412162" cy="1022350"/>
          </a:xfrm>
          <a:prstGeom prst="rect">
            <a:avLst/>
          </a:prstGeom>
        </p:spPr>
        <p:txBody>
          <a:bodyPr vert="horz" lIns="0" tIns="0" rIns="0" bIns="22860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366713" y="1371600"/>
            <a:ext cx="8412162" cy="475615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3"/>
            <a:r>
              <a:rPr lang="en-US" dirty="0"/>
              <a:t>Fifth level</a:t>
            </a:r>
          </a:p>
          <a:p>
            <a:pPr lvl="4"/>
            <a:endParaRPr lang="en-US" dirty="0"/>
          </a:p>
        </p:txBody>
      </p:sp>
      <p:sp>
        <p:nvSpPr>
          <p:cNvPr id="4" name="Date Placeholder 3"/>
          <p:cNvSpPr>
            <a:spLocks noGrp="1"/>
          </p:cNvSpPr>
          <p:nvPr>
            <p:ph type="dt" sz="half" idx="2"/>
          </p:nvPr>
        </p:nvSpPr>
        <p:spPr>
          <a:xfrm>
            <a:off x="686594" y="6479375"/>
            <a:ext cx="758485" cy="180183"/>
          </a:xfrm>
          <a:prstGeom prst="rect">
            <a:avLst/>
          </a:prstGeom>
        </p:spPr>
        <p:txBody>
          <a:bodyPr vert="horz" lIns="0" tIns="0" rIns="0" bIns="0" rtlCol="0" anchor="b" anchorCtr="0"/>
          <a:lstStyle>
            <a:lvl1pPr algn="l">
              <a:defRPr sz="1000" b="0" i="0">
                <a:solidFill>
                  <a:srgbClr val="777777"/>
                </a:solidFill>
                <a:latin typeface="Corbel" charset="0"/>
                <a:ea typeface="Corbel" charset="0"/>
                <a:cs typeface="Corbel" charset="0"/>
              </a:defRPr>
            </a:lvl1pPr>
            <a:lvl2pPr marL="0" algn="l">
              <a:defRPr sz="1000">
                <a:solidFill>
                  <a:srgbClr val="777777"/>
                </a:solidFill>
                <a:latin typeface="+mn-lt"/>
                <a:ea typeface="Corbel" charset="0"/>
                <a:cs typeface="Corbel" charset="0"/>
              </a:defRPr>
            </a:lvl2pPr>
            <a:lvl3pPr marL="0">
              <a:defRPr sz="1000">
                <a:solidFill>
                  <a:srgbClr val="777777"/>
                </a:solidFill>
                <a:latin typeface="Corbel" charset="0"/>
                <a:ea typeface="Corbel" charset="0"/>
                <a:cs typeface="Corbel" charset="0"/>
              </a:defRPr>
            </a:lvl3pPr>
            <a:lvl4pPr marL="0">
              <a:defRPr sz="1000">
                <a:solidFill>
                  <a:srgbClr val="777777"/>
                </a:solidFill>
                <a:latin typeface="Corbel" charset="0"/>
                <a:ea typeface="Corbel" charset="0"/>
                <a:cs typeface="Corbel" charset="0"/>
              </a:defRPr>
            </a:lvl4pPr>
            <a:lvl5pPr marL="0">
              <a:defRPr sz="1000">
                <a:solidFill>
                  <a:srgbClr val="777777"/>
                </a:solidFill>
                <a:latin typeface="Corbel" charset="0"/>
                <a:ea typeface="Corbel" charset="0"/>
                <a:cs typeface="Corbel" charset="0"/>
              </a:defRPr>
            </a:lvl5pPr>
            <a:lvl6pPr marL="0">
              <a:defRPr sz="1000">
                <a:solidFill>
                  <a:srgbClr val="777777"/>
                </a:solidFill>
                <a:latin typeface="Corbel" charset="0"/>
                <a:ea typeface="Corbel" charset="0"/>
                <a:cs typeface="Corbel" charset="0"/>
              </a:defRPr>
            </a:lvl6pPr>
            <a:lvl7pPr marL="0">
              <a:defRPr sz="1000">
                <a:solidFill>
                  <a:srgbClr val="777777"/>
                </a:solidFill>
                <a:latin typeface="Corbel" charset="0"/>
                <a:ea typeface="Corbel" charset="0"/>
                <a:cs typeface="Corbel" charset="0"/>
              </a:defRPr>
            </a:lvl7pPr>
            <a:lvl8pPr marL="0">
              <a:defRPr sz="1000">
                <a:solidFill>
                  <a:srgbClr val="777777"/>
                </a:solidFill>
                <a:latin typeface="Corbel" charset="0"/>
                <a:ea typeface="Corbel" charset="0"/>
                <a:cs typeface="Corbel" charset="0"/>
              </a:defRPr>
            </a:lvl8pPr>
            <a:lvl9pPr marL="0">
              <a:defRPr sz="1000">
                <a:solidFill>
                  <a:srgbClr val="777777"/>
                </a:solidFill>
                <a:latin typeface="Corbel" charset="0"/>
                <a:ea typeface="Corbel" charset="0"/>
                <a:cs typeface="Corbel" charset="0"/>
              </a:defRPr>
            </a:lvl9pPr>
          </a:lstStyle>
          <a:p>
            <a:pPr lvl="1"/>
            <a:r>
              <a:rPr lang="en-US" dirty="0">
                <a:solidFill>
                  <a:srgbClr val="722282"/>
                </a:solidFill>
              </a:rPr>
              <a:t>mm.dd.yyyy</a:t>
            </a:r>
          </a:p>
        </p:txBody>
      </p:sp>
      <p:sp>
        <p:nvSpPr>
          <p:cNvPr id="5" name="Footer Placeholder 4"/>
          <p:cNvSpPr>
            <a:spLocks noGrp="1"/>
          </p:cNvSpPr>
          <p:nvPr>
            <p:ph type="ftr" sz="quarter" idx="3"/>
          </p:nvPr>
        </p:nvSpPr>
        <p:spPr>
          <a:xfrm>
            <a:off x="1552575" y="6476200"/>
            <a:ext cx="4573588" cy="182880"/>
          </a:xfrm>
          <a:prstGeom prst="rect">
            <a:avLst/>
          </a:prstGeom>
        </p:spPr>
        <p:txBody>
          <a:bodyPr vert="horz" lIns="0" tIns="0" rIns="0" bIns="0" rtlCol="0" anchor="b" anchorCtr="0"/>
          <a:lstStyle>
            <a:lvl1pPr marL="0" indent="9525" algn="l">
              <a:tabLst/>
              <a:defRPr sz="1000" b="0" i="0">
                <a:solidFill>
                  <a:srgbClr val="722282"/>
                </a:solidFill>
                <a:latin typeface="+mn-lt"/>
                <a:ea typeface="Corbel" charset="0"/>
                <a:cs typeface="Corbel" charset="0"/>
              </a:defRPr>
            </a:lvl1pPr>
            <a:lvl2pPr marL="0" indent="9525" algn="l">
              <a:tabLst/>
              <a:defRPr sz="1000">
                <a:solidFill>
                  <a:srgbClr val="722282"/>
                </a:solidFill>
                <a:latin typeface="Corbel" charset="0"/>
                <a:ea typeface="Corbel" charset="0"/>
                <a:cs typeface="Corbel" charset="0"/>
              </a:defRPr>
            </a:lvl2pPr>
            <a:lvl3pPr marL="0" indent="9525" algn="l">
              <a:tabLst/>
              <a:defRPr sz="1000">
                <a:solidFill>
                  <a:srgbClr val="722282"/>
                </a:solidFill>
                <a:latin typeface="Corbel" charset="0"/>
                <a:ea typeface="Corbel" charset="0"/>
                <a:cs typeface="Corbel" charset="0"/>
              </a:defRPr>
            </a:lvl3pPr>
            <a:lvl4pPr marL="0" indent="9525" algn="l">
              <a:tabLst/>
              <a:defRPr sz="1000">
                <a:solidFill>
                  <a:srgbClr val="722282"/>
                </a:solidFill>
                <a:latin typeface="Corbel" charset="0"/>
                <a:ea typeface="Corbel" charset="0"/>
                <a:cs typeface="Corbel" charset="0"/>
              </a:defRPr>
            </a:lvl4pPr>
            <a:lvl5pPr marL="0" indent="9525" algn="l">
              <a:tabLst/>
              <a:defRPr sz="1000">
                <a:solidFill>
                  <a:srgbClr val="722282"/>
                </a:solidFill>
                <a:latin typeface="Corbel" charset="0"/>
                <a:ea typeface="Corbel" charset="0"/>
                <a:cs typeface="Corbel" charset="0"/>
              </a:defRPr>
            </a:lvl5pPr>
            <a:lvl6pPr marL="0" indent="9525" algn="l">
              <a:tabLst/>
              <a:defRPr sz="1000">
                <a:solidFill>
                  <a:srgbClr val="722282"/>
                </a:solidFill>
                <a:latin typeface="Corbel" charset="0"/>
                <a:ea typeface="Corbel" charset="0"/>
                <a:cs typeface="Corbel" charset="0"/>
              </a:defRPr>
            </a:lvl6pPr>
            <a:lvl7pPr marL="0" indent="9525" algn="l">
              <a:tabLst/>
              <a:defRPr sz="1000">
                <a:solidFill>
                  <a:srgbClr val="722282"/>
                </a:solidFill>
                <a:latin typeface="Corbel" charset="0"/>
                <a:ea typeface="Corbel" charset="0"/>
                <a:cs typeface="Corbel" charset="0"/>
              </a:defRPr>
            </a:lvl7pPr>
            <a:lvl8pPr marL="0" indent="9525" algn="l">
              <a:tabLst/>
              <a:defRPr sz="1000">
                <a:solidFill>
                  <a:srgbClr val="722282"/>
                </a:solidFill>
                <a:latin typeface="Corbel" charset="0"/>
                <a:ea typeface="Corbel" charset="0"/>
                <a:cs typeface="Corbel" charset="0"/>
              </a:defRPr>
            </a:lvl8pPr>
            <a:lvl9pPr marL="0" indent="9525" algn="l">
              <a:tabLst/>
              <a:defRPr sz="1000">
                <a:solidFill>
                  <a:srgbClr val="722282"/>
                </a:solidFill>
                <a:latin typeface="Corbel" charset="0"/>
                <a:ea typeface="Corbel" charset="0"/>
                <a:cs typeface="Corbel" charset="0"/>
              </a:defRPr>
            </a:lvl9pPr>
          </a:lstStyle>
          <a:p>
            <a:r>
              <a:rPr lang="en-US" dirty="0"/>
              <a:t>Modify with Insert &gt; Header &amp; Footer</a:t>
            </a:r>
          </a:p>
        </p:txBody>
      </p:sp>
      <p:sp>
        <p:nvSpPr>
          <p:cNvPr id="6" name="Slide Number Placeholder 5"/>
          <p:cNvSpPr>
            <a:spLocks noGrp="1"/>
          </p:cNvSpPr>
          <p:nvPr>
            <p:ph type="sldNum" sz="quarter" idx="4"/>
          </p:nvPr>
        </p:nvSpPr>
        <p:spPr>
          <a:xfrm>
            <a:off x="368300" y="6479375"/>
            <a:ext cx="318294" cy="180183"/>
          </a:xfrm>
          <a:prstGeom prst="rect">
            <a:avLst/>
          </a:prstGeom>
        </p:spPr>
        <p:txBody>
          <a:bodyPr vert="horz" lIns="0" tIns="0" rIns="0" bIns="0" rtlCol="0" anchor="b" anchorCtr="0"/>
          <a:lstStyle>
            <a:lvl1pPr algn="l">
              <a:defRPr sz="1000" b="0">
                <a:solidFill>
                  <a:srgbClr val="722282"/>
                </a:solidFill>
                <a:latin typeface="+mn-lt"/>
                <a:ea typeface="Corbel" charset="0"/>
                <a:cs typeface="Corbel" charset="0"/>
              </a:defRPr>
            </a:lvl1pPr>
            <a:lvl2pPr marL="0" algn="l">
              <a:defRPr sz="1000" b="0">
                <a:solidFill>
                  <a:srgbClr val="722282"/>
                </a:solidFill>
                <a:latin typeface="Corbel" charset="0"/>
                <a:ea typeface="Corbel" charset="0"/>
                <a:cs typeface="Corbel" charset="0"/>
              </a:defRPr>
            </a:lvl2pPr>
            <a:lvl3pPr marL="0" algn="l">
              <a:defRPr sz="1000" b="0">
                <a:solidFill>
                  <a:srgbClr val="722282"/>
                </a:solidFill>
                <a:latin typeface="Corbel" charset="0"/>
                <a:ea typeface="Corbel" charset="0"/>
                <a:cs typeface="Corbel" charset="0"/>
              </a:defRPr>
            </a:lvl3pPr>
            <a:lvl4pPr marL="0" algn="l">
              <a:defRPr sz="1000" b="0">
                <a:solidFill>
                  <a:srgbClr val="722282"/>
                </a:solidFill>
                <a:latin typeface="Corbel" charset="0"/>
                <a:ea typeface="Corbel" charset="0"/>
                <a:cs typeface="Corbel" charset="0"/>
              </a:defRPr>
            </a:lvl4pPr>
            <a:lvl5pPr marL="0" algn="l">
              <a:defRPr sz="1000" b="0">
                <a:solidFill>
                  <a:srgbClr val="722282"/>
                </a:solidFill>
                <a:latin typeface="Corbel" charset="0"/>
                <a:ea typeface="Corbel" charset="0"/>
                <a:cs typeface="Corbel" charset="0"/>
              </a:defRPr>
            </a:lvl5pPr>
            <a:lvl6pPr marL="0" algn="l">
              <a:defRPr sz="1000" b="0">
                <a:solidFill>
                  <a:srgbClr val="722282"/>
                </a:solidFill>
                <a:latin typeface="Corbel" charset="0"/>
                <a:ea typeface="Corbel" charset="0"/>
                <a:cs typeface="Corbel" charset="0"/>
              </a:defRPr>
            </a:lvl6pPr>
            <a:lvl7pPr marL="0" algn="l">
              <a:defRPr sz="1000" b="0">
                <a:solidFill>
                  <a:srgbClr val="722282"/>
                </a:solidFill>
                <a:latin typeface="Corbel" charset="0"/>
                <a:ea typeface="Corbel" charset="0"/>
                <a:cs typeface="Corbel" charset="0"/>
              </a:defRPr>
            </a:lvl7pPr>
            <a:lvl8pPr marL="0" algn="l">
              <a:defRPr sz="1000" b="0">
                <a:solidFill>
                  <a:srgbClr val="722282"/>
                </a:solidFill>
                <a:latin typeface="Corbel" charset="0"/>
                <a:ea typeface="Corbel" charset="0"/>
                <a:cs typeface="Corbel" charset="0"/>
              </a:defRPr>
            </a:lvl8pPr>
            <a:lvl9pPr marL="0" algn="l">
              <a:defRPr sz="1000" b="0" i="0">
                <a:solidFill>
                  <a:srgbClr val="722282"/>
                </a:solidFill>
                <a:latin typeface="Corbel" charset="0"/>
                <a:ea typeface="Corbel" charset="0"/>
                <a:cs typeface="Corbel" charset="0"/>
              </a:defRPr>
            </a:lvl9pPr>
          </a:lstStyle>
          <a:p>
            <a:fld id="{63DCA5C9-2E11-4C67-86EB-AE1DE127DC64}" type="slidenum">
              <a:rPr lang="en-US" smtClean="0"/>
              <a:pPr/>
              <a:t>‹#›</a:t>
            </a:fld>
            <a:endParaRPr lang="en-US" dirty="0"/>
          </a:p>
        </p:txBody>
      </p:sp>
    </p:spTree>
    <p:extLst>
      <p:ext uri="{BB962C8B-B14F-4D97-AF65-F5344CB8AC3E}">
        <p14:creationId xmlns:p14="http://schemas.microsoft.com/office/powerpoint/2010/main" val="17277147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712" r:id="rId5"/>
    <p:sldLayoutId id="2147483677" r:id="rId6"/>
    <p:sldLayoutId id="2147483675" r:id="rId7"/>
    <p:sldLayoutId id="2147483676" r:id="rId8"/>
    <p:sldLayoutId id="2147483693" r:id="rId9"/>
    <p:sldLayoutId id="2147483694" r:id="rId10"/>
    <p:sldLayoutId id="2147483695" r:id="rId11"/>
    <p:sldLayoutId id="2147483710" r:id="rId12"/>
    <p:sldLayoutId id="2147483711" r:id="rId13"/>
    <p:sldLayoutId id="2147483696" r:id="rId14"/>
    <p:sldLayoutId id="2147483697" r:id="rId15"/>
    <p:sldLayoutId id="2147483670" r:id="rId16"/>
    <p:sldLayoutId id="2147483665" r:id="rId17"/>
    <p:sldLayoutId id="2147483667" r:id="rId18"/>
    <p:sldLayoutId id="2147483669" r:id="rId19"/>
    <p:sldLayoutId id="2147483668" r:id="rId20"/>
    <p:sldLayoutId id="2147483704" r:id="rId21"/>
    <p:sldLayoutId id="2147483705" r:id="rId22"/>
    <p:sldLayoutId id="2147483706" r:id="rId23"/>
    <p:sldLayoutId id="2147483709" r:id="rId24"/>
    <p:sldLayoutId id="2147483708" r:id="rId25"/>
    <p:sldLayoutId id="2147483698" r:id="rId26"/>
    <p:sldLayoutId id="2147483699" r:id="rId27"/>
    <p:sldLayoutId id="2147483703" r:id="rId28"/>
  </p:sldLayoutIdLst>
  <p:hf hdr="0"/>
  <p:txStyles>
    <p:titleStyle>
      <a:lvl1pPr algn="l" defTabSz="914400" rtl="0" eaLnBrk="1" latinLnBrk="0" hangingPunct="1">
        <a:lnSpc>
          <a:spcPct val="90000"/>
        </a:lnSpc>
        <a:spcBef>
          <a:spcPct val="0"/>
        </a:spcBef>
        <a:buNone/>
        <a:defRPr sz="2800" b="0" i="0" kern="1200">
          <a:solidFill>
            <a:srgbClr val="722282"/>
          </a:solidFill>
          <a:latin typeface="+mj-lt"/>
          <a:ea typeface="Corbel" charset="0"/>
          <a:cs typeface="Corbel" charset="0"/>
        </a:defRPr>
      </a:lvl1pPr>
    </p:titleStyle>
    <p:body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044" userDrawn="1">
          <p15:clr>
            <a:srgbClr val="F26B43"/>
          </p15:clr>
        </p15:guide>
        <p15:guide id="3" pos="232" userDrawn="1">
          <p15:clr>
            <a:srgbClr val="F26B43"/>
          </p15:clr>
        </p15:guide>
        <p15:guide id="4" pos="694" userDrawn="1">
          <p15:clr>
            <a:srgbClr val="F26B43"/>
          </p15:clr>
        </p15:guide>
        <p15:guide id="5" pos="838" userDrawn="1">
          <p15:clr>
            <a:srgbClr val="F26B43"/>
          </p15:clr>
        </p15:guide>
        <p15:guide id="6" pos="1296" userDrawn="1">
          <p15:clr>
            <a:srgbClr val="F26B43"/>
          </p15:clr>
        </p15:guide>
        <p15:guide id="7" pos="1440" userDrawn="1">
          <p15:clr>
            <a:srgbClr val="F26B43"/>
          </p15:clr>
        </p15:guide>
        <p15:guide id="8" pos="1898" userDrawn="1">
          <p15:clr>
            <a:srgbClr val="F26B43"/>
          </p15:clr>
        </p15:guide>
        <p15:guide id="9" pos="2508" userDrawn="1">
          <p15:clr>
            <a:srgbClr val="F26B43"/>
          </p15:clr>
        </p15:guide>
        <p15:guide id="10" pos="2650" userDrawn="1">
          <p15:clr>
            <a:srgbClr val="F26B43"/>
          </p15:clr>
        </p15:guide>
        <p15:guide id="12" pos="3108" userDrawn="1">
          <p15:clr>
            <a:srgbClr val="F26B43"/>
          </p15:clr>
        </p15:guide>
        <p15:guide id="13" pos="5530" userDrawn="1">
          <p15:clr>
            <a:srgbClr val="F26B43"/>
          </p15:clr>
        </p15:guide>
        <p15:guide id="14" pos="3256" userDrawn="1">
          <p15:clr>
            <a:srgbClr val="F26B43"/>
          </p15:clr>
        </p15:guide>
        <p15:guide id="15" pos="3716" userDrawn="1">
          <p15:clr>
            <a:srgbClr val="F26B43"/>
          </p15:clr>
        </p15:guide>
        <p15:guide id="16" pos="3860" userDrawn="1">
          <p15:clr>
            <a:srgbClr val="F26B43"/>
          </p15:clr>
        </p15:guide>
        <p15:guide id="17" pos="4322" userDrawn="1">
          <p15:clr>
            <a:srgbClr val="F26B43"/>
          </p15:clr>
        </p15:guide>
        <p15:guide id="18" pos="5068" userDrawn="1">
          <p15:clr>
            <a:srgbClr val="F26B43"/>
          </p15:clr>
        </p15:guide>
        <p15:guide id="20" pos="4922" userDrawn="1">
          <p15:clr>
            <a:srgbClr val="F26B43"/>
          </p15:clr>
        </p15:guide>
        <p15:guide id="21" pos="4466" userDrawn="1">
          <p15:clr>
            <a:srgbClr val="F26B43"/>
          </p15:clr>
        </p15:guide>
        <p15:guide id="23" orient="horz" pos="4176" userDrawn="1">
          <p15:clr>
            <a:srgbClr val="F26B43"/>
          </p15:clr>
        </p15:guide>
        <p15:guide id="24" orient="horz" pos="3860" userDrawn="1">
          <p15:clr>
            <a:srgbClr val="F26B43"/>
          </p15:clr>
        </p15:guide>
        <p15:guide id="25" orient="horz" pos="220" userDrawn="1">
          <p15:clr>
            <a:srgbClr val="F26B43"/>
          </p15:clr>
        </p15:guide>
        <p15:guide id="26" orient="horz" pos="86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3.xml"/><Relationship Id="rId5" Type="http://schemas.openxmlformats.org/officeDocument/2006/relationships/image" Target="../media/image24.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2.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3.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3.xml"/><Relationship Id="rId1" Type="http://schemas.openxmlformats.org/officeDocument/2006/relationships/slideLayout" Target="../slideLayouts/slideLayout23.xml"/><Relationship Id="rId4" Type="http://schemas.openxmlformats.org/officeDocument/2006/relationships/image" Target="../media/image36.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5.xml"/><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9.xml"/><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0.xml"/><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63.xml"/><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64.xml"/><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5.xml"/><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6.xml"/><Relationship Id="rId1" Type="http://schemas.openxmlformats.org/officeDocument/2006/relationships/slideLayout" Target="../slideLayouts/slideLayout23.xml"/><Relationship Id="rId5" Type="http://schemas.openxmlformats.org/officeDocument/2006/relationships/image" Target="../media/image44.jpeg"/><Relationship Id="rId4" Type="http://schemas.openxmlformats.org/officeDocument/2006/relationships/image" Target="../media/image43.jpe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3.xml"/></Relationships>
</file>

<file path=ppt/slides/_rels/slide84.xml.rels><?xml version="1.0" encoding="UTF-8" standalone="yes"?>
<Relationships xmlns="http://schemas.openxmlformats.org/package/2006/relationships"><Relationship Id="rId2" Type="http://schemas.openxmlformats.org/officeDocument/2006/relationships/hyperlink" Target="https://www.choosingwisely.org/societies/american-association-of-blood-banks/" TargetMode="External"/><Relationship Id="rId1" Type="http://schemas.openxmlformats.org/officeDocument/2006/relationships/slideLayout" Target="../slideLayouts/slideLayout16.xml"/></Relationships>
</file>

<file path=ppt/slides/_rels/slide85.xml.rels><?xml version="1.0" encoding="UTF-8" standalone="yes"?>
<Relationships xmlns="http://schemas.openxmlformats.org/package/2006/relationships"><Relationship Id="rId3" Type="http://schemas.openxmlformats.org/officeDocument/2006/relationships/hyperlink" Target="https://www.uptodate.com/contents/transfusion-in-individuals-with-complex-serologies-on-pretransfusion-testing" TargetMode="External"/><Relationship Id="rId2" Type="http://schemas.openxmlformats.org/officeDocument/2006/relationships/hyperlink" Target="https://www.choosingwisely.org/resources/updates-from-the-field/using-blood-wisely/" TargetMode="External"/><Relationship Id="rId1" Type="http://schemas.openxmlformats.org/officeDocument/2006/relationships/slideLayout" Target="../slideLayouts/slideLayout1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3.xml"/></Relationships>
</file>

<file path=ppt/slides/_rels/slide8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bwMode="auto">
          <a:xfrm>
            <a:off x="10884" y="2402037"/>
            <a:ext cx="9133116" cy="2326791"/>
          </a:xfrm>
          <a:prstGeom prst="rect">
            <a:avLst/>
          </a:prstGeom>
          <a:noFill/>
          <a:ln w="9525">
            <a:noFill/>
            <a:miter lim="800000"/>
            <a:headEnd/>
            <a:tailEnd/>
          </a:ln>
          <a:effectLst/>
        </p:spPr>
        <p:txBody>
          <a:bodyPr wrap="square" anchor="b">
            <a:spAutoFit/>
          </a:bodyPr>
          <a:lstStyle/>
          <a:p>
            <a:pPr algn="ctr"/>
            <a:r>
              <a:rPr lang="en-US" sz="2800" b="1" dirty="0">
                <a:latin typeface="+mn-lt"/>
              </a:rPr>
              <a:t>“</a:t>
            </a:r>
            <a:r>
              <a:rPr lang="en-US" sz="2800" b="1" i="0" dirty="0">
                <a:effectLst/>
                <a:latin typeface="+mn-lt"/>
              </a:rPr>
              <a:t>Extreme” RBC Alloimmunization: </a:t>
            </a:r>
            <a:br>
              <a:rPr lang="en-US" sz="2800" b="1" i="0" dirty="0">
                <a:effectLst/>
                <a:latin typeface="+mn-lt"/>
              </a:rPr>
            </a:br>
            <a:r>
              <a:rPr lang="en-US" sz="2800" b="1" i="0" dirty="0">
                <a:effectLst/>
                <a:latin typeface="+mn-lt"/>
              </a:rPr>
              <a:t>Risk Factors, Blood Availability Challenges,                &amp; Transfusion Support</a:t>
            </a:r>
            <a:br>
              <a:rPr lang="en-US" sz="2800" b="1" dirty="0">
                <a:effectLst>
                  <a:outerShdw blurRad="38100" dist="38100" dir="2700000" algn="tl">
                    <a:srgbClr val="000000">
                      <a:alpha val="43137"/>
                    </a:srgbClr>
                  </a:outerShdw>
                </a:effectLst>
                <a:latin typeface="+mn-lt"/>
              </a:rPr>
            </a:br>
            <a:br>
              <a:rPr lang="en-US" sz="2800" b="1" dirty="0">
                <a:effectLst>
                  <a:outerShdw blurRad="38100" dist="38100" dir="2700000" algn="tl">
                    <a:srgbClr val="000000">
                      <a:alpha val="43137"/>
                    </a:srgbClr>
                  </a:outerShdw>
                </a:effectLst>
                <a:latin typeface="+mn-lt"/>
              </a:rPr>
            </a:br>
            <a:r>
              <a:rPr lang="en-US" sz="2800" b="1" dirty="0">
                <a:effectLst>
                  <a:outerShdw blurRad="38100" dist="38100" dir="2700000" algn="tl">
                    <a:srgbClr val="000000">
                      <a:alpha val="43137"/>
                    </a:srgbClr>
                  </a:outerShdw>
                </a:effectLst>
                <a:latin typeface="+mn-lt"/>
              </a:rPr>
              <a:t>North Dakota state ASCLS meeting 2022</a:t>
            </a:r>
            <a:br>
              <a:rPr lang="en-US" sz="2800" b="1" dirty="0">
                <a:effectLst>
                  <a:outerShdw blurRad="38100" dist="38100" dir="2700000" algn="tl">
                    <a:srgbClr val="000000">
                      <a:alpha val="43137"/>
                    </a:srgbClr>
                  </a:outerShdw>
                </a:effectLst>
                <a:latin typeface="+mn-lt"/>
              </a:rPr>
            </a:br>
            <a:r>
              <a:rPr lang="en-US" sz="2800" b="1" dirty="0">
                <a:effectLst>
                  <a:outerShdw blurRad="38100" dist="38100" dir="2700000" algn="tl">
                    <a:srgbClr val="000000">
                      <a:alpha val="43137"/>
                    </a:srgbClr>
                  </a:outerShdw>
                </a:effectLst>
                <a:latin typeface="+mn-lt"/>
              </a:rPr>
              <a:t>4/26/2022</a:t>
            </a:r>
          </a:p>
        </p:txBody>
      </p:sp>
      <p:sp>
        <p:nvSpPr>
          <p:cNvPr id="2" name="Rectangle 1"/>
          <p:cNvSpPr/>
          <p:nvPr/>
        </p:nvSpPr>
        <p:spPr>
          <a:xfrm>
            <a:off x="0" y="5385255"/>
            <a:ext cx="9119383" cy="1200329"/>
          </a:xfrm>
          <a:prstGeom prst="rect">
            <a:avLst/>
          </a:prstGeom>
        </p:spPr>
        <p:txBody>
          <a:bodyPr wrap="square">
            <a:spAutoFit/>
          </a:bodyPr>
          <a:lstStyle/>
          <a:p>
            <a:pPr algn="ctr"/>
            <a:r>
              <a:rPr lang="en-US" sz="2400" b="1" dirty="0">
                <a:solidFill>
                  <a:schemeClr val="bg1"/>
                </a:solidFill>
                <a:effectLst>
                  <a:outerShdw blurRad="38100" dist="38100" dir="2700000" algn="tl">
                    <a:srgbClr val="000000">
                      <a:alpha val="43137"/>
                    </a:srgbClr>
                  </a:outerShdw>
                </a:effectLst>
              </a:rPr>
              <a:t>Rim Abdallah, MD</a:t>
            </a:r>
          </a:p>
          <a:p>
            <a:pPr algn="ctr"/>
            <a:r>
              <a:rPr lang="en-US" sz="2400" b="1" dirty="0">
                <a:solidFill>
                  <a:schemeClr val="bg1"/>
                </a:solidFill>
                <a:effectLst>
                  <a:outerShdw blurRad="38100" dist="38100" dir="2700000" algn="tl">
                    <a:srgbClr val="000000">
                      <a:alpha val="43137"/>
                    </a:srgbClr>
                  </a:outerShdw>
                </a:effectLst>
              </a:rPr>
              <a:t>Medical Director, Mountain Division</a:t>
            </a:r>
          </a:p>
          <a:p>
            <a:pPr algn="ctr"/>
            <a:r>
              <a:rPr lang="en-US" sz="2400" b="1" dirty="0">
                <a:solidFill>
                  <a:schemeClr val="bg1"/>
                </a:solidFill>
                <a:effectLst>
                  <a:outerShdw blurRad="38100" dist="38100" dir="2700000" algn="tl">
                    <a:srgbClr val="000000">
                      <a:alpha val="43137"/>
                    </a:srgbClr>
                  </a:outerShdw>
                </a:effectLst>
              </a:rPr>
              <a:t>Vitalant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10</a:t>
            </a:fld>
            <a:endParaRPr lang="en-US" sz="1600" dirty="0">
              <a:solidFill>
                <a:srgbClr val="E65300"/>
              </a:solidFill>
            </a:endParaRPr>
          </a:p>
        </p:txBody>
      </p:sp>
      <p:sp>
        <p:nvSpPr>
          <p:cNvPr id="3" name="Content Placeholder 3">
            <a:extLst>
              <a:ext uri="{FF2B5EF4-FFF2-40B4-BE49-F238E27FC236}">
                <a16:creationId xmlns:a16="http://schemas.microsoft.com/office/drawing/2014/main" id="{EBD8EFFA-0C9C-4134-8685-A5FCDA0EFB2D}"/>
              </a:ext>
            </a:extLst>
          </p:cNvPr>
          <p:cNvSpPr txBox="1">
            <a:spLocks/>
          </p:cNvSpPr>
          <p:nvPr/>
        </p:nvSpPr>
        <p:spPr>
          <a:xfrm>
            <a:off x="795384" y="2363985"/>
            <a:ext cx="7771672" cy="2130029"/>
          </a:xfrm>
          <a:prstGeom prst="rect">
            <a:avLst/>
          </a:prstGeom>
        </p:spPr>
        <p:txBody>
          <a:bodyPr>
            <a:noAutofit/>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a:lnSpc>
                <a:spcPct val="100000"/>
              </a:lnSpc>
              <a:spcBef>
                <a:spcPts val="600"/>
              </a:spcBef>
            </a:pPr>
            <a:r>
              <a:rPr lang="en-US" sz="3200" b="1" u="sng" dirty="0">
                <a:solidFill>
                  <a:srgbClr val="26282A"/>
                </a:solidFill>
                <a:latin typeface="Arial" panose="020B0604020202020204" pitchFamily="34" charset="0"/>
                <a:ea typeface="Calibri" panose="020F0502020204030204" pitchFamily="34" charset="0"/>
                <a:cs typeface="Arial" panose="020B0604020202020204" pitchFamily="34" charset="0"/>
              </a:rPr>
              <a:t>Bottom-line</a:t>
            </a:r>
            <a:r>
              <a:rPr lang="en-US" sz="3200" b="1" dirty="0">
                <a:solidFill>
                  <a:srgbClr val="26282A"/>
                </a:solidFill>
                <a:latin typeface="Arial" panose="020B0604020202020204" pitchFamily="34" charset="0"/>
                <a:ea typeface="Calibri" panose="020F0502020204030204" pitchFamily="34" charset="0"/>
                <a:cs typeface="Arial" panose="020B0604020202020204" pitchFamily="34" charset="0"/>
              </a:rPr>
              <a:t>:  No perfectly matched donors/units could be identified in the U.S. within either Vitalant or the American Rare Donor Program (ARDP)</a:t>
            </a:r>
            <a:endParaRPr lang="en-US" sz="32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EC7F3F9-0E29-4BA0-984C-FE15D6425C3F}"/>
              </a:ext>
            </a:extLst>
          </p:cNvPr>
          <p:cNvSpPr txBox="1"/>
          <p:nvPr/>
        </p:nvSpPr>
        <p:spPr>
          <a:xfrm>
            <a:off x="0" y="565772"/>
            <a:ext cx="9144000" cy="584775"/>
          </a:xfrm>
          <a:prstGeom prst="rect">
            <a:avLst/>
          </a:prstGeom>
          <a:noFill/>
        </p:spPr>
        <p:txBody>
          <a:bodyPr wrap="square">
            <a:spAutoFit/>
          </a:bodyPr>
          <a:lstStyle/>
          <a:p>
            <a:pPr algn="ctr"/>
            <a:r>
              <a:rPr lang="en-US" sz="3200" b="1" dirty="0">
                <a:solidFill>
                  <a:srgbClr val="7030A0"/>
                </a:solidFill>
              </a:rPr>
              <a:t>An Extremely Alloimmunized Patient</a:t>
            </a:r>
            <a:endParaRPr lang="en-US" sz="3200" dirty="0">
              <a:solidFill>
                <a:srgbClr val="7030A0"/>
              </a:solidFill>
            </a:endParaRPr>
          </a:p>
        </p:txBody>
      </p:sp>
    </p:spTree>
    <p:extLst>
      <p:ext uri="{BB962C8B-B14F-4D97-AF65-F5344CB8AC3E}">
        <p14:creationId xmlns:p14="http://schemas.microsoft.com/office/powerpoint/2010/main" val="3681553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11</a:t>
            </a:fld>
            <a:endParaRPr lang="en-US" sz="1600" dirty="0">
              <a:solidFill>
                <a:srgbClr val="E65300"/>
              </a:solidFill>
            </a:endParaRPr>
          </a:p>
        </p:txBody>
      </p:sp>
      <p:sp>
        <p:nvSpPr>
          <p:cNvPr id="4" name="TextBox 3">
            <a:extLst>
              <a:ext uri="{FF2B5EF4-FFF2-40B4-BE49-F238E27FC236}">
                <a16:creationId xmlns:a16="http://schemas.microsoft.com/office/drawing/2014/main" id="{1EC7F3F9-0E29-4BA0-984C-FE15D6425C3F}"/>
              </a:ext>
            </a:extLst>
          </p:cNvPr>
          <p:cNvSpPr txBox="1"/>
          <p:nvPr/>
        </p:nvSpPr>
        <p:spPr>
          <a:xfrm>
            <a:off x="0" y="565772"/>
            <a:ext cx="9144000" cy="584775"/>
          </a:xfrm>
          <a:prstGeom prst="rect">
            <a:avLst/>
          </a:prstGeom>
          <a:noFill/>
        </p:spPr>
        <p:txBody>
          <a:bodyPr wrap="square">
            <a:spAutoFit/>
          </a:bodyPr>
          <a:lstStyle/>
          <a:p>
            <a:pPr algn="ctr"/>
            <a:r>
              <a:rPr lang="en-US" sz="3200" b="1" dirty="0">
                <a:solidFill>
                  <a:srgbClr val="7030A0"/>
                </a:solidFill>
              </a:rPr>
              <a:t>An Extremely Alloimmunized Patient</a:t>
            </a:r>
            <a:endParaRPr lang="en-US" sz="3200" dirty="0">
              <a:solidFill>
                <a:srgbClr val="7030A0"/>
              </a:solidFill>
            </a:endParaRPr>
          </a:p>
        </p:txBody>
      </p:sp>
      <p:sp>
        <p:nvSpPr>
          <p:cNvPr id="5" name="Content Placeholder 6">
            <a:extLst>
              <a:ext uri="{FF2B5EF4-FFF2-40B4-BE49-F238E27FC236}">
                <a16:creationId xmlns:a16="http://schemas.microsoft.com/office/drawing/2014/main" id="{E250DA4F-0488-4C0F-9EDC-40EA4BFACEB1}"/>
              </a:ext>
            </a:extLst>
          </p:cNvPr>
          <p:cNvSpPr txBox="1">
            <a:spLocks/>
          </p:cNvSpPr>
          <p:nvPr/>
        </p:nvSpPr>
        <p:spPr>
          <a:xfrm>
            <a:off x="266189" y="1562970"/>
            <a:ext cx="8485924" cy="4740144"/>
          </a:xfrm>
          <a:prstGeom prst="rect">
            <a:avLst/>
          </a:prstGeom>
        </p:spPr>
        <p:txBody>
          <a:bodyPr>
            <a:normAutofit fontScale="92500" lnSpcReduction="10000"/>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marL="274320" indent="-274320">
              <a:lnSpc>
                <a:spcPct val="110000"/>
              </a:lnSpc>
              <a:buFont typeface="Arial" panose="020B0604020202020204" pitchFamily="34" charset="0"/>
              <a:buChar char="•"/>
            </a:pPr>
            <a:r>
              <a:rPr lang="en-US" sz="2800" b="1" dirty="0">
                <a:solidFill>
                  <a:srgbClr val="26282A"/>
                </a:solidFill>
                <a:ea typeface="Calibri" panose="020F0502020204030204" pitchFamily="34" charset="0"/>
              </a:rPr>
              <a:t>Additional medical background</a:t>
            </a:r>
          </a:p>
          <a:p>
            <a:pPr marL="548640" lvl="1" indent="-274320">
              <a:lnSpc>
                <a:spcPct val="110000"/>
              </a:lnSpc>
              <a:buFont typeface="Courier New" panose="02070309020205020404" pitchFamily="49" charset="0"/>
              <a:buChar char="o"/>
            </a:pPr>
            <a:r>
              <a:rPr lang="en-US" sz="2400" dirty="0">
                <a:solidFill>
                  <a:srgbClr val="26282A"/>
                </a:solidFill>
                <a:ea typeface="Calibri" panose="020F0502020204030204" pitchFamily="34" charset="0"/>
              </a:rPr>
              <a:t>Height: 160 cm (5’2”); Weight: 107.5 Kg (237 lbs.)</a:t>
            </a:r>
          </a:p>
          <a:p>
            <a:pPr marL="548640" lvl="1" indent="-274320">
              <a:lnSpc>
                <a:spcPct val="110000"/>
              </a:lnSpc>
              <a:buFont typeface="Courier New" panose="02070309020205020404" pitchFamily="49" charset="0"/>
              <a:buChar char="o"/>
            </a:pPr>
            <a:r>
              <a:rPr lang="en-US" sz="2400" dirty="0">
                <a:solidFill>
                  <a:srgbClr val="26282A"/>
                </a:solidFill>
                <a:ea typeface="Calibri" panose="020F0502020204030204" pitchFamily="34" charset="0"/>
              </a:rPr>
              <a:t>Hgb at 27 weeks GA was 11.7 g/dL (note: by this time she had received at least 3 injections of an erythropoiesis-stimulating agent and 2 infusions of iron totaling up to 1,000 mg</a:t>
            </a:r>
          </a:p>
          <a:p>
            <a:pPr marL="274320" indent="-274320">
              <a:lnSpc>
                <a:spcPct val="110000"/>
              </a:lnSpc>
              <a:buFont typeface="Arial" panose="020B0604020202020204" pitchFamily="34" charset="0"/>
              <a:buChar char="•"/>
            </a:pPr>
            <a:r>
              <a:rPr lang="en-US" sz="2800" b="1" dirty="0">
                <a:solidFill>
                  <a:srgbClr val="26282A"/>
                </a:solidFill>
              </a:rPr>
              <a:t>“Geo-logistical” background</a:t>
            </a:r>
          </a:p>
          <a:p>
            <a:pPr marL="548640" lvl="1" indent="-274320">
              <a:lnSpc>
                <a:spcPct val="110000"/>
              </a:lnSpc>
              <a:buFont typeface="Courier New" panose="02070309020205020404" pitchFamily="49" charset="0"/>
              <a:buChar char="o"/>
            </a:pPr>
            <a:r>
              <a:rPr lang="en-US" sz="2400" dirty="0">
                <a:solidFill>
                  <a:srgbClr val="26282A"/>
                </a:solidFill>
                <a:ea typeface="Calibri" panose="020F0502020204030204" pitchFamily="34" charset="0"/>
              </a:rPr>
              <a:t>This patient was located in Fargo, ND</a:t>
            </a:r>
          </a:p>
          <a:p>
            <a:pPr marL="548640" lvl="1" indent="-274320">
              <a:lnSpc>
                <a:spcPct val="110000"/>
              </a:lnSpc>
              <a:buFont typeface="Courier New" panose="02070309020205020404" pitchFamily="49" charset="0"/>
              <a:buChar char="o"/>
            </a:pPr>
            <a:r>
              <a:rPr lang="en-US" sz="2400" dirty="0">
                <a:solidFill>
                  <a:srgbClr val="26282A"/>
                </a:solidFill>
                <a:ea typeface="Calibri" panose="020F0502020204030204" pitchFamily="34" charset="0"/>
              </a:rPr>
              <a:t>This location does not have the capacity to freeze liquid-state RBC units or thaw/deglycerolize frozen units</a:t>
            </a:r>
          </a:p>
          <a:p>
            <a:pPr marL="548640" lvl="1" indent="-274320">
              <a:lnSpc>
                <a:spcPct val="110000"/>
              </a:lnSpc>
              <a:buFont typeface="Courier New" panose="02070309020205020404" pitchFamily="49" charset="0"/>
              <a:buChar char="o"/>
            </a:pPr>
            <a:r>
              <a:rPr lang="en-US" sz="2400" dirty="0">
                <a:solidFill>
                  <a:srgbClr val="26282A"/>
                </a:solidFill>
                <a:ea typeface="Calibri" panose="020F0502020204030204" pitchFamily="34" charset="0"/>
              </a:rPr>
              <a:t>The nearest Vitalant site where such functions could be supported was (and remains) in Denver, CO</a:t>
            </a:r>
            <a:endParaRPr lang="en-US" sz="2400" dirty="0"/>
          </a:p>
          <a:p>
            <a:pPr>
              <a:lnSpc>
                <a:spcPct val="110000"/>
              </a:lnSpc>
            </a:pPr>
            <a:endParaRPr lang="en-US" dirty="0"/>
          </a:p>
        </p:txBody>
      </p:sp>
      <p:sp>
        <p:nvSpPr>
          <p:cNvPr id="6" name="Content Placeholder 2">
            <a:extLst>
              <a:ext uri="{FF2B5EF4-FFF2-40B4-BE49-F238E27FC236}">
                <a16:creationId xmlns:a16="http://schemas.microsoft.com/office/drawing/2014/main" id="{86C16118-F682-48DD-BFAC-3ED1076E2BBF}"/>
              </a:ext>
            </a:extLst>
          </p:cNvPr>
          <p:cNvSpPr txBox="1">
            <a:spLocks/>
          </p:cNvSpPr>
          <p:nvPr/>
        </p:nvSpPr>
        <p:spPr>
          <a:xfrm>
            <a:off x="686594" y="4617896"/>
            <a:ext cx="8825659" cy="2240104"/>
          </a:xfrm>
          <a:prstGeom prst="rect">
            <a:avLst/>
          </a:prstGeom>
        </p:spPr>
        <p:txBody>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endParaRPr lang="en-US" dirty="0"/>
          </a:p>
        </p:txBody>
      </p:sp>
    </p:spTree>
    <p:extLst>
      <p:ext uri="{BB962C8B-B14F-4D97-AF65-F5344CB8AC3E}">
        <p14:creationId xmlns:p14="http://schemas.microsoft.com/office/powerpoint/2010/main" val="4025432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12</a:t>
            </a:fld>
            <a:endParaRPr lang="en-US" sz="1600" dirty="0">
              <a:solidFill>
                <a:srgbClr val="E65300"/>
              </a:solidFill>
            </a:endParaRPr>
          </a:p>
        </p:txBody>
      </p:sp>
      <p:sp>
        <p:nvSpPr>
          <p:cNvPr id="4" name="TextBox 3">
            <a:extLst>
              <a:ext uri="{FF2B5EF4-FFF2-40B4-BE49-F238E27FC236}">
                <a16:creationId xmlns:a16="http://schemas.microsoft.com/office/drawing/2014/main" id="{1EC7F3F9-0E29-4BA0-984C-FE15D6425C3F}"/>
              </a:ext>
            </a:extLst>
          </p:cNvPr>
          <p:cNvSpPr txBox="1"/>
          <p:nvPr/>
        </p:nvSpPr>
        <p:spPr>
          <a:xfrm>
            <a:off x="0" y="565772"/>
            <a:ext cx="9144000" cy="584775"/>
          </a:xfrm>
          <a:prstGeom prst="rect">
            <a:avLst/>
          </a:prstGeom>
          <a:noFill/>
        </p:spPr>
        <p:txBody>
          <a:bodyPr wrap="square">
            <a:spAutoFit/>
          </a:bodyPr>
          <a:lstStyle/>
          <a:p>
            <a:pPr algn="ctr"/>
            <a:r>
              <a:rPr lang="en-US" sz="3200" b="1" dirty="0">
                <a:solidFill>
                  <a:srgbClr val="7030A0"/>
                </a:solidFill>
              </a:rPr>
              <a:t>An Extremely Alloimmunized Patient</a:t>
            </a:r>
            <a:endParaRPr lang="en-US" sz="3200" dirty="0">
              <a:solidFill>
                <a:srgbClr val="7030A0"/>
              </a:solidFill>
            </a:endParaRPr>
          </a:p>
        </p:txBody>
      </p:sp>
      <p:sp>
        <p:nvSpPr>
          <p:cNvPr id="6" name="Content Placeholder 2">
            <a:extLst>
              <a:ext uri="{FF2B5EF4-FFF2-40B4-BE49-F238E27FC236}">
                <a16:creationId xmlns:a16="http://schemas.microsoft.com/office/drawing/2014/main" id="{86C16118-F682-48DD-BFAC-3ED1076E2BBF}"/>
              </a:ext>
            </a:extLst>
          </p:cNvPr>
          <p:cNvSpPr txBox="1">
            <a:spLocks/>
          </p:cNvSpPr>
          <p:nvPr/>
        </p:nvSpPr>
        <p:spPr>
          <a:xfrm>
            <a:off x="686594" y="4617896"/>
            <a:ext cx="8825659" cy="2240104"/>
          </a:xfrm>
          <a:prstGeom prst="rect">
            <a:avLst/>
          </a:prstGeom>
        </p:spPr>
        <p:txBody>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endParaRPr lang="en-US" dirty="0"/>
          </a:p>
        </p:txBody>
      </p:sp>
      <p:sp>
        <p:nvSpPr>
          <p:cNvPr id="7" name="Title 1">
            <a:extLst>
              <a:ext uri="{FF2B5EF4-FFF2-40B4-BE49-F238E27FC236}">
                <a16:creationId xmlns:a16="http://schemas.microsoft.com/office/drawing/2014/main" id="{F46B5869-AC13-4A33-8443-A717CAEEA401}"/>
              </a:ext>
            </a:extLst>
          </p:cNvPr>
          <p:cNvSpPr>
            <a:spLocks noGrp="1"/>
          </p:cNvSpPr>
          <p:nvPr>
            <p:ph type="title"/>
          </p:nvPr>
        </p:nvSpPr>
        <p:spPr>
          <a:xfrm>
            <a:off x="368300" y="1350696"/>
            <a:ext cx="8391652" cy="1022350"/>
          </a:xfrm>
        </p:spPr>
        <p:txBody>
          <a:bodyPr/>
          <a:lstStyle/>
          <a:p>
            <a:pPr>
              <a:lnSpc>
                <a:spcPct val="100000"/>
              </a:lnSpc>
              <a:spcBef>
                <a:spcPts val="600"/>
              </a:spcBef>
              <a:spcAft>
                <a:spcPts val="600"/>
              </a:spcAft>
            </a:pPr>
            <a:r>
              <a:rPr lang="en-US" b="1" u="sng" dirty="0">
                <a:solidFill>
                  <a:srgbClr val="E65300"/>
                </a:solidFill>
              </a:rPr>
              <a:t>Plan =</a:t>
            </a:r>
            <a:r>
              <a:rPr lang="en-US" b="1" dirty="0">
                <a:solidFill>
                  <a:srgbClr val="E65300"/>
                </a:solidFill>
              </a:rPr>
              <a:t> </a:t>
            </a:r>
            <a:r>
              <a:rPr lang="en-US" b="1" dirty="0">
                <a:solidFill>
                  <a:schemeClr val="tx1"/>
                </a:solidFill>
              </a:rPr>
              <a:t>To collect two units from patient</a:t>
            </a:r>
          </a:p>
        </p:txBody>
      </p:sp>
      <p:sp>
        <p:nvSpPr>
          <p:cNvPr id="8" name="Content Placeholder 12">
            <a:extLst>
              <a:ext uri="{FF2B5EF4-FFF2-40B4-BE49-F238E27FC236}">
                <a16:creationId xmlns:a16="http://schemas.microsoft.com/office/drawing/2014/main" id="{0767AC1F-FF83-4E86-BB4A-DF9221B6943D}"/>
              </a:ext>
            </a:extLst>
          </p:cNvPr>
          <p:cNvSpPr txBox="1">
            <a:spLocks/>
          </p:cNvSpPr>
          <p:nvPr/>
        </p:nvSpPr>
        <p:spPr>
          <a:xfrm>
            <a:off x="845082" y="2587049"/>
            <a:ext cx="7672768" cy="3624072"/>
          </a:xfrm>
          <a:prstGeom prst="rect">
            <a:avLst/>
          </a:prstGeom>
        </p:spPr>
        <p:txBody>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a:lnSpc>
                <a:spcPct val="100000"/>
              </a:lnSpc>
              <a:spcBef>
                <a:spcPts val="600"/>
              </a:spcBef>
            </a:pPr>
            <a:r>
              <a:rPr lang="en-US" sz="2800" b="1" u="sng" dirty="0">
                <a:solidFill>
                  <a:srgbClr val="E65300"/>
                </a:solidFill>
              </a:rPr>
              <a:t>Question</a:t>
            </a:r>
            <a:r>
              <a:rPr lang="en-US" sz="2800" b="1" dirty="0">
                <a:solidFill>
                  <a:srgbClr val="E65300"/>
                </a:solidFill>
              </a:rPr>
              <a:t>:  </a:t>
            </a:r>
            <a:r>
              <a:rPr lang="en-US" sz="2400" b="1" dirty="0"/>
              <a:t>Whether to collect …</a:t>
            </a:r>
          </a:p>
          <a:p>
            <a:pPr>
              <a:lnSpc>
                <a:spcPct val="100000"/>
              </a:lnSpc>
              <a:spcBef>
                <a:spcPts val="600"/>
              </a:spcBef>
            </a:pPr>
            <a:endParaRPr lang="en-US" sz="400" b="1" dirty="0"/>
          </a:p>
          <a:p>
            <a:pPr algn="ctr">
              <a:lnSpc>
                <a:spcPct val="100000"/>
              </a:lnSpc>
              <a:spcBef>
                <a:spcPts val="600"/>
              </a:spcBef>
            </a:pPr>
            <a:r>
              <a:rPr lang="en-US" sz="2800" b="1" dirty="0"/>
              <a:t>Double red blood cells (DRBCs)</a:t>
            </a:r>
          </a:p>
          <a:p>
            <a:pPr algn="ctr">
              <a:lnSpc>
                <a:spcPct val="100000"/>
              </a:lnSpc>
              <a:spcBef>
                <a:spcPts val="600"/>
              </a:spcBef>
            </a:pPr>
            <a:r>
              <a:rPr lang="en-US" sz="2800" b="1" dirty="0"/>
              <a:t>VERSUS</a:t>
            </a:r>
          </a:p>
          <a:p>
            <a:pPr algn="ctr">
              <a:lnSpc>
                <a:spcPct val="100000"/>
              </a:lnSpc>
              <a:spcBef>
                <a:spcPts val="600"/>
              </a:spcBef>
            </a:pPr>
            <a:r>
              <a:rPr lang="en-US" sz="2800" b="1" dirty="0"/>
              <a:t>Whole blood (WB)    </a:t>
            </a:r>
          </a:p>
          <a:p>
            <a:pPr>
              <a:lnSpc>
                <a:spcPct val="100000"/>
              </a:lnSpc>
              <a:spcBef>
                <a:spcPts val="600"/>
              </a:spcBef>
            </a:pPr>
            <a:endParaRPr lang="en-US" sz="400" b="1" dirty="0"/>
          </a:p>
          <a:p>
            <a:pPr>
              <a:lnSpc>
                <a:spcPct val="100000"/>
              </a:lnSpc>
              <a:spcBef>
                <a:spcPts val="600"/>
              </a:spcBef>
            </a:pPr>
            <a:r>
              <a:rPr lang="en-US" sz="2800" b="1" u="sng" dirty="0">
                <a:solidFill>
                  <a:srgbClr val="E65300"/>
                </a:solidFill>
              </a:rPr>
              <a:t>Answer</a:t>
            </a:r>
            <a:r>
              <a:rPr lang="en-US" sz="2800" b="1" dirty="0">
                <a:solidFill>
                  <a:srgbClr val="E65300"/>
                </a:solidFill>
              </a:rPr>
              <a:t>:</a:t>
            </a:r>
            <a:r>
              <a:rPr lang="en-US" sz="2400" b="1" dirty="0"/>
              <a:t> WB (with rationale to follow …)</a:t>
            </a:r>
          </a:p>
        </p:txBody>
      </p:sp>
      <p:pic>
        <p:nvPicPr>
          <p:cNvPr id="4098" name="Picture 2" descr="Red Blood Cells | Blood Transfusion Services | UTMB Home">
            <a:extLst>
              <a:ext uri="{FF2B5EF4-FFF2-40B4-BE49-F238E27FC236}">
                <a16:creationId xmlns:a16="http://schemas.microsoft.com/office/drawing/2014/main" id="{B0A6EBB1-3D4C-4368-B100-75733E7170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025" y="1364550"/>
            <a:ext cx="14287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ed Blood Cells | Blood Transfusion Services | UTMB Home">
            <a:extLst>
              <a:ext uri="{FF2B5EF4-FFF2-40B4-BE49-F238E27FC236}">
                <a16:creationId xmlns:a16="http://schemas.microsoft.com/office/drawing/2014/main" id="{24E21F53-2756-4B6A-8A9B-6A43C6EB82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025" y="4042436"/>
            <a:ext cx="142875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182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13</a:t>
            </a:fld>
            <a:endParaRPr lang="en-US" sz="1600" dirty="0">
              <a:solidFill>
                <a:srgbClr val="E65300"/>
              </a:solidFill>
            </a:endParaRPr>
          </a:p>
        </p:txBody>
      </p:sp>
      <p:sp>
        <p:nvSpPr>
          <p:cNvPr id="6" name="Content Placeholder 2">
            <a:extLst>
              <a:ext uri="{FF2B5EF4-FFF2-40B4-BE49-F238E27FC236}">
                <a16:creationId xmlns:a16="http://schemas.microsoft.com/office/drawing/2014/main" id="{86C16118-F682-48DD-BFAC-3ED1076E2BBF}"/>
              </a:ext>
            </a:extLst>
          </p:cNvPr>
          <p:cNvSpPr txBox="1">
            <a:spLocks/>
          </p:cNvSpPr>
          <p:nvPr/>
        </p:nvSpPr>
        <p:spPr>
          <a:xfrm>
            <a:off x="686594" y="4617896"/>
            <a:ext cx="8825659" cy="2240104"/>
          </a:xfrm>
          <a:prstGeom prst="rect">
            <a:avLst/>
          </a:prstGeom>
        </p:spPr>
        <p:txBody>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endParaRPr lang="en-US" dirty="0"/>
          </a:p>
        </p:txBody>
      </p:sp>
      <p:sp>
        <p:nvSpPr>
          <p:cNvPr id="9" name="Content Placeholder 12">
            <a:extLst>
              <a:ext uri="{FF2B5EF4-FFF2-40B4-BE49-F238E27FC236}">
                <a16:creationId xmlns:a16="http://schemas.microsoft.com/office/drawing/2014/main" id="{AC94197E-D371-44A4-81D9-292F5DFE9B3C}"/>
              </a:ext>
            </a:extLst>
          </p:cNvPr>
          <p:cNvSpPr txBox="1">
            <a:spLocks/>
          </p:cNvSpPr>
          <p:nvPr/>
        </p:nvSpPr>
        <p:spPr>
          <a:xfrm>
            <a:off x="283029" y="1705989"/>
            <a:ext cx="7568420" cy="2387111"/>
          </a:xfrm>
          <a:prstGeom prst="rect">
            <a:avLst/>
          </a:prstGeom>
        </p:spPr>
        <p:txBody>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r>
              <a:rPr lang="en-US" sz="2800" b="1" dirty="0"/>
              <a:t>Case to be made for a DRBC collection …</a:t>
            </a:r>
          </a:p>
          <a:p>
            <a:pPr algn="ctr"/>
            <a:endParaRPr lang="en-US" sz="2800" b="1" dirty="0"/>
          </a:p>
          <a:p>
            <a:pPr algn="ctr"/>
            <a:endParaRPr lang="en-US" sz="2800" b="1" dirty="0"/>
          </a:p>
        </p:txBody>
      </p:sp>
      <p:graphicFrame>
        <p:nvGraphicFramePr>
          <p:cNvPr id="10" name="Table 3">
            <a:extLst>
              <a:ext uri="{FF2B5EF4-FFF2-40B4-BE49-F238E27FC236}">
                <a16:creationId xmlns:a16="http://schemas.microsoft.com/office/drawing/2014/main" id="{BB13788E-6DBD-41F4-85A1-213C53237B6B}"/>
              </a:ext>
            </a:extLst>
          </p:cNvPr>
          <p:cNvGraphicFramePr>
            <a:graphicFrameLocks noGrp="1"/>
          </p:cNvGraphicFramePr>
          <p:nvPr>
            <p:extLst>
              <p:ext uri="{D42A27DB-BD31-4B8C-83A1-F6EECF244321}">
                <p14:modId xmlns:p14="http://schemas.microsoft.com/office/powerpoint/2010/main" val="3202752985"/>
              </p:ext>
            </p:extLst>
          </p:nvPr>
        </p:nvGraphicFramePr>
        <p:xfrm>
          <a:off x="293915" y="2258128"/>
          <a:ext cx="8567056" cy="3728605"/>
        </p:xfrm>
        <a:graphic>
          <a:graphicData uri="http://schemas.openxmlformats.org/drawingml/2006/table">
            <a:tbl>
              <a:tblPr firstRow="1" bandRow="1">
                <a:tableStyleId>{5C22544A-7EE6-4342-B048-85BDC9FD1C3A}</a:tableStyleId>
              </a:tblPr>
              <a:tblGrid>
                <a:gridCol w="2307771">
                  <a:extLst>
                    <a:ext uri="{9D8B030D-6E8A-4147-A177-3AD203B41FA5}">
                      <a16:colId xmlns:a16="http://schemas.microsoft.com/office/drawing/2014/main" val="2947784635"/>
                    </a:ext>
                  </a:extLst>
                </a:gridCol>
                <a:gridCol w="6259285">
                  <a:extLst>
                    <a:ext uri="{9D8B030D-6E8A-4147-A177-3AD203B41FA5}">
                      <a16:colId xmlns:a16="http://schemas.microsoft.com/office/drawing/2014/main" val="2888608550"/>
                    </a:ext>
                  </a:extLst>
                </a:gridCol>
              </a:tblGrid>
              <a:tr h="733945">
                <a:tc>
                  <a:txBody>
                    <a:bodyPr/>
                    <a:lstStyle/>
                    <a:p>
                      <a:r>
                        <a:rPr lang="en-US" sz="2800" dirty="0"/>
                        <a:t>PROS</a:t>
                      </a:r>
                    </a:p>
                  </a:txBody>
                  <a:tcPr marL="68580" marR="68580" marT="34290" marB="34290"/>
                </a:tc>
                <a:tc>
                  <a:txBody>
                    <a:bodyPr/>
                    <a:lstStyle/>
                    <a:p>
                      <a:r>
                        <a:rPr lang="en-US" sz="2800" dirty="0"/>
                        <a:t>CONS</a:t>
                      </a:r>
                    </a:p>
                  </a:txBody>
                  <a:tcPr marL="68580" marR="68580" marT="34290" marB="34290"/>
                </a:tc>
                <a:extLst>
                  <a:ext uri="{0D108BD9-81ED-4DB2-BD59-A6C34878D82A}">
                    <a16:rowId xmlns:a16="http://schemas.microsoft.com/office/drawing/2014/main" val="2255539231"/>
                  </a:ext>
                </a:extLst>
              </a:tr>
              <a:tr h="2549356">
                <a:tc>
                  <a:txBody>
                    <a:bodyPr/>
                    <a:lstStyle/>
                    <a:p>
                      <a:pPr marL="285750" indent="-285750">
                        <a:buFontTx/>
                        <a:buChar char="-"/>
                      </a:pPr>
                      <a:r>
                        <a:rPr lang="en-US" sz="2400" dirty="0">
                          <a:latin typeface="+mn-lt"/>
                        </a:rPr>
                        <a:t>Isovolemic</a:t>
                      </a:r>
                    </a:p>
                    <a:p>
                      <a:pPr marL="285750" indent="-285750">
                        <a:buFontTx/>
                        <a:buChar char="-"/>
                      </a:pPr>
                      <a:r>
                        <a:rPr lang="en-US" sz="2400" dirty="0">
                          <a:latin typeface="+mn-lt"/>
                        </a:rPr>
                        <a:t>Having 2 RBC units available at once</a:t>
                      </a:r>
                    </a:p>
                  </a:txBody>
                  <a:tcPr marL="68580" marR="68580" marT="34290" marB="34290"/>
                </a:tc>
                <a:tc>
                  <a:txBody>
                    <a:bodyPr/>
                    <a:lstStyle/>
                    <a:p>
                      <a:pPr marL="285750" indent="-285750">
                        <a:buFontTx/>
                        <a:buChar char="-"/>
                      </a:pPr>
                      <a:r>
                        <a:rPr lang="en-US" sz="2400" dirty="0">
                          <a:latin typeface="+mn-lt"/>
                        </a:rPr>
                        <a:t>Having to wait until relatively close to delivery to collect (d/t 42-day shelf life of units) </a:t>
                      </a:r>
                      <a:r>
                        <a:rPr lang="en-US" sz="2400" dirty="0">
                          <a:latin typeface="+mn-lt"/>
                          <a:sym typeface="Wingdings" panose="05000000000000000000" pitchFamily="2" charset="2"/>
                        </a:rPr>
                        <a:t> No blood available if any complications were to arise before then</a:t>
                      </a:r>
                      <a:endParaRPr lang="en-US" sz="2400" dirty="0">
                        <a:latin typeface="+mn-lt"/>
                      </a:endParaRPr>
                    </a:p>
                    <a:p>
                      <a:pPr marL="285750" indent="-285750">
                        <a:buFontTx/>
                        <a:buChar char="-"/>
                      </a:pPr>
                      <a:r>
                        <a:rPr lang="en-US" sz="2400" dirty="0">
                          <a:latin typeface="+mn-lt"/>
                        </a:rPr>
                        <a:t>Does not satisfy donor criteria of Hb </a:t>
                      </a:r>
                      <a:r>
                        <a:rPr lang="en-US" sz="2400" u="sng" dirty="0">
                          <a:latin typeface="+mn-lt"/>
                        </a:rPr>
                        <a:t>&gt;</a:t>
                      </a:r>
                      <a:r>
                        <a:rPr lang="en-US" sz="2400" dirty="0">
                          <a:latin typeface="+mn-lt"/>
                        </a:rPr>
                        <a:t>13.3 and Height </a:t>
                      </a:r>
                      <a:r>
                        <a:rPr lang="en-US" sz="2400" u="sng" dirty="0">
                          <a:latin typeface="+mn-lt"/>
                        </a:rPr>
                        <a:t>&gt;</a:t>
                      </a:r>
                      <a:r>
                        <a:rPr lang="en-US" sz="2400" dirty="0">
                          <a:latin typeface="+mn-lt"/>
                        </a:rPr>
                        <a:t> 5’5”</a:t>
                      </a:r>
                    </a:p>
                    <a:p>
                      <a:pPr marL="285750" indent="-285750">
                        <a:buFontTx/>
                        <a:buChar char="-"/>
                      </a:pPr>
                      <a:r>
                        <a:rPr lang="en-US" sz="2400" dirty="0">
                          <a:latin typeface="+mn-lt"/>
                        </a:rPr>
                        <a:t>Leads to immediate </a:t>
                      </a:r>
                      <a:r>
                        <a:rPr lang="en-US" sz="2400" dirty="0">
                          <a:latin typeface="+mn-lt"/>
                          <a:cs typeface="Calibri" panose="020F0502020204030204" pitchFamily="34" charset="0"/>
                        </a:rPr>
                        <a:t>↓in pregnant patient’s </a:t>
                      </a:r>
                      <a:r>
                        <a:rPr lang="en-US" sz="2400" dirty="0">
                          <a:latin typeface="+mn-lt"/>
                        </a:rPr>
                        <a:t>hemoglobin of around 2 g/dl</a:t>
                      </a:r>
                    </a:p>
                  </a:txBody>
                  <a:tcPr marL="68580" marR="68580" marT="34290" marB="34290"/>
                </a:tc>
                <a:extLst>
                  <a:ext uri="{0D108BD9-81ED-4DB2-BD59-A6C34878D82A}">
                    <a16:rowId xmlns:a16="http://schemas.microsoft.com/office/drawing/2014/main" val="1133638055"/>
                  </a:ext>
                </a:extLst>
              </a:tr>
            </a:tbl>
          </a:graphicData>
        </a:graphic>
      </p:graphicFrame>
      <p:sp>
        <p:nvSpPr>
          <p:cNvPr id="11" name="TextBox 10">
            <a:extLst>
              <a:ext uri="{FF2B5EF4-FFF2-40B4-BE49-F238E27FC236}">
                <a16:creationId xmlns:a16="http://schemas.microsoft.com/office/drawing/2014/main" id="{B2CB96B0-EAE6-4EA7-B268-699303E6DF04}"/>
              </a:ext>
            </a:extLst>
          </p:cNvPr>
          <p:cNvSpPr txBox="1"/>
          <p:nvPr/>
        </p:nvSpPr>
        <p:spPr>
          <a:xfrm>
            <a:off x="0" y="565772"/>
            <a:ext cx="9144000" cy="584775"/>
          </a:xfrm>
          <a:prstGeom prst="rect">
            <a:avLst/>
          </a:prstGeom>
          <a:noFill/>
        </p:spPr>
        <p:txBody>
          <a:bodyPr wrap="square">
            <a:spAutoFit/>
          </a:bodyPr>
          <a:lstStyle/>
          <a:p>
            <a:pPr algn="ctr"/>
            <a:r>
              <a:rPr lang="en-US" sz="3200" b="1" dirty="0">
                <a:solidFill>
                  <a:srgbClr val="7030A0"/>
                </a:solidFill>
              </a:rPr>
              <a:t>An Extremely Alloimmunized Patient</a:t>
            </a:r>
            <a:endParaRPr lang="en-US" sz="3200" dirty="0">
              <a:solidFill>
                <a:srgbClr val="7030A0"/>
              </a:solidFill>
            </a:endParaRPr>
          </a:p>
        </p:txBody>
      </p:sp>
    </p:spTree>
    <p:extLst>
      <p:ext uri="{BB962C8B-B14F-4D97-AF65-F5344CB8AC3E}">
        <p14:creationId xmlns:p14="http://schemas.microsoft.com/office/powerpoint/2010/main" val="4111338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14</a:t>
            </a:fld>
            <a:endParaRPr lang="en-US" sz="1600" dirty="0">
              <a:solidFill>
                <a:srgbClr val="E65300"/>
              </a:solidFill>
            </a:endParaRPr>
          </a:p>
        </p:txBody>
      </p:sp>
      <p:sp>
        <p:nvSpPr>
          <p:cNvPr id="6" name="Content Placeholder 2">
            <a:extLst>
              <a:ext uri="{FF2B5EF4-FFF2-40B4-BE49-F238E27FC236}">
                <a16:creationId xmlns:a16="http://schemas.microsoft.com/office/drawing/2014/main" id="{86C16118-F682-48DD-BFAC-3ED1076E2BBF}"/>
              </a:ext>
            </a:extLst>
          </p:cNvPr>
          <p:cNvSpPr txBox="1">
            <a:spLocks/>
          </p:cNvSpPr>
          <p:nvPr/>
        </p:nvSpPr>
        <p:spPr>
          <a:xfrm>
            <a:off x="686594" y="4617896"/>
            <a:ext cx="8825659" cy="2240104"/>
          </a:xfrm>
          <a:prstGeom prst="rect">
            <a:avLst/>
          </a:prstGeom>
        </p:spPr>
        <p:txBody>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endParaRPr lang="en-US" dirty="0"/>
          </a:p>
        </p:txBody>
      </p:sp>
      <p:sp>
        <p:nvSpPr>
          <p:cNvPr id="5" name="TextBox 4">
            <a:extLst>
              <a:ext uri="{FF2B5EF4-FFF2-40B4-BE49-F238E27FC236}">
                <a16:creationId xmlns:a16="http://schemas.microsoft.com/office/drawing/2014/main" id="{2A1B50C2-7B4E-46F9-969B-C193F18C65C1}"/>
              </a:ext>
            </a:extLst>
          </p:cNvPr>
          <p:cNvSpPr txBox="1"/>
          <p:nvPr/>
        </p:nvSpPr>
        <p:spPr>
          <a:xfrm>
            <a:off x="0" y="565772"/>
            <a:ext cx="9144000" cy="584775"/>
          </a:xfrm>
          <a:prstGeom prst="rect">
            <a:avLst/>
          </a:prstGeom>
          <a:noFill/>
        </p:spPr>
        <p:txBody>
          <a:bodyPr wrap="square">
            <a:spAutoFit/>
          </a:bodyPr>
          <a:lstStyle/>
          <a:p>
            <a:pPr algn="ctr"/>
            <a:r>
              <a:rPr lang="en-US" sz="3200" b="1" dirty="0">
                <a:solidFill>
                  <a:srgbClr val="7030A0"/>
                </a:solidFill>
              </a:rPr>
              <a:t>An Extremely Alloimmunized Patient</a:t>
            </a:r>
            <a:endParaRPr lang="en-US" sz="3200" dirty="0">
              <a:solidFill>
                <a:srgbClr val="7030A0"/>
              </a:solidFill>
            </a:endParaRPr>
          </a:p>
        </p:txBody>
      </p:sp>
      <p:graphicFrame>
        <p:nvGraphicFramePr>
          <p:cNvPr id="7" name="Table 3">
            <a:extLst>
              <a:ext uri="{FF2B5EF4-FFF2-40B4-BE49-F238E27FC236}">
                <a16:creationId xmlns:a16="http://schemas.microsoft.com/office/drawing/2014/main" id="{27378430-75E2-45DE-A687-2F7F8F270B95}"/>
              </a:ext>
            </a:extLst>
          </p:cNvPr>
          <p:cNvGraphicFramePr>
            <a:graphicFrameLocks noGrp="1"/>
          </p:cNvGraphicFramePr>
          <p:nvPr>
            <p:extLst>
              <p:ext uri="{D42A27DB-BD31-4B8C-83A1-F6EECF244321}">
                <p14:modId xmlns:p14="http://schemas.microsoft.com/office/powerpoint/2010/main" val="4288035857"/>
              </p:ext>
            </p:extLst>
          </p:nvPr>
        </p:nvGraphicFramePr>
        <p:xfrm>
          <a:off x="293915" y="2258128"/>
          <a:ext cx="8567056" cy="4094365"/>
        </p:xfrm>
        <a:graphic>
          <a:graphicData uri="http://schemas.openxmlformats.org/drawingml/2006/table">
            <a:tbl>
              <a:tblPr firstRow="1" bandRow="1">
                <a:tableStyleId>{5C22544A-7EE6-4342-B048-85BDC9FD1C3A}</a:tableStyleId>
              </a:tblPr>
              <a:tblGrid>
                <a:gridCol w="5519056">
                  <a:extLst>
                    <a:ext uri="{9D8B030D-6E8A-4147-A177-3AD203B41FA5}">
                      <a16:colId xmlns:a16="http://schemas.microsoft.com/office/drawing/2014/main" val="2947784635"/>
                    </a:ext>
                  </a:extLst>
                </a:gridCol>
                <a:gridCol w="3048000">
                  <a:extLst>
                    <a:ext uri="{9D8B030D-6E8A-4147-A177-3AD203B41FA5}">
                      <a16:colId xmlns:a16="http://schemas.microsoft.com/office/drawing/2014/main" val="2888608550"/>
                    </a:ext>
                  </a:extLst>
                </a:gridCol>
              </a:tblGrid>
              <a:tr h="733945">
                <a:tc>
                  <a:txBody>
                    <a:bodyPr/>
                    <a:lstStyle/>
                    <a:p>
                      <a:r>
                        <a:rPr lang="en-US" sz="2800" dirty="0"/>
                        <a:t>PROS</a:t>
                      </a:r>
                    </a:p>
                  </a:txBody>
                  <a:tcPr marL="68580" marR="68580" marT="34290" marB="34290"/>
                </a:tc>
                <a:tc>
                  <a:txBody>
                    <a:bodyPr/>
                    <a:lstStyle/>
                    <a:p>
                      <a:r>
                        <a:rPr lang="en-US" sz="2800" dirty="0"/>
                        <a:t>CONS</a:t>
                      </a:r>
                    </a:p>
                  </a:txBody>
                  <a:tcPr marL="68580" marR="68580" marT="34290" marB="34290"/>
                </a:tc>
                <a:extLst>
                  <a:ext uri="{0D108BD9-81ED-4DB2-BD59-A6C34878D82A}">
                    <a16:rowId xmlns:a16="http://schemas.microsoft.com/office/drawing/2014/main" val="2255539231"/>
                  </a:ext>
                </a:extLst>
              </a:tr>
              <a:tr h="2549356">
                <a:tc>
                  <a:txBody>
                    <a:bodyPr/>
                    <a:lstStyle/>
                    <a:p>
                      <a:pPr marL="285750" indent="-285750">
                        <a:buFontTx/>
                        <a:buChar char="-"/>
                      </a:pPr>
                      <a:r>
                        <a:rPr lang="en-US" sz="2400" dirty="0"/>
                        <a:t>Ability to start collecting sooner</a:t>
                      </a:r>
                      <a:r>
                        <a:rPr lang="en-US" sz="2400" baseline="30000" dirty="0"/>
                        <a:t> </a:t>
                      </a:r>
                      <a:r>
                        <a:rPr lang="en-US" sz="2400" dirty="0">
                          <a:sym typeface="Wingdings" panose="05000000000000000000" pitchFamily="2" charset="2"/>
                        </a:rPr>
                        <a:t> earlier availability of a unit in “liquid-state” in case any pre-delivery complications</a:t>
                      </a:r>
                    </a:p>
                    <a:p>
                      <a:pPr marL="285750" indent="-285750">
                        <a:buFontTx/>
                        <a:buChar char="-"/>
                      </a:pPr>
                      <a:r>
                        <a:rPr lang="en-US" sz="2400" dirty="0">
                          <a:sym typeface="Wingdings" panose="05000000000000000000" pitchFamily="2" charset="2"/>
                        </a:rPr>
                        <a:t>Smaller </a:t>
                      </a:r>
                      <a:r>
                        <a:rPr lang="en-US" sz="2400" dirty="0">
                          <a:latin typeface="Calibri" panose="020F0502020204030204" pitchFamily="34" charset="0"/>
                          <a:cs typeface="Calibri" panose="020F0502020204030204" pitchFamily="34" charset="0"/>
                          <a:sym typeface="Wingdings" panose="05000000000000000000" pitchFamily="2" charset="2"/>
                        </a:rPr>
                        <a:t>↓</a:t>
                      </a:r>
                      <a:r>
                        <a:rPr lang="en-US" sz="2400" dirty="0">
                          <a:sym typeface="Wingdings" panose="05000000000000000000" pitchFamily="2" charset="2"/>
                        </a:rPr>
                        <a:t> hemoglobin per procedure compared to DRBC collection</a:t>
                      </a:r>
                    </a:p>
                    <a:p>
                      <a:pPr marL="285750" indent="-285750">
                        <a:buFontTx/>
                        <a:buChar char="-"/>
                      </a:pPr>
                      <a:r>
                        <a:rPr lang="en-US" sz="2400" dirty="0">
                          <a:sym typeface="Wingdings" panose="05000000000000000000" pitchFamily="2" charset="2"/>
                        </a:rPr>
                        <a:t>Qualifies for autologous (Hgb =11.7)</a:t>
                      </a:r>
                    </a:p>
                    <a:p>
                      <a:pPr marL="285750" indent="-285750">
                        <a:buFontTx/>
                        <a:buChar char="-"/>
                      </a:pPr>
                      <a:r>
                        <a:rPr lang="en-US" sz="2400" dirty="0">
                          <a:sym typeface="Wingdings" panose="05000000000000000000" pitchFamily="2" charset="2"/>
                        </a:rPr>
                        <a:t>Possibility of collecting more units    (</a:t>
                      </a:r>
                      <a:r>
                        <a:rPr lang="en-US" sz="2400" u="sng" dirty="0">
                          <a:sym typeface="Wingdings" panose="05000000000000000000" pitchFamily="2" charset="2"/>
                        </a:rPr>
                        <a:t>&gt;</a:t>
                      </a:r>
                      <a:r>
                        <a:rPr lang="en-US" sz="2400" dirty="0">
                          <a:sym typeface="Wingdings" panose="05000000000000000000" pitchFamily="2" charset="2"/>
                        </a:rPr>
                        <a:t> 7 days per collection)</a:t>
                      </a:r>
                    </a:p>
                  </a:txBody>
                  <a:tcPr marL="68580" marR="68580" marT="34290" marB="34290"/>
                </a:tc>
                <a:tc>
                  <a:txBody>
                    <a:bodyPr/>
                    <a:lstStyle/>
                    <a:p>
                      <a:pPr marL="285750" indent="-285750">
                        <a:buFontTx/>
                        <a:buChar char="-"/>
                      </a:pPr>
                      <a:r>
                        <a:rPr lang="en-US" sz="2400" dirty="0"/>
                        <a:t>Only 1 unit available at a time</a:t>
                      </a:r>
                    </a:p>
                    <a:p>
                      <a:pPr marL="285750" indent="-285750">
                        <a:buFontTx/>
                        <a:buChar char="-"/>
                      </a:pPr>
                      <a:r>
                        <a:rPr lang="en-US" sz="2400" dirty="0"/>
                        <a:t>Risk of not fulfilling minimal Hgb requirement for subsequent donation(s)</a:t>
                      </a:r>
                    </a:p>
                    <a:p>
                      <a:pPr marL="285750" indent="-285750">
                        <a:buFontTx/>
                        <a:buChar char="-"/>
                      </a:pPr>
                      <a:endParaRPr lang="en-US" sz="2400" dirty="0">
                        <a:latin typeface="+mn-lt"/>
                      </a:endParaRPr>
                    </a:p>
                  </a:txBody>
                  <a:tcPr marL="68580" marR="68580" marT="34290" marB="34290"/>
                </a:tc>
                <a:extLst>
                  <a:ext uri="{0D108BD9-81ED-4DB2-BD59-A6C34878D82A}">
                    <a16:rowId xmlns:a16="http://schemas.microsoft.com/office/drawing/2014/main" val="1133638055"/>
                  </a:ext>
                </a:extLst>
              </a:tr>
            </a:tbl>
          </a:graphicData>
        </a:graphic>
      </p:graphicFrame>
      <p:sp>
        <p:nvSpPr>
          <p:cNvPr id="8" name="Content Placeholder 12">
            <a:extLst>
              <a:ext uri="{FF2B5EF4-FFF2-40B4-BE49-F238E27FC236}">
                <a16:creationId xmlns:a16="http://schemas.microsoft.com/office/drawing/2014/main" id="{7EE49ED2-7FCE-4C9A-A541-C966D0CE0611}"/>
              </a:ext>
            </a:extLst>
          </p:cNvPr>
          <p:cNvSpPr txBox="1">
            <a:spLocks/>
          </p:cNvSpPr>
          <p:nvPr/>
        </p:nvSpPr>
        <p:spPr>
          <a:xfrm>
            <a:off x="283029" y="1705989"/>
            <a:ext cx="7568420" cy="2387111"/>
          </a:xfrm>
          <a:prstGeom prst="rect">
            <a:avLst/>
          </a:prstGeom>
        </p:spPr>
        <p:txBody>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r>
              <a:rPr lang="en-US" sz="2800" b="1" dirty="0"/>
              <a:t>Case to be made for two WB collections …</a:t>
            </a:r>
          </a:p>
          <a:p>
            <a:pPr algn="ctr"/>
            <a:endParaRPr lang="en-US" sz="2800" b="1" dirty="0"/>
          </a:p>
          <a:p>
            <a:pPr algn="ctr"/>
            <a:endParaRPr lang="en-US" sz="2800" b="1" dirty="0"/>
          </a:p>
        </p:txBody>
      </p:sp>
    </p:spTree>
    <p:extLst>
      <p:ext uri="{BB962C8B-B14F-4D97-AF65-F5344CB8AC3E}">
        <p14:creationId xmlns:p14="http://schemas.microsoft.com/office/powerpoint/2010/main" val="400455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15</a:t>
            </a:fld>
            <a:endParaRPr lang="en-US" sz="1600" dirty="0">
              <a:solidFill>
                <a:srgbClr val="E65300"/>
              </a:solidFill>
            </a:endParaRPr>
          </a:p>
        </p:txBody>
      </p:sp>
      <p:sp>
        <p:nvSpPr>
          <p:cNvPr id="6" name="Content Placeholder 2">
            <a:extLst>
              <a:ext uri="{FF2B5EF4-FFF2-40B4-BE49-F238E27FC236}">
                <a16:creationId xmlns:a16="http://schemas.microsoft.com/office/drawing/2014/main" id="{86C16118-F682-48DD-BFAC-3ED1076E2BBF}"/>
              </a:ext>
            </a:extLst>
          </p:cNvPr>
          <p:cNvSpPr txBox="1">
            <a:spLocks/>
          </p:cNvSpPr>
          <p:nvPr/>
        </p:nvSpPr>
        <p:spPr>
          <a:xfrm>
            <a:off x="686594" y="4617896"/>
            <a:ext cx="8825659" cy="2240104"/>
          </a:xfrm>
          <a:prstGeom prst="rect">
            <a:avLst/>
          </a:prstGeom>
        </p:spPr>
        <p:txBody>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endParaRPr lang="en-US" dirty="0"/>
          </a:p>
        </p:txBody>
      </p:sp>
      <p:sp>
        <p:nvSpPr>
          <p:cNvPr id="4" name="Content Placeholder 2">
            <a:extLst>
              <a:ext uri="{FF2B5EF4-FFF2-40B4-BE49-F238E27FC236}">
                <a16:creationId xmlns:a16="http://schemas.microsoft.com/office/drawing/2014/main" id="{0DF883EA-6ACB-4364-80D5-2DA636873EBD}"/>
              </a:ext>
            </a:extLst>
          </p:cNvPr>
          <p:cNvSpPr txBox="1">
            <a:spLocks/>
          </p:cNvSpPr>
          <p:nvPr/>
        </p:nvSpPr>
        <p:spPr>
          <a:xfrm>
            <a:off x="527447" y="1624347"/>
            <a:ext cx="8545285" cy="4855028"/>
          </a:xfrm>
          <a:prstGeom prst="rect">
            <a:avLst/>
          </a:prstGeom>
        </p:spPr>
        <p:txBody>
          <a:bodyPr>
            <a:normAutofit/>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a:lnSpc>
                <a:spcPct val="100000"/>
              </a:lnSpc>
              <a:spcBef>
                <a:spcPts val="600"/>
              </a:spcBef>
            </a:pPr>
            <a:r>
              <a:rPr lang="en-US" sz="2800" b="1" u="sng" dirty="0"/>
              <a:t>PLAN</a:t>
            </a:r>
          </a:p>
          <a:p>
            <a:pPr marL="365760" indent="-365760">
              <a:lnSpc>
                <a:spcPct val="100000"/>
              </a:lnSpc>
              <a:spcBef>
                <a:spcPts val="600"/>
              </a:spcBef>
              <a:buFont typeface="+mj-lt"/>
              <a:buAutoNum type="arabicPeriod"/>
            </a:pPr>
            <a:r>
              <a:rPr lang="en-US" sz="2400" b="1" dirty="0"/>
              <a:t>Acquire two RBC units via whole blood collections</a:t>
            </a:r>
          </a:p>
          <a:p>
            <a:pPr marL="731520" lvl="1" indent="-365760">
              <a:spcBef>
                <a:spcPts val="600"/>
              </a:spcBef>
              <a:spcAft>
                <a:spcPts val="600"/>
              </a:spcAft>
              <a:buFont typeface="Arial" panose="020B0604020202020204" pitchFamily="34" charset="0"/>
              <a:buChar char="•"/>
            </a:pPr>
            <a:r>
              <a:rPr lang="en-US" sz="2200" dirty="0"/>
              <a:t>1</a:t>
            </a:r>
            <a:r>
              <a:rPr lang="en-US" sz="2200" baseline="30000" dirty="0"/>
              <a:t>st</a:t>
            </a:r>
            <a:r>
              <a:rPr lang="en-US" sz="2200" dirty="0"/>
              <a:t> collection: 10/18/2021</a:t>
            </a:r>
            <a:r>
              <a:rPr lang="en-US" sz="2200" baseline="30000" dirty="0"/>
              <a:t> </a:t>
            </a:r>
            <a:r>
              <a:rPr lang="en-US" sz="2200" dirty="0"/>
              <a:t>(~estim. expir. date = 11/29);      ship from Fargo to Denver (if not used) on/by Nov 22</a:t>
            </a:r>
            <a:r>
              <a:rPr lang="en-US" sz="2200" baseline="30000" dirty="0"/>
              <a:t>nd</a:t>
            </a:r>
          </a:p>
          <a:p>
            <a:pPr marL="731520" lvl="1" indent="-365760">
              <a:spcBef>
                <a:spcPts val="600"/>
              </a:spcBef>
              <a:spcAft>
                <a:spcPts val="600"/>
              </a:spcAft>
              <a:buFont typeface="Arial" panose="020B0604020202020204" pitchFamily="34" charset="0"/>
              <a:buChar char="•"/>
            </a:pPr>
            <a:r>
              <a:rPr lang="en-US" sz="2200" dirty="0"/>
              <a:t>2</a:t>
            </a:r>
            <a:r>
              <a:rPr lang="en-US" sz="2200" baseline="30000" dirty="0"/>
              <a:t>nd</a:t>
            </a:r>
            <a:r>
              <a:rPr lang="en-US" sz="2200" dirty="0"/>
              <a:t> collection:  11/11/2021 (~estim. expir. date 12/23);       ship from Fargo to Denver (if not used) on/by Dec 20</a:t>
            </a:r>
            <a:r>
              <a:rPr lang="en-US" sz="2200" baseline="30000" dirty="0"/>
              <a:t>th</a:t>
            </a:r>
            <a:endParaRPr lang="en-US" sz="2200" dirty="0"/>
          </a:p>
          <a:p>
            <a:pPr marL="365760" indent="-365760">
              <a:lnSpc>
                <a:spcPct val="100000"/>
              </a:lnSpc>
              <a:spcBef>
                <a:spcPts val="600"/>
              </a:spcBef>
              <a:buFont typeface="+mj-lt"/>
              <a:buAutoNum type="arabicPeriod"/>
            </a:pPr>
            <a:r>
              <a:rPr lang="en-US" sz="2400" b="1" dirty="0"/>
              <a:t>Keep both units in “liquid state” (i.e., readily    available to patient/baby if needed quickly)</a:t>
            </a:r>
          </a:p>
          <a:p>
            <a:pPr marL="365760" indent="-365760">
              <a:lnSpc>
                <a:spcPct val="100000"/>
              </a:lnSpc>
              <a:spcBef>
                <a:spcPts val="600"/>
              </a:spcBef>
              <a:buFont typeface="+mj-lt"/>
              <a:buAutoNum type="arabicPeriod"/>
            </a:pPr>
            <a:r>
              <a:rPr lang="en-US" sz="2400" b="1" dirty="0"/>
              <a:t>Freeze the rare units (if not needed/used), close to  their expiration dates. per SOP</a:t>
            </a:r>
          </a:p>
          <a:p>
            <a:pPr>
              <a:lnSpc>
                <a:spcPct val="100000"/>
              </a:lnSpc>
              <a:spcBef>
                <a:spcPts val="600"/>
              </a:spcBef>
              <a:buFont typeface="+mj-lt"/>
              <a:buAutoNum type="arabicPeriod"/>
            </a:pPr>
            <a:endParaRPr lang="en-US" dirty="0"/>
          </a:p>
        </p:txBody>
      </p:sp>
      <p:sp>
        <p:nvSpPr>
          <p:cNvPr id="5" name="TextBox 4">
            <a:extLst>
              <a:ext uri="{FF2B5EF4-FFF2-40B4-BE49-F238E27FC236}">
                <a16:creationId xmlns:a16="http://schemas.microsoft.com/office/drawing/2014/main" id="{881214A3-386A-44B1-9C60-E28C6932D352}"/>
              </a:ext>
            </a:extLst>
          </p:cNvPr>
          <p:cNvSpPr txBox="1"/>
          <p:nvPr/>
        </p:nvSpPr>
        <p:spPr>
          <a:xfrm>
            <a:off x="0" y="565772"/>
            <a:ext cx="9144000" cy="584775"/>
          </a:xfrm>
          <a:prstGeom prst="rect">
            <a:avLst/>
          </a:prstGeom>
          <a:noFill/>
        </p:spPr>
        <p:txBody>
          <a:bodyPr wrap="square">
            <a:spAutoFit/>
          </a:bodyPr>
          <a:lstStyle/>
          <a:p>
            <a:pPr algn="ctr"/>
            <a:r>
              <a:rPr lang="en-US" sz="3200" b="1" dirty="0">
                <a:solidFill>
                  <a:srgbClr val="7030A0"/>
                </a:solidFill>
              </a:rPr>
              <a:t>An Extremely Alloimmunized Patient</a:t>
            </a:r>
            <a:endParaRPr lang="en-US" sz="3200" dirty="0">
              <a:solidFill>
                <a:srgbClr val="7030A0"/>
              </a:solidFill>
            </a:endParaRPr>
          </a:p>
        </p:txBody>
      </p:sp>
    </p:spTree>
    <p:extLst>
      <p:ext uri="{BB962C8B-B14F-4D97-AF65-F5344CB8AC3E}">
        <p14:creationId xmlns:p14="http://schemas.microsoft.com/office/powerpoint/2010/main" val="3115559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16</a:t>
            </a:fld>
            <a:endParaRPr lang="en-US" sz="1600" dirty="0">
              <a:solidFill>
                <a:srgbClr val="E65300"/>
              </a:solidFill>
            </a:endParaRPr>
          </a:p>
        </p:txBody>
      </p:sp>
      <p:sp>
        <p:nvSpPr>
          <p:cNvPr id="6" name="Content Placeholder 2">
            <a:extLst>
              <a:ext uri="{FF2B5EF4-FFF2-40B4-BE49-F238E27FC236}">
                <a16:creationId xmlns:a16="http://schemas.microsoft.com/office/drawing/2014/main" id="{86C16118-F682-48DD-BFAC-3ED1076E2BBF}"/>
              </a:ext>
            </a:extLst>
          </p:cNvPr>
          <p:cNvSpPr txBox="1">
            <a:spLocks/>
          </p:cNvSpPr>
          <p:nvPr/>
        </p:nvSpPr>
        <p:spPr>
          <a:xfrm>
            <a:off x="686594" y="4617896"/>
            <a:ext cx="8825659" cy="2240104"/>
          </a:xfrm>
          <a:prstGeom prst="rect">
            <a:avLst/>
          </a:prstGeom>
        </p:spPr>
        <p:txBody>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endParaRPr lang="en-US" dirty="0"/>
          </a:p>
        </p:txBody>
      </p:sp>
      <p:sp>
        <p:nvSpPr>
          <p:cNvPr id="5" name="TextBox 4">
            <a:extLst>
              <a:ext uri="{FF2B5EF4-FFF2-40B4-BE49-F238E27FC236}">
                <a16:creationId xmlns:a16="http://schemas.microsoft.com/office/drawing/2014/main" id="{881214A3-386A-44B1-9C60-E28C6932D352}"/>
              </a:ext>
            </a:extLst>
          </p:cNvPr>
          <p:cNvSpPr txBox="1"/>
          <p:nvPr/>
        </p:nvSpPr>
        <p:spPr>
          <a:xfrm>
            <a:off x="0" y="565772"/>
            <a:ext cx="9144000" cy="584775"/>
          </a:xfrm>
          <a:prstGeom prst="rect">
            <a:avLst/>
          </a:prstGeom>
          <a:noFill/>
        </p:spPr>
        <p:txBody>
          <a:bodyPr wrap="square">
            <a:spAutoFit/>
          </a:bodyPr>
          <a:lstStyle/>
          <a:p>
            <a:pPr algn="ctr"/>
            <a:r>
              <a:rPr lang="en-US" sz="3200" b="1" dirty="0">
                <a:solidFill>
                  <a:srgbClr val="7030A0"/>
                </a:solidFill>
              </a:rPr>
              <a:t>An Extremely Alloimmunized Patient</a:t>
            </a:r>
            <a:endParaRPr lang="en-US" sz="3200" dirty="0">
              <a:solidFill>
                <a:srgbClr val="7030A0"/>
              </a:solidFill>
            </a:endParaRPr>
          </a:p>
        </p:txBody>
      </p:sp>
      <p:sp>
        <p:nvSpPr>
          <p:cNvPr id="7" name="Title 1">
            <a:extLst>
              <a:ext uri="{FF2B5EF4-FFF2-40B4-BE49-F238E27FC236}">
                <a16:creationId xmlns:a16="http://schemas.microsoft.com/office/drawing/2014/main" id="{45BAC7B6-A05E-4C45-BAA1-279C8E0267DA}"/>
              </a:ext>
            </a:extLst>
          </p:cNvPr>
          <p:cNvSpPr>
            <a:spLocks noGrp="1"/>
          </p:cNvSpPr>
          <p:nvPr>
            <p:ph type="title"/>
          </p:nvPr>
        </p:nvSpPr>
        <p:spPr>
          <a:xfrm>
            <a:off x="866216" y="1587501"/>
            <a:ext cx="7755270" cy="530223"/>
          </a:xfrm>
        </p:spPr>
        <p:txBody>
          <a:bodyPr/>
          <a:lstStyle/>
          <a:p>
            <a:r>
              <a:rPr lang="en-US" b="1" u="sng" dirty="0">
                <a:solidFill>
                  <a:srgbClr val="E65300"/>
                </a:solidFill>
              </a:rPr>
              <a:t>NEXT QUESTION</a:t>
            </a:r>
            <a:r>
              <a:rPr lang="en-US" b="1" dirty="0">
                <a:solidFill>
                  <a:srgbClr val="E65300"/>
                </a:solidFill>
              </a:rPr>
              <a:t>:  </a:t>
            </a:r>
            <a:r>
              <a:rPr lang="en-US" dirty="0">
                <a:solidFill>
                  <a:schemeClr val="tx1"/>
                </a:solidFill>
              </a:rPr>
              <a:t>Autologous vs. Allogeneic?</a:t>
            </a:r>
          </a:p>
        </p:txBody>
      </p:sp>
      <p:sp>
        <p:nvSpPr>
          <p:cNvPr id="8" name="Content Placeholder 2">
            <a:extLst>
              <a:ext uri="{FF2B5EF4-FFF2-40B4-BE49-F238E27FC236}">
                <a16:creationId xmlns:a16="http://schemas.microsoft.com/office/drawing/2014/main" id="{9A8CA298-8C46-4112-A617-9B56947051B7}"/>
              </a:ext>
            </a:extLst>
          </p:cNvPr>
          <p:cNvSpPr txBox="1">
            <a:spLocks/>
          </p:cNvSpPr>
          <p:nvPr/>
        </p:nvSpPr>
        <p:spPr>
          <a:xfrm>
            <a:off x="325664" y="2117724"/>
            <a:ext cx="8611507" cy="2026373"/>
          </a:xfrm>
          <a:prstGeom prst="rect">
            <a:avLst/>
          </a:prstGeom>
        </p:spPr>
        <p:txBody>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marL="274320" indent="-274320">
              <a:lnSpc>
                <a:spcPct val="100000"/>
              </a:lnSpc>
              <a:buFont typeface="Arial" panose="020B0604020202020204" pitchFamily="34" charset="0"/>
              <a:buChar char="•"/>
            </a:pPr>
            <a:r>
              <a:rPr lang="en-US" sz="2400" dirty="0"/>
              <a:t>She was </a:t>
            </a:r>
            <a:r>
              <a:rPr lang="en-US" sz="2400" b="1" dirty="0"/>
              <a:t>pregnant</a:t>
            </a:r>
            <a:r>
              <a:rPr lang="en-US" sz="2400" dirty="0"/>
              <a:t> and her initial Hgb was &lt; 12.5 mg/dL    </a:t>
            </a:r>
            <a:r>
              <a:rPr lang="en-US" sz="2400" dirty="0">
                <a:sym typeface="Wingdings" panose="05000000000000000000" pitchFamily="2" charset="2"/>
              </a:rPr>
              <a:t> </a:t>
            </a:r>
            <a:r>
              <a:rPr lang="en-US" sz="2400" b="1" dirty="0">
                <a:sym typeface="Wingdings" panose="05000000000000000000" pitchFamily="2" charset="2"/>
              </a:rPr>
              <a:t>Not eligible for allogeneic</a:t>
            </a:r>
          </a:p>
          <a:p>
            <a:pPr marL="274320" indent="-274320">
              <a:lnSpc>
                <a:spcPct val="100000"/>
              </a:lnSpc>
              <a:buFont typeface="Arial" panose="020B0604020202020204" pitchFamily="34" charset="0"/>
              <a:buChar char="•"/>
            </a:pPr>
            <a:r>
              <a:rPr lang="en-US" sz="2400" dirty="0">
                <a:sym typeface="Wingdings" panose="05000000000000000000" pitchFamily="2" charset="2"/>
              </a:rPr>
              <a:t>However, considering </a:t>
            </a:r>
            <a:r>
              <a:rPr lang="en-US" sz="2400" b="1" dirty="0">
                <a:sym typeface="Wingdings" panose="05000000000000000000" pitchFamily="2" charset="2"/>
              </a:rPr>
              <a:t>rareness of her phenotype (i.e., no matched units available in the US</a:t>
            </a:r>
            <a:r>
              <a:rPr lang="en-US" sz="2400" dirty="0">
                <a:sym typeface="Wingdings" panose="05000000000000000000" pitchFamily="2" charset="2"/>
              </a:rPr>
              <a:t>), the question arose if, she might not need/use them, could another recipient with the same (or very similar) rare phenotype access them?</a:t>
            </a:r>
          </a:p>
          <a:p>
            <a:pPr marL="274320" indent="-274320">
              <a:lnSpc>
                <a:spcPct val="100000"/>
              </a:lnSpc>
              <a:buFont typeface="Arial" panose="020B0604020202020204" pitchFamily="34" charset="0"/>
              <a:buChar char="•"/>
            </a:pPr>
            <a:r>
              <a:rPr lang="en-US" sz="2400" dirty="0">
                <a:sym typeface="Wingdings" panose="05000000000000000000" pitchFamily="2" charset="2"/>
              </a:rPr>
              <a:t>Our donor care, regulatory/quality and manufacturing teams worked together to make her unit “allogeneic”</a:t>
            </a:r>
          </a:p>
          <a:p>
            <a:pPr marL="274320" indent="-274320">
              <a:lnSpc>
                <a:spcPct val="100000"/>
              </a:lnSpc>
              <a:buFont typeface="Arial" panose="020B0604020202020204" pitchFamily="34" charset="0"/>
              <a:buChar char="•"/>
            </a:pPr>
            <a:r>
              <a:rPr lang="en-US" sz="2400" dirty="0">
                <a:sym typeface="Wingdings" panose="05000000000000000000" pitchFamily="2" charset="2"/>
              </a:rPr>
              <a:t>Plus, her first collection Hgb was 13.3 mg/dL (luck sometimes </a:t>
            </a:r>
            <a:r>
              <a:rPr lang="en-US" sz="2400" i="1" dirty="0">
                <a:sym typeface="Wingdings" panose="05000000000000000000" pitchFamily="2" charset="2"/>
              </a:rPr>
              <a:t>does</a:t>
            </a:r>
            <a:r>
              <a:rPr lang="en-US" sz="2400" dirty="0">
                <a:sym typeface="Wingdings" panose="05000000000000000000" pitchFamily="2" charset="2"/>
              </a:rPr>
              <a:t> favor the prepared )</a:t>
            </a:r>
            <a:endParaRPr lang="en-US" sz="2400" dirty="0"/>
          </a:p>
        </p:txBody>
      </p:sp>
    </p:spTree>
    <p:extLst>
      <p:ext uri="{BB962C8B-B14F-4D97-AF65-F5344CB8AC3E}">
        <p14:creationId xmlns:p14="http://schemas.microsoft.com/office/powerpoint/2010/main" val="386019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17</a:t>
            </a:fld>
            <a:endParaRPr lang="en-US" sz="1600" dirty="0">
              <a:solidFill>
                <a:srgbClr val="E65300"/>
              </a:solidFill>
            </a:endParaRPr>
          </a:p>
        </p:txBody>
      </p:sp>
      <p:sp>
        <p:nvSpPr>
          <p:cNvPr id="6" name="Content Placeholder 2">
            <a:extLst>
              <a:ext uri="{FF2B5EF4-FFF2-40B4-BE49-F238E27FC236}">
                <a16:creationId xmlns:a16="http://schemas.microsoft.com/office/drawing/2014/main" id="{86C16118-F682-48DD-BFAC-3ED1076E2BBF}"/>
              </a:ext>
            </a:extLst>
          </p:cNvPr>
          <p:cNvSpPr txBox="1">
            <a:spLocks/>
          </p:cNvSpPr>
          <p:nvPr/>
        </p:nvSpPr>
        <p:spPr>
          <a:xfrm>
            <a:off x="686594" y="4617896"/>
            <a:ext cx="8825659" cy="2240104"/>
          </a:xfrm>
          <a:prstGeom prst="rect">
            <a:avLst/>
          </a:prstGeom>
        </p:spPr>
        <p:txBody>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endParaRPr lang="en-US" dirty="0"/>
          </a:p>
        </p:txBody>
      </p:sp>
      <p:sp>
        <p:nvSpPr>
          <p:cNvPr id="5" name="TextBox 4">
            <a:extLst>
              <a:ext uri="{FF2B5EF4-FFF2-40B4-BE49-F238E27FC236}">
                <a16:creationId xmlns:a16="http://schemas.microsoft.com/office/drawing/2014/main" id="{881214A3-386A-44B1-9C60-E28C6932D352}"/>
              </a:ext>
            </a:extLst>
          </p:cNvPr>
          <p:cNvSpPr txBox="1"/>
          <p:nvPr/>
        </p:nvSpPr>
        <p:spPr>
          <a:xfrm>
            <a:off x="0" y="565772"/>
            <a:ext cx="9144000" cy="584775"/>
          </a:xfrm>
          <a:prstGeom prst="rect">
            <a:avLst/>
          </a:prstGeom>
          <a:noFill/>
        </p:spPr>
        <p:txBody>
          <a:bodyPr wrap="square">
            <a:spAutoFit/>
          </a:bodyPr>
          <a:lstStyle/>
          <a:p>
            <a:pPr algn="ctr"/>
            <a:r>
              <a:rPr lang="en-US" sz="3200" b="1" dirty="0">
                <a:solidFill>
                  <a:srgbClr val="7030A0"/>
                </a:solidFill>
              </a:rPr>
              <a:t>An Extremely Alloimmunized Patient</a:t>
            </a:r>
            <a:endParaRPr lang="en-US" sz="3200" dirty="0">
              <a:solidFill>
                <a:srgbClr val="7030A0"/>
              </a:solidFill>
            </a:endParaRPr>
          </a:p>
        </p:txBody>
      </p:sp>
      <p:sp>
        <p:nvSpPr>
          <p:cNvPr id="9" name="Title 1">
            <a:extLst>
              <a:ext uri="{FF2B5EF4-FFF2-40B4-BE49-F238E27FC236}">
                <a16:creationId xmlns:a16="http://schemas.microsoft.com/office/drawing/2014/main" id="{CC994D23-0246-4858-96DD-704EC0138F50}"/>
              </a:ext>
            </a:extLst>
          </p:cNvPr>
          <p:cNvSpPr>
            <a:spLocks noGrp="1"/>
          </p:cNvSpPr>
          <p:nvPr>
            <p:ph type="title"/>
          </p:nvPr>
        </p:nvSpPr>
        <p:spPr>
          <a:xfrm>
            <a:off x="527447" y="1701028"/>
            <a:ext cx="7733498" cy="885793"/>
          </a:xfrm>
        </p:spPr>
        <p:txBody>
          <a:bodyPr/>
          <a:lstStyle/>
          <a:p>
            <a:pPr>
              <a:lnSpc>
                <a:spcPct val="100000"/>
              </a:lnSpc>
              <a:spcBef>
                <a:spcPts val="600"/>
              </a:spcBef>
              <a:spcAft>
                <a:spcPts val="600"/>
              </a:spcAft>
            </a:pPr>
            <a:r>
              <a:rPr lang="en-US" b="1" u="sng" dirty="0">
                <a:solidFill>
                  <a:srgbClr val="E65300"/>
                </a:solidFill>
              </a:rPr>
              <a:t>Additional backup strategy</a:t>
            </a:r>
            <a:r>
              <a:rPr lang="en-US" b="1" dirty="0">
                <a:solidFill>
                  <a:srgbClr val="E65300"/>
                </a:solidFill>
              </a:rPr>
              <a:t>: </a:t>
            </a:r>
            <a:r>
              <a:rPr lang="en-US" dirty="0"/>
              <a:t> </a:t>
            </a:r>
            <a:r>
              <a:rPr lang="en-US" dirty="0">
                <a:solidFill>
                  <a:schemeClr val="tx1"/>
                </a:solidFill>
              </a:rPr>
              <a:t>Potentially importing a unit from South Africa</a:t>
            </a:r>
          </a:p>
        </p:txBody>
      </p:sp>
      <p:sp>
        <p:nvSpPr>
          <p:cNvPr id="10" name="Content Placeholder 2">
            <a:extLst>
              <a:ext uri="{FF2B5EF4-FFF2-40B4-BE49-F238E27FC236}">
                <a16:creationId xmlns:a16="http://schemas.microsoft.com/office/drawing/2014/main" id="{13BA796F-647E-4C7F-A5D1-0A3EECD8477F}"/>
              </a:ext>
            </a:extLst>
          </p:cNvPr>
          <p:cNvSpPr txBox="1">
            <a:spLocks/>
          </p:cNvSpPr>
          <p:nvPr/>
        </p:nvSpPr>
        <p:spPr>
          <a:xfrm>
            <a:off x="457200" y="2603500"/>
            <a:ext cx="8142514" cy="3416300"/>
          </a:xfrm>
          <a:prstGeom prst="rect">
            <a:avLst/>
          </a:prstGeom>
        </p:spPr>
        <p:txBody>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marL="274320" indent="-274320">
              <a:lnSpc>
                <a:spcPct val="100000"/>
              </a:lnSpc>
              <a:spcBef>
                <a:spcPts val="600"/>
              </a:spcBef>
              <a:buFont typeface="Arial" panose="020B0604020202020204" pitchFamily="34" charset="0"/>
              <a:buChar char="•"/>
            </a:pPr>
            <a:r>
              <a:rPr lang="en-US" sz="2400" dirty="0"/>
              <a:t>Our hospital-based colleagues and we worked with ARDP to collect/ import a unit from a suitable donor identified in South Africa</a:t>
            </a:r>
          </a:p>
          <a:p>
            <a:pPr marL="274320" indent="-274320">
              <a:lnSpc>
                <a:spcPct val="100000"/>
              </a:lnSpc>
              <a:spcBef>
                <a:spcPts val="600"/>
              </a:spcBef>
              <a:buFont typeface="Arial" panose="020B0604020202020204" pitchFamily="34" charset="0"/>
              <a:buChar char="•"/>
            </a:pPr>
            <a:r>
              <a:rPr lang="en-US" sz="2400" dirty="0"/>
              <a:t>Eventually, though, it was decided that such a need no longer existed (owing to all the MANY preparations that were being made domestically)</a:t>
            </a:r>
          </a:p>
          <a:p>
            <a:pPr marL="274320" indent="-274320">
              <a:lnSpc>
                <a:spcPct val="100000"/>
              </a:lnSpc>
              <a:spcBef>
                <a:spcPts val="600"/>
              </a:spcBef>
              <a:buFont typeface="Arial" panose="020B0604020202020204" pitchFamily="34" charset="0"/>
              <a:buChar char="•"/>
            </a:pPr>
            <a:r>
              <a:rPr lang="en-US" sz="2400" dirty="0"/>
              <a:t>For a time, however, we wrestled with the question of whether Vitalant could accept, issue, and (if not ultimately transfused) freeze the unit from South Africa</a:t>
            </a:r>
          </a:p>
        </p:txBody>
      </p:sp>
    </p:spTree>
    <p:extLst>
      <p:ext uri="{BB962C8B-B14F-4D97-AF65-F5344CB8AC3E}">
        <p14:creationId xmlns:p14="http://schemas.microsoft.com/office/powerpoint/2010/main" val="815572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18</a:t>
            </a:fld>
            <a:endParaRPr lang="en-US" sz="1600" dirty="0">
              <a:solidFill>
                <a:srgbClr val="E65300"/>
              </a:solidFill>
            </a:endParaRPr>
          </a:p>
        </p:txBody>
      </p:sp>
      <p:sp>
        <p:nvSpPr>
          <p:cNvPr id="6" name="Content Placeholder 2">
            <a:extLst>
              <a:ext uri="{FF2B5EF4-FFF2-40B4-BE49-F238E27FC236}">
                <a16:creationId xmlns:a16="http://schemas.microsoft.com/office/drawing/2014/main" id="{86C16118-F682-48DD-BFAC-3ED1076E2BBF}"/>
              </a:ext>
            </a:extLst>
          </p:cNvPr>
          <p:cNvSpPr txBox="1">
            <a:spLocks/>
          </p:cNvSpPr>
          <p:nvPr/>
        </p:nvSpPr>
        <p:spPr>
          <a:xfrm>
            <a:off x="686594" y="4617896"/>
            <a:ext cx="8825659" cy="2240104"/>
          </a:xfrm>
          <a:prstGeom prst="rect">
            <a:avLst/>
          </a:prstGeom>
        </p:spPr>
        <p:txBody>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endParaRPr lang="en-US" dirty="0"/>
          </a:p>
        </p:txBody>
      </p:sp>
      <p:sp>
        <p:nvSpPr>
          <p:cNvPr id="5" name="TextBox 4">
            <a:extLst>
              <a:ext uri="{FF2B5EF4-FFF2-40B4-BE49-F238E27FC236}">
                <a16:creationId xmlns:a16="http://schemas.microsoft.com/office/drawing/2014/main" id="{881214A3-386A-44B1-9C60-E28C6932D352}"/>
              </a:ext>
            </a:extLst>
          </p:cNvPr>
          <p:cNvSpPr txBox="1"/>
          <p:nvPr/>
        </p:nvSpPr>
        <p:spPr>
          <a:xfrm>
            <a:off x="0" y="565772"/>
            <a:ext cx="9144000" cy="584775"/>
          </a:xfrm>
          <a:prstGeom prst="rect">
            <a:avLst/>
          </a:prstGeom>
          <a:noFill/>
        </p:spPr>
        <p:txBody>
          <a:bodyPr wrap="square">
            <a:spAutoFit/>
          </a:bodyPr>
          <a:lstStyle/>
          <a:p>
            <a:pPr algn="ctr"/>
            <a:r>
              <a:rPr lang="en-US" sz="3200" b="1" dirty="0">
                <a:solidFill>
                  <a:srgbClr val="7030A0"/>
                </a:solidFill>
              </a:rPr>
              <a:t>An Extremely Alloimmunized Patient</a:t>
            </a:r>
            <a:endParaRPr lang="en-US" sz="3200" dirty="0">
              <a:solidFill>
                <a:srgbClr val="7030A0"/>
              </a:solidFill>
            </a:endParaRPr>
          </a:p>
        </p:txBody>
      </p:sp>
      <p:sp>
        <p:nvSpPr>
          <p:cNvPr id="9" name="Title 1">
            <a:extLst>
              <a:ext uri="{FF2B5EF4-FFF2-40B4-BE49-F238E27FC236}">
                <a16:creationId xmlns:a16="http://schemas.microsoft.com/office/drawing/2014/main" id="{CC994D23-0246-4858-96DD-704EC0138F50}"/>
              </a:ext>
            </a:extLst>
          </p:cNvPr>
          <p:cNvSpPr>
            <a:spLocks noGrp="1"/>
          </p:cNvSpPr>
          <p:nvPr>
            <p:ph type="title"/>
          </p:nvPr>
        </p:nvSpPr>
        <p:spPr>
          <a:xfrm>
            <a:off x="527447" y="1701028"/>
            <a:ext cx="7733498" cy="885793"/>
          </a:xfrm>
        </p:spPr>
        <p:txBody>
          <a:bodyPr/>
          <a:lstStyle/>
          <a:p>
            <a:pPr>
              <a:lnSpc>
                <a:spcPct val="100000"/>
              </a:lnSpc>
              <a:spcBef>
                <a:spcPts val="600"/>
              </a:spcBef>
              <a:spcAft>
                <a:spcPts val="600"/>
              </a:spcAft>
            </a:pPr>
            <a:r>
              <a:rPr lang="en-US" b="1" u="sng" dirty="0">
                <a:solidFill>
                  <a:srgbClr val="E65300"/>
                </a:solidFill>
              </a:rPr>
              <a:t>Additional backup strategy</a:t>
            </a:r>
            <a:r>
              <a:rPr lang="en-US" b="1" dirty="0">
                <a:solidFill>
                  <a:srgbClr val="E65300"/>
                </a:solidFill>
              </a:rPr>
              <a:t>: </a:t>
            </a:r>
            <a:r>
              <a:rPr lang="en-US" dirty="0"/>
              <a:t> </a:t>
            </a:r>
            <a:r>
              <a:rPr lang="en-US" dirty="0">
                <a:solidFill>
                  <a:schemeClr val="tx1"/>
                </a:solidFill>
              </a:rPr>
              <a:t>Potentially importing a unit from South Africa</a:t>
            </a:r>
          </a:p>
        </p:txBody>
      </p:sp>
      <p:sp>
        <p:nvSpPr>
          <p:cNvPr id="7" name="Content Placeholder 2">
            <a:extLst>
              <a:ext uri="{FF2B5EF4-FFF2-40B4-BE49-F238E27FC236}">
                <a16:creationId xmlns:a16="http://schemas.microsoft.com/office/drawing/2014/main" id="{AB852CE2-61FE-4B51-B633-7D20C478D9E2}"/>
              </a:ext>
            </a:extLst>
          </p:cNvPr>
          <p:cNvSpPr txBox="1">
            <a:spLocks/>
          </p:cNvSpPr>
          <p:nvPr/>
        </p:nvSpPr>
        <p:spPr>
          <a:xfrm>
            <a:off x="463040" y="2937263"/>
            <a:ext cx="8217920" cy="3416300"/>
          </a:xfrm>
          <a:prstGeom prst="rect">
            <a:avLst/>
          </a:prstGeom>
        </p:spPr>
        <p:txBody>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a:lnSpc>
                <a:spcPct val="100000"/>
              </a:lnSpc>
              <a:spcBef>
                <a:spcPts val="600"/>
              </a:spcBef>
            </a:pPr>
            <a:r>
              <a:rPr lang="en-US" sz="3200" dirty="0"/>
              <a:t>Future “to-do list assignment:” We will inquire further about the regulatory aspects of this kind of request to sort out the logistics in case we need to accommodate similar requests in the future</a:t>
            </a:r>
          </a:p>
        </p:txBody>
      </p:sp>
    </p:spTree>
    <p:extLst>
      <p:ext uri="{BB962C8B-B14F-4D97-AF65-F5344CB8AC3E}">
        <p14:creationId xmlns:p14="http://schemas.microsoft.com/office/powerpoint/2010/main" val="3652027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19</a:t>
            </a:fld>
            <a:endParaRPr lang="en-US" sz="1600" dirty="0">
              <a:solidFill>
                <a:srgbClr val="E65300"/>
              </a:solidFill>
            </a:endParaRPr>
          </a:p>
        </p:txBody>
      </p:sp>
      <p:sp>
        <p:nvSpPr>
          <p:cNvPr id="6" name="Content Placeholder 2">
            <a:extLst>
              <a:ext uri="{FF2B5EF4-FFF2-40B4-BE49-F238E27FC236}">
                <a16:creationId xmlns:a16="http://schemas.microsoft.com/office/drawing/2014/main" id="{86C16118-F682-48DD-BFAC-3ED1076E2BBF}"/>
              </a:ext>
            </a:extLst>
          </p:cNvPr>
          <p:cNvSpPr txBox="1">
            <a:spLocks/>
          </p:cNvSpPr>
          <p:nvPr/>
        </p:nvSpPr>
        <p:spPr>
          <a:xfrm>
            <a:off x="686594" y="4617896"/>
            <a:ext cx="8825659" cy="2240104"/>
          </a:xfrm>
          <a:prstGeom prst="rect">
            <a:avLst/>
          </a:prstGeom>
        </p:spPr>
        <p:txBody>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endParaRPr lang="en-US" dirty="0"/>
          </a:p>
        </p:txBody>
      </p:sp>
      <p:sp>
        <p:nvSpPr>
          <p:cNvPr id="5" name="TextBox 4">
            <a:extLst>
              <a:ext uri="{FF2B5EF4-FFF2-40B4-BE49-F238E27FC236}">
                <a16:creationId xmlns:a16="http://schemas.microsoft.com/office/drawing/2014/main" id="{881214A3-386A-44B1-9C60-E28C6932D352}"/>
              </a:ext>
            </a:extLst>
          </p:cNvPr>
          <p:cNvSpPr txBox="1"/>
          <p:nvPr/>
        </p:nvSpPr>
        <p:spPr>
          <a:xfrm>
            <a:off x="0" y="565772"/>
            <a:ext cx="9144000" cy="584775"/>
          </a:xfrm>
          <a:prstGeom prst="rect">
            <a:avLst/>
          </a:prstGeom>
          <a:noFill/>
        </p:spPr>
        <p:txBody>
          <a:bodyPr wrap="square">
            <a:spAutoFit/>
          </a:bodyPr>
          <a:lstStyle/>
          <a:p>
            <a:pPr algn="ctr"/>
            <a:r>
              <a:rPr lang="en-US" sz="3200" b="1" dirty="0">
                <a:solidFill>
                  <a:srgbClr val="7030A0"/>
                </a:solidFill>
              </a:rPr>
              <a:t>An Extremely Alloimmunized Patient</a:t>
            </a:r>
            <a:endParaRPr lang="en-US" sz="3200" dirty="0">
              <a:solidFill>
                <a:srgbClr val="7030A0"/>
              </a:solidFill>
            </a:endParaRPr>
          </a:p>
        </p:txBody>
      </p:sp>
      <p:sp>
        <p:nvSpPr>
          <p:cNvPr id="9" name="Content Placeholder 2">
            <a:extLst>
              <a:ext uri="{FF2B5EF4-FFF2-40B4-BE49-F238E27FC236}">
                <a16:creationId xmlns:a16="http://schemas.microsoft.com/office/drawing/2014/main" id="{3D5DA5AF-479F-4284-A2B2-D5E30F751CD7}"/>
              </a:ext>
            </a:extLst>
          </p:cNvPr>
          <p:cNvSpPr txBox="1">
            <a:spLocks/>
          </p:cNvSpPr>
          <p:nvPr/>
        </p:nvSpPr>
        <p:spPr>
          <a:xfrm>
            <a:off x="476650" y="2040725"/>
            <a:ext cx="8190700" cy="3897738"/>
          </a:xfrm>
          <a:prstGeom prst="rect">
            <a:avLst/>
          </a:prstGeom>
        </p:spPr>
        <p:txBody>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marL="274320" indent="-274320">
              <a:lnSpc>
                <a:spcPct val="100000"/>
              </a:lnSpc>
              <a:spcBef>
                <a:spcPts val="300"/>
              </a:spcBef>
              <a:spcAft>
                <a:spcPts val="300"/>
              </a:spcAft>
              <a:buFont typeface="Arial" panose="020B0604020202020204" pitchFamily="34" charset="0"/>
              <a:buChar char="•"/>
            </a:pPr>
            <a:r>
              <a:rPr lang="en-US" sz="2200" dirty="0">
                <a:solidFill>
                  <a:srgbClr val="26282A"/>
                </a:solidFill>
                <a:latin typeface="Arial" panose="020B0604020202020204" pitchFamily="34" charset="0"/>
                <a:ea typeface="Calibri" panose="020F0502020204030204" pitchFamily="34" charset="0"/>
                <a:cs typeface="Arial" panose="020B0604020202020204" pitchFamily="34" charset="0"/>
              </a:rPr>
              <a:t>31-year-old pregnant (32 weeks), group O, Rh(D)-positive African-American woman</a:t>
            </a:r>
          </a:p>
          <a:p>
            <a:pPr marL="274320" indent="-274320">
              <a:lnSpc>
                <a:spcPct val="100000"/>
              </a:lnSpc>
              <a:spcBef>
                <a:spcPts val="300"/>
              </a:spcBef>
              <a:spcAft>
                <a:spcPts val="300"/>
              </a:spcAft>
              <a:buFont typeface="Arial" panose="020B0604020202020204" pitchFamily="34" charset="0"/>
              <a:buChar char="•"/>
            </a:pPr>
            <a:r>
              <a:rPr lang="en-US" sz="2200" dirty="0">
                <a:solidFill>
                  <a:srgbClr val="26282A"/>
                </a:solidFill>
                <a:latin typeface="Arial" panose="020B0604020202020204" pitchFamily="34" charset="0"/>
                <a:ea typeface="Calibri" panose="020F0502020204030204" pitchFamily="34" charset="0"/>
                <a:cs typeface="Arial" panose="020B0604020202020204" pitchFamily="34" charset="0"/>
              </a:rPr>
              <a:t>Very rare phenotype + multiple clinically significant antibodies</a:t>
            </a:r>
          </a:p>
          <a:p>
            <a:pPr marL="274320" indent="-274320">
              <a:lnSpc>
                <a:spcPct val="100000"/>
              </a:lnSpc>
              <a:spcBef>
                <a:spcPts val="300"/>
              </a:spcBef>
              <a:spcAft>
                <a:spcPts val="300"/>
              </a:spcAft>
              <a:buFont typeface="Arial" panose="020B0604020202020204" pitchFamily="34" charset="0"/>
              <a:buChar char="•"/>
            </a:pPr>
            <a:r>
              <a:rPr lang="en-US" sz="2200" dirty="0">
                <a:solidFill>
                  <a:srgbClr val="26282A"/>
                </a:solidFill>
                <a:latin typeface="Arial" panose="020B0604020202020204" pitchFamily="34" charset="0"/>
                <a:ea typeface="Calibri" panose="020F0502020204030204" pitchFamily="34" charset="0"/>
                <a:cs typeface="Arial" panose="020B0604020202020204" pitchFamily="34" charset="0"/>
              </a:rPr>
              <a:t>Scheduled delivery (C-Section) at 37 weeks (around December 17</a:t>
            </a:r>
            <a:r>
              <a:rPr lang="en-US" sz="2200" baseline="30000" dirty="0">
                <a:solidFill>
                  <a:srgbClr val="26282A"/>
                </a:solidFill>
                <a:latin typeface="Arial" panose="020B0604020202020204" pitchFamily="34" charset="0"/>
                <a:ea typeface="Calibri" panose="020F0502020204030204" pitchFamily="34" charset="0"/>
                <a:cs typeface="Arial" panose="020B0604020202020204" pitchFamily="34" charset="0"/>
              </a:rPr>
              <a:t>th) </a:t>
            </a:r>
            <a:r>
              <a:rPr lang="en-US" sz="2200" dirty="0">
                <a:solidFill>
                  <a:srgbClr val="26282A"/>
                </a:solidFill>
                <a:latin typeface="Arial" panose="020B0604020202020204" pitchFamily="34" charset="0"/>
                <a:ea typeface="Calibri" panose="020F0502020204030204" pitchFamily="34" charset="0"/>
                <a:cs typeface="Arial" panose="020B0604020202020204" pitchFamily="34" charset="0"/>
              </a:rPr>
              <a:t>with use of intraoperative cell saver and tranexamic acid</a:t>
            </a:r>
          </a:p>
          <a:p>
            <a:pPr marL="274320" indent="-274320">
              <a:lnSpc>
                <a:spcPct val="100000"/>
              </a:lnSpc>
              <a:spcBef>
                <a:spcPts val="300"/>
              </a:spcBef>
              <a:spcAft>
                <a:spcPts val="300"/>
              </a:spcAft>
              <a:buFont typeface="Arial" panose="020B0604020202020204" pitchFamily="34" charset="0"/>
              <a:buChar char="•"/>
            </a:pPr>
            <a:r>
              <a:rPr lang="en-US" sz="2200" dirty="0">
                <a:latin typeface="Arial" panose="020B0604020202020204" pitchFamily="34" charset="0"/>
                <a:cs typeface="Arial" panose="020B0604020202020204" pitchFamily="34" charset="0"/>
              </a:rPr>
              <a:t>First collection on Oct 18</a:t>
            </a:r>
            <a:r>
              <a:rPr lang="en-US" sz="2200" baseline="30000" dirty="0">
                <a:latin typeface="Arial" panose="020B0604020202020204" pitchFamily="34" charset="0"/>
                <a:cs typeface="Arial" panose="020B0604020202020204" pitchFamily="34" charset="0"/>
              </a:rPr>
              <a:t>th </a:t>
            </a:r>
            <a:r>
              <a:rPr lang="en-US" sz="2200" dirty="0">
                <a:latin typeface="Arial" panose="020B0604020202020204" pitchFamily="34" charset="0"/>
                <a:cs typeface="Arial" panose="020B0604020202020204" pitchFamily="34" charset="0"/>
              </a:rPr>
              <a:t>(expiration Nov 29</a:t>
            </a:r>
            <a:r>
              <a:rPr lang="en-US" sz="2200" baseline="30000" dirty="0">
                <a:latin typeface="Arial" panose="020B0604020202020204" pitchFamily="34" charset="0"/>
                <a:cs typeface="Arial" panose="020B0604020202020204" pitchFamily="34" charset="0"/>
              </a:rPr>
              <a:t>th</a:t>
            </a:r>
            <a:r>
              <a:rPr lang="en-US" sz="2200" dirty="0">
                <a:latin typeface="Arial" panose="020B0604020202020204" pitchFamily="34" charset="0"/>
                <a:cs typeface="Arial" panose="020B0604020202020204" pitchFamily="34" charset="0"/>
              </a:rPr>
              <a:t>), with shipping to Denver (if not used) on Nov 22</a:t>
            </a:r>
            <a:r>
              <a:rPr lang="en-US" sz="2200" baseline="30000" dirty="0">
                <a:latin typeface="Arial" panose="020B0604020202020204" pitchFamily="34" charset="0"/>
                <a:cs typeface="Arial" panose="020B0604020202020204" pitchFamily="34" charset="0"/>
              </a:rPr>
              <a:t>nd</a:t>
            </a:r>
            <a:r>
              <a:rPr lang="en-US" sz="2200" dirty="0">
                <a:latin typeface="Arial" panose="020B0604020202020204" pitchFamily="34" charset="0"/>
                <a:cs typeface="Arial" panose="020B0604020202020204" pitchFamily="34" charset="0"/>
              </a:rPr>
              <a:t>.</a:t>
            </a:r>
          </a:p>
          <a:p>
            <a:pPr marL="274320" indent="-274320">
              <a:lnSpc>
                <a:spcPct val="100000"/>
              </a:lnSpc>
              <a:spcBef>
                <a:spcPts val="300"/>
              </a:spcBef>
              <a:spcAft>
                <a:spcPts val="300"/>
              </a:spcAft>
              <a:buFont typeface="Arial" panose="020B0604020202020204" pitchFamily="34" charset="0"/>
              <a:buChar char="•"/>
            </a:pPr>
            <a:r>
              <a:rPr lang="en-US" sz="2200" dirty="0">
                <a:latin typeface="Arial" panose="020B0604020202020204" pitchFamily="34" charset="0"/>
                <a:cs typeface="Arial" panose="020B0604020202020204" pitchFamily="34" charset="0"/>
              </a:rPr>
              <a:t>Second collection was on Nov 11</a:t>
            </a:r>
            <a:r>
              <a:rPr lang="en-US" sz="2200" baseline="30000" dirty="0">
                <a:latin typeface="Arial" panose="020B0604020202020204" pitchFamily="34" charset="0"/>
                <a:cs typeface="Arial" panose="020B0604020202020204" pitchFamily="34" charset="0"/>
              </a:rPr>
              <a:t>th</a:t>
            </a:r>
            <a:r>
              <a:rPr lang="en-US" sz="2200" dirty="0">
                <a:latin typeface="Arial" panose="020B0604020202020204" pitchFamily="34" charset="0"/>
                <a:cs typeface="Arial" panose="020B0604020202020204" pitchFamily="34" charset="0"/>
              </a:rPr>
              <a:t> (estimated expiration date Dec 23</a:t>
            </a:r>
            <a:r>
              <a:rPr lang="en-US" sz="2200" baseline="30000" dirty="0">
                <a:latin typeface="Arial" panose="020B0604020202020204" pitchFamily="34" charset="0"/>
                <a:cs typeface="Arial" panose="020B0604020202020204" pitchFamily="34" charset="0"/>
              </a:rPr>
              <a:t>rd</a:t>
            </a:r>
            <a:r>
              <a:rPr lang="en-US" sz="2200" dirty="0">
                <a:latin typeface="Arial" panose="020B0604020202020204" pitchFamily="34" charset="0"/>
                <a:cs typeface="Arial" panose="020B0604020202020204" pitchFamily="34" charset="0"/>
              </a:rPr>
              <a:t>), with shipping to Denver (if not used) on Dec 20</a:t>
            </a:r>
            <a:r>
              <a:rPr lang="en-US" sz="2200" baseline="30000" dirty="0">
                <a:latin typeface="Arial" panose="020B0604020202020204" pitchFamily="34" charset="0"/>
                <a:cs typeface="Arial" panose="020B0604020202020204" pitchFamily="34" charset="0"/>
              </a:rPr>
              <a:t>th</a:t>
            </a:r>
            <a:endParaRPr lang="en-US" sz="2200" baseline="30000" dirty="0">
              <a:solidFill>
                <a:srgbClr val="26282A"/>
              </a:solidFill>
              <a:latin typeface="Arial" panose="020B0604020202020204" pitchFamily="34" charset="0"/>
              <a:ea typeface="Calibri" panose="020F0502020204030204" pitchFamily="34" charset="0"/>
              <a:cs typeface="Arial" panose="020B0604020202020204" pitchFamily="34" charset="0"/>
            </a:endParaRPr>
          </a:p>
        </p:txBody>
      </p:sp>
      <p:sp>
        <p:nvSpPr>
          <p:cNvPr id="10" name="Title 1">
            <a:extLst>
              <a:ext uri="{FF2B5EF4-FFF2-40B4-BE49-F238E27FC236}">
                <a16:creationId xmlns:a16="http://schemas.microsoft.com/office/drawing/2014/main" id="{34FA10A1-95AA-4081-93CA-D314C757B9DC}"/>
              </a:ext>
            </a:extLst>
          </p:cNvPr>
          <p:cNvSpPr>
            <a:spLocks noGrp="1"/>
          </p:cNvSpPr>
          <p:nvPr>
            <p:ph type="title"/>
          </p:nvPr>
        </p:nvSpPr>
        <p:spPr>
          <a:xfrm>
            <a:off x="677640" y="1150547"/>
            <a:ext cx="8412162" cy="1022350"/>
          </a:xfrm>
        </p:spPr>
        <p:txBody>
          <a:bodyPr/>
          <a:lstStyle/>
          <a:p>
            <a:r>
              <a:rPr lang="en-US" sz="3200" b="1" dirty="0">
                <a:solidFill>
                  <a:srgbClr val="E65300"/>
                </a:solidFill>
              </a:rPr>
              <a:t>What ultimately happened…</a:t>
            </a:r>
          </a:p>
        </p:txBody>
      </p:sp>
    </p:spTree>
    <p:extLst>
      <p:ext uri="{BB962C8B-B14F-4D97-AF65-F5344CB8AC3E}">
        <p14:creationId xmlns:p14="http://schemas.microsoft.com/office/powerpoint/2010/main" val="3818143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3DCA5C9-2E11-4C67-86EB-AE1DE127DC64}" type="slidenum">
              <a:rPr lang="en-US" sz="1600" smtClean="0"/>
              <a:pPr/>
              <a:t>2</a:t>
            </a:fld>
            <a:endParaRPr lang="en-US" sz="1600" dirty="0"/>
          </a:p>
        </p:txBody>
      </p:sp>
      <p:sp>
        <p:nvSpPr>
          <p:cNvPr id="3" name="Content Placeholder 6"/>
          <p:cNvSpPr txBox="1">
            <a:spLocks/>
          </p:cNvSpPr>
          <p:nvPr/>
        </p:nvSpPr>
        <p:spPr>
          <a:xfrm>
            <a:off x="-128322" y="2490477"/>
            <a:ext cx="9144000" cy="4114799"/>
          </a:xfrm>
          <a:prstGeom prst="rect">
            <a:avLst/>
          </a:prstGeom>
        </p:spPr>
        <p:txBody>
          <a:bodyPr>
            <a:norm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Arial" charset="0"/>
              <a:buNone/>
            </a:pPr>
            <a:r>
              <a:rPr lang="en-US" sz="3400" dirty="0">
                <a:solidFill>
                  <a:schemeClr val="bg1"/>
                </a:solidFill>
                <a:effectLst>
                  <a:outerShdw blurRad="38100" dist="38100" dir="2700000" algn="tl">
                    <a:srgbClr val="000000">
                      <a:alpha val="43137"/>
                    </a:srgbClr>
                  </a:outerShdw>
                </a:effectLst>
                <a:cs typeface="Helvetica" panose="020B0604020202020204" pitchFamily="34" charset="0"/>
              </a:rPr>
              <a:t>	- </a:t>
            </a:r>
            <a:r>
              <a:rPr lang="en-US" sz="3400" b="1" dirty="0">
                <a:solidFill>
                  <a:schemeClr val="bg1"/>
                </a:solidFill>
                <a:effectLst>
                  <a:outerShdw blurRad="38100" dist="38100" dir="2700000" algn="tl">
                    <a:srgbClr val="000000">
                      <a:alpha val="43137"/>
                    </a:srgbClr>
                  </a:outerShdw>
                </a:effectLst>
                <a:cs typeface="Helvetica" panose="020B0604020202020204" pitchFamily="34" charset="0"/>
              </a:rPr>
              <a:t>The speaker has no relevant financial relationships with commercial or other entities that would lead to a potential                    conflict of interest w.r.t.                                      this presentation</a:t>
            </a:r>
          </a:p>
          <a:p>
            <a:pPr algn="ctr">
              <a:buFont typeface="Arial" charset="0"/>
              <a:buNone/>
            </a:pPr>
            <a:r>
              <a:rPr lang="en-US" sz="3400" b="1" dirty="0">
                <a:solidFill>
                  <a:schemeClr val="bg1"/>
                </a:solidFill>
                <a:effectLst>
                  <a:outerShdw blurRad="38100" dist="38100" dir="2700000" algn="tl">
                    <a:srgbClr val="000000">
                      <a:alpha val="43137"/>
                    </a:srgbClr>
                  </a:outerShdw>
                </a:effectLst>
                <a:cs typeface="Helvetica" panose="020B0604020202020204" pitchFamily="34" charset="0"/>
              </a:rPr>
              <a:t>- Many thanks to Dr. Chris Gresens for providing his slides.</a:t>
            </a:r>
          </a:p>
        </p:txBody>
      </p:sp>
      <p:sp>
        <p:nvSpPr>
          <p:cNvPr id="4" name="Title 1"/>
          <p:cNvSpPr>
            <a:spLocks noGrp="1"/>
          </p:cNvSpPr>
          <p:nvPr>
            <p:ph type="title" idx="4294967295"/>
          </p:nvPr>
        </p:nvSpPr>
        <p:spPr>
          <a:xfrm>
            <a:off x="152400" y="345013"/>
            <a:ext cx="8763000" cy="1338828"/>
          </a:xfrm>
        </p:spPr>
        <p:txBody>
          <a:bodyPr anchor="b">
            <a:spAutoFit/>
          </a:bodyPr>
          <a:lstStyle/>
          <a:p>
            <a:pPr algn="ctr" eaLnBrk="1" hangingPunct="1"/>
            <a:r>
              <a:rPr lang="en-US" sz="4000" b="1" dirty="0">
                <a:solidFill>
                  <a:schemeClr val="bg1"/>
                </a:solidFill>
                <a:effectLst>
                  <a:outerShdw blurRad="38100" dist="38100" dir="2700000" algn="tl">
                    <a:srgbClr val="000000">
                      <a:alpha val="43137"/>
                    </a:srgbClr>
                  </a:outerShdw>
                </a:effectLst>
                <a:latin typeface="+mj-lt"/>
              </a:rPr>
              <a:t>Conflict of Interest Disclosure &amp;Acknowledgements</a:t>
            </a:r>
            <a:r>
              <a:rPr lang="en-US" b="1" dirty="0">
                <a:solidFill>
                  <a:schemeClr val="bg1"/>
                </a:solidFill>
                <a:effectLst>
                  <a:outerShdw blurRad="38100" dist="38100" dir="2700000" algn="tl">
                    <a:srgbClr val="000000">
                      <a:alpha val="43137"/>
                    </a:srgbClr>
                  </a:outerShdw>
                </a:effectLst>
                <a:latin typeface="+mj-lt"/>
              </a:rPr>
              <a:t> </a:t>
            </a:r>
          </a:p>
        </p:txBody>
      </p:sp>
    </p:spTree>
    <p:extLst>
      <p:ext uri="{BB962C8B-B14F-4D97-AF65-F5344CB8AC3E}">
        <p14:creationId xmlns:p14="http://schemas.microsoft.com/office/powerpoint/2010/main" val="1132679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20</a:t>
            </a:fld>
            <a:endParaRPr lang="en-US" sz="1600" dirty="0">
              <a:solidFill>
                <a:srgbClr val="E65300"/>
              </a:solidFill>
            </a:endParaRPr>
          </a:p>
        </p:txBody>
      </p:sp>
      <p:sp>
        <p:nvSpPr>
          <p:cNvPr id="6" name="Content Placeholder 2">
            <a:extLst>
              <a:ext uri="{FF2B5EF4-FFF2-40B4-BE49-F238E27FC236}">
                <a16:creationId xmlns:a16="http://schemas.microsoft.com/office/drawing/2014/main" id="{86C16118-F682-48DD-BFAC-3ED1076E2BBF}"/>
              </a:ext>
            </a:extLst>
          </p:cNvPr>
          <p:cNvSpPr txBox="1">
            <a:spLocks/>
          </p:cNvSpPr>
          <p:nvPr/>
        </p:nvSpPr>
        <p:spPr>
          <a:xfrm>
            <a:off x="686594" y="4617896"/>
            <a:ext cx="8825659" cy="2240104"/>
          </a:xfrm>
          <a:prstGeom prst="rect">
            <a:avLst/>
          </a:prstGeom>
        </p:spPr>
        <p:txBody>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endParaRPr lang="en-US" dirty="0"/>
          </a:p>
        </p:txBody>
      </p:sp>
      <p:sp>
        <p:nvSpPr>
          <p:cNvPr id="5" name="TextBox 4">
            <a:extLst>
              <a:ext uri="{FF2B5EF4-FFF2-40B4-BE49-F238E27FC236}">
                <a16:creationId xmlns:a16="http://schemas.microsoft.com/office/drawing/2014/main" id="{881214A3-386A-44B1-9C60-E28C6932D352}"/>
              </a:ext>
            </a:extLst>
          </p:cNvPr>
          <p:cNvSpPr txBox="1"/>
          <p:nvPr/>
        </p:nvSpPr>
        <p:spPr>
          <a:xfrm>
            <a:off x="0" y="565772"/>
            <a:ext cx="9144000" cy="584775"/>
          </a:xfrm>
          <a:prstGeom prst="rect">
            <a:avLst/>
          </a:prstGeom>
          <a:noFill/>
        </p:spPr>
        <p:txBody>
          <a:bodyPr wrap="square">
            <a:spAutoFit/>
          </a:bodyPr>
          <a:lstStyle/>
          <a:p>
            <a:pPr algn="ctr"/>
            <a:r>
              <a:rPr lang="en-US" sz="3200" b="1" dirty="0">
                <a:solidFill>
                  <a:srgbClr val="7030A0"/>
                </a:solidFill>
              </a:rPr>
              <a:t>An Extremely Alloimmunized Patient</a:t>
            </a:r>
            <a:endParaRPr lang="en-US" sz="3200" dirty="0">
              <a:solidFill>
                <a:srgbClr val="7030A0"/>
              </a:solidFill>
            </a:endParaRPr>
          </a:p>
        </p:txBody>
      </p:sp>
      <p:sp>
        <p:nvSpPr>
          <p:cNvPr id="9" name="Content Placeholder 2">
            <a:extLst>
              <a:ext uri="{FF2B5EF4-FFF2-40B4-BE49-F238E27FC236}">
                <a16:creationId xmlns:a16="http://schemas.microsoft.com/office/drawing/2014/main" id="{3D5DA5AF-479F-4284-A2B2-D5E30F751CD7}"/>
              </a:ext>
            </a:extLst>
          </p:cNvPr>
          <p:cNvSpPr txBox="1">
            <a:spLocks/>
          </p:cNvSpPr>
          <p:nvPr/>
        </p:nvSpPr>
        <p:spPr>
          <a:xfrm>
            <a:off x="476650" y="2040724"/>
            <a:ext cx="8190700" cy="4251503"/>
          </a:xfrm>
          <a:prstGeom prst="rect">
            <a:avLst/>
          </a:prstGeom>
        </p:spPr>
        <p:txBody>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marL="274320" indent="-274320">
              <a:lnSpc>
                <a:spcPct val="100000"/>
              </a:lnSpc>
              <a:spcBef>
                <a:spcPts val="300"/>
              </a:spcBef>
              <a:spcAft>
                <a:spcPts val="300"/>
              </a:spcAft>
              <a:buFont typeface="Arial" panose="020B0604020202020204" pitchFamily="34" charset="0"/>
              <a:buChar char="•"/>
            </a:pPr>
            <a:r>
              <a:rPr lang="en-US" sz="2200" dirty="0">
                <a:solidFill>
                  <a:srgbClr val="26282A"/>
                </a:solidFill>
                <a:latin typeface="Arial" panose="020B0604020202020204" pitchFamily="34" charset="0"/>
                <a:ea typeface="Calibri" panose="020F0502020204030204" pitchFamily="34" charset="0"/>
                <a:cs typeface="Arial" panose="020B0604020202020204" pitchFamily="34" charset="0"/>
              </a:rPr>
              <a:t>C-section went well with an estimated 600 mL blood loss</a:t>
            </a:r>
          </a:p>
          <a:p>
            <a:pPr marL="274320" indent="-274320">
              <a:lnSpc>
                <a:spcPct val="100000"/>
              </a:lnSpc>
              <a:spcBef>
                <a:spcPts val="300"/>
              </a:spcBef>
              <a:spcAft>
                <a:spcPts val="300"/>
              </a:spcAft>
              <a:buFont typeface="Arial" panose="020B0604020202020204" pitchFamily="34" charset="0"/>
              <a:buChar char="•"/>
            </a:pPr>
            <a:r>
              <a:rPr lang="en-US" sz="2200" dirty="0">
                <a:solidFill>
                  <a:srgbClr val="26282A"/>
                </a:solidFill>
                <a:latin typeface="Arial" panose="020B0604020202020204" pitchFamily="34" charset="0"/>
                <a:ea typeface="Calibri" panose="020F0502020204030204" pitchFamily="34" charset="0"/>
                <a:cs typeface="Arial" panose="020B0604020202020204" pitchFamily="34" charset="0"/>
              </a:rPr>
              <a:t>Baby was found to be mildly anemic (</a:t>
            </a:r>
            <a:r>
              <a:rPr lang="en-US" sz="2200" dirty="0" err="1">
                <a:solidFill>
                  <a:srgbClr val="26282A"/>
                </a:solidFill>
                <a:latin typeface="Arial" panose="020B0604020202020204" pitchFamily="34" charset="0"/>
                <a:ea typeface="Calibri" panose="020F0502020204030204" pitchFamily="34" charset="0"/>
                <a:cs typeface="Arial" panose="020B0604020202020204" pitchFamily="34" charset="0"/>
              </a:rPr>
              <a:t>Hct</a:t>
            </a:r>
            <a:r>
              <a:rPr lang="en-US" sz="2200" dirty="0">
                <a:solidFill>
                  <a:srgbClr val="26282A"/>
                </a:solidFill>
                <a:latin typeface="Arial" panose="020B0604020202020204" pitchFamily="34" charset="0"/>
                <a:ea typeface="Calibri" panose="020F0502020204030204" pitchFamily="34" charset="0"/>
                <a:cs typeface="Arial" panose="020B0604020202020204" pitchFamily="34" charset="0"/>
              </a:rPr>
              <a:t> 34) with increased reticulocytes and elevated bilirubin (6.1) shortly after birth, highly suggestive of HDN</a:t>
            </a:r>
          </a:p>
          <a:p>
            <a:pPr marL="274320" indent="-274320">
              <a:lnSpc>
                <a:spcPct val="100000"/>
              </a:lnSpc>
              <a:spcBef>
                <a:spcPts val="300"/>
              </a:spcBef>
              <a:spcAft>
                <a:spcPts val="300"/>
              </a:spcAft>
              <a:buFont typeface="Arial" panose="020B0604020202020204" pitchFamily="34" charset="0"/>
              <a:buChar char="•"/>
            </a:pPr>
            <a:r>
              <a:rPr lang="en-US" sz="2200" dirty="0">
                <a:solidFill>
                  <a:srgbClr val="26282A"/>
                </a:solidFill>
                <a:latin typeface="Arial" panose="020B0604020202020204" pitchFamily="34" charset="0"/>
                <a:ea typeface="Calibri" panose="020F0502020204030204" pitchFamily="34" charset="0"/>
                <a:cs typeface="Arial" panose="020B0604020202020204" pitchFamily="34" charset="0"/>
              </a:rPr>
              <a:t>Mom was discharged without any complications</a:t>
            </a:r>
          </a:p>
          <a:p>
            <a:pPr marL="274320" indent="-274320">
              <a:lnSpc>
                <a:spcPct val="100000"/>
              </a:lnSpc>
              <a:spcBef>
                <a:spcPts val="300"/>
              </a:spcBef>
              <a:spcAft>
                <a:spcPts val="300"/>
              </a:spcAft>
              <a:buFont typeface="Arial" panose="020B0604020202020204" pitchFamily="34" charset="0"/>
              <a:buChar char="•"/>
            </a:pPr>
            <a:r>
              <a:rPr lang="en-US" sz="2200" dirty="0">
                <a:solidFill>
                  <a:srgbClr val="26282A"/>
                </a:solidFill>
                <a:latin typeface="Arial" panose="020B0604020202020204" pitchFamily="34" charset="0"/>
                <a:ea typeface="Calibri" panose="020F0502020204030204" pitchFamily="34" charset="0"/>
                <a:cs typeface="Arial" panose="020B0604020202020204" pitchFamily="34" charset="0"/>
              </a:rPr>
              <a:t>Baby received intensive phototherapy and IVIG. However her HCT continued to decline and bilirubin continued to rise despite therapy</a:t>
            </a:r>
          </a:p>
          <a:p>
            <a:pPr marL="274320" indent="-274320">
              <a:lnSpc>
                <a:spcPct val="100000"/>
              </a:lnSpc>
              <a:spcBef>
                <a:spcPts val="300"/>
              </a:spcBef>
              <a:spcAft>
                <a:spcPts val="300"/>
              </a:spcAft>
              <a:buFont typeface="Arial" panose="020B0604020202020204" pitchFamily="34" charset="0"/>
              <a:buChar char="•"/>
            </a:pPr>
            <a:r>
              <a:rPr lang="en-US" sz="2200" dirty="0">
                <a:solidFill>
                  <a:srgbClr val="26282A"/>
                </a:solidFill>
                <a:latin typeface="Arial" panose="020B0604020202020204" pitchFamily="34" charset="0"/>
                <a:ea typeface="Calibri" panose="020F0502020204030204" pitchFamily="34" charset="0"/>
                <a:cs typeface="Arial" panose="020B0604020202020204" pitchFamily="34" charset="0"/>
              </a:rPr>
              <a:t>Provider decided to transfuse </a:t>
            </a:r>
            <a:r>
              <a:rPr lang="en-US" sz="2200" dirty="0">
                <a:solidFill>
                  <a:srgbClr val="26282A"/>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en-US" sz="2200" dirty="0">
                <a:solidFill>
                  <a:srgbClr val="26282A"/>
                </a:solidFill>
                <a:latin typeface="Arial" panose="020B0604020202020204" pitchFamily="34" charset="0"/>
                <a:ea typeface="Calibri" panose="020F0502020204030204" pitchFamily="34" charset="0"/>
                <a:cs typeface="Arial" panose="020B0604020202020204" pitchFamily="34" charset="0"/>
              </a:rPr>
              <a:t>2 irradiated washed aliquots ordered</a:t>
            </a:r>
          </a:p>
        </p:txBody>
      </p:sp>
      <p:sp>
        <p:nvSpPr>
          <p:cNvPr id="11" name="Title 1">
            <a:extLst>
              <a:ext uri="{FF2B5EF4-FFF2-40B4-BE49-F238E27FC236}">
                <a16:creationId xmlns:a16="http://schemas.microsoft.com/office/drawing/2014/main" id="{2DA6F002-7EC2-4A36-9143-87F5A73251BC}"/>
              </a:ext>
            </a:extLst>
          </p:cNvPr>
          <p:cNvSpPr>
            <a:spLocks noGrp="1"/>
          </p:cNvSpPr>
          <p:nvPr>
            <p:ph type="title"/>
          </p:nvPr>
        </p:nvSpPr>
        <p:spPr>
          <a:xfrm>
            <a:off x="677640" y="1150547"/>
            <a:ext cx="8412162" cy="1022350"/>
          </a:xfrm>
        </p:spPr>
        <p:txBody>
          <a:bodyPr/>
          <a:lstStyle/>
          <a:p>
            <a:r>
              <a:rPr lang="en-US" sz="3200" b="1" dirty="0">
                <a:solidFill>
                  <a:srgbClr val="E65300"/>
                </a:solidFill>
              </a:rPr>
              <a:t>What ultimately happened…</a:t>
            </a:r>
          </a:p>
        </p:txBody>
      </p:sp>
    </p:spTree>
    <p:extLst>
      <p:ext uri="{BB962C8B-B14F-4D97-AF65-F5344CB8AC3E}">
        <p14:creationId xmlns:p14="http://schemas.microsoft.com/office/powerpoint/2010/main" val="73914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21</a:t>
            </a:fld>
            <a:endParaRPr lang="en-US" sz="1600" dirty="0">
              <a:solidFill>
                <a:srgbClr val="E65300"/>
              </a:solidFill>
            </a:endParaRPr>
          </a:p>
        </p:txBody>
      </p:sp>
      <p:sp>
        <p:nvSpPr>
          <p:cNvPr id="6" name="Content Placeholder 2">
            <a:extLst>
              <a:ext uri="{FF2B5EF4-FFF2-40B4-BE49-F238E27FC236}">
                <a16:creationId xmlns:a16="http://schemas.microsoft.com/office/drawing/2014/main" id="{86C16118-F682-48DD-BFAC-3ED1076E2BBF}"/>
              </a:ext>
            </a:extLst>
          </p:cNvPr>
          <p:cNvSpPr txBox="1">
            <a:spLocks/>
          </p:cNvSpPr>
          <p:nvPr/>
        </p:nvSpPr>
        <p:spPr>
          <a:xfrm>
            <a:off x="686594" y="4617896"/>
            <a:ext cx="8825659" cy="2240104"/>
          </a:xfrm>
          <a:prstGeom prst="rect">
            <a:avLst/>
          </a:prstGeom>
        </p:spPr>
        <p:txBody>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endParaRPr lang="en-US" dirty="0"/>
          </a:p>
        </p:txBody>
      </p:sp>
      <p:sp>
        <p:nvSpPr>
          <p:cNvPr id="5" name="TextBox 4">
            <a:extLst>
              <a:ext uri="{FF2B5EF4-FFF2-40B4-BE49-F238E27FC236}">
                <a16:creationId xmlns:a16="http://schemas.microsoft.com/office/drawing/2014/main" id="{881214A3-386A-44B1-9C60-E28C6932D352}"/>
              </a:ext>
            </a:extLst>
          </p:cNvPr>
          <p:cNvSpPr txBox="1"/>
          <p:nvPr/>
        </p:nvSpPr>
        <p:spPr>
          <a:xfrm>
            <a:off x="0" y="565772"/>
            <a:ext cx="9144000" cy="584775"/>
          </a:xfrm>
          <a:prstGeom prst="rect">
            <a:avLst/>
          </a:prstGeom>
          <a:noFill/>
        </p:spPr>
        <p:txBody>
          <a:bodyPr wrap="square">
            <a:spAutoFit/>
          </a:bodyPr>
          <a:lstStyle/>
          <a:p>
            <a:pPr algn="ctr"/>
            <a:r>
              <a:rPr lang="en-US" sz="3200" b="1" dirty="0">
                <a:solidFill>
                  <a:srgbClr val="7030A0"/>
                </a:solidFill>
              </a:rPr>
              <a:t>An Extremely Alloimmunized Patient</a:t>
            </a:r>
            <a:endParaRPr lang="en-US" sz="3200" dirty="0">
              <a:solidFill>
                <a:srgbClr val="7030A0"/>
              </a:solidFill>
            </a:endParaRPr>
          </a:p>
        </p:txBody>
      </p:sp>
      <p:sp>
        <p:nvSpPr>
          <p:cNvPr id="9" name="Content Placeholder 2">
            <a:extLst>
              <a:ext uri="{FF2B5EF4-FFF2-40B4-BE49-F238E27FC236}">
                <a16:creationId xmlns:a16="http://schemas.microsoft.com/office/drawing/2014/main" id="{3D5DA5AF-479F-4284-A2B2-D5E30F751CD7}"/>
              </a:ext>
            </a:extLst>
          </p:cNvPr>
          <p:cNvSpPr txBox="1">
            <a:spLocks/>
          </p:cNvSpPr>
          <p:nvPr/>
        </p:nvSpPr>
        <p:spPr>
          <a:xfrm>
            <a:off x="476650" y="2040724"/>
            <a:ext cx="8190700" cy="4251503"/>
          </a:xfrm>
          <a:prstGeom prst="rect">
            <a:avLst/>
          </a:prstGeom>
        </p:spPr>
        <p:txBody>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marL="274320" indent="-274320">
              <a:lnSpc>
                <a:spcPct val="100000"/>
              </a:lnSpc>
              <a:spcBef>
                <a:spcPts val="300"/>
              </a:spcBef>
              <a:spcAft>
                <a:spcPts val="300"/>
              </a:spcAft>
              <a:buFont typeface="Arial" panose="020B0604020202020204" pitchFamily="34" charset="0"/>
              <a:buChar char="•"/>
            </a:pPr>
            <a:r>
              <a:rPr lang="en-US" sz="2200" dirty="0">
                <a:solidFill>
                  <a:srgbClr val="26282A"/>
                </a:solidFill>
                <a:latin typeface="Arial" panose="020B0604020202020204" pitchFamily="34" charset="0"/>
                <a:ea typeface="Calibri" panose="020F0502020204030204" pitchFamily="34" charset="0"/>
                <a:cs typeface="Arial" panose="020B0604020202020204" pitchFamily="34" charset="0"/>
              </a:rPr>
              <a:t>Our hospital-based colleagues asked us to wash the aliquots rather than the whole unit</a:t>
            </a:r>
          </a:p>
          <a:p>
            <a:pPr marL="274320" indent="-274320">
              <a:lnSpc>
                <a:spcPct val="100000"/>
              </a:lnSpc>
              <a:spcBef>
                <a:spcPts val="300"/>
              </a:spcBef>
              <a:spcAft>
                <a:spcPts val="300"/>
              </a:spcAft>
              <a:buFont typeface="Arial" panose="020B0604020202020204" pitchFamily="34" charset="0"/>
              <a:buChar char="•"/>
            </a:pPr>
            <a:r>
              <a:rPr lang="en-US" sz="2200" dirty="0">
                <a:solidFill>
                  <a:srgbClr val="26282A"/>
                </a:solidFill>
                <a:latin typeface="Arial" panose="020B0604020202020204" pitchFamily="34" charset="0"/>
                <a:ea typeface="Calibri" panose="020F0502020204030204" pitchFamily="34" charset="0"/>
                <a:cs typeface="Arial" panose="020B0604020202020204" pitchFamily="34" charset="0"/>
              </a:rPr>
              <a:t>Concern from Vitalant’s manufacturing team about washing a small aliquot and having to do everything manually</a:t>
            </a:r>
          </a:p>
          <a:p>
            <a:pPr marL="274320" indent="-274320">
              <a:lnSpc>
                <a:spcPct val="100000"/>
              </a:lnSpc>
              <a:spcBef>
                <a:spcPts val="300"/>
              </a:spcBef>
              <a:spcAft>
                <a:spcPts val="300"/>
              </a:spcAft>
              <a:buFont typeface="Arial" panose="020B0604020202020204" pitchFamily="34" charset="0"/>
              <a:buChar char="•"/>
            </a:pPr>
            <a:r>
              <a:rPr lang="en-US" sz="2200" dirty="0">
                <a:solidFill>
                  <a:srgbClr val="26282A"/>
                </a:solidFill>
                <a:latin typeface="Arial" panose="020B0604020202020204" pitchFamily="34" charset="0"/>
                <a:ea typeface="Calibri" panose="020F0502020204030204" pitchFamily="34" charset="0"/>
                <a:cs typeface="Arial" panose="020B0604020202020204" pitchFamily="34" charset="0"/>
              </a:rPr>
              <a:t>Our quality team did a Non-Conforming Product Evaluation (NCPE) in advance so that it is approved and ready to go when the order comes in</a:t>
            </a:r>
          </a:p>
          <a:p>
            <a:pPr marL="274320" indent="-274320">
              <a:lnSpc>
                <a:spcPct val="100000"/>
              </a:lnSpc>
              <a:spcBef>
                <a:spcPts val="300"/>
              </a:spcBef>
              <a:spcAft>
                <a:spcPts val="300"/>
              </a:spcAft>
              <a:buFont typeface="Arial" panose="020B0604020202020204" pitchFamily="34" charset="0"/>
              <a:buChar char="•"/>
            </a:pPr>
            <a:r>
              <a:rPr lang="en-US" sz="2200" dirty="0">
                <a:solidFill>
                  <a:srgbClr val="26282A"/>
                </a:solidFill>
                <a:latin typeface="Arial" panose="020B0604020202020204" pitchFamily="34" charset="0"/>
                <a:ea typeface="Calibri" panose="020F0502020204030204" pitchFamily="34" charset="0"/>
                <a:cs typeface="Arial" panose="020B0604020202020204" pitchFamily="34" charset="0"/>
              </a:rPr>
              <a:t>Another question that came up: Irradiating the small aliquot vs. the whole unit </a:t>
            </a:r>
            <a:r>
              <a:rPr lang="en-US" sz="2200" dirty="0">
                <a:solidFill>
                  <a:srgbClr val="26282A"/>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en-US" sz="2200" dirty="0">
                <a:solidFill>
                  <a:srgbClr val="26282A"/>
                </a:solidFill>
                <a:latin typeface="Arial" panose="020B0604020202020204" pitchFamily="34" charset="0"/>
                <a:ea typeface="Calibri" panose="020F0502020204030204" pitchFamily="34" charset="0"/>
                <a:cs typeface="Arial" panose="020B0604020202020204" pitchFamily="34" charset="0"/>
              </a:rPr>
              <a:t>okay</a:t>
            </a:r>
            <a:r>
              <a:rPr lang="en-US" sz="2200" dirty="0">
                <a:solidFill>
                  <a:srgbClr val="26282A"/>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to irradiate the whole unit since we will be washing the aliquots before transfusion</a:t>
            </a:r>
          </a:p>
          <a:p>
            <a:pPr marL="274320" indent="-274320">
              <a:lnSpc>
                <a:spcPct val="100000"/>
              </a:lnSpc>
              <a:spcBef>
                <a:spcPts val="300"/>
              </a:spcBef>
              <a:spcAft>
                <a:spcPts val="300"/>
              </a:spcAft>
              <a:buFont typeface="Arial" panose="020B0604020202020204" pitchFamily="34" charset="0"/>
              <a:buChar char="•"/>
            </a:pPr>
            <a:r>
              <a:rPr lang="en-US" sz="2200" dirty="0">
                <a:solidFill>
                  <a:srgbClr val="26282A"/>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The unit was irradiated, the two aliquots were washed and transfused on 12/22</a:t>
            </a:r>
            <a:endParaRPr lang="en-US" sz="2200" dirty="0">
              <a:solidFill>
                <a:srgbClr val="26282A"/>
              </a:solidFill>
              <a:latin typeface="Arial" panose="020B0604020202020204" pitchFamily="34" charset="0"/>
              <a:ea typeface="Calibri" panose="020F0502020204030204" pitchFamily="34" charset="0"/>
              <a:cs typeface="Arial" panose="020B0604020202020204" pitchFamily="34" charset="0"/>
            </a:endParaRPr>
          </a:p>
        </p:txBody>
      </p:sp>
      <p:sp>
        <p:nvSpPr>
          <p:cNvPr id="11" name="Title 1">
            <a:extLst>
              <a:ext uri="{FF2B5EF4-FFF2-40B4-BE49-F238E27FC236}">
                <a16:creationId xmlns:a16="http://schemas.microsoft.com/office/drawing/2014/main" id="{2DA6F002-7EC2-4A36-9143-87F5A73251BC}"/>
              </a:ext>
            </a:extLst>
          </p:cNvPr>
          <p:cNvSpPr>
            <a:spLocks noGrp="1"/>
          </p:cNvSpPr>
          <p:nvPr>
            <p:ph type="title"/>
          </p:nvPr>
        </p:nvSpPr>
        <p:spPr>
          <a:xfrm>
            <a:off x="677640" y="1150547"/>
            <a:ext cx="8412162" cy="1022350"/>
          </a:xfrm>
        </p:spPr>
        <p:txBody>
          <a:bodyPr/>
          <a:lstStyle/>
          <a:p>
            <a:r>
              <a:rPr lang="en-US" sz="3200" b="1" dirty="0">
                <a:solidFill>
                  <a:srgbClr val="E65300"/>
                </a:solidFill>
              </a:rPr>
              <a:t>What ultimately happened …</a:t>
            </a:r>
          </a:p>
        </p:txBody>
      </p:sp>
    </p:spTree>
    <p:extLst>
      <p:ext uri="{BB962C8B-B14F-4D97-AF65-F5344CB8AC3E}">
        <p14:creationId xmlns:p14="http://schemas.microsoft.com/office/powerpoint/2010/main" val="4209497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22</a:t>
            </a:fld>
            <a:endParaRPr lang="en-US" sz="1600" dirty="0">
              <a:solidFill>
                <a:srgbClr val="E65300"/>
              </a:solidFill>
            </a:endParaRPr>
          </a:p>
        </p:txBody>
      </p:sp>
      <p:sp>
        <p:nvSpPr>
          <p:cNvPr id="6" name="Content Placeholder 2">
            <a:extLst>
              <a:ext uri="{FF2B5EF4-FFF2-40B4-BE49-F238E27FC236}">
                <a16:creationId xmlns:a16="http://schemas.microsoft.com/office/drawing/2014/main" id="{86C16118-F682-48DD-BFAC-3ED1076E2BBF}"/>
              </a:ext>
            </a:extLst>
          </p:cNvPr>
          <p:cNvSpPr txBox="1">
            <a:spLocks/>
          </p:cNvSpPr>
          <p:nvPr/>
        </p:nvSpPr>
        <p:spPr>
          <a:xfrm>
            <a:off x="686594" y="4617896"/>
            <a:ext cx="8825659" cy="2240104"/>
          </a:xfrm>
          <a:prstGeom prst="rect">
            <a:avLst/>
          </a:prstGeom>
        </p:spPr>
        <p:txBody>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endParaRPr lang="en-US" dirty="0"/>
          </a:p>
        </p:txBody>
      </p:sp>
      <p:sp>
        <p:nvSpPr>
          <p:cNvPr id="5" name="TextBox 4">
            <a:extLst>
              <a:ext uri="{FF2B5EF4-FFF2-40B4-BE49-F238E27FC236}">
                <a16:creationId xmlns:a16="http://schemas.microsoft.com/office/drawing/2014/main" id="{881214A3-386A-44B1-9C60-E28C6932D352}"/>
              </a:ext>
            </a:extLst>
          </p:cNvPr>
          <p:cNvSpPr txBox="1"/>
          <p:nvPr/>
        </p:nvSpPr>
        <p:spPr>
          <a:xfrm>
            <a:off x="0" y="565772"/>
            <a:ext cx="9144000" cy="584775"/>
          </a:xfrm>
          <a:prstGeom prst="rect">
            <a:avLst/>
          </a:prstGeom>
          <a:noFill/>
        </p:spPr>
        <p:txBody>
          <a:bodyPr wrap="square">
            <a:spAutoFit/>
          </a:bodyPr>
          <a:lstStyle/>
          <a:p>
            <a:pPr algn="ctr"/>
            <a:r>
              <a:rPr lang="en-US" sz="3200" b="1" dirty="0">
                <a:solidFill>
                  <a:srgbClr val="7030A0"/>
                </a:solidFill>
              </a:rPr>
              <a:t>An Extremely Alloimmunized Patient</a:t>
            </a:r>
            <a:endParaRPr lang="en-US" sz="3200" dirty="0">
              <a:solidFill>
                <a:srgbClr val="7030A0"/>
              </a:solidFill>
            </a:endParaRPr>
          </a:p>
        </p:txBody>
      </p:sp>
      <p:sp>
        <p:nvSpPr>
          <p:cNvPr id="9" name="Content Placeholder 2">
            <a:extLst>
              <a:ext uri="{FF2B5EF4-FFF2-40B4-BE49-F238E27FC236}">
                <a16:creationId xmlns:a16="http://schemas.microsoft.com/office/drawing/2014/main" id="{3D5DA5AF-479F-4284-A2B2-D5E30F751CD7}"/>
              </a:ext>
            </a:extLst>
          </p:cNvPr>
          <p:cNvSpPr txBox="1">
            <a:spLocks/>
          </p:cNvSpPr>
          <p:nvPr/>
        </p:nvSpPr>
        <p:spPr>
          <a:xfrm>
            <a:off x="476650" y="2040724"/>
            <a:ext cx="8190700" cy="4251503"/>
          </a:xfrm>
          <a:prstGeom prst="rect">
            <a:avLst/>
          </a:prstGeom>
        </p:spPr>
        <p:txBody>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marL="274320" indent="-274320">
              <a:lnSpc>
                <a:spcPct val="100000"/>
              </a:lnSpc>
              <a:spcBef>
                <a:spcPts val="300"/>
              </a:spcBef>
              <a:spcAft>
                <a:spcPts val="300"/>
              </a:spcAft>
              <a:buFont typeface="Arial" panose="020B0604020202020204" pitchFamily="34" charset="0"/>
              <a:buChar char="•"/>
            </a:pPr>
            <a:r>
              <a:rPr lang="en-US" sz="2200" dirty="0">
                <a:solidFill>
                  <a:srgbClr val="26282A"/>
                </a:solidFill>
                <a:latin typeface="Arial" panose="020B0604020202020204" pitchFamily="34" charset="0"/>
                <a:ea typeface="Calibri" panose="020F0502020204030204" pitchFamily="34" charset="0"/>
                <a:cs typeface="Arial" panose="020B0604020202020204" pitchFamily="34" charset="0"/>
              </a:rPr>
              <a:t>On 12/28, we received an order to </a:t>
            </a:r>
            <a:r>
              <a:rPr lang="en-US" sz="2200" dirty="0" err="1">
                <a:solidFill>
                  <a:srgbClr val="26282A"/>
                </a:solidFill>
                <a:latin typeface="Arial" panose="020B0604020202020204" pitchFamily="34" charset="0"/>
                <a:ea typeface="Calibri" panose="020F0502020204030204" pitchFamily="34" charset="0"/>
                <a:cs typeface="Arial" panose="020B0604020202020204" pitchFamily="34" charset="0"/>
              </a:rPr>
              <a:t>deglyc</a:t>
            </a:r>
            <a:r>
              <a:rPr lang="en-US" sz="2200" dirty="0">
                <a:solidFill>
                  <a:srgbClr val="26282A"/>
                </a:solidFill>
                <a:latin typeface="Arial" panose="020B0604020202020204" pitchFamily="34" charset="0"/>
                <a:ea typeface="Calibri" panose="020F0502020204030204" pitchFamily="34" charset="0"/>
                <a:cs typeface="Arial" panose="020B0604020202020204" pitchFamily="34" charset="0"/>
              </a:rPr>
              <a:t> the rare unit located in Denver</a:t>
            </a:r>
          </a:p>
          <a:p>
            <a:pPr marL="274320" indent="-274320">
              <a:lnSpc>
                <a:spcPct val="100000"/>
              </a:lnSpc>
              <a:spcBef>
                <a:spcPts val="300"/>
              </a:spcBef>
              <a:spcAft>
                <a:spcPts val="300"/>
              </a:spcAft>
              <a:buFont typeface="Arial" panose="020B0604020202020204" pitchFamily="34" charset="0"/>
              <a:buChar char="•"/>
            </a:pPr>
            <a:r>
              <a:rPr lang="en-US" sz="2200" dirty="0">
                <a:solidFill>
                  <a:srgbClr val="26282A"/>
                </a:solidFill>
                <a:latin typeface="Arial" panose="020B0604020202020204" pitchFamily="34" charset="0"/>
                <a:ea typeface="Calibri" panose="020F0502020204030204" pitchFamily="34" charset="0"/>
                <a:cs typeface="Arial" panose="020B0604020202020204" pitchFamily="34" charset="0"/>
              </a:rPr>
              <a:t>I called the hospital blood bank and the clinicians to make sure that they would transfuse in the next 24 hours</a:t>
            </a:r>
          </a:p>
          <a:p>
            <a:pPr marL="274320" indent="-274320">
              <a:lnSpc>
                <a:spcPct val="100000"/>
              </a:lnSpc>
              <a:spcBef>
                <a:spcPts val="300"/>
              </a:spcBef>
              <a:spcAft>
                <a:spcPts val="300"/>
              </a:spcAft>
              <a:buFont typeface="Arial" panose="020B0604020202020204" pitchFamily="34" charset="0"/>
              <a:buChar char="•"/>
            </a:pPr>
            <a:r>
              <a:rPr lang="en-US" sz="2200" dirty="0">
                <a:solidFill>
                  <a:srgbClr val="26282A"/>
                </a:solidFill>
                <a:latin typeface="Arial" panose="020B0604020202020204" pitchFamily="34" charset="0"/>
                <a:ea typeface="Calibri" panose="020F0502020204030204" pitchFamily="34" charset="0"/>
                <a:cs typeface="Arial" panose="020B0604020202020204" pitchFamily="34" charset="0"/>
              </a:rPr>
              <a:t>Provider confirmed the need to transfuse (HCT:20/threshold 22)</a:t>
            </a:r>
          </a:p>
          <a:p>
            <a:pPr marL="274320" indent="-274320">
              <a:lnSpc>
                <a:spcPct val="100000"/>
              </a:lnSpc>
              <a:spcBef>
                <a:spcPts val="300"/>
              </a:spcBef>
              <a:spcAft>
                <a:spcPts val="300"/>
              </a:spcAft>
              <a:buFont typeface="Arial" panose="020B0604020202020204" pitchFamily="34" charset="0"/>
              <a:buChar char="•"/>
            </a:pPr>
            <a:r>
              <a:rPr lang="en-US" sz="2200" dirty="0">
                <a:solidFill>
                  <a:srgbClr val="26282A"/>
                </a:solidFill>
                <a:latin typeface="Arial" panose="020B0604020202020204" pitchFamily="34" charset="0"/>
                <a:ea typeface="Calibri" panose="020F0502020204030204" pitchFamily="34" charset="0"/>
                <a:cs typeface="Arial" panose="020B0604020202020204" pitchFamily="34" charset="0"/>
              </a:rPr>
              <a:t>Gave the approval to </a:t>
            </a:r>
            <a:r>
              <a:rPr lang="en-US" sz="2200" dirty="0" err="1">
                <a:solidFill>
                  <a:srgbClr val="26282A"/>
                </a:solidFill>
                <a:latin typeface="Arial" panose="020B0604020202020204" pitchFamily="34" charset="0"/>
                <a:ea typeface="Calibri" panose="020F0502020204030204" pitchFamily="34" charset="0"/>
                <a:cs typeface="Arial" panose="020B0604020202020204" pitchFamily="34" charset="0"/>
              </a:rPr>
              <a:t>deglyc</a:t>
            </a:r>
            <a:r>
              <a:rPr lang="en-US" sz="2200" dirty="0">
                <a:solidFill>
                  <a:srgbClr val="26282A"/>
                </a:solidFill>
                <a:latin typeface="Arial" panose="020B0604020202020204" pitchFamily="34" charset="0"/>
                <a:ea typeface="Calibri" panose="020F0502020204030204" pitchFamily="34" charset="0"/>
                <a:cs typeface="Arial" panose="020B0604020202020204" pitchFamily="34" charset="0"/>
              </a:rPr>
              <a:t> the unit</a:t>
            </a:r>
          </a:p>
          <a:p>
            <a:pPr marL="274320" indent="-274320">
              <a:lnSpc>
                <a:spcPct val="100000"/>
              </a:lnSpc>
              <a:spcBef>
                <a:spcPts val="300"/>
              </a:spcBef>
              <a:spcAft>
                <a:spcPts val="300"/>
              </a:spcAft>
              <a:buFont typeface="Arial" panose="020B0604020202020204" pitchFamily="34" charset="0"/>
              <a:buChar char="•"/>
            </a:pPr>
            <a:r>
              <a:rPr lang="en-US" sz="2200" dirty="0">
                <a:solidFill>
                  <a:srgbClr val="26282A"/>
                </a:solidFill>
                <a:latin typeface="Arial" panose="020B0604020202020204" pitchFamily="34" charset="0"/>
                <a:ea typeface="Calibri" panose="020F0502020204030204" pitchFamily="34" charset="0"/>
                <a:cs typeface="Arial" panose="020B0604020202020204" pitchFamily="34" charset="0"/>
              </a:rPr>
              <a:t>Coordination between IRL, hospital services, flight schedule and unit made it to Fargo on time</a:t>
            </a:r>
          </a:p>
          <a:p>
            <a:pPr marL="274320" indent="-274320">
              <a:lnSpc>
                <a:spcPct val="100000"/>
              </a:lnSpc>
              <a:spcBef>
                <a:spcPts val="300"/>
              </a:spcBef>
              <a:spcAft>
                <a:spcPts val="300"/>
              </a:spcAft>
              <a:buFont typeface="Arial" panose="020B0604020202020204" pitchFamily="34" charset="0"/>
              <a:buChar char="•"/>
            </a:pPr>
            <a:r>
              <a:rPr lang="en-US" sz="2200" dirty="0">
                <a:solidFill>
                  <a:srgbClr val="26282A"/>
                </a:solidFill>
                <a:latin typeface="Arial" panose="020B0604020202020204" pitchFamily="34" charset="0"/>
                <a:ea typeface="Calibri" panose="020F0502020204030204" pitchFamily="34" charset="0"/>
                <a:cs typeface="Arial" panose="020B0604020202020204" pitchFamily="34" charset="0"/>
              </a:rPr>
              <a:t>Baby was transfused on 12/29 (HCT 20</a:t>
            </a:r>
            <a:r>
              <a:rPr lang="en-US" sz="2200" dirty="0">
                <a:solidFill>
                  <a:srgbClr val="26282A"/>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28.4)</a:t>
            </a:r>
            <a:r>
              <a:rPr lang="en-US" sz="2200" dirty="0">
                <a:solidFill>
                  <a:srgbClr val="26282A"/>
                </a:solidFill>
                <a:latin typeface="Arial" panose="020B0604020202020204" pitchFamily="34" charset="0"/>
                <a:ea typeface="Calibri" panose="020F0502020204030204" pitchFamily="34" charset="0"/>
                <a:cs typeface="Arial" panose="020B0604020202020204" pitchFamily="34" charset="0"/>
              </a:rPr>
              <a:t>. Baby discharged on 1/2/22 with HCT of 29.4</a:t>
            </a:r>
          </a:p>
          <a:p>
            <a:pPr marL="274320" indent="-274320">
              <a:lnSpc>
                <a:spcPct val="100000"/>
              </a:lnSpc>
              <a:spcBef>
                <a:spcPts val="300"/>
              </a:spcBef>
              <a:spcAft>
                <a:spcPts val="300"/>
              </a:spcAft>
              <a:buFont typeface="Arial" panose="020B0604020202020204" pitchFamily="34" charset="0"/>
              <a:buChar char="•"/>
            </a:pPr>
            <a:endParaRPr lang="en-US" sz="2200" baseline="30000" dirty="0">
              <a:solidFill>
                <a:srgbClr val="26282A"/>
              </a:solidFill>
              <a:latin typeface="Arial" panose="020B0604020202020204" pitchFamily="34" charset="0"/>
              <a:ea typeface="Calibri" panose="020F0502020204030204" pitchFamily="34" charset="0"/>
              <a:cs typeface="Arial" panose="020B0604020202020204" pitchFamily="34" charset="0"/>
            </a:endParaRPr>
          </a:p>
        </p:txBody>
      </p:sp>
      <p:sp>
        <p:nvSpPr>
          <p:cNvPr id="11" name="Title 1">
            <a:extLst>
              <a:ext uri="{FF2B5EF4-FFF2-40B4-BE49-F238E27FC236}">
                <a16:creationId xmlns:a16="http://schemas.microsoft.com/office/drawing/2014/main" id="{2DA6F002-7EC2-4A36-9143-87F5A73251BC}"/>
              </a:ext>
            </a:extLst>
          </p:cNvPr>
          <p:cNvSpPr>
            <a:spLocks noGrp="1"/>
          </p:cNvSpPr>
          <p:nvPr>
            <p:ph type="title"/>
          </p:nvPr>
        </p:nvSpPr>
        <p:spPr>
          <a:xfrm>
            <a:off x="677640" y="1150547"/>
            <a:ext cx="8412162" cy="1022350"/>
          </a:xfrm>
        </p:spPr>
        <p:txBody>
          <a:bodyPr/>
          <a:lstStyle/>
          <a:p>
            <a:r>
              <a:rPr lang="en-US" sz="3200" b="1" dirty="0">
                <a:solidFill>
                  <a:srgbClr val="E65300"/>
                </a:solidFill>
              </a:rPr>
              <a:t>What ultimately happened …</a:t>
            </a:r>
          </a:p>
        </p:txBody>
      </p:sp>
    </p:spTree>
    <p:extLst>
      <p:ext uri="{BB962C8B-B14F-4D97-AF65-F5344CB8AC3E}">
        <p14:creationId xmlns:p14="http://schemas.microsoft.com/office/powerpoint/2010/main" val="2095928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23</a:t>
            </a:fld>
            <a:endParaRPr lang="en-US" sz="1600" dirty="0">
              <a:solidFill>
                <a:srgbClr val="E65300"/>
              </a:solidFill>
            </a:endParaRPr>
          </a:p>
        </p:txBody>
      </p:sp>
      <p:sp>
        <p:nvSpPr>
          <p:cNvPr id="6" name="Content Placeholder 2">
            <a:extLst>
              <a:ext uri="{FF2B5EF4-FFF2-40B4-BE49-F238E27FC236}">
                <a16:creationId xmlns:a16="http://schemas.microsoft.com/office/drawing/2014/main" id="{86C16118-F682-48DD-BFAC-3ED1076E2BBF}"/>
              </a:ext>
            </a:extLst>
          </p:cNvPr>
          <p:cNvSpPr txBox="1">
            <a:spLocks/>
          </p:cNvSpPr>
          <p:nvPr/>
        </p:nvSpPr>
        <p:spPr>
          <a:xfrm>
            <a:off x="686594" y="4617896"/>
            <a:ext cx="8825659" cy="2240104"/>
          </a:xfrm>
          <a:prstGeom prst="rect">
            <a:avLst/>
          </a:prstGeom>
        </p:spPr>
        <p:txBody>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endParaRPr lang="en-US" dirty="0"/>
          </a:p>
        </p:txBody>
      </p:sp>
      <p:sp>
        <p:nvSpPr>
          <p:cNvPr id="5" name="TextBox 4">
            <a:extLst>
              <a:ext uri="{FF2B5EF4-FFF2-40B4-BE49-F238E27FC236}">
                <a16:creationId xmlns:a16="http://schemas.microsoft.com/office/drawing/2014/main" id="{881214A3-386A-44B1-9C60-E28C6932D352}"/>
              </a:ext>
            </a:extLst>
          </p:cNvPr>
          <p:cNvSpPr txBox="1"/>
          <p:nvPr/>
        </p:nvSpPr>
        <p:spPr>
          <a:xfrm>
            <a:off x="0" y="565772"/>
            <a:ext cx="9144000" cy="584775"/>
          </a:xfrm>
          <a:prstGeom prst="rect">
            <a:avLst/>
          </a:prstGeom>
          <a:noFill/>
        </p:spPr>
        <p:txBody>
          <a:bodyPr wrap="square">
            <a:spAutoFit/>
          </a:bodyPr>
          <a:lstStyle/>
          <a:p>
            <a:pPr algn="ctr"/>
            <a:r>
              <a:rPr lang="en-US" sz="3200" b="1" dirty="0">
                <a:solidFill>
                  <a:srgbClr val="7030A0"/>
                </a:solidFill>
              </a:rPr>
              <a:t>An Extremely Alloimmunized Patient</a:t>
            </a:r>
            <a:endParaRPr lang="en-US" sz="3200" dirty="0">
              <a:solidFill>
                <a:srgbClr val="7030A0"/>
              </a:solidFill>
            </a:endParaRPr>
          </a:p>
        </p:txBody>
      </p:sp>
      <p:sp>
        <p:nvSpPr>
          <p:cNvPr id="9" name="Content Placeholder 2">
            <a:extLst>
              <a:ext uri="{FF2B5EF4-FFF2-40B4-BE49-F238E27FC236}">
                <a16:creationId xmlns:a16="http://schemas.microsoft.com/office/drawing/2014/main" id="{3D5DA5AF-479F-4284-A2B2-D5E30F751CD7}"/>
              </a:ext>
            </a:extLst>
          </p:cNvPr>
          <p:cNvSpPr txBox="1">
            <a:spLocks/>
          </p:cNvSpPr>
          <p:nvPr/>
        </p:nvSpPr>
        <p:spPr>
          <a:xfrm>
            <a:off x="476650" y="2040725"/>
            <a:ext cx="8190700" cy="3416300"/>
          </a:xfrm>
          <a:prstGeom prst="rect">
            <a:avLst/>
          </a:prstGeom>
        </p:spPr>
        <p:txBody>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marL="274320" indent="-274320">
              <a:lnSpc>
                <a:spcPct val="100000"/>
              </a:lnSpc>
              <a:spcBef>
                <a:spcPts val="300"/>
              </a:spcBef>
              <a:spcAft>
                <a:spcPts val="300"/>
              </a:spcAft>
              <a:buFont typeface="Arial" panose="020B0604020202020204" pitchFamily="34" charset="0"/>
              <a:buChar char="•"/>
            </a:pPr>
            <a:r>
              <a:rPr lang="en-US" dirty="0">
                <a:ea typeface="Calibri" panose="020F0502020204030204" pitchFamily="34" charset="0"/>
                <a:cs typeface="Arial" panose="020B0604020202020204" pitchFamily="34" charset="0"/>
              </a:rPr>
              <a:t>Importance of close </a:t>
            </a:r>
            <a:r>
              <a:rPr lang="en-US" b="1" dirty="0">
                <a:ea typeface="Calibri" panose="020F0502020204030204" pitchFamily="34" charset="0"/>
                <a:cs typeface="Arial" panose="020B0604020202020204" pitchFamily="34" charset="0"/>
              </a:rPr>
              <a:t>communication</a:t>
            </a:r>
            <a:r>
              <a:rPr lang="en-US" dirty="0">
                <a:ea typeface="Calibri" panose="020F0502020204030204" pitchFamily="34" charset="0"/>
                <a:cs typeface="Arial" panose="020B0604020202020204" pitchFamily="34" charset="0"/>
              </a:rPr>
              <a:t> and </a:t>
            </a:r>
            <a:r>
              <a:rPr lang="en-US" b="1" dirty="0">
                <a:ea typeface="Calibri" panose="020F0502020204030204" pitchFamily="34" charset="0"/>
                <a:cs typeface="Arial" panose="020B0604020202020204" pitchFamily="34" charset="0"/>
              </a:rPr>
              <a:t>coordination</a:t>
            </a:r>
            <a:r>
              <a:rPr lang="en-US" dirty="0">
                <a:ea typeface="Calibri" panose="020F0502020204030204" pitchFamily="34" charset="0"/>
                <a:cs typeface="Arial" panose="020B0604020202020204" pitchFamily="34" charset="0"/>
              </a:rPr>
              <a:t> between Vitalant’s team and our hospital based colleagues</a:t>
            </a:r>
          </a:p>
          <a:p>
            <a:pPr marL="274320" indent="-274320">
              <a:lnSpc>
                <a:spcPct val="100000"/>
              </a:lnSpc>
              <a:spcBef>
                <a:spcPts val="300"/>
              </a:spcBef>
              <a:spcAft>
                <a:spcPts val="300"/>
              </a:spcAft>
              <a:buFont typeface="Arial" panose="020B0604020202020204" pitchFamily="34" charset="0"/>
              <a:buChar char="•"/>
            </a:pPr>
            <a:r>
              <a:rPr lang="en-US" b="1" dirty="0">
                <a:ea typeface="Calibri" panose="020F0502020204030204" pitchFamily="34" charset="0"/>
                <a:cs typeface="Arial" panose="020B0604020202020204" pitchFamily="34" charset="0"/>
              </a:rPr>
              <a:t>Planning</a:t>
            </a:r>
            <a:r>
              <a:rPr lang="en-US" dirty="0">
                <a:ea typeface="Calibri" panose="020F0502020204030204" pitchFamily="34" charset="0"/>
                <a:cs typeface="Arial" panose="020B0604020202020204" pitchFamily="34" charset="0"/>
              </a:rPr>
              <a:t> was also key in this case. We got multiple meetings and exchanged multiple emails for months in preparation for this both within Vitalant as well as with our hospital based colleagues.</a:t>
            </a:r>
          </a:p>
          <a:p>
            <a:pPr marL="274320" indent="-274320">
              <a:lnSpc>
                <a:spcPct val="100000"/>
              </a:lnSpc>
              <a:spcBef>
                <a:spcPts val="300"/>
              </a:spcBef>
              <a:spcAft>
                <a:spcPts val="300"/>
              </a:spcAft>
              <a:buFont typeface="Arial" panose="020B0604020202020204" pitchFamily="34" charset="0"/>
              <a:buChar char="•"/>
            </a:pPr>
            <a:r>
              <a:rPr lang="en-US" dirty="0">
                <a:ea typeface="Calibri" panose="020F0502020204030204" pitchFamily="34" charset="0"/>
                <a:cs typeface="Arial" panose="020B0604020202020204" pitchFamily="34" charset="0"/>
              </a:rPr>
              <a:t>Communication, coordination and planning made this a success</a:t>
            </a:r>
          </a:p>
          <a:p>
            <a:pPr marL="274320" indent="-274320">
              <a:lnSpc>
                <a:spcPct val="100000"/>
              </a:lnSpc>
              <a:spcBef>
                <a:spcPts val="300"/>
              </a:spcBef>
              <a:spcAft>
                <a:spcPts val="300"/>
              </a:spcAft>
              <a:buFont typeface="Arial" panose="020B0604020202020204" pitchFamily="34" charset="0"/>
              <a:buChar char="•"/>
            </a:pPr>
            <a:r>
              <a:rPr lang="en-US" dirty="0">
                <a:effectLst/>
                <a:ea typeface="Calibri" panose="020F0502020204030204" pitchFamily="34" charset="0"/>
              </a:rPr>
              <a:t>This case also highlights the importance of </a:t>
            </a:r>
            <a:r>
              <a:rPr lang="en-US" b="1" dirty="0">
                <a:effectLst/>
                <a:ea typeface="Calibri" panose="020F0502020204030204" pitchFamily="34" charset="0"/>
              </a:rPr>
              <a:t>blood donation</a:t>
            </a:r>
            <a:r>
              <a:rPr lang="en-US" dirty="0">
                <a:effectLst/>
                <a:ea typeface="Calibri" panose="020F0502020204030204" pitchFamily="34" charset="0"/>
              </a:rPr>
              <a:t>, especially among minorities who have been historically underrepresented among blood donors</a:t>
            </a:r>
            <a:endParaRPr lang="en-US" dirty="0">
              <a:ea typeface="Calibri" panose="020F0502020204030204" pitchFamily="34" charset="0"/>
              <a:cs typeface="Arial" panose="020B0604020202020204" pitchFamily="34" charset="0"/>
            </a:endParaRPr>
          </a:p>
          <a:p>
            <a:pPr marL="274320" indent="-274320">
              <a:lnSpc>
                <a:spcPct val="100000"/>
              </a:lnSpc>
              <a:spcBef>
                <a:spcPts val="300"/>
              </a:spcBef>
              <a:spcAft>
                <a:spcPts val="300"/>
              </a:spcAft>
              <a:buFont typeface="Arial" panose="020B0604020202020204" pitchFamily="34" charset="0"/>
              <a:buChar char="•"/>
            </a:pPr>
            <a:r>
              <a:rPr lang="en-US" dirty="0">
                <a:ea typeface="Calibri" panose="020F0502020204030204" pitchFamily="34" charset="0"/>
                <a:cs typeface="Arial" panose="020B0604020202020204" pitchFamily="34" charset="0"/>
              </a:rPr>
              <a:t>This was also a chance to increase </a:t>
            </a:r>
            <a:r>
              <a:rPr lang="en-US" b="1" dirty="0">
                <a:ea typeface="Calibri" panose="020F0502020204030204" pitchFamily="34" charset="0"/>
                <a:cs typeface="Arial" panose="020B0604020202020204" pitchFamily="34" charset="0"/>
              </a:rPr>
              <a:t>awareness</a:t>
            </a:r>
            <a:r>
              <a:rPr lang="en-US" dirty="0">
                <a:ea typeface="Calibri" panose="020F0502020204030204" pitchFamily="34" charset="0"/>
                <a:cs typeface="Arial" panose="020B0604020202020204" pitchFamily="34" charset="0"/>
              </a:rPr>
              <a:t> about the importance of donating blood while communicating with this patient/donor.</a:t>
            </a:r>
            <a:endParaRPr lang="en-US" sz="2400" baseline="30000" dirty="0">
              <a:ea typeface="Calibri" panose="020F0502020204030204" pitchFamily="34" charset="0"/>
              <a:cs typeface="Arial" panose="020B0604020202020204" pitchFamily="34" charset="0"/>
            </a:endParaRPr>
          </a:p>
        </p:txBody>
      </p:sp>
      <p:sp>
        <p:nvSpPr>
          <p:cNvPr id="11" name="Title 1">
            <a:extLst>
              <a:ext uri="{FF2B5EF4-FFF2-40B4-BE49-F238E27FC236}">
                <a16:creationId xmlns:a16="http://schemas.microsoft.com/office/drawing/2014/main" id="{2DA6F002-7EC2-4A36-9143-87F5A73251BC}"/>
              </a:ext>
            </a:extLst>
          </p:cNvPr>
          <p:cNvSpPr>
            <a:spLocks noGrp="1"/>
          </p:cNvSpPr>
          <p:nvPr>
            <p:ph type="title"/>
          </p:nvPr>
        </p:nvSpPr>
        <p:spPr>
          <a:xfrm>
            <a:off x="677640" y="1150547"/>
            <a:ext cx="8412162" cy="802078"/>
          </a:xfrm>
        </p:spPr>
        <p:txBody>
          <a:bodyPr/>
          <a:lstStyle/>
          <a:p>
            <a:r>
              <a:rPr lang="en-US" sz="3200" b="1" dirty="0">
                <a:solidFill>
                  <a:srgbClr val="E65300"/>
                </a:solidFill>
              </a:rPr>
              <a:t>Debriefing/Take-Home Messages</a:t>
            </a:r>
          </a:p>
        </p:txBody>
      </p:sp>
    </p:spTree>
    <p:extLst>
      <p:ext uri="{BB962C8B-B14F-4D97-AF65-F5344CB8AC3E}">
        <p14:creationId xmlns:p14="http://schemas.microsoft.com/office/powerpoint/2010/main" val="3907551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24</a:t>
            </a:fld>
            <a:endParaRPr lang="en-US" sz="1600" dirty="0">
              <a:solidFill>
                <a:srgbClr val="E65300"/>
              </a:solidFill>
            </a:endParaRPr>
          </a:p>
        </p:txBody>
      </p:sp>
      <p:sp>
        <p:nvSpPr>
          <p:cNvPr id="6" name="Title 1"/>
          <p:cNvSpPr>
            <a:spLocks noGrp="1"/>
          </p:cNvSpPr>
          <p:nvPr>
            <p:ph type="title"/>
          </p:nvPr>
        </p:nvSpPr>
        <p:spPr>
          <a:xfrm>
            <a:off x="0" y="171450"/>
            <a:ext cx="9143999" cy="1022350"/>
          </a:xfrm>
        </p:spPr>
        <p:txBody>
          <a:bodyPr/>
          <a:lstStyle/>
          <a:p>
            <a:pPr algn="ctr"/>
            <a:r>
              <a:rPr lang="en-US" sz="3200" b="1" dirty="0">
                <a:solidFill>
                  <a:srgbClr val="722282"/>
                </a:solidFill>
                <a:effectLst>
                  <a:outerShdw blurRad="38100" dist="38100" dir="2700000" algn="tl">
                    <a:srgbClr val="000000">
                      <a:alpha val="43137"/>
                    </a:srgbClr>
                  </a:outerShdw>
                </a:effectLst>
              </a:rPr>
              <a:t>Outline</a:t>
            </a:r>
          </a:p>
        </p:txBody>
      </p:sp>
      <p:sp>
        <p:nvSpPr>
          <p:cNvPr id="2" name="Rounded Rectangle 1"/>
          <p:cNvSpPr/>
          <p:nvPr/>
        </p:nvSpPr>
        <p:spPr bwMode="auto">
          <a:xfrm>
            <a:off x="171450" y="2375328"/>
            <a:ext cx="8794116" cy="693693"/>
          </a:xfrm>
          <a:prstGeom prst="roundRect">
            <a:avLst/>
          </a:prstGeom>
          <a:solidFill>
            <a:srgbClr val="722282"/>
          </a:solidFill>
          <a:ln>
            <a:noFill/>
          </a:ln>
          <a:effectLst/>
        </p:spPr>
        <p:txBody>
          <a:bodyPr wrap="none" rtlCol="0" anchor="ctr"/>
          <a:lstStyle/>
          <a:p>
            <a:pPr algn="ctr"/>
            <a:endParaRPr lang="en-US" dirty="0"/>
          </a:p>
        </p:txBody>
      </p:sp>
      <p:sp>
        <p:nvSpPr>
          <p:cNvPr id="8" name="Content Placeholder 2">
            <a:extLst>
              <a:ext uri="{FF2B5EF4-FFF2-40B4-BE49-F238E27FC236}">
                <a16:creationId xmlns:a16="http://schemas.microsoft.com/office/drawing/2014/main" id="{C58ECDDC-B77A-48E0-8B3A-E0B546447252}"/>
              </a:ext>
            </a:extLst>
          </p:cNvPr>
          <p:cNvSpPr txBox="1">
            <a:spLocks/>
          </p:cNvSpPr>
          <p:nvPr/>
        </p:nvSpPr>
        <p:spPr>
          <a:xfrm>
            <a:off x="178434" y="1853796"/>
            <a:ext cx="8965566" cy="5426974"/>
          </a:xfrm>
          <a:prstGeom prst="rect">
            <a:avLst/>
          </a:prstGeom>
        </p:spPr>
        <p:txBody>
          <a:bodyPr>
            <a:normAutofit/>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marL="274320" indent="-274320">
              <a:lnSpc>
                <a:spcPct val="100000"/>
              </a:lnSpc>
              <a:spcBef>
                <a:spcPts val="600"/>
              </a:spcBef>
              <a:buFont typeface="Arial" panose="020B0604020202020204" pitchFamily="34" charset="0"/>
              <a:buChar char="•"/>
            </a:pPr>
            <a:r>
              <a:rPr lang="en-US" sz="2800" b="1" u="sng" dirty="0">
                <a:solidFill>
                  <a:schemeClr val="bg1">
                    <a:lumMod val="75000"/>
                  </a:schemeClr>
                </a:solidFill>
                <a:effectLst>
                  <a:outerShdw blurRad="38100" dist="38100" dir="2700000" algn="tl">
                    <a:srgbClr val="000000">
                      <a:alpha val="43137"/>
                    </a:srgbClr>
                  </a:outerShdw>
                </a:effectLst>
              </a:rPr>
              <a:t>Case study</a:t>
            </a:r>
            <a:r>
              <a:rPr lang="en-US" sz="2800" b="1" dirty="0">
                <a:solidFill>
                  <a:schemeClr val="bg1">
                    <a:lumMod val="75000"/>
                  </a:schemeClr>
                </a:solidFill>
                <a:effectLst>
                  <a:outerShdw blurRad="38100" dist="38100" dir="2700000" algn="tl">
                    <a:srgbClr val="000000">
                      <a:alpha val="43137"/>
                    </a:srgbClr>
                  </a:outerShdw>
                </a:effectLst>
              </a:rPr>
              <a:t>:  </a:t>
            </a:r>
            <a:r>
              <a:rPr lang="en-US" sz="2600" b="1" dirty="0">
                <a:solidFill>
                  <a:schemeClr val="bg1">
                    <a:lumMod val="75000"/>
                  </a:schemeClr>
                </a:solidFill>
                <a:effectLst>
                  <a:outerShdw blurRad="38100" dist="38100" dir="2700000" algn="tl">
                    <a:srgbClr val="000000">
                      <a:alpha val="43137"/>
                    </a:srgbClr>
                  </a:outerShdw>
                </a:effectLst>
              </a:rPr>
              <a:t>An extremely alloimmunized patient</a:t>
            </a:r>
          </a:p>
          <a:p>
            <a:pPr marL="274320" indent="-274320">
              <a:lnSpc>
                <a:spcPct val="100000"/>
              </a:lnSpc>
              <a:spcBef>
                <a:spcPts val="600"/>
              </a:spcBef>
              <a:buFont typeface="Arial" panose="020B0604020202020204" pitchFamily="34" charset="0"/>
              <a:buChar char="•"/>
            </a:pPr>
            <a:r>
              <a:rPr lang="en-US" sz="2800" b="1" u="sng" dirty="0">
                <a:solidFill>
                  <a:schemeClr val="bg1"/>
                </a:solidFill>
                <a:effectLst>
                  <a:outerShdw blurRad="38100" dist="38100" dir="2700000" algn="tl">
                    <a:srgbClr val="000000">
                      <a:alpha val="43137"/>
                    </a:srgbClr>
                  </a:outerShdw>
                </a:effectLst>
              </a:rPr>
              <a:t>Background</a:t>
            </a:r>
            <a:r>
              <a:rPr lang="en-US" sz="2800" b="1" dirty="0">
                <a:solidFill>
                  <a:schemeClr val="bg1"/>
                </a:solidFill>
                <a:effectLst>
                  <a:outerShdw blurRad="38100" dist="38100" dir="2700000" algn="tl">
                    <a:srgbClr val="000000">
                      <a:alpha val="43137"/>
                    </a:srgbClr>
                  </a:outerShdw>
                </a:effectLst>
              </a:rPr>
              <a:t>:  </a:t>
            </a:r>
            <a:r>
              <a:rPr lang="en-US" sz="2600" b="1" dirty="0">
                <a:solidFill>
                  <a:schemeClr val="bg1"/>
                </a:solidFill>
                <a:effectLst>
                  <a:outerShdw blurRad="38100" dist="38100" dir="2700000" algn="tl">
                    <a:srgbClr val="000000">
                      <a:alpha val="43137"/>
                    </a:srgbClr>
                  </a:outerShdw>
                </a:effectLst>
              </a:rPr>
              <a:t>Overview of red cell alloimmunization</a:t>
            </a:r>
          </a:p>
          <a:p>
            <a:pPr marL="274320" indent="-274320">
              <a:lnSpc>
                <a:spcPct val="100000"/>
              </a:lnSpc>
              <a:spcBef>
                <a:spcPts val="600"/>
              </a:spcBef>
              <a:buFont typeface="Arial" panose="020B0604020202020204" pitchFamily="34" charset="0"/>
              <a:buChar char="•"/>
            </a:pPr>
            <a:r>
              <a:rPr lang="en-US" sz="2800" b="1" u="sng" dirty="0">
                <a:solidFill>
                  <a:schemeClr val="bg1">
                    <a:lumMod val="75000"/>
                  </a:schemeClr>
                </a:solidFill>
                <a:effectLst>
                  <a:outerShdw blurRad="38100" dist="38100" dir="2700000" algn="tl">
                    <a:srgbClr val="000000">
                      <a:alpha val="43137"/>
                    </a:srgbClr>
                  </a:outerShdw>
                </a:effectLst>
              </a:rPr>
              <a:t>Solutions</a:t>
            </a:r>
            <a:r>
              <a:rPr lang="en-US" sz="2800" b="1" dirty="0">
                <a:solidFill>
                  <a:schemeClr val="bg1">
                    <a:lumMod val="75000"/>
                  </a:schemeClr>
                </a:solidFill>
                <a:effectLst>
                  <a:outerShdw blurRad="38100" dist="38100" dir="2700000" algn="tl">
                    <a:srgbClr val="000000">
                      <a:alpha val="43137"/>
                    </a:srgbClr>
                  </a:outerShdw>
                </a:effectLst>
              </a:rPr>
              <a:t>: </a:t>
            </a:r>
            <a:r>
              <a:rPr lang="en-US" sz="2600" b="1" dirty="0">
                <a:solidFill>
                  <a:schemeClr val="bg1">
                    <a:lumMod val="75000"/>
                  </a:schemeClr>
                </a:solidFill>
                <a:effectLst>
                  <a:outerShdw blurRad="38100" dist="38100" dir="2700000" algn="tl">
                    <a:srgbClr val="000000">
                      <a:alpha val="43137"/>
                    </a:srgbClr>
                  </a:outerShdw>
                </a:effectLst>
              </a:rPr>
              <a:t>What can we do to mitigate and respond to these challenging situations? </a:t>
            </a:r>
          </a:p>
          <a:p>
            <a:pPr marL="274320" indent="-274320">
              <a:lnSpc>
                <a:spcPct val="100000"/>
              </a:lnSpc>
              <a:spcBef>
                <a:spcPts val="600"/>
              </a:spcBef>
              <a:buFont typeface="Arial" panose="020B0604020202020204" pitchFamily="34" charset="0"/>
              <a:buChar char="•"/>
            </a:pPr>
            <a:r>
              <a:rPr lang="en-US" sz="2800" b="1" u="sng" dirty="0">
                <a:solidFill>
                  <a:schemeClr val="bg1">
                    <a:lumMod val="75000"/>
                  </a:schemeClr>
                </a:solidFill>
                <a:effectLst>
                  <a:outerShdw blurRad="38100" dist="38100" dir="2700000" algn="tl">
                    <a:srgbClr val="000000">
                      <a:alpha val="43137"/>
                    </a:srgbClr>
                  </a:outerShdw>
                </a:effectLst>
              </a:rPr>
              <a:t>Fun quiz</a:t>
            </a:r>
            <a:r>
              <a:rPr lang="en-US" sz="2800" b="1" dirty="0">
                <a:solidFill>
                  <a:schemeClr val="bg1">
                    <a:lumMod val="75000"/>
                  </a:schemeClr>
                </a:solidFill>
                <a:effectLst>
                  <a:outerShdw blurRad="38100" dist="38100" dir="2700000" algn="tl">
                    <a:srgbClr val="000000">
                      <a:alpha val="43137"/>
                    </a:srgbClr>
                  </a:outerShdw>
                </a:effectLst>
              </a:rPr>
              <a:t> (non-graded </a:t>
            </a:r>
            <a:r>
              <a:rPr lang="en-US" sz="2800" b="1" dirty="0">
                <a:solidFill>
                  <a:schemeClr val="bg1">
                    <a:lumMod val="75000"/>
                  </a:schemeClr>
                </a:solidFill>
                <a:effectLst>
                  <a:outerShdw blurRad="38100" dist="38100" dir="2700000" algn="tl">
                    <a:srgbClr val="000000">
                      <a:alpha val="43137"/>
                    </a:srgbClr>
                  </a:outerShdw>
                </a:effectLst>
                <a:sym typeface="Wingdings" panose="05000000000000000000" pitchFamily="2" charset="2"/>
              </a:rPr>
              <a:t>)</a:t>
            </a:r>
          </a:p>
          <a:p>
            <a:pPr marL="274320" indent="-274320">
              <a:lnSpc>
                <a:spcPct val="100000"/>
              </a:lnSpc>
              <a:spcBef>
                <a:spcPts val="600"/>
              </a:spcBef>
              <a:buFont typeface="Arial" panose="020B0604020202020204" pitchFamily="34" charset="0"/>
              <a:buChar char="•"/>
            </a:pPr>
            <a:r>
              <a:rPr lang="en-US" sz="2800" b="1" u="sng" dirty="0">
                <a:solidFill>
                  <a:schemeClr val="bg1">
                    <a:lumMod val="75000"/>
                  </a:schemeClr>
                </a:solidFill>
                <a:effectLst>
                  <a:outerShdw blurRad="38100" dist="38100" dir="2700000" algn="tl">
                    <a:srgbClr val="000000">
                      <a:alpha val="43137"/>
                    </a:srgbClr>
                  </a:outerShdw>
                </a:effectLst>
                <a:sym typeface="Wingdings" panose="05000000000000000000" pitchFamily="2" charset="2"/>
              </a:rPr>
              <a:t>References</a:t>
            </a:r>
            <a:endParaRPr lang="en-US" sz="2800" b="1" u="sng" dirty="0">
              <a:solidFill>
                <a:schemeClr val="bg1">
                  <a:lumMod val="75000"/>
                </a:schemeClr>
              </a:solidFill>
              <a:effectLst>
                <a:outerShdw blurRad="38100" dist="38100" dir="2700000" algn="tl">
                  <a:srgbClr val="000000">
                    <a:alpha val="43137"/>
                  </a:srgbClr>
                </a:outerShdw>
              </a:effectLst>
            </a:endParaRPr>
          </a:p>
          <a:p>
            <a:pPr marL="274320" indent="-274320">
              <a:lnSpc>
                <a:spcPct val="100000"/>
              </a:lnSpc>
              <a:spcBef>
                <a:spcPts val="600"/>
              </a:spcBef>
              <a:buFont typeface="Arial" panose="020B0604020202020204" pitchFamily="34" charset="0"/>
              <a:buChar char="•"/>
            </a:pPr>
            <a:r>
              <a:rPr lang="en-US" sz="2800" b="1" u="sng" dirty="0">
                <a:solidFill>
                  <a:schemeClr val="bg1">
                    <a:lumMod val="75000"/>
                  </a:schemeClr>
                </a:solidFill>
                <a:effectLst>
                  <a:outerShdw blurRad="38100" dist="38100" dir="2700000" algn="tl">
                    <a:srgbClr val="000000">
                      <a:alpha val="43137"/>
                    </a:srgbClr>
                  </a:outerShdw>
                </a:effectLst>
              </a:rPr>
              <a:t>Q-&amp;-A</a:t>
            </a:r>
          </a:p>
          <a:p>
            <a:pPr lvl="1">
              <a:spcBef>
                <a:spcPts val="600"/>
              </a:spcBef>
              <a:spcAft>
                <a:spcPts val="600"/>
              </a:spcAft>
              <a:buFont typeface="Arial" pitchFamily="34" charset="0"/>
              <a:buChar char="•"/>
            </a:pPr>
            <a:endParaRPr lang="en-US" sz="2400" dirty="0">
              <a:solidFill>
                <a:schemeClr val="bg1"/>
              </a:solidFill>
            </a:endParaRPr>
          </a:p>
        </p:txBody>
      </p:sp>
    </p:spTree>
    <p:extLst>
      <p:ext uri="{BB962C8B-B14F-4D97-AF65-F5344CB8AC3E}">
        <p14:creationId xmlns:p14="http://schemas.microsoft.com/office/powerpoint/2010/main" val="1614459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3DCA5C9-2E11-4C67-86EB-AE1DE127DC64}" type="slidenum">
              <a:rPr lang="en-US" sz="1600" smtClean="0"/>
              <a:pPr/>
              <a:t>25</a:t>
            </a:fld>
            <a:endParaRPr lang="en-US" sz="1600" dirty="0"/>
          </a:p>
        </p:txBody>
      </p:sp>
      <p:sp>
        <p:nvSpPr>
          <p:cNvPr id="4" name="Title 1"/>
          <p:cNvSpPr>
            <a:spLocks noGrp="1"/>
          </p:cNvSpPr>
          <p:nvPr>
            <p:ph type="title" idx="4294967295"/>
          </p:nvPr>
        </p:nvSpPr>
        <p:spPr>
          <a:xfrm>
            <a:off x="190500" y="5248376"/>
            <a:ext cx="8763000" cy="1228028"/>
          </a:xfrm>
        </p:spPr>
        <p:txBody>
          <a:bodyPr anchor="b">
            <a:spAutoFit/>
          </a:bodyPr>
          <a:lstStyle/>
          <a:p>
            <a:pPr algn="ctr" eaLnBrk="1" hangingPunct="1"/>
            <a:r>
              <a:rPr lang="en-US" sz="4000" b="1" dirty="0">
                <a:solidFill>
                  <a:schemeClr val="bg1"/>
                </a:solidFill>
                <a:effectLst>
                  <a:outerShdw blurRad="38100" dist="38100" dir="2700000" algn="tl">
                    <a:srgbClr val="000000">
                      <a:alpha val="43137"/>
                    </a:srgbClr>
                  </a:outerShdw>
                </a:effectLst>
                <a:latin typeface="+mj-lt"/>
              </a:rPr>
              <a:t>A “35,000-foot view”</a:t>
            </a:r>
            <a:br>
              <a:rPr lang="en-US" sz="4000" b="1" dirty="0">
                <a:solidFill>
                  <a:schemeClr val="bg1"/>
                </a:solidFill>
                <a:effectLst>
                  <a:outerShdw blurRad="38100" dist="38100" dir="2700000" algn="tl">
                    <a:srgbClr val="000000">
                      <a:alpha val="43137"/>
                    </a:srgbClr>
                  </a:outerShdw>
                </a:effectLst>
                <a:latin typeface="+mj-lt"/>
              </a:rPr>
            </a:br>
            <a:r>
              <a:rPr lang="en-US" sz="3200" b="1" dirty="0">
                <a:solidFill>
                  <a:schemeClr val="bg1"/>
                </a:solidFill>
                <a:effectLst>
                  <a:outerShdw blurRad="38100" dist="38100" dir="2700000" algn="tl">
                    <a:srgbClr val="000000">
                      <a:alpha val="43137"/>
                    </a:srgbClr>
                  </a:outerShdw>
                </a:effectLst>
                <a:latin typeface="+mj-lt"/>
              </a:rPr>
              <a:t>(Focus = Alloimmunization in General)</a:t>
            </a:r>
          </a:p>
        </p:txBody>
      </p:sp>
      <p:pic>
        <p:nvPicPr>
          <p:cNvPr id="1026" name="Picture 2" descr="Lockheed Martin sees F-35 production rising to 180 units per year, despite  high flying costs | News | Flight Global">
            <a:extLst>
              <a:ext uri="{FF2B5EF4-FFF2-40B4-BE49-F238E27FC236}">
                <a16:creationId xmlns:a16="http://schemas.microsoft.com/office/drawing/2014/main" id="{4B53812E-9F06-46C8-AFDC-1F65739BD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421" y="378624"/>
            <a:ext cx="8475383" cy="4661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855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7513F-80C3-4B44-8577-3236E274F96E}"/>
              </a:ext>
            </a:extLst>
          </p:cNvPr>
          <p:cNvSpPr>
            <a:spLocks noGrp="1"/>
          </p:cNvSpPr>
          <p:nvPr>
            <p:ph type="title"/>
          </p:nvPr>
        </p:nvSpPr>
        <p:spPr/>
        <p:txBody>
          <a:bodyPr/>
          <a:lstStyle/>
          <a:p>
            <a:r>
              <a:rPr lang="en-US" dirty="0"/>
              <a:t>Background</a:t>
            </a:r>
          </a:p>
        </p:txBody>
      </p:sp>
      <p:sp>
        <p:nvSpPr>
          <p:cNvPr id="5" name="Slide Number Placeholder 4">
            <a:extLst>
              <a:ext uri="{FF2B5EF4-FFF2-40B4-BE49-F238E27FC236}">
                <a16:creationId xmlns:a16="http://schemas.microsoft.com/office/drawing/2014/main" id="{E7FC564B-4EB4-4E42-AE3C-247595E6B404}"/>
              </a:ext>
            </a:extLst>
          </p:cNvPr>
          <p:cNvSpPr>
            <a:spLocks noGrp="1"/>
          </p:cNvSpPr>
          <p:nvPr>
            <p:ph type="sldNum" sz="quarter" idx="12"/>
          </p:nvPr>
        </p:nvSpPr>
        <p:spPr/>
        <p:txBody>
          <a:bodyPr/>
          <a:lstStyle/>
          <a:p>
            <a:fld id="{63DCA5C9-2E11-4C67-86EB-AE1DE127DC64}" type="slidenum">
              <a:rPr lang="en-US" smtClean="0"/>
              <a:pPr/>
              <a:t>26</a:t>
            </a:fld>
            <a:endParaRPr lang="en-US" dirty="0"/>
          </a:p>
        </p:txBody>
      </p:sp>
      <p:sp>
        <p:nvSpPr>
          <p:cNvPr id="6" name="Text Placeholder 5">
            <a:extLst>
              <a:ext uri="{FF2B5EF4-FFF2-40B4-BE49-F238E27FC236}">
                <a16:creationId xmlns:a16="http://schemas.microsoft.com/office/drawing/2014/main" id="{9B126545-97B6-4C1A-8958-A94A62EB7D11}"/>
              </a:ext>
            </a:extLst>
          </p:cNvPr>
          <p:cNvSpPr>
            <a:spLocks noGrp="1"/>
          </p:cNvSpPr>
          <p:nvPr>
            <p:ph type="body" sz="quarter" idx="13"/>
          </p:nvPr>
        </p:nvSpPr>
        <p:spPr>
          <a:xfrm>
            <a:off x="239697" y="1371600"/>
            <a:ext cx="8167456" cy="4756150"/>
          </a:xfrm>
        </p:spPr>
        <p:txBody>
          <a:bodyPr/>
          <a:lstStyle/>
          <a:p>
            <a:pPr marL="285750" indent="-285750" algn="l">
              <a:buFont typeface="Arial" panose="020B0604020202020204" pitchFamily="34" charset="0"/>
              <a:buChar char="•"/>
            </a:pPr>
            <a:r>
              <a:rPr lang="en-US" sz="1800" b="0" i="0" u="none" strike="noStrike" baseline="0" dirty="0">
                <a:latin typeface="Calibri" panose="020F0502020204030204" pitchFamily="34" charset="0"/>
                <a:cs typeface="Calibri" panose="020F0502020204030204" pitchFamily="34" charset="0"/>
              </a:rPr>
              <a:t>Over 11 million red blood cells (RBCs) are transfused annually in the US, making transfusion the most common procedure completed during a given hospitalization.</a:t>
            </a:r>
            <a:r>
              <a:rPr lang="en-US" sz="1800" b="0" i="0" u="none" strike="noStrike" baseline="30000" dirty="0">
                <a:latin typeface="Calibri" panose="020F0502020204030204" pitchFamily="34" charset="0"/>
                <a:cs typeface="Calibri" panose="020F0502020204030204" pitchFamily="34" charset="0"/>
              </a:rPr>
              <a:t> </a:t>
            </a:r>
          </a:p>
          <a:p>
            <a:pPr marL="285750" indent="-285750" algn="l">
              <a:buFont typeface="Arial" panose="020B0604020202020204" pitchFamily="34" charset="0"/>
              <a:buChar char="•"/>
            </a:pPr>
            <a:r>
              <a:rPr lang="en-US" sz="1800" b="0" i="0" u="none" strike="noStrike" baseline="0" dirty="0">
                <a:latin typeface="Calibri" panose="020F0502020204030204" pitchFamily="34" charset="0"/>
                <a:cs typeface="Calibri" panose="020F0502020204030204" pitchFamily="34" charset="0"/>
              </a:rPr>
              <a:t>Transfusion threshold studies have shown that restrictive hemoglobin thresholds are as safe as or safer than liberal hemoglobin thresholds for many patient populations and indications, leading to a decline in transfused RBC units over the past decade. </a:t>
            </a:r>
          </a:p>
          <a:p>
            <a:pPr marL="285750" indent="-285750" algn="l">
              <a:buFont typeface="Arial" panose="020B0604020202020204" pitchFamily="34" charset="0"/>
              <a:buChar char="•"/>
            </a:pPr>
            <a:r>
              <a:rPr lang="en-US" sz="1800" b="0" i="0" u="none" strike="noStrike" baseline="0" dirty="0">
                <a:latin typeface="Calibri" panose="020F0502020204030204" pitchFamily="34" charset="0"/>
                <a:cs typeface="Calibri" panose="020F0502020204030204" pitchFamily="34" charset="0"/>
              </a:rPr>
              <a:t>Despite decreasing transfusion burdens, alloantibody formation to transfused blood products remains a clinically significant problem</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9644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7513F-80C3-4B44-8577-3236E274F96E}"/>
              </a:ext>
            </a:extLst>
          </p:cNvPr>
          <p:cNvSpPr>
            <a:spLocks noGrp="1"/>
          </p:cNvSpPr>
          <p:nvPr>
            <p:ph type="title"/>
          </p:nvPr>
        </p:nvSpPr>
        <p:spPr/>
        <p:txBody>
          <a:bodyPr/>
          <a:lstStyle/>
          <a:p>
            <a:r>
              <a:rPr lang="en-US" dirty="0"/>
              <a:t>Background</a:t>
            </a:r>
          </a:p>
        </p:txBody>
      </p:sp>
      <p:sp>
        <p:nvSpPr>
          <p:cNvPr id="5" name="Slide Number Placeholder 4">
            <a:extLst>
              <a:ext uri="{FF2B5EF4-FFF2-40B4-BE49-F238E27FC236}">
                <a16:creationId xmlns:a16="http://schemas.microsoft.com/office/drawing/2014/main" id="{E7FC564B-4EB4-4E42-AE3C-247595E6B404}"/>
              </a:ext>
            </a:extLst>
          </p:cNvPr>
          <p:cNvSpPr>
            <a:spLocks noGrp="1"/>
          </p:cNvSpPr>
          <p:nvPr>
            <p:ph type="sldNum" sz="quarter" idx="12"/>
          </p:nvPr>
        </p:nvSpPr>
        <p:spPr/>
        <p:txBody>
          <a:bodyPr/>
          <a:lstStyle/>
          <a:p>
            <a:fld id="{63DCA5C9-2E11-4C67-86EB-AE1DE127DC64}" type="slidenum">
              <a:rPr lang="en-US" smtClean="0"/>
              <a:pPr/>
              <a:t>27</a:t>
            </a:fld>
            <a:endParaRPr lang="en-US" dirty="0"/>
          </a:p>
        </p:txBody>
      </p:sp>
      <p:sp>
        <p:nvSpPr>
          <p:cNvPr id="6" name="Text Placeholder 5">
            <a:extLst>
              <a:ext uri="{FF2B5EF4-FFF2-40B4-BE49-F238E27FC236}">
                <a16:creationId xmlns:a16="http://schemas.microsoft.com/office/drawing/2014/main" id="{9B126545-97B6-4C1A-8958-A94A62EB7D11}"/>
              </a:ext>
            </a:extLst>
          </p:cNvPr>
          <p:cNvSpPr>
            <a:spLocks noGrp="1"/>
          </p:cNvSpPr>
          <p:nvPr>
            <p:ph type="body" sz="quarter" idx="13"/>
          </p:nvPr>
        </p:nvSpPr>
        <p:spPr>
          <a:xfrm>
            <a:off x="239697" y="1371600"/>
            <a:ext cx="8167456" cy="4756150"/>
          </a:xfrm>
        </p:spPr>
        <p:txBody>
          <a:bodyPr/>
          <a:lstStyle/>
          <a:p>
            <a:pPr marL="285750" indent="-285750" algn="l">
              <a:buFont typeface="Arial" panose="020B0604020202020204" pitchFamily="34" charset="0"/>
              <a:buChar char="•"/>
            </a:pPr>
            <a:r>
              <a:rPr lang="en-US" sz="1800" b="0" i="0" u="none" strike="noStrike" baseline="0" dirty="0">
                <a:latin typeface="Calibri" panose="020F0502020204030204" pitchFamily="34" charset="0"/>
                <a:cs typeface="Calibri" panose="020F0502020204030204" pitchFamily="34" charset="0"/>
              </a:rPr>
              <a:t>RBC alloantibodies may be clinically significant in future transfusion or pregnancy scenarios. </a:t>
            </a:r>
          </a:p>
          <a:p>
            <a:pPr marL="285750" indent="-285750" algn="l">
              <a:buFont typeface="Arial" panose="020B0604020202020204" pitchFamily="34" charset="0"/>
              <a:buChar char="•"/>
            </a:pPr>
            <a:r>
              <a:rPr lang="en-US" sz="1800" b="0" i="0" u="none" strike="noStrike" baseline="0" dirty="0">
                <a:latin typeface="Calibri" panose="020F0502020204030204" pitchFamily="34" charset="0"/>
                <a:cs typeface="Calibri" panose="020F0502020204030204" pitchFamily="34" charset="0"/>
              </a:rPr>
              <a:t>These antibodies can lead to acute or delayed hemolytic transfusion reactions or hemolytic disease of the fetus and newborn</a:t>
            </a:r>
          </a:p>
          <a:p>
            <a:pPr marL="285750" indent="-285750" algn="l">
              <a:buFont typeface="Arial" panose="020B0604020202020204" pitchFamily="34" charset="0"/>
              <a:buChar char="•"/>
            </a:pPr>
            <a:r>
              <a:rPr lang="en-US" sz="1800" b="0" i="0" u="none" strike="noStrike" baseline="0" dirty="0">
                <a:latin typeface="AdvOTfe809cc4"/>
              </a:rPr>
              <a:t>They may also lead to lengthy and costly evaluations in the blood bank and delays in locating compatible RBC units for future transfusions</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4502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28</a:t>
            </a:fld>
            <a:endParaRPr lang="en-US" sz="1600" dirty="0">
              <a:solidFill>
                <a:srgbClr val="E65300"/>
              </a:solidFill>
            </a:endParaRPr>
          </a:p>
        </p:txBody>
      </p:sp>
      <p:sp>
        <p:nvSpPr>
          <p:cNvPr id="9" name="Content Placeholder 2"/>
          <p:cNvSpPr txBox="1">
            <a:spLocks/>
          </p:cNvSpPr>
          <p:nvPr/>
        </p:nvSpPr>
        <p:spPr>
          <a:xfrm>
            <a:off x="179052" y="1302157"/>
            <a:ext cx="8472914" cy="5636621"/>
          </a:xfrm>
          <a:prstGeom prst="rect">
            <a:avLst/>
          </a:prstGeom>
        </p:spPr>
        <p:txBody>
          <a:bodyPr>
            <a:normAutofit/>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marL="274320" indent="-274320">
              <a:lnSpc>
                <a:spcPct val="100000"/>
              </a:lnSpc>
              <a:spcBef>
                <a:spcPts val="200"/>
              </a:spcBef>
              <a:spcAft>
                <a:spcPts val="200"/>
              </a:spcAft>
              <a:buFont typeface="Arial" panose="020B0604020202020204" pitchFamily="34" charset="0"/>
              <a:buChar char="•"/>
            </a:pPr>
            <a:r>
              <a:rPr lang="en-US" sz="2800" dirty="0"/>
              <a:t>Several hundred distinct red cell antigens exist</a:t>
            </a:r>
          </a:p>
          <a:p>
            <a:pPr marL="274320" indent="-274320">
              <a:lnSpc>
                <a:spcPct val="100000"/>
              </a:lnSpc>
              <a:spcBef>
                <a:spcPts val="200"/>
              </a:spcBef>
              <a:spcAft>
                <a:spcPts val="200"/>
              </a:spcAft>
              <a:buFont typeface="Arial" panose="020B0604020202020204" pitchFamily="34" charset="0"/>
              <a:buChar char="•"/>
            </a:pPr>
            <a:endParaRPr lang="en-US" sz="2600" dirty="0"/>
          </a:p>
          <a:p>
            <a:pPr marL="274320" indent="-274320">
              <a:lnSpc>
                <a:spcPct val="100000"/>
              </a:lnSpc>
              <a:spcBef>
                <a:spcPts val="200"/>
              </a:spcBef>
              <a:spcAft>
                <a:spcPts val="200"/>
              </a:spcAft>
              <a:buFont typeface="Arial" panose="020B0604020202020204" pitchFamily="34" charset="0"/>
              <a:buChar char="•"/>
            </a:pPr>
            <a:endParaRPr lang="en-US" sz="2800" dirty="0"/>
          </a:p>
          <a:p>
            <a:pPr lvl="1">
              <a:buFont typeface="Arial" pitchFamily="34" charset="0"/>
              <a:buChar char="•"/>
            </a:pPr>
            <a:endParaRPr lang="en-US" sz="2400" dirty="0">
              <a:solidFill>
                <a:schemeClr val="bg1">
                  <a:lumMod val="75000"/>
                </a:schemeClr>
              </a:solidFill>
            </a:endParaRPr>
          </a:p>
        </p:txBody>
      </p:sp>
      <p:pic>
        <p:nvPicPr>
          <p:cNvPr id="3" name="Picture 2">
            <a:extLst>
              <a:ext uri="{FF2B5EF4-FFF2-40B4-BE49-F238E27FC236}">
                <a16:creationId xmlns:a16="http://schemas.microsoft.com/office/drawing/2014/main" id="{A6A6799C-19CF-47D1-BC0E-552CA78ECD7C}"/>
              </a:ext>
            </a:extLst>
          </p:cNvPr>
          <p:cNvPicPr>
            <a:picLocks noChangeAspect="1"/>
          </p:cNvPicPr>
          <p:nvPr/>
        </p:nvPicPr>
        <p:blipFill rotWithShape="1">
          <a:blip r:embed="rId3"/>
          <a:srcRect l="24167" t="27566" r="24762" b="8649"/>
          <a:stretch/>
        </p:blipFill>
        <p:spPr>
          <a:xfrm>
            <a:off x="751910" y="3164223"/>
            <a:ext cx="5211439" cy="3661119"/>
          </a:xfrm>
          <a:prstGeom prst="rect">
            <a:avLst/>
          </a:prstGeom>
        </p:spPr>
      </p:pic>
      <p:sp>
        <p:nvSpPr>
          <p:cNvPr id="8" name="Content Placeholder 2">
            <a:extLst>
              <a:ext uri="{FF2B5EF4-FFF2-40B4-BE49-F238E27FC236}">
                <a16:creationId xmlns:a16="http://schemas.microsoft.com/office/drawing/2014/main" id="{79DBB135-75F3-4822-936C-900DA31B21A8}"/>
              </a:ext>
            </a:extLst>
          </p:cNvPr>
          <p:cNvSpPr txBox="1">
            <a:spLocks/>
          </p:cNvSpPr>
          <p:nvPr/>
        </p:nvSpPr>
        <p:spPr>
          <a:xfrm>
            <a:off x="179050" y="1849030"/>
            <a:ext cx="8649263" cy="2069828"/>
          </a:xfrm>
          <a:prstGeom prst="rect">
            <a:avLst/>
          </a:prstGeom>
        </p:spPr>
        <p:txBody>
          <a:bodyPr>
            <a:normAutofit/>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marL="274320" indent="-274320">
              <a:lnSpc>
                <a:spcPct val="100000"/>
              </a:lnSpc>
              <a:spcBef>
                <a:spcPts val="200"/>
              </a:spcBef>
              <a:spcAft>
                <a:spcPts val="200"/>
              </a:spcAft>
              <a:buFont typeface="Arial" panose="020B0604020202020204" pitchFamily="34" charset="0"/>
              <a:buChar char="•"/>
            </a:pPr>
            <a:r>
              <a:rPr lang="en-US" sz="2800" dirty="0"/>
              <a:t>In general …</a:t>
            </a:r>
          </a:p>
          <a:p>
            <a:pPr marL="548640" lvl="1" indent="-274320">
              <a:spcBef>
                <a:spcPts val="200"/>
              </a:spcBef>
              <a:spcAft>
                <a:spcPts val="200"/>
              </a:spcAft>
              <a:buFont typeface="Courier New" panose="02070309020205020404" pitchFamily="49" charset="0"/>
              <a:buChar char="o"/>
            </a:pPr>
            <a:r>
              <a:rPr lang="en-US" sz="2400" dirty="0"/>
              <a:t>Polypeptide antigens stimulate (37º C-reactive) IgG</a:t>
            </a:r>
            <a:endParaRPr lang="en-US" sz="2400" b="1" i="1" dirty="0"/>
          </a:p>
          <a:p>
            <a:pPr marL="548640" lvl="1" indent="-274320">
              <a:spcBef>
                <a:spcPts val="200"/>
              </a:spcBef>
              <a:spcAft>
                <a:spcPts val="200"/>
              </a:spcAft>
              <a:buFont typeface="Courier New" panose="02070309020205020404" pitchFamily="49" charset="0"/>
              <a:buChar char="o"/>
            </a:pPr>
            <a:r>
              <a:rPr lang="en-US" sz="2400" dirty="0"/>
              <a:t>Carbohydrate antigens stimulate (RT-reactive) IgM</a:t>
            </a:r>
          </a:p>
          <a:p>
            <a:pPr>
              <a:lnSpc>
                <a:spcPct val="100000"/>
              </a:lnSpc>
              <a:spcBef>
                <a:spcPts val="200"/>
              </a:spcBef>
              <a:spcAft>
                <a:spcPts val="200"/>
              </a:spcAft>
            </a:pPr>
            <a:endParaRPr lang="en-US" sz="2800" dirty="0"/>
          </a:p>
        </p:txBody>
      </p:sp>
      <p:sp>
        <p:nvSpPr>
          <p:cNvPr id="11" name="TextBox 10">
            <a:extLst>
              <a:ext uri="{FF2B5EF4-FFF2-40B4-BE49-F238E27FC236}">
                <a16:creationId xmlns:a16="http://schemas.microsoft.com/office/drawing/2014/main" id="{00E81988-7A50-4033-B63E-BA4C8D830C46}"/>
              </a:ext>
            </a:extLst>
          </p:cNvPr>
          <p:cNvSpPr txBox="1"/>
          <p:nvPr/>
        </p:nvSpPr>
        <p:spPr>
          <a:xfrm>
            <a:off x="6103678" y="4781685"/>
            <a:ext cx="5096576" cy="373564"/>
          </a:xfrm>
          <a:prstGeom prst="rect">
            <a:avLst/>
          </a:prstGeom>
          <a:noFill/>
        </p:spPr>
        <p:txBody>
          <a:bodyPr wrap="square">
            <a:spAutoFit/>
          </a:bodyPr>
          <a:lstStyle/>
          <a:p>
            <a:pPr marL="0" marR="0">
              <a:lnSpc>
                <a:spcPct val="107000"/>
              </a:lnSpc>
              <a:spcBef>
                <a:spcPts val="1065"/>
              </a:spcBef>
              <a:spcAft>
                <a:spcPts val="1065"/>
              </a:spcAft>
            </a:pPr>
            <a:r>
              <a:rPr lang="en-US"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Blood. 2019. 133: 1821–30..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431F6210-316E-4EF4-8359-2BAB25DBC675}"/>
              </a:ext>
            </a:extLst>
          </p:cNvPr>
          <p:cNvSpPr txBox="1"/>
          <p:nvPr/>
        </p:nvSpPr>
        <p:spPr>
          <a:xfrm>
            <a:off x="0" y="565772"/>
            <a:ext cx="9144000" cy="523220"/>
          </a:xfrm>
          <a:prstGeom prst="rect">
            <a:avLst/>
          </a:prstGeom>
          <a:noFill/>
        </p:spPr>
        <p:txBody>
          <a:bodyPr wrap="square">
            <a:spAutoFit/>
          </a:bodyPr>
          <a:lstStyle/>
          <a:p>
            <a:pPr algn="ctr"/>
            <a:r>
              <a:rPr lang="en-US" sz="2800" b="1" dirty="0">
                <a:solidFill>
                  <a:srgbClr val="7030A0"/>
                </a:solidFill>
              </a:rPr>
              <a:t>Red Cell Alloimmunization: A High-Level Review</a:t>
            </a:r>
            <a:endParaRPr lang="en-US" sz="2800" dirty="0">
              <a:solidFill>
                <a:srgbClr val="7030A0"/>
              </a:solidFill>
            </a:endParaRPr>
          </a:p>
        </p:txBody>
      </p:sp>
    </p:spTree>
    <p:extLst>
      <p:ext uri="{BB962C8B-B14F-4D97-AF65-F5344CB8AC3E}">
        <p14:creationId xmlns:p14="http://schemas.microsoft.com/office/powerpoint/2010/main" val="5636989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29</a:t>
            </a:fld>
            <a:endParaRPr lang="en-US" sz="1600" dirty="0">
              <a:solidFill>
                <a:srgbClr val="E65300"/>
              </a:solidFill>
            </a:endParaRPr>
          </a:p>
        </p:txBody>
      </p:sp>
      <p:sp>
        <p:nvSpPr>
          <p:cNvPr id="9" name="Content Placeholder 2"/>
          <p:cNvSpPr txBox="1">
            <a:spLocks/>
          </p:cNvSpPr>
          <p:nvPr/>
        </p:nvSpPr>
        <p:spPr>
          <a:xfrm>
            <a:off x="368300" y="1304768"/>
            <a:ext cx="8246491" cy="5636621"/>
          </a:xfrm>
          <a:prstGeom prst="rect">
            <a:avLst/>
          </a:prstGeom>
        </p:spPr>
        <p:txBody>
          <a:bodyPr>
            <a:normAutofit/>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a:lnSpc>
                <a:spcPct val="100000"/>
              </a:lnSpc>
              <a:spcBef>
                <a:spcPts val="200"/>
              </a:spcBef>
              <a:spcAft>
                <a:spcPts val="200"/>
              </a:spcAft>
            </a:pPr>
            <a:r>
              <a:rPr lang="en-US" sz="2600" b="1" u="sng" dirty="0">
                <a:solidFill>
                  <a:srgbClr val="E65300"/>
                </a:solidFill>
              </a:rPr>
              <a:t>Red cell alloantibodies:  Who’s affected and why?</a:t>
            </a:r>
          </a:p>
          <a:p>
            <a:pPr marL="274320" indent="-274320">
              <a:lnSpc>
                <a:spcPct val="100000"/>
              </a:lnSpc>
              <a:spcBef>
                <a:spcPts val="200"/>
              </a:spcBef>
              <a:spcAft>
                <a:spcPts val="200"/>
              </a:spcAft>
              <a:buFont typeface="Arial" panose="020B0604020202020204" pitchFamily="34" charset="0"/>
              <a:buChar char="•"/>
            </a:pPr>
            <a:r>
              <a:rPr lang="en-US" sz="2400" b="1" i="1" dirty="0"/>
              <a:t>They develop in a subset of individuals exposed to “non-self” (i.e., “allo”) antigens – usually via:</a:t>
            </a:r>
          </a:p>
          <a:p>
            <a:pPr marL="548640" lvl="1" indent="-274320">
              <a:spcBef>
                <a:spcPts val="200"/>
              </a:spcBef>
              <a:spcAft>
                <a:spcPts val="200"/>
              </a:spcAft>
              <a:buFont typeface="Courier New" panose="02070309020205020404" pitchFamily="49" charset="0"/>
              <a:buChar char="o"/>
            </a:pPr>
            <a:r>
              <a:rPr lang="en-US" sz="2200" dirty="0"/>
              <a:t>Transfusion or</a:t>
            </a:r>
          </a:p>
          <a:p>
            <a:pPr marL="548640" lvl="1" indent="-274320">
              <a:spcBef>
                <a:spcPts val="200"/>
              </a:spcBef>
              <a:spcAft>
                <a:spcPts val="200"/>
              </a:spcAft>
              <a:buFont typeface="Courier New" panose="02070309020205020404" pitchFamily="49" charset="0"/>
              <a:buChar char="o"/>
            </a:pPr>
            <a:r>
              <a:rPr lang="en-US" sz="2200" dirty="0"/>
              <a:t>Pregnancy</a:t>
            </a:r>
          </a:p>
          <a:p>
            <a:pPr marL="274320" indent="-274320">
              <a:lnSpc>
                <a:spcPct val="100000"/>
              </a:lnSpc>
              <a:spcBef>
                <a:spcPts val="200"/>
              </a:spcBef>
              <a:spcAft>
                <a:spcPts val="200"/>
              </a:spcAft>
              <a:buFont typeface="Arial" panose="020B0604020202020204" pitchFamily="34" charset="0"/>
              <a:buChar char="•"/>
            </a:pPr>
            <a:r>
              <a:rPr lang="en-US" sz="2400" b="1" i="1" dirty="0"/>
              <a:t>Factors affecting their development include:</a:t>
            </a:r>
          </a:p>
          <a:p>
            <a:pPr marL="548640" lvl="1" indent="-274320">
              <a:spcBef>
                <a:spcPts val="200"/>
              </a:spcBef>
              <a:spcAft>
                <a:spcPts val="200"/>
              </a:spcAft>
              <a:buFont typeface="Courier New" panose="02070309020205020404" pitchFamily="49" charset="0"/>
              <a:buChar char="o"/>
            </a:pPr>
            <a:r>
              <a:rPr lang="en-US" sz="2200" dirty="0"/>
              <a:t>Blood donor variables</a:t>
            </a:r>
          </a:p>
          <a:p>
            <a:pPr marL="548640" lvl="1" indent="-274320">
              <a:spcBef>
                <a:spcPts val="200"/>
              </a:spcBef>
              <a:spcAft>
                <a:spcPts val="200"/>
              </a:spcAft>
              <a:buFont typeface="Courier New" panose="02070309020205020404" pitchFamily="49" charset="0"/>
              <a:buChar char="o"/>
            </a:pPr>
            <a:r>
              <a:rPr lang="en-US" sz="2200" dirty="0"/>
              <a:t>Blood product variables</a:t>
            </a:r>
          </a:p>
          <a:p>
            <a:pPr marL="548640" lvl="1" indent="-274320">
              <a:spcBef>
                <a:spcPts val="200"/>
              </a:spcBef>
              <a:spcAft>
                <a:spcPts val="200"/>
              </a:spcAft>
              <a:buFont typeface="Courier New" panose="02070309020205020404" pitchFamily="49" charset="0"/>
              <a:buChar char="o"/>
            </a:pPr>
            <a:r>
              <a:rPr lang="en-US" sz="2200" dirty="0"/>
              <a:t>Transfusion recipient variables, such as:</a:t>
            </a:r>
          </a:p>
          <a:p>
            <a:pPr marL="822960" lvl="2" indent="-274320">
              <a:spcBef>
                <a:spcPts val="200"/>
              </a:spcBef>
              <a:spcAft>
                <a:spcPts val="200"/>
              </a:spcAft>
              <a:buFont typeface="Wingdings" panose="05000000000000000000" pitchFamily="2" charset="2"/>
              <a:buChar char="§"/>
            </a:pPr>
            <a:r>
              <a:rPr lang="en-US" sz="2000" dirty="0"/>
              <a:t>Genetics</a:t>
            </a:r>
          </a:p>
          <a:p>
            <a:pPr marL="822960" lvl="2" indent="-274320">
              <a:spcBef>
                <a:spcPts val="200"/>
              </a:spcBef>
              <a:spcAft>
                <a:spcPts val="200"/>
              </a:spcAft>
              <a:buFont typeface="Wingdings" panose="05000000000000000000" pitchFamily="2" charset="2"/>
              <a:buChar char="§"/>
            </a:pPr>
            <a:r>
              <a:rPr lang="en-US" sz="2000" dirty="0"/>
              <a:t>Innate immunity</a:t>
            </a:r>
          </a:p>
          <a:p>
            <a:pPr marL="822960" lvl="2" indent="-274320">
              <a:spcBef>
                <a:spcPts val="200"/>
              </a:spcBef>
              <a:spcAft>
                <a:spcPts val="200"/>
              </a:spcAft>
              <a:buFont typeface="Wingdings" panose="05000000000000000000" pitchFamily="2" charset="2"/>
              <a:buChar char="§"/>
            </a:pPr>
            <a:r>
              <a:rPr lang="en-US" sz="2000" dirty="0"/>
              <a:t>Adaptive immunity</a:t>
            </a:r>
          </a:p>
          <a:p>
            <a:pPr marL="274320" indent="-274320">
              <a:lnSpc>
                <a:spcPct val="100000"/>
              </a:lnSpc>
              <a:spcBef>
                <a:spcPts val="200"/>
              </a:spcBef>
              <a:spcAft>
                <a:spcPts val="200"/>
              </a:spcAft>
              <a:buFont typeface="Arial" panose="020B0604020202020204" pitchFamily="34" charset="0"/>
              <a:buChar char="•"/>
            </a:pPr>
            <a:r>
              <a:rPr lang="en-US" sz="2400" b="1" i="1" dirty="0"/>
              <a:t>Incidence and impact:  </a:t>
            </a:r>
            <a:r>
              <a:rPr lang="en-US" sz="2200" b="1" i="1" dirty="0"/>
              <a:t>Vary based upon multiple factors</a:t>
            </a:r>
          </a:p>
          <a:p>
            <a:pPr lvl="1">
              <a:buFont typeface="Arial" pitchFamily="34" charset="0"/>
              <a:buChar char="•"/>
            </a:pPr>
            <a:endParaRPr lang="en-US" sz="2400" dirty="0">
              <a:solidFill>
                <a:schemeClr val="bg1">
                  <a:lumMod val="75000"/>
                </a:schemeClr>
              </a:solidFill>
            </a:endParaRPr>
          </a:p>
        </p:txBody>
      </p:sp>
      <p:sp>
        <p:nvSpPr>
          <p:cNvPr id="10" name="TextBox 9">
            <a:extLst>
              <a:ext uri="{FF2B5EF4-FFF2-40B4-BE49-F238E27FC236}">
                <a16:creationId xmlns:a16="http://schemas.microsoft.com/office/drawing/2014/main" id="{9BE7F40E-7419-47AE-B4E0-3928971BBB3D}"/>
              </a:ext>
            </a:extLst>
          </p:cNvPr>
          <p:cNvSpPr txBox="1"/>
          <p:nvPr/>
        </p:nvSpPr>
        <p:spPr>
          <a:xfrm>
            <a:off x="0" y="565772"/>
            <a:ext cx="9144000" cy="523220"/>
          </a:xfrm>
          <a:prstGeom prst="rect">
            <a:avLst/>
          </a:prstGeom>
          <a:noFill/>
        </p:spPr>
        <p:txBody>
          <a:bodyPr wrap="square">
            <a:spAutoFit/>
          </a:bodyPr>
          <a:lstStyle/>
          <a:p>
            <a:pPr algn="ctr"/>
            <a:r>
              <a:rPr lang="en-US" sz="2800" b="1" dirty="0">
                <a:solidFill>
                  <a:srgbClr val="7030A0"/>
                </a:solidFill>
              </a:rPr>
              <a:t>Red Cell Alloimmunization: A High-Level Review</a:t>
            </a:r>
            <a:endParaRPr lang="en-US" sz="2800" dirty="0">
              <a:solidFill>
                <a:srgbClr val="7030A0"/>
              </a:solidFill>
            </a:endParaRPr>
          </a:p>
        </p:txBody>
      </p:sp>
    </p:spTree>
    <p:extLst>
      <p:ext uri="{BB962C8B-B14F-4D97-AF65-F5344CB8AC3E}">
        <p14:creationId xmlns:p14="http://schemas.microsoft.com/office/powerpoint/2010/main" val="4099958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7732"/>
            <a:ext cx="9143999" cy="1022350"/>
          </a:xfrm>
        </p:spPr>
        <p:txBody>
          <a:bodyPr/>
          <a:lstStyle/>
          <a:p>
            <a:pPr algn="ctr"/>
            <a:r>
              <a:rPr lang="en-US" b="1" dirty="0"/>
              <a:t>Objectives</a:t>
            </a:r>
          </a:p>
        </p:txBody>
      </p:sp>
      <p:sp>
        <p:nvSpPr>
          <p:cNvPr id="7" name="Content Placeholder 2"/>
          <p:cNvSpPr txBox="1">
            <a:spLocks/>
          </p:cNvSpPr>
          <p:nvPr/>
        </p:nvSpPr>
        <p:spPr>
          <a:xfrm>
            <a:off x="323518" y="2118173"/>
            <a:ext cx="8333252" cy="4895850"/>
          </a:xfrm>
          <a:prstGeom prst="rect">
            <a:avLst/>
          </a:prstGeom>
        </p:spPr>
        <p:txBody>
          <a:bodyPr>
            <a:normAutofit/>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a:lnSpc>
                <a:spcPct val="100000"/>
              </a:lnSpc>
              <a:spcBef>
                <a:spcPts val="600"/>
              </a:spcBef>
            </a:pPr>
            <a:r>
              <a:rPr lang="en-US" sz="2400" b="1" u="sng" dirty="0">
                <a:solidFill>
                  <a:srgbClr val="722282"/>
                </a:solidFill>
              </a:rPr>
              <a:t>At the end of this activity participants will be able to</a:t>
            </a:r>
            <a:r>
              <a:rPr lang="en-US" sz="2400" b="1" dirty="0">
                <a:solidFill>
                  <a:srgbClr val="722282"/>
                </a:solidFill>
              </a:rPr>
              <a:t>:</a:t>
            </a:r>
          </a:p>
          <a:p>
            <a:pPr marL="274320" lvl="1" indent="-274320">
              <a:spcBef>
                <a:spcPts val="500"/>
              </a:spcBef>
              <a:spcAft>
                <a:spcPts val="500"/>
              </a:spcAft>
              <a:buFont typeface="Arial" pitchFamily="34" charset="0"/>
              <a:buChar char="•"/>
            </a:pPr>
            <a:r>
              <a:rPr lang="en-US" sz="2200" b="1" dirty="0"/>
              <a:t>Explain how red cell alloimmunization is triggered, focusing on the roles of donors’ and recipients’ genetics and environmental influences </a:t>
            </a:r>
          </a:p>
          <a:p>
            <a:pPr marL="274320" lvl="1" indent="-274320">
              <a:spcBef>
                <a:spcPts val="500"/>
              </a:spcBef>
              <a:spcAft>
                <a:spcPts val="500"/>
              </a:spcAft>
              <a:buFont typeface="Arial" pitchFamily="34" charset="0"/>
              <a:buChar char="•"/>
            </a:pPr>
            <a:r>
              <a:rPr lang="en-US" sz="2200" b="1" dirty="0"/>
              <a:t>Describe the difficulties in supplying compatible RBC units for the transfusion of heavily alloimmunized patients</a:t>
            </a:r>
          </a:p>
          <a:p>
            <a:pPr marL="274320" lvl="1" indent="-274320">
              <a:spcBef>
                <a:spcPts val="500"/>
              </a:spcBef>
              <a:spcAft>
                <a:spcPts val="500"/>
              </a:spcAft>
              <a:buFont typeface="Arial" pitchFamily="34" charset="0"/>
              <a:buChar char="•"/>
            </a:pPr>
            <a:r>
              <a:rPr lang="en-US" sz="2200" b="1" dirty="0"/>
              <a:t>Review ways to support affected patients by: </a:t>
            </a:r>
          </a:p>
          <a:p>
            <a:pPr marL="548640" lvl="2" indent="-274320">
              <a:spcBef>
                <a:spcPts val="500"/>
              </a:spcBef>
              <a:spcAft>
                <a:spcPts val="500"/>
              </a:spcAft>
              <a:buFont typeface="Courier New" panose="02070309020205020404" pitchFamily="49" charset="0"/>
              <a:buChar char="o"/>
            </a:pPr>
            <a:r>
              <a:rPr lang="en-US" sz="2000" b="1" dirty="0"/>
              <a:t>Minimizing their likelihood of developing antibodies </a:t>
            </a:r>
          </a:p>
          <a:p>
            <a:pPr marL="548640" lvl="2" indent="-274320">
              <a:spcBef>
                <a:spcPts val="500"/>
              </a:spcBef>
              <a:spcAft>
                <a:spcPts val="500"/>
              </a:spcAft>
              <a:buFont typeface="Courier New" panose="02070309020205020404" pitchFamily="49" charset="0"/>
              <a:buChar char="o"/>
            </a:pPr>
            <a:r>
              <a:rPr lang="en-US" sz="2000" b="1" dirty="0"/>
              <a:t>Identifying and recruiting rare blood donors</a:t>
            </a:r>
          </a:p>
          <a:p>
            <a:pPr marL="548640" lvl="2" indent="-274320">
              <a:spcBef>
                <a:spcPts val="500"/>
              </a:spcBef>
              <a:spcAft>
                <a:spcPts val="500"/>
              </a:spcAft>
              <a:buFont typeface="Courier New" panose="02070309020205020404" pitchFamily="49" charset="0"/>
              <a:buChar char="o"/>
            </a:pPr>
            <a:r>
              <a:rPr lang="en-US" sz="2000" b="1" dirty="0"/>
              <a:t>Designing/implementing suitable anemia mitigation strategies</a:t>
            </a:r>
          </a:p>
        </p:txBody>
      </p:sp>
      <p:sp>
        <p:nvSpPr>
          <p:cNvPr id="9"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3</a:t>
            </a:fld>
            <a:endParaRPr lang="en-US" sz="1600" dirty="0">
              <a:solidFill>
                <a:srgbClr val="E65300"/>
              </a:solidFill>
            </a:endParaRPr>
          </a:p>
        </p:txBody>
      </p:sp>
      <p:pic>
        <p:nvPicPr>
          <p:cNvPr id="1026" name="Picture 2" descr="Image result for bullsey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573" t="-783" r="12139" b="2114"/>
          <a:stretch/>
        </p:blipFill>
        <p:spPr bwMode="auto">
          <a:xfrm>
            <a:off x="2216386" y="298130"/>
            <a:ext cx="996754" cy="930304"/>
          </a:xfrm>
          <a:prstGeom prst="rect">
            <a:avLst/>
          </a:prstGeom>
          <a:noFill/>
          <a:ln w="31750">
            <a:solidFill>
              <a:schemeClr val="tx1"/>
            </a:solidFill>
          </a:ln>
          <a:extLst>
            <a:ext uri="{909E8E84-426E-40DD-AFC4-6F175D3DCCD1}">
              <a14:hiddenFill xmlns:a14="http://schemas.microsoft.com/office/drawing/2010/main">
                <a:solidFill>
                  <a:srgbClr val="FFFFFF"/>
                </a:solidFill>
              </a14:hiddenFill>
            </a:ext>
          </a:extLst>
        </p:spPr>
      </p:pic>
      <p:pic>
        <p:nvPicPr>
          <p:cNvPr id="10" name="Picture 2" descr="Image result for bullsey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573" t="-783" r="12139" b="2114"/>
          <a:stretch/>
        </p:blipFill>
        <p:spPr bwMode="auto">
          <a:xfrm>
            <a:off x="5887837" y="299413"/>
            <a:ext cx="996754" cy="930304"/>
          </a:xfrm>
          <a:prstGeom prst="rect">
            <a:avLst/>
          </a:prstGeom>
          <a:noFill/>
          <a:ln w="317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5614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30</a:t>
            </a:fld>
            <a:endParaRPr lang="en-US" sz="1600" dirty="0">
              <a:solidFill>
                <a:srgbClr val="E65300"/>
              </a:solidFill>
            </a:endParaRPr>
          </a:p>
        </p:txBody>
      </p:sp>
      <p:sp>
        <p:nvSpPr>
          <p:cNvPr id="9" name="Content Placeholder 2"/>
          <p:cNvSpPr txBox="1">
            <a:spLocks/>
          </p:cNvSpPr>
          <p:nvPr/>
        </p:nvSpPr>
        <p:spPr>
          <a:xfrm>
            <a:off x="368300" y="1304768"/>
            <a:ext cx="8246491" cy="5636621"/>
          </a:xfrm>
          <a:prstGeom prst="rect">
            <a:avLst/>
          </a:prstGeom>
        </p:spPr>
        <p:txBody>
          <a:bodyPr>
            <a:normAutofit/>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a:lnSpc>
                <a:spcPct val="100000"/>
              </a:lnSpc>
              <a:spcBef>
                <a:spcPts val="200"/>
              </a:spcBef>
              <a:spcAft>
                <a:spcPts val="200"/>
              </a:spcAft>
            </a:pPr>
            <a:r>
              <a:rPr lang="en-US" sz="2600" b="1" u="sng" dirty="0">
                <a:solidFill>
                  <a:srgbClr val="E65300"/>
                </a:solidFill>
              </a:rPr>
              <a:t>Red cell alloantibodies:  The consequences</a:t>
            </a:r>
          </a:p>
          <a:p>
            <a:pPr marL="274320" indent="-274320">
              <a:lnSpc>
                <a:spcPct val="100000"/>
              </a:lnSpc>
              <a:spcBef>
                <a:spcPts val="200"/>
              </a:spcBef>
              <a:spcAft>
                <a:spcPts val="200"/>
              </a:spcAft>
              <a:buFont typeface="Arial" panose="020B0604020202020204" pitchFamily="34" charset="0"/>
              <a:buChar char="•"/>
            </a:pPr>
            <a:r>
              <a:rPr lang="en-US" sz="2400" b="1" i="1" dirty="0"/>
              <a:t>Direct clinical consequences include:</a:t>
            </a:r>
          </a:p>
          <a:p>
            <a:pPr marL="548640" lvl="1" indent="-274320">
              <a:spcBef>
                <a:spcPts val="200"/>
              </a:spcBef>
              <a:spcAft>
                <a:spcPts val="200"/>
              </a:spcAft>
              <a:buFont typeface="Courier New" panose="02070309020205020404" pitchFamily="49" charset="0"/>
              <a:buChar char="o"/>
            </a:pPr>
            <a:r>
              <a:rPr lang="en-US" sz="2200" dirty="0"/>
              <a:t>Reduced post-transfusion red cell survival</a:t>
            </a:r>
          </a:p>
          <a:p>
            <a:pPr marL="548640" lvl="1" indent="-274320">
              <a:spcBef>
                <a:spcPts val="200"/>
              </a:spcBef>
              <a:spcAft>
                <a:spcPts val="200"/>
              </a:spcAft>
              <a:buFont typeface="Courier New" panose="02070309020205020404" pitchFamily="49" charset="0"/>
              <a:buChar char="o"/>
            </a:pPr>
            <a:r>
              <a:rPr lang="en-US" sz="2200" dirty="0"/>
              <a:t>Hemolytic transfusion reactions (acute and/or delayed)</a:t>
            </a:r>
          </a:p>
          <a:p>
            <a:pPr marL="548640" lvl="1" indent="-274320">
              <a:spcBef>
                <a:spcPts val="200"/>
              </a:spcBef>
              <a:spcAft>
                <a:spcPts val="200"/>
              </a:spcAft>
              <a:buFont typeface="Courier New" panose="02070309020205020404" pitchFamily="49" charset="0"/>
              <a:buChar char="o"/>
            </a:pPr>
            <a:r>
              <a:rPr lang="en-US" sz="2200" dirty="0"/>
              <a:t>Hemolytic disease of fetus/newborn</a:t>
            </a:r>
          </a:p>
          <a:p>
            <a:pPr marL="548640" lvl="1" indent="-274320">
              <a:spcBef>
                <a:spcPts val="200"/>
              </a:spcBef>
              <a:spcAft>
                <a:spcPts val="200"/>
              </a:spcAft>
              <a:buFont typeface="Courier New" panose="02070309020205020404" pitchFamily="49" charset="0"/>
              <a:buChar char="o"/>
            </a:pPr>
            <a:r>
              <a:rPr lang="en-US" sz="2200" dirty="0"/>
              <a:t>None (i.e., many are clinically irrelevant “nuisances”)</a:t>
            </a:r>
          </a:p>
          <a:p>
            <a:pPr marL="274320" indent="-274320">
              <a:lnSpc>
                <a:spcPct val="100000"/>
              </a:lnSpc>
              <a:spcBef>
                <a:spcPts val="200"/>
              </a:spcBef>
              <a:spcAft>
                <a:spcPts val="200"/>
              </a:spcAft>
              <a:buFont typeface="Arial" panose="020B0604020202020204" pitchFamily="34" charset="0"/>
              <a:buChar char="•"/>
            </a:pPr>
            <a:r>
              <a:rPr lang="en-US" sz="2400" b="1" i="1" dirty="0"/>
              <a:t>Indirect clinical (and lab) consequences include</a:t>
            </a:r>
            <a:r>
              <a:rPr lang="en-US" sz="2400" dirty="0"/>
              <a:t>:</a:t>
            </a:r>
          </a:p>
          <a:p>
            <a:pPr marL="548640" lvl="1" indent="-274320">
              <a:spcBef>
                <a:spcPts val="200"/>
              </a:spcBef>
              <a:spcAft>
                <a:spcPts val="200"/>
              </a:spcAft>
              <a:buFont typeface="Courier New" panose="02070309020205020404" pitchFamily="49" charset="0"/>
              <a:buChar char="o"/>
            </a:pPr>
            <a:r>
              <a:rPr lang="en-US" sz="2200" dirty="0"/>
              <a:t>Substantial time on pre-transfusion compatibility testing</a:t>
            </a:r>
          </a:p>
          <a:p>
            <a:pPr marL="548640" lvl="1" indent="-274320">
              <a:spcBef>
                <a:spcPts val="200"/>
              </a:spcBef>
              <a:spcAft>
                <a:spcPts val="200"/>
              </a:spcAft>
              <a:buFont typeface="Courier New" panose="02070309020205020404" pitchFamily="49" charset="0"/>
              <a:buChar char="o"/>
            </a:pPr>
            <a:r>
              <a:rPr lang="en-US" sz="2200" dirty="0"/>
              <a:t>Delayed transfusions</a:t>
            </a:r>
          </a:p>
          <a:p>
            <a:pPr marL="548640" lvl="1" indent="-274320">
              <a:spcBef>
                <a:spcPts val="200"/>
              </a:spcBef>
              <a:spcAft>
                <a:spcPts val="200"/>
              </a:spcAft>
              <a:buFont typeface="Courier New" panose="02070309020205020404" pitchFamily="49" charset="0"/>
              <a:buChar char="o"/>
            </a:pPr>
            <a:r>
              <a:rPr lang="en-US" sz="2200" dirty="0"/>
              <a:t>Varied impacts of above on: </a:t>
            </a:r>
          </a:p>
          <a:p>
            <a:pPr marL="822960" lvl="2" indent="-274320">
              <a:spcBef>
                <a:spcPts val="200"/>
              </a:spcBef>
              <a:spcAft>
                <a:spcPts val="200"/>
              </a:spcAft>
              <a:buFont typeface="Wingdings" panose="05000000000000000000" pitchFamily="2" charset="2"/>
              <a:buChar char="§"/>
            </a:pPr>
            <a:r>
              <a:rPr lang="en-US" sz="2000" dirty="0"/>
              <a:t>Patient outcomes</a:t>
            </a:r>
          </a:p>
          <a:p>
            <a:pPr marL="822960" lvl="2" indent="-274320">
              <a:spcBef>
                <a:spcPts val="200"/>
              </a:spcBef>
              <a:spcAft>
                <a:spcPts val="200"/>
              </a:spcAft>
              <a:buFont typeface="Wingdings" panose="05000000000000000000" pitchFamily="2" charset="2"/>
              <a:buChar char="§"/>
            </a:pPr>
            <a:r>
              <a:rPr lang="en-US" sz="2000" dirty="0"/>
              <a:t>Overall use of (sometimes scarce) resources </a:t>
            </a:r>
          </a:p>
          <a:p>
            <a:pPr marL="548640" lvl="1" indent="-274320">
              <a:spcBef>
                <a:spcPts val="200"/>
              </a:spcBef>
              <a:spcAft>
                <a:spcPts val="200"/>
              </a:spcAft>
              <a:buFont typeface="Courier New" panose="02070309020205020404" pitchFamily="49" charset="0"/>
              <a:buChar char="o"/>
            </a:pPr>
            <a:endParaRPr lang="en-US" sz="2400" dirty="0"/>
          </a:p>
        </p:txBody>
      </p:sp>
      <p:sp>
        <p:nvSpPr>
          <p:cNvPr id="5" name="TextBox 4">
            <a:extLst>
              <a:ext uri="{FF2B5EF4-FFF2-40B4-BE49-F238E27FC236}">
                <a16:creationId xmlns:a16="http://schemas.microsoft.com/office/drawing/2014/main" id="{53847B40-6AF5-45F2-865D-4065CAEF281B}"/>
              </a:ext>
            </a:extLst>
          </p:cNvPr>
          <p:cNvSpPr txBox="1"/>
          <p:nvPr/>
        </p:nvSpPr>
        <p:spPr>
          <a:xfrm>
            <a:off x="0" y="565772"/>
            <a:ext cx="9144000" cy="523220"/>
          </a:xfrm>
          <a:prstGeom prst="rect">
            <a:avLst/>
          </a:prstGeom>
          <a:noFill/>
        </p:spPr>
        <p:txBody>
          <a:bodyPr wrap="square">
            <a:spAutoFit/>
          </a:bodyPr>
          <a:lstStyle/>
          <a:p>
            <a:pPr algn="ctr"/>
            <a:r>
              <a:rPr lang="en-US" sz="2800" b="1" dirty="0">
                <a:solidFill>
                  <a:srgbClr val="7030A0"/>
                </a:solidFill>
              </a:rPr>
              <a:t>Red Cell Alloimmunization: A High-Level Review</a:t>
            </a:r>
            <a:endParaRPr lang="en-US" sz="2800" dirty="0">
              <a:solidFill>
                <a:srgbClr val="7030A0"/>
              </a:solidFill>
            </a:endParaRPr>
          </a:p>
        </p:txBody>
      </p:sp>
    </p:spTree>
    <p:extLst>
      <p:ext uri="{BB962C8B-B14F-4D97-AF65-F5344CB8AC3E}">
        <p14:creationId xmlns:p14="http://schemas.microsoft.com/office/powerpoint/2010/main" val="46896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31</a:t>
            </a:fld>
            <a:endParaRPr lang="en-US" sz="1600" dirty="0">
              <a:solidFill>
                <a:srgbClr val="E65300"/>
              </a:solidFill>
            </a:endParaRPr>
          </a:p>
        </p:txBody>
      </p:sp>
      <p:sp>
        <p:nvSpPr>
          <p:cNvPr id="9" name="Content Placeholder 2"/>
          <p:cNvSpPr txBox="1">
            <a:spLocks/>
          </p:cNvSpPr>
          <p:nvPr/>
        </p:nvSpPr>
        <p:spPr>
          <a:xfrm>
            <a:off x="287912" y="2114009"/>
            <a:ext cx="8714576" cy="5636621"/>
          </a:xfrm>
          <a:prstGeom prst="rect">
            <a:avLst/>
          </a:prstGeom>
        </p:spPr>
        <p:txBody>
          <a:bodyPr>
            <a:normAutofit/>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a:lnSpc>
                <a:spcPct val="100000"/>
              </a:lnSpc>
              <a:spcBef>
                <a:spcPts val="200"/>
              </a:spcBef>
              <a:spcAft>
                <a:spcPts val="200"/>
              </a:spcAft>
            </a:pPr>
            <a:r>
              <a:rPr lang="en-US" sz="2600" b="1" u="sng" dirty="0"/>
              <a:t>This is an “autoantibody/drug-antibody-free” discussion, i.e.,  …</a:t>
            </a:r>
            <a:endParaRPr lang="en-US" sz="2600" u="sng" dirty="0"/>
          </a:p>
          <a:p>
            <a:pPr marL="274320" indent="-274320">
              <a:lnSpc>
                <a:spcPct val="100000"/>
              </a:lnSpc>
              <a:spcBef>
                <a:spcPts val="200"/>
              </a:spcBef>
              <a:spcAft>
                <a:spcPts val="200"/>
              </a:spcAft>
              <a:buFont typeface="Arial" panose="020B0604020202020204" pitchFamily="34" charset="0"/>
              <a:buChar char="•"/>
            </a:pPr>
            <a:r>
              <a:rPr lang="en-US" sz="2600" dirty="0"/>
              <a:t>All of the challenges we’re about to discuss will be accentuated/exacerbated by:</a:t>
            </a:r>
          </a:p>
          <a:p>
            <a:pPr marL="548640" lvl="1" indent="-274320">
              <a:spcBef>
                <a:spcPts val="200"/>
              </a:spcBef>
              <a:spcAft>
                <a:spcPts val="200"/>
              </a:spcAft>
              <a:buFont typeface="Courier New" panose="02070309020205020404" pitchFamily="49" charset="0"/>
              <a:buChar char="o"/>
            </a:pPr>
            <a:r>
              <a:rPr lang="en-US" sz="2400" b="1" dirty="0"/>
              <a:t>Autoantibodies </a:t>
            </a:r>
            <a:r>
              <a:rPr lang="en-US" sz="2400" b="1" i="1" dirty="0"/>
              <a:t>AND …</a:t>
            </a:r>
          </a:p>
          <a:p>
            <a:pPr marL="548640" lvl="1" indent="-274320">
              <a:spcBef>
                <a:spcPts val="200"/>
              </a:spcBef>
              <a:spcAft>
                <a:spcPts val="200"/>
              </a:spcAft>
              <a:buFont typeface="Courier New" panose="02070309020205020404" pitchFamily="49" charset="0"/>
              <a:buChar char="o"/>
            </a:pPr>
            <a:r>
              <a:rPr lang="en-US" sz="2400" b="1" dirty="0"/>
              <a:t>Drug-associated antibodies</a:t>
            </a:r>
          </a:p>
          <a:p>
            <a:pPr marL="274320" indent="-274320">
              <a:lnSpc>
                <a:spcPct val="100000"/>
              </a:lnSpc>
              <a:spcBef>
                <a:spcPts val="200"/>
              </a:spcBef>
              <a:spcAft>
                <a:spcPts val="200"/>
              </a:spcAft>
              <a:buFont typeface="Arial" panose="020B0604020202020204" pitchFamily="34" charset="0"/>
              <a:buChar char="•"/>
            </a:pPr>
            <a:r>
              <a:rPr lang="en-US" sz="2600" b="1" dirty="0">
                <a:solidFill>
                  <a:srgbClr val="E65300"/>
                </a:solidFill>
              </a:rPr>
              <a:t>Today we will NOT focus on the above-two entities</a:t>
            </a:r>
          </a:p>
          <a:p>
            <a:pPr marL="274320" indent="-274320">
              <a:lnSpc>
                <a:spcPct val="100000"/>
              </a:lnSpc>
              <a:spcBef>
                <a:spcPts val="200"/>
              </a:spcBef>
              <a:spcAft>
                <a:spcPts val="200"/>
              </a:spcAft>
              <a:buFont typeface="Arial" panose="020B0604020202020204" pitchFamily="34" charset="0"/>
              <a:buChar char="•"/>
            </a:pPr>
            <a:r>
              <a:rPr lang="en-US" sz="2600" dirty="0"/>
              <a:t>Keep in mind, however, that the (</a:t>
            </a:r>
            <a:r>
              <a:rPr lang="en-US" sz="2600" u="sng" dirty="0"/>
              <a:t>allo</a:t>
            </a:r>
            <a:r>
              <a:rPr lang="en-US" sz="2600" dirty="0"/>
              <a:t>antibody-related) principles we </a:t>
            </a:r>
            <a:r>
              <a:rPr lang="en-US" sz="2600" i="1" dirty="0"/>
              <a:t>will </a:t>
            </a:r>
            <a:r>
              <a:rPr lang="en-US" sz="2600" dirty="0"/>
              <a:t>discuss nonetheless apply in the presence of these kinds of additional immunoreactivity</a:t>
            </a:r>
          </a:p>
          <a:p>
            <a:pPr lvl="1">
              <a:buFont typeface="Arial" pitchFamily="34" charset="0"/>
              <a:buChar char="•"/>
            </a:pPr>
            <a:endParaRPr lang="en-US" sz="2400" dirty="0">
              <a:solidFill>
                <a:schemeClr val="bg1">
                  <a:lumMod val="75000"/>
                </a:schemeClr>
              </a:solidFill>
            </a:endParaRPr>
          </a:p>
        </p:txBody>
      </p:sp>
      <p:sp>
        <p:nvSpPr>
          <p:cNvPr id="10" name="TextBox 9">
            <a:extLst>
              <a:ext uri="{FF2B5EF4-FFF2-40B4-BE49-F238E27FC236}">
                <a16:creationId xmlns:a16="http://schemas.microsoft.com/office/drawing/2014/main" id="{9BE7F40E-7419-47AE-B4E0-3928971BBB3D}"/>
              </a:ext>
            </a:extLst>
          </p:cNvPr>
          <p:cNvSpPr txBox="1"/>
          <p:nvPr/>
        </p:nvSpPr>
        <p:spPr>
          <a:xfrm>
            <a:off x="-21772" y="805257"/>
            <a:ext cx="9144000" cy="707886"/>
          </a:xfrm>
          <a:prstGeom prst="rect">
            <a:avLst/>
          </a:prstGeom>
          <a:noFill/>
        </p:spPr>
        <p:txBody>
          <a:bodyPr wrap="square">
            <a:spAutoFit/>
          </a:bodyPr>
          <a:lstStyle/>
          <a:p>
            <a:pPr algn="ctr"/>
            <a:r>
              <a:rPr lang="en-US" sz="4000" b="1" dirty="0">
                <a:solidFill>
                  <a:srgbClr val="7030A0"/>
                </a:solidFill>
              </a:rPr>
              <a:t>Caveat</a:t>
            </a:r>
            <a:endParaRPr lang="en-US" sz="4000" dirty="0">
              <a:solidFill>
                <a:srgbClr val="7030A0"/>
              </a:solidFill>
            </a:endParaRPr>
          </a:p>
        </p:txBody>
      </p:sp>
      <p:sp>
        <p:nvSpPr>
          <p:cNvPr id="7" name="TextBox 6">
            <a:extLst>
              <a:ext uri="{FF2B5EF4-FFF2-40B4-BE49-F238E27FC236}">
                <a16:creationId xmlns:a16="http://schemas.microsoft.com/office/drawing/2014/main" id="{D01C274C-CD7E-4BB9-95D2-C9CA3549259B}"/>
              </a:ext>
            </a:extLst>
          </p:cNvPr>
          <p:cNvSpPr txBox="1"/>
          <p:nvPr/>
        </p:nvSpPr>
        <p:spPr>
          <a:xfrm>
            <a:off x="368300" y="820063"/>
            <a:ext cx="4572000" cy="584775"/>
          </a:xfrm>
          <a:prstGeom prst="rect">
            <a:avLst/>
          </a:prstGeom>
          <a:noFill/>
        </p:spPr>
        <p:txBody>
          <a:bodyPr wrap="square">
            <a:spAutoFit/>
          </a:bodyPr>
          <a:lstStyle/>
          <a:p>
            <a:r>
              <a:rPr lang="en-US" sz="3200" b="1" dirty="0">
                <a:solidFill>
                  <a:srgbClr val="E65300"/>
                </a:solidFill>
              </a:rPr>
              <a:t>Autoantibodies</a:t>
            </a:r>
            <a:endParaRPr lang="en-US" sz="3200" dirty="0"/>
          </a:p>
        </p:txBody>
      </p:sp>
      <p:sp>
        <p:nvSpPr>
          <p:cNvPr id="8" name="TextBox 7">
            <a:extLst>
              <a:ext uri="{FF2B5EF4-FFF2-40B4-BE49-F238E27FC236}">
                <a16:creationId xmlns:a16="http://schemas.microsoft.com/office/drawing/2014/main" id="{BCE4E1A8-C556-4A6E-9A94-F81C1D5109B0}"/>
              </a:ext>
            </a:extLst>
          </p:cNvPr>
          <p:cNvSpPr txBox="1"/>
          <p:nvPr/>
        </p:nvSpPr>
        <p:spPr>
          <a:xfrm>
            <a:off x="5560789" y="856346"/>
            <a:ext cx="4572000" cy="584775"/>
          </a:xfrm>
          <a:prstGeom prst="rect">
            <a:avLst/>
          </a:prstGeom>
          <a:noFill/>
        </p:spPr>
        <p:txBody>
          <a:bodyPr wrap="square">
            <a:spAutoFit/>
          </a:bodyPr>
          <a:lstStyle/>
          <a:p>
            <a:r>
              <a:rPr lang="en-US" sz="3200" b="1" dirty="0">
                <a:solidFill>
                  <a:srgbClr val="E65300"/>
                </a:solidFill>
              </a:rPr>
              <a:t>Drug antibodies</a:t>
            </a:r>
            <a:endParaRPr lang="en-US" sz="3200" dirty="0"/>
          </a:p>
        </p:txBody>
      </p:sp>
      <p:cxnSp>
        <p:nvCxnSpPr>
          <p:cNvPr id="4" name="Straight Connector 3">
            <a:extLst>
              <a:ext uri="{FF2B5EF4-FFF2-40B4-BE49-F238E27FC236}">
                <a16:creationId xmlns:a16="http://schemas.microsoft.com/office/drawing/2014/main" id="{3FF12D73-09CE-4A65-B18A-E0476EA4F96C}"/>
              </a:ext>
            </a:extLst>
          </p:cNvPr>
          <p:cNvCxnSpPr/>
          <p:nvPr/>
        </p:nvCxnSpPr>
        <p:spPr>
          <a:xfrm flipV="1">
            <a:off x="903514" y="565772"/>
            <a:ext cx="2111829" cy="13174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18938C0-0051-4EDA-A746-920B01228FF1}"/>
              </a:ext>
            </a:extLst>
          </p:cNvPr>
          <p:cNvCxnSpPr/>
          <p:nvPr/>
        </p:nvCxnSpPr>
        <p:spPr>
          <a:xfrm flipV="1">
            <a:off x="6139544" y="500454"/>
            <a:ext cx="2111829" cy="13174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8A01F75B-62AB-4B0F-99FB-FD701B1392B7}"/>
              </a:ext>
            </a:extLst>
          </p:cNvPr>
          <p:cNvSpPr/>
          <p:nvPr/>
        </p:nvSpPr>
        <p:spPr bwMode="auto">
          <a:xfrm>
            <a:off x="228600" y="337457"/>
            <a:ext cx="3354612" cy="1743894"/>
          </a:xfrm>
          <a:prstGeom prst="ellipse">
            <a:avLst/>
          </a:prstGeom>
          <a:noFill/>
          <a:ln w="57150">
            <a:solidFill>
              <a:schemeClr val="tx1"/>
            </a:solidFill>
          </a:ln>
          <a:effectLst/>
        </p:spPr>
        <p:txBody>
          <a:bodyPr wrap="none" rtlCol="0" anchor="ctr"/>
          <a:lstStyle/>
          <a:p>
            <a:pPr algn="ctr"/>
            <a:endParaRPr lang="en-US" dirty="0"/>
          </a:p>
        </p:txBody>
      </p:sp>
      <p:sp>
        <p:nvSpPr>
          <p:cNvPr id="14" name="Oval 13">
            <a:extLst>
              <a:ext uri="{FF2B5EF4-FFF2-40B4-BE49-F238E27FC236}">
                <a16:creationId xmlns:a16="http://schemas.microsoft.com/office/drawing/2014/main" id="{F5FE6089-4447-4BEA-9337-191DD2ED192A}"/>
              </a:ext>
            </a:extLst>
          </p:cNvPr>
          <p:cNvSpPr/>
          <p:nvPr/>
        </p:nvSpPr>
        <p:spPr bwMode="auto">
          <a:xfrm>
            <a:off x="5584373" y="326569"/>
            <a:ext cx="3354612" cy="1743894"/>
          </a:xfrm>
          <a:prstGeom prst="ellipse">
            <a:avLst/>
          </a:prstGeom>
          <a:noFill/>
          <a:ln w="57150">
            <a:solidFill>
              <a:schemeClr val="tx1"/>
            </a:solidFill>
          </a:ln>
          <a:effectLst/>
        </p:spPr>
        <p:txBody>
          <a:bodyPr wrap="none" rtlCol="0" anchor="ctr"/>
          <a:lstStyle/>
          <a:p>
            <a:pPr algn="ctr"/>
            <a:endParaRPr lang="en-US" dirty="0"/>
          </a:p>
        </p:txBody>
      </p:sp>
    </p:spTree>
    <p:extLst>
      <p:ext uri="{BB962C8B-B14F-4D97-AF65-F5344CB8AC3E}">
        <p14:creationId xmlns:p14="http://schemas.microsoft.com/office/powerpoint/2010/main" val="3454070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3DCA5C9-2E11-4C67-86EB-AE1DE127DC64}" type="slidenum">
              <a:rPr lang="en-US" sz="1600" smtClean="0"/>
              <a:pPr/>
              <a:t>32</a:t>
            </a:fld>
            <a:endParaRPr lang="en-US" sz="1600" dirty="0"/>
          </a:p>
        </p:txBody>
      </p:sp>
      <p:sp>
        <p:nvSpPr>
          <p:cNvPr id="4" name="Title 1"/>
          <p:cNvSpPr>
            <a:spLocks noGrp="1"/>
          </p:cNvSpPr>
          <p:nvPr>
            <p:ph type="title" idx="4294967295"/>
          </p:nvPr>
        </p:nvSpPr>
        <p:spPr>
          <a:xfrm>
            <a:off x="190500" y="5227656"/>
            <a:ext cx="8763000" cy="1228028"/>
          </a:xfrm>
        </p:spPr>
        <p:txBody>
          <a:bodyPr anchor="b">
            <a:spAutoFit/>
          </a:bodyPr>
          <a:lstStyle/>
          <a:p>
            <a:pPr algn="ctr" eaLnBrk="1" hangingPunct="1"/>
            <a:r>
              <a:rPr lang="en-US" sz="4000" b="1" dirty="0">
                <a:solidFill>
                  <a:schemeClr val="bg1"/>
                </a:solidFill>
                <a:effectLst>
                  <a:outerShdw blurRad="38100" dist="38100" dir="2700000" algn="tl">
                    <a:srgbClr val="000000">
                      <a:alpha val="43137"/>
                    </a:srgbClr>
                  </a:outerShdw>
                </a:effectLst>
                <a:latin typeface="+mj-lt"/>
              </a:rPr>
              <a:t>A more detailed view</a:t>
            </a:r>
            <a:br>
              <a:rPr lang="en-US" sz="4000" b="1" dirty="0">
                <a:solidFill>
                  <a:schemeClr val="bg1"/>
                </a:solidFill>
                <a:effectLst>
                  <a:outerShdw blurRad="38100" dist="38100" dir="2700000" algn="tl">
                    <a:srgbClr val="000000">
                      <a:alpha val="43137"/>
                    </a:srgbClr>
                  </a:outerShdw>
                </a:effectLst>
                <a:latin typeface="+mj-lt"/>
              </a:rPr>
            </a:br>
            <a:r>
              <a:rPr lang="en-US" sz="3200" b="1" dirty="0">
                <a:solidFill>
                  <a:schemeClr val="bg1"/>
                </a:solidFill>
                <a:effectLst>
                  <a:outerShdw blurRad="38100" dist="38100" dir="2700000" algn="tl">
                    <a:srgbClr val="000000">
                      <a:alpha val="43137"/>
                    </a:srgbClr>
                  </a:outerShdw>
                </a:effectLst>
                <a:latin typeface="+mj-lt"/>
              </a:rPr>
              <a:t>(Focus </a:t>
            </a:r>
            <a:r>
              <a:rPr lang="en-US" sz="3200" b="1" dirty="0">
                <a:solidFill>
                  <a:schemeClr val="bg1"/>
                </a:solidFill>
                <a:effectLst>
                  <a:outerShdw blurRad="38100" dist="38100" dir="2700000" algn="tl">
                    <a:srgbClr val="000000">
                      <a:alpha val="43137"/>
                    </a:srgbClr>
                  </a:outerShdw>
                </a:effectLst>
              </a:rPr>
              <a:t>=</a:t>
            </a:r>
            <a:r>
              <a:rPr lang="en-US" sz="3200" b="1" dirty="0">
                <a:solidFill>
                  <a:schemeClr val="bg1"/>
                </a:solidFill>
                <a:effectLst>
                  <a:outerShdw blurRad="38100" dist="38100" dir="2700000" algn="tl">
                    <a:srgbClr val="000000">
                      <a:alpha val="43137"/>
                    </a:srgbClr>
                  </a:outerShdw>
                </a:effectLst>
                <a:latin typeface="+mj-lt"/>
              </a:rPr>
              <a:t> “Complex” Alloimmunization)</a:t>
            </a:r>
          </a:p>
        </p:txBody>
      </p:sp>
      <p:pic>
        <p:nvPicPr>
          <p:cNvPr id="9" name="Picture 6" descr="Final approach - Wikipedia">
            <a:extLst>
              <a:ext uri="{FF2B5EF4-FFF2-40B4-BE49-F238E27FC236}">
                <a16:creationId xmlns:a16="http://schemas.microsoft.com/office/drawing/2014/main" id="{EA6C517B-1F14-4D53-B5B3-D0E6AE5559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7070"/>
          <a:stretch/>
        </p:blipFill>
        <p:spPr bwMode="auto">
          <a:xfrm>
            <a:off x="423193" y="411281"/>
            <a:ext cx="8341158" cy="4691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587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33</a:t>
            </a:fld>
            <a:endParaRPr lang="en-US" sz="1600" dirty="0">
              <a:solidFill>
                <a:srgbClr val="E65300"/>
              </a:solidFill>
            </a:endParaRPr>
          </a:p>
        </p:txBody>
      </p:sp>
      <p:sp>
        <p:nvSpPr>
          <p:cNvPr id="9" name="Content Placeholder 2"/>
          <p:cNvSpPr txBox="1">
            <a:spLocks/>
          </p:cNvSpPr>
          <p:nvPr/>
        </p:nvSpPr>
        <p:spPr>
          <a:xfrm>
            <a:off x="368300" y="1370084"/>
            <a:ext cx="8407400" cy="5636621"/>
          </a:xfrm>
          <a:prstGeom prst="rect">
            <a:avLst/>
          </a:prstGeom>
        </p:spPr>
        <p:txBody>
          <a:bodyPr>
            <a:normAutofit/>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a:lnSpc>
                <a:spcPct val="100000"/>
              </a:lnSpc>
              <a:spcBef>
                <a:spcPts val="200"/>
              </a:spcBef>
              <a:spcAft>
                <a:spcPts val="200"/>
              </a:spcAft>
            </a:pPr>
            <a:r>
              <a:rPr lang="en-US" sz="2600" b="1" u="sng" dirty="0"/>
              <a:t> </a:t>
            </a:r>
          </a:p>
          <a:p>
            <a:pPr>
              <a:lnSpc>
                <a:spcPct val="100000"/>
              </a:lnSpc>
              <a:spcBef>
                <a:spcPts val="200"/>
              </a:spcBef>
              <a:spcAft>
                <a:spcPts val="200"/>
              </a:spcAft>
            </a:pPr>
            <a:r>
              <a:rPr lang="en-US" sz="2800" b="1" i="1" u="sng" dirty="0"/>
              <a:t>We face special challenges when dealing with</a:t>
            </a:r>
            <a:r>
              <a:rPr lang="en-US" sz="2800" b="1" i="1" dirty="0"/>
              <a:t>:</a:t>
            </a:r>
          </a:p>
          <a:p>
            <a:pPr marL="274320" lvl="1" indent="-274320">
              <a:spcBef>
                <a:spcPts val="200"/>
              </a:spcBef>
              <a:spcAft>
                <a:spcPts val="200"/>
              </a:spcAft>
              <a:buFont typeface="Arial" panose="020B0604020202020204" pitchFamily="34" charset="0"/>
              <a:buChar char="•"/>
            </a:pPr>
            <a:r>
              <a:rPr lang="en-US" sz="2600" b="1" dirty="0">
                <a:solidFill>
                  <a:srgbClr val="E65300"/>
                </a:solidFill>
                <a:effectLst>
                  <a:outerShdw blurRad="38100" dist="38100" dir="2700000" algn="tl">
                    <a:srgbClr val="000000">
                      <a:alpha val="43137"/>
                    </a:srgbClr>
                  </a:outerShdw>
                </a:effectLst>
              </a:rPr>
              <a:t>Multiple alloantibodies </a:t>
            </a:r>
            <a:r>
              <a:rPr lang="en-US" sz="2600" dirty="0"/>
              <a:t>against non-high-frequency antigens (sometimes called “</a:t>
            </a:r>
            <a:r>
              <a:rPr lang="en-US" sz="2600" i="1" dirty="0"/>
              <a:t>common alloantibodies</a:t>
            </a:r>
            <a:r>
              <a:rPr lang="en-US" sz="2600" dirty="0"/>
              <a:t>”)</a:t>
            </a:r>
          </a:p>
          <a:p>
            <a:pPr marL="0" lvl="1" indent="0">
              <a:spcBef>
                <a:spcPts val="200"/>
              </a:spcBef>
              <a:spcAft>
                <a:spcPts val="200"/>
              </a:spcAft>
              <a:buNone/>
            </a:pPr>
            <a:r>
              <a:rPr lang="en-US" sz="2600" b="1" i="1" dirty="0"/>
              <a:t>   AND/OR …</a:t>
            </a:r>
          </a:p>
          <a:p>
            <a:pPr marL="274320" lvl="1" indent="-274320">
              <a:spcBef>
                <a:spcPts val="200"/>
              </a:spcBef>
              <a:spcAft>
                <a:spcPts val="200"/>
              </a:spcAft>
              <a:buFont typeface="Arial" panose="020B0604020202020204" pitchFamily="34" charset="0"/>
              <a:buChar char="•"/>
            </a:pPr>
            <a:r>
              <a:rPr lang="en-US" sz="2600" b="1" dirty="0">
                <a:solidFill>
                  <a:srgbClr val="E65300"/>
                </a:solidFill>
                <a:effectLst>
                  <a:outerShdw blurRad="38100" dist="38100" dir="2700000" algn="tl">
                    <a:srgbClr val="000000">
                      <a:alpha val="43137"/>
                    </a:srgbClr>
                  </a:outerShdw>
                </a:effectLst>
              </a:rPr>
              <a:t>One (or more</a:t>
            </a:r>
            <a:r>
              <a:rPr lang="en-US" sz="2600" b="1" dirty="0">
                <a:solidFill>
                  <a:srgbClr val="E65300"/>
                </a:solidFill>
                <a:effectLst>
                  <a:outerShdw blurRad="38100" dist="38100" dir="2700000" algn="tl">
                    <a:srgbClr val="000000">
                      <a:alpha val="43137"/>
                    </a:srgbClr>
                  </a:outerShdw>
                </a:effectLst>
                <a:sym typeface="Wingdings" panose="05000000000000000000" pitchFamily="2" charset="2"/>
              </a:rPr>
              <a:t>) a</a:t>
            </a:r>
            <a:r>
              <a:rPr lang="en-US" sz="2600" b="1" dirty="0">
                <a:solidFill>
                  <a:srgbClr val="E65300"/>
                </a:solidFill>
                <a:effectLst>
                  <a:outerShdw blurRad="38100" dist="38100" dir="2700000" algn="tl">
                    <a:srgbClr val="000000">
                      <a:alpha val="43137"/>
                    </a:srgbClr>
                  </a:outerShdw>
                </a:effectLst>
              </a:rPr>
              <a:t>lloantibodies against high-frequency antigens </a:t>
            </a:r>
            <a:r>
              <a:rPr lang="en-US" sz="2600" dirty="0"/>
              <a:t>(often referred to as “</a:t>
            </a:r>
            <a:r>
              <a:rPr lang="en-US" sz="2600" i="1" dirty="0"/>
              <a:t>rare alloantibodies</a:t>
            </a:r>
            <a:r>
              <a:rPr lang="en-US" sz="2600" dirty="0"/>
              <a:t>”)</a:t>
            </a:r>
          </a:p>
          <a:p>
            <a:pPr marL="548640" lvl="1" indent="-274320">
              <a:spcBef>
                <a:spcPts val="200"/>
              </a:spcBef>
              <a:spcAft>
                <a:spcPts val="200"/>
              </a:spcAft>
              <a:buFont typeface="Courier New" panose="02070309020205020404" pitchFamily="49" charset="0"/>
              <a:buChar char="o"/>
            </a:pPr>
            <a:endParaRPr lang="en-US" sz="2400" dirty="0"/>
          </a:p>
        </p:txBody>
      </p:sp>
      <p:sp>
        <p:nvSpPr>
          <p:cNvPr id="5" name="TextBox 4">
            <a:extLst>
              <a:ext uri="{FF2B5EF4-FFF2-40B4-BE49-F238E27FC236}">
                <a16:creationId xmlns:a16="http://schemas.microsoft.com/office/drawing/2014/main" id="{53847B40-6AF5-45F2-865D-4065CAEF281B}"/>
              </a:ext>
            </a:extLst>
          </p:cNvPr>
          <p:cNvSpPr txBox="1"/>
          <p:nvPr/>
        </p:nvSpPr>
        <p:spPr>
          <a:xfrm>
            <a:off x="0" y="565772"/>
            <a:ext cx="9144000" cy="492443"/>
          </a:xfrm>
          <a:prstGeom prst="rect">
            <a:avLst/>
          </a:prstGeom>
          <a:noFill/>
        </p:spPr>
        <p:txBody>
          <a:bodyPr wrap="square">
            <a:spAutoFit/>
          </a:bodyPr>
          <a:lstStyle/>
          <a:p>
            <a:pPr algn="ctr"/>
            <a:r>
              <a:rPr lang="en-US" sz="2600" b="1" dirty="0">
                <a:solidFill>
                  <a:srgbClr val="7030A0"/>
                </a:solidFill>
              </a:rPr>
              <a:t>Red Cell Alloimmunization: More Complex Situations </a:t>
            </a:r>
            <a:endParaRPr lang="en-US" sz="2600" dirty="0">
              <a:solidFill>
                <a:srgbClr val="7030A0"/>
              </a:solidFill>
            </a:endParaRPr>
          </a:p>
        </p:txBody>
      </p:sp>
    </p:spTree>
    <p:extLst>
      <p:ext uri="{BB962C8B-B14F-4D97-AF65-F5344CB8AC3E}">
        <p14:creationId xmlns:p14="http://schemas.microsoft.com/office/powerpoint/2010/main" val="33134701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34</a:t>
            </a:fld>
            <a:endParaRPr lang="en-US" sz="1600" dirty="0">
              <a:solidFill>
                <a:srgbClr val="E65300"/>
              </a:solidFill>
            </a:endParaRPr>
          </a:p>
        </p:txBody>
      </p:sp>
      <p:sp>
        <p:nvSpPr>
          <p:cNvPr id="5" name="TextBox 4">
            <a:extLst>
              <a:ext uri="{FF2B5EF4-FFF2-40B4-BE49-F238E27FC236}">
                <a16:creationId xmlns:a16="http://schemas.microsoft.com/office/drawing/2014/main" id="{53847B40-6AF5-45F2-865D-4065CAEF281B}"/>
              </a:ext>
            </a:extLst>
          </p:cNvPr>
          <p:cNvSpPr txBox="1"/>
          <p:nvPr/>
        </p:nvSpPr>
        <p:spPr>
          <a:xfrm>
            <a:off x="0" y="565772"/>
            <a:ext cx="9144000" cy="492443"/>
          </a:xfrm>
          <a:prstGeom prst="rect">
            <a:avLst/>
          </a:prstGeom>
          <a:noFill/>
        </p:spPr>
        <p:txBody>
          <a:bodyPr wrap="square">
            <a:spAutoFit/>
          </a:bodyPr>
          <a:lstStyle/>
          <a:p>
            <a:pPr algn="ctr"/>
            <a:r>
              <a:rPr lang="en-US" sz="2600" b="1" dirty="0">
                <a:solidFill>
                  <a:srgbClr val="7030A0"/>
                </a:solidFill>
              </a:rPr>
              <a:t>Red Cell Alloimmunization: More Complex Situations </a:t>
            </a:r>
            <a:endParaRPr lang="en-US" sz="2600" dirty="0">
              <a:solidFill>
                <a:srgbClr val="7030A0"/>
              </a:solidFill>
            </a:endParaRPr>
          </a:p>
        </p:txBody>
      </p:sp>
      <p:sp>
        <p:nvSpPr>
          <p:cNvPr id="2" name="Rectangle: Rounded Corners 1">
            <a:extLst>
              <a:ext uri="{FF2B5EF4-FFF2-40B4-BE49-F238E27FC236}">
                <a16:creationId xmlns:a16="http://schemas.microsoft.com/office/drawing/2014/main" id="{56E21F53-21DE-43B9-A958-941E4FB130BA}"/>
              </a:ext>
            </a:extLst>
          </p:cNvPr>
          <p:cNvSpPr/>
          <p:nvPr/>
        </p:nvSpPr>
        <p:spPr bwMode="auto">
          <a:xfrm>
            <a:off x="283029" y="2329545"/>
            <a:ext cx="8407400" cy="870856"/>
          </a:xfrm>
          <a:prstGeom prst="roundRect">
            <a:avLst/>
          </a:prstGeom>
          <a:solidFill>
            <a:srgbClr val="E65300"/>
          </a:solidFill>
          <a:ln w="9525" cap="flat">
            <a:solidFill>
              <a:srgbClr val="808080"/>
            </a:solidFill>
            <a:bevel/>
            <a:headEnd/>
            <a:tailEnd/>
          </a:ln>
          <a:effectLst/>
        </p:spPr>
        <p:txBody>
          <a:bodyPr wrap="none" rtlCol="0" anchor="ctr"/>
          <a:lstStyle/>
          <a:p>
            <a:pPr algn="ctr"/>
            <a:endParaRPr lang="en-US" dirty="0"/>
          </a:p>
        </p:txBody>
      </p:sp>
      <p:sp>
        <p:nvSpPr>
          <p:cNvPr id="3" name="TextBox 2">
            <a:extLst>
              <a:ext uri="{FF2B5EF4-FFF2-40B4-BE49-F238E27FC236}">
                <a16:creationId xmlns:a16="http://schemas.microsoft.com/office/drawing/2014/main" id="{419C1F20-B37F-4AB1-8386-E0AD449385C9}"/>
              </a:ext>
            </a:extLst>
          </p:cNvPr>
          <p:cNvSpPr txBox="1"/>
          <p:nvPr/>
        </p:nvSpPr>
        <p:spPr>
          <a:xfrm>
            <a:off x="1727200" y="4907233"/>
            <a:ext cx="5519057" cy="1384995"/>
          </a:xfrm>
          <a:prstGeom prst="rect">
            <a:avLst/>
          </a:prstGeom>
          <a:noFill/>
          <a:ln w="38100">
            <a:solidFill>
              <a:schemeClr val="tx1"/>
            </a:solidFill>
          </a:ln>
        </p:spPr>
        <p:txBody>
          <a:bodyPr wrap="square" rtlCol="0">
            <a:spAutoFit/>
          </a:bodyPr>
          <a:lstStyle/>
          <a:p>
            <a:pPr algn="ctr"/>
            <a:r>
              <a:rPr lang="en-US" sz="2800" b="1" dirty="0">
                <a:solidFill>
                  <a:srgbClr val="E65300"/>
                </a:solidFill>
              </a:rPr>
              <a:t>We’ll start by focusing on the first of these two challenges (i.e., </a:t>
            </a:r>
            <a:r>
              <a:rPr lang="en-US" sz="2800" b="1" i="1" dirty="0">
                <a:solidFill>
                  <a:srgbClr val="E65300"/>
                </a:solidFill>
                <a:effectLst>
                  <a:outerShdw blurRad="38100" dist="38100" dir="2700000" algn="tl">
                    <a:srgbClr val="000000">
                      <a:alpha val="43137"/>
                    </a:srgbClr>
                  </a:outerShdw>
                </a:effectLst>
              </a:rPr>
              <a:t>multiple alloantibodies</a:t>
            </a:r>
            <a:r>
              <a:rPr lang="en-US" sz="2800" b="1" dirty="0">
                <a:solidFill>
                  <a:srgbClr val="E65300"/>
                </a:solidFill>
              </a:rPr>
              <a:t>)</a:t>
            </a:r>
          </a:p>
        </p:txBody>
      </p:sp>
      <p:cxnSp>
        <p:nvCxnSpPr>
          <p:cNvPr id="7" name="Straight Arrow Connector 6">
            <a:extLst>
              <a:ext uri="{FF2B5EF4-FFF2-40B4-BE49-F238E27FC236}">
                <a16:creationId xmlns:a16="http://schemas.microsoft.com/office/drawing/2014/main" id="{E9C07BB5-96C5-4E2F-AD19-4979C6B7769E}"/>
              </a:ext>
            </a:extLst>
          </p:cNvPr>
          <p:cNvCxnSpPr/>
          <p:nvPr/>
        </p:nvCxnSpPr>
        <p:spPr>
          <a:xfrm>
            <a:off x="4191000" y="3200401"/>
            <a:ext cx="0" cy="1706832"/>
          </a:xfrm>
          <a:prstGeom prst="straightConnector1">
            <a:avLst/>
          </a:prstGeom>
          <a:ln w="57150">
            <a:solidFill>
              <a:srgbClr val="E653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C27F156-1188-4002-8018-63B28DF5663D}"/>
              </a:ext>
            </a:extLst>
          </p:cNvPr>
          <p:cNvCxnSpPr>
            <a:stCxn id="3" idx="3"/>
          </p:cNvCxnSpPr>
          <p:nvPr/>
        </p:nvCxnSpPr>
        <p:spPr>
          <a:xfrm flipV="1">
            <a:off x="7246257" y="5599730"/>
            <a:ext cx="1658257" cy="1"/>
          </a:xfrm>
          <a:prstGeom prst="straightConnector1">
            <a:avLst/>
          </a:prstGeom>
          <a:ln w="57150">
            <a:solidFill>
              <a:srgbClr val="E65300"/>
            </a:solidFill>
            <a:tailEnd type="triangle"/>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3C0D3F3A-141B-4029-8EA4-DCC21146E10D}"/>
              </a:ext>
            </a:extLst>
          </p:cNvPr>
          <p:cNvSpPr txBox="1">
            <a:spLocks/>
          </p:cNvSpPr>
          <p:nvPr/>
        </p:nvSpPr>
        <p:spPr>
          <a:xfrm>
            <a:off x="368300" y="1370084"/>
            <a:ext cx="8407400" cy="5636621"/>
          </a:xfrm>
          <a:prstGeom prst="rect">
            <a:avLst/>
          </a:prstGeom>
        </p:spPr>
        <p:txBody>
          <a:bodyPr>
            <a:normAutofit/>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a:lnSpc>
                <a:spcPct val="100000"/>
              </a:lnSpc>
              <a:spcBef>
                <a:spcPts val="200"/>
              </a:spcBef>
              <a:spcAft>
                <a:spcPts val="200"/>
              </a:spcAft>
            </a:pPr>
            <a:r>
              <a:rPr lang="en-US" sz="2600" b="1" u="sng" dirty="0"/>
              <a:t> </a:t>
            </a:r>
          </a:p>
          <a:p>
            <a:pPr>
              <a:lnSpc>
                <a:spcPct val="100000"/>
              </a:lnSpc>
              <a:spcBef>
                <a:spcPts val="200"/>
              </a:spcBef>
              <a:spcAft>
                <a:spcPts val="200"/>
              </a:spcAft>
            </a:pPr>
            <a:r>
              <a:rPr lang="en-US" sz="2800" b="1" i="1" u="sng" dirty="0"/>
              <a:t>We face special challenges when dealing with</a:t>
            </a:r>
            <a:r>
              <a:rPr lang="en-US" sz="2800" b="1" i="1" dirty="0"/>
              <a:t>:</a:t>
            </a:r>
          </a:p>
          <a:p>
            <a:pPr marL="274320" lvl="1" indent="-274320">
              <a:spcBef>
                <a:spcPts val="200"/>
              </a:spcBef>
              <a:spcAft>
                <a:spcPts val="200"/>
              </a:spcAft>
              <a:buFont typeface="Arial" panose="020B0604020202020204" pitchFamily="34" charset="0"/>
              <a:buChar char="•"/>
            </a:pPr>
            <a:r>
              <a:rPr lang="en-US" sz="2600" b="1" dirty="0">
                <a:solidFill>
                  <a:schemeClr val="bg1"/>
                </a:solidFill>
                <a:effectLst>
                  <a:outerShdw blurRad="38100" dist="38100" dir="2700000" algn="tl">
                    <a:srgbClr val="000000">
                      <a:alpha val="43137"/>
                    </a:srgbClr>
                  </a:outerShdw>
                </a:effectLst>
              </a:rPr>
              <a:t>Multiple alloantibodies </a:t>
            </a:r>
            <a:r>
              <a:rPr lang="en-US" sz="2600" dirty="0">
                <a:solidFill>
                  <a:schemeClr val="bg1"/>
                </a:solidFill>
              </a:rPr>
              <a:t>against non-high-frequency antigens (sometimes called “</a:t>
            </a:r>
            <a:r>
              <a:rPr lang="en-US" sz="2600" i="1" dirty="0">
                <a:solidFill>
                  <a:schemeClr val="bg1"/>
                </a:solidFill>
              </a:rPr>
              <a:t>common alloantibodies</a:t>
            </a:r>
            <a:r>
              <a:rPr lang="en-US" sz="2600" dirty="0">
                <a:solidFill>
                  <a:schemeClr val="bg1"/>
                </a:solidFill>
              </a:rPr>
              <a:t>”)</a:t>
            </a:r>
          </a:p>
          <a:p>
            <a:pPr marL="0" lvl="1" indent="0">
              <a:spcBef>
                <a:spcPts val="200"/>
              </a:spcBef>
              <a:spcAft>
                <a:spcPts val="200"/>
              </a:spcAft>
              <a:buNone/>
            </a:pPr>
            <a:r>
              <a:rPr lang="en-US" sz="2600" b="1" i="1" dirty="0"/>
              <a:t>   </a:t>
            </a:r>
            <a:r>
              <a:rPr lang="en-US" sz="2600" b="1" i="1" dirty="0">
                <a:solidFill>
                  <a:schemeClr val="bg1">
                    <a:lumMod val="75000"/>
                  </a:schemeClr>
                </a:solidFill>
              </a:rPr>
              <a:t>AND/OR …</a:t>
            </a:r>
          </a:p>
          <a:p>
            <a:pPr marL="274320" lvl="1" indent="-274320">
              <a:spcBef>
                <a:spcPts val="200"/>
              </a:spcBef>
              <a:spcAft>
                <a:spcPts val="200"/>
              </a:spcAft>
              <a:buFont typeface="Arial" panose="020B0604020202020204" pitchFamily="34" charset="0"/>
              <a:buChar char="•"/>
            </a:pPr>
            <a:r>
              <a:rPr lang="en-US" sz="2600" b="1" dirty="0">
                <a:solidFill>
                  <a:schemeClr val="bg1">
                    <a:lumMod val="75000"/>
                  </a:schemeClr>
                </a:solidFill>
                <a:effectLst>
                  <a:outerShdw blurRad="38100" dist="38100" dir="2700000" algn="tl">
                    <a:srgbClr val="000000">
                      <a:alpha val="43137"/>
                    </a:srgbClr>
                  </a:outerShdw>
                </a:effectLst>
              </a:rPr>
              <a:t>One (or more</a:t>
            </a:r>
            <a:r>
              <a:rPr lang="en-US" sz="2600" b="1" dirty="0">
                <a:solidFill>
                  <a:schemeClr val="bg1">
                    <a:lumMod val="75000"/>
                  </a:schemeClr>
                </a:solidFill>
                <a:effectLst>
                  <a:outerShdw blurRad="38100" dist="38100" dir="2700000" algn="tl">
                    <a:srgbClr val="000000">
                      <a:alpha val="43137"/>
                    </a:srgbClr>
                  </a:outerShdw>
                </a:effectLst>
                <a:sym typeface="Wingdings" panose="05000000000000000000" pitchFamily="2" charset="2"/>
              </a:rPr>
              <a:t>) a</a:t>
            </a:r>
            <a:r>
              <a:rPr lang="en-US" sz="2600" b="1" dirty="0">
                <a:solidFill>
                  <a:schemeClr val="bg1">
                    <a:lumMod val="75000"/>
                  </a:schemeClr>
                </a:solidFill>
                <a:effectLst>
                  <a:outerShdw blurRad="38100" dist="38100" dir="2700000" algn="tl">
                    <a:srgbClr val="000000">
                      <a:alpha val="43137"/>
                    </a:srgbClr>
                  </a:outerShdw>
                </a:effectLst>
              </a:rPr>
              <a:t>lloantibodies against high-frequency antigens </a:t>
            </a:r>
            <a:r>
              <a:rPr lang="en-US" sz="2600" dirty="0">
                <a:solidFill>
                  <a:schemeClr val="bg1">
                    <a:lumMod val="75000"/>
                  </a:schemeClr>
                </a:solidFill>
              </a:rPr>
              <a:t>(often referred to as “</a:t>
            </a:r>
            <a:r>
              <a:rPr lang="en-US" sz="2600" i="1" dirty="0">
                <a:solidFill>
                  <a:schemeClr val="bg1">
                    <a:lumMod val="75000"/>
                  </a:schemeClr>
                </a:solidFill>
              </a:rPr>
              <a:t>rare alloantibodies</a:t>
            </a:r>
            <a:r>
              <a:rPr lang="en-US" sz="2600" dirty="0">
                <a:solidFill>
                  <a:schemeClr val="bg1">
                    <a:lumMod val="75000"/>
                  </a:schemeClr>
                </a:solidFill>
              </a:rPr>
              <a:t>”)</a:t>
            </a:r>
          </a:p>
          <a:p>
            <a:pPr marL="548640" lvl="1" indent="-274320">
              <a:spcBef>
                <a:spcPts val="200"/>
              </a:spcBef>
              <a:spcAft>
                <a:spcPts val="200"/>
              </a:spcAft>
              <a:buFont typeface="Courier New" panose="02070309020205020404" pitchFamily="49" charset="0"/>
              <a:buChar char="o"/>
            </a:pPr>
            <a:endParaRPr lang="en-US" sz="2400" dirty="0"/>
          </a:p>
        </p:txBody>
      </p:sp>
    </p:spTree>
    <p:extLst>
      <p:ext uri="{BB962C8B-B14F-4D97-AF65-F5344CB8AC3E}">
        <p14:creationId xmlns:p14="http://schemas.microsoft.com/office/powerpoint/2010/main" val="3374049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35</a:t>
            </a:fld>
            <a:endParaRPr lang="en-US" sz="1600" dirty="0">
              <a:solidFill>
                <a:srgbClr val="E65300"/>
              </a:solidFill>
            </a:endParaRPr>
          </a:p>
        </p:txBody>
      </p:sp>
      <p:sp>
        <p:nvSpPr>
          <p:cNvPr id="9" name="Content Placeholder 2"/>
          <p:cNvSpPr txBox="1">
            <a:spLocks/>
          </p:cNvSpPr>
          <p:nvPr/>
        </p:nvSpPr>
        <p:spPr>
          <a:xfrm>
            <a:off x="302785" y="1175804"/>
            <a:ext cx="8656157" cy="5636621"/>
          </a:xfrm>
          <a:prstGeom prst="rect">
            <a:avLst/>
          </a:prstGeom>
        </p:spPr>
        <p:txBody>
          <a:bodyPr>
            <a:normAutofit/>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a:lnSpc>
                <a:spcPct val="100000"/>
              </a:lnSpc>
              <a:spcBef>
                <a:spcPts val="200"/>
              </a:spcBef>
              <a:spcAft>
                <a:spcPts val="200"/>
              </a:spcAft>
            </a:pPr>
            <a:r>
              <a:rPr lang="en-US" sz="2400" b="1" u="sng" dirty="0">
                <a:solidFill>
                  <a:srgbClr val="E65300"/>
                </a:solidFill>
              </a:rPr>
              <a:t>Common alloantibodies: Their specificities, relative  </a:t>
            </a:r>
          </a:p>
          <a:p>
            <a:pPr>
              <a:lnSpc>
                <a:spcPct val="100000"/>
              </a:lnSpc>
              <a:spcBef>
                <a:spcPts val="200"/>
              </a:spcBef>
              <a:spcAft>
                <a:spcPts val="200"/>
              </a:spcAft>
            </a:pPr>
            <a:r>
              <a:rPr lang="en-US" sz="2400" b="1" dirty="0">
                <a:solidFill>
                  <a:srgbClr val="E65300"/>
                </a:solidFill>
              </a:rPr>
              <a:t>                                </a:t>
            </a:r>
            <a:r>
              <a:rPr lang="en-US" sz="2400" b="1" u="sng" dirty="0">
                <a:solidFill>
                  <a:srgbClr val="E65300"/>
                </a:solidFill>
              </a:rPr>
              <a:t>incidence, and general relevance</a:t>
            </a:r>
          </a:p>
          <a:p>
            <a:pPr lvl="1">
              <a:buFont typeface="Arial" pitchFamily="34" charset="0"/>
              <a:buChar char="•"/>
            </a:pPr>
            <a:endParaRPr lang="en-US" sz="2400" dirty="0">
              <a:solidFill>
                <a:schemeClr val="bg1">
                  <a:lumMod val="75000"/>
                </a:schemeClr>
              </a:solidFill>
            </a:endParaRPr>
          </a:p>
        </p:txBody>
      </p:sp>
      <p:sp>
        <p:nvSpPr>
          <p:cNvPr id="5" name="TextBox 4">
            <a:extLst>
              <a:ext uri="{FF2B5EF4-FFF2-40B4-BE49-F238E27FC236}">
                <a16:creationId xmlns:a16="http://schemas.microsoft.com/office/drawing/2014/main" id="{4D07FB69-807A-4943-8B79-5C58F63192AE}"/>
              </a:ext>
            </a:extLst>
          </p:cNvPr>
          <p:cNvSpPr txBox="1"/>
          <p:nvPr/>
        </p:nvSpPr>
        <p:spPr>
          <a:xfrm>
            <a:off x="0" y="565772"/>
            <a:ext cx="9144000" cy="492443"/>
          </a:xfrm>
          <a:prstGeom prst="rect">
            <a:avLst/>
          </a:prstGeom>
          <a:noFill/>
        </p:spPr>
        <p:txBody>
          <a:bodyPr wrap="square">
            <a:spAutoFit/>
          </a:bodyPr>
          <a:lstStyle/>
          <a:p>
            <a:pPr algn="ctr"/>
            <a:r>
              <a:rPr lang="en-US" sz="2600" b="1" dirty="0">
                <a:solidFill>
                  <a:srgbClr val="7030A0"/>
                </a:solidFill>
              </a:rPr>
              <a:t>Red Cell Alloimmunization: More Complex Situations </a:t>
            </a:r>
            <a:endParaRPr lang="en-US" sz="2600" dirty="0">
              <a:solidFill>
                <a:srgbClr val="7030A0"/>
              </a:solidFill>
            </a:endParaRPr>
          </a:p>
        </p:txBody>
      </p:sp>
      <p:pic>
        <p:nvPicPr>
          <p:cNvPr id="15" name="Picture 14">
            <a:extLst>
              <a:ext uri="{FF2B5EF4-FFF2-40B4-BE49-F238E27FC236}">
                <a16:creationId xmlns:a16="http://schemas.microsoft.com/office/drawing/2014/main" id="{5C3C4C64-3483-485B-806C-355A614CAC4B}"/>
              </a:ext>
            </a:extLst>
          </p:cNvPr>
          <p:cNvPicPr>
            <a:picLocks noChangeAspect="1"/>
          </p:cNvPicPr>
          <p:nvPr/>
        </p:nvPicPr>
        <p:blipFill rotWithShape="1">
          <a:blip r:embed="rId3"/>
          <a:srcRect l="6666" t="50000" r="79167" b="16984"/>
          <a:stretch/>
        </p:blipFill>
        <p:spPr>
          <a:xfrm>
            <a:off x="282422" y="2670366"/>
            <a:ext cx="1531872" cy="2008167"/>
          </a:xfrm>
          <a:prstGeom prst="rect">
            <a:avLst/>
          </a:prstGeom>
        </p:spPr>
      </p:pic>
      <p:pic>
        <p:nvPicPr>
          <p:cNvPr id="17" name="Picture 16">
            <a:extLst>
              <a:ext uri="{FF2B5EF4-FFF2-40B4-BE49-F238E27FC236}">
                <a16:creationId xmlns:a16="http://schemas.microsoft.com/office/drawing/2014/main" id="{15110852-4EFF-4E88-99DE-60D2195CD961}"/>
              </a:ext>
            </a:extLst>
          </p:cNvPr>
          <p:cNvPicPr>
            <a:picLocks noChangeAspect="1"/>
          </p:cNvPicPr>
          <p:nvPr/>
        </p:nvPicPr>
        <p:blipFill rotWithShape="1">
          <a:blip r:embed="rId4"/>
          <a:srcRect l="6548" t="40688" r="71905" b="19523"/>
          <a:stretch/>
        </p:blipFill>
        <p:spPr>
          <a:xfrm>
            <a:off x="2101553" y="3057664"/>
            <a:ext cx="2249884" cy="2336896"/>
          </a:xfrm>
          <a:prstGeom prst="rect">
            <a:avLst/>
          </a:prstGeom>
        </p:spPr>
      </p:pic>
      <p:pic>
        <p:nvPicPr>
          <p:cNvPr id="21" name="Picture 20">
            <a:extLst>
              <a:ext uri="{FF2B5EF4-FFF2-40B4-BE49-F238E27FC236}">
                <a16:creationId xmlns:a16="http://schemas.microsoft.com/office/drawing/2014/main" id="{FB38CA93-59CB-4DE2-94AD-09A8CE988AF5}"/>
              </a:ext>
            </a:extLst>
          </p:cNvPr>
          <p:cNvPicPr>
            <a:picLocks noChangeAspect="1"/>
          </p:cNvPicPr>
          <p:nvPr/>
        </p:nvPicPr>
        <p:blipFill rotWithShape="1">
          <a:blip r:embed="rId5"/>
          <a:srcRect l="6599" t="29048" r="63929" b="20170"/>
          <a:stretch/>
        </p:blipFill>
        <p:spPr>
          <a:xfrm>
            <a:off x="4682477" y="3447127"/>
            <a:ext cx="2935454" cy="2845101"/>
          </a:xfrm>
          <a:prstGeom prst="rect">
            <a:avLst/>
          </a:prstGeom>
        </p:spPr>
      </p:pic>
      <p:sp>
        <p:nvSpPr>
          <p:cNvPr id="23" name="TextBox 22">
            <a:extLst>
              <a:ext uri="{FF2B5EF4-FFF2-40B4-BE49-F238E27FC236}">
                <a16:creationId xmlns:a16="http://schemas.microsoft.com/office/drawing/2014/main" id="{632DA1D1-605B-4003-914E-8E34D55E6595}"/>
              </a:ext>
            </a:extLst>
          </p:cNvPr>
          <p:cNvSpPr txBox="1"/>
          <p:nvPr/>
        </p:nvSpPr>
        <p:spPr>
          <a:xfrm>
            <a:off x="302786" y="1771209"/>
            <a:ext cx="2015871" cy="830997"/>
          </a:xfrm>
          <a:prstGeom prst="rect">
            <a:avLst/>
          </a:prstGeom>
          <a:noFill/>
        </p:spPr>
        <p:txBody>
          <a:bodyPr wrap="square">
            <a:spAutoFit/>
          </a:bodyPr>
          <a:lstStyle/>
          <a:p>
            <a:pPr>
              <a:lnSpc>
                <a:spcPct val="100000"/>
              </a:lnSpc>
              <a:spcBef>
                <a:spcPts val="200"/>
              </a:spcBef>
              <a:spcAft>
                <a:spcPts val="200"/>
              </a:spcAft>
            </a:pPr>
            <a:r>
              <a:rPr lang="en-US" sz="2400" b="1" u="sng" dirty="0"/>
              <a:t>Most often seen are …</a:t>
            </a:r>
          </a:p>
        </p:txBody>
      </p:sp>
      <p:sp>
        <p:nvSpPr>
          <p:cNvPr id="24" name="TextBox 23">
            <a:extLst>
              <a:ext uri="{FF2B5EF4-FFF2-40B4-BE49-F238E27FC236}">
                <a16:creationId xmlns:a16="http://schemas.microsoft.com/office/drawing/2014/main" id="{6AAF324C-0BA6-4337-8A4E-6DF9EB3A7967}"/>
              </a:ext>
            </a:extLst>
          </p:cNvPr>
          <p:cNvSpPr txBox="1"/>
          <p:nvPr/>
        </p:nvSpPr>
        <p:spPr>
          <a:xfrm>
            <a:off x="2145097" y="2491892"/>
            <a:ext cx="4572000" cy="461665"/>
          </a:xfrm>
          <a:prstGeom prst="rect">
            <a:avLst/>
          </a:prstGeom>
          <a:noFill/>
        </p:spPr>
        <p:txBody>
          <a:bodyPr wrap="square">
            <a:spAutoFit/>
          </a:bodyPr>
          <a:lstStyle/>
          <a:p>
            <a:pPr>
              <a:lnSpc>
                <a:spcPct val="100000"/>
              </a:lnSpc>
              <a:spcBef>
                <a:spcPts val="200"/>
              </a:spcBef>
              <a:spcAft>
                <a:spcPts val="200"/>
              </a:spcAft>
            </a:pPr>
            <a:r>
              <a:rPr lang="en-US" sz="2400" b="1" u="sng" dirty="0"/>
              <a:t>Usually relevant …</a:t>
            </a:r>
          </a:p>
        </p:txBody>
      </p:sp>
      <p:sp>
        <p:nvSpPr>
          <p:cNvPr id="25" name="TextBox 24">
            <a:extLst>
              <a:ext uri="{FF2B5EF4-FFF2-40B4-BE49-F238E27FC236}">
                <a16:creationId xmlns:a16="http://schemas.microsoft.com/office/drawing/2014/main" id="{D8AA59C9-6AD0-4AA5-8651-9AD84D2C517C}"/>
              </a:ext>
            </a:extLst>
          </p:cNvPr>
          <p:cNvSpPr txBox="1"/>
          <p:nvPr/>
        </p:nvSpPr>
        <p:spPr>
          <a:xfrm>
            <a:off x="4727248" y="2957464"/>
            <a:ext cx="4572000" cy="461665"/>
          </a:xfrm>
          <a:prstGeom prst="rect">
            <a:avLst/>
          </a:prstGeom>
          <a:noFill/>
        </p:spPr>
        <p:txBody>
          <a:bodyPr wrap="square">
            <a:spAutoFit/>
          </a:bodyPr>
          <a:lstStyle/>
          <a:p>
            <a:pPr>
              <a:lnSpc>
                <a:spcPct val="100000"/>
              </a:lnSpc>
              <a:spcBef>
                <a:spcPts val="200"/>
              </a:spcBef>
              <a:spcAft>
                <a:spcPts val="200"/>
              </a:spcAft>
            </a:pPr>
            <a:r>
              <a:rPr lang="en-US" sz="2400" b="1" u="sng" dirty="0"/>
              <a:t>Usually irrelevant …</a:t>
            </a:r>
          </a:p>
        </p:txBody>
      </p:sp>
      <p:sp>
        <p:nvSpPr>
          <p:cNvPr id="12" name="TextBox 11">
            <a:extLst>
              <a:ext uri="{FF2B5EF4-FFF2-40B4-BE49-F238E27FC236}">
                <a16:creationId xmlns:a16="http://schemas.microsoft.com/office/drawing/2014/main" id="{1F2BC006-7EC6-42CA-961D-8E28E855BDE8}"/>
              </a:ext>
            </a:extLst>
          </p:cNvPr>
          <p:cNvSpPr txBox="1"/>
          <p:nvPr/>
        </p:nvSpPr>
        <p:spPr>
          <a:xfrm>
            <a:off x="0" y="6313712"/>
            <a:ext cx="9144000" cy="373564"/>
          </a:xfrm>
          <a:prstGeom prst="rect">
            <a:avLst/>
          </a:prstGeom>
          <a:noFill/>
        </p:spPr>
        <p:txBody>
          <a:bodyPr wrap="square">
            <a:spAutoFit/>
          </a:bodyPr>
          <a:lstStyle/>
          <a:p>
            <a:pPr marL="0" marR="0" algn="ctr">
              <a:lnSpc>
                <a:spcPct val="107000"/>
              </a:lnSpc>
              <a:spcBef>
                <a:spcPts val="1065"/>
              </a:spcBef>
              <a:spcAft>
                <a:spcPts val="1065"/>
              </a:spcAft>
            </a:pPr>
            <a:r>
              <a:rPr lang="en-US"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Blood. 2019. 133: 1821–30..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3243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36</a:t>
            </a:fld>
            <a:endParaRPr lang="en-US" sz="1600" dirty="0">
              <a:solidFill>
                <a:srgbClr val="E65300"/>
              </a:solidFill>
            </a:endParaRPr>
          </a:p>
        </p:txBody>
      </p:sp>
      <p:sp>
        <p:nvSpPr>
          <p:cNvPr id="8" name="Title 1">
            <a:extLst>
              <a:ext uri="{FF2B5EF4-FFF2-40B4-BE49-F238E27FC236}">
                <a16:creationId xmlns:a16="http://schemas.microsoft.com/office/drawing/2014/main" id="{D0631C3D-97FA-4F54-96A0-8B1F6CD7F43B}"/>
              </a:ext>
            </a:extLst>
          </p:cNvPr>
          <p:cNvSpPr txBox="1">
            <a:spLocks/>
          </p:cNvSpPr>
          <p:nvPr/>
        </p:nvSpPr>
        <p:spPr bwMode="auto">
          <a:xfrm>
            <a:off x="1092679" y="1063021"/>
            <a:ext cx="7136921"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2800" b="0" i="0" kern="1200">
                <a:solidFill>
                  <a:srgbClr val="722282"/>
                </a:solidFill>
                <a:latin typeface="+mj-lt"/>
                <a:ea typeface="Corbel" charset="0"/>
                <a:cs typeface="Corbel" charset="0"/>
              </a:defRPr>
            </a:lvl1pPr>
          </a:lstStyle>
          <a:p>
            <a:pPr algn="ctr"/>
            <a:r>
              <a:rPr lang="en-US" altLang="en-US" b="1" dirty="0">
                <a:solidFill>
                  <a:srgbClr val="E65300"/>
                </a:solidFill>
                <a:latin typeface="Calibri" panose="020F0502020204030204" pitchFamily="34" charset="0"/>
              </a:rPr>
              <a:t>Example of Red Cell Antibody Panel              Demonstrating Multiple Alloantibodies</a:t>
            </a:r>
          </a:p>
        </p:txBody>
      </p:sp>
      <p:sp>
        <p:nvSpPr>
          <p:cNvPr id="10" name="Content Placeholder 2">
            <a:extLst>
              <a:ext uri="{FF2B5EF4-FFF2-40B4-BE49-F238E27FC236}">
                <a16:creationId xmlns:a16="http://schemas.microsoft.com/office/drawing/2014/main" id="{D956705D-7014-4FC1-896C-341B73337B22}"/>
              </a:ext>
            </a:extLst>
          </p:cNvPr>
          <p:cNvSpPr txBox="1">
            <a:spLocks/>
          </p:cNvSpPr>
          <p:nvPr/>
        </p:nvSpPr>
        <p:spPr bwMode="auto">
          <a:xfrm>
            <a:off x="0" y="6067646"/>
            <a:ext cx="9144000"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marL="0" lvl="1" indent="0">
              <a:buNone/>
            </a:pPr>
            <a:r>
              <a:rPr lang="en-US" altLang="en-US" sz="2800" b="1" dirty="0">
                <a:latin typeface="Calibri" panose="020F0502020204030204" pitchFamily="34" charset="0"/>
              </a:rPr>
              <a:t>            Anti-c – Anti-E – Anti-S – Anti-Fy</a:t>
            </a:r>
            <a:r>
              <a:rPr lang="en-US" altLang="en-US" sz="2800" b="1" baseline="30000" dirty="0">
                <a:latin typeface="Calibri" panose="020F0502020204030204" pitchFamily="34" charset="0"/>
              </a:rPr>
              <a:t>a</a:t>
            </a:r>
            <a:r>
              <a:rPr lang="en-US" altLang="en-US" sz="2800" b="1" dirty="0">
                <a:latin typeface="Calibri" panose="020F0502020204030204" pitchFamily="34" charset="0"/>
              </a:rPr>
              <a:t> – Anti-Jk</a:t>
            </a:r>
            <a:r>
              <a:rPr lang="en-US" altLang="en-US" sz="2800" b="1" baseline="30000" dirty="0">
                <a:latin typeface="Calibri" panose="020F0502020204030204" pitchFamily="34" charset="0"/>
              </a:rPr>
              <a:t>b</a:t>
            </a:r>
          </a:p>
          <a:p>
            <a:pPr algn="ctr"/>
            <a:endParaRPr lang="en-US" altLang="en-US" sz="2800" b="1" dirty="0">
              <a:latin typeface="Calibri" panose="020F0502020204030204" pitchFamily="34" charset="0"/>
            </a:endParaRPr>
          </a:p>
        </p:txBody>
      </p:sp>
      <p:pic>
        <p:nvPicPr>
          <p:cNvPr id="12" name="Picture 2">
            <a:extLst>
              <a:ext uri="{FF2B5EF4-FFF2-40B4-BE49-F238E27FC236}">
                <a16:creationId xmlns:a16="http://schemas.microsoft.com/office/drawing/2014/main" id="{7AC2E0CE-626B-42E8-8214-BC4463FB0D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300" y="2012186"/>
            <a:ext cx="8315399" cy="3985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a:extLst>
              <a:ext uri="{FF2B5EF4-FFF2-40B4-BE49-F238E27FC236}">
                <a16:creationId xmlns:a16="http://schemas.microsoft.com/office/drawing/2014/main" id="{E10D40CA-A48E-4547-B5D5-0AFC89ED4C6B}"/>
              </a:ext>
            </a:extLst>
          </p:cNvPr>
          <p:cNvSpPr txBox="1"/>
          <p:nvPr/>
        </p:nvSpPr>
        <p:spPr>
          <a:xfrm>
            <a:off x="0" y="565772"/>
            <a:ext cx="9144000" cy="492443"/>
          </a:xfrm>
          <a:prstGeom prst="rect">
            <a:avLst/>
          </a:prstGeom>
          <a:noFill/>
        </p:spPr>
        <p:txBody>
          <a:bodyPr wrap="square">
            <a:spAutoFit/>
          </a:bodyPr>
          <a:lstStyle/>
          <a:p>
            <a:pPr algn="ctr"/>
            <a:r>
              <a:rPr lang="en-US" sz="2600" b="1" dirty="0">
                <a:solidFill>
                  <a:srgbClr val="7030A0"/>
                </a:solidFill>
              </a:rPr>
              <a:t>Red Cell Alloimmunization: More Complex Situations </a:t>
            </a:r>
            <a:endParaRPr lang="en-US" sz="2600" dirty="0">
              <a:solidFill>
                <a:srgbClr val="7030A0"/>
              </a:solidFill>
            </a:endParaRPr>
          </a:p>
        </p:txBody>
      </p:sp>
    </p:spTree>
    <p:extLst>
      <p:ext uri="{BB962C8B-B14F-4D97-AF65-F5344CB8AC3E}">
        <p14:creationId xmlns:p14="http://schemas.microsoft.com/office/powerpoint/2010/main" val="378447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37</a:t>
            </a:fld>
            <a:endParaRPr lang="en-US" sz="1600" dirty="0">
              <a:solidFill>
                <a:srgbClr val="E65300"/>
              </a:solidFill>
            </a:endParaRPr>
          </a:p>
        </p:txBody>
      </p:sp>
      <p:sp>
        <p:nvSpPr>
          <p:cNvPr id="9" name="Content Placeholder 2"/>
          <p:cNvSpPr txBox="1">
            <a:spLocks/>
          </p:cNvSpPr>
          <p:nvPr/>
        </p:nvSpPr>
        <p:spPr>
          <a:xfrm>
            <a:off x="302785" y="1175805"/>
            <a:ext cx="8656157" cy="587682"/>
          </a:xfrm>
          <a:prstGeom prst="rect">
            <a:avLst/>
          </a:prstGeom>
        </p:spPr>
        <p:txBody>
          <a:bodyPr>
            <a:normAutofit/>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a:lnSpc>
                <a:spcPct val="100000"/>
              </a:lnSpc>
              <a:spcBef>
                <a:spcPts val="200"/>
              </a:spcBef>
              <a:spcAft>
                <a:spcPts val="200"/>
              </a:spcAft>
            </a:pPr>
            <a:r>
              <a:rPr lang="en-US" sz="2400" b="1" u="sng" dirty="0">
                <a:solidFill>
                  <a:srgbClr val="E65300"/>
                </a:solidFill>
              </a:rPr>
              <a:t>Only some (and not most) people develop alloantibodies</a:t>
            </a:r>
          </a:p>
          <a:p>
            <a:pPr lvl="1">
              <a:buFont typeface="Arial" pitchFamily="34" charset="0"/>
              <a:buChar char="•"/>
            </a:pPr>
            <a:endParaRPr lang="en-US" sz="2400" dirty="0">
              <a:solidFill>
                <a:schemeClr val="bg1">
                  <a:lumMod val="75000"/>
                </a:schemeClr>
              </a:solidFill>
            </a:endParaRPr>
          </a:p>
        </p:txBody>
      </p:sp>
      <p:sp>
        <p:nvSpPr>
          <p:cNvPr id="5" name="TextBox 4">
            <a:extLst>
              <a:ext uri="{FF2B5EF4-FFF2-40B4-BE49-F238E27FC236}">
                <a16:creationId xmlns:a16="http://schemas.microsoft.com/office/drawing/2014/main" id="{4D07FB69-807A-4943-8B79-5C58F63192AE}"/>
              </a:ext>
            </a:extLst>
          </p:cNvPr>
          <p:cNvSpPr txBox="1"/>
          <p:nvPr/>
        </p:nvSpPr>
        <p:spPr>
          <a:xfrm>
            <a:off x="0" y="565772"/>
            <a:ext cx="9144000" cy="492443"/>
          </a:xfrm>
          <a:prstGeom prst="rect">
            <a:avLst/>
          </a:prstGeom>
          <a:noFill/>
        </p:spPr>
        <p:txBody>
          <a:bodyPr wrap="square">
            <a:spAutoFit/>
          </a:bodyPr>
          <a:lstStyle/>
          <a:p>
            <a:pPr algn="ctr"/>
            <a:r>
              <a:rPr lang="en-US" sz="2600" b="1" dirty="0">
                <a:solidFill>
                  <a:srgbClr val="7030A0"/>
                </a:solidFill>
              </a:rPr>
              <a:t>Red Cell Alloimmunization: More Complex Situations </a:t>
            </a:r>
            <a:endParaRPr lang="en-US" sz="2600" dirty="0">
              <a:solidFill>
                <a:srgbClr val="7030A0"/>
              </a:solidFill>
            </a:endParaRPr>
          </a:p>
        </p:txBody>
      </p:sp>
      <p:sp>
        <p:nvSpPr>
          <p:cNvPr id="11" name="Content Placeholder 2">
            <a:extLst>
              <a:ext uri="{FF2B5EF4-FFF2-40B4-BE49-F238E27FC236}">
                <a16:creationId xmlns:a16="http://schemas.microsoft.com/office/drawing/2014/main" id="{52A38E47-122B-406A-BC29-C1CD00FE43C6}"/>
              </a:ext>
            </a:extLst>
          </p:cNvPr>
          <p:cNvSpPr txBox="1">
            <a:spLocks/>
          </p:cNvSpPr>
          <p:nvPr/>
        </p:nvSpPr>
        <p:spPr>
          <a:xfrm>
            <a:off x="368300" y="1225072"/>
            <a:ext cx="8590642" cy="5636621"/>
          </a:xfrm>
          <a:prstGeom prst="rect">
            <a:avLst/>
          </a:prstGeom>
        </p:spPr>
        <p:txBody>
          <a:bodyPr>
            <a:normAutofit/>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a:lnSpc>
                <a:spcPct val="100000"/>
              </a:lnSpc>
              <a:spcBef>
                <a:spcPts val="200"/>
              </a:spcBef>
              <a:spcAft>
                <a:spcPts val="200"/>
              </a:spcAft>
            </a:pPr>
            <a:r>
              <a:rPr lang="en-US" sz="2600" b="1" u="sng" dirty="0"/>
              <a:t> </a:t>
            </a:r>
          </a:p>
          <a:p>
            <a:pPr>
              <a:lnSpc>
                <a:spcPct val="100000"/>
              </a:lnSpc>
              <a:spcBef>
                <a:spcPts val="200"/>
              </a:spcBef>
              <a:spcAft>
                <a:spcPts val="200"/>
              </a:spcAft>
            </a:pPr>
            <a:r>
              <a:rPr lang="en-US" sz="2600" b="1" dirty="0"/>
              <a:t>Who becomes alloimmunized (and why?)?</a:t>
            </a:r>
          </a:p>
          <a:p>
            <a:pPr marL="274320" lvl="1" indent="-274320">
              <a:spcBef>
                <a:spcPts val="200"/>
              </a:spcBef>
              <a:spcAft>
                <a:spcPts val="200"/>
              </a:spcAft>
              <a:buFont typeface="Arial" panose="020B0604020202020204" pitchFamily="34" charset="0"/>
              <a:buChar char="•"/>
            </a:pPr>
            <a:r>
              <a:rPr lang="en-US" sz="2200" dirty="0"/>
              <a:t>Almost everyone transfused with </a:t>
            </a:r>
            <a:r>
              <a:rPr lang="en-US" sz="2200" i="1" dirty="0"/>
              <a:t>non-phenotype-matched</a:t>
            </a:r>
            <a:r>
              <a:rPr lang="en-US" sz="2200" dirty="0"/>
              <a:t> RBCs will be exposed to </a:t>
            </a:r>
            <a:r>
              <a:rPr lang="en-US" sz="2200" u="sng" dirty="0"/>
              <a:t>&gt;</a:t>
            </a:r>
            <a:r>
              <a:rPr lang="en-US" sz="2200" dirty="0"/>
              <a:t> 1 clinically relevant alloantigens </a:t>
            </a:r>
          </a:p>
          <a:p>
            <a:pPr marL="274320" lvl="1" indent="-274320">
              <a:spcBef>
                <a:spcPts val="200"/>
              </a:spcBef>
              <a:spcAft>
                <a:spcPts val="200"/>
              </a:spcAft>
              <a:buFont typeface="Arial" panose="020B0604020202020204" pitchFamily="34" charset="0"/>
              <a:buChar char="•"/>
            </a:pPr>
            <a:r>
              <a:rPr lang="en-US" sz="2200" dirty="0"/>
              <a:t>Yet only 2-5% of transfused patients make alloantibodies</a:t>
            </a:r>
          </a:p>
          <a:p>
            <a:pPr marL="274320" lvl="1" indent="-274320">
              <a:spcBef>
                <a:spcPts val="200"/>
              </a:spcBef>
              <a:spcAft>
                <a:spcPts val="200"/>
              </a:spcAft>
              <a:buFont typeface="Arial" panose="020B0604020202020204" pitchFamily="34" charset="0"/>
              <a:buChar char="•"/>
            </a:pPr>
            <a:r>
              <a:rPr lang="en-US" sz="2200" dirty="0"/>
              <a:t>Alloimmunized individuals “must have an HLA binding motif capable of presenting a portion of the non-self antigen”</a:t>
            </a:r>
          </a:p>
          <a:p>
            <a:pPr marL="274320" lvl="1" indent="-274320">
              <a:spcBef>
                <a:spcPts val="200"/>
              </a:spcBef>
              <a:spcAft>
                <a:spcPts val="200"/>
              </a:spcAft>
              <a:buFont typeface="Arial" panose="020B0604020202020204" pitchFamily="34" charset="0"/>
              <a:buChar char="•"/>
            </a:pPr>
            <a:r>
              <a:rPr lang="en-US" sz="2200" dirty="0"/>
              <a:t>Antigenic immunogenicity and density have importance</a:t>
            </a:r>
          </a:p>
          <a:p>
            <a:pPr marL="274320" lvl="1" indent="-274320">
              <a:spcBef>
                <a:spcPts val="200"/>
              </a:spcBef>
              <a:spcAft>
                <a:spcPts val="200"/>
              </a:spcAft>
              <a:buFont typeface="Arial" panose="020B0604020202020204" pitchFamily="34" charset="0"/>
              <a:buChar char="•"/>
            </a:pPr>
            <a:r>
              <a:rPr lang="en-US" sz="2200" dirty="0"/>
              <a:t>Number of cumulative exposures also is important</a:t>
            </a:r>
          </a:p>
          <a:p>
            <a:pPr marL="274320" lvl="1" indent="-274320">
              <a:spcBef>
                <a:spcPts val="200"/>
              </a:spcBef>
              <a:spcAft>
                <a:spcPts val="200"/>
              </a:spcAft>
              <a:buFont typeface="Arial" panose="020B0604020202020204" pitchFamily="34" charset="0"/>
              <a:buChar char="•"/>
            </a:pPr>
            <a:r>
              <a:rPr lang="en-US" sz="2200" dirty="0"/>
              <a:t>Certain other variables clearly play a role, too – e.g., …</a:t>
            </a:r>
          </a:p>
          <a:p>
            <a:pPr marL="548640" lvl="2" indent="-274320">
              <a:spcBef>
                <a:spcPts val="200"/>
              </a:spcBef>
              <a:spcAft>
                <a:spcPts val="200"/>
              </a:spcAft>
              <a:buFont typeface="Courier New" panose="02070309020205020404" pitchFamily="49" charset="0"/>
              <a:buChar char="o"/>
            </a:pPr>
            <a:r>
              <a:rPr lang="en-US" sz="2000" dirty="0"/>
              <a:t>Disease states (myelodysplasia, sickle cell disease)</a:t>
            </a:r>
          </a:p>
          <a:p>
            <a:pPr marL="548640" lvl="2" indent="-274320">
              <a:spcBef>
                <a:spcPts val="200"/>
              </a:spcBef>
              <a:spcAft>
                <a:spcPts val="200"/>
              </a:spcAft>
              <a:buFont typeface="Courier New" panose="02070309020205020404" pitchFamily="49" charset="0"/>
              <a:buChar char="o"/>
            </a:pPr>
            <a:r>
              <a:rPr lang="en-US" sz="2000" dirty="0"/>
              <a:t>Inflammatory conditions (autoimmune hemolytic anemias)</a:t>
            </a:r>
          </a:p>
          <a:p>
            <a:pPr marL="274320" lvl="1" indent="-274320">
              <a:spcBef>
                <a:spcPts val="200"/>
              </a:spcBef>
              <a:spcAft>
                <a:spcPts val="200"/>
              </a:spcAft>
              <a:buFont typeface="Arial" panose="020B0604020202020204" pitchFamily="34" charset="0"/>
              <a:buChar char="•"/>
            </a:pPr>
            <a:r>
              <a:rPr lang="en-US" sz="2200" dirty="0"/>
              <a:t>Other factors also play a role, though we’ll stop here for now</a:t>
            </a:r>
          </a:p>
        </p:txBody>
      </p:sp>
      <p:sp>
        <p:nvSpPr>
          <p:cNvPr id="7" name="TextBox 6">
            <a:extLst>
              <a:ext uri="{FF2B5EF4-FFF2-40B4-BE49-F238E27FC236}">
                <a16:creationId xmlns:a16="http://schemas.microsoft.com/office/drawing/2014/main" id="{5C420FE7-FFF0-4CB6-BC4E-06BF354F39CF}"/>
              </a:ext>
            </a:extLst>
          </p:cNvPr>
          <p:cNvSpPr txBox="1"/>
          <p:nvPr/>
        </p:nvSpPr>
        <p:spPr>
          <a:xfrm>
            <a:off x="0" y="6313712"/>
            <a:ext cx="9144000" cy="373564"/>
          </a:xfrm>
          <a:prstGeom prst="rect">
            <a:avLst/>
          </a:prstGeom>
          <a:noFill/>
        </p:spPr>
        <p:txBody>
          <a:bodyPr wrap="square">
            <a:spAutoFit/>
          </a:bodyPr>
          <a:lstStyle/>
          <a:p>
            <a:pPr marL="0" marR="0" algn="ctr">
              <a:lnSpc>
                <a:spcPct val="107000"/>
              </a:lnSpc>
              <a:spcBef>
                <a:spcPts val="1065"/>
              </a:spcBef>
              <a:spcAft>
                <a:spcPts val="1065"/>
              </a:spcAft>
            </a:pPr>
            <a:r>
              <a:rPr lang="en-US"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Blood. 2019. 133: 1821–30..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50269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38</a:t>
            </a:fld>
            <a:endParaRPr lang="en-US" sz="1600" dirty="0">
              <a:solidFill>
                <a:srgbClr val="E65300"/>
              </a:solidFill>
            </a:endParaRPr>
          </a:p>
        </p:txBody>
      </p:sp>
      <p:pic>
        <p:nvPicPr>
          <p:cNvPr id="6146" name="Picture 2">
            <a:extLst>
              <a:ext uri="{FF2B5EF4-FFF2-40B4-BE49-F238E27FC236}">
                <a16:creationId xmlns:a16="http://schemas.microsoft.com/office/drawing/2014/main" id="{CFEBFB4F-CB9D-451A-869F-A3808859CF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142" y="525110"/>
            <a:ext cx="6356414" cy="56284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2F8C894-7DC5-4417-9121-E4DB37E2D785}"/>
              </a:ext>
            </a:extLst>
          </p:cNvPr>
          <p:cNvSpPr txBox="1"/>
          <p:nvPr/>
        </p:nvSpPr>
        <p:spPr>
          <a:xfrm>
            <a:off x="0" y="6313712"/>
            <a:ext cx="9144000" cy="373564"/>
          </a:xfrm>
          <a:prstGeom prst="rect">
            <a:avLst/>
          </a:prstGeom>
          <a:noFill/>
        </p:spPr>
        <p:txBody>
          <a:bodyPr wrap="square">
            <a:spAutoFit/>
          </a:bodyPr>
          <a:lstStyle/>
          <a:p>
            <a:pPr marL="0" marR="0" algn="ctr">
              <a:lnSpc>
                <a:spcPct val="107000"/>
              </a:lnSpc>
              <a:spcBef>
                <a:spcPts val="1065"/>
              </a:spcBef>
              <a:spcAft>
                <a:spcPts val="1065"/>
              </a:spcAft>
            </a:pPr>
            <a:r>
              <a:rPr lang="en-US"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Blood. 2019. 133: 1821–30..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80DB780-93F8-4739-82EC-A98DBF438036}"/>
              </a:ext>
            </a:extLst>
          </p:cNvPr>
          <p:cNvSpPr txBox="1"/>
          <p:nvPr/>
        </p:nvSpPr>
        <p:spPr>
          <a:xfrm>
            <a:off x="131472" y="2220015"/>
            <a:ext cx="1915886" cy="2677656"/>
          </a:xfrm>
          <a:prstGeom prst="rect">
            <a:avLst/>
          </a:prstGeom>
          <a:noFill/>
        </p:spPr>
        <p:txBody>
          <a:bodyPr wrap="square">
            <a:spAutoFit/>
          </a:bodyPr>
          <a:lstStyle/>
          <a:p>
            <a:pPr algn="ctr">
              <a:lnSpc>
                <a:spcPct val="100000"/>
              </a:lnSpc>
              <a:spcBef>
                <a:spcPts val="200"/>
              </a:spcBef>
              <a:spcAft>
                <a:spcPts val="200"/>
              </a:spcAft>
            </a:pPr>
            <a:r>
              <a:rPr lang="en-US" sz="2800" b="1" dirty="0"/>
              <a:t>Who becomes alloim-munized (and why?)?</a:t>
            </a:r>
          </a:p>
        </p:txBody>
      </p:sp>
    </p:spTree>
    <p:extLst>
      <p:ext uri="{BB962C8B-B14F-4D97-AF65-F5344CB8AC3E}">
        <p14:creationId xmlns:p14="http://schemas.microsoft.com/office/powerpoint/2010/main" val="9677676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39</a:t>
            </a:fld>
            <a:endParaRPr lang="en-US" sz="1600" dirty="0">
              <a:solidFill>
                <a:srgbClr val="E65300"/>
              </a:solidFill>
            </a:endParaRPr>
          </a:p>
        </p:txBody>
      </p:sp>
      <p:sp>
        <p:nvSpPr>
          <p:cNvPr id="5" name="TextBox 4">
            <a:extLst>
              <a:ext uri="{FF2B5EF4-FFF2-40B4-BE49-F238E27FC236}">
                <a16:creationId xmlns:a16="http://schemas.microsoft.com/office/drawing/2014/main" id="{A864C50E-020A-465E-81D9-C8C43BE916BC}"/>
              </a:ext>
            </a:extLst>
          </p:cNvPr>
          <p:cNvSpPr txBox="1"/>
          <p:nvPr/>
        </p:nvSpPr>
        <p:spPr>
          <a:xfrm>
            <a:off x="0" y="565772"/>
            <a:ext cx="9144000" cy="492443"/>
          </a:xfrm>
          <a:prstGeom prst="rect">
            <a:avLst/>
          </a:prstGeom>
          <a:noFill/>
        </p:spPr>
        <p:txBody>
          <a:bodyPr wrap="square">
            <a:spAutoFit/>
          </a:bodyPr>
          <a:lstStyle/>
          <a:p>
            <a:pPr algn="ctr"/>
            <a:r>
              <a:rPr lang="en-US" sz="2600" b="1" dirty="0">
                <a:solidFill>
                  <a:srgbClr val="7030A0"/>
                </a:solidFill>
              </a:rPr>
              <a:t>Red Cell Alloimmunization: More Complex Situations </a:t>
            </a:r>
            <a:endParaRPr lang="en-US" sz="2600" dirty="0">
              <a:solidFill>
                <a:srgbClr val="7030A0"/>
              </a:solidFill>
            </a:endParaRPr>
          </a:p>
        </p:txBody>
      </p:sp>
      <p:sp>
        <p:nvSpPr>
          <p:cNvPr id="9" name="Content Placeholder 2">
            <a:extLst>
              <a:ext uri="{FF2B5EF4-FFF2-40B4-BE49-F238E27FC236}">
                <a16:creationId xmlns:a16="http://schemas.microsoft.com/office/drawing/2014/main" id="{895EEF60-5604-44B9-A5FA-1BF717A45BBA}"/>
              </a:ext>
            </a:extLst>
          </p:cNvPr>
          <p:cNvSpPr txBox="1">
            <a:spLocks/>
          </p:cNvSpPr>
          <p:nvPr/>
        </p:nvSpPr>
        <p:spPr>
          <a:xfrm>
            <a:off x="302785" y="1175805"/>
            <a:ext cx="8656157" cy="587682"/>
          </a:xfrm>
          <a:prstGeom prst="rect">
            <a:avLst/>
          </a:prstGeom>
        </p:spPr>
        <p:txBody>
          <a:bodyPr>
            <a:normAutofit/>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a:lnSpc>
                <a:spcPct val="100000"/>
              </a:lnSpc>
              <a:spcBef>
                <a:spcPts val="200"/>
              </a:spcBef>
              <a:spcAft>
                <a:spcPts val="200"/>
              </a:spcAft>
            </a:pPr>
            <a:r>
              <a:rPr lang="en-US" sz="2400" b="1" u="sng" dirty="0">
                <a:solidFill>
                  <a:srgbClr val="E65300"/>
                </a:solidFill>
              </a:rPr>
              <a:t>Only some (and not most) people develop alloantibodies</a:t>
            </a:r>
          </a:p>
          <a:p>
            <a:pPr lvl="1">
              <a:buFont typeface="Arial" pitchFamily="34" charset="0"/>
              <a:buChar char="•"/>
            </a:pPr>
            <a:endParaRPr lang="en-US" sz="2400" dirty="0">
              <a:solidFill>
                <a:schemeClr val="bg1">
                  <a:lumMod val="75000"/>
                </a:schemeClr>
              </a:solidFill>
            </a:endParaRPr>
          </a:p>
        </p:txBody>
      </p:sp>
      <p:sp>
        <p:nvSpPr>
          <p:cNvPr id="17" name="Oval 16">
            <a:extLst>
              <a:ext uri="{FF2B5EF4-FFF2-40B4-BE49-F238E27FC236}">
                <a16:creationId xmlns:a16="http://schemas.microsoft.com/office/drawing/2014/main" id="{945E4DE9-DE24-49D1-93EB-92B4B76AB802}"/>
              </a:ext>
            </a:extLst>
          </p:cNvPr>
          <p:cNvSpPr/>
          <p:nvPr/>
        </p:nvSpPr>
        <p:spPr bwMode="auto">
          <a:xfrm>
            <a:off x="2645228" y="2040718"/>
            <a:ext cx="729343" cy="731493"/>
          </a:xfrm>
          <a:prstGeom prst="ellipse">
            <a:avLst/>
          </a:prstGeom>
          <a:solidFill>
            <a:schemeClr val="bg1"/>
          </a:solidFill>
          <a:ln w="9525" cap="flat">
            <a:noFill/>
            <a:bevel/>
            <a:headEnd/>
            <a:tailEnd/>
          </a:ln>
          <a:effectLst/>
        </p:spPr>
        <p:txBody>
          <a:bodyPr wrap="none" rtlCol="0" anchor="ctr"/>
          <a:lstStyle/>
          <a:p>
            <a:pPr algn="ctr"/>
            <a:endParaRPr lang="en-US" dirty="0"/>
          </a:p>
        </p:txBody>
      </p:sp>
      <p:sp>
        <p:nvSpPr>
          <p:cNvPr id="19" name="Oval 18">
            <a:extLst>
              <a:ext uri="{FF2B5EF4-FFF2-40B4-BE49-F238E27FC236}">
                <a16:creationId xmlns:a16="http://schemas.microsoft.com/office/drawing/2014/main" id="{AF05A1DF-B70C-4D1B-884E-B5A078CD7AF2}"/>
              </a:ext>
            </a:extLst>
          </p:cNvPr>
          <p:cNvSpPr/>
          <p:nvPr/>
        </p:nvSpPr>
        <p:spPr bwMode="auto">
          <a:xfrm>
            <a:off x="-304802" y="1837534"/>
            <a:ext cx="1110343" cy="891134"/>
          </a:xfrm>
          <a:prstGeom prst="ellipse">
            <a:avLst/>
          </a:prstGeom>
          <a:solidFill>
            <a:schemeClr val="bg1"/>
          </a:solidFill>
          <a:ln w="9525" cap="flat">
            <a:noFill/>
            <a:bevel/>
            <a:headEnd/>
            <a:tailEnd/>
          </a:ln>
          <a:effectLst/>
        </p:spPr>
        <p:txBody>
          <a:bodyPr wrap="none" rtlCol="0" anchor="ctr"/>
          <a:lstStyle/>
          <a:p>
            <a:pPr algn="ctr"/>
            <a:endParaRPr lang="en-US" dirty="0"/>
          </a:p>
        </p:txBody>
      </p:sp>
      <p:sp>
        <p:nvSpPr>
          <p:cNvPr id="20" name="TextBox 19">
            <a:extLst>
              <a:ext uri="{FF2B5EF4-FFF2-40B4-BE49-F238E27FC236}">
                <a16:creationId xmlns:a16="http://schemas.microsoft.com/office/drawing/2014/main" id="{6B2FA696-CE88-4699-A641-8C6E7216191E}"/>
              </a:ext>
            </a:extLst>
          </p:cNvPr>
          <p:cNvSpPr txBox="1"/>
          <p:nvPr/>
        </p:nvSpPr>
        <p:spPr>
          <a:xfrm>
            <a:off x="0" y="6313712"/>
            <a:ext cx="9144000" cy="373564"/>
          </a:xfrm>
          <a:prstGeom prst="rect">
            <a:avLst/>
          </a:prstGeom>
          <a:noFill/>
        </p:spPr>
        <p:txBody>
          <a:bodyPr wrap="square">
            <a:spAutoFit/>
          </a:bodyPr>
          <a:lstStyle/>
          <a:p>
            <a:pPr marL="0" marR="0" algn="ctr">
              <a:lnSpc>
                <a:spcPct val="107000"/>
              </a:lnSpc>
              <a:spcBef>
                <a:spcPts val="1065"/>
              </a:spcBef>
              <a:spcAft>
                <a:spcPts val="1065"/>
              </a:spcAft>
            </a:pPr>
            <a:r>
              <a:rPr lang="en-US"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Blood. 2019. 133: 1821–30..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E4516C49-756D-4C2A-A137-33BEC33C7A78}"/>
              </a:ext>
            </a:extLst>
          </p:cNvPr>
          <p:cNvPicPr>
            <a:picLocks noChangeAspect="1"/>
          </p:cNvPicPr>
          <p:nvPr/>
        </p:nvPicPr>
        <p:blipFill>
          <a:blip r:embed="rId3"/>
          <a:stretch>
            <a:fillRect/>
          </a:stretch>
        </p:blipFill>
        <p:spPr>
          <a:xfrm>
            <a:off x="2516497" y="2148675"/>
            <a:ext cx="2766300" cy="3779848"/>
          </a:xfrm>
          <a:prstGeom prst="rect">
            <a:avLst/>
          </a:prstGeom>
        </p:spPr>
      </p:pic>
    </p:spTree>
    <p:extLst>
      <p:ext uri="{BB962C8B-B14F-4D97-AF65-F5344CB8AC3E}">
        <p14:creationId xmlns:p14="http://schemas.microsoft.com/office/powerpoint/2010/main" val="3611293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49250"/>
            <a:ext cx="9143999" cy="1022350"/>
          </a:xfrm>
        </p:spPr>
        <p:txBody>
          <a:bodyPr/>
          <a:lstStyle/>
          <a:p>
            <a:pPr algn="ctr"/>
            <a:r>
              <a:rPr lang="en-US" b="1" dirty="0"/>
              <a:t>Outline</a:t>
            </a:r>
            <a:endParaRPr lang="en-US" b="1" dirty="0">
              <a:solidFill>
                <a:srgbClr val="FFFF00"/>
              </a:solidFill>
              <a:effectLst>
                <a:outerShdw blurRad="38100" dist="38100" dir="2700000" algn="tl">
                  <a:srgbClr val="000000">
                    <a:alpha val="43137"/>
                  </a:srgbClr>
                </a:outerShdw>
              </a:effectLst>
            </a:endParaRPr>
          </a:p>
        </p:txBody>
      </p:sp>
      <p:sp>
        <p:nvSpPr>
          <p:cNvPr id="9"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pPr/>
              <a:t>4</a:t>
            </a:fld>
            <a:endParaRPr lang="en-US" sz="1600" dirty="0"/>
          </a:p>
        </p:txBody>
      </p:sp>
      <p:sp>
        <p:nvSpPr>
          <p:cNvPr id="8" name="Content Placeholder 2">
            <a:extLst>
              <a:ext uri="{FF2B5EF4-FFF2-40B4-BE49-F238E27FC236}">
                <a16:creationId xmlns:a16="http://schemas.microsoft.com/office/drawing/2014/main" id="{17DBD5A2-9496-469A-A052-F5ECA7B3836A}"/>
              </a:ext>
            </a:extLst>
          </p:cNvPr>
          <p:cNvSpPr txBox="1">
            <a:spLocks/>
          </p:cNvSpPr>
          <p:nvPr/>
        </p:nvSpPr>
        <p:spPr>
          <a:xfrm>
            <a:off x="178434" y="1853796"/>
            <a:ext cx="8773542" cy="5426974"/>
          </a:xfrm>
          <a:prstGeom prst="rect">
            <a:avLst/>
          </a:prstGeom>
        </p:spPr>
        <p:txBody>
          <a:bodyPr>
            <a:normAutofit/>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marL="274320" indent="-274320">
              <a:lnSpc>
                <a:spcPct val="100000"/>
              </a:lnSpc>
              <a:spcBef>
                <a:spcPts val="600"/>
              </a:spcBef>
              <a:buFont typeface="Arial" panose="020B0604020202020204" pitchFamily="34" charset="0"/>
              <a:buChar char="•"/>
            </a:pPr>
            <a:r>
              <a:rPr lang="en-US" sz="2800" b="1" u="sng" dirty="0">
                <a:solidFill>
                  <a:schemeClr val="bg1"/>
                </a:solidFill>
              </a:rPr>
              <a:t>Case study</a:t>
            </a:r>
            <a:r>
              <a:rPr lang="en-US" sz="2800" b="1" dirty="0">
                <a:solidFill>
                  <a:schemeClr val="bg1"/>
                </a:solidFill>
              </a:rPr>
              <a:t>:  </a:t>
            </a:r>
            <a:r>
              <a:rPr lang="en-US" sz="2600" b="1" dirty="0">
                <a:solidFill>
                  <a:schemeClr val="bg1"/>
                </a:solidFill>
              </a:rPr>
              <a:t>An extremely alloimmunized patient</a:t>
            </a:r>
          </a:p>
          <a:p>
            <a:pPr marL="274320" indent="-274320">
              <a:lnSpc>
                <a:spcPct val="100000"/>
              </a:lnSpc>
              <a:spcBef>
                <a:spcPts val="600"/>
              </a:spcBef>
              <a:buFont typeface="Arial" panose="020B0604020202020204" pitchFamily="34" charset="0"/>
              <a:buChar char="•"/>
            </a:pPr>
            <a:r>
              <a:rPr lang="en-US" sz="2800" b="1" u="sng" dirty="0">
                <a:solidFill>
                  <a:schemeClr val="bg1"/>
                </a:solidFill>
              </a:rPr>
              <a:t>Background</a:t>
            </a:r>
            <a:r>
              <a:rPr lang="en-US" sz="2800" b="1" dirty="0">
                <a:solidFill>
                  <a:schemeClr val="bg1"/>
                </a:solidFill>
              </a:rPr>
              <a:t>:  </a:t>
            </a:r>
            <a:r>
              <a:rPr lang="en-US" sz="2600" b="1" dirty="0">
                <a:solidFill>
                  <a:schemeClr val="bg1"/>
                </a:solidFill>
              </a:rPr>
              <a:t>Overview of red cell alloimmunization</a:t>
            </a:r>
          </a:p>
          <a:p>
            <a:pPr marL="274320" indent="-274320">
              <a:lnSpc>
                <a:spcPct val="100000"/>
              </a:lnSpc>
              <a:spcBef>
                <a:spcPts val="600"/>
              </a:spcBef>
              <a:buFont typeface="Arial" panose="020B0604020202020204" pitchFamily="34" charset="0"/>
              <a:buChar char="•"/>
            </a:pPr>
            <a:r>
              <a:rPr lang="en-US" sz="2800" b="1" u="sng" dirty="0">
                <a:solidFill>
                  <a:schemeClr val="bg1"/>
                </a:solidFill>
              </a:rPr>
              <a:t>Solutions</a:t>
            </a:r>
            <a:r>
              <a:rPr lang="en-US" sz="2800" b="1" dirty="0">
                <a:solidFill>
                  <a:schemeClr val="bg1"/>
                </a:solidFill>
              </a:rPr>
              <a:t>:  </a:t>
            </a:r>
            <a:r>
              <a:rPr lang="en-US" sz="2600" b="1" dirty="0">
                <a:solidFill>
                  <a:schemeClr val="bg1"/>
                </a:solidFill>
              </a:rPr>
              <a:t>What can we do to mitigate and respond to these challenging situations? </a:t>
            </a:r>
            <a:endParaRPr lang="en-US" sz="2600" b="1" dirty="0">
              <a:solidFill>
                <a:schemeClr val="bg1"/>
              </a:solidFill>
              <a:effectLst>
                <a:outerShdw blurRad="38100" dist="38100" dir="2700000" algn="tl">
                  <a:srgbClr val="000000">
                    <a:alpha val="43137"/>
                  </a:srgbClr>
                </a:outerShdw>
              </a:effectLst>
            </a:endParaRPr>
          </a:p>
          <a:p>
            <a:pPr marL="274320" indent="-274320">
              <a:lnSpc>
                <a:spcPct val="100000"/>
              </a:lnSpc>
              <a:spcBef>
                <a:spcPts val="600"/>
              </a:spcBef>
              <a:buFont typeface="Arial" panose="020B0604020202020204" pitchFamily="34" charset="0"/>
              <a:buChar char="•"/>
            </a:pPr>
            <a:r>
              <a:rPr lang="en-US" sz="2800" b="1" u="sng" dirty="0">
                <a:solidFill>
                  <a:schemeClr val="bg1"/>
                </a:solidFill>
                <a:effectLst>
                  <a:outerShdw blurRad="38100" dist="38100" dir="2700000" algn="tl">
                    <a:srgbClr val="000000">
                      <a:alpha val="43137"/>
                    </a:srgbClr>
                  </a:outerShdw>
                </a:effectLst>
              </a:rPr>
              <a:t>Fun quiz</a:t>
            </a:r>
            <a:r>
              <a:rPr lang="en-US" sz="2800" b="1" dirty="0">
                <a:solidFill>
                  <a:schemeClr val="bg1"/>
                </a:solidFill>
                <a:effectLst>
                  <a:outerShdw blurRad="38100" dist="38100" dir="2700000" algn="tl">
                    <a:srgbClr val="000000">
                      <a:alpha val="43137"/>
                    </a:srgbClr>
                  </a:outerShdw>
                </a:effectLst>
              </a:rPr>
              <a:t> (non-graded </a:t>
            </a:r>
            <a:r>
              <a:rPr lang="en-US" sz="2800" b="1" dirty="0">
                <a:solidFill>
                  <a:schemeClr val="bg1"/>
                </a:solidFill>
                <a:effectLst>
                  <a:outerShdw blurRad="38100" dist="38100" dir="2700000" algn="tl">
                    <a:srgbClr val="000000">
                      <a:alpha val="43137"/>
                    </a:srgbClr>
                  </a:outerShdw>
                </a:effectLst>
                <a:sym typeface="Wingdings" panose="05000000000000000000" pitchFamily="2" charset="2"/>
              </a:rPr>
              <a:t>)</a:t>
            </a:r>
          </a:p>
          <a:p>
            <a:pPr marL="274320" indent="-274320">
              <a:lnSpc>
                <a:spcPct val="100000"/>
              </a:lnSpc>
              <a:spcBef>
                <a:spcPts val="600"/>
              </a:spcBef>
              <a:buFont typeface="Arial" panose="020B0604020202020204" pitchFamily="34" charset="0"/>
              <a:buChar char="•"/>
            </a:pPr>
            <a:r>
              <a:rPr lang="en-US" sz="2800" b="1" u="sng" dirty="0">
                <a:solidFill>
                  <a:schemeClr val="bg1"/>
                </a:solidFill>
                <a:effectLst>
                  <a:outerShdw blurRad="38100" dist="38100" dir="2700000" algn="tl">
                    <a:srgbClr val="000000">
                      <a:alpha val="43137"/>
                    </a:srgbClr>
                  </a:outerShdw>
                </a:effectLst>
                <a:sym typeface="Wingdings" panose="05000000000000000000" pitchFamily="2" charset="2"/>
              </a:rPr>
              <a:t>References</a:t>
            </a:r>
            <a:endParaRPr lang="en-US" sz="2800" b="1" u="sng" dirty="0">
              <a:solidFill>
                <a:schemeClr val="bg1"/>
              </a:solidFill>
              <a:effectLst>
                <a:outerShdw blurRad="38100" dist="38100" dir="2700000" algn="tl">
                  <a:srgbClr val="000000">
                    <a:alpha val="43137"/>
                  </a:srgbClr>
                </a:outerShdw>
              </a:effectLst>
            </a:endParaRPr>
          </a:p>
          <a:p>
            <a:pPr marL="274320" indent="-274320">
              <a:lnSpc>
                <a:spcPct val="100000"/>
              </a:lnSpc>
              <a:spcBef>
                <a:spcPts val="600"/>
              </a:spcBef>
              <a:buFont typeface="Arial" panose="020B0604020202020204" pitchFamily="34" charset="0"/>
              <a:buChar char="•"/>
            </a:pPr>
            <a:r>
              <a:rPr lang="en-US" sz="2800" b="1" u="sng" dirty="0">
                <a:solidFill>
                  <a:schemeClr val="bg1"/>
                </a:solidFill>
                <a:effectLst>
                  <a:outerShdw blurRad="38100" dist="38100" dir="2700000" algn="tl">
                    <a:srgbClr val="000000">
                      <a:alpha val="43137"/>
                    </a:srgbClr>
                  </a:outerShdw>
                </a:effectLst>
              </a:rPr>
              <a:t>Q-&amp;-A </a:t>
            </a:r>
            <a:endParaRPr lang="en-US" sz="2800" b="1" dirty="0">
              <a:solidFill>
                <a:schemeClr val="bg1"/>
              </a:solidFill>
              <a:effectLst>
                <a:outerShdw blurRad="38100" dist="38100" dir="2700000" algn="tl">
                  <a:srgbClr val="000000">
                    <a:alpha val="43137"/>
                  </a:srgbClr>
                </a:outerShdw>
              </a:effectLst>
            </a:endParaRPr>
          </a:p>
          <a:p>
            <a:pPr lvl="1">
              <a:spcBef>
                <a:spcPts val="600"/>
              </a:spcBef>
              <a:spcAft>
                <a:spcPts val="600"/>
              </a:spcAft>
              <a:buFont typeface="Arial" pitchFamily="34" charset="0"/>
              <a:buChar char="•"/>
            </a:pPr>
            <a:endParaRPr lang="en-US" sz="2400" dirty="0">
              <a:solidFill>
                <a:schemeClr val="bg1"/>
              </a:solidFill>
            </a:endParaRPr>
          </a:p>
        </p:txBody>
      </p:sp>
    </p:spTree>
    <p:extLst>
      <p:ext uri="{BB962C8B-B14F-4D97-AF65-F5344CB8AC3E}">
        <p14:creationId xmlns:p14="http://schemas.microsoft.com/office/powerpoint/2010/main" val="28749453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40</a:t>
            </a:fld>
            <a:endParaRPr lang="en-US" sz="1600" dirty="0">
              <a:solidFill>
                <a:srgbClr val="E65300"/>
              </a:solidFill>
            </a:endParaRPr>
          </a:p>
        </p:txBody>
      </p:sp>
      <p:sp>
        <p:nvSpPr>
          <p:cNvPr id="4" name="Content Placeholder 2">
            <a:extLst>
              <a:ext uri="{FF2B5EF4-FFF2-40B4-BE49-F238E27FC236}">
                <a16:creationId xmlns:a16="http://schemas.microsoft.com/office/drawing/2014/main" id="{3FA38F49-3BBA-4E89-BB7D-04AD90AD5935}"/>
              </a:ext>
            </a:extLst>
          </p:cNvPr>
          <p:cNvSpPr txBox="1">
            <a:spLocks/>
          </p:cNvSpPr>
          <p:nvPr/>
        </p:nvSpPr>
        <p:spPr>
          <a:xfrm>
            <a:off x="302785" y="1175805"/>
            <a:ext cx="8656157" cy="587682"/>
          </a:xfrm>
          <a:prstGeom prst="rect">
            <a:avLst/>
          </a:prstGeom>
        </p:spPr>
        <p:txBody>
          <a:bodyPr>
            <a:normAutofit/>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a:lnSpc>
                <a:spcPct val="100000"/>
              </a:lnSpc>
              <a:spcBef>
                <a:spcPts val="200"/>
              </a:spcBef>
              <a:spcAft>
                <a:spcPts val="200"/>
              </a:spcAft>
            </a:pPr>
            <a:r>
              <a:rPr lang="en-US" sz="2400" b="1" u="sng" dirty="0">
                <a:solidFill>
                  <a:srgbClr val="E65300"/>
                </a:solidFill>
              </a:rPr>
              <a:t>Only some (and not most) people develop alloantibodies</a:t>
            </a:r>
          </a:p>
          <a:p>
            <a:pPr lvl="1">
              <a:buFont typeface="Arial" pitchFamily="34" charset="0"/>
              <a:buChar char="•"/>
            </a:pPr>
            <a:endParaRPr lang="en-US" sz="2400" dirty="0">
              <a:solidFill>
                <a:schemeClr val="bg1">
                  <a:lumMod val="75000"/>
                </a:schemeClr>
              </a:solidFill>
            </a:endParaRPr>
          </a:p>
        </p:txBody>
      </p:sp>
      <p:sp>
        <p:nvSpPr>
          <p:cNvPr id="5" name="TextBox 4">
            <a:extLst>
              <a:ext uri="{FF2B5EF4-FFF2-40B4-BE49-F238E27FC236}">
                <a16:creationId xmlns:a16="http://schemas.microsoft.com/office/drawing/2014/main" id="{A864C50E-020A-465E-81D9-C8C43BE916BC}"/>
              </a:ext>
            </a:extLst>
          </p:cNvPr>
          <p:cNvSpPr txBox="1"/>
          <p:nvPr/>
        </p:nvSpPr>
        <p:spPr>
          <a:xfrm>
            <a:off x="0" y="565772"/>
            <a:ext cx="9144000" cy="492443"/>
          </a:xfrm>
          <a:prstGeom prst="rect">
            <a:avLst/>
          </a:prstGeom>
          <a:noFill/>
        </p:spPr>
        <p:txBody>
          <a:bodyPr wrap="square">
            <a:spAutoFit/>
          </a:bodyPr>
          <a:lstStyle/>
          <a:p>
            <a:pPr algn="ctr"/>
            <a:r>
              <a:rPr lang="en-US" sz="2600" b="1" dirty="0">
                <a:solidFill>
                  <a:srgbClr val="7030A0"/>
                </a:solidFill>
              </a:rPr>
              <a:t>Red Cell Alloimmunization: More Complex Situations </a:t>
            </a:r>
            <a:endParaRPr lang="en-US" sz="2600" dirty="0">
              <a:solidFill>
                <a:srgbClr val="7030A0"/>
              </a:solidFill>
            </a:endParaRPr>
          </a:p>
        </p:txBody>
      </p:sp>
      <p:pic>
        <p:nvPicPr>
          <p:cNvPr id="3" name="Picture 2">
            <a:extLst>
              <a:ext uri="{FF2B5EF4-FFF2-40B4-BE49-F238E27FC236}">
                <a16:creationId xmlns:a16="http://schemas.microsoft.com/office/drawing/2014/main" id="{C7942FDE-FB42-49F6-ADC3-0D3B70753DE5}"/>
              </a:ext>
            </a:extLst>
          </p:cNvPr>
          <p:cNvPicPr>
            <a:picLocks noChangeAspect="1"/>
          </p:cNvPicPr>
          <p:nvPr/>
        </p:nvPicPr>
        <p:blipFill rotWithShape="1">
          <a:blip r:embed="rId3"/>
          <a:srcRect l="21786" t="17619" r="63999" b="58133"/>
          <a:stretch/>
        </p:blipFill>
        <p:spPr>
          <a:xfrm>
            <a:off x="97971" y="2252707"/>
            <a:ext cx="3846604" cy="3690893"/>
          </a:xfrm>
          <a:prstGeom prst="rect">
            <a:avLst/>
          </a:prstGeom>
        </p:spPr>
      </p:pic>
      <p:sp>
        <p:nvSpPr>
          <p:cNvPr id="7" name="Content Placeholder 2">
            <a:extLst>
              <a:ext uri="{FF2B5EF4-FFF2-40B4-BE49-F238E27FC236}">
                <a16:creationId xmlns:a16="http://schemas.microsoft.com/office/drawing/2014/main" id="{FB26F8F4-0D0F-49F5-8082-71BDD0B3D895}"/>
              </a:ext>
            </a:extLst>
          </p:cNvPr>
          <p:cNvSpPr txBox="1">
            <a:spLocks/>
          </p:cNvSpPr>
          <p:nvPr/>
        </p:nvSpPr>
        <p:spPr>
          <a:xfrm>
            <a:off x="4071258" y="1913736"/>
            <a:ext cx="5018315" cy="5636621"/>
          </a:xfrm>
          <a:prstGeom prst="rect">
            <a:avLst/>
          </a:prstGeom>
        </p:spPr>
        <p:txBody>
          <a:bodyPr>
            <a:normAutofit/>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a:lnSpc>
                <a:spcPct val="100000"/>
              </a:lnSpc>
              <a:spcBef>
                <a:spcPts val="200"/>
              </a:spcBef>
              <a:spcAft>
                <a:spcPts val="200"/>
              </a:spcAft>
            </a:pPr>
            <a:r>
              <a:rPr lang="en-US" sz="2600" b="1" u="sng" dirty="0"/>
              <a:t> </a:t>
            </a:r>
          </a:p>
          <a:p>
            <a:pPr marL="274320" lvl="1" indent="-274320">
              <a:spcBef>
                <a:spcPts val="200"/>
              </a:spcBef>
              <a:spcAft>
                <a:spcPts val="200"/>
              </a:spcAft>
              <a:buFont typeface="Arial" panose="020B0604020202020204" pitchFamily="34" charset="0"/>
              <a:buChar char="•"/>
            </a:pPr>
            <a:r>
              <a:rPr lang="en-US" sz="2600" dirty="0"/>
              <a:t>Degree of antigen mismatch between donor and patient</a:t>
            </a:r>
          </a:p>
          <a:p>
            <a:pPr marL="274320" lvl="1" indent="-274320">
              <a:spcBef>
                <a:spcPts val="200"/>
              </a:spcBef>
              <a:spcAft>
                <a:spcPts val="200"/>
              </a:spcAft>
              <a:buFont typeface="Arial" panose="020B0604020202020204" pitchFamily="34" charset="0"/>
              <a:buChar char="•"/>
            </a:pPr>
            <a:r>
              <a:rPr lang="en-US" sz="2600" dirty="0"/>
              <a:t>Susceptibility of donor red  cells to destruction and/or lysis</a:t>
            </a:r>
          </a:p>
          <a:p>
            <a:pPr marL="274320" lvl="1" indent="-274320">
              <a:spcBef>
                <a:spcPts val="200"/>
              </a:spcBef>
              <a:spcAft>
                <a:spcPts val="200"/>
              </a:spcAft>
              <a:buFont typeface="Arial" panose="020B0604020202020204" pitchFamily="34" charset="0"/>
              <a:buChar char="•"/>
            </a:pPr>
            <a:r>
              <a:rPr lang="en-US" sz="2600" dirty="0"/>
              <a:t>Donor demographics (e.g., age, gender, ethnicity)</a:t>
            </a:r>
          </a:p>
          <a:p>
            <a:pPr marL="274320" lvl="1" indent="-274320">
              <a:spcBef>
                <a:spcPts val="200"/>
              </a:spcBef>
              <a:spcAft>
                <a:spcPts val="200"/>
              </a:spcAft>
              <a:buFont typeface="Arial" panose="020B0604020202020204" pitchFamily="34" charset="0"/>
              <a:buChar char="•"/>
            </a:pPr>
            <a:r>
              <a:rPr lang="en-US" sz="2600" dirty="0"/>
              <a:t>Underlying donor disorders (e.g., G6PD deficiency)</a:t>
            </a:r>
          </a:p>
        </p:txBody>
      </p:sp>
      <p:sp>
        <p:nvSpPr>
          <p:cNvPr id="24" name="Oval 23">
            <a:extLst>
              <a:ext uri="{FF2B5EF4-FFF2-40B4-BE49-F238E27FC236}">
                <a16:creationId xmlns:a16="http://schemas.microsoft.com/office/drawing/2014/main" id="{BB80626B-3F97-4E94-8738-21772B130149}"/>
              </a:ext>
            </a:extLst>
          </p:cNvPr>
          <p:cNvSpPr/>
          <p:nvPr/>
        </p:nvSpPr>
        <p:spPr bwMode="auto">
          <a:xfrm>
            <a:off x="2928257" y="3429000"/>
            <a:ext cx="1143001" cy="740229"/>
          </a:xfrm>
          <a:prstGeom prst="ellipse">
            <a:avLst/>
          </a:prstGeom>
          <a:solidFill>
            <a:schemeClr val="bg1"/>
          </a:solidFill>
          <a:ln w="9525" cap="flat">
            <a:noFill/>
            <a:bevel/>
            <a:headEnd/>
            <a:tailEnd/>
          </a:ln>
          <a:effectLst/>
        </p:spPr>
        <p:txBody>
          <a:bodyPr wrap="none" rtlCol="0" anchor="ctr"/>
          <a:lstStyle/>
          <a:p>
            <a:pPr algn="ctr"/>
            <a:endParaRPr lang="en-US" dirty="0"/>
          </a:p>
        </p:txBody>
      </p:sp>
      <p:cxnSp>
        <p:nvCxnSpPr>
          <p:cNvPr id="25" name="Straight Arrow Connector 24">
            <a:extLst>
              <a:ext uri="{FF2B5EF4-FFF2-40B4-BE49-F238E27FC236}">
                <a16:creationId xmlns:a16="http://schemas.microsoft.com/office/drawing/2014/main" id="{43ABC4B1-786B-4E2A-818C-89CC23F84076}"/>
              </a:ext>
            </a:extLst>
          </p:cNvPr>
          <p:cNvCxnSpPr>
            <a:cxnSpLocks/>
          </p:cNvCxnSpPr>
          <p:nvPr/>
        </p:nvCxnSpPr>
        <p:spPr>
          <a:xfrm flipV="1">
            <a:off x="2460171" y="2688771"/>
            <a:ext cx="1611087" cy="286294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93ABE38-8CED-4572-85D8-219C45E0E984}"/>
              </a:ext>
            </a:extLst>
          </p:cNvPr>
          <p:cNvCxnSpPr>
            <a:cxnSpLocks/>
          </p:cNvCxnSpPr>
          <p:nvPr/>
        </p:nvCxnSpPr>
        <p:spPr>
          <a:xfrm flipV="1">
            <a:off x="2460171" y="4419600"/>
            <a:ext cx="1611087" cy="113211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2D3605F-D2F9-42D4-97CB-1F126B9CCA52}"/>
              </a:ext>
            </a:extLst>
          </p:cNvPr>
          <p:cNvCxnSpPr>
            <a:cxnSpLocks/>
          </p:cNvCxnSpPr>
          <p:nvPr/>
        </p:nvCxnSpPr>
        <p:spPr>
          <a:xfrm flipV="1">
            <a:off x="2503714" y="3624943"/>
            <a:ext cx="1567544" cy="19050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A2D5E39-D58F-41E0-9451-C9278460914F}"/>
              </a:ext>
            </a:extLst>
          </p:cNvPr>
          <p:cNvCxnSpPr>
            <a:cxnSpLocks/>
          </p:cNvCxnSpPr>
          <p:nvPr/>
        </p:nvCxnSpPr>
        <p:spPr>
          <a:xfrm flipV="1">
            <a:off x="2503714" y="5159829"/>
            <a:ext cx="1567544" cy="37011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1B65371-D415-49BC-8B1D-8119C714CC54}"/>
              </a:ext>
            </a:extLst>
          </p:cNvPr>
          <p:cNvSpPr txBox="1"/>
          <p:nvPr/>
        </p:nvSpPr>
        <p:spPr>
          <a:xfrm>
            <a:off x="0" y="6313712"/>
            <a:ext cx="9144000" cy="373564"/>
          </a:xfrm>
          <a:prstGeom prst="rect">
            <a:avLst/>
          </a:prstGeom>
          <a:noFill/>
        </p:spPr>
        <p:txBody>
          <a:bodyPr wrap="square">
            <a:spAutoFit/>
          </a:bodyPr>
          <a:lstStyle/>
          <a:p>
            <a:pPr marL="0" marR="0" algn="ctr">
              <a:lnSpc>
                <a:spcPct val="107000"/>
              </a:lnSpc>
              <a:spcBef>
                <a:spcPts val="1065"/>
              </a:spcBef>
              <a:spcAft>
                <a:spcPts val="1065"/>
              </a:spcAft>
            </a:pPr>
            <a:r>
              <a:rPr lang="en-US"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Blood. 2019. 133: 1821–30..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1678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41</a:t>
            </a:fld>
            <a:endParaRPr lang="en-US" sz="1600" dirty="0">
              <a:solidFill>
                <a:srgbClr val="E65300"/>
              </a:solidFill>
            </a:endParaRPr>
          </a:p>
        </p:txBody>
      </p:sp>
      <p:sp>
        <p:nvSpPr>
          <p:cNvPr id="4" name="Content Placeholder 2">
            <a:extLst>
              <a:ext uri="{FF2B5EF4-FFF2-40B4-BE49-F238E27FC236}">
                <a16:creationId xmlns:a16="http://schemas.microsoft.com/office/drawing/2014/main" id="{3FA38F49-3BBA-4E89-BB7D-04AD90AD5935}"/>
              </a:ext>
            </a:extLst>
          </p:cNvPr>
          <p:cNvSpPr txBox="1">
            <a:spLocks/>
          </p:cNvSpPr>
          <p:nvPr/>
        </p:nvSpPr>
        <p:spPr>
          <a:xfrm>
            <a:off x="302785" y="1175805"/>
            <a:ext cx="8656157" cy="587682"/>
          </a:xfrm>
          <a:prstGeom prst="rect">
            <a:avLst/>
          </a:prstGeom>
        </p:spPr>
        <p:txBody>
          <a:bodyPr>
            <a:normAutofit/>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a:lnSpc>
                <a:spcPct val="100000"/>
              </a:lnSpc>
              <a:spcBef>
                <a:spcPts val="200"/>
              </a:spcBef>
              <a:spcAft>
                <a:spcPts val="200"/>
              </a:spcAft>
            </a:pPr>
            <a:r>
              <a:rPr lang="en-US" sz="2400" b="1" u="sng" dirty="0">
                <a:solidFill>
                  <a:srgbClr val="E65300"/>
                </a:solidFill>
              </a:rPr>
              <a:t>Only some (and not most) people develop alloantibodies</a:t>
            </a:r>
          </a:p>
          <a:p>
            <a:pPr lvl="1">
              <a:buFont typeface="Arial" pitchFamily="34" charset="0"/>
              <a:buChar char="•"/>
            </a:pPr>
            <a:endParaRPr lang="en-US" sz="2400" dirty="0">
              <a:solidFill>
                <a:schemeClr val="bg1">
                  <a:lumMod val="75000"/>
                </a:schemeClr>
              </a:solidFill>
            </a:endParaRPr>
          </a:p>
        </p:txBody>
      </p:sp>
      <p:sp>
        <p:nvSpPr>
          <p:cNvPr id="5" name="TextBox 4">
            <a:extLst>
              <a:ext uri="{FF2B5EF4-FFF2-40B4-BE49-F238E27FC236}">
                <a16:creationId xmlns:a16="http://schemas.microsoft.com/office/drawing/2014/main" id="{A864C50E-020A-465E-81D9-C8C43BE916BC}"/>
              </a:ext>
            </a:extLst>
          </p:cNvPr>
          <p:cNvSpPr txBox="1"/>
          <p:nvPr/>
        </p:nvSpPr>
        <p:spPr>
          <a:xfrm>
            <a:off x="0" y="565772"/>
            <a:ext cx="9144000" cy="492443"/>
          </a:xfrm>
          <a:prstGeom prst="rect">
            <a:avLst/>
          </a:prstGeom>
          <a:noFill/>
        </p:spPr>
        <p:txBody>
          <a:bodyPr wrap="square">
            <a:spAutoFit/>
          </a:bodyPr>
          <a:lstStyle/>
          <a:p>
            <a:pPr algn="ctr"/>
            <a:r>
              <a:rPr lang="en-US" sz="2600" b="1" dirty="0">
                <a:solidFill>
                  <a:srgbClr val="7030A0"/>
                </a:solidFill>
              </a:rPr>
              <a:t>Red Cell Alloimmunization: More Complex Situations </a:t>
            </a:r>
            <a:endParaRPr lang="en-US" sz="2600" dirty="0">
              <a:solidFill>
                <a:srgbClr val="7030A0"/>
              </a:solidFill>
            </a:endParaRPr>
          </a:p>
        </p:txBody>
      </p:sp>
      <p:sp>
        <p:nvSpPr>
          <p:cNvPr id="9" name="TextBox 8">
            <a:extLst>
              <a:ext uri="{FF2B5EF4-FFF2-40B4-BE49-F238E27FC236}">
                <a16:creationId xmlns:a16="http://schemas.microsoft.com/office/drawing/2014/main" id="{7F838070-8B21-4304-8E60-7AF2B1FCFC29}"/>
              </a:ext>
            </a:extLst>
          </p:cNvPr>
          <p:cNvSpPr txBox="1"/>
          <p:nvPr/>
        </p:nvSpPr>
        <p:spPr>
          <a:xfrm>
            <a:off x="0" y="6313712"/>
            <a:ext cx="9144000" cy="373564"/>
          </a:xfrm>
          <a:prstGeom prst="rect">
            <a:avLst/>
          </a:prstGeom>
          <a:noFill/>
        </p:spPr>
        <p:txBody>
          <a:bodyPr wrap="square">
            <a:spAutoFit/>
          </a:bodyPr>
          <a:lstStyle/>
          <a:p>
            <a:pPr marL="0" marR="0" algn="ctr">
              <a:lnSpc>
                <a:spcPct val="107000"/>
              </a:lnSpc>
              <a:spcBef>
                <a:spcPts val="1065"/>
              </a:spcBef>
              <a:spcAft>
                <a:spcPts val="1065"/>
              </a:spcAft>
            </a:pPr>
            <a:r>
              <a:rPr lang="en-US"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Blood. 2019. 133: 1821–30..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2D6DEE9E-B5E7-40F0-B652-03F32B15CE33}"/>
              </a:ext>
            </a:extLst>
          </p:cNvPr>
          <p:cNvPicPr>
            <a:picLocks noChangeAspect="1"/>
          </p:cNvPicPr>
          <p:nvPr/>
        </p:nvPicPr>
        <p:blipFill>
          <a:blip r:embed="rId3"/>
          <a:stretch>
            <a:fillRect/>
          </a:stretch>
        </p:blipFill>
        <p:spPr>
          <a:xfrm>
            <a:off x="1735302" y="1940832"/>
            <a:ext cx="3520745" cy="3490262"/>
          </a:xfrm>
          <a:prstGeom prst="rect">
            <a:avLst/>
          </a:prstGeom>
        </p:spPr>
      </p:pic>
    </p:spTree>
    <p:extLst>
      <p:ext uri="{BB962C8B-B14F-4D97-AF65-F5344CB8AC3E}">
        <p14:creationId xmlns:p14="http://schemas.microsoft.com/office/powerpoint/2010/main" val="5970469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42</a:t>
            </a:fld>
            <a:endParaRPr lang="en-US" sz="1600" dirty="0">
              <a:solidFill>
                <a:srgbClr val="E65300"/>
              </a:solidFill>
            </a:endParaRPr>
          </a:p>
        </p:txBody>
      </p:sp>
      <p:sp>
        <p:nvSpPr>
          <p:cNvPr id="4" name="Content Placeholder 2">
            <a:extLst>
              <a:ext uri="{FF2B5EF4-FFF2-40B4-BE49-F238E27FC236}">
                <a16:creationId xmlns:a16="http://schemas.microsoft.com/office/drawing/2014/main" id="{3FA38F49-3BBA-4E89-BB7D-04AD90AD5935}"/>
              </a:ext>
            </a:extLst>
          </p:cNvPr>
          <p:cNvSpPr txBox="1">
            <a:spLocks/>
          </p:cNvSpPr>
          <p:nvPr/>
        </p:nvSpPr>
        <p:spPr>
          <a:xfrm>
            <a:off x="302785" y="1175805"/>
            <a:ext cx="8656157" cy="587682"/>
          </a:xfrm>
          <a:prstGeom prst="rect">
            <a:avLst/>
          </a:prstGeom>
        </p:spPr>
        <p:txBody>
          <a:bodyPr>
            <a:normAutofit/>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a:lnSpc>
                <a:spcPct val="100000"/>
              </a:lnSpc>
              <a:spcBef>
                <a:spcPts val="200"/>
              </a:spcBef>
              <a:spcAft>
                <a:spcPts val="200"/>
              </a:spcAft>
            </a:pPr>
            <a:r>
              <a:rPr lang="en-US" sz="2400" b="1" u="sng" dirty="0">
                <a:solidFill>
                  <a:srgbClr val="E65300"/>
                </a:solidFill>
              </a:rPr>
              <a:t>Only some (and not most) people develop alloantibodies</a:t>
            </a:r>
          </a:p>
          <a:p>
            <a:pPr lvl="1">
              <a:buFont typeface="Arial" pitchFamily="34" charset="0"/>
              <a:buChar char="•"/>
            </a:pPr>
            <a:endParaRPr lang="en-US" sz="2400" dirty="0">
              <a:solidFill>
                <a:schemeClr val="bg1">
                  <a:lumMod val="75000"/>
                </a:schemeClr>
              </a:solidFill>
            </a:endParaRPr>
          </a:p>
        </p:txBody>
      </p:sp>
      <p:sp>
        <p:nvSpPr>
          <p:cNvPr id="5" name="TextBox 4">
            <a:extLst>
              <a:ext uri="{FF2B5EF4-FFF2-40B4-BE49-F238E27FC236}">
                <a16:creationId xmlns:a16="http://schemas.microsoft.com/office/drawing/2014/main" id="{A864C50E-020A-465E-81D9-C8C43BE916BC}"/>
              </a:ext>
            </a:extLst>
          </p:cNvPr>
          <p:cNvSpPr txBox="1"/>
          <p:nvPr/>
        </p:nvSpPr>
        <p:spPr>
          <a:xfrm>
            <a:off x="0" y="565772"/>
            <a:ext cx="9144000" cy="492443"/>
          </a:xfrm>
          <a:prstGeom prst="rect">
            <a:avLst/>
          </a:prstGeom>
          <a:noFill/>
        </p:spPr>
        <p:txBody>
          <a:bodyPr wrap="square">
            <a:spAutoFit/>
          </a:bodyPr>
          <a:lstStyle/>
          <a:p>
            <a:pPr algn="ctr"/>
            <a:r>
              <a:rPr lang="en-US" sz="2600" b="1" dirty="0">
                <a:solidFill>
                  <a:srgbClr val="7030A0"/>
                </a:solidFill>
              </a:rPr>
              <a:t>Red Cell Alloimmunization: More Complex Situations </a:t>
            </a:r>
            <a:endParaRPr lang="en-US" sz="2600" dirty="0">
              <a:solidFill>
                <a:srgbClr val="7030A0"/>
              </a:solidFill>
            </a:endParaRPr>
          </a:p>
        </p:txBody>
      </p:sp>
      <p:pic>
        <p:nvPicPr>
          <p:cNvPr id="3" name="Picture 2">
            <a:extLst>
              <a:ext uri="{FF2B5EF4-FFF2-40B4-BE49-F238E27FC236}">
                <a16:creationId xmlns:a16="http://schemas.microsoft.com/office/drawing/2014/main" id="{747786D6-19FC-4B60-AD1A-4E30EC496617}"/>
              </a:ext>
            </a:extLst>
          </p:cNvPr>
          <p:cNvPicPr>
            <a:picLocks noChangeAspect="1"/>
          </p:cNvPicPr>
          <p:nvPr/>
        </p:nvPicPr>
        <p:blipFill rotWithShape="1">
          <a:blip r:embed="rId3"/>
          <a:srcRect l="58298" t="17620" r="26306" b="58399"/>
          <a:stretch/>
        </p:blipFill>
        <p:spPr>
          <a:xfrm>
            <a:off x="185057" y="2199993"/>
            <a:ext cx="3853543" cy="3787150"/>
          </a:xfrm>
          <a:prstGeom prst="rect">
            <a:avLst/>
          </a:prstGeom>
        </p:spPr>
      </p:pic>
      <p:sp>
        <p:nvSpPr>
          <p:cNvPr id="7" name="Content Placeholder 2">
            <a:extLst>
              <a:ext uri="{FF2B5EF4-FFF2-40B4-BE49-F238E27FC236}">
                <a16:creationId xmlns:a16="http://schemas.microsoft.com/office/drawing/2014/main" id="{563BCD75-7541-460D-93EA-361B434B13E3}"/>
              </a:ext>
            </a:extLst>
          </p:cNvPr>
          <p:cNvSpPr txBox="1">
            <a:spLocks/>
          </p:cNvSpPr>
          <p:nvPr/>
        </p:nvSpPr>
        <p:spPr>
          <a:xfrm>
            <a:off x="4038600" y="1465217"/>
            <a:ext cx="5018315" cy="5636621"/>
          </a:xfrm>
          <a:prstGeom prst="rect">
            <a:avLst/>
          </a:prstGeom>
        </p:spPr>
        <p:txBody>
          <a:bodyPr>
            <a:normAutofit/>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a:lnSpc>
                <a:spcPct val="100000"/>
              </a:lnSpc>
              <a:spcBef>
                <a:spcPts val="200"/>
              </a:spcBef>
              <a:spcAft>
                <a:spcPts val="200"/>
              </a:spcAft>
            </a:pPr>
            <a:r>
              <a:rPr lang="en-US" sz="2600" b="1" u="sng" dirty="0"/>
              <a:t> </a:t>
            </a:r>
          </a:p>
          <a:p>
            <a:pPr marL="274320" lvl="1" indent="-274320">
              <a:spcBef>
                <a:spcPts val="200"/>
              </a:spcBef>
              <a:spcAft>
                <a:spcPts val="200"/>
              </a:spcAft>
              <a:buFont typeface="Arial" panose="020B0604020202020204" pitchFamily="34" charset="0"/>
              <a:buChar char="•"/>
            </a:pPr>
            <a:r>
              <a:rPr lang="en-US" sz="2600" dirty="0"/>
              <a:t>HLA antigen recognition ability</a:t>
            </a:r>
          </a:p>
          <a:p>
            <a:pPr marL="274320" lvl="1" indent="-274320">
              <a:spcBef>
                <a:spcPts val="200"/>
              </a:spcBef>
              <a:spcAft>
                <a:spcPts val="200"/>
              </a:spcAft>
              <a:buFont typeface="Arial" panose="020B0604020202020204" pitchFamily="34" charset="0"/>
              <a:buChar char="•"/>
            </a:pPr>
            <a:r>
              <a:rPr lang="en-US" sz="2600" dirty="0"/>
              <a:t>Immune status</a:t>
            </a:r>
          </a:p>
          <a:p>
            <a:pPr marL="274320" lvl="1" indent="-274320">
              <a:spcBef>
                <a:spcPts val="200"/>
              </a:spcBef>
              <a:spcAft>
                <a:spcPts val="200"/>
              </a:spcAft>
              <a:buFont typeface="Arial" panose="020B0604020202020204" pitchFamily="34" charset="0"/>
              <a:buChar char="•"/>
            </a:pPr>
            <a:r>
              <a:rPr lang="en-US" sz="2600" dirty="0"/>
              <a:t>Recipient demographics (e.g., age, gender, ethnicity)</a:t>
            </a:r>
          </a:p>
          <a:p>
            <a:pPr marL="274320" lvl="1" indent="-274320">
              <a:spcBef>
                <a:spcPts val="200"/>
              </a:spcBef>
              <a:spcAft>
                <a:spcPts val="200"/>
              </a:spcAft>
              <a:buFont typeface="Arial" panose="020B0604020202020204" pitchFamily="34" charset="0"/>
              <a:buChar char="•"/>
            </a:pPr>
            <a:r>
              <a:rPr lang="en-US" sz="2600" dirty="0"/>
              <a:t>Underlying recipient diseases</a:t>
            </a:r>
          </a:p>
          <a:p>
            <a:pPr marL="274320" lvl="1" indent="-274320">
              <a:spcBef>
                <a:spcPts val="200"/>
              </a:spcBef>
              <a:spcAft>
                <a:spcPts val="200"/>
              </a:spcAft>
              <a:buFont typeface="Arial" panose="020B0604020202020204" pitchFamily="34" charset="0"/>
              <a:buChar char="•"/>
            </a:pPr>
            <a:r>
              <a:rPr lang="en-US" sz="2600" dirty="0"/>
              <a:t>Disease-associated inflammation</a:t>
            </a:r>
          </a:p>
          <a:p>
            <a:pPr marL="274320" lvl="1" indent="-274320">
              <a:spcBef>
                <a:spcPts val="200"/>
              </a:spcBef>
              <a:spcAft>
                <a:spcPts val="200"/>
              </a:spcAft>
              <a:buFont typeface="Arial" panose="020B0604020202020204" pitchFamily="34" charset="0"/>
              <a:buChar char="•"/>
            </a:pPr>
            <a:r>
              <a:rPr lang="en-US" sz="2600" dirty="0"/>
              <a:t>RBC transfusion burden/prior antigen exposures</a:t>
            </a:r>
          </a:p>
        </p:txBody>
      </p:sp>
      <p:cxnSp>
        <p:nvCxnSpPr>
          <p:cNvPr id="8" name="Straight Arrow Connector 7">
            <a:extLst>
              <a:ext uri="{FF2B5EF4-FFF2-40B4-BE49-F238E27FC236}">
                <a16:creationId xmlns:a16="http://schemas.microsoft.com/office/drawing/2014/main" id="{5C2E2AC6-A0C0-4385-8C74-691E99219CCC}"/>
              </a:ext>
            </a:extLst>
          </p:cNvPr>
          <p:cNvCxnSpPr>
            <a:cxnSpLocks/>
          </p:cNvCxnSpPr>
          <p:nvPr/>
        </p:nvCxnSpPr>
        <p:spPr>
          <a:xfrm flipV="1">
            <a:off x="2264229" y="2307771"/>
            <a:ext cx="1774371" cy="32004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202AEAB-A4DB-4F2A-830E-897CBFD3BEC2}"/>
              </a:ext>
            </a:extLst>
          </p:cNvPr>
          <p:cNvCxnSpPr>
            <a:cxnSpLocks/>
          </p:cNvCxnSpPr>
          <p:nvPr/>
        </p:nvCxnSpPr>
        <p:spPr>
          <a:xfrm flipV="1">
            <a:off x="2307772" y="3211286"/>
            <a:ext cx="1730828" cy="229688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2DE3594-DA3D-43F5-8988-5B69334A1133}"/>
              </a:ext>
            </a:extLst>
          </p:cNvPr>
          <p:cNvCxnSpPr>
            <a:cxnSpLocks/>
          </p:cNvCxnSpPr>
          <p:nvPr/>
        </p:nvCxnSpPr>
        <p:spPr>
          <a:xfrm flipV="1">
            <a:off x="2286000" y="2743200"/>
            <a:ext cx="1774371" cy="276497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E5EA475-5358-4CC6-81C4-847655228922}"/>
              </a:ext>
            </a:extLst>
          </p:cNvPr>
          <p:cNvCxnSpPr>
            <a:cxnSpLocks/>
          </p:cNvCxnSpPr>
          <p:nvPr/>
        </p:nvCxnSpPr>
        <p:spPr>
          <a:xfrm flipV="1">
            <a:off x="2264229" y="5181600"/>
            <a:ext cx="1774371" cy="34834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4758ADC-4B89-491E-B7C6-708F1350821E}"/>
              </a:ext>
            </a:extLst>
          </p:cNvPr>
          <p:cNvCxnSpPr>
            <a:cxnSpLocks/>
          </p:cNvCxnSpPr>
          <p:nvPr/>
        </p:nvCxnSpPr>
        <p:spPr>
          <a:xfrm flipV="1">
            <a:off x="2286000" y="3973286"/>
            <a:ext cx="1654618" cy="15457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7B5EC69-DF5E-4C0B-BD63-E94D39AE5970}"/>
              </a:ext>
            </a:extLst>
          </p:cNvPr>
          <p:cNvCxnSpPr>
            <a:cxnSpLocks/>
          </p:cNvCxnSpPr>
          <p:nvPr/>
        </p:nvCxnSpPr>
        <p:spPr>
          <a:xfrm flipV="1">
            <a:off x="2286000" y="4419600"/>
            <a:ext cx="1774371" cy="108857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A11A7696-6F45-4651-94B9-C4FFE4693799}"/>
              </a:ext>
            </a:extLst>
          </p:cNvPr>
          <p:cNvSpPr txBox="1"/>
          <p:nvPr/>
        </p:nvSpPr>
        <p:spPr>
          <a:xfrm>
            <a:off x="0" y="6313712"/>
            <a:ext cx="9144000" cy="373564"/>
          </a:xfrm>
          <a:prstGeom prst="rect">
            <a:avLst/>
          </a:prstGeom>
          <a:noFill/>
        </p:spPr>
        <p:txBody>
          <a:bodyPr wrap="square">
            <a:spAutoFit/>
          </a:bodyPr>
          <a:lstStyle/>
          <a:p>
            <a:pPr marL="0" marR="0" algn="ctr">
              <a:lnSpc>
                <a:spcPct val="107000"/>
              </a:lnSpc>
              <a:spcBef>
                <a:spcPts val="1065"/>
              </a:spcBef>
              <a:spcAft>
                <a:spcPts val="1065"/>
              </a:spcAft>
            </a:pPr>
            <a:r>
              <a:rPr lang="en-US"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Blood. 2019. 133: 1821–30..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59953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43</a:t>
            </a:fld>
            <a:endParaRPr lang="en-US" sz="1600" dirty="0">
              <a:solidFill>
                <a:srgbClr val="E65300"/>
              </a:solidFill>
            </a:endParaRPr>
          </a:p>
        </p:txBody>
      </p:sp>
      <p:sp>
        <p:nvSpPr>
          <p:cNvPr id="9" name="Content Placeholder 2"/>
          <p:cNvSpPr txBox="1">
            <a:spLocks/>
          </p:cNvSpPr>
          <p:nvPr/>
        </p:nvSpPr>
        <p:spPr>
          <a:xfrm>
            <a:off x="146395" y="2292757"/>
            <a:ext cx="2760091" cy="5636621"/>
          </a:xfrm>
          <a:prstGeom prst="rect">
            <a:avLst/>
          </a:prstGeom>
        </p:spPr>
        <p:txBody>
          <a:bodyPr>
            <a:normAutofit/>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marL="0" lvl="1" indent="0" algn="ctr">
              <a:buNone/>
            </a:pPr>
            <a:r>
              <a:rPr lang="en-US" sz="2400" b="1" dirty="0"/>
              <a:t>Red cell Alloimmunization Prevalence Seen in Various Conditions and/or Disease States</a:t>
            </a:r>
          </a:p>
        </p:txBody>
      </p:sp>
      <p:pic>
        <p:nvPicPr>
          <p:cNvPr id="2050" name="Picture 2">
            <a:extLst>
              <a:ext uri="{FF2B5EF4-FFF2-40B4-BE49-F238E27FC236}">
                <a16:creationId xmlns:a16="http://schemas.microsoft.com/office/drawing/2014/main" id="{0E6ACE8A-7637-4E99-A170-15172CAEED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8886" y="1143000"/>
            <a:ext cx="5858066" cy="5029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8BDEBBB-B6C4-41B3-88DB-1070F69238B6}"/>
              </a:ext>
            </a:extLst>
          </p:cNvPr>
          <p:cNvSpPr txBox="1"/>
          <p:nvPr/>
        </p:nvSpPr>
        <p:spPr>
          <a:xfrm>
            <a:off x="0" y="6285994"/>
            <a:ext cx="9144000" cy="373564"/>
          </a:xfrm>
          <a:prstGeom prst="rect">
            <a:avLst/>
          </a:prstGeom>
          <a:noFill/>
        </p:spPr>
        <p:txBody>
          <a:bodyPr wrap="square">
            <a:spAutoFit/>
          </a:bodyPr>
          <a:lstStyle/>
          <a:p>
            <a:pPr marL="0" marR="0" algn="ctr">
              <a:lnSpc>
                <a:spcPct val="107000"/>
              </a:lnSpc>
              <a:spcBef>
                <a:spcPts val="1065"/>
              </a:spcBef>
              <a:spcAft>
                <a:spcPts val="1065"/>
              </a:spcAft>
            </a:pPr>
            <a:r>
              <a:rPr lang="en-US"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Blood. 2019. 133: 1821–30..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EFD72B6-12E1-4AA0-A246-E831D04D3E36}"/>
              </a:ext>
            </a:extLst>
          </p:cNvPr>
          <p:cNvSpPr txBox="1"/>
          <p:nvPr/>
        </p:nvSpPr>
        <p:spPr>
          <a:xfrm>
            <a:off x="0" y="565772"/>
            <a:ext cx="9144000" cy="492443"/>
          </a:xfrm>
          <a:prstGeom prst="rect">
            <a:avLst/>
          </a:prstGeom>
          <a:noFill/>
        </p:spPr>
        <p:txBody>
          <a:bodyPr wrap="square">
            <a:spAutoFit/>
          </a:bodyPr>
          <a:lstStyle/>
          <a:p>
            <a:pPr algn="ctr"/>
            <a:r>
              <a:rPr lang="en-US" sz="2600" b="1" dirty="0">
                <a:solidFill>
                  <a:srgbClr val="7030A0"/>
                </a:solidFill>
              </a:rPr>
              <a:t>Red Cell Alloimmunization: More Complex Situations </a:t>
            </a:r>
            <a:endParaRPr lang="en-US" sz="2600" dirty="0">
              <a:solidFill>
                <a:srgbClr val="7030A0"/>
              </a:solidFill>
            </a:endParaRPr>
          </a:p>
        </p:txBody>
      </p:sp>
    </p:spTree>
    <p:extLst>
      <p:ext uri="{BB962C8B-B14F-4D97-AF65-F5344CB8AC3E}">
        <p14:creationId xmlns:p14="http://schemas.microsoft.com/office/powerpoint/2010/main" val="14930139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44</a:t>
            </a:fld>
            <a:endParaRPr lang="en-US" sz="1600" dirty="0">
              <a:solidFill>
                <a:srgbClr val="E65300"/>
              </a:solidFill>
            </a:endParaRPr>
          </a:p>
        </p:txBody>
      </p:sp>
      <p:sp>
        <p:nvSpPr>
          <p:cNvPr id="9" name="Content Placeholder 2"/>
          <p:cNvSpPr txBox="1">
            <a:spLocks/>
          </p:cNvSpPr>
          <p:nvPr/>
        </p:nvSpPr>
        <p:spPr>
          <a:xfrm>
            <a:off x="302785" y="1175804"/>
            <a:ext cx="8656157" cy="5636621"/>
          </a:xfrm>
          <a:prstGeom prst="rect">
            <a:avLst/>
          </a:prstGeom>
        </p:spPr>
        <p:txBody>
          <a:bodyPr>
            <a:normAutofit/>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a:lnSpc>
                <a:spcPct val="100000"/>
              </a:lnSpc>
              <a:spcBef>
                <a:spcPts val="200"/>
              </a:spcBef>
              <a:spcAft>
                <a:spcPts val="200"/>
              </a:spcAft>
            </a:pPr>
            <a:r>
              <a:rPr lang="en-US" sz="2400" b="1" u="sng" dirty="0">
                <a:solidFill>
                  <a:srgbClr val="E65300"/>
                </a:solidFill>
              </a:rPr>
              <a:t>Only some (and not most) people develop alloantibodies</a:t>
            </a:r>
          </a:p>
          <a:p>
            <a:pPr lvl="1">
              <a:buFont typeface="Arial" pitchFamily="34" charset="0"/>
              <a:buChar char="•"/>
            </a:pPr>
            <a:endParaRPr lang="en-US" sz="2400" dirty="0">
              <a:solidFill>
                <a:schemeClr val="bg1">
                  <a:lumMod val="75000"/>
                </a:schemeClr>
              </a:solidFill>
            </a:endParaRPr>
          </a:p>
        </p:txBody>
      </p:sp>
      <p:sp>
        <p:nvSpPr>
          <p:cNvPr id="5" name="TextBox 4">
            <a:extLst>
              <a:ext uri="{FF2B5EF4-FFF2-40B4-BE49-F238E27FC236}">
                <a16:creationId xmlns:a16="http://schemas.microsoft.com/office/drawing/2014/main" id="{4D07FB69-807A-4943-8B79-5C58F63192AE}"/>
              </a:ext>
            </a:extLst>
          </p:cNvPr>
          <p:cNvSpPr txBox="1"/>
          <p:nvPr/>
        </p:nvSpPr>
        <p:spPr>
          <a:xfrm>
            <a:off x="0" y="565772"/>
            <a:ext cx="9144000" cy="492443"/>
          </a:xfrm>
          <a:prstGeom prst="rect">
            <a:avLst/>
          </a:prstGeom>
          <a:noFill/>
        </p:spPr>
        <p:txBody>
          <a:bodyPr wrap="square">
            <a:spAutoFit/>
          </a:bodyPr>
          <a:lstStyle/>
          <a:p>
            <a:pPr algn="ctr"/>
            <a:r>
              <a:rPr lang="en-US" sz="2600" b="1" dirty="0">
                <a:solidFill>
                  <a:srgbClr val="7030A0"/>
                </a:solidFill>
              </a:rPr>
              <a:t>Red Cell Alloimmunization: More Complex Situations </a:t>
            </a:r>
            <a:endParaRPr lang="en-US" sz="2600" dirty="0">
              <a:solidFill>
                <a:srgbClr val="7030A0"/>
              </a:solidFill>
            </a:endParaRPr>
          </a:p>
        </p:txBody>
      </p:sp>
      <p:sp>
        <p:nvSpPr>
          <p:cNvPr id="11" name="Content Placeholder 2">
            <a:extLst>
              <a:ext uri="{FF2B5EF4-FFF2-40B4-BE49-F238E27FC236}">
                <a16:creationId xmlns:a16="http://schemas.microsoft.com/office/drawing/2014/main" id="{52A38E47-122B-406A-BC29-C1CD00FE43C6}"/>
              </a:ext>
            </a:extLst>
          </p:cNvPr>
          <p:cNvSpPr txBox="1">
            <a:spLocks/>
          </p:cNvSpPr>
          <p:nvPr/>
        </p:nvSpPr>
        <p:spPr>
          <a:xfrm>
            <a:off x="368300" y="1460645"/>
            <a:ext cx="8590642" cy="5636621"/>
          </a:xfrm>
          <a:prstGeom prst="rect">
            <a:avLst/>
          </a:prstGeom>
        </p:spPr>
        <p:txBody>
          <a:bodyPr>
            <a:normAutofit/>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a:lnSpc>
                <a:spcPct val="100000"/>
              </a:lnSpc>
              <a:spcBef>
                <a:spcPts val="200"/>
              </a:spcBef>
              <a:spcAft>
                <a:spcPts val="200"/>
              </a:spcAft>
            </a:pPr>
            <a:r>
              <a:rPr lang="en-US" sz="2600" b="1" u="sng" dirty="0"/>
              <a:t> </a:t>
            </a:r>
          </a:p>
          <a:p>
            <a:pPr marL="0" lvl="1" indent="0">
              <a:spcBef>
                <a:spcPts val="200"/>
              </a:spcBef>
              <a:spcAft>
                <a:spcPts val="200"/>
              </a:spcAft>
              <a:buNone/>
            </a:pPr>
            <a:r>
              <a:rPr lang="en-US" sz="2600" b="1" dirty="0"/>
              <a:t>Why do some people make </a:t>
            </a:r>
            <a:r>
              <a:rPr lang="en-US" sz="2600" b="1" u="sng" dirty="0"/>
              <a:t>multiple</a:t>
            </a:r>
            <a:r>
              <a:rPr lang="en-US" sz="2600" b="1" dirty="0"/>
              <a:t> alloantibodies?</a:t>
            </a:r>
          </a:p>
          <a:p>
            <a:pPr marL="274320" lvl="1" indent="-274320">
              <a:spcBef>
                <a:spcPts val="200"/>
              </a:spcBef>
              <a:spcAft>
                <a:spcPts val="200"/>
              </a:spcAft>
              <a:buFont typeface="Arial" panose="020B0604020202020204" pitchFamily="34" charset="0"/>
              <a:buChar char="•"/>
            </a:pPr>
            <a:r>
              <a:rPr lang="en-US" sz="2200" dirty="0"/>
              <a:t>All of the aforementioned causes for alloimmunization play a role here, too</a:t>
            </a:r>
          </a:p>
          <a:p>
            <a:pPr marL="274320" lvl="1" indent="-274320">
              <a:spcBef>
                <a:spcPts val="200"/>
              </a:spcBef>
              <a:spcAft>
                <a:spcPts val="200"/>
              </a:spcAft>
              <a:buFont typeface="Arial" panose="020B0604020202020204" pitchFamily="34" charset="0"/>
              <a:buChar char="•"/>
            </a:pPr>
            <a:r>
              <a:rPr lang="en-US" sz="2200" dirty="0"/>
              <a:t>Further understanding of the “why’s” of this is, however, is beyond today’s discussion </a:t>
            </a:r>
          </a:p>
          <a:p>
            <a:pPr marL="0" lvl="1" indent="0">
              <a:spcBef>
                <a:spcPts val="200"/>
              </a:spcBef>
              <a:spcAft>
                <a:spcPts val="200"/>
              </a:spcAft>
              <a:buNone/>
            </a:pPr>
            <a:r>
              <a:rPr lang="en-US" sz="2600" b="1" dirty="0"/>
              <a:t>Our focus (on “multiple alloantibody-makers” will instead take a more practical turn …</a:t>
            </a:r>
          </a:p>
          <a:p>
            <a:pPr marL="0" lvl="1" indent="0">
              <a:spcBef>
                <a:spcPts val="200"/>
              </a:spcBef>
              <a:spcAft>
                <a:spcPts val="200"/>
              </a:spcAft>
              <a:buNone/>
            </a:pPr>
            <a:endParaRPr lang="en-US" sz="2200" dirty="0"/>
          </a:p>
          <a:p>
            <a:pPr marL="548640" lvl="1" indent="-274320">
              <a:spcBef>
                <a:spcPts val="200"/>
              </a:spcBef>
              <a:spcAft>
                <a:spcPts val="200"/>
              </a:spcAft>
              <a:buFont typeface="Courier New" panose="02070309020205020404" pitchFamily="49" charset="0"/>
              <a:buChar char="o"/>
            </a:pPr>
            <a:endParaRPr lang="en-US" sz="2400" dirty="0"/>
          </a:p>
        </p:txBody>
      </p:sp>
      <p:cxnSp>
        <p:nvCxnSpPr>
          <p:cNvPr id="4" name="Straight Arrow Connector 3">
            <a:extLst>
              <a:ext uri="{FF2B5EF4-FFF2-40B4-BE49-F238E27FC236}">
                <a16:creationId xmlns:a16="http://schemas.microsoft.com/office/drawing/2014/main" id="{A7B29D18-EE95-4A72-B2F1-759E9208C64C}"/>
              </a:ext>
            </a:extLst>
          </p:cNvPr>
          <p:cNvCxnSpPr>
            <a:cxnSpLocks/>
          </p:cNvCxnSpPr>
          <p:nvPr/>
        </p:nvCxnSpPr>
        <p:spPr>
          <a:xfrm>
            <a:off x="6565392" y="5475531"/>
            <a:ext cx="2066544" cy="0"/>
          </a:xfrm>
          <a:prstGeom prst="straightConnector1">
            <a:avLst/>
          </a:prstGeom>
          <a:ln w="57150">
            <a:solidFill>
              <a:srgbClr val="E65300"/>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Spoiler Alerts | Animation World Network">
            <a:extLst>
              <a:ext uri="{FF2B5EF4-FFF2-40B4-BE49-F238E27FC236}">
                <a16:creationId xmlns:a16="http://schemas.microsoft.com/office/drawing/2014/main" id="{698A0EC5-A8A7-4565-A3D2-7960326860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818" y="4971321"/>
            <a:ext cx="1791462" cy="100842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52CE416D-F85E-4E8F-BD01-A78C5FBF3831}"/>
              </a:ext>
            </a:extLst>
          </p:cNvPr>
          <p:cNvSpPr txBox="1">
            <a:spLocks/>
          </p:cNvSpPr>
          <p:nvPr/>
        </p:nvSpPr>
        <p:spPr>
          <a:xfrm>
            <a:off x="2071632" y="5077470"/>
            <a:ext cx="5000735" cy="802625"/>
          </a:xfrm>
          <a:prstGeom prst="rect">
            <a:avLst/>
          </a:prstGeom>
        </p:spPr>
        <p:txBody>
          <a:bodyPr>
            <a:normAutofit fontScale="92500" lnSpcReduction="10000"/>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a:lnSpc>
                <a:spcPct val="100000"/>
              </a:lnSpc>
              <a:spcBef>
                <a:spcPts val="200"/>
              </a:spcBef>
              <a:spcAft>
                <a:spcPts val="200"/>
              </a:spcAft>
            </a:pPr>
            <a:r>
              <a:rPr lang="en-US" sz="2600" b="1" u="sng" dirty="0">
                <a:solidFill>
                  <a:srgbClr val="E65300"/>
                </a:solidFill>
              </a:rPr>
              <a:t>How do we support multiple alloantibody-makers?</a:t>
            </a:r>
          </a:p>
          <a:p>
            <a:pPr lvl="1">
              <a:buFont typeface="Arial" pitchFamily="34" charset="0"/>
              <a:buChar char="•"/>
            </a:pPr>
            <a:endParaRPr lang="en-US" sz="2400" dirty="0">
              <a:solidFill>
                <a:schemeClr val="bg1">
                  <a:lumMod val="75000"/>
                </a:schemeClr>
              </a:solidFill>
            </a:endParaRPr>
          </a:p>
        </p:txBody>
      </p:sp>
    </p:spTree>
    <p:extLst>
      <p:ext uri="{BB962C8B-B14F-4D97-AF65-F5344CB8AC3E}">
        <p14:creationId xmlns:p14="http://schemas.microsoft.com/office/powerpoint/2010/main" val="39002270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45</a:t>
            </a:fld>
            <a:endParaRPr lang="en-US" sz="1600" dirty="0">
              <a:solidFill>
                <a:srgbClr val="E65300"/>
              </a:solidFill>
            </a:endParaRPr>
          </a:p>
        </p:txBody>
      </p:sp>
      <p:sp>
        <p:nvSpPr>
          <p:cNvPr id="9" name="Content Placeholder 2"/>
          <p:cNvSpPr txBox="1">
            <a:spLocks/>
          </p:cNvSpPr>
          <p:nvPr/>
        </p:nvSpPr>
        <p:spPr>
          <a:xfrm>
            <a:off x="302785" y="1175804"/>
            <a:ext cx="8656157" cy="802625"/>
          </a:xfrm>
          <a:prstGeom prst="rect">
            <a:avLst/>
          </a:prstGeom>
        </p:spPr>
        <p:txBody>
          <a:bodyPr>
            <a:normAutofit/>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a:lnSpc>
                <a:spcPct val="100000"/>
              </a:lnSpc>
              <a:spcBef>
                <a:spcPts val="200"/>
              </a:spcBef>
              <a:spcAft>
                <a:spcPts val="200"/>
              </a:spcAft>
            </a:pPr>
            <a:r>
              <a:rPr lang="en-US" sz="2600" b="1" u="sng" dirty="0">
                <a:solidFill>
                  <a:srgbClr val="E65300"/>
                </a:solidFill>
              </a:rPr>
              <a:t>How do we support multiple alloantibody-makers?</a:t>
            </a:r>
          </a:p>
          <a:p>
            <a:pPr lvl="1">
              <a:buFont typeface="Arial" pitchFamily="34" charset="0"/>
              <a:buChar char="•"/>
            </a:pPr>
            <a:endParaRPr lang="en-US" sz="2400" dirty="0">
              <a:solidFill>
                <a:schemeClr val="bg1">
                  <a:lumMod val="75000"/>
                </a:schemeClr>
              </a:solidFill>
            </a:endParaRPr>
          </a:p>
        </p:txBody>
      </p:sp>
      <p:sp>
        <p:nvSpPr>
          <p:cNvPr id="5" name="TextBox 4">
            <a:extLst>
              <a:ext uri="{FF2B5EF4-FFF2-40B4-BE49-F238E27FC236}">
                <a16:creationId xmlns:a16="http://schemas.microsoft.com/office/drawing/2014/main" id="{4D07FB69-807A-4943-8B79-5C58F63192AE}"/>
              </a:ext>
            </a:extLst>
          </p:cNvPr>
          <p:cNvSpPr txBox="1"/>
          <p:nvPr/>
        </p:nvSpPr>
        <p:spPr>
          <a:xfrm>
            <a:off x="0" y="565772"/>
            <a:ext cx="9144000" cy="492443"/>
          </a:xfrm>
          <a:prstGeom prst="rect">
            <a:avLst/>
          </a:prstGeom>
          <a:noFill/>
        </p:spPr>
        <p:txBody>
          <a:bodyPr wrap="square">
            <a:spAutoFit/>
          </a:bodyPr>
          <a:lstStyle/>
          <a:p>
            <a:pPr algn="ctr"/>
            <a:r>
              <a:rPr lang="en-US" sz="2600" b="1" dirty="0">
                <a:solidFill>
                  <a:srgbClr val="7030A0"/>
                </a:solidFill>
              </a:rPr>
              <a:t>Red Cell Alloimmunization: More Complex Situations </a:t>
            </a:r>
            <a:endParaRPr lang="en-US" sz="2600" dirty="0">
              <a:solidFill>
                <a:srgbClr val="7030A0"/>
              </a:solidFill>
            </a:endParaRPr>
          </a:p>
        </p:txBody>
      </p:sp>
      <p:sp>
        <p:nvSpPr>
          <p:cNvPr id="11" name="Content Placeholder 2">
            <a:extLst>
              <a:ext uri="{FF2B5EF4-FFF2-40B4-BE49-F238E27FC236}">
                <a16:creationId xmlns:a16="http://schemas.microsoft.com/office/drawing/2014/main" id="{52A38E47-122B-406A-BC29-C1CD00FE43C6}"/>
              </a:ext>
            </a:extLst>
          </p:cNvPr>
          <p:cNvSpPr txBox="1">
            <a:spLocks/>
          </p:cNvSpPr>
          <p:nvPr/>
        </p:nvSpPr>
        <p:spPr>
          <a:xfrm>
            <a:off x="276679" y="1741997"/>
            <a:ext cx="8590642" cy="4441371"/>
          </a:xfrm>
          <a:prstGeom prst="rect">
            <a:avLst/>
          </a:prstGeom>
        </p:spPr>
        <p:txBody>
          <a:bodyPr>
            <a:normAutofit lnSpcReduction="10000"/>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a:lnSpc>
                <a:spcPct val="100000"/>
              </a:lnSpc>
              <a:spcBef>
                <a:spcPts val="200"/>
              </a:spcBef>
              <a:spcAft>
                <a:spcPts val="200"/>
              </a:spcAft>
            </a:pPr>
            <a:r>
              <a:rPr lang="en-US" sz="2600" b="1" dirty="0"/>
              <a:t>After the horse is                                                               out of the barn (i.e.,                                                     after the antibodies                                                   have been made) …</a:t>
            </a:r>
          </a:p>
          <a:p>
            <a:pPr marL="274320" lvl="1" indent="-274320">
              <a:spcBef>
                <a:spcPts val="200"/>
              </a:spcBef>
              <a:spcAft>
                <a:spcPts val="200"/>
              </a:spcAft>
              <a:buFont typeface="Arial" panose="020B0604020202020204" pitchFamily="34" charset="0"/>
              <a:buChar char="•"/>
            </a:pPr>
            <a:r>
              <a:rPr lang="en-US" sz="2400" dirty="0"/>
              <a:t>We generally are left                                                                         dealing with the                                                                    consequences</a:t>
            </a:r>
          </a:p>
          <a:p>
            <a:pPr marL="274320" lvl="1" indent="-274320">
              <a:spcBef>
                <a:spcPts val="200"/>
              </a:spcBef>
              <a:spcAft>
                <a:spcPts val="200"/>
              </a:spcAft>
              <a:buFont typeface="Arial" panose="020B0604020202020204" pitchFamily="34" charset="0"/>
              <a:buChar char="•"/>
            </a:pPr>
            <a:r>
              <a:rPr lang="en-US" sz="2400" dirty="0"/>
              <a:t>Our case study was a                                                                       classic example of this</a:t>
            </a:r>
          </a:p>
          <a:p>
            <a:pPr marL="0" lvl="1" indent="0">
              <a:spcBef>
                <a:spcPts val="200"/>
              </a:spcBef>
              <a:spcAft>
                <a:spcPts val="200"/>
              </a:spcAft>
              <a:buNone/>
            </a:pPr>
            <a:r>
              <a:rPr lang="en-US" sz="2600" b="1" dirty="0"/>
              <a:t>This is why we take                                        reasonable </a:t>
            </a:r>
            <a:r>
              <a:rPr lang="en-US" sz="2600" b="1" u="sng" dirty="0"/>
              <a:t>preventive steps </a:t>
            </a:r>
            <a:r>
              <a:rPr lang="en-US" sz="2600" b="1" dirty="0"/>
              <a:t>in support of patients known to be at special risk of alloimmunization …</a:t>
            </a:r>
          </a:p>
          <a:p>
            <a:pPr marL="0" lvl="1" indent="0">
              <a:spcBef>
                <a:spcPts val="200"/>
              </a:spcBef>
              <a:spcAft>
                <a:spcPts val="200"/>
              </a:spcAft>
              <a:buNone/>
            </a:pPr>
            <a:endParaRPr lang="en-US" sz="2200" dirty="0"/>
          </a:p>
          <a:p>
            <a:pPr marL="548640" lvl="1" indent="-274320">
              <a:spcBef>
                <a:spcPts val="200"/>
              </a:spcBef>
              <a:spcAft>
                <a:spcPts val="200"/>
              </a:spcAft>
              <a:buFont typeface="Courier New" panose="02070309020205020404" pitchFamily="49" charset="0"/>
              <a:buChar char="o"/>
            </a:pPr>
            <a:endParaRPr lang="en-US" sz="2400" dirty="0"/>
          </a:p>
        </p:txBody>
      </p:sp>
      <p:pic>
        <p:nvPicPr>
          <p:cNvPr id="3076" name="Picture 4" descr="The Horse is Out of the Barn – Dona's Blog">
            <a:extLst>
              <a:ext uri="{FF2B5EF4-FFF2-40B4-BE49-F238E27FC236}">
                <a16:creationId xmlns:a16="http://schemas.microsoft.com/office/drawing/2014/main" id="{CC08EECC-0630-42DF-A838-0AABF90ACE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9871" y="1883229"/>
            <a:ext cx="4991344" cy="3331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8078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46</a:t>
            </a:fld>
            <a:endParaRPr lang="en-US" sz="1600" dirty="0">
              <a:solidFill>
                <a:srgbClr val="E65300"/>
              </a:solidFill>
            </a:endParaRPr>
          </a:p>
        </p:txBody>
      </p:sp>
      <p:sp>
        <p:nvSpPr>
          <p:cNvPr id="5" name="TextBox 4">
            <a:extLst>
              <a:ext uri="{FF2B5EF4-FFF2-40B4-BE49-F238E27FC236}">
                <a16:creationId xmlns:a16="http://schemas.microsoft.com/office/drawing/2014/main" id="{53847B40-6AF5-45F2-865D-4065CAEF281B}"/>
              </a:ext>
            </a:extLst>
          </p:cNvPr>
          <p:cNvSpPr txBox="1"/>
          <p:nvPr/>
        </p:nvSpPr>
        <p:spPr>
          <a:xfrm>
            <a:off x="0" y="565772"/>
            <a:ext cx="9144000" cy="492443"/>
          </a:xfrm>
          <a:prstGeom prst="rect">
            <a:avLst/>
          </a:prstGeom>
          <a:noFill/>
        </p:spPr>
        <p:txBody>
          <a:bodyPr wrap="square">
            <a:spAutoFit/>
          </a:bodyPr>
          <a:lstStyle/>
          <a:p>
            <a:pPr algn="ctr"/>
            <a:r>
              <a:rPr lang="en-US" sz="2600" b="1" dirty="0">
                <a:solidFill>
                  <a:srgbClr val="7030A0"/>
                </a:solidFill>
              </a:rPr>
              <a:t>Red Cell Alloimmunization: More Complex Situations </a:t>
            </a:r>
            <a:endParaRPr lang="en-US" sz="2600" dirty="0">
              <a:solidFill>
                <a:srgbClr val="7030A0"/>
              </a:solidFill>
            </a:endParaRPr>
          </a:p>
        </p:txBody>
      </p:sp>
      <p:sp>
        <p:nvSpPr>
          <p:cNvPr id="3" name="TextBox 2">
            <a:extLst>
              <a:ext uri="{FF2B5EF4-FFF2-40B4-BE49-F238E27FC236}">
                <a16:creationId xmlns:a16="http://schemas.microsoft.com/office/drawing/2014/main" id="{419C1F20-B37F-4AB1-8386-E0AD449385C9}"/>
              </a:ext>
            </a:extLst>
          </p:cNvPr>
          <p:cNvSpPr txBox="1"/>
          <p:nvPr/>
        </p:nvSpPr>
        <p:spPr>
          <a:xfrm>
            <a:off x="1598386" y="5186730"/>
            <a:ext cx="4769757" cy="1384995"/>
          </a:xfrm>
          <a:prstGeom prst="rect">
            <a:avLst/>
          </a:prstGeom>
          <a:noFill/>
          <a:ln w="38100">
            <a:solidFill>
              <a:schemeClr val="tx1"/>
            </a:solidFill>
          </a:ln>
        </p:spPr>
        <p:txBody>
          <a:bodyPr wrap="square" rtlCol="0">
            <a:spAutoFit/>
          </a:bodyPr>
          <a:lstStyle/>
          <a:p>
            <a:pPr algn="ctr"/>
            <a:r>
              <a:rPr lang="en-US" sz="2800" b="1" dirty="0">
                <a:solidFill>
                  <a:srgbClr val="E65300"/>
                </a:solidFill>
              </a:rPr>
              <a:t>Next we’ll focus on alloantibodies against </a:t>
            </a:r>
            <a:r>
              <a:rPr lang="en-US" sz="2800" b="1" i="1" dirty="0">
                <a:solidFill>
                  <a:srgbClr val="E65300"/>
                </a:solidFill>
                <a:effectLst>
                  <a:outerShdw blurRad="38100" dist="38100" dir="2700000" algn="tl">
                    <a:srgbClr val="000000">
                      <a:alpha val="43137"/>
                    </a:srgbClr>
                  </a:outerShdw>
                </a:effectLst>
              </a:rPr>
              <a:t>high-frequency antigens</a:t>
            </a:r>
          </a:p>
        </p:txBody>
      </p:sp>
      <p:cxnSp>
        <p:nvCxnSpPr>
          <p:cNvPr id="7" name="Straight Arrow Connector 6">
            <a:extLst>
              <a:ext uri="{FF2B5EF4-FFF2-40B4-BE49-F238E27FC236}">
                <a16:creationId xmlns:a16="http://schemas.microsoft.com/office/drawing/2014/main" id="{E9C07BB5-96C5-4E2F-AD19-4979C6B7769E}"/>
              </a:ext>
            </a:extLst>
          </p:cNvPr>
          <p:cNvCxnSpPr>
            <a:cxnSpLocks/>
          </p:cNvCxnSpPr>
          <p:nvPr/>
        </p:nvCxnSpPr>
        <p:spPr>
          <a:xfrm>
            <a:off x="4005942" y="3690257"/>
            <a:ext cx="0" cy="1496473"/>
          </a:xfrm>
          <a:prstGeom prst="straightConnector1">
            <a:avLst/>
          </a:prstGeom>
          <a:ln w="57150">
            <a:solidFill>
              <a:srgbClr val="E653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C27F156-1188-4002-8018-63B28DF5663D}"/>
              </a:ext>
            </a:extLst>
          </p:cNvPr>
          <p:cNvCxnSpPr>
            <a:cxnSpLocks/>
            <a:stCxn id="3" idx="3"/>
          </p:cNvCxnSpPr>
          <p:nvPr/>
        </p:nvCxnSpPr>
        <p:spPr>
          <a:xfrm>
            <a:off x="6368143" y="5879228"/>
            <a:ext cx="2407557" cy="0"/>
          </a:xfrm>
          <a:prstGeom prst="straightConnector1">
            <a:avLst/>
          </a:prstGeom>
          <a:ln w="57150">
            <a:solidFill>
              <a:srgbClr val="E653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36299005-5286-48CD-8330-6E0C292F7987}"/>
              </a:ext>
            </a:extLst>
          </p:cNvPr>
          <p:cNvSpPr/>
          <p:nvPr/>
        </p:nvSpPr>
        <p:spPr bwMode="auto">
          <a:xfrm>
            <a:off x="239485" y="3585951"/>
            <a:ext cx="8677729" cy="996932"/>
          </a:xfrm>
          <a:prstGeom prst="roundRect">
            <a:avLst/>
          </a:prstGeom>
          <a:solidFill>
            <a:srgbClr val="E65300"/>
          </a:solidFill>
          <a:ln w="9525" cap="flat">
            <a:solidFill>
              <a:srgbClr val="808080"/>
            </a:solidFill>
            <a:bevel/>
            <a:headEnd/>
            <a:tailEnd/>
          </a:ln>
          <a:effectLst/>
        </p:spPr>
        <p:txBody>
          <a:bodyPr wrap="none" rtlCol="0" anchor="ctr"/>
          <a:lstStyle/>
          <a:p>
            <a:pPr algn="ctr"/>
            <a:endParaRPr lang="en-US" dirty="0"/>
          </a:p>
        </p:txBody>
      </p:sp>
      <p:sp>
        <p:nvSpPr>
          <p:cNvPr id="12" name="Content Placeholder 2">
            <a:extLst>
              <a:ext uri="{FF2B5EF4-FFF2-40B4-BE49-F238E27FC236}">
                <a16:creationId xmlns:a16="http://schemas.microsoft.com/office/drawing/2014/main" id="{CACF0C25-9D7B-4D63-A2C8-B06D71BB2849}"/>
              </a:ext>
            </a:extLst>
          </p:cNvPr>
          <p:cNvSpPr txBox="1">
            <a:spLocks/>
          </p:cNvSpPr>
          <p:nvPr/>
        </p:nvSpPr>
        <p:spPr>
          <a:xfrm>
            <a:off x="368299" y="1370084"/>
            <a:ext cx="8677729" cy="5636621"/>
          </a:xfrm>
          <a:prstGeom prst="rect">
            <a:avLst/>
          </a:prstGeom>
        </p:spPr>
        <p:txBody>
          <a:bodyPr>
            <a:normAutofit/>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a:lnSpc>
                <a:spcPct val="100000"/>
              </a:lnSpc>
              <a:spcBef>
                <a:spcPts val="200"/>
              </a:spcBef>
              <a:spcAft>
                <a:spcPts val="200"/>
              </a:spcAft>
            </a:pPr>
            <a:r>
              <a:rPr lang="en-US" sz="2600" b="1" u="sng" dirty="0"/>
              <a:t> </a:t>
            </a:r>
          </a:p>
          <a:p>
            <a:pPr>
              <a:lnSpc>
                <a:spcPct val="100000"/>
              </a:lnSpc>
              <a:spcBef>
                <a:spcPts val="200"/>
              </a:spcBef>
              <a:spcAft>
                <a:spcPts val="200"/>
              </a:spcAft>
            </a:pPr>
            <a:r>
              <a:rPr lang="en-US" sz="2800" b="1" i="1" u="sng" dirty="0"/>
              <a:t>We face special challenges when dealing with</a:t>
            </a:r>
            <a:r>
              <a:rPr lang="en-US" sz="2800" b="1" i="1" dirty="0"/>
              <a:t>:</a:t>
            </a:r>
          </a:p>
          <a:p>
            <a:pPr marL="274320" lvl="1" indent="-274320">
              <a:spcBef>
                <a:spcPts val="200"/>
              </a:spcBef>
              <a:spcAft>
                <a:spcPts val="200"/>
              </a:spcAft>
              <a:buFont typeface="Arial" panose="020B0604020202020204" pitchFamily="34" charset="0"/>
              <a:buChar char="•"/>
            </a:pPr>
            <a:r>
              <a:rPr lang="en-US" sz="2600" dirty="0">
                <a:solidFill>
                  <a:schemeClr val="bg1">
                    <a:lumMod val="65000"/>
                  </a:schemeClr>
                </a:solidFill>
              </a:rPr>
              <a:t>Multiple alloantibodies again non-”high-frequency” antigens (sometimes called “</a:t>
            </a:r>
            <a:r>
              <a:rPr lang="en-US" sz="2600" b="1" dirty="0">
                <a:solidFill>
                  <a:schemeClr val="bg1">
                    <a:lumMod val="65000"/>
                  </a:schemeClr>
                </a:solidFill>
              </a:rPr>
              <a:t>common alloantibodies</a:t>
            </a:r>
            <a:r>
              <a:rPr lang="en-US" sz="2600" dirty="0">
                <a:solidFill>
                  <a:schemeClr val="bg1">
                    <a:lumMod val="65000"/>
                  </a:schemeClr>
                </a:solidFill>
              </a:rPr>
              <a:t>”)</a:t>
            </a:r>
          </a:p>
          <a:p>
            <a:pPr marL="0" lvl="1" indent="0">
              <a:spcBef>
                <a:spcPts val="200"/>
              </a:spcBef>
              <a:spcAft>
                <a:spcPts val="200"/>
              </a:spcAft>
              <a:buNone/>
            </a:pPr>
            <a:r>
              <a:rPr lang="en-US" sz="2600" b="1" i="1" dirty="0"/>
              <a:t>   </a:t>
            </a:r>
            <a:r>
              <a:rPr lang="en-US" sz="2600" b="1" i="1" dirty="0">
                <a:solidFill>
                  <a:schemeClr val="bg1">
                    <a:lumMod val="65000"/>
                  </a:schemeClr>
                </a:solidFill>
              </a:rPr>
              <a:t>AND/OR …</a:t>
            </a:r>
          </a:p>
          <a:p>
            <a:pPr marL="274320" lvl="1" indent="-274320">
              <a:spcBef>
                <a:spcPts val="200"/>
              </a:spcBef>
              <a:spcAft>
                <a:spcPts val="200"/>
              </a:spcAft>
              <a:buFont typeface="Arial" panose="020B0604020202020204" pitchFamily="34" charset="0"/>
              <a:buChar char="•"/>
            </a:pPr>
            <a:r>
              <a:rPr lang="en-US" sz="2600" dirty="0">
                <a:solidFill>
                  <a:schemeClr val="bg1"/>
                </a:solidFill>
              </a:rPr>
              <a:t>One (or more</a:t>
            </a:r>
            <a:r>
              <a:rPr lang="en-US" sz="2600" dirty="0">
                <a:solidFill>
                  <a:schemeClr val="bg1"/>
                </a:solidFill>
                <a:sym typeface="Wingdings" panose="05000000000000000000" pitchFamily="2" charset="2"/>
              </a:rPr>
              <a:t>) a</a:t>
            </a:r>
            <a:r>
              <a:rPr lang="en-US" sz="2600" dirty="0">
                <a:solidFill>
                  <a:schemeClr val="bg1"/>
                </a:solidFill>
              </a:rPr>
              <a:t>lloantibodies against high-frequency antigens (often referred to as “</a:t>
            </a:r>
            <a:r>
              <a:rPr lang="en-US" sz="2600" b="1" dirty="0">
                <a:solidFill>
                  <a:schemeClr val="bg1"/>
                </a:solidFill>
              </a:rPr>
              <a:t>rare alloantibodies</a:t>
            </a:r>
            <a:r>
              <a:rPr lang="en-US" sz="2600" dirty="0">
                <a:solidFill>
                  <a:schemeClr val="bg1"/>
                </a:solidFill>
              </a:rPr>
              <a:t>”)</a:t>
            </a:r>
          </a:p>
          <a:p>
            <a:pPr marL="548640" lvl="1" indent="-274320">
              <a:spcBef>
                <a:spcPts val="200"/>
              </a:spcBef>
              <a:spcAft>
                <a:spcPts val="200"/>
              </a:spcAft>
              <a:buFont typeface="Courier New" panose="02070309020205020404" pitchFamily="49" charset="0"/>
              <a:buChar char="o"/>
            </a:pPr>
            <a:endParaRPr lang="en-US" sz="2400" dirty="0"/>
          </a:p>
        </p:txBody>
      </p:sp>
    </p:spTree>
    <p:extLst>
      <p:ext uri="{BB962C8B-B14F-4D97-AF65-F5344CB8AC3E}">
        <p14:creationId xmlns:p14="http://schemas.microsoft.com/office/powerpoint/2010/main" val="28562775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47</a:t>
            </a:fld>
            <a:endParaRPr lang="en-US" sz="1600" dirty="0">
              <a:solidFill>
                <a:srgbClr val="E65300"/>
              </a:solidFill>
            </a:endParaRPr>
          </a:p>
        </p:txBody>
      </p:sp>
      <p:sp>
        <p:nvSpPr>
          <p:cNvPr id="9" name="Content Placeholder 2"/>
          <p:cNvSpPr txBox="1">
            <a:spLocks/>
          </p:cNvSpPr>
          <p:nvPr/>
        </p:nvSpPr>
        <p:spPr>
          <a:xfrm>
            <a:off x="302785" y="1175804"/>
            <a:ext cx="8656157" cy="968681"/>
          </a:xfrm>
          <a:prstGeom prst="rect">
            <a:avLst/>
          </a:prstGeom>
        </p:spPr>
        <p:txBody>
          <a:bodyPr>
            <a:normAutofit/>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a:lnSpc>
                <a:spcPct val="100000"/>
              </a:lnSpc>
              <a:spcBef>
                <a:spcPts val="200"/>
              </a:spcBef>
              <a:spcAft>
                <a:spcPts val="200"/>
              </a:spcAft>
            </a:pPr>
            <a:r>
              <a:rPr lang="en-US" sz="2400" b="1" u="sng" dirty="0">
                <a:solidFill>
                  <a:srgbClr val="E65300"/>
                </a:solidFill>
              </a:rPr>
              <a:t>Some (rare) individuals develop alloantibodies against high-frequency antigens</a:t>
            </a:r>
          </a:p>
          <a:p>
            <a:pPr lvl="1">
              <a:buFont typeface="Arial" pitchFamily="34" charset="0"/>
              <a:buChar char="•"/>
            </a:pPr>
            <a:endParaRPr lang="en-US" sz="2400" dirty="0">
              <a:solidFill>
                <a:schemeClr val="bg1">
                  <a:lumMod val="75000"/>
                </a:schemeClr>
              </a:solidFill>
            </a:endParaRPr>
          </a:p>
        </p:txBody>
      </p:sp>
      <p:sp>
        <p:nvSpPr>
          <p:cNvPr id="5" name="TextBox 4">
            <a:extLst>
              <a:ext uri="{FF2B5EF4-FFF2-40B4-BE49-F238E27FC236}">
                <a16:creationId xmlns:a16="http://schemas.microsoft.com/office/drawing/2014/main" id="{4D07FB69-807A-4943-8B79-5C58F63192AE}"/>
              </a:ext>
            </a:extLst>
          </p:cNvPr>
          <p:cNvSpPr txBox="1"/>
          <p:nvPr/>
        </p:nvSpPr>
        <p:spPr>
          <a:xfrm>
            <a:off x="0" y="565772"/>
            <a:ext cx="9144000" cy="492443"/>
          </a:xfrm>
          <a:prstGeom prst="rect">
            <a:avLst/>
          </a:prstGeom>
          <a:noFill/>
        </p:spPr>
        <p:txBody>
          <a:bodyPr wrap="square">
            <a:spAutoFit/>
          </a:bodyPr>
          <a:lstStyle/>
          <a:p>
            <a:pPr algn="ctr"/>
            <a:r>
              <a:rPr lang="en-US" sz="2600" b="1" dirty="0">
                <a:solidFill>
                  <a:srgbClr val="7030A0"/>
                </a:solidFill>
              </a:rPr>
              <a:t>Red Cell Alloimmunization: More Complex Situations </a:t>
            </a:r>
            <a:endParaRPr lang="en-US" sz="2600" dirty="0">
              <a:solidFill>
                <a:srgbClr val="7030A0"/>
              </a:solidFill>
            </a:endParaRPr>
          </a:p>
        </p:txBody>
      </p:sp>
      <p:sp>
        <p:nvSpPr>
          <p:cNvPr id="11" name="Content Placeholder 2">
            <a:extLst>
              <a:ext uri="{FF2B5EF4-FFF2-40B4-BE49-F238E27FC236}">
                <a16:creationId xmlns:a16="http://schemas.microsoft.com/office/drawing/2014/main" id="{52A38E47-122B-406A-BC29-C1CD00FE43C6}"/>
              </a:ext>
            </a:extLst>
          </p:cNvPr>
          <p:cNvSpPr txBox="1">
            <a:spLocks/>
          </p:cNvSpPr>
          <p:nvPr/>
        </p:nvSpPr>
        <p:spPr>
          <a:xfrm>
            <a:off x="0" y="2174147"/>
            <a:ext cx="9118089" cy="968681"/>
          </a:xfrm>
          <a:prstGeom prst="rect">
            <a:avLst/>
          </a:prstGeom>
        </p:spPr>
        <p:txBody>
          <a:bodyPr>
            <a:noAutofit/>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algn="ctr">
              <a:lnSpc>
                <a:spcPct val="100000"/>
              </a:lnSpc>
              <a:spcBef>
                <a:spcPts val="200"/>
              </a:spcBef>
              <a:spcAft>
                <a:spcPts val="200"/>
              </a:spcAft>
            </a:pPr>
            <a:r>
              <a:rPr lang="en-US" sz="3200" b="1" u="sng" dirty="0"/>
              <a:t> </a:t>
            </a:r>
          </a:p>
          <a:p>
            <a:pPr algn="ctr">
              <a:lnSpc>
                <a:spcPct val="100000"/>
              </a:lnSpc>
              <a:spcBef>
                <a:spcPts val="200"/>
              </a:spcBef>
              <a:spcAft>
                <a:spcPts val="200"/>
              </a:spcAft>
            </a:pPr>
            <a:r>
              <a:rPr lang="en-US" sz="3200" b="1" u="sng" dirty="0"/>
              <a:t>Definition</a:t>
            </a:r>
            <a:endParaRPr lang="en-US" sz="3200" u="sng" dirty="0"/>
          </a:p>
        </p:txBody>
      </p:sp>
      <p:sp>
        <p:nvSpPr>
          <p:cNvPr id="7" name="TextBox 6">
            <a:extLst>
              <a:ext uri="{FF2B5EF4-FFF2-40B4-BE49-F238E27FC236}">
                <a16:creationId xmlns:a16="http://schemas.microsoft.com/office/drawing/2014/main" id="{E6AEF29C-3009-42EB-B947-ED315A08C6A5}"/>
              </a:ext>
            </a:extLst>
          </p:cNvPr>
          <p:cNvSpPr txBox="1"/>
          <p:nvPr/>
        </p:nvSpPr>
        <p:spPr>
          <a:xfrm>
            <a:off x="0" y="6313712"/>
            <a:ext cx="9144000" cy="373564"/>
          </a:xfrm>
          <a:prstGeom prst="rect">
            <a:avLst/>
          </a:prstGeom>
          <a:noFill/>
        </p:spPr>
        <p:txBody>
          <a:bodyPr wrap="square">
            <a:spAutoFit/>
          </a:bodyPr>
          <a:lstStyle/>
          <a:p>
            <a:pPr marL="0" marR="0" algn="ctr">
              <a:lnSpc>
                <a:spcPct val="107000"/>
              </a:lnSpc>
              <a:spcBef>
                <a:spcPts val="1065"/>
              </a:spcBef>
              <a:spcAft>
                <a:spcPts val="1065"/>
              </a:spcAft>
            </a:pPr>
            <a:r>
              <a:rPr lang="en-US"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Transfusion 2003. </a:t>
            </a:r>
            <a:r>
              <a:rPr lang="en-US"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43: </a:t>
            </a:r>
            <a:r>
              <a:rPr lang="en-US"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1563-6.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E542B1F1-9C65-4B2B-A37E-C5ED10382F24}"/>
              </a:ext>
            </a:extLst>
          </p:cNvPr>
          <p:cNvSpPr txBox="1"/>
          <p:nvPr/>
        </p:nvSpPr>
        <p:spPr>
          <a:xfrm>
            <a:off x="947057" y="3443292"/>
            <a:ext cx="7456714" cy="1938992"/>
          </a:xfrm>
          <a:prstGeom prst="rect">
            <a:avLst/>
          </a:prstGeom>
          <a:noFill/>
        </p:spPr>
        <p:txBody>
          <a:bodyPr wrap="square">
            <a:spAutoFit/>
          </a:bodyPr>
          <a:lstStyle/>
          <a:p>
            <a:pPr algn="ctr"/>
            <a:r>
              <a:rPr lang="en-US" sz="4000" b="1" i="0" u="none" strike="noStrike" baseline="0" dirty="0">
                <a:solidFill>
                  <a:srgbClr val="7030A0"/>
                </a:solidFill>
                <a:latin typeface="Utopia-Regular"/>
              </a:rPr>
              <a:t>“High-frequency RBC antigens occur at frequencies</a:t>
            </a:r>
          </a:p>
          <a:p>
            <a:pPr algn="ctr"/>
            <a:r>
              <a:rPr lang="en-US" sz="4000" b="1" i="0" u="none" strike="noStrike" baseline="0" dirty="0">
                <a:solidFill>
                  <a:srgbClr val="7030A0"/>
                </a:solidFill>
                <a:latin typeface="Utopia-Regular"/>
              </a:rPr>
              <a:t>of over 99 percent.”</a:t>
            </a:r>
            <a:endParaRPr lang="en-US" sz="4000" b="1" dirty="0">
              <a:solidFill>
                <a:srgbClr val="7030A0"/>
              </a:solidFill>
            </a:endParaRPr>
          </a:p>
        </p:txBody>
      </p:sp>
    </p:spTree>
    <p:extLst>
      <p:ext uri="{BB962C8B-B14F-4D97-AF65-F5344CB8AC3E}">
        <p14:creationId xmlns:p14="http://schemas.microsoft.com/office/powerpoint/2010/main" val="16637547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48</a:t>
            </a:fld>
            <a:endParaRPr lang="en-US" sz="1600" dirty="0">
              <a:solidFill>
                <a:srgbClr val="E65300"/>
              </a:solidFill>
            </a:endParaRPr>
          </a:p>
        </p:txBody>
      </p:sp>
      <p:sp>
        <p:nvSpPr>
          <p:cNvPr id="5" name="TextBox 4">
            <a:extLst>
              <a:ext uri="{FF2B5EF4-FFF2-40B4-BE49-F238E27FC236}">
                <a16:creationId xmlns:a16="http://schemas.microsoft.com/office/drawing/2014/main" id="{4D07FB69-807A-4943-8B79-5C58F63192AE}"/>
              </a:ext>
            </a:extLst>
          </p:cNvPr>
          <p:cNvSpPr txBox="1"/>
          <p:nvPr/>
        </p:nvSpPr>
        <p:spPr>
          <a:xfrm>
            <a:off x="0" y="565772"/>
            <a:ext cx="9144000" cy="492443"/>
          </a:xfrm>
          <a:prstGeom prst="rect">
            <a:avLst/>
          </a:prstGeom>
          <a:noFill/>
        </p:spPr>
        <p:txBody>
          <a:bodyPr wrap="square">
            <a:spAutoFit/>
          </a:bodyPr>
          <a:lstStyle/>
          <a:p>
            <a:pPr algn="ctr"/>
            <a:r>
              <a:rPr lang="en-US" sz="2600" b="1" dirty="0">
                <a:solidFill>
                  <a:srgbClr val="7030A0"/>
                </a:solidFill>
              </a:rPr>
              <a:t>Red Cell Alloimmunization: More Complex Situations </a:t>
            </a:r>
            <a:endParaRPr lang="en-US" sz="2600" dirty="0">
              <a:solidFill>
                <a:srgbClr val="7030A0"/>
              </a:solidFill>
            </a:endParaRPr>
          </a:p>
        </p:txBody>
      </p:sp>
      <p:sp>
        <p:nvSpPr>
          <p:cNvPr id="12" name="TextBox 11">
            <a:extLst>
              <a:ext uri="{FF2B5EF4-FFF2-40B4-BE49-F238E27FC236}">
                <a16:creationId xmlns:a16="http://schemas.microsoft.com/office/drawing/2014/main" id="{F3BE0C68-8F7B-4C0C-96A3-675E7EADC60D}"/>
              </a:ext>
            </a:extLst>
          </p:cNvPr>
          <p:cNvSpPr txBox="1"/>
          <p:nvPr/>
        </p:nvSpPr>
        <p:spPr>
          <a:xfrm>
            <a:off x="368927" y="4276895"/>
            <a:ext cx="8579132" cy="2554545"/>
          </a:xfrm>
          <a:prstGeom prst="rect">
            <a:avLst/>
          </a:prstGeom>
          <a:noFill/>
        </p:spPr>
        <p:txBody>
          <a:bodyPr wrap="square">
            <a:spAutoFit/>
          </a:bodyPr>
          <a:lstStyle/>
          <a:p>
            <a:pPr algn="l"/>
            <a:r>
              <a:rPr lang="en-US" sz="2000" b="1" i="0" u="sng" strike="noStrike" baseline="0" dirty="0">
                <a:latin typeface="Helvetica-Bold"/>
              </a:rPr>
              <a:t>BACKGROUND</a:t>
            </a:r>
            <a:r>
              <a:rPr lang="en-US" sz="2000" b="1" i="0" u="none" strike="noStrike" baseline="0" dirty="0">
                <a:latin typeface="Helvetica-Bold"/>
              </a:rPr>
              <a:t>:  “</a:t>
            </a:r>
            <a:r>
              <a:rPr lang="en-US" sz="2000" b="0" i="0" u="none" strike="noStrike" baseline="0" dirty="0">
                <a:latin typeface="Helvetica" panose="020B0604020202020204" pitchFamily="34" charset="0"/>
              </a:rPr>
              <a:t>There is only </a:t>
            </a:r>
            <a:r>
              <a:rPr lang="en-US" sz="2000" b="1" i="0" u="none" strike="noStrike" baseline="0" dirty="0">
                <a:solidFill>
                  <a:srgbClr val="E65300"/>
                </a:solidFill>
                <a:latin typeface="Helvetica" panose="020B0604020202020204" pitchFamily="34" charset="0"/>
              </a:rPr>
              <a:t>little information on the transfusion  support of patients with antibodies to high-frequency</a:t>
            </a:r>
            <a:r>
              <a:rPr lang="en-US" sz="2000" b="1" dirty="0">
                <a:solidFill>
                  <a:srgbClr val="E65300"/>
                </a:solidFill>
                <a:latin typeface="Helvetica" panose="020B0604020202020204" pitchFamily="34" charset="0"/>
              </a:rPr>
              <a:t> </a:t>
            </a:r>
            <a:r>
              <a:rPr lang="en-US" sz="2000" b="1" i="0" u="none" strike="noStrike" baseline="0" dirty="0">
                <a:solidFill>
                  <a:srgbClr val="E65300"/>
                </a:solidFill>
                <a:latin typeface="Helvetica" panose="020B0604020202020204" pitchFamily="34" charset="0"/>
              </a:rPr>
              <a:t>RBC antigens.”</a:t>
            </a:r>
          </a:p>
          <a:p>
            <a:r>
              <a:rPr lang="en-US" sz="2000" b="1" i="0" u="sng" strike="noStrike" baseline="0" dirty="0">
                <a:latin typeface="Helvetica-Bold"/>
              </a:rPr>
              <a:t>STUDY DESIGN AND METHODS</a:t>
            </a:r>
            <a:r>
              <a:rPr lang="en-US" sz="2000" b="1" i="0" u="none" strike="noStrike" baseline="0" dirty="0">
                <a:latin typeface="Helvetica-Bold"/>
              </a:rPr>
              <a:t>:  “</a:t>
            </a:r>
            <a:r>
              <a:rPr lang="en-US" sz="2000" b="0" i="0" u="none" strike="noStrike" baseline="0" dirty="0">
                <a:latin typeface="Helvetica" panose="020B0604020202020204" pitchFamily="34" charset="0"/>
              </a:rPr>
              <a:t>In cooperation with reference labora-tories and transfusion services in </a:t>
            </a:r>
            <a:r>
              <a:rPr lang="en-US" sz="2000" b="1" i="0" u="none" strike="noStrike" baseline="0" dirty="0">
                <a:solidFill>
                  <a:srgbClr val="E65300"/>
                </a:solidFill>
                <a:latin typeface="Helvetica" panose="020B0604020202020204" pitchFamily="34" charset="0"/>
              </a:rPr>
              <a:t>Austria, Germany, and Switzerland</a:t>
            </a:r>
            <a:r>
              <a:rPr lang="en-US" sz="2000" b="0" i="0" u="none" strike="noStrike" baseline="0" dirty="0">
                <a:latin typeface="Helvetica" panose="020B0604020202020204" pitchFamily="34" charset="0"/>
              </a:rPr>
              <a:t>, the </a:t>
            </a:r>
            <a:r>
              <a:rPr lang="en-US" sz="2000" b="1" i="0" u="none" strike="noStrike" baseline="0" dirty="0">
                <a:solidFill>
                  <a:srgbClr val="E65300"/>
                </a:solidFill>
                <a:latin typeface="Helvetica" panose="020B0604020202020204" pitchFamily="34" charset="0"/>
              </a:rPr>
              <a:t>transfusion support provided to hospitalized patients identified as having such antibodies was reviewed during a 20-month period</a:t>
            </a:r>
            <a:r>
              <a:rPr lang="en-US" sz="2000" b="0" i="0" u="none" strike="noStrike" baseline="0" dirty="0">
                <a:latin typeface="Helvetica" panose="020B0604020202020204" pitchFamily="34" charset="0"/>
              </a:rPr>
              <a:t>.”</a:t>
            </a:r>
          </a:p>
          <a:p>
            <a:pPr algn="l"/>
            <a:endParaRPr lang="en-US" sz="2000" b="0" i="0" u="none" strike="noStrike" baseline="0" dirty="0">
              <a:latin typeface="Helvetica" panose="020B0604020202020204" pitchFamily="34" charset="0"/>
            </a:endParaRPr>
          </a:p>
          <a:p>
            <a:pPr algn="l"/>
            <a:endParaRPr lang="en-US" sz="2000" b="0" i="0" u="none" strike="noStrike" baseline="0" dirty="0">
              <a:latin typeface="Helvetica" panose="020B0604020202020204" pitchFamily="34" charset="0"/>
            </a:endParaRPr>
          </a:p>
        </p:txBody>
      </p:sp>
      <p:sp>
        <p:nvSpPr>
          <p:cNvPr id="14" name="TextBox 13">
            <a:extLst>
              <a:ext uri="{FF2B5EF4-FFF2-40B4-BE49-F238E27FC236}">
                <a16:creationId xmlns:a16="http://schemas.microsoft.com/office/drawing/2014/main" id="{B27A65B3-B1DE-4DE8-939F-3FD0616F0468}"/>
              </a:ext>
            </a:extLst>
          </p:cNvPr>
          <p:cNvSpPr txBox="1"/>
          <p:nvPr/>
        </p:nvSpPr>
        <p:spPr>
          <a:xfrm>
            <a:off x="0" y="6313712"/>
            <a:ext cx="9144000" cy="373564"/>
          </a:xfrm>
          <a:prstGeom prst="rect">
            <a:avLst/>
          </a:prstGeom>
          <a:noFill/>
        </p:spPr>
        <p:txBody>
          <a:bodyPr wrap="square">
            <a:spAutoFit/>
          </a:bodyPr>
          <a:lstStyle/>
          <a:p>
            <a:pPr marL="0" marR="0" algn="ctr">
              <a:lnSpc>
                <a:spcPct val="107000"/>
              </a:lnSpc>
              <a:spcBef>
                <a:spcPts val="1065"/>
              </a:spcBef>
              <a:spcAft>
                <a:spcPts val="1065"/>
              </a:spcAft>
            </a:pPr>
            <a:r>
              <a:rPr lang="en-US"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Transfusion 2003. </a:t>
            </a:r>
            <a:r>
              <a:rPr lang="en-US"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43: </a:t>
            </a:r>
            <a:r>
              <a:rPr lang="en-US"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1563-6.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BCE60420-3E76-4BC5-8FD0-8E32315B6D4B}"/>
              </a:ext>
            </a:extLst>
          </p:cNvPr>
          <p:cNvPicPr>
            <a:picLocks noChangeAspect="1"/>
          </p:cNvPicPr>
          <p:nvPr/>
        </p:nvPicPr>
        <p:blipFill rotWithShape="1">
          <a:blip r:embed="rId3"/>
          <a:srcRect l="10000" t="23122" r="28333" b="40264"/>
          <a:stretch/>
        </p:blipFill>
        <p:spPr>
          <a:xfrm>
            <a:off x="196567" y="1021099"/>
            <a:ext cx="8751492" cy="2922796"/>
          </a:xfrm>
          <a:prstGeom prst="rect">
            <a:avLst/>
          </a:prstGeom>
        </p:spPr>
      </p:pic>
    </p:spTree>
    <p:extLst>
      <p:ext uri="{BB962C8B-B14F-4D97-AF65-F5344CB8AC3E}">
        <p14:creationId xmlns:p14="http://schemas.microsoft.com/office/powerpoint/2010/main" val="28997100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49</a:t>
            </a:fld>
            <a:endParaRPr lang="en-US" sz="1600" dirty="0">
              <a:solidFill>
                <a:srgbClr val="E65300"/>
              </a:solidFill>
            </a:endParaRPr>
          </a:p>
        </p:txBody>
      </p:sp>
      <p:sp>
        <p:nvSpPr>
          <p:cNvPr id="5" name="TextBox 4">
            <a:extLst>
              <a:ext uri="{FF2B5EF4-FFF2-40B4-BE49-F238E27FC236}">
                <a16:creationId xmlns:a16="http://schemas.microsoft.com/office/drawing/2014/main" id="{4D07FB69-807A-4943-8B79-5C58F63192AE}"/>
              </a:ext>
            </a:extLst>
          </p:cNvPr>
          <p:cNvSpPr txBox="1"/>
          <p:nvPr/>
        </p:nvSpPr>
        <p:spPr>
          <a:xfrm>
            <a:off x="0" y="565772"/>
            <a:ext cx="9144000" cy="492443"/>
          </a:xfrm>
          <a:prstGeom prst="rect">
            <a:avLst/>
          </a:prstGeom>
          <a:noFill/>
        </p:spPr>
        <p:txBody>
          <a:bodyPr wrap="square">
            <a:spAutoFit/>
          </a:bodyPr>
          <a:lstStyle/>
          <a:p>
            <a:pPr algn="ctr"/>
            <a:r>
              <a:rPr lang="en-US" sz="2600" b="1" dirty="0">
                <a:solidFill>
                  <a:srgbClr val="7030A0"/>
                </a:solidFill>
              </a:rPr>
              <a:t>Red Cell Alloimmunization: More Complex Situations </a:t>
            </a:r>
            <a:endParaRPr lang="en-US" sz="2600" dirty="0">
              <a:solidFill>
                <a:srgbClr val="7030A0"/>
              </a:solidFill>
            </a:endParaRPr>
          </a:p>
        </p:txBody>
      </p:sp>
      <p:sp>
        <p:nvSpPr>
          <p:cNvPr id="12" name="TextBox 11">
            <a:extLst>
              <a:ext uri="{FF2B5EF4-FFF2-40B4-BE49-F238E27FC236}">
                <a16:creationId xmlns:a16="http://schemas.microsoft.com/office/drawing/2014/main" id="{104B0DA2-D338-42D1-B27E-39F120C35C79}"/>
              </a:ext>
            </a:extLst>
          </p:cNvPr>
          <p:cNvSpPr txBox="1"/>
          <p:nvPr/>
        </p:nvSpPr>
        <p:spPr>
          <a:xfrm>
            <a:off x="0" y="6313712"/>
            <a:ext cx="9144000" cy="373564"/>
          </a:xfrm>
          <a:prstGeom prst="rect">
            <a:avLst/>
          </a:prstGeom>
          <a:noFill/>
        </p:spPr>
        <p:txBody>
          <a:bodyPr wrap="square">
            <a:spAutoFit/>
          </a:bodyPr>
          <a:lstStyle/>
          <a:p>
            <a:pPr marL="0" marR="0" algn="ctr">
              <a:lnSpc>
                <a:spcPct val="107000"/>
              </a:lnSpc>
              <a:spcBef>
                <a:spcPts val="1065"/>
              </a:spcBef>
              <a:spcAft>
                <a:spcPts val="1065"/>
              </a:spcAft>
            </a:pPr>
            <a:r>
              <a:rPr lang="en-US"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Transfusion 2003. </a:t>
            </a:r>
            <a:r>
              <a:rPr lang="en-US"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43: </a:t>
            </a:r>
            <a:r>
              <a:rPr lang="en-US"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1563-6.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ADA0412E-BD9D-402C-9925-6A7090A73C77}"/>
              </a:ext>
            </a:extLst>
          </p:cNvPr>
          <p:cNvPicPr>
            <a:picLocks noChangeAspect="1"/>
          </p:cNvPicPr>
          <p:nvPr/>
        </p:nvPicPr>
        <p:blipFill rotWithShape="1">
          <a:blip r:embed="rId3"/>
          <a:srcRect l="10000" t="23122" r="28333" b="40264"/>
          <a:stretch/>
        </p:blipFill>
        <p:spPr>
          <a:xfrm>
            <a:off x="196567" y="1021099"/>
            <a:ext cx="8751492" cy="2922796"/>
          </a:xfrm>
          <a:prstGeom prst="rect">
            <a:avLst/>
          </a:prstGeom>
        </p:spPr>
      </p:pic>
      <p:sp>
        <p:nvSpPr>
          <p:cNvPr id="15" name="TextBox 14">
            <a:extLst>
              <a:ext uri="{FF2B5EF4-FFF2-40B4-BE49-F238E27FC236}">
                <a16:creationId xmlns:a16="http://schemas.microsoft.com/office/drawing/2014/main" id="{8D55D056-0E98-4C9D-9FC1-D853E8736270}"/>
              </a:ext>
            </a:extLst>
          </p:cNvPr>
          <p:cNvSpPr txBox="1"/>
          <p:nvPr/>
        </p:nvSpPr>
        <p:spPr>
          <a:xfrm>
            <a:off x="686594" y="4005419"/>
            <a:ext cx="7782492" cy="2246769"/>
          </a:xfrm>
          <a:prstGeom prst="rect">
            <a:avLst/>
          </a:prstGeom>
          <a:noFill/>
        </p:spPr>
        <p:txBody>
          <a:bodyPr wrap="square">
            <a:spAutoFit/>
          </a:bodyPr>
          <a:lstStyle/>
          <a:p>
            <a:pPr algn="l"/>
            <a:r>
              <a:rPr lang="en-US" sz="2000" b="1" i="0" u="sng" strike="noStrike" baseline="0" dirty="0">
                <a:latin typeface="Helvetica-Bold"/>
              </a:rPr>
              <a:t>RESULTS</a:t>
            </a:r>
          </a:p>
          <a:p>
            <a:pPr marL="285750" indent="-285750" algn="l">
              <a:buFont typeface="Arial" panose="020B0604020202020204" pitchFamily="34" charset="0"/>
              <a:buChar char="•"/>
            </a:pPr>
            <a:r>
              <a:rPr lang="en-US" sz="2000" dirty="0">
                <a:latin typeface="Helvetica" panose="020B0604020202020204" pitchFamily="34" charset="0"/>
              </a:rPr>
              <a:t>T</a:t>
            </a:r>
            <a:r>
              <a:rPr lang="en-US" sz="2000" b="0" i="0" u="none" strike="noStrike" baseline="0" dirty="0">
                <a:latin typeface="Helvetica" panose="020B0604020202020204" pitchFamily="34" charset="0"/>
              </a:rPr>
              <a:t>reated </a:t>
            </a:r>
            <a:r>
              <a:rPr lang="en-US" sz="2000" b="1" i="0" u="none" strike="noStrike" baseline="0" dirty="0">
                <a:solidFill>
                  <a:srgbClr val="E65300"/>
                </a:solidFill>
                <a:latin typeface="Helvetica" panose="020B0604020202020204" pitchFamily="34" charset="0"/>
              </a:rPr>
              <a:t>52 patients </a:t>
            </a:r>
            <a:r>
              <a:rPr lang="en-US" sz="2000" b="0" i="0" u="none" strike="noStrike" baseline="0" dirty="0">
                <a:latin typeface="Helvetica" panose="020B0604020202020204" pitchFamily="34" charset="0"/>
              </a:rPr>
              <a:t>with antibodies to high-frequency</a:t>
            </a:r>
            <a:r>
              <a:rPr lang="en-US" sz="2000" dirty="0">
                <a:latin typeface="Helvetica" panose="020B0604020202020204" pitchFamily="34" charset="0"/>
              </a:rPr>
              <a:t> antigens</a:t>
            </a:r>
            <a:r>
              <a:rPr lang="en-US" sz="2000" b="0" i="0" u="none" strike="noStrike" baseline="0" dirty="0">
                <a:latin typeface="Helvetica" panose="020B0604020202020204" pitchFamily="34" charset="0"/>
              </a:rPr>
              <a:t> </a:t>
            </a:r>
          </a:p>
          <a:p>
            <a:pPr marL="285750" indent="-285750" algn="l">
              <a:buFont typeface="Arial" panose="020B0604020202020204" pitchFamily="34" charset="0"/>
              <a:buChar char="•"/>
            </a:pPr>
            <a:r>
              <a:rPr lang="en-US" sz="2000" b="0" i="0" u="none" strike="noStrike" baseline="0" dirty="0">
                <a:latin typeface="Helvetica" panose="020B0604020202020204" pitchFamily="34" charset="0"/>
              </a:rPr>
              <a:t>Twenty-two</a:t>
            </a:r>
            <a:r>
              <a:rPr lang="en-US" sz="2000" dirty="0">
                <a:latin typeface="Helvetica" panose="020B0604020202020204" pitchFamily="34" charset="0"/>
              </a:rPr>
              <a:t> </a:t>
            </a:r>
            <a:r>
              <a:rPr lang="en-US" sz="2000" b="0" i="0" u="none" strike="noStrike" baseline="0" dirty="0">
                <a:latin typeface="Helvetica" panose="020B0604020202020204" pitchFamily="34" charset="0"/>
              </a:rPr>
              <a:t>received 104 units of antigen-negative RBCs </a:t>
            </a:r>
          </a:p>
          <a:p>
            <a:pPr marL="285750" indent="-285750" algn="l">
              <a:buFont typeface="Arial" panose="020B0604020202020204" pitchFamily="34" charset="0"/>
              <a:buChar char="•"/>
            </a:pPr>
            <a:r>
              <a:rPr lang="en-US" sz="2000" b="1" i="0" u="none" strike="noStrike" baseline="0" dirty="0">
                <a:solidFill>
                  <a:srgbClr val="E65300"/>
                </a:solidFill>
                <a:latin typeface="Helvetica" panose="020B0604020202020204" pitchFamily="34" charset="0"/>
              </a:rPr>
              <a:t>In</a:t>
            </a:r>
            <a:r>
              <a:rPr lang="en-US" sz="2000" b="1" dirty="0">
                <a:solidFill>
                  <a:srgbClr val="E65300"/>
                </a:solidFill>
                <a:latin typeface="Helvetica" panose="020B0604020202020204" pitchFamily="34" charset="0"/>
              </a:rPr>
              <a:t> </a:t>
            </a:r>
            <a:r>
              <a:rPr lang="en-US" sz="2000" b="1" i="0" u="none" strike="noStrike" baseline="0" dirty="0">
                <a:solidFill>
                  <a:srgbClr val="E65300"/>
                </a:solidFill>
                <a:latin typeface="Helvetica" panose="020B0604020202020204" pitchFamily="34" charset="0"/>
              </a:rPr>
              <a:t>23 cases, antigen-incompatible units were given</a:t>
            </a:r>
          </a:p>
          <a:p>
            <a:pPr marL="285750" indent="-285750" algn="l">
              <a:buFont typeface="Arial" panose="020B0604020202020204" pitchFamily="34" charset="0"/>
              <a:buChar char="•"/>
            </a:pPr>
            <a:r>
              <a:rPr lang="en-US" sz="2000" b="0" i="0" u="none" strike="noStrike" baseline="0" dirty="0">
                <a:latin typeface="Helvetica" panose="020B0604020202020204" pitchFamily="34" charset="0"/>
              </a:rPr>
              <a:t>About 20 percent of all units were supplied internationally. </a:t>
            </a:r>
          </a:p>
          <a:p>
            <a:pPr marL="285750" indent="-285750" algn="l">
              <a:buFont typeface="Arial" panose="020B0604020202020204" pitchFamily="34" charset="0"/>
              <a:buChar char="•"/>
            </a:pPr>
            <a:r>
              <a:rPr lang="en-US" sz="2000" b="1" i="0" u="none" strike="noStrike" baseline="0" dirty="0">
                <a:solidFill>
                  <a:srgbClr val="E65300"/>
                </a:solidFill>
                <a:latin typeface="Helvetica" panose="020B0604020202020204" pitchFamily="34" charset="0"/>
              </a:rPr>
              <a:t>Four antibody specificities</a:t>
            </a:r>
            <a:r>
              <a:rPr lang="en-US" sz="2000" b="0" i="0" u="none" strike="noStrike" baseline="0" dirty="0">
                <a:latin typeface="Helvetica" panose="020B0604020202020204" pitchFamily="34" charset="0"/>
              </a:rPr>
              <a:t> –  anti-Kp</a:t>
            </a:r>
            <a:r>
              <a:rPr lang="en-US" sz="2000" b="0" i="0" u="none" strike="noStrike" baseline="30000" dirty="0">
                <a:latin typeface="Helvetica" panose="020B0604020202020204" pitchFamily="34" charset="0"/>
              </a:rPr>
              <a:t>b</a:t>
            </a:r>
            <a:r>
              <a:rPr lang="en-US" sz="2000" b="0" i="0" u="none" strike="noStrike" baseline="0" dirty="0">
                <a:latin typeface="Helvetica" panose="020B0604020202020204" pitchFamily="34" charset="0"/>
              </a:rPr>
              <a:t>, anti-Vel, anti-Lu</a:t>
            </a:r>
            <a:r>
              <a:rPr lang="en-US" sz="2000" b="0" i="0" u="none" strike="noStrike" baseline="30000" dirty="0">
                <a:latin typeface="Helvetica" panose="020B0604020202020204" pitchFamily="34" charset="0"/>
              </a:rPr>
              <a:t>b</a:t>
            </a:r>
            <a:r>
              <a:rPr lang="en-US" sz="2000" b="0" i="0" u="none" strike="noStrike" baseline="0" dirty="0">
                <a:latin typeface="Helvetica" panose="020B0604020202020204" pitchFamily="34" charset="0"/>
              </a:rPr>
              <a:t>, and anti-Yt</a:t>
            </a:r>
            <a:r>
              <a:rPr lang="en-US" sz="2000" b="0" i="0" u="none" strike="noStrike" baseline="30000" dirty="0">
                <a:latin typeface="Helvetica" panose="020B0604020202020204" pitchFamily="34" charset="0"/>
              </a:rPr>
              <a:t>a</a:t>
            </a:r>
            <a:r>
              <a:rPr lang="en-US" sz="2000" dirty="0">
                <a:latin typeface="Helvetica" panose="020B0604020202020204" pitchFamily="34" charset="0"/>
              </a:rPr>
              <a:t> – </a:t>
            </a:r>
            <a:r>
              <a:rPr lang="en-US" sz="2000" b="0" i="0" u="none" strike="noStrike" baseline="0" dirty="0">
                <a:latin typeface="Helvetica" panose="020B0604020202020204" pitchFamily="34" charset="0"/>
              </a:rPr>
              <a:t>were </a:t>
            </a:r>
            <a:r>
              <a:rPr lang="en-US" sz="2000" b="1" i="0" u="none" strike="noStrike" baseline="0" dirty="0">
                <a:solidFill>
                  <a:srgbClr val="E65300"/>
                </a:solidFill>
                <a:latin typeface="Helvetica" panose="020B0604020202020204" pitchFamily="34" charset="0"/>
              </a:rPr>
              <a:t>identified in two-thirds of the patients</a:t>
            </a:r>
            <a:r>
              <a:rPr lang="en-US" sz="2000" b="0" i="0" u="none" strike="noStrike" baseline="0" dirty="0">
                <a:latin typeface="Helvetica" panose="020B0604020202020204" pitchFamily="34" charset="0"/>
              </a:rPr>
              <a:t>.</a:t>
            </a:r>
          </a:p>
        </p:txBody>
      </p:sp>
    </p:spTree>
    <p:extLst>
      <p:ext uri="{BB962C8B-B14F-4D97-AF65-F5344CB8AC3E}">
        <p14:creationId xmlns:p14="http://schemas.microsoft.com/office/powerpoint/2010/main" val="365059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5</a:t>
            </a:fld>
            <a:endParaRPr lang="en-US" sz="1600" dirty="0">
              <a:solidFill>
                <a:srgbClr val="E65300"/>
              </a:solidFill>
            </a:endParaRPr>
          </a:p>
        </p:txBody>
      </p:sp>
      <p:sp>
        <p:nvSpPr>
          <p:cNvPr id="6" name="Title 1"/>
          <p:cNvSpPr>
            <a:spLocks noGrp="1"/>
          </p:cNvSpPr>
          <p:nvPr>
            <p:ph type="title"/>
          </p:nvPr>
        </p:nvSpPr>
        <p:spPr>
          <a:xfrm>
            <a:off x="0" y="171450"/>
            <a:ext cx="9143999" cy="1022350"/>
          </a:xfrm>
        </p:spPr>
        <p:txBody>
          <a:bodyPr/>
          <a:lstStyle/>
          <a:p>
            <a:pPr algn="ctr"/>
            <a:r>
              <a:rPr lang="en-US" sz="3200" b="1" dirty="0">
                <a:solidFill>
                  <a:srgbClr val="722282"/>
                </a:solidFill>
                <a:effectLst>
                  <a:outerShdw blurRad="38100" dist="38100" dir="2700000" algn="tl">
                    <a:srgbClr val="000000">
                      <a:alpha val="43137"/>
                    </a:srgbClr>
                  </a:outerShdw>
                </a:effectLst>
              </a:rPr>
              <a:t>Outline</a:t>
            </a:r>
          </a:p>
        </p:txBody>
      </p:sp>
      <p:sp>
        <p:nvSpPr>
          <p:cNvPr id="2" name="Rounded Rectangle 1"/>
          <p:cNvSpPr/>
          <p:nvPr/>
        </p:nvSpPr>
        <p:spPr bwMode="auto">
          <a:xfrm>
            <a:off x="171450" y="1702674"/>
            <a:ext cx="8835390" cy="788276"/>
          </a:xfrm>
          <a:prstGeom prst="roundRect">
            <a:avLst/>
          </a:prstGeom>
          <a:solidFill>
            <a:srgbClr val="722282"/>
          </a:solidFill>
          <a:ln>
            <a:noFill/>
          </a:ln>
          <a:effectLst/>
        </p:spPr>
        <p:txBody>
          <a:bodyPr wrap="none" rtlCol="0" anchor="ctr"/>
          <a:lstStyle/>
          <a:p>
            <a:pPr algn="ctr"/>
            <a:endParaRPr lang="en-US" dirty="0"/>
          </a:p>
        </p:txBody>
      </p:sp>
      <p:sp>
        <p:nvSpPr>
          <p:cNvPr id="8" name="Content Placeholder 2">
            <a:extLst>
              <a:ext uri="{FF2B5EF4-FFF2-40B4-BE49-F238E27FC236}">
                <a16:creationId xmlns:a16="http://schemas.microsoft.com/office/drawing/2014/main" id="{C58ECDDC-B77A-48E0-8B3A-E0B546447252}"/>
              </a:ext>
            </a:extLst>
          </p:cNvPr>
          <p:cNvSpPr txBox="1">
            <a:spLocks/>
          </p:cNvSpPr>
          <p:nvPr/>
        </p:nvSpPr>
        <p:spPr>
          <a:xfrm>
            <a:off x="178434" y="1853796"/>
            <a:ext cx="8773542" cy="5426974"/>
          </a:xfrm>
          <a:prstGeom prst="rect">
            <a:avLst/>
          </a:prstGeom>
        </p:spPr>
        <p:txBody>
          <a:bodyPr>
            <a:normAutofit/>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marL="274320" indent="-274320">
              <a:lnSpc>
                <a:spcPct val="100000"/>
              </a:lnSpc>
              <a:spcBef>
                <a:spcPts val="600"/>
              </a:spcBef>
              <a:buFont typeface="Arial" panose="020B0604020202020204" pitchFamily="34" charset="0"/>
              <a:buChar char="•"/>
            </a:pPr>
            <a:r>
              <a:rPr lang="en-US" sz="2800" b="1" u="sng" dirty="0">
                <a:solidFill>
                  <a:schemeClr val="bg1"/>
                </a:solidFill>
                <a:effectLst>
                  <a:outerShdw blurRad="38100" dist="38100" dir="2700000" algn="tl">
                    <a:srgbClr val="000000">
                      <a:alpha val="43137"/>
                    </a:srgbClr>
                  </a:outerShdw>
                </a:effectLst>
              </a:rPr>
              <a:t>Case study</a:t>
            </a:r>
            <a:r>
              <a:rPr lang="en-US" sz="2800" b="1" dirty="0">
                <a:solidFill>
                  <a:schemeClr val="bg1"/>
                </a:solidFill>
                <a:effectLst>
                  <a:outerShdw blurRad="38100" dist="38100" dir="2700000" algn="tl">
                    <a:srgbClr val="000000">
                      <a:alpha val="43137"/>
                    </a:srgbClr>
                  </a:outerShdw>
                </a:effectLst>
              </a:rPr>
              <a:t>:  </a:t>
            </a:r>
            <a:r>
              <a:rPr lang="en-US" sz="2600" b="1" dirty="0">
                <a:solidFill>
                  <a:schemeClr val="bg1"/>
                </a:solidFill>
                <a:effectLst>
                  <a:outerShdw blurRad="38100" dist="38100" dir="2700000" algn="tl">
                    <a:srgbClr val="000000">
                      <a:alpha val="43137"/>
                    </a:srgbClr>
                  </a:outerShdw>
                </a:effectLst>
              </a:rPr>
              <a:t>An extremely alloimmunized patient</a:t>
            </a:r>
          </a:p>
          <a:p>
            <a:pPr marL="274320" indent="-274320">
              <a:lnSpc>
                <a:spcPct val="100000"/>
              </a:lnSpc>
              <a:spcBef>
                <a:spcPts val="600"/>
              </a:spcBef>
              <a:buFont typeface="Arial" panose="020B0604020202020204" pitchFamily="34" charset="0"/>
              <a:buChar char="•"/>
            </a:pPr>
            <a:r>
              <a:rPr lang="en-US" sz="2800" b="1" u="sng" dirty="0">
                <a:solidFill>
                  <a:schemeClr val="bg1">
                    <a:lumMod val="75000"/>
                  </a:schemeClr>
                </a:solidFill>
                <a:effectLst>
                  <a:outerShdw blurRad="38100" dist="38100" dir="2700000" algn="tl">
                    <a:srgbClr val="000000">
                      <a:alpha val="43137"/>
                    </a:srgbClr>
                  </a:outerShdw>
                </a:effectLst>
              </a:rPr>
              <a:t>Background</a:t>
            </a:r>
            <a:r>
              <a:rPr lang="en-US" sz="2800" b="1" dirty="0">
                <a:solidFill>
                  <a:schemeClr val="bg1">
                    <a:lumMod val="75000"/>
                  </a:schemeClr>
                </a:solidFill>
                <a:effectLst>
                  <a:outerShdw blurRad="38100" dist="38100" dir="2700000" algn="tl">
                    <a:srgbClr val="000000">
                      <a:alpha val="43137"/>
                    </a:srgbClr>
                  </a:outerShdw>
                </a:effectLst>
              </a:rPr>
              <a:t>:  </a:t>
            </a:r>
            <a:r>
              <a:rPr lang="en-US" sz="2600" b="1" dirty="0">
                <a:solidFill>
                  <a:schemeClr val="bg1">
                    <a:lumMod val="75000"/>
                  </a:schemeClr>
                </a:solidFill>
                <a:effectLst>
                  <a:outerShdw blurRad="38100" dist="38100" dir="2700000" algn="tl">
                    <a:srgbClr val="000000">
                      <a:alpha val="43137"/>
                    </a:srgbClr>
                  </a:outerShdw>
                </a:effectLst>
              </a:rPr>
              <a:t>Overview of red cell alloimmunization</a:t>
            </a:r>
          </a:p>
          <a:p>
            <a:pPr marL="274320" indent="-274320">
              <a:lnSpc>
                <a:spcPct val="100000"/>
              </a:lnSpc>
              <a:spcBef>
                <a:spcPts val="600"/>
              </a:spcBef>
              <a:buFont typeface="Arial" panose="020B0604020202020204" pitchFamily="34" charset="0"/>
              <a:buChar char="•"/>
            </a:pPr>
            <a:r>
              <a:rPr lang="en-US" sz="2800" b="1" u="sng" dirty="0">
                <a:solidFill>
                  <a:schemeClr val="bg1">
                    <a:lumMod val="75000"/>
                  </a:schemeClr>
                </a:solidFill>
                <a:effectLst>
                  <a:outerShdw blurRad="38100" dist="38100" dir="2700000" algn="tl">
                    <a:srgbClr val="000000">
                      <a:alpha val="43137"/>
                    </a:srgbClr>
                  </a:outerShdw>
                </a:effectLst>
              </a:rPr>
              <a:t>Solutions</a:t>
            </a:r>
            <a:r>
              <a:rPr lang="en-US" sz="2800" b="1" dirty="0">
                <a:solidFill>
                  <a:schemeClr val="bg1">
                    <a:lumMod val="75000"/>
                  </a:schemeClr>
                </a:solidFill>
                <a:effectLst>
                  <a:outerShdw blurRad="38100" dist="38100" dir="2700000" algn="tl">
                    <a:srgbClr val="000000">
                      <a:alpha val="43137"/>
                    </a:srgbClr>
                  </a:outerShdw>
                </a:effectLst>
              </a:rPr>
              <a:t>:  </a:t>
            </a:r>
            <a:r>
              <a:rPr lang="en-US" sz="2600" b="1" dirty="0">
                <a:solidFill>
                  <a:schemeClr val="bg1">
                    <a:lumMod val="75000"/>
                  </a:schemeClr>
                </a:solidFill>
                <a:effectLst>
                  <a:outerShdw blurRad="38100" dist="38100" dir="2700000" algn="tl">
                    <a:srgbClr val="000000">
                      <a:alpha val="43137"/>
                    </a:srgbClr>
                  </a:outerShdw>
                </a:effectLst>
              </a:rPr>
              <a:t>What can we do to mitigate and respond to these challenging situations? </a:t>
            </a:r>
          </a:p>
          <a:p>
            <a:pPr marL="274320" indent="-274320">
              <a:lnSpc>
                <a:spcPct val="100000"/>
              </a:lnSpc>
              <a:spcBef>
                <a:spcPts val="600"/>
              </a:spcBef>
              <a:buFont typeface="Arial" panose="020B0604020202020204" pitchFamily="34" charset="0"/>
              <a:buChar char="•"/>
            </a:pPr>
            <a:r>
              <a:rPr lang="en-US" sz="2800" b="1" u="sng" dirty="0">
                <a:solidFill>
                  <a:schemeClr val="bg1">
                    <a:lumMod val="75000"/>
                  </a:schemeClr>
                </a:solidFill>
                <a:effectLst>
                  <a:outerShdw blurRad="38100" dist="38100" dir="2700000" algn="tl">
                    <a:srgbClr val="000000">
                      <a:alpha val="43137"/>
                    </a:srgbClr>
                  </a:outerShdw>
                </a:effectLst>
              </a:rPr>
              <a:t>Fun quiz</a:t>
            </a:r>
            <a:r>
              <a:rPr lang="en-US" sz="2800" b="1" dirty="0">
                <a:solidFill>
                  <a:schemeClr val="bg1">
                    <a:lumMod val="75000"/>
                  </a:schemeClr>
                </a:solidFill>
                <a:effectLst>
                  <a:outerShdw blurRad="38100" dist="38100" dir="2700000" algn="tl">
                    <a:srgbClr val="000000">
                      <a:alpha val="43137"/>
                    </a:srgbClr>
                  </a:outerShdw>
                </a:effectLst>
              </a:rPr>
              <a:t> (non-graded </a:t>
            </a:r>
            <a:r>
              <a:rPr lang="en-US" sz="2800" b="1" dirty="0">
                <a:solidFill>
                  <a:schemeClr val="bg1">
                    <a:lumMod val="75000"/>
                  </a:schemeClr>
                </a:solidFill>
                <a:effectLst>
                  <a:outerShdw blurRad="38100" dist="38100" dir="2700000" algn="tl">
                    <a:srgbClr val="000000">
                      <a:alpha val="43137"/>
                    </a:srgbClr>
                  </a:outerShdw>
                </a:effectLst>
                <a:sym typeface="Wingdings" panose="05000000000000000000" pitchFamily="2" charset="2"/>
              </a:rPr>
              <a:t>)</a:t>
            </a:r>
          </a:p>
          <a:p>
            <a:pPr marL="274320" indent="-274320">
              <a:lnSpc>
                <a:spcPct val="100000"/>
              </a:lnSpc>
              <a:spcBef>
                <a:spcPts val="600"/>
              </a:spcBef>
              <a:buFont typeface="Arial" panose="020B0604020202020204" pitchFamily="34" charset="0"/>
              <a:buChar char="•"/>
            </a:pPr>
            <a:r>
              <a:rPr lang="en-US" sz="2800" b="1" u="sng" dirty="0">
                <a:solidFill>
                  <a:schemeClr val="bg1">
                    <a:lumMod val="75000"/>
                  </a:schemeClr>
                </a:solidFill>
                <a:effectLst>
                  <a:outerShdw blurRad="38100" dist="38100" dir="2700000" algn="tl">
                    <a:srgbClr val="000000">
                      <a:alpha val="43137"/>
                    </a:srgbClr>
                  </a:outerShdw>
                </a:effectLst>
                <a:sym typeface="Wingdings" panose="05000000000000000000" pitchFamily="2" charset="2"/>
              </a:rPr>
              <a:t>References</a:t>
            </a:r>
            <a:endParaRPr lang="en-US" sz="2800" b="1" u="sng" dirty="0">
              <a:solidFill>
                <a:schemeClr val="bg1">
                  <a:lumMod val="75000"/>
                </a:schemeClr>
              </a:solidFill>
              <a:effectLst>
                <a:outerShdw blurRad="38100" dist="38100" dir="2700000" algn="tl">
                  <a:srgbClr val="000000">
                    <a:alpha val="43137"/>
                  </a:srgbClr>
                </a:outerShdw>
              </a:effectLst>
            </a:endParaRPr>
          </a:p>
          <a:p>
            <a:pPr marL="274320" indent="-274320">
              <a:lnSpc>
                <a:spcPct val="100000"/>
              </a:lnSpc>
              <a:spcBef>
                <a:spcPts val="600"/>
              </a:spcBef>
              <a:buFont typeface="Arial" panose="020B0604020202020204" pitchFamily="34" charset="0"/>
              <a:buChar char="•"/>
            </a:pPr>
            <a:r>
              <a:rPr lang="en-US" sz="2800" b="1" u="sng" dirty="0">
                <a:solidFill>
                  <a:schemeClr val="bg1">
                    <a:lumMod val="75000"/>
                  </a:schemeClr>
                </a:solidFill>
                <a:effectLst>
                  <a:outerShdw blurRad="38100" dist="38100" dir="2700000" algn="tl">
                    <a:srgbClr val="000000">
                      <a:alpha val="43137"/>
                    </a:srgbClr>
                  </a:outerShdw>
                </a:effectLst>
              </a:rPr>
              <a:t>Q-&amp;-A</a:t>
            </a:r>
          </a:p>
          <a:p>
            <a:pPr lvl="1">
              <a:spcBef>
                <a:spcPts val="600"/>
              </a:spcBef>
              <a:spcAft>
                <a:spcPts val="600"/>
              </a:spcAft>
              <a:buFont typeface="Arial" pitchFamily="34" charset="0"/>
              <a:buChar char="•"/>
            </a:pPr>
            <a:endParaRPr lang="en-US" sz="2400" dirty="0">
              <a:solidFill>
                <a:schemeClr val="bg1"/>
              </a:solidFill>
            </a:endParaRPr>
          </a:p>
        </p:txBody>
      </p:sp>
    </p:spTree>
    <p:extLst>
      <p:ext uri="{BB962C8B-B14F-4D97-AF65-F5344CB8AC3E}">
        <p14:creationId xmlns:p14="http://schemas.microsoft.com/office/powerpoint/2010/main" val="21371071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50</a:t>
            </a:fld>
            <a:endParaRPr lang="en-US" sz="1600" dirty="0">
              <a:solidFill>
                <a:srgbClr val="E65300"/>
              </a:solidFill>
            </a:endParaRPr>
          </a:p>
        </p:txBody>
      </p:sp>
      <p:sp>
        <p:nvSpPr>
          <p:cNvPr id="5" name="TextBox 4">
            <a:extLst>
              <a:ext uri="{FF2B5EF4-FFF2-40B4-BE49-F238E27FC236}">
                <a16:creationId xmlns:a16="http://schemas.microsoft.com/office/drawing/2014/main" id="{4D07FB69-807A-4943-8B79-5C58F63192AE}"/>
              </a:ext>
            </a:extLst>
          </p:cNvPr>
          <p:cNvSpPr txBox="1"/>
          <p:nvPr/>
        </p:nvSpPr>
        <p:spPr>
          <a:xfrm>
            <a:off x="0" y="565772"/>
            <a:ext cx="9144000" cy="492443"/>
          </a:xfrm>
          <a:prstGeom prst="rect">
            <a:avLst/>
          </a:prstGeom>
          <a:noFill/>
        </p:spPr>
        <p:txBody>
          <a:bodyPr wrap="square">
            <a:spAutoFit/>
          </a:bodyPr>
          <a:lstStyle/>
          <a:p>
            <a:pPr algn="ctr"/>
            <a:r>
              <a:rPr lang="en-US" sz="2600" b="1" dirty="0">
                <a:solidFill>
                  <a:srgbClr val="7030A0"/>
                </a:solidFill>
              </a:rPr>
              <a:t>Red Cell Alloimmunization: More Complex Situations </a:t>
            </a:r>
            <a:endParaRPr lang="en-US" sz="2600" dirty="0">
              <a:solidFill>
                <a:srgbClr val="7030A0"/>
              </a:solidFill>
            </a:endParaRPr>
          </a:p>
        </p:txBody>
      </p:sp>
      <p:sp>
        <p:nvSpPr>
          <p:cNvPr id="12" name="TextBox 11">
            <a:extLst>
              <a:ext uri="{FF2B5EF4-FFF2-40B4-BE49-F238E27FC236}">
                <a16:creationId xmlns:a16="http://schemas.microsoft.com/office/drawing/2014/main" id="{104B0DA2-D338-42D1-B27E-39F120C35C79}"/>
              </a:ext>
            </a:extLst>
          </p:cNvPr>
          <p:cNvSpPr txBox="1"/>
          <p:nvPr/>
        </p:nvSpPr>
        <p:spPr>
          <a:xfrm>
            <a:off x="0" y="6313712"/>
            <a:ext cx="9144000" cy="373564"/>
          </a:xfrm>
          <a:prstGeom prst="rect">
            <a:avLst/>
          </a:prstGeom>
          <a:noFill/>
        </p:spPr>
        <p:txBody>
          <a:bodyPr wrap="square">
            <a:spAutoFit/>
          </a:bodyPr>
          <a:lstStyle/>
          <a:p>
            <a:pPr marL="0" marR="0" algn="ctr">
              <a:lnSpc>
                <a:spcPct val="107000"/>
              </a:lnSpc>
              <a:spcBef>
                <a:spcPts val="1065"/>
              </a:spcBef>
              <a:spcAft>
                <a:spcPts val="1065"/>
              </a:spcAft>
            </a:pPr>
            <a:r>
              <a:rPr lang="en-US"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Transfusion 2003. </a:t>
            </a:r>
            <a:r>
              <a:rPr lang="en-US"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43: </a:t>
            </a:r>
            <a:r>
              <a:rPr lang="en-US"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1563-6.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8D55D056-0E98-4C9D-9FC1-D853E8736270}"/>
              </a:ext>
            </a:extLst>
          </p:cNvPr>
          <p:cNvSpPr txBox="1"/>
          <p:nvPr/>
        </p:nvSpPr>
        <p:spPr>
          <a:xfrm>
            <a:off x="259444" y="2102935"/>
            <a:ext cx="2483756" cy="3046988"/>
          </a:xfrm>
          <a:prstGeom prst="rect">
            <a:avLst/>
          </a:prstGeom>
          <a:noFill/>
        </p:spPr>
        <p:txBody>
          <a:bodyPr wrap="square">
            <a:spAutoFit/>
          </a:bodyPr>
          <a:lstStyle/>
          <a:p>
            <a:pPr algn="l"/>
            <a:r>
              <a:rPr lang="en-US" sz="2400" b="1" i="0" u="sng" strike="noStrike" baseline="0" dirty="0">
                <a:latin typeface="Helvetica-Bold"/>
              </a:rPr>
              <a:t>Further RESULTS </a:t>
            </a:r>
            <a:r>
              <a:rPr lang="en-US" sz="2400" b="1" i="0" strike="noStrike" baseline="0" dirty="0">
                <a:latin typeface="Helvetica-Bold"/>
              </a:rPr>
              <a:t>(demonstrating many other specificities against high-frequency antigens)</a:t>
            </a:r>
          </a:p>
        </p:txBody>
      </p:sp>
      <p:pic>
        <p:nvPicPr>
          <p:cNvPr id="3" name="Picture 2">
            <a:extLst>
              <a:ext uri="{FF2B5EF4-FFF2-40B4-BE49-F238E27FC236}">
                <a16:creationId xmlns:a16="http://schemas.microsoft.com/office/drawing/2014/main" id="{5E822FF6-2827-4BED-BC2F-3D8BD136478D}"/>
              </a:ext>
            </a:extLst>
          </p:cNvPr>
          <p:cNvPicPr>
            <a:picLocks noChangeAspect="1"/>
          </p:cNvPicPr>
          <p:nvPr/>
        </p:nvPicPr>
        <p:blipFill rotWithShape="1">
          <a:blip r:embed="rId3"/>
          <a:srcRect l="31548" t="27143" r="25952" b="10634"/>
          <a:stretch/>
        </p:blipFill>
        <p:spPr>
          <a:xfrm>
            <a:off x="2939143" y="1223878"/>
            <a:ext cx="6041571" cy="4975413"/>
          </a:xfrm>
          <a:prstGeom prst="rect">
            <a:avLst/>
          </a:prstGeom>
        </p:spPr>
      </p:pic>
    </p:spTree>
    <p:extLst>
      <p:ext uri="{BB962C8B-B14F-4D97-AF65-F5344CB8AC3E}">
        <p14:creationId xmlns:p14="http://schemas.microsoft.com/office/powerpoint/2010/main" val="529289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51</a:t>
            </a:fld>
            <a:endParaRPr lang="en-US" sz="1600" dirty="0">
              <a:solidFill>
                <a:srgbClr val="E65300"/>
              </a:solidFill>
            </a:endParaRPr>
          </a:p>
        </p:txBody>
      </p:sp>
      <p:sp>
        <p:nvSpPr>
          <p:cNvPr id="5" name="TextBox 4">
            <a:extLst>
              <a:ext uri="{FF2B5EF4-FFF2-40B4-BE49-F238E27FC236}">
                <a16:creationId xmlns:a16="http://schemas.microsoft.com/office/drawing/2014/main" id="{4D07FB69-807A-4943-8B79-5C58F63192AE}"/>
              </a:ext>
            </a:extLst>
          </p:cNvPr>
          <p:cNvSpPr txBox="1"/>
          <p:nvPr/>
        </p:nvSpPr>
        <p:spPr>
          <a:xfrm>
            <a:off x="0" y="565772"/>
            <a:ext cx="9144000" cy="492443"/>
          </a:xfrm>
          <a:prstGeom prst="rect">
            <a:avLst/>
          </a:prstGeom>
          <a:noFill/>
        </p:spPr>
        <p:txBody>
          <a:bodyPr wrap="square">
            <a:spAutoFit/>
          </a:bodyPr>
          <a:lstStyle/>
          <a:p>
            <a:pPr algn="ctr"/>
            <a:r>
              <a:rPr lang="en-US" sz="2600" b="1" dirty="0">
                <a:solidFill>
                  <a:srgbClr val="7030A0"/>
                </a:solidFill>
              </a:rPr>
              <a:t>Red Cell Alloimmunization: More Complex Situations </a:t>
            </a:r>
            <a:endParaRPr lang="en-US" sz="2600" dirty="0">
              <a:solidFill>
                <a:srgbClr val="7030A0"/>
              </a:solidFill>
            </a:endParaRPr>
          </a:p>
        </p:txBody>
      </p:sp>
      <p:sp>
        <p:nvSpPr>
          <p:cNvPr id="10" name="TextBox 9">
            <a:extLst>
              <a:ext uri="{FF2B5EF4-FFF2-40B4-BE49-F238E27FC236}">
                <a16:creationId xmlns:a16="http://schemas.microsoft.com/office/drawing/2014/main" id="{B7CF109E-9404-4CB3-9E6F-BBF252C7DEE3}"/>
              </a:ext>
            </a:extLst>
          </p:cNvPr>
          <p:cNvSpPr txBox="1"/>
          <p:nvPr/>
        </p:nvSpPr>
        <p:spPr>
          <a:xfrm>
            <a:off x="527447" y="4159307"/>
            <a:ext cx="8126696" cy="1938992"/>
          </a:xfrm>
          <a:prstGeom prst="rect">
            <a:avLst/>
          </a:prstGeom>
          <a:noFill/>
        </p:spPr>
        <p:txBody>
          <a:bodyPr wrap="square">
            <a:spAutoFit/>
          </a:bodyPr>
          <a:lstStyle/>
          <a:p>
            <a:pPr algn="l"/>
            <a:r>
              <a:rPr lang="en-US" sz="2000" b="1" i="0" u="sng" strike="noStrike" baseline="0" dirty="0">
                <a:latin typeface="Helvetica-Bold"/>
              </a:rPr>
              <a:t>CONCLUSION</a:t>
            </a:r>
          </a:p>
          <a:p>
            <a:pPr marL="274320" indent="-274320" algn="l">
              <a:buFont typeface="Arial" panose="020B0604020202020204" pitchFamily="34" charset="0"/>
              <a:buChar char="•"/>
            </a:pPr>
            <a:r>
              <a:rPr lang="en-US" sz="2000" b="1" i="0" u="none" strike="noStrike" baseline="0" dirty="0">
                <a:solidFill>
                  <a:srgbClr val="E65300"/>
                </a:solidFill>
                <a:latin typeface="Helvetica" panose="020B0604020202020204" pitchFamily="34" charset="0"/>
              </a:rPr>
              <a:t>“Transfusion</a:t>
            </a:r>
            <a:r>
              <a:rPr lang="en-US" sz="2000" b="1" dirty="0">
                <a:solidFill>
                  <a:srgbClr val="E65300"/>
                </a:solidFill>
                <a:latin typeface="Helvetica" panose="020B0604020202020204" pitchFamily="34" charset="0"/>
              </a:rPr>
              <a:t> </a:t>
            </a:r>
            <a:r>
              <a:rPr lang="en-US" sz="2000" b="1" i="0" u="none" strike="noStrike" baseline="0" dirty="0">
                <a:solidFill>
                  <a:srgbClr val="E65300"/>
                </a:solidFill>
                <a:latin typeface="Helvetica" panose="020B0604020202020204" pitchFamily="34" charset="0"/>
              </a:rPr>
              <a:t>support was unsatisfactory in about one-third </a:t>
            </a:r>
            <a:r>
              <a:rPr lang="en-US" sz="2000" b="0" i="0" u="none" strike="noStrike" baseline="0" dirty="0">
                <a:latin typeface="Helvetica" panose="020B0604020202020204" pitchFamily="34" charset="0"/>
              </a:rPr>
              <a:t>of the hospitalized patients with antibodies to high-frequency antigens. </a:t>
            </a:r>
            <a:endParaRPr lang="en-US" sz="2000" dirty="0">
              <a:latin typeface="Helvetica" panose="020B0604020202020204" pitchFamily="34" charset="0"/>
            </a:endParaRPr>
          </a:p>
          <a:p>
            <a:pPr marL="274320" indent="-274320" algn="l">
              <a:buFont typeface="Arial" panose="020B0604020202020204" pitchFamily="34" charset="0"/>
              <a:buChar char="•"/>
            </a:pPr>
            <a:r>
              <a:rPr lang="en-US" sz="2000" b="1" i="0" u="none" strike="noStrike" baseline="0" dirty="0">
                <a:solidFill>
                  <a:srgbClr val="E65300"/>
                </a:solidFill>
                <a:latin typeface="Helvetica" panose="020B0604020202020204" pitchFamily="34" charset="0"/>
              </a:rPr>
              <a:t>Maintaining a rapidly accessible stock of just four types of rare blood units would ensure adequate transfusion support for most </a:t>
            </a:r>
            <a:r>
              <a:rPr lang="en-US" sz="2000" b="0" i="0" u="none" strike="noStrike" baseline="0" dirty="0">
                <a:latin typeface="Helvetica" panose="020B0604020202020204" pitchFamily="34" charset="0"/>
              </a:rPr>
              <a:t>of these patients.”</a:t>
            </a:r>
            <a:endParaRPr lang="en-US" sz="2000" dirty="0"/>
          </a:p>
        </p:txBody>
      </p:sp>
      <p:sp>
        <p:nvSpPr>
          <p:cNvPr id="12" name="TextBox 11">
            <a:extLst>
              <a:ext uri="{FF2B5EF4-FFF2-40B4-BE49-F238E27FC236}">
                <a16:creationId xmlns:a16="http://schemas.microsoft.com/office/drawing/2014/main" id="{104B0DA2-D338-42D1-B27E-39F120C35C79}"/>
              </a:ext>
            </a:extLst>
          </p:cNvPr>
          <p:cNvSpPr txBox="1"/>
          <p:nvPr/>
        </p:nvSpPr>
        <p:spPr>
          <a:xfrm>
            <a:off x="0" y="6313712"/>
            <a:ext cx="9144000" cy="373564"/>
          </a:xfrm>
          <a:prstGeom prst="rect">
            <a:avLst/>
          </a:prstGeom>
          <a:noFill/>
        </p:spPr>
        <p:txBody>
          <a:bodyPr wrap="square">
            <a:spAutoFit/>
          </a:bodyPr>
          <a:lstStyle/>
          <a:p>
            <a:pPr marL="0" marR="0" algn="ctr">
              <a:lnSpc>
                <a:spcPct val="107000"/>
              </a:lnSpc>
              <a:spcBef>
                <a:spcPts val="1065"/>
              </a:spcBef>
              <a:spcAft>
                <a:spcPts val="1065"/>
              </a:spcAft>
            </a:pPr>
            <a:r>
              <a:rPr lang="en-US"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Transfusion 2003. </a:t>
            </a:r>
            <a:r>
              <a:rPr lang="en-US"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43: </a:t>
            </a:r>
            <a:r>
              <a:rPr lang="en-US"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1563-6.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ADA0412E-BD9D-402C-9925-6A7090A73C77}"/>
              </a:ext>
            </a:extLst>
          </p:cNvPr>
          <p:cNvPicPr>
            <a:picLocks noChangeAspect="1"/>
          </p:cNvPicPr>
          <p:nvPr/>
        </p:nvPicPr>
        <p:blipFill rotWithShape="1">
          <a:blip r:embed="rId3"/>
          <a:srcRect l="10000" t="23122" r="28333" b="40264"/>
          <a:stretch/>
        </p:blipFill>
        <p:spPr>
          <a:xfrm>
            <a:off x="196567" y="1021099"/>
            <a:ext cx="8751492" cy="2922796"/>
          </a:xfrm>
          <a:prstGeom prst="rect">
            <a:avLst/>
          </a:prstGeom>
        </p:spPr>
      </p:pic>
    </p:spTree>
    <p:extLst>
      <p:ext uri="{BB962C8B-B14F-4D97-AF65-F5344CB8AC3E}">
        <p14:creationId xmlns:p14="http://schemas.microsoft.com/office/powerpoint/2010/main" val="36446275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3DCA5C9-2E11-4C67-86EB-AE1DE127DC64}" type="slidenum">
              <a:rPr lang="en-US" sz="1600" smtClean="0"/>
              <a:pPr/>
              <a:t>52</a:t>
            </a:fld>
            <a:endParaRPr lang="en-US" sz="1600" dirty="0"/>
          </a:p>
        </p:txBody>
      </p:sp>
      <p:sp>
        <p:nvSpPr>
          <p:cNvPr id="7" name="Content Placeholder 2">
            <a:extLst>
              <a:ext uri="{FF2B5EF4-FFF2-40B4-BE49-F238E27FC236}">
                <a16:creationId xmlns:a16="http://schemas.microsoft.com/office/drawing/2014/main" id="{47298EF1-B621-4AA2-9443-D3BA457E6920}"/>
              </a:ext>
            </a:extLst>
          </p:cNvPr>
          <p:cNvSpPr txBox="1">
            <a:spLocks/>
          </p:cNvSpPr>
          <p:nvPr/>
        </p:nvSpPr>
        <p:spPr>
          <a:xfrm>
            <a:off x="476650" y="2378184"/>
            <a:ext cx="8525836" cy="3416300"/>
          </a:xfrm>
          <a:prstGeom prst="rect">
            <a:avLst/>
          </a:prstGeom>
        </p:spPr>
        <p:txBody>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marL="274320" indent="-274320">
              <a:lnSpc>
                <a:spcPct val="100000"/>
              </a:lnSpc>
              <a:spcBef>
                <a:spcPts val="200"/>
              </a:spcBef>
              <a:spcAft>
                <a:spcPts val="200"/>
              </a:spcAft>
              <a:buFont typeface="Arial" panose="020B0604020202020204" pitchFamily="34" charset="0"/>
              <a:buChar char="•"/>
            </a:pP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Rare RBC transfusion needs are seen in patients with:</a:t>
            </a:r>
            <a:endParaRPr lang="en-US" sz="2400" baseline="30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548640" lvl="1" indent="-274320">
              <a:spcBef>
                <a:spcPts val="200"/>
              </a:spcBef>
              <a:spcAft>
                <a:spcPts val="200"/>
              </a:spcAft>
              <a:buFont typeface="Courier New" panose="02070309020205020404" pitchFamily="49" charset="0"/>
              <a:buChar char="o"/>
            </a:pP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Multiple alloantibodies against “relatively-lower-frequency” antigens</a:t>
            </a:r>
          </a:p>
          <a:p>
            <a:pPr marL="274320" lvl="1" indent="0">
              <a:spcBef>
                <a:spcPts val="200"/>
              </a:spcBef>
              <a:spcAft>
                <a:spcPts val="200"/>
              </a:spcAft>
              <a:buNone/>
            </a:pP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a:t>
            </a:r>
            <a:r>
              <a:rPr lang="en-US" sz="2400" b="1" i="1" dirty="0">
                <a:solidFill>
                  <a:schemeClr val="bg1"/>
                </a:solidFill>
                <a:latin typeface="Arial" panose="020B0604020202020204" pitchFamily="34" charset="0"/>
                <a:ea typeface="Calibri" panose="020F0502020204030204" pitchFamily="34" charset="0"/>
                <a:cs typeface="Arial" panose="020B0604020202020204" pitchFamily="34" charset="0"/>
              </a:rPr>
              <a:t>AND/OR … </a:t>
            </a:r>
          </a:p>
          <a:p>
            <a:pPr marL="548640" lvl="1" indent="-274320">
              <a:spcBef>
                <a:spcPts val="200"/>
              </a:spcBef>
              <a:spcAft>
                <a:spcPts val="200"/>
              </a:spcAft>
              <a:buFont typeface="Courier New" panose="02070309020205020404" pitchFamily="49" charset="0"/>
              <a:buChar char="o"/>
            </a:pP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One alloantibody against a high-frequency antigen</a:t>
            </a:r>
          </a:p>
          <a:p>
            <a:pPr marL="274320" indent="-274320">
              <a:lnSpc>
                <a:spcPct val="100000"/>
              </a:lnSpc>
              <a:spcBef>
                <a:spcPts val="200"/>
              </a:spcBef>
              <a:spcAft>
                <a:spcPts val="200"/>
              </a:spcAft>
              <a:buFont typeface="Arial" panose="020B0604020202020204" pitchFamily="34" charset="0"/>
              <a:buChar char="•"/>
            </a:pP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Many factors … almost always in association with transfusions and/or pregnancy … play a role in the development of such alloantibodies</a:t>
            </a:r>
          </a:p>
          <a:p>
            <a:pPr marL="274320" indent="-274320">
              <a:lnSpc>
                <a:spcPct val="100000"/>
              </a:lnSpc>
              <a:spcBef>
                <a:spcPts val="200"/>
              </a:spcBef>
              <a:spcAft>
                <a:spcPts val="200"/>
              </a:spcAft>
              <a:buFont typeface="Arial" panose="020B0604020202020204" pitchFamily="34" charset="0"/>
              <a:buChar char="•"/>
            </a:pP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One of the major factors is the transfusion of RBCs having very different antigenic profiles from the recipient</a:t>
            </a:r>
          </a:p>
        </p:txBody>
      </p:sp>
      <p:sp>
        <p:nvSpPr>
          <p:cNvPr id="8" name="Title 1">
            <a:extLst>
              <a:ext uri="{FF2B5EF4-FFF2-40B4-BE49-F238E27FC236}">
                <a16:creationId xmlns:a16="http://schemas.microsoft.com/office/drawing/2014/main" id="{B35AEE9D-2FDD-4519-9B57-2EF5B7C5C7A2}"/>
              </a:ext>
            </a:extLst>
          </p:cNvPr>
          <p:cNvSpPr>
            <a:spLocks noGrp="1"/>
          </p:cNvSpPr>
          <p:nvPr>
            <p:ph type="title"/>
          </p:nvPr>
        </p:nvSpPr>
        <p:spPr>
          <a:xfrm>
            <a:off x="590552" y="1646802"/>
            <a:ext cx="6637560" cy="584775"/>
          </a:xfrm>
          <a:solidFill>
            <a:schemeClr val="bg1"/>
          </a:solidFill>
        </p:spPr>
        <p:txBody>
          <a:bodyPr/>
          <a:lstStyle/>
          <a:p>
            <a:r>
              <a:rPr lang="en-US" sz="3200" b="1" dirty="0">
                <a:solidFill>
                  <a:srgbClr val="E65300"/>
                </a:solidFill>
              </a:rPr>
              <a:t>Debriefing/Take-Home Messages</a:t>
            </a:r>
          </a:p>
        </p:txBody>
      </p:sp>
      <p:sp>
        <p:nvSpPr>
          <p:cNvPr id="9" name="TextBox 8">
            <a:extLst>
              <a:ext uri="{FF2B5EF4-FFF2-40B4-BE49-F238E27FC236}">
                <a16:creationId xmlns:a16="http://schemas.microsoft.com/office/drawing/2014/main" id="{BD91F819-535B-40EB-93F8-0E2A22D5FBE7}"/>
              </a:ext>
            </a:extLst>
          </p:cNvPr>
          <p:cNvSpPr txBox="1"/>
          <p:nvPr/>
        </p:nvSpPr>
        <p:spPr>
          <a:xfrm>
            <a:off x="0" y="565772"/>
            <a:ext cx="9144000" cy="492443"/>
          </a:xfrm>
          <a:prstGeom prst="rect">
            <a:avLst/>
          </a:prstGeom>
          <a:noFill/>
        </p:spPr>
        <p:txBody>
          <a:bodyPr wrap="square">
            <a:spAutoFit/>
          </a:bodyPr>
          <a:lstStyle/>
          <a:p>
            <a:pPr algn="ctr"/>
            <a:r>
              <a:rPr lang="en-US" sz="2600" b="1" dirty="0">
                <a:solidFill>
                  <a:schemeClr val="bg1"/>
                </a:solidFill>
              </a:rPr>
              <a:t>Red Cell Alloimmunization: More Complex Situations </a:t>
            </a:r>
            <a:endParaRPr lang="en-US" sz="2600" dirty="0">
              <a:solidFill>
                <a:schemeClr val="bg1"/>
              </a:solidFill>
            </a:endParaRPr>
          </a:p>
        </p:txBody>
      </p:sp>
    </p:spTree>
    <p:extLst>
      <p:ext uri="{BB962C8B-B14F-4D97-AF65-F5344CB8AC3E}">
        <p14:creationId xmlns:p14="http://schemas.microsoft.com/office/powerpoint/2010/main" val="25572960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53</a:t>
            </a:fld>
            <a:endParaRPr lang="en-US" sz="1600" dirty="0">
              <a:solidFill>
                <a:srgbClr val="E65300"/>
              </a:solidFill>
            </a:endParaRPr>
          </a:p>
        </p:txBody>
      </p:sp>
      <p:sp>
        <p:nvSpPr>
          <p:cNvPr id="6" name="Title 1"/>
          <p:cNvSpPr>
            <a:spLocks noGrp="1"/>
          </p:cNvSpPr>
          <p:nvPr>
            <p:ph type="title"/>
          </p:nvPr>
        </p:nvSpPr>
        <p:spPr>
          <a:xfrm>
            <a:off x="0" y="171450"/>
            <a:ext cx="9143999" cy="1022350"/>
          </a:xfrm>
        </p:spPr>
        <p:txBody>
          <a:bodyPr/>
          <a:lstStyle/>
          <a:p>
            <a:pPr algn="ctr"/>
            <a:r>
              <a:rPr lang="en-US" sz="3200" b="1" dirty="0">
                <a:solidFill>
                  <a:srgbClr val="722282"/>
                </a:solidFill>
                <a:effectLst>
                  <a:outerShdw blurRad="38100" dist="38100" dir="2700000" algn="tl">
                    <a:srgbClr val="000000">
                      <a:alpha val="43137"/>
                    </a:srgbClr>
                  </a:outerShdw>
                </a:effectLst>
              </a:rPr>
              <a:t>Outline</a:t>
            </a:r>
          </a:p>
        </p:txBody>
      </p:sp>
      <p:sp>
        <p:nvSpPr>
          <p:cNvPr id="2" name="Rounded Rectangle 1"/>
          <p:cNvSpPr/>
          <p:nvPr/>
        </p:nvSpPr>
        <p:spPr bwMode="auto">
          <a:xfrm>
            <a:off x="171450" y="3026965"/>
            <a:ext cx="8835390" cy="924925"/>
          </a:xfrm>
          <a:prstGeom prst="roundRect">
            <a:avLst/>
          </a:prstGeom>
          <a:solidFill>
            <a:srgbClr val="722282"/>
          </a:solidFill>
          <a:ln>
            <a:noFill/>
          </a:ln>
          <a:effectLst/>
        </p:spPr>
        <p:txBody>
          <a:bodyPr wrap="none" rtlCol="0" anchor="ctr"/>
          <a:lstStyle/>
          <a:p>
            <a:pPr algn="ctr"/>
            <a:endParaRPr lang="en-US" dirty="0"/>
          </a:p>
        </p:txBody>
      </p:sp>
      <p:sp>
        <p:nvSpPr>
          <p:cNvPr id="8" name="Content Placeholder 2">
            <a:extLst>
              <a:ext uri="{FF2B5EF4-FFF2-40B4-BE49-F238E27FC236}">
                <a16:creationId xmlns:a16="http://schemas.microsoft.com/office/drawing/2014/main" id="{C58ECDDC-B77A-48E0-8B3A-E0B546447252}"/>
              </a:ext>
            </a:extLst>
          </p:cNvPr>
          <p:cNvSpPr txBox="1">
            <a:spLocks/>
          </p:cNvSpPr>
          <p:nvPr/>
        </p:nvSpPr>
        <p:spPr>
          <a:xfrm>
            <a:off x="178434" y="1853796"/>
            <a:ext cx="8773542" cy="5426974"/>
          </a:xfrm>
          <a:prstGeom prst="rect">
            <a:avLst/>
          </a:prstGeom>
        </p:spPr>
        <p:txBody>
          <a:bodyPr>
            <a:normAutofit/>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marL="274320" indent="-274320">
              <a:lnSpc>
                <a:spcPct val="100000"/>
              </a:lnSpc>
              <a:spcBef>
                <a:spcPts val="600"/>
              </a:spcBef>
              <a:buFont typeface="Arial" panose="020B0604020202020204" pitchFamily="34" charset="0"/>
              <a:buChar char="•"/>
            </a:pPr>
            <a:r>
              <a:rPr lang="en-US" sz="2800" b="1" u="sng" dirty="0">
                <a:solidFill>
                  <a:schemeClr val="bg1">
                    <a:lumMod val="75000"/>
                  </a:schemeClr>
                </a:solidFill>
                <a:effectLst>
                  <a:outerShdw blurRad="38100" dist="38100" dir="2700000" algn="tl">
                    <a:srgbClr val="000000">
                      <a:alpha val="43137"/>
                    </a:srgbClr>
                  </a:outerShdw>
                </a:effectLst>
              </a:rPr>
              <a:t>Case study</a:t>
            </a:r>
            <a:r>
              <a:rPr lang="en-US" sz="2800" b="1" dirty="0">
                <a:solidFill>
                  <a:schemeClr val="bg1">
                    <a:lumMod val="75000"/>
                  </a:schemeClr>
                </a:solidFill>
                <a:effectLst>
                  <a:outerShdw blurRad="38100" dist="38100" dir="2700000" algn="tl">
                    <a:srgbClr val="000000">
                      <a:alpha val="43137"/>
                    </a:srgbClr>
                  </a:outerShdw>
                </a:effectLst>
              </a:rPr>
              <a:t>:  </a:t>
            </a:r>
            <a:r>
              <a:rPr lang="en-US" sz="2600" b="1" dirty="0">
                <a:solidFill>
                  <a:schemeClr val="bg1">
                    <a:lumMod val="75000"/>
                  </a:schemeClr>
                </a:solidFill>
                <a:effectLst>
                  <a:outerShdw blurRad="38100" dist="38100" dir="2700000" algn="tl">
                    <a:srgbClr val="000000">
                      <a:alpha val="43137"/>
                    </a:srgbClr>
                  </a:outerShdw>
                </a:effectLst>
              </a:rPr>
              <a:t>An extremely alloimmunized patient</a:t>
            </a:r>
          </a:p>
          <a:p>
            <a:pPr marL="274320" indent="-274320">
              <a:lnSpc>
                <a:spcPct val="100000"/>
              </a:lnSpc>
              <a:spcBef>
                <a:spcPts val="600"/>
              </a:spcBef>
              <a:buFont typeface="Arial" panose="020B0604020202020204" pitchFamily="34" charset="0"/>
              <a:buChar char="•"/>
            </a:pPr>
            <a:r>
              <a:rPr lang="en-US" sz="2800" b="1" u="sng" dirty="0">
                <a:solidFill>
                  <a:schemeClr val="bg1">
                    <a:lumMod val="75000"/>
                  </a:schemeClr>
                </a:solidFill>
                <a:effectLst>
                  <a:outerShdw blurRad="38100" dist="38100" dir="2700000" algn="tl">
                    <a:srgbClr val="000000">
                      <a:alpha val="43137"/>
                    </a:srgbClr>
                  </a:outerShdw>
                </a:effectLst>
              </a:rPr>
              <a:t>Background</a:t>
            </a:r>
            <a:r>
              <a:rPr lang="en-US" sz="2800" b="1" dirty="0">
                <a:solidFill>
                  <a:schemeClr val="bg1">
                    <a:lumMod val="75000"/>
                  </a:schemeClr>
                </a:solidFill>
                <a:effectLst>
                  <a:outerShdw blurRad="38100" dist="38100" dir="2700000" algn="tl">
                    <a:srgbClr val="000000">
                      <a:alpha val="43137"/>
                    </a:srgbClr>
                  </a:outerShdw>
                </a:effectLst>
              </a:rPr>
              <a:t>:  </a:t>
            </a:r>
            <a:r>
              <a:rPr lang="en-US" sz="2600" b="1" dirty="0">
                <a:solidFill>
                  <a:schemeClr val="bg1">
                    <a:lumMod val="75000"/>
                  </a:schemeClr>
                </a:solidFill>
                <a:effectLst>
                  <a:outerShdw blurRad="38100" dist="38100" dir="2700000" algn="tl">
                    <a:srgbClr val="000000">
                      <a:alpha val="43137"/>
                    </a:srgbClr>
                  </a:outerShdw>
                </a:effectLst>
              </a:rPr>
              <a:t>Overview of red cell alloimmunization </a:t>
            </a:r>
            <a:endParaRPr lang="en-US" sz="2600" b="1" dirty="0">
              <a:solidFill>
                <a:schemeClr val="bg1">
                  <a:lumMod val="75000"/>
                </a:schemeClr>
              </a:solidFill>
            </a:endParaRPr>
          </a:p>
          <a:p>
            <a:pPr marL="274320" indent="-274320">
              <a:lnSpc>
                <a:spcPct val="100000"/>
              </a:lnSpc>
              <a:spcBef>
                <a:spcPts val="600"/>
              </a:spcBef>
              <a:buFont typeface="Arial" panose="020B0604020202020204" pitchFamily="34" charset="0"/>
              <a:buChar char="•"/>
            </a:pPr>
            <a:r>
              <a:rPr lang="en-US" sz="2800" b="1" u="sng" dirty="0">
                <a:solidFill>
                  <a:schemeClr val="bg1"/>
                </a:solidFill>
                <a:effectLst>
                  <a:outerShdw blurRad="38100" dist="38100" dir="2700000" algn="tl">
                    <a:srgbClr val="000000">
                      <a:alpha val="43137"/>
                    </a:srgbClr>
                  </a:outerShdw>
                </a:effectLst>
              </a:rPr>
              <a:t>Solutions</a:t>
            </a:r>
            <a:r>
              <a:rPr lang="en-US" sz="2800" b="1" dirty="0">
                <a:solidFill>
                  <a:schemeClr val="bg1"/>
                </a:solidFill>
                <a:effectLst>
                  <a:outerShdw blurRad="38100" dist="38100" dir="2700000" algn="tl">
                    <a:srgbClr val="000000">
                      <a:alpha val="43137"/>
                    </a:srgbClr>
                  </a:outerShdw>
                </a:effectLst>
              </a:rPr>
              <a:t>: </a:t>
            </a:r>
            <a:r>
              <a:rPr lang="en-US" sz="2600" b="1" dirty="0">
                <a:solidFill>
                  <a:schemeClr val="bg1"/>
                </a:solidFill>
                <a:effectLst>
                  <a:outerShdw blurRad="38100" dist="38100" dir="2700000" algn="tl">
                    <a:srgbClr val="000000">
                      <a:alpha val="43137"/>
                    </a:srgbClr>
                  </a:outerShdw>
                </a:effectLst>
              </a:rPr>
              <a:t>What can we do to mitigate and respond to these challenging situations? </a:t>
            </a:r>
          </a:p>
          <a:p>
            <a:pPr marL="274320" indent="-274320">
              <a:lnSpc>
                <a:spcPct val="100000"/>
              </a:lnSpc>
              <a:spcBef>
                <a:spcPts val="600"/>
              </a:spcBef>
              <a:buFont typeface="Arial" panose="020B0604020202020204" pitchFamily="34" charset="0"/>
              <a:buChar char="•"/>
            </a:pPr>
            <a:r>
              <a:rPr lang="en-US" sz="2800" b="1" u="sng" dirty="0">
                <a:solidFill>
                  <a:schemeClr val="bg1">
                    <a:lumMod val="75000"/>
                  </a:schemeClr>
                </a:solidFill>
                <a:effectLst>
                  <a:outerShdw blurRad="38100" dist="38100" dir="2700000" algn="tl">
                    <a:srgbClr val="000000">
                      <a:alpha val="43137"/>
                    </a:srgbClr>
                  </a:outerShdw>
                </a:effectLst>
              </a:rPr>
              <a:t>Fun quiz</a:t>
            </a:r>
            <a:r>
              <a:rPr lang="en-US" sz="2800" b="1" dirty="0">
                <a:solidFill>
                  <a:schemeClr val="bg1">
                    <a:lumMod val="75000"/>
                  </a:schemeClr>
                </a:solidFill>
                <a:effectLst>
                  <a:outerShdw blurRad="38100" dist="38100" dir="2700000" algn="tl">
                    <a:srgbClr val="000000">
                      <a:alpha val="43137"/>
                    </a:srgbClr>
                  </a:outerShdw>
                </a:effectLst>
              </a:rPr>
              <a:t> (non-graded </a:t>
            </a:r>
            <a:r>
              <a:rPr lang="en-US" sz="2800" b="1" dirty="0">
                <a:solidFill>
                  <a:schemeClr val="bg1">
                    <a:lumMod val="75000"/>
                  </a:schemeClr>
                </a:solidFill>
                <a:effectLst>
                  <a:outerShdw blurRad="38100" dist="38100" dir="2700000" algn="tl">
                    <a:srgbClr val="000000">
                      <a:alpha val="43137"/>
                    </a:srgbClr>
                  </a:outerShdw>
                </a:effectLst>
                <a:sym typeface="Wingdings" panose="05000000000000000000" pitchFamily="2" charset="2"/>
              </a:rPr>
              <a:t>)</a:t>
            </a:r>
          </a:p>
          <a:p>
            <a:pPr marL="274320" indent="-274320">
              <a:lnSpc>
                <a:spcPct val="100000"/>
              </a:lnSpc>
              <a:spcBef>
                <a:spcPts val="600"/>
              </a:spcBef>
              <a:buFont typeface="Arial" panose="020B0604020202020204" pitchFamily="34" charset="0"/>
              <a:buChar char="•"/>
            </a:pPr>
            <a:r>
              <a:rPr lang="en-US" sz="2800" b="1" u="sng" dirty="0">
                <a:solidFill>
                  <a:schemeClr val="bg1">
                    <a:lumMod val="75000"/>
                  </a:schemeClr>
                </a:solidFill>
                <a:effectLst>
                  <a:outerShdw blurRad="38100" dist="38100" dir="2700000" algn="tl">
                    <a:srgbClr val="000000">
                      <a:alpha val="43137"/>
                    </a:srgbClr>
                  </a:outerShdw>
                </a:effectLst>
                <a:sym typeface="Wingdings" panose="05000000000000000000" pitchFamily="2" charset="2"/>
              </a:rPr>
              <a:t>References</a:t>
            </a:r>
            <a:endParaRPr lang="en-US" sz="2800" b="1" u="sng" dirty="0">
              <a:solidFill>
                <a:schemeClr val="bg1">
                  <a:lumMod val="75000"/>
                </a:schemeClr>
              </a:solidFill>
              <a:effectLst>
                <a:outerShdw blurRad="38100" dist="38100" dir="2700000" algn="tl">
                  <a:srgbClr val="000000">
                    <a:alpha val="43137"/>
                  </a:srgbClr>
                </a:outerShdw>
              </a:effectLst>
            </a:endParaRPr>
          </a:p>
          <a:p>
            <a:pPr marL="274320" indent="-274320">
              <a:lnSpc>
                <a:spcPct val="100000"/>
              </a:lnSpc>
              <a:spcBef>
                <a:spcPts val="600"/>
              </a:spcBef>
              <a:buFont typeface="Arial" panose="020B0604020202020204" pitchFamily="34" charset="0"/>
              <a:buChar char="•"/>
            </a:pPr>
            <a:r>
              <a:rPr lang="en-US" sz="2800" b="1" u="sng" dirty="0">
                <a:solidFill>
                  <a:schemeClr val="bg1">
                    <a:lumMod val="75000"/>
                  </a:schemeClr>
                </a:solidFill>
                <a:effectLst>
                  <a:outerShdw blurRad="38100" dist="38100" dir="2700000" algn="tl">
                    <a:srgbClr val="000000">
                      <a:alpha val="43137"/>
                    </a:srgbClr>
                  </a:outerShdw>
                </a:effectLst>
              </a:rPr>
              <a:t>Q-&amp;-A</a:t>
            </a:r>
          </a:p>
          <a:p>
            <a:pPr lvl="1">
              <a:spcBef>
                <a:spcPts val="600"/>
              </a:spcBef>
              <a:spcAft>
                <a:spcPts val="600"/>
              </a:spcAft>
              <a:buFont typeface="Arial" pitchFamily="34" charset="0"/>
              <a:buChar char="•"/>
            </a:pPr>
            <a:endParaRPr lang="en-US" sz="2400" dirty="0">
              <a:solidFill>
                <a:schemeClr val="bg1"/>
              </a:solidFill>
            </a:endParaRPr>
          </a:p>
        </p:txBody>
      </p:sp>
    </p:spTree>
    <p:extLst>
      <p:ext uri="{BB962C8B-B14F-4D97-AF65-F5344CB8AC3E}">
        <p14:creationId xmlns:p14="http://schemas.microsoft.com/office/powerpoint/2010/main" val="13518736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54</a:t>
            </a:fld>
            <a:endParaRPr lang="en-US" sz="1600" dirty="0">
              <a:solidFill>
                <a:srgbClr val="E65300"/>
              </a:solidFill>
            </a:endParaRPr>
          </a:p>
        </p:txBody>
      </p:sp>
      <p:sp>
        <p:nvSpPr>
          <p:cNvPr id="9" name="Content Placeholder 2"/>
          <p:cNvSpPr txBox="1">
            <a:spLocks/>
          </p:cNvSpPr>
          <p:nvPr/>
        </p:nvSpPr>
        <p:spPr>
          <a:xfrm>
            <a:off x="198382" y="821706"/>
            <a:ext cx="8869417" cy="5636621"/>
          </a:xfrm>
          <a:prstGeom prst="rect">
            <a:avLst/>
          </a:prstGeom>
        </p:spPr>
        <p:txBody>
          <a:bodyPr>
            <a:normAutofit/>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a:lnSpc>
                <a:spcPct val="100000"/>
              </a:lnSpc>
              <a:spcBef>
                <a:spcPts val="300"/>
              </a:spcBef>
              <a:spcAft>
                <a:spcPts val="300"/>
              </a:spcAft>
            </a:pPr>
            <a:endParaRPr lang="en-US" sz="2800" dirty="0">
              <a:latin typeface="Arial" panose="020B0604020202020204" pitchFamily="34" charset="0"/>
              <a:cs typeface="Arial" panose="020B0604020202020204" pitchFamily="34" charset="0"/>
            </a:endParaRPr>
          </a:p>
          <a:p>
            <a:pPr algn="l">
              <a:lnSpc>
                <a:spcPct val="100000"/>
              </a:lnSpc>
              <a:spcBef>
                <a:spcPts val="300"/>
              </a:spcBef>
              <a:spcAft>
                <a:spcPts val="300"/>
              </a:spcAft>
            </a:pPr>
            <a:r>
              <a:rPr lang="en-US" sz="2600" b="1" u="sng" dirty="0">
                <a:solidFill>
                  <a:srgbClr val="E65300"/>
                </a:solidFill>
                <a:latin typeface="Arial" panose="020B0604020202020204" pitchFamily="34" charset="0"/>
                <a:cs typeface="Arial" panose="020B0604020202020204" pitchFamily="34" charset="0"/>
              </a:rPr>
              <a:t>A General Overview</a:t>
            </a:r>
            <a:r>
              <a:rPr lang="en-US" sz="2600" b="1" dirty="0">
                <a:solidFill>
                  <a:srgbClr val="E65300"/>
                </a:solidFill>
                <a:latin typeface="Arial" panose="020B0604020202020204" pitchFamily="34" charset="0"/>
                <a:cs typeface="Arial" panose="020B0604020202020204" pitchFamily="34" charset="0"/>
              </a:rPr>
              <a:t>: </a:t>
            </a:r>
            <a:r>
              <a:rPr lang="en-US" sz="2600" b="1" dirty="0">
                <a:latin typeface="Arial" panose="020B0604020202020204" pitchFamily="34" charset="0"/>
                <a:cs typeface="Arial" panose="020B0604020202020204" pitchFamily="34" charset="0"/>
              </a:rPr>
              <a:t>Univ. of Pittsburgh Med. Ctr.’s </a:t>
            </a:r>
            <a:r>
              <a:rPr lang="en-US" sz="2600" b="1" i="0" dirty="0">
                <a:effectLst/>
                <a:latin typeface="Arial" panose="020B0604020202020204" pitchFamily="34" charset="0"/>
                <a:cs typeface="Arial" panose="020B0604020202020204" pitchFamily="34" charset="0"/>
              </a:rPr>
              <a:t>strategy includes six key components (that also apply to “routine” patient blood management):</a:t>
            </a:r>
          </a:p>
          <a:p>
            <a:pPr marL="365760" indent="-365760" algn="l">
              <a:lnSpc>
                <a:spcPct val="100000"/>
              </a:lnSpc>
              <a:spcBef>
                <a:spcPts val="300"/>
              </a:spcBef>
              <a:spcAft>
                <a:spcPts val="300"/>
              </a:spcAft>
              <a:buFont typeface="+mj-lt"/>
              <a:buAutoNum type="arabicPeriod"/>
            </a:pPr>
            <a:r>
              <a:rPr lang="en-US" sz="2300" b="0" i="0" dirty="0">
                <a:effectLst/>
                <a:latin typeface="Arial" panose="020B0604020202020204" pitchFamily="34" charset="0"/>
                <a:cs typeface="Arial" panose="020B0604020202020204" pitchFamily="34" charset="0"/>
              </a:rPr>
              <a:t>Leverage computerized physician order entry systems to   </a:t>
            </a:r>
            <a:r>
              <a:rPr lang="en-US" sz="2300" b="1" i="1" dirty="0">
                <a:effectLst/>
                <a:latin typeface="Arial" panose="020B0604020202020204" pitchFamily="34" charset="0"/>
                <a:cs typeface="Arial" panose="020B0604020202020204" pitchFamily="34" charset="0"/>
              </a:rPr>
              <a:t>guide evidence-based transfusions</a:t>
            </a:r>
          </a:p>
          <a:p>
            <a:pPr marL="365760" indent="-365760" algn="l">
              <a:lnSpc>
                <a:spcPct val="100000"/>
              </a:lnSpc>
              <a:spcBef>
                <a:spcPts val="300"/>
              </a:spcBef>
              <a:spcAft>
                <a:spcPts val="300"/>
              </a:spcAft>
              <a:buFont typeface="+mj-lt"/>
              <a:buAutoNum type="arabicPeriod"/>
            </a:pPr>
            <a:r>
              <a:rPr lang="en-US" sz="2300" b="1" i="1" dirty="0">
                <a:effectLst/>
                <a:latin typeface="Arial" panose="020B0604020202020204" pitchFamily="34" charset="0"/>
                <a:cs typeface="Arial" panose="020B0604020202020204" pitchFamily="34" charset="0"/>
              </a:rPr>
              <a:t>Reduce all forms of waste </a:t>
            </a:r>
            <a:r>
              <a:rPr lang="en-US" sz="2300" dirty="0">
                <a:effectLst/>
                <a:latin typeface="Arial" panose="020B0604020202020204" pitchFamily="34" charset="0"/>
                <a:cs typeface="Arial" panose="020B0604020202020204" pitchFamily="34" charset="0"/>
              </a:rPr>
              <a:t>related to blood transfusion practice  </a:t>
            </a:r>
          </a:p>
          <a:p>
            <a:pPr marL="365760" indent="-365760" algn="l">
              <a:lnSpc>
                <a:spcPct val="100000"/>
              </a:lnSpc>
              <a:spcBef>
                <a:spcPts val="300"/>
              </a:spcBef>
              <a:spcAft>
                <a:spcPts val="300"/>
              </a:spcAft>
              <a:buFont typeface="+mj-lt"/>
              <a:buAutoNum type="arabicPeriod"/>
            </a:pPr>
            <a:r>
              <a:rPr lang="en-US" sz="2300" b="1" i="1" dirty="0">
                <a:effectLst/>
                <a:latin typeface="Arial" panose="020B0604020202020204" pitchFamily="34" charset="0"/>
                <a:cs typeface="Arial" panose="020B0604020202020204" pitchFamily="34" charset="0"/>
              </a:rPr>
              <a:t>Promote alternative blood transfusion methods </a:t>
            </a:r>
            <a:r>
              <a:rPr lang="en-US" sz="2300" b="1" i="1" dirty="0">
                <a:latin typeface="Arial" panose="020B0604020202020204" pitchFamily="34" charset="0"/>
                <a:cs typeface="Arial" panose="020B0604020202020204" pitchFamily="34" charset="0"/>
              </a:rPr>
              <a:t>&amp;</a:t>
            </a:r>
            <a:r>
              <a:rPr lang="en-US" sz="2300" b="1" i="1" dirty="0">
                <a:effectLst/>
                <a:latin typeface="Arial" panose="020B0604020202020204" pitchFamily="34" charset="0"/>
                <a:cs typeface="Arial" panose="020B0604020202020204" pitchFamily="34" charset="0"/>
              </a:rPr>
              <a:t> systems  </a:t>
            </a:r>
          </a:p>
          <a:p>
            <a:pPr marL="365760" indent="-365760" algn="l">
              <a:lnSpc>
                <a:spcPct val="100000"/>
              </a:lnSpc>
              <a:spcBef>
                <a:spcPts val="300"/>
              </a:spcBef>
              <a:spcAft>
                <a:spcPts val="300"/>
              </a:spcAft>
              <a:buFont typeface="+mj-lt"/>
              <a:buAutoNum type="arabicPeriod"/>
            </a:pPr>
            <a:r>
              <a:rPr lang="en-US" sz="2300" b="1" i="1" dirty="0">
                <a:effectLst/>
                <a:latin typeface="Arial" panose="020B0604020202020204" pitchFamily="34" charset="0"/>
                <a:cs typeface="Arial" panose="020B0604020202020204" pitchFamily="34" charset="0"/>
              </a:rPr>
              <a:t>Promote anemia management strategies</a:t>
            </a:r>
            <a:r>
              <a:rPr lang="en-US" sz="2300" dirty="0">
                <a:effectLst/>
                <a:latin typeface="Arial" panose="020B0604020202020204" pitchFamily="34" charset="0"/>
                <a:cs typeface="Arial" panose="020B0604020202020204" pitchFamily="34" charset="0"/>
              </a:rPr>
              <a:t>  </a:t>
            </a:r>
          </a:p>
          <a:p>
            <a:pPr marL="365760" indent="-365760" algn="l">
              <a:lnSpc>
                <a:spcPct val="100000"/>
              </a:lnSpc>
              <a:spcBef>
                <a:spcPts val="300"/>
              </a:spcBef>
              <a:spcAft>
                <a:spcPts val="300"/>
              </a:spcAft>
              <a:buFont typeface="+mj-lt"/>
              <a:buAutoNum type="arabicPeriod"/>
            </a:pPr>
            <a:r>
              <a:rPr lang="en-US" sz="2300" b="1" i="1" dirty="0">
                <a:effectLst/>
                <a:latin typeface="Arial" panose="020B0604020202020204" pitchFamily="34" charset="0"/>
                <a:cs typeface="Arial" panose="020B0604020202020204" pitchFamily="34" charset="0"/>
              </a:rPr>
              <a:t>Limit iatrogenic blood loss  </a:t>
            </a:r>
          </a:p>
          <a:p>
            <a:pPr marL="365760" indent="-365760" algn="l">
              <a:lnSpc>
                <a:spcPct val="100000"/>
              </a:lnSpc>
              <a:spcBef>
                <a:spcPts val="300"/>
              </a:spcBef>
              <a:spcAft>
                <a:spcPts val="300"/>
              </a:spcAft>
              <a:buFont typeface="+mj-lt"/>
              <a:buAutoNum type="arabicPeriod"/>
            </a:pPr>
            <a:r>
              <a:rPr lang="en-US" sz="2300" b="1" i="1" dirty="0">
                <a:effectLst/>
                <a:latin typeface="Arial" panose="020B0604020202020204" pitchFamily="34" charset="0"/>
                <a:cs typeface="Arial" panose="020B0604020202020204" pitchFamily="34" charset="0"/>
              </a:rPr>
              <a:t>Provide blood management education</a:t>
            </a:r>
            <a:r>
              <a:rPr lang="en-US" sz="2300" b="0" i="0" dirty="0">
                <a:effectLst/>
                <a:latin typeface="Arial" panose="020B0604020202020204" pitchFamily="34" charset="0"/>
                <a:cs typeface="Arial" panose="020B0604020202020204" pitchFamily="34" charset="0"/>
              </a:rPr>
              <a:t>, awareness and auditing for clinicians, as well as patient-centered shared decision-making tools</a:t>
            </a:r>
          </a:p>
          <a:p>
            <a:pPr lvl="1">
              <a:spcBef>
                <a:spcPts val="300"/>
              </a:spcBef>
              <a:spcAft>
                <a:spcPts val="300"/>
              </a:spcAft>
              <a:buFont typeface="Arial" pitchFamily="34" charset="0"/>
              <a:buChar char="•"/>
            </a:pPr>
            <a:endParaRPr lang="en-US" sz="2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48CFF14-BA38-44D3-A501-E6A3018BC386}"/>
              </a:ext>
            </a:extLst>
          </p:cNvPr>
          <p:cNvSpPr txBox="1"/>
          <p:nvPr/>
        </p:nvSpPr>
        <p:spPr>
          <a:xfrm>
            <a:off x="1034142" y="6338585"/>
            <a:ext cx="6183086" cy="369332"/>
          </a:xfrm>
          <a:prstGeom prst="rect">
            <a:avLst/>
          </a:prstGeom>
          <a:noFill/>
        </p:spPr>
        <p:txBody>
          <a:bodyPr wrap="square">
            <a:spAutoFit/>
          </a:bodyPr>
          <a:lstStyle/>
          <a:p>
            <a:r>
              <a:rPr lang="en-US" dirty="0"/>
              <a:t>From “Using blood wisely” (on </a:t>
            </a:r>
            <a:r>
              <a:rPr lang="en-US" i="1" dirty="0"/>
              <a:t>Choosing Wisely </a:t>
            </a:r>
            <a:r>
              <a:rPr lang="en-US" dirty="0"/>
              <a:t>website)</a:t>
            </a:r>
          </a:p>
        </p:txBody>
      </p:sp>
      <p:sp>
        <p:nvSpPr>
          <p:cNvPr id="8" name="TextBox 7">
            <a:extLst>
              <a:ext uri="{FF2B5EF4-FFF2-40B4-BE49-F238E27FC236}">
                <a16:creationId xmlns:a16="http://schemas.microsoft.com/office/drawing/2014/main" id="{BDB96F5F-782E-4CAE-9417-35C009BD3F6F}"/>
              </a:ext>
            </a:extLst>
          </p:cNvPr>
          <p:cNvSpPr txBox="1"/>
          <p:nvPr/>
        </p:nvSpPr>
        <p:spPr>
          <a:xfrm>
            <a:off x="0" y="285530"/>
            <a:ext cx="9144000" cy="954107"/>
          </a:xfrm>
          <a:prstGeom prst="rect">
            <a:avLst/>
          </a:prstGeom>
          <a:noFill/>
        </p:spPr>
        <p:txBody>
          <a:bodyPr wrap="square">
            <a:spAutoFit/>
          </a:bodyPr>
          <a:lstStyle/>
          <a:p>
            <a:pPr algn="ctr"/>
            <a:r>
              <a:rPr lang="en-US" sz="2800" b="1" dirty="0">
                <a:solidFill>
                  <a:srgbClr val="7030A0"/>
                </a:solidFill>
              </a:rPr>
              <a:t>Extreme Alloimmunization: How We Mitigate/Respond to These Situations</a:t>
            </a:r>
            <a:endParaRPr lang="en-US" sz="2800" dirty="0">
              <a:solidFill>
                <a:srgbClr val="7030A0"/>
              </a:solidFill>
            </a:endParaRPr>
          </a:p>
        </p:txBody>
      </p:sp>
    </p:spTree>
    <p:extLst>
      <p:ext uri="{BB962C8B-B14F-4D97-AF65-F5344CB8AC3E}">
        <p14:creationId xmlns:p14="http://schemas.microsoft.com/office/powerpoint/2010/main" val="14642001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55</a:t>
            </a:fld>
            <a:endParaRPr lang="en-US" sz="1600" dirty="0">
              <a:solidFill>
                <a:srgbClr val="E65300"/>
              </a:solidFill>
            </a:endParaRPr>
          </a:p>
        </p:txBody>
      </p:sp>
      <p:sp>
        <p:nvSpPr>
          <p:cNvPr id="9" name="Content Placeholder 2"/>
          <p:cNvSpPr txBox="1">
            <a:spLocks/>
          </p:cNvSpPr>
          <p:nvPr/>
        </p:nvSpPr>
        <p:spPr>
          <a:xfrm>
            <a:off x="176611" y="1006764"/>
            <a:ext cx="4493360" cy="5837852"/>
          </a:xfrm>
          <a:prstGeom prst="rect">
            <a:avLst/>
          </a:prstGeom>
        </p:spPr>
        <p:txBody>
          <a:bodyPr>
            <a:normAutofit/>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a:lnSpc>
                <a:spcPct val="110000"/>
              </a:lnSpc>
              <a:spcAft>
                <a:spcPts val="0"/>
              </a:spcAft>
            </a:pPr>
            <a:endParaRPr lang="en-US" sz="2800" dirty="0">
              <a:latin typeface="Arial" panose="020B0604020202020204" pitchFamily="34" charset="0"/>
              <a:cs typeface="Arial" panose="020B0604020202020204" pitchFamily="34" charset="0"/>
            </a:endParaRPr>
          </a:p>
          <a:p>
            <a:pPr algn="l">
              <a:lnSpc>
                <a:spcPct val="110000"/>
              </a:lnSpc>
              <a:spcAft>
                <a:spcPts val="0"/>
              </a:spcAft>
            </a:pPr>
            <a:r>
              <a:rPr lang="en-US" sz="2800" b="1" u="sng" dirty="0">
                <a:solidFill>
                  <a:srgbClr val="E65300"/>
                </a:solidFill>
                <a:latin typeface="Arial" panose="020B0604020202020204" pitchFamily="34" charset="0"/>
                <a:cs typeface="Arial" panose="020B0604020202020204" pitchFamily="34" charset="0"/>
              </a:rPr>
              <a:t>More general thoughts …</a:t>
            </a:r>
            <a:endParaRPr lang="en-US" sz="2800" b="1" i="0" dirty="0">
              <a:effectLst/>
              <a:latin typeface="Arial" panose="020B0604020202020204" pitchFamily="34" charset="0"/>
              <a:cs typeface="Arial" panose="020B0604020202020204" pitchFamily="34" charset="0"/>
            </a:endParaRPr>
          </a:p>
          <a:p>
            <a:pPr marL="285750" indent="-285750">
              <a:lnSpc>
                <a:spcPct val="110000"/>
              </a:lnSpc>
              <a:spcAft>
                <a:spcPts val="0"/>
              </a:spcAft>
              <a:buFont typeface="Arial" panose="020B0604020202020204" pitchFamily="34" charset="0"/>
              <a:buChar char="•"/>
              <a:defRPr/>
            </a:pPr>
            <a:r>
              <a:rPr lang="en-US" sz="2600" dirty="0">
                <a:ea typeface="ＭＳ Ｐゴシック" pitchFamily="34" charset="-128"/>
              </a:rPr>
              <a:t>Patients NEVER should be denied transfusions if compatible blood is not available or does not exist</a:t>
            </a:r>
          </a:p>
          <a:p>
            <a:pPr marL="285750" indent="-285750">
              <a:lnSpc>
                <a:spcPct val="110000"/>
              </a:lnSpc>
              <a:spcAft>
                <a:spcPts val="0"/>
              </a:spcAft>
              <a:buFont typeface="Arial" panose="020B0604020202020204" pitchFamily="34" charset="0"/>
              <a:buChar char="•"/>
              <a:defRPr/>
            </a:pPr>
            <a:r>
              <a:rPr lang="en-US" sz="2600" dirty="0">
                <a:ea typeface="ＭＳ Ｐゴシック" pitchFamily="34" charset="-128"/>
              </a:rPr>
              <a:t>Communication between blood center and hospital (both transfusion service and clinicians) is crucial</a:t>
            </a:r>
          </a:p>
          <a:p>
            <a:pPr marL="285750" indent="-285750">
              <a:lnSpc>
                <a:spcPct val="110000"/>
              </a:lnSpc>
              <a:spcAft>
                <a:spcPts val="0"/>
              </a:spcAft>
              <a:buFont typeface="Arial" panose="020B0604020202020204" pitchFamily="34" charset="0"/>
              <a:buChar char="•"/>
              <a:defRPr/>
            </a:pPr>
            <a:r>
              <a:rPr lang="en-US" sz="2600" dirty="0">
                <a:ea typeface="ＭＳ Ｐゴシック" pitchFamily="34" charset="-128"/>
                <a:cs typeface="Arial" panose="020B0604020202020204" pitchFamily="34" charset="0"/>
              </a:rPr>
              <a:t>MAKE A PLAN!</a:t>
            </a:r>
          </a:p>
          <a:p>
            <a:pPr marL="285750" indent="-285750">
              <a:lnSpc>
                <a:spcPct val="110000"/>
              </a:lnSpc>
              <a:spcAft>
                <a:spcPts val="0"/>
              </a:spcAft>
              <a:buFont typeface="Arial" panose="020B0604020202020204" pitchFamily="34" charset="0"/>
              <a:buChar char="•"/>
              <a:defRPr/>
            </a:pPr>
            <a:r>
              <a:rPr lang="en-US" sz="2600" dirty="0">
                <a:ea typeface="ＭＳ Ｐゴシック" pitchFamily="34" charset="-128"/>
                <a:cs typeface="Arial" panose="020B0604020202020204" pitchFamily="34" charset="0"/>
              </a:rPr>
              <a:t>WORK THE PLAN!!</a:t>
            </a:r>
            <a:endParaRPr lang="en-US" sz="2600" dirty="0">
              <a:cs typeface="Arial" panose="020B0604020202020204" pitchFamily="34" charset="0"/>
            </a:endParaRPr>
          </a:p>
        </p:txBody>
      </p:sp>
      <p:sp>
        <p:nvSpPr>
          <p:cNvPr id="8" name="TextBox 7">
            <a:extLst>
              <a:ext uri="{FF2B5EF4-FFF2-40B4-BE49-F238E27FC236}">
                <a16:creationId xmlns:a16="http://schemas.microsoft.com/office/drawing/2014/main" id="{BDB96F5F-782E-4CAE-9417-35C009BD3F6F}"/>
              </a:ext>
            </a:extLst>
          </p:cNvPr>
          <p:cNvSpPr txBox="1"/>
          <p:nvPr/>
        </p:nvSpPr>
        <p:spPr>
          <a:xfrm>
            <a:off x="0" y="285530"/>
            <a:ext cx="9144000" cy="954107"/>
          </a:xfrm>
          <a:prstGeom prst="rect">
            <a:avLst/>
          </a:prstGeom>
          <a:noFill/>
        </p:spPr>
        <p:txBody>
          <a:bodyPr wrap="square">
            <a:spAutoFit/>
          </a:bodyPr>
          <a:lstStyle/>
          <a:p>
            <a:pPr algn="ctr"/>
            <a:r>
              <a:rPr lang="en-US" sz="2800" b="1" dirty="0">
                <a:solidFill>
                  <a:srgbClr val="7030A0"/>
                </a:solidFill>
              </a:rPr>
              <a:t>Extreme Alloimmunization: How We Mitigate/Respond to These Situations</a:t>
            </a:r>
            <a:endParaRPr lang="en-US" sz="2800" dirty="0">
              <a:solidFill>
                <a:srgbClr val="7030A0"/>
              </a:solidFill>
            </a:endParaRPr>
          </a:p>
        </p:txBody>
      </p:sp>
      <p:pic>
        <p:nvPicPr>
          <p:cNvPr id="6" name="Picture 10" descr="Telephone">
            <a:extLst>
              <a:ext uri="{FF2B5EF4-FFF2-40B4-BE49-F238E27FC236}">
                <a16:creationId xmlns:a16="http://schemas.microsoft.com/office/drawing/2014/main" id="{A22BDDB0-9341-44F8-9F50-441D7571BC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5631" y="1239637"/>
            <a:ext cx="1623768" cy="14287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0">
            <a:extLst>
              <a:ext uri="{FF2B5EF4-FFF2-40B4-BE49-F238E27FC236}">
                <a16:creationId xmlns:a16="http://schemas.microsoft.com/office/drawing/2014/main" id="{620FDED6-40D4-4EEE-9E2B-4F9BD99754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547259"/>
            <a:ext cx="4255903" cy="3626436"/>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6808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56</a:t>
            </a:fld>
            <a:endParaRPr lang="en-US" sz="1600" dirty="0">
              <a:solidFill>
                <a:srgbClr val="E65300"/>
              </a:solidFill>
            </a:endParaRPr>
          </a:p>
        </p:txBody>
      </p:sp>
      <p:sp>
        <p:nvSpPr>
          <p:cNvPr id="10" name="TextBox 9">
            <a:extLst>
              <a:ext uri="{FF2B5EF4-FFF2-40B4-BE49-F238E27FC236}">
                <a16:creationId xmlns:a16="http://schemas.microsoft.com/office/drawing/2014/main" id="{9BE7F40E-7419-47AE-B4E0-3928971BBB3D}"/>
              </a:ext>
            </a:extLst>
          </p:cNvPr>
          <p:cNvSpPr txBox="1"/>
          <p:nvPr/>
        </p:nvSpPr>
        <p:spPr>
          <a:xfrm>
            <a:off x="973168" y="1724441"/>
            <a:ext cx="7108371" cy="5262979"/>
          </a:xfrm>
          <a:prstGeom prst="rect">
            <a:avLst/>
          </a:prstGeom>
          <a:noFill/>
        </p:spPr>
        <p:txBody>
          <a:bodyPr wrap="square">
            <a:spAutoFit/>
          </a:bodyPr>
          <a:lstStyle/>
          <a:p>
            <a:pPr algn="ctr"/>
            <a:endParaRPr lang="en-US" sz="2800" b="1" dirty="0">
              <a:solidFill>
                <a:srgbClr val="7030A0"/>
              </a:solidFill>
            </a:endParaRPr>
          </a:p>
          <a:p>
            <a:pPr algn="ctr"/>
            <a:r>
              <a:rPr lang="en-US" sz="2800" b="1" dirty="0"/>
              <a:t>As we do this, we must remember that </a:t>
            </a:r>
            <a:r>
              <a:rPr lang="en-US" sz="2800" b="1" i="1" dirty="0">
                <a:solidFill>
                  <a:srgbClr val="E65300"/>
                </a:solidFill>
                <a:effectLst>
                  <a:outerShdw blurRad="38100" dist="38100" dir="2700000" algn="tl">
                    <a:srgbClr val="000000">
                      <a:alpha val="43137"/>
                    </a:srgbClr>
                  </a:outerShdw>
                </a:effectLst>
              </a:rPr>
              <a:t>our main goal is NOT focused on RBC transfusions</a:t>
            </a:r>
            <a:r>
              <a:rPr lang="en-US" sz="2800" b="1" dirty="0"/>
              <a:t> (though that is important)</a:t>
            </a:r>
          </a:p>
          <a:p>
            <a:pPr algn="ctr"/>
            <a:endParaRPr lang="en-US" sz="2800" b="1" dirty="0"/>
          </a:p>
          <a:p>
            <a:pPr algn="ctr"/>
            <a:r>
              <a:rPr lang="en-US" sz="2800" b="1" dirty="0"/>
              <a:t>Rather, we are using all our resources to </a:t>
            </a:r>
            <a:r>
              <a:rPr lang="en-US" sz="2800" b="1" i="1" dirty="0">
                <a:solidFill>
                  <a:srgbClr val="E65300"/>
                </a:solidFill>
                <a:effectLst>
                  <a:outerShdw blurRad="38100" dist="38100" dir="2700000" algn="tl">
                    <a:srgbClr val="000000">
                      <a:alpha val="43137"/>
                    </a:srgbClr>
                  </a:outerShdw>
                </a:effectLst>
              </a:rPr>
              <a:t>protect the patient from the deleterious impacts of anemia </a:t>
            </a:r>
          </a:p>
          <a:p>
            <a:pPr algn="ctr"/>
            <a:endParaRPr lang="en-US" sz="2800" b="1" dirty="0"/>
          </a:p>
          <a:p>
            <a:pPr algn="ctr"/>
            <a:r>
              <a:rPr lang="en-US" sz="2800" b="1" dirty="0"/>
              <a:t>Much of what we will discuss comes down to</a:t>
            </a:r>
            <a:r>
              <a:rPr lang="en-US" sz="2800" b="1" dirty="0">
                <a:solidFill>
                  <a:srgbClr val="7030A0"/>
                </a:solidFill>
              </a:rPr>
              <a:t> </a:t>
            </a:r>
            <a:r>
              <a:rPr lang="en-US" sz="2800" b="1" u="sng" dirty="0">
                <a:solidFill>
                  <a:srgbClr val="7030A0"/>
                </a:solidFill>
              </a:rPr>
              <a:t>choosing wisely</a:t>
            </a:r>
          </a:p>
          <a:p>
            <a:pPr algn="ctr"/>
            <a:endParaRPr lang="en-US" sz="2800" dirty="0">
              <a:solidFill>
                <a:srgbClr val="7030A0"/>
              </a:solidFill>
            </a:endParaRPr>
          </a:p>
        </p:txBody>
      </p:sp>
      <p:sp>
        <p:nvSpPr>
          <p:cNvPr id="4" name="TextBox 3">
            <a:extLst>
              <a:ext uri="{FF2B5EF4-FFF2-40B4-BE49-F238E27FC236}">
                <a16:creationId xmlns:a16="http://schemas.microsoft.com/office/drawing/2014/main" id="{71187471-3946-4C53-9512-EEC6810D50B7}"/>
              </a:ext>
            </a:extLst>
          </p:cNvPr>
          <p:cNvSpPr txBox="1"/>
          <p:nvPr/>
        </p:nvSpPr>
        <p:spPr>
          <a:xfrm>
            <a:off x="0" y="285530"/>
            <a:ext cx="9144000" cy="954107"/>
          </a:xfrm>
          <a:prstGeom prst="rect">
            <a:avLst/>
          </a:prstGeom>
          <a:noFill/>
        </p:spPr>
        <p:txBody>
          <a:bodyPr wrap="square">
            <a:spAutoFit/>
          </a:bodyPr>
          <a:lstStyle/>
          <a:p>
            <a:pPr algn="ctr"/>
            <a:r>
              <a:rPr lang="en-US" sz="2800" b="1" dirty="0">
                <a:solidFill>
                  <a:srgbClr val="7030A0"/>
                </a:solidFill>
              </a:rPr>
              <a:t>Extreme Alloimmunization: How We Mitigate/Respond to These Situations</a:t>
            </a:r>
            <a:endParaRPr lang="en-US" sz="2800" dirty="0">
              <a:solidFill>
                <a:srgbClr val="7030A0"/>
              </a:solidFill>
            </a:endParaRPr>
          </a:p>
        </p:txBody>
      </p:sp>
      <p:sp>
        <p:nvSpPr>
          <p:cNvPr id="6" name="Content Placeholder 2">
            <a:extLst>
              <a:ext uri="{FF2B5EF4-FFF2-40B4-BE49-F238E27FC236}">
                <a16:creationId xmlns:a16="http://schemas.microsoft.com/office/drawing/2014/main" id="{F669470B-88B9-4422-9935-F25960B08687}"/>
              </a:ext>
            </a:extLst>
          </p:cNvPr>
          <p:cNvSpPr txBox="1">
            <a:spLocks/>
          </p:cNvSpPr>
          <p:nvPr/>
        </p:nvSpPr>
        <p:spPr>
          <a:xfrm>
            <a:off x="232033" y="1398795"/>
            <a:ext cx="8590642" cy="1084030"/>
          </a:xfrm>
          <a:prstGeom prst="rect">
            <a:avLst/>
          </a:prstGeom>
        </p:spPr>
        <p:txBody>
          <a:bodyPr>
            <a:noAutofit/>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a:lnSpc>
                <a:spcPct val="100000"/>
              </a:lnSpc>
              <a:spcAft>
                <a:spcPts val="0"/>
              </a:spcAft>
            </a:pPr>
            <a:r>
              <a:rPr lang="en-US" sz="3200" b="1" dirty="0">
                <a:solidFill>
                  <a:srgbClr val="E65300"/>
                </a:solidFill>
              </a:rPr>
              <a:t>Prevention-focused measures (in general)</a:t>
            </a:r>
          </a:p>
        </p:txBody>
      </p:sp>
    </p:spTree>
    <p:extLst>
      <p:ext uri="{BB962C8B-B14F-4D97-AF65-F5344CB8AC3E}">
        <p14:creationId xmlns:p14="http://schemas.microsoft.com/office/powerpoint/2010/main" val="39321361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57</a:t>
            </a:fld>
            <a:endParaRPr lang="en-US" sz="1600" dirty="0">
              <a:solidFill>
                <a:srgbClr val="E65300"/>
              </a:solidFill>
            </a:endParaRPr>
          </a:p>
        </p:txBody>
      </p:sp>
      <p:sp>
        <p:nvSpPr>
          <p:cNvPr id="9" name="Content Placeholder 2"/>
          <p:cNvSpPr txBox="1">
            <a:spLocks/>
          </p:cNvSpPr>
          <p:nvPr/>
        </p:nvSpPr>
        <p:spPr>
          <a:xfrm>
            <a:off x="215896" y="1370084"/>
            <a:ext cx="8851900" cy="5636621"/>
          </a:xfrm>
          <a:prstGeom prst="rect">
            <a:avLst/>
          </a:prstGeom>
        </p:spPr>
        <p:txBody>
          <a:bodyPr>
            <a:normAutofit/>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a:lnSpc>
                <a:spcPct val="100000"/>
              </a:lnSpc>
              <a:spcBef>
                <a:spcPts val="200"/>
              </a:spcBef>
              <a:spcAft>
                <a:spcPts val="200"/>
              </a:spcAft>
            </a:pPr>
            <a:r>
              <a:rPr lang="en-US" sz="2600" b="1" u="sng" dirty="0">
                <a:solidFill>
                  <a:srgbClr val="E65300"/>
                </a:solidFill>
              </a:rPr>
              <a:t>Red cell alloantibodies:  Prevention</a:t>
            </a:r>
          </a:p>
          <a:p>
            <a:pPr marL="274320" indent="-274320">
              <a:lnSpc>
                <a:spcPct val="100000"/>
              </a:lnSpc>
              <a:spcBef>
                <a:spcPts val="200"/>
              </a:spcBef>
              <a:spcAft>
                <a:spcPts val="200"/>
              </a:spcAft>
              <a:buFont typeface="Arial" panose="020B0604020202020204" pitchFamily="34" charset="0"/>
              <a:buChar char="•"/>
            </a:pPr>
            <a:r>
              <a:rPr lang="en-US" sz="2400" b="1" i="1" dirty="0"/>
              <a:t>Primary strategy is to transfuse only when needed</a:t>
            </a:r>
          </a:p>
          <a:p>
            <a:pPr marL="274320" indent="-274320">
              <a:lnSpc>
                <a:spcPct val="100000"/>
              </a:lnSpc>
              <a:spcBef>
                <a:spcPts val="200"/>
              </a:spcBef>
              <a:spcAft>
                <a:spcPts val="200"/>
              </a:spcAft>
              <a:buFont typeface="Arial" panose="020B0604020202020204" pitchFamily="34" charset="0"/>
              <a:buChar char="•"/>
            </a:pPr>
            <a:endParaRPr lang="en-US" sz="2400" b="1" i="1" dirty="0"/>
          </a:p>
          <a:p>
            <a:pPr marL="274320" indent="-274320">
              <a:lnSpc>
                <a:spcPct val="100000"/>
              </a:lnSpc>
              <a:spcBef>
                <a:spcPts val="200"/>
              </a:spcBef>
              <a:spcAft>
                <a:spcPts val="200"/>
              </a:spcAft>
              <a:buFont typeface="Arial" panose="020B0604020202020204" pitchFamily="34" charset="0"/>
              <a:buChar char="•"/>
            </a:pPr>
            <a:endParaRPr lang="en-US" sz="2400" b="1" i="1" dirty="0"/>
          </a:p>
          <a:p>
            <a:pPr marL="274320" indent="-274320">
              <a:lnSpc>
                <a:spcPct val="100000"/>
              </a:lnSpc>
              <a:spcBef>
                <a:spcPts val="200"/>
              </a:spcBef>
              <a:spcAft>
                <a:spcPts val="200"/>
              </a:spcAft>
              <a:buFont typeface="Arial" panose="020B0604020202020204" pitchFamily="34" charset="0"/>
              <a:buChar char="•"/>
            </a:pPr>
            <a:endParaRPr lang="en-US" sz="2400" b="1" i="1" dirty="0"/>
          </a:p>
          <a:p>
            <a:pPr marL="274320" indent="-274320">
              <a:lnSpc>
                <a:spcPct val="100000"/>
              </a:lnSpc>
              <a:spcBef>
                <a:spcPts val="200"/>
              </a:spcBef>
              <a:spcAft>
                <a:spcPts val="200"/>
              </a:spcAft>
              <a:buFont typeface="Arial" panose="020B0604020202020204" pitchFamily="34" charset="0"/>
              <a:buChar char="•"/>
            </a:pPr>
            <a:endParaRPr lang="en-US" sz="2400" b="1" i="1" dirty="0"/>
          </a:p>
          <a:p>
            <a:pPr marL="274320" indent="-274320">
              <a:lnSpc>
                <a:spcPct val="100000"/>
              </a:lnSpc>
              <a:spcBef>
                <a:spcPts val="200"/>
              </a:spcBef>
              <a:spcAft>
                <a:spcPts val="200"/>
              </a:spcAft>
              <a:buFont typeface="Arial" panose="020B0604020202020204" pitchFamily="34" charset="0"/>
              <a:buChar char="•"/>
            </a:pPr>
            <a:endParaRPr lang="en-US" sz="2400" b="1" i="1" dirty="0"/>
          </a:p>
          <a:p>
            <a:pPr marL="274320" indent="-274320">
              <a:lnSpc>
                <a:spcPct val="100000"/>
              </a:lnSpc>
              <a:spcBef>
                <a:spcPts val="200"/>
              </a:spcBef>
              <a:spcAft>
                <a:spcPts val="200"/>
              </a:spcAft>
              <a:buFont typeface="Arial" panose="020B0604020202020204" pitchFamily="34" charset="0"/>
              <a:buChar char="•"/>
            </a:pPr>
            <a:endParaRPr lang="en-US" sz="400" b="1" i="1" dirty="0"/>
          </a:p>
          <a:p>
            <a:pPr marL="274320" indent="-274320">
              <a:lnSpc>
                <a:spcPct val="100000"/>
              </a:lnSpc>
              <a:spcBef>
                <a:spcPts val="200"/>
              </a:spcBef>
              <a:spcAft>
                <a:spcPts val="200"/>
              </a:spcAft>
              <a:buFont typeface="Arial" panose="020B0604020202020204" pitchFamily="34" charset="0"/>
              <a:buChar char="•"/>
            </a:pPr>
            <a:endParaRPr lang="en-US" sz="400" b="1" i="1" dirty="0"/>
          </a:p>
          <a:p>
            <a:pPr marL="274320" indent="-274320">
              <a:lnSpc>
                <a:spcPct val="100000"/>
              </a:lnSpc>
              <a:spcBef>
                <a:spcPts val="200"/>
              </a:spcBef>
              <a:spcAft>
                <a:spcPts val="200"/>
              </a:spcAft>
              <a:buFont typeface="Arial" panose="020B0604020202020204" pitchFamily="34" charset="0"/>
              <a:buChar char="•"/>
            </a:pPr>
            <a:r>
              <a:rPr lang="en-US" sz="2400" b="1" i="1" dirty="0"/>
              <a:t>Complementary strategies include</a:t>
            </a:r>
            <a:r>
              <a:rPr lang="en-US" sz="2400" dirty="0"/>
              <a:t>:</a:t>
            </a:r>
          </a:p>
          <a:p>
            <a:pPr marL="548640" lvl="1" indent="-274320">
              <a:spcBef>
                <a:spcPts val="200"/>
              </a:spcBef>
              <a:spcAft>
                <a:spcPts val="200"/>
              </a:spcAft>
              <a:buFont typeface="Courier New" panose="02070309020205020404" pitchFamily="49" charset="0"/>
              <a:buChar char="o"/>
            </a:pPr>
            <a:r>
              <a:rPr lang="en-US" sz="2200" b="1" dirty="0"/>
              <a:t>Current –</a:t>
            </a:r>
            <a:r>
              <a:rPr lang="en-US" sz="2200" dirty="0"/>
              <a:t> More extensive </a:t>
            </a:r>
            <a:r>
              <a:rPr lang="en-US" sz="2200" i="1" dirty="0"/>
              <a:t>a priori </a:t>
            </a:r>
            <a:r>
              <a:rPr lang="en-US" sz="2200" dirty="0"/>
              <a:t>matching for selected antigens in RBC units intended for “at-risk” patients (see also next slide)</a:t>
            </a:r>
          </a:p>
          <a:p>
            <a:pPr marL="548640" lvl="1" indent="-274320">
              <a:spcBef>
                <a:spcPts val="200"/>
              </a:spcBef>
              <a:spcAft>
                <a:spcPts val="200"/>
              </a:spcAft>
              <a:buFont typeface="Courier New" panose="02070309020205020404" pitchFamily="49" charset="0"/>
              <a:buChar char="o"/>
            </a:pPr>
            <a:r>
              <a:rPr lang="en-US" sz="2000" b="1" dirty="0"/>
              <a:t>Future (???) – </a:t>
            </a:r>
            <a:r>
              <a:rPr lang="en-US" sz="2000" dirty="0"/>
              <a:t>Immunomodulatory therapy for patients at greatest risk for life-threatening alloimmunization</a:t>
            </a:r>
          </a:p>
          <a:p>
            <a:pPr marL="548640" lvl="1" indent="-274320">
              <a:spcBef>
                <a:spcPts val="200"/>
              </a:spcBef>
              <a:spcAft>
                <a:spcPts val="200"/>
              </a:spcAft>
              <a:buFont typeface="Courier New" panose="02070309020205020404" pitchFamily="49" charset="0"/>
              <a:buChar char="o"/>
            </a:pPr>
            <a:endParaRPr lang="en-US" sz="2400" dirty="0"/>
          </a:p>
        </p:txBody>
      </p:sp>
      <p:pic>
        <p:nvPicPr>
          <p:cNvPr id="3074" name="Picture 2" descr="Choosing Wisely">
            <a:extLst>
              <a:ext uri="{FF2B5EF4-FFF2-40B4-BE49-F238E27FC236}">
                <a16:creationId xmlns:a16="http://schemas.microsoft.com/office/drawing/2014/main" id="{A5622B4A-51FE-4138-96AD-2995F9185E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430" y="2505669"/>
            <a:ext cx="2948643" cy="207917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1D4A327-884F-49E9-94DA-4EE53FA02B45}"/>
              </a:ext>
            </a:extLst>
          </p:cNvPr>
          <p:cNvSpPr txBox="1"/>
          <p:nvPr/>
        </p:nvSpPr>
        <p:spPr>
          <a:xfrm>
            <a:off x="3820886" y="2446680"/>
            <a:ext cx="5081469" cy="1964640"/>
          </a:xfrm>
          <a:prstGeom prst="rect">
            <a:avLst/>
          </a:prstGeom>
          <a:noFill/>
          <a:ln w="38100">
            <a:solidFill>
              <a:schemeClr val="tx1"/>
            </a:solidFill>
          </a:ln>
        </p:spPr>
        <p:txBody>
          <a:bodyPr wrap="square">
            <a:spAutoFit/>
          </a:bodyPr>
          <a:lstStyle/>
          <a:p>
            <a:pPr algn="ctr">
              <a:spcBef>
                <a:spcPts val="200"/>
              </a:spcBef>
            </a:pPr>
            <a:r>
              <a:rPr lang="en-US" sz="2400" b="1" i="1" dirty="0">
                <a:solidFill>
                  <a:srgbClr val="7030A0"/>
                </a:solidFill>
                <a:effectLst>
                  <a:outerShdw blurRad="38100" dist="38100" dir="2700000" algn="tl">
                    <a:srgbClr val="000000">
                      <a:alpha val="43137"/>
                    </a:srgbClr>
                  </a:outerShdw>
                </a:effectLst>
                <a:latin typeface="PT Sans" panose="020B0503020203020204" pitchFamily="34" charset="0"/>
              </a:rPr>
              <a:t>Don’t transfuse more units of red blood cells or other components than absolutely necessary.</a:t>
            </a:r>
          </a:p>
          <a:p>
            <a:pPr algn="ctr">
              <a:spcBef>
                <a:spcPts val="200"/>
              </a:spcBef>
            </a:pPr>
            <a:r>
              <a:rPr lang="en-US" sz="2400" b="1" dirty="0">
                <a:latin typeface="PT Sans" panose="020B0503020203020204" pitchFamily="34" charset="0"/>
              </a:rPr>
              <a:t>(AABB’s 1</a:t>
            </a:r>
            <a:r>
              <a:rPr lang="en-US" sz="2400" b="1" baseline="30000" dirty="0">
                <a:latin typeface="PT Sans" panose="020B0503020203020204" pitchFamily="34" charset="0"/>
              </a:rPr>
              <a:t>st</a:t>
            </a:r>
            <a:r>
              <a:rPr lang="en-US" sz="2400" b="1" dirty="0">
                <a:latin typeface="PT Sans" panose="020B0503020203020204" pitchFamily="34" charset="0"/>
              </a:rPr>
              <a:t> admonition in its “Choosing Wisely” checklist)</a:t>
            </a:r>
            <a:endParaRPr lang="en-US" sz="2400" dirty="0"/>
          </a:p>
        </p:txBody>
      </p:sp>
      <p:sp>
        <p:nvSpPr>
          <p:cNvPr id="8" name="TextBox 7">
            <a:extLst>
              <a:ext uri="{FF2B5EF4-FFF2-40B4-BE49-F238E27FC236}">
                <a16:creationId xmlns:a16="http://schemas.microsoft.com/office/drawing/2014/main" id="{73003859-50E1-4372-BBE8-1BBFA678693A}"/>
              </a:ext>
            </a:extLst>
          </p:cNvPr>
          <p:cNvSpPr txBox="1"/>
          <p:nvPr/>
        </p:nvSpPr>
        <p:spPr>
          <a:xfrm>
            <a:off x="0" y="285530"/>
            <a:ext cx="9144000" cy="954107"/>
          </a:xfrm>
          <a:prstGeom prst="rect">
            <a:avLst/>
          </a:prstGeom>
          <a:noFill/>
        </p:spPr>
        <p:txBody>
          <a:bodyPr wrap="square">
            <a:spAutoFit/>
          </a:bodyPr>
          <a:lstStyle/>
          <a:p>
            <a:pPr algn="ctr"/>
            <a:r>
              <a:rPr lang="en-US" sz="2800" b="1" dirty="0">
                <a:solidFill>
                  <a:srgbClr val="7030A0"/>
                </a:solidFill>
              </a:rPr>
              <a:t>Extreme Alloimmunization: How We Mitigate/Respond to These Situations</a:t>
            </a:r>
            <a:endParaRPr lang="en-US" sz="2800" dirty="0">
              <a:solidFill>
                <a:srgbClr val="7030A0"/>
              </a:solidFill>
            </a:endParaRPr>
          </a:p>
        </p:txBody>
      </p:sp>
      <p:sp>
        <p:nvSpPr>
          <p:cNvPr id="10" name="TextBox 9">
            <a:extLst>
              <a:ext uri="{FF2B5EF4-FFF2-40B4-BE49-F238E27FC236}">
                <a16:creationId xmlns:a16="http://schemas.microsoft.com/office/drawing/2014/main" id="{12F4EC93-23FB-4081-ABDD-8861A5E9C215}"/>
              </a:ext>
            </a:extLst>
          </p:cNvPr>
          <p:cNvSpPr txBox="1"/>
          <p:nvPr/>
        </p:nvSpPr>
        <p:spPr>
          <a:xfrm>
            <a:off x="0" y="6285994"/>
            <a:ext cx="9144000" cy="373564"/>
          </a:xfrm>
          <a:prstGeom prst="rect">
            <a:avLst/>
          </a:prstGeom>
          <a:noFill/>
        </p:spPr>
        <p:txBody>
          <a:bodyPr wrap="square">
            <a:spAutoFit/>
          </a:bodyPr>
          <a:lstStyle/>
          <a:p>
            <a:pPr marL="0" marR="0" algn="ctr">
              <a:lnSpc>
                <a:spcPct val="107000"/>
              </a:lnSpc>
              <a:spcBef>
                <a:spcPts val="1065"/>
              </a:spcBef>
              <a:spcAft>
                <a:spcPts val="1065"/>
              </a:spcAft>
            </a:pPr>
            <a:r>
              <a:rPr lang="en-US"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Blood. 2019. 133: 1821–30..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54441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58</a:t>
            </a:fld>
            <a:endParaRPr lang="en-US" sz="1600" dirty="0">
              <a:solidFill>
                <a:srgbClr val="E65300"/>
              </a:solidFill>
            </a:endParaRPr>
          </a:p>
        </p:txBody>
      </p:sp>
      <p:sp>
        <p:nvSpPr>
          <p:cNvPr id="11" name="Content Placeholder 2">
            <a:extLst>
              <a:ext uri="{FF2B5EF4-FFF2-40B4-BE49-F238E27FC236}">
                <a16:creationId xmlns:a16="http://schemas.microsoft.com/office/drawing/2014/main" id="{52A38E47-122B-406A-BC29-C1CD00FE43C6}"/>
              </a:ext>
            </a:extLst>
          </p:cNvPr>
          <p:cNvSpPr txBox="1">
            <a:spLocks/>
          </p:cNvSpPr>
          <p:nvPr/>
        </p:nvSpPr>
        <p:spPr>
          <a:xfrm>
            <a:off x="232033" y="1398795"/>
            <a:ext cx="8590642" cy="651292"/>
          </a:xfrm>
          <a:prstGeom prst="rect">
            <a:avLst/>
          </a:prstGeom>
        </p:spPr>
        <p:txBody>
          <a:bodyPr>
            <a:noAutofit/>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a:lnSpc>
                <a:spcPct val="100000"/>
              </a:lnSpc>
              <a:spcAft>
                <a:spcPts val="0"/>
              </a:spcAft>
            </a:pPr>
            <a:r>
              <a:rPr lang="en-US" b="1" dirty="0">
                <a:solidFill>
                  <a:srgbClr val="E65300"/>
                </a:solidFill>
              </a:rPr>
              <a:t>Prevention-focused measures involving selection of RBCs</a:t>
            </a:r>
          </a:p>
        </p:txBody>
      </p:sp>
      <p:sp>
        <p:nvSpPr>
          <p:cNvPr id="8" name="Content Placeholder 2">
            <a:extLst>
              <a:ext uri="{FF2B5EF4-FFF2-40B4-BE49-F238E27FC236}">
                <a16:creationId xmlns:a16="http://schemas.microsoft.com/office/drawing/2014/main" id="{16DFC3C0-422B-44A6-A7A1-DE5EBFD86A89}"/>
              </a:ext>
            </a:extLst>
          </p:cNvPr>
          <p:cNvSpPr txBox="1">
            <a:spLocks/>
          </p:cNvSpPr>
          <p:nvPr/>
        </p:nvSpPr>
        <p:spPr>
          <a:xfrm>
            <a:off x="493059" y="1819836"/>
            <a:ext cx="7395882" cy="3639369"/>
          </a:xfrm>
          <a:prstGeom prst="rect">
            <a:avLst/>
          </a:prstGeom>
        </p:spPr>
        <p:txBody>
          <a:bodyPr>
            <a:normAutofit/>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marL="274320" lvl="1" indent="-274320">
              <a:spcAft>
                <a:spcPts val="0"/>
              </a:spcAft>
              <a:buFont typeface="Arial" panose="020B0604020202020204" pitchFamily="34" charset="0"/>
              <a:buChar char="•"/>
            </a:pPr>
            <a:r>
              <a:rPr lang="en-US" sz="2400" dirty="0"/>
              <a:t>Applied most often to patients with: </a:t>
            </a:r>
          </a:p>
          <a:p>
            <a:pPr marL="548640" lvl="2" indent="-274320">
              <a:spcAft>
                <a:spcPts val="0"/>
              </a:spcAft>
              <a:buFont typeface="Courier New" panose="02070309020205020404" pitchFamily="49" charset="0"/>
              <a:buChar char="o"/>
            </a:pPr>
            <a:r>
              <a:rPr lang="en-US" sz="2000" dirty="0"/>
              <a:t>Sickle cell disease</a:t>
            </a:r>
          </a:p>
          <a:p>
            <a:pPr marL="274320" lvl="2" indent="0">
              <a:spcAft>
                <a:spcPts val="0"/>
              </a:spcAft>
              <a:buNone/>
            </a:pPr>
            <a:r>
              <a:rPr lang="en-US" sz="2000" dirty="0"/>
              <a:t>    </a:t>
            </a:r>
            <a:r>
              <a:rPr lang="en-US" sz="2000" b="1" i="1" dirty="0"/>
              <a:t>AND …</a:t>
            </a:r>
          </a:p>
          <a:p>
            <a:pPr marL="548640" lvl="2" indent="-274320">
              <a:spcAft>
                <a:spcPts val="0"/>
              </a:spcAft>
              <a:buFont typeface="Courier New" panose="02070309020205020404" pitchFamily="49" charset="0"/>
              <a:buChar char="o"/>
            </a:pPr>
            <a:r>
              <a:rPr lang="en-US" sz="2000" dirty="0"/>
              <a:t>Autoimmune hemolytic anemias</a:t>
            </a:r>
          </a:p>
          <a:p>
            <a:pPr marL="274320" lvl="1" indent="-274320">
              <a:spcAft>
                <a:spcPts val="0"/>
              </a:spcAft>
              <a:buFont typeface="Arial" panose="020B0604020202020204" pitchFamily="34" charset="0"/>
              <a:buChar char="•"/>
            </a:pPr>
            <a:r>
              <a:rPr lang="en-US" sz="2400" dirty="0"/>
              <a:t>Increasingly used for others at risk</a:t>
            </a:r>
          </a:p>
          <a:p>
            <a:pPr marL="274320" lvl="1" indent="-274320">
              <a:spcAft>
                <a:spcPts val="0"/>
              </a:spcAft>
              <a:buFont typeface="Arial" panose="020B0604020202020204" pitchFamily="34" charset="0"/>
              <a:buChar char="•"/>
            </a:pPr>
            <a:r>
              <a:rPr lang="en-US" sz="2400" dirty="0"/>
              <a:t>Most common is to match for:</a:t>
            </a:r>
          </a:p>
          <a:p>
            <a:pPr marL="548640" lvl="2" indent="-274320">
              <a:spcAft>
                <a:spcPts val="0"/>
              </a:spcAft>
              <a:buFont typeface="Courier New" panose="02070309020205020404" pitchFamily="49" charset="0"/>
              <a:buChar char="o"/>
            </a:pPr>
            <a:r>
              <a:rPr lang="en-US" sz="2000" dirty="0"/>
              <a:t>Rh (C, c, D, E, e), and</a:t>
            </a:r>
          </a:p>
          <a:p>
            <a:pPr marL="548640" lvl="2" indent="-274320">
              <a:spcAft>
                <a:spcPts val="0"/>
              </a:spcAft>
              <a:buFont typeface="Courier New" panose="02070309020205020404" pitchFamily="49" charset="0"/>
              <a:buChar char="o"/>
            </a:pPr>
            <a:r>
              <a:rPr lang="en-US" sz="2000" dirty="0"/>
              <a:t>K </a:t>
            </a:r>
          </a:p>
          <a:p>
            <a:pPr marL="274320" lvl="1" indent="-274320">
              <a:spcAft>
                <a:spcPts val="0"/>
              </a:spcAft>
              <a:buFont typeface="Arial" panose="020B0604020202020204" pitchFamily="34" charset="0"/>
              <a:buChar char="•"/>
            </a:pPr>
            <a:r>
              <a:rPr lang="en-US" sz="2400" dirty="0"/>
              <a:t>Some protocols expand the above to include other red cell antigens.                                </a:t>
            </a:r>
          </a:p>
        </p:txBody>
      </p:sp>
      <p:sp>
        <p:nvSpPr>
          <p:cNvPr id="10" name="TextBox 9">
            <a:extLst>
              <a:ext uri="{FF2B5EF4-FFF2-40B4-BE49-F238E27FC236}">
                <a16:creationId xmlns:a16="http://schemas.microsoft.com/office/drawing/2014/main" id="{07249962-D968-4481-8D0D-8D4EB5659021}"/>
              </a:ext>
            </a:extLst>
          </p:cNvPr>
          <p:cNvSpPr txBox="1"/>
          <p:nvPr/>
        </p:nvSpPr>
        <p:spPr>
          <a:xfrm>
            <a:off x="0" y="285530"/>
            <a:ext cx="9144000" cy="954107"/>
          </a:xfrm>
          <a:prstGeom prst="rect">
            <a:avLst/>
          </a:prstGeom>
          <a:noFill/>
        </p:spPr>
        <p:txBody>
          <a:bodyPr wrap="square">
            <a:spAutoFit/>
          </a:bodyPr>
          <a:lstStyle/>
          <a:p>
            <a:pPr algn="ctr"/>
            <a:r>
              <a:rPr lang="en-US" sz="2800" b="1" dirty="0">
                <a:solidFill>
                  <a:srgbClr val="7030A0"/>
                </a:solidFill>
              </a:rPr>
              <a:t>Extreme Alloimmunization: How We Mitigate/Respond to These Situations</a:t>
            </a:r>
            <a:endParaRPr lang="en-US" sz="2800" dirty="0">
              <a:solidFill>
                <a:srgbClr val="7030A0"/>
              </a:solidFill>
            </a:endParaRPr>
          </a:p>
        </p:txBody>
      </p:sp>
    </p:spTree>
    <p:extLst>
      <p:ext uri="{BB962C8B-B14F-4D97-AF65-F5344CB8AC3E}">
        <p14:creationId xmlns:p14="http://schemas.microsoft.com/office/powerpoint/2010/main" val="23633795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59</a:t>
            </a:fld>
            <a:endParaRPr lang="en-US" sz="1600" dirty="0">
              <a:solidFill>
                <a:srgbClr val="E65300"/>
              </a:solidFill>
            </a:endParaRPr>
          </a:p>
        </p:txBody>
      </p:sp>
      <p:sp>
        <p:nvSpPr>
          <p:cNvPr id="9" name="Content Placeholder 2"/>
          <p:cNvSpPr txBox="1">
            <a:spLocks/>
          </p:cNvSpPr>
          <p:nvPr/>
        </p:nvSpPr>
        <p:spPr>
          <a:xfrm>
            <a:off x="527447" y="1390353"/>
            <a:ext cx="8246491" cy="5636621"/>
          </a:xfrm>
          <a:prstGeom prst="rect">
            <a:avLst/>
          </a:prstGeom>
        </p:spPr>
        <p:txBody>
          <a:bodyPr>
            <a:normAutofit/>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a:lnSpc>
                <a:spcPct val="100000"/>
              </a:lnSpc>
              <a:spcBef>
                <a:spcPts val="200"/>
              </a:spcBef>
              <a:spcAft>
                <a:spcPts val="200"/>
              </a:spcAft>
            </a:pPr>
            <a:r>
              <a:rPr lang="en-US" sz="2600" b="1" u="sng" dirty="0">
                <a:solidFill>
                  <a:srgbClr val="E65300"/>
                </a:solidFill>
              </a:rPr>
              <a:t>Other prevention-focused measures</a:t>
            </a:r>
          </a:p>
          <a:p>
            <a:pPr marL="274320" indent="-274320">
              <a:lnSpc>
                <a:spcPct val="100000"/>
              </a:lnSpc>
              <a:spcBef>
                <a:spcPts val="200"/>
              </a:spcBef>
              <a:spcAft>
                <a:spcPts val="200"/>
              </a:spcAft>
              <a:buFont typeface="Arial" panose="020B0604020202020204" pitchFamily="34" charset="0"/>
              <a:buChar char="•"/>
            </a:pPr>
            <a:r>
              <a:rPr lang="en-US" sz="2200" dirty="0"/>
              <a:t>Optimizing hemoglobin values (especially pre-procedural)</a:t>
            </a:r>
          </a:p>
          <a:p>
            <a:pPr marL="617220" lvl="1" indent="-342900">
              <a:spcBef>
                <a:spcPts val="200"/>
              </a:spcBef>
              <a:spcAft>
                <a:spcPts val="200"/>
              </a:spcAft>
              <a:buFont typeface="Courier New" panose="02070309020205020404" pitchFamily="49" charset="0"/>
              <a:buChar char="o"/>
            </a:pPr>
            <a:r>
              <a:rPr lang="en-US" dirty="0"/>
              <a:t>Identifying, diagnosing, and treating  anemias early</a:t>
            </a:r>
          </a:p>
          <a:p>
            <a:pPr marL="617220" lvl="1" indent="-342900">
              <a:spcBef>
                <a:spcPts val="200"/>
              </a:spcBef>
              <a:spcAft>
                <a:spcPts val="200"/>
              </a:spcAft>
              <a:buFont typeface="Courier New" panose="02070309020205020404" pitchFamily="49" charset="0"/>
              <a:buChar char="o"/>
            </a:pPr>
            <a:r>
              <a:rPr lang="en-US" dirty="0"/>
              <a:t>Often this is as “simple” as … </a:t>
            </a:r>
          </a:p>
          <a:p>
            <a:pPr marL="822960" lvl="1" indent="-274320">
              <a:spcBef>
                <a:spcPts val="200"/>
              </a:spcBef>
              <a:spcAft>
                <a:spcPts val="200"/>
              </a:spcAft>
              <a:buFont typeface="Wingdings" panose="05000000000000000000" pitchFamily="2" charset="2"/>
              <a:buChar char="§"/>
            </a:pPr>
            <a:r>
              <a:rPr lang="en-US" dirty="0"/>
              <a:t>Administering:</a:t>
            </a:r>
          </a:p>
          <a:p>
            <a:pPr marL="1097280" lvl="2" indent="-274320">
              <a:spcBef>
                <a:spcPts val="200"/>
              </a:spcBef>
              <a:spcAft>
                <a:spcPts val="200"/>
              </a:spcAft>
              <a:buFont typeface="Wingdings" panose="05000000000000000000" pitchFamily="2" charset="2"/>
              <a:buChar char="Ø"/>
            </a:pPr>
            <a:r>
              <a:rPr lang="en-US" sz="2000" dirty="0"/>
              <a:t>Iron (intravenously for imminently pending procedures)</a:t>
            </a:r>
          </a:p>
          <a:p>
            <a:pPr marL="1097280" lvl="2" indent="-274320">
              <a:spcBef>
                <a:spcPts val="200"/>
              </a:spcBef>
              <a:spcAft>
                <a:spcPts val="200"/>
              </a:spcAft>
              <a:buFont typeface="Wingdings" panose="05000000000000000000" pitchFamily="2" charset="2"/>
              <a:buChar char="Ø"/>
            </a:pPr>
            <a:r>
              <a:rPr lang="en-US" sz="2000" dirty="0"/>
              <a:t>(Sometimes) an erythropoiesis-stimulating agent</a:t>
            </a:r>
          </a:p>
          <a:p>
            <a:pPr marL="822960" lvl="1" indent="-274320">
              <a:spcBef>
                <a:spcPts val="200"/>
              </a:spcBef>
              <a:spcAft>
                <a:spcPts val="200"/>
              </a:spcAft>
              <a:buFont typeface="Wingdings" panose="05000000000000000000" pitchFamily="2" charset="2"/>
              <a:buChar char="§"/>
            </a:pPr>
            <a:r>
              <a:rPr lang="en-US" dirty="0"/>
              <a:t>Resolving previously-unrecognized bleeding (e.g., GI or Gyn)</a:t>
            </a:r>
          </a:p>
          <a:p>
            <a:pPr marL="274320" indent="-274320">
              <a:lnSpc>
                <a:spcPct val="100000"/>
              </a:lnSpc>
              <a:spcBef>
                <a:spcPts val="200"/>
              </a:spcBef>
              <a:spcAft>
                <a:spcPts val="200"/>
              </a:spcAft>
              <a:buFont typeface="Arial" panose="020B0604020202020204" pitchFamily="34" charset="0"/>
              <a:buChar char="•"/>
            </a:pPr>
            <a:r>
              <a:rPr lang="en-US" sz="2200" dirty="0"/>
              <a:t>Acquiring suitable rare RBC units via collections of :</a:t>
            </a:r>
          </a:p>
          <a:p>
            <a:pPr marL="548640" lvl="1" indent="-274320">
              <a:spcBef>
                <a:spcPts val="200"/>
              </a:spcBef>
              <a:spcAft>
                <a:spcPts val="200"/>
              </a:spcAft>
              <a:buFont typeface="Courier New" panose="02070309020205020404" pitchFamily="49" charset="0"/>
              <a:buChar char="o"/>
            </a:pPr>
            <a:r>
              <a:rPr lang="en-US" dirty="0"/>
              <a:t>Preoperative autologous blood</a:t>
            </a:r>
          </a:p>
          <a:p>
            <a:pPr marL="548640" lvl="1" indent="-274320">
              <a:spcBef>
                <a:spcPts val="200"/>
              </a:spcBef>
              <a:spcAft>
                <a:spcPts val="200"/>
              </a:spcAft>
              <a:buFont typeface="Courier New" panose="02070309020205020404" pitchFamily="49" charset="0"/>
              <a:buChar char="o"/>
            </a:pPr>
            <a:r>
              <a:rPr lang="en-US" dirty="0"/>
              <a:t>Family donor blood</a:t>
            </a:r>
          </a:p>
          <a:p>
            <a:pPr marL="548640" lvl="1" indent="-274320">
              <a:spcBef>
                <a:spcPts val="200"/>
              </a:spcBef>
              <a:spcAft>
                <a:spcPts val="200"/>
              </a:spcAft>
              <a:buFont typeface="Courier New" panose="02070309020205020404" pitchFamily="49" charset="0"/>
              <a:buChar char="o"/>
            </a:pPr>
            <a:r>
              <a:rPr lang="en-US" dirty="0"/>
              <a:t>Blood from: </a:t>
            </a:r>
          </a:p>
          <a:p>
            <a:pPr marL="822960" lvl="2" indent="-274320">
              <a:spcBef>
                <a:spcPts val="200"/>
              </a:spcBef>
              <a:spcAft>
                <a:spcPts val="200"/>
              </a:spcAft>
              <a:buFont typeface="Wingdings" panose="05000000000000000000" pitchFamily="2" charset="2"/>
              <a:buChar char="§"/>
            </a:pPr>
            <a:r>
              <a:rPr lang="en-US" sz="2000" dirty="0"/>
              <a:t>Local (or other/partnering) blood centers</a:t>
            </a:r>
          </a:p>
          <a:p>
            <a:pPr marL="822960" lvl="2" indent="-274320">
              <a:spcBef>
                <a:spcPts val="200"/>
              </a:spcBef>
              <a:spcAft>
                <a:spcPts val="200"/>
              </a:spcAft>
              <a:buFont typeface="Wingdings" panose="05000000000000000000" pitchFamily="2" charset="2"/>
              <a:buChar char="§"/>
            </a:pPr>
            <a:r>
              <a:rPr lang="en-US" sz="2000" dirty="0"/>
              <a:t>American Rare Donor Program (ARDP)</a:t>
            </a:r>
          </a:p>
          <a:p>
            <a:pPr marL="822960" indent="-274320">
              <a:lnSpc>
                <a:spcPct val="100000"/>
              </a:lnSpc>
              <a:spcBef>
                <a:spcPts val="200"/>
              </a:spcBef>
              <a:spcAft>
                <a:spcPts val="200"/>
              </a:spcAft>
              <a:buFont typeface="Wingdings" panose="05000000000000000000" pitchFamily="2" charset="2"/>
              <a:buChar char="§"/>
            </a:pPr>
            <a:endParaRPr lang="en-US" dirty="0"/>
          </a:p>
          <a:p>
            <a:pPr marL="274320" indent="-274320">
              <a:lnSpc>
                <a:spcPct val="100000"/>
              </a:lnSpc>
              <a:spcBef>
                <a:spcPts val="200"/>
              </a:spcBef>
              <a:spcAft>
                <a:spcPts val="200"/>
              </a:spcAft>
              <a:buFont typeface="Arial" panose="020B0604020202020204" pitchFamily="34" charset="0"/>
              <a:buChar char="•"/>
            </a:pPr>
            <a:endParaRPr lang="en-US" sz="2400" b="1" i="1" dirty="0"/>
          </a:p>
          <a:p>
            <a:pPr marL="274320" indent="-274320">
              <a:lnSpc>
                <a:spcPct val="100000"/>
              </a:lnSpc>
              <a:spcBef>
                <a:spcPts val="200"/>
              </a:spcBef>
              <a:spcAft>
                <a:spcPts val="200"/>
              </a:spcAft>
              <a:buFont typeface="Arial" panose="020B0604020202020204" pitchFamily="34" charset="0"/>
              <a:buChar char="•"/>
            </a:pPr>
            <a:endParaRPr lang="en-US" sz="2400" b="1" i="1" dirty="0"/>
          </a:p>
          <a:p>
            <a:pPr marL="274320" indent="-274320">
              <a:lnSpc>
                <a:spcPct val="100000"/>
              </a:lnSpc>
              <a:spcBef>
                <a:spcPts val="200"/>
              </a:spcBef>
              <a:spcAft>
                <a:spcPts val="200"/>
              </a:spcAft>
              <a:buFont typeface="Arial" panose="020B0604020202020204" pitchFamily="34" charset="0"/>
              <a:buChar char="•"/>
            </a:pPr>
            <a:endParaRPr lang="en-US" sz="2400" b="1" i="1" dirty="0"/>
          </a:p>
          <a:p>
            <a:pPr marL="274320" indent="-274320">
              <a:lnSpc>
                <a:spcPct val="100000"/>
              </a:lnSpc>
              <a:spcBef>
                <a:spcPts val="200"/>
              </a:spcBef>
              <a:spcAft>
                <a:spcPts val="200"/>
              </a:spcAft>
              <a:buFont typeface="Arial" panose="020B0604020202020204" pitchFamily="34" charset="0"/>
              <a:buChar char="•"/>
            </a:pPr>
            <a:endParaRPr lang="en-US" sz="2400" b="1" i="1" dirty="0"/>
          </a:p>
          <a:p>
            <a:pPr marL="274320" indent="-274320">
              <a:lnSpc>
                <a:spcPct val="100000"/>
              </a:lnSpc>
              <a:spcBef>
                <a:spcPts val="200"/>
              </a:spcBef>
              <a:spcAft>
                <a:spcPts val="200"/>
              </a:spcAft>
              <a:buFont typeface="Arial" panose="020B0604020202020204" pitchFamily="34" charset="0"/>
              <a:buChar char="•"/>
            </a:pPr>
            <a:endParaRPr lang="en-US" sz="2400" b="1" i="1" dirty="0"/>
          </a:p>
          <a:p>
            <a:pPr marL="548640" lvl="1" indent="-274320">
              <a:spcBef>
                <a:spcPts val="200"/>
              </a:spcBef>
              <a:spcAft>
                <a:spcPts val="200"/>
              </a:spcAft>
              <a:buFont typeface="Courier New" panose="02070309020205020404" pitchFamily="49" charset="0"/>
              <a:buChar char="o"/>
            </a:pPr>
            <a:endParaRPr lang="en-US" sz="2400" dirty="0"/>
          </a:p>
        </p:txBody>
      </p:sp>
      <p:sp>
        <p:nvSpPr>
          <p:cNvPr id="8" name="TextBox 7">
            <a:extLst>
              <a:ext uri="{FF2B5EF4-FFF2-40B4-BE49-F238E27FC236}">
                <a16:creationId xmlns:a16="http://schemas.microsoft.com/office/drawing/2014/main" id="{73003859-50E1-4372-BBE8-1BBFA678693A}"/>
              </a:ext>
            </a:extLst>
          </p:cNvPr>
          <p:cNvSpPr txBox="1"/>
          <p:nvPr/>
        </p:nvSpPr>
        <p:spPr>
          <a:xfrm>
            <a:off x="10510" y="285530"/>
            <a:ext cx="9144000" cy="954107"/>
          </a:xfrm>
          <a:prstGeom prst="rect">
            <a:avLst/>
          </a:prstGeom>
          <a:noFill/>
        </p:spPr>
        <p:txBody>
          <a:bodyPr wrap="square">
            <a:spAutoFit/>
          </a:bodyPr>
          <a:lstStyle/>
          <a:p>
            <a:pPr algn="ctr"/>
            <a:r>
              <a:rPr lang="en-US" sz="2800" b="1" dirty="0">
                <a:solidFill>
                  <a:srgbClr val="7030A0"/>
                </a:solidFill>
              </a:rPr>
              <a:t>Extreme Alloimmunization: How We Mitigate/Respond to These Situations</a:t>
            </a:r>
            <a:endParaRPr lang="en-US" sz="2800" dirty="0">
              <a:solidFill>
                <a:srgbClr val="7030A0"/>
              </a:solidFill>
            </a:endParaRPr>
          </a:p>
        </p:txBody>
      </p:sp>
    </p:spTree>
    <p:extLst>
      <p:ext uri="{BB962C8B-B14F-4D97-AF65-F5344CB8AC3E}">
        <p14:creationId xmlns:p14="http://schemas.microsoft.com/office/powerpoint/2010/main" val="1718553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6</a:t>
            </a:fld>
            <a:endParaRPr lang="en-US" sz="1600" dirty="0">
              <a:solidFill>
                <a:srgbClr val="E65300"/>
              </a:solidFill>
            </a:endParaRPr>
          </a:p>
        </p:txBody>
      </p:sp>
      <p:sp>
        <p:nvSpPr>
          <p:cNvPr id="7" name="Content Placeholder 2">
            <a:extLst>
              <a:ext uri="{FF2B5EF4-FFF2-40B4-BE49-F238E27FC236}">
                <a16:creationId xmlns:a16="http://schemas.microsoft.com/office/drawing/2014/main" id="{26DB5494-E9F8-4C2B-ADDE-D2346839BB38}"/>
              </a:ext>
            </a:extLst>
          </p:cNvPr>
          <p:cNvSpPr txBox="1">
            <a:spLocks/>
          </p:cNvSpPr>
          <p:nvPr/>
        </p:nvSpPr>
        <p:spPr>
          <a:xfrm>
            <a:off x="368300" y="2203518"/>
            <a:ext cx="8185263" cy="2840039"/>
          </a:xfrm>
          <a:prstGeom prst="rect">
            <a:avLst/>
          </a:prstGeom>
        </p:spPr>
        <p:txBody>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marL="285750" indent="-285750">
              <a:lnSpc>
                <a:spcPct val="100000"/>
              </a:lnSpc>
              <a:spcBef>
                <a:spcPts val="600"/>
              </a:spcBef>
              <a:buFont typeface="Arial" panose="020B0604020202020204" pitchFamily="34" charset="0"/>
              <a:buChar char="•"/>
            </a:pPr>
            <a:r>
              <a:rPr lang="en-US" sz="3200" dirty="0">
                <a:solidFill>
                  <a:srgbClr val="26282A"/>
                </a:solidFill>
                <a:latin typeface="Arial" panose="020B0604020202020204" pitchFamily="34" charset="0"/>
                <a:ea typeface="Calibri" panose="020F0502020204030204" pitchFamily="34" charset="0"/>
                <a:cs typeface="Arial" panose="020B0604020202020204" pitchFamily="34" charset="0"/>
              </a:rPr>
              <a:t>31-year-old pregnant (32-week gestational age), O-positive African-American woman</a:t>
            </a:r>
          </a:p>
          <a:p>
            <a:pPr marL="285750" indent="-285750">
              <a:lnSpc>
                <a:spcPct val="100000"/>
              </a:lnSpc>
              <a:spcBef>
                <a:spcPts val="600"/>
              </a:spcBef>
              <a:buFont typeface="Arial" panose="020B0604020202020204" pitchFamily="34" charset="0"/>
              <a:buChar char="•"/>
            </a:pPr>
            <a:r>
              <a:rPr lang="en-US" sz="3200" dirty="0">
                <a:solidFill>
                  <a:srgbClr val="26282A"/>
                </a:solidFill>
                <a:latin typeface="Arial" panose="020B0604020202020204" pitchFamily="34" charset="0"/>
                <a:ea typeface="Calibri" panose="020F0502020204030204" pitchFamily="34" charset="0"/>
                <a:cs typeface="Arial" panose="020B0604020202020204" pitchFamily="34" charset="0"/>
              </a:rPr>
              <a:t>Possesses very rare red cell phenotype and multiple clinically significant antibodies</a:t>
            </a:r>
          </a:p>
          <a:p>
            <a:pPr marL="342900" indent="-342900">
              <a:lnSpc>
                <a:spcPct val="100000"/>
              </a:lnSpc>
              <a:spcBef>
                <a:spcPts val="600"/>
              </a:spcBef>
              <a:buFont typeface="Arial" panose="020B0604020202020204" pitchFamily="34" charset="0"/>
              <a:buChar char="•"/>
            </a:pPr>
            <a:r>
              <a:rPr lang="en-US" sz="3200" dirty="0">
                <a:solidFill>
                  <a:srgbClr val="26282A"/>
                </a:solidFill>
                <a:latin typeface="Arial" panose="020B0604020202020204" pitchFamily="34" charset="0"/>
                <a:ea typeface="Calibri" panose="020F0502020204030204" pitchFamily="34" charset="0"/>
                <a:cs typeface="Arial" panose="020B0604020202020204" pitchFamily="34" charset="0"/>
              </a:rPr>
              <a:t>Scheduled to deliver by (C-section) at  ~37 weeks</a:t>
            </a:r>
          </a:p>
        </p:txBody>
      </p:sp>
      <p:sp>
        <p:nvSpPr>
          <p:cNvPr id="17" name="TextBox 16">
            <a:extLst>
              <a:ext uri="{FF2B5EF4-FFF2-40B4-BE49-F238E27FC236}">
                <a16:creationId xmlns:a16="http://schemas.microsoft.com/office/drawing/2014/main" id="{2AF73E13-19B4-47D9-BF01-6466A60F8FAC}"/>
              </a:ext>
            </a:extLst>
          </p:cNvPr>
          <p:cNvSpPr txBox="1"/>
          <p:nvPr/>
        </p:nvSpPr>
        <p:spPr>
          <a:xfrm>
            <a:off x="0" y="565772"/>
            <a:ext cx="9144000" cy="584775"/>
          </a:xfrm>
          <a:prstGeom prst="rect">
            <a:avLst/>
          </a:prstGeom>
          <a:noFill/>
        </p:spPr>
        <p:txBody>
          <a:bodyPr wrap="square">
            <a:spAutoFit/>
          </a:bodyPr>
          <a:lstStyle/>
          <a:p>
            <a:pPr algn="ctr"/>
            <a:r>
              <a:rPr lang="en-US" sz="3200" b="1" dirty="0">
                <a:solidFill>
                  <a:srgbClr val="7030A0"/>
                </a:solidFill>
              </a:rPr>
              <a:t>An Extremely Alloimmunized Patient</a:t>
            </a:r>
            <a:endParaRPr lang="en-US" sz="3200" dirty="0">
              <a:solidFill>
                <a:srgbClr val="7030A0"/>
              </a:solidFill>
            </a:endParaRPr>
          </a:p>
        </p:txBody>
      </p:sp>
    </p:spTree>
    <p:extLst>
      <p:ext uri="{BB962C8B-B14F-4D97-AF65-F5344CB8AC3E}">
        <p14:creationId xmlns:p14="http://schemas.microsoft.com/office/powerpoint/2010/main" val="42022799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60</a:t>
            </a:fld>
            <a:endParaRPr lang="en-US" sz="1600" dirty="0">
              <a:solidFill>
                <a:srgbClr val="E65300"/>
              </a:solidFill>
            </a:endParaRPr>
          </a:p>
        </p:txBody>
      </p:sp>
      <p:sp>
        <p:nvSpPr>
          <p:cNvPr id="9" name="Content Placeholder 2"/>
          <p:cNvSpPr txBox="1">
            <a:spLocks/>
          </p:cNvSpPr>
          <p:nvPr/>
        </p:nvSpPr>
        <p:spPr>
          <a:xfrm>
            <a:off x="252808" y="1463927"/>
            <a:ext cx="8695246" cy="5636621"/>
          </a:xfrm>
          <a:prstGeom prst="rect">
            <a:avLst/>
          </a:prstGeom>
        </p:spPr>
        <p:txBody>
          <a:bodyPr>
            <a:normAutofit/>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a:lnSpc>
                <a:spcPct val="100000"/>
              </a:lnSpc>
              <a:spcBef>
                <a:spcPts val="100"/>
              </a:spcBef>
              <a:spcAft>
                <a:spcPts val="100"/>
              </a:spcAft>
            </a:pPr>
            <a:r>
              <a:rPr lang="en-US" sz="2600" b="1" u="sng" dirty="0">
                <a:solidFill>
                  <a:srgbClr val="E65300"/>
                </a:solidFill>
              </a:rPr>
              <a:t>American Rare Donor Program (ARDP)</a:t>
            </a:r>
          </a:p>
          <a:p>
            <a:pPr marL="274320" indent="-274320">
              <a:lnSpc>
                <a:spcPct val="100000"/>
              </a:lnSpc>
              <a:spcBef>
                <a:spcPts val="100"/>
              </a:spcBef>
              <a:spcAft>
                <a:spcPts val="100"/>
              </a:spcAft>
              <a:buFont typeface="Arial" panose="020B0604020202020204" pitchFamily="34" charset="0"/>
              <a:buChar char="•"/>
            </a:pPr>
            <a:r>
              <a:rPr lang="en-US" sz="2400" b="1" u="sng" dirty="0"/>
              <a:t>History</a:t>
            </a:r>
            <a:r>
              <a:rPr lang="en-US" sz="2400" b="1" i="0" u="none" strike="noStrike" baseline="0" dirty="0"/>
              <a:t>:  </a:t>
            </a:r>
            <a:r>
              <a:rPr lang="en-US" sz="2400" b="0" i="0" u="none" strike="noStrike" baseline="0" dirty="0"/>
              <a:t>Formed in 1998</a:t>
            </a:r>
          </a:p>
          <a:p>
            <a:pPr marL="274320" indent="-274320">
              <a:lnSpc>
                <a:spcPct val="100000"/>
              </a:lnSpc>
              <a:spcBef>
                <a:spcPts val="100"/>
              </a:spcBef>
              <a:spcAft>
                <a:spcPts val="100"/>
              </a:spcAft>
              <a:buFont typeface="Arial" panose="020B0604020202020204" pitchFamily="34" charset="0"/>
              <a:buChar char="•"/>
            </a:pPr>
            <a:r>
              <a:rPr lang="en-US" sz="2400" b="1" i="0" u="sng" strike="noStrike" baseline="0" dirty="0"/>
              <a:t>Purpose</a:t>
            </a:r>
            <a:r>
              <a:rPr lang="en-US" sz="2400" b="1" i="0" u="none" strike="noStrike" baseline="0" dirty="0"/>
              <a:t>:  </a:t>
            </a:r>
            <a:r>
              <a:rPr lang="en-US" sz="2400" dirty="0"/>
              <a:t>“</a:t>
            </a:r>
            <a:r>
              <a:rPr lang="en-US" sz="2400" b="0" i="0" u="none" strike="noStrike" baseline="0" dirty="0"/>
              <a:t>To provide rare blood units for patients in need”</a:t>
            </a:r>
          </a:p>
          <a:p>
            <a:pPr marL="274320" indent="-274320">
              <a:lnSpc>
                <a:spcPct val="100000"/>
              </a:lnSpc>
              <a:spcBef>
                <a:spcPts val="100"/>
              </a:spcBef>
              <a:spcAft>
                <a:spcPts val="100"/>
              </a:spcAft>
              <a:buFont typeface="Arial" panose="020B0604020202020204" pitchFamily="34" charset="0"/>
              <a:buChar char="•"/>
            </a:pPr>
            <a:r>
              <a:rPr lang="en-US" sz="2400" b="1" u="sng" dirty="0"/>
              <a:t>Mechanism</a:t>
            </a:r>
          </a:p>
          <a:p>
            <a:pPr marL="548640" lvl="1" indent="-274320">
              <a:spcBef>
                <a:spcPts val="100"/>
              </a:spcBef>
              <a:spcAft>
                <a:spcPts val="100"/>
              </a:spcAft>
              <a:buFont typeface="Courier New" panose="02070309020205020404" pitchFamily="49" charset="0"/>
              <a:buChar char="o"/>
            </a:pPr>
            <a:r>
              <a:rPr lang="en-US" sz="2400" dirty="0"/>
              <a:t>“</a:t>
            </a:r>
            <a:r>
              <a:rPr lang="en-US" sz="2400" b="0" i="0" u="none" strike="noStrike" baseline="0" dirty="0"/>
              <a:t>Members … identify rare donors and submit donor information </a:t>
            </a:r>
            <a:r>
              <a:rPr lang="en-US" sz="2400" dirty="0"/>
              <a:t>… </a:t>
            </a:r>
            <a:r>
              <a:rPr lang="en-US" sz="2400" b="0" i="0" u="none" strike="noStrike" baseline="0" dirty="0"/>
              <a:t>into a database, REGGI. </a:t>
            </a:r>
          </a:p>
          <a:p>
            <a:pPr marL="548640" lvl="1" indent="-274320">
              <a:spcBef>
                <a:spcPts val="100"/>
              </a:spcBef>
              <a:spcAft>
                <a:spcPts val="100"/>
              </a:spcAft>
              <a:buFont typeface="Courier New" panose="02070309020205020404" pitchFamily="49" charset="0"/>
              <a:buChar char="o"/>
            </a:pPr>
            <a:r>
              <a:rPr lang="en-US" sz="2400" b="0" i="0" u="none" strike="noStrike" baseline="0" dirty="0"/>
              <a:t>Information on patients in need of rare blood is also submitted and entered into REGGI. </a:t>
            </a:r>
          </a:p>
          <a:p>
            <a:pPr marL="548640" lvl="1" indent="-274320">
              <a:spcBef>
                <a:spcPts val="100"/>
              </a:spcBef>
              <a:spcAft>
                <a:spcPts val="100"/>
              </a:spcAft>
              <a:buFont typeface="Courier New" panose="02070309020205020404" pitchFamily="49" charset="0"/>
              <a:buChar char="o"/>
            </a:pPr>
            <a:r>
              <a:rPr lang="en-US" sz="2400" b="0" i="0" u="none" strike="noStrike" baseline="0" dirty="0"/>
              <a:t>REGGI serves to match phenotypes of registered donors with patients having the respective antibodies. </a:t>
            </a:r>
          </a:p>
          <a:p>
            <a:pPr marL="548640" lvl="1" indent="-274320">
              <a:spcBef>
                <a:spcPts val="100"/>
              </a:spcBef>
              <a:spcAft>
                <a:spcPts val="100"/>
              </a:spcAft>
              <a:buFont typeface="Courier New" panose="02070309020205020404" pitchFamily="49" charset="0"/>
              <a:buChar char="o"/>
            </a:pPr>
            <a:r>
              <a:rPr lang="en-US" sz="2400" b="0" i="0" u="none" strike="noStrike" baseline="0" dirty="0"/>
              <a:t>A search process for available units ensues, and blood is provided [when available] to the patient.”</a:t>
            </a:r>
          </a:p>
          <a:p>
            <a:pPr marL="677545" lvl="2" indent="-274320">
              <a:spcBef>
                <a:spcPts val="100"/>
              </a:spcBef>
              <a:spcAft>
                <a:spcPts val="100"/>
              </a:spcAft>
            </a:pPr>
            <a:endParaRPr lang="en-US" sz="2400" dirty="0"/>
          </a:p>
          <a:p>
            <a:pPr marL="453708" lvl="1" indent="-274320">
              <a:spcBef>
                <a:spcPts val="100"/>
              </a:spcBef>
              <a:spcAft>
                <a:spcPts val="100"/>
              </a:spcAft>
              <a:buFont typeface="Arial" panose="020B0604020202020204" pitchFamily="34" charset="0"/>
              <a:buChar char="•"/>
            </a:pPr>
            <a:endParaRPr lang="en-US" sz="2400" dirty="0"/>
          </a:p>
          <a:p>
            <a:pPr marL="274320" indent="-274320">
              <a:lnSpc>
                <a:spcPct val="100000"/>
              </a:lnSpc>
              <a:spcBef>
                <a:spcPts val="100"/>
              </a:spcBef>
              <a:spcAft>
                <a:spcPts val="100"/>
              </a:spcAft>
              <a:buFont typeface="Arial" panose="020B0604020202020204" pitchFamily="34" charset="0"/>
              <a:buChar char="•"/>
            </a:pPr>
            <a:endParaRPr lang="en-US" sz="2200" dirty="0"/>
          </a:p>
          <a:p>
            <a:pPr marL="274320" indent="-274320">
              <a:lnSpc>
                <a:spcPct val="100000"/>
              </a:lnSpc>
              <a:spcBef>
                <a:spcPts val="100"/>
              </a:spcBef>
              <a:spcAft>
                <a:spcPts val="100"/>
              </a:spcAft>
              <a:buFont typeface="Arial" panose="020B0604020202020204" pitchFamily="34" charset="0"/>
              <a:buChar char="•"/>
            </a:pPr>
            <a:endParaRPr lang="en-US" sz="2400" b="1" i="1" dirty="0"/>
          </a:p>
          <a:p>
            <a:pPr marL="274320" indent="-274320">
              <a:lnSpc>
                <a:spcPct val="100000"/>
              </a:lnSpc>
              <a:spcBef>
                <a:spcPts val="100"/>
              </a:spcBef>
              <a:spcAft>
                <a:spcPts val="100"/>
              </a:spcAft>
              <a:buFont typeface="Arial" panose="020B0604020202020204" pitchFamily="34" charset="0"/>
              <a:buChar char="•"/>
            </a:pPr>
            <a:endParaRPr lang="en-US" sz="2400" b="1" i="1" dirty="0"/>
          </a:p>
          <a:p>
            <a:pPr marL="274320" indent="-274320">
              <a:lnSpc>
                <a:spcPct val="100000"/>
              </a:lnSpc>
              <a:spcBef>
                <a:spcPts val="100"/>
              </a:spcBef>
              <a:spcAft>
                <a:spcPts val="100"/>
              </a:spcAft>
              <a:buFont typeface="Arial" panose="020B0604020202020204" pitchFamily="34" charset="0"/>
              <a:buChar char="•"/>
            </a:pPr>
            <a:endParaRPr lang="en-US" sz="2400" b="1" i="1" dirty="0"/>
          </a:p>
          <a:p>
            <a:pPr marL="274320" indent="-274320">
              <a:lnSpc>
                <a:spcPct val="100000"/>
              </a:lnSpc>
              <a:spcBef>
                <a:spcPts val="100"/>
              </a:spcBef>
              <a:spcAft>
                <a:spcPts val="100"/>
              </a:spcAft>
              <a:buFont typeface="Arial" panose="020B0604020202020204" pitchFamily="34" charset="0"/>
              <a:buChar char="•"/>
            </a:pPr>
            <a:endParaRPr lang="en-US" sz="2400" b="1" i="1" dirty="0"/>
          </a:p>
          <a:p>
            <a:pPr marL="274320" indent="-274320">
              <a:lnSpc>
                <a:spcPct val="100000"/>
              </a:lnSpc>
              <a:spcBef>
                <a:spcPts val="100"/>
              </a:spcBef>
              <a:spcAft>
                <a:spcPts val="100"/>
              </a:spcAft>
              <a:buFont typeface="Arial" panose="020B0604020202020204" pitchFamily="34" charset="0"/>
              <a:buChar char="•"/>
            </a:pPr>
            <a:endParaRPr lang="en-US" sz="2400" b="1" i="1" dirty="0"/>
          </a:p>
          <a:p>
            <a:pPr marL="548640" lvl="1" indent="-274320">
              <a:spcBef>
                <a:spcPts val="100"/>
              </a:spcBef>
              <a:spcAft>
                <a:spcPts val="100"/>
              </a:spcAft>
              <a:buFont typeface="Courier New" panose="02070309020205020404" pitchFamily="49" charset="0"/>
              <a:buChar char="o"/>
            </a:pPr>
            <a:endParaRPr lang="en-US" sz="2400" dirty="0"/>
          </a:p>
        </p:txBody>
      </p:sp>
      <p:sp>
        <p:nvSpPr>
          <p:cNvPr id="8" name="TextBox 7">
            <a:extLst>
              <a:ext uri="{FF2B5EF4-FFF2-40B4-BE49-F238E27FC236}">
                <a16:creationId xmlns:a16="http://schemas.microsoft.com/office/drawing/2014/main" id="{73003859-50E1-4372-BBE8-1BBFA678693A}"/>
              </a:ext>
            </a:extLst>
          </p:cNvPr>
          <p:cNvSpPr txBox="1"/>
          <p:nvPr/>
        </p:nvSpPr>
        <p:spPr>
          <a:xfrm>
            <a:off x="0" y="285530"/>
            <a:ext cx="9144000" cy="954107"/>
          </a:xfrm>
          <a:prstGeom prst="rect">
            <a:avLst/>
          </a:prstGeom>
          <a:noFill/>
        </p:spPr>
        <p:txBody>
          <a:bodyPr wrap="square">
            <a:spAutoFit/>
          </a:bodyPr>
          <a:lstStyle/>
          <a:p>
            <a:pPr algn="ctr"/>
            <a:r>
              <a:rPr lang="en-US" sz="2800" b="1" dirty="0">
                <a:solidFill>
                  <a:srgbClr val="7030A0"/>
                </a:solidFill>
              </a:rPr>
              <a:t>Extreme Alloimmunization: How We Mitigate/Respond to These Situations</a:t>
            </a:r>
            <a:endParaRPr lang="en-US" sz="2800" dirty="0">
              <a:solidFill>
                <a:srgbClr val="7030A0"/>
              </a:solidFill>
            </a:endParaRPr>
          </a:p>
        </p:txBody>
      </p:sp>
      <p:sp>
        <p:nvSpPr>
          <p:cNvPr id="5" name="TextBox 4">
            <a:extLst>
              <a:ext uri="{FF2B5EF4-FFF2-40B4-BE49-F238E27FC236}">
                <a16:creationId xmlns:a16="http://schemas.microsoft.com/office/drawing/2014/main" id="{152D01C6-48F3-40E7-8B8A-E72BE482575F}"/>
              </a:ext>
            </a:extLst>
          </p:cNvPr>
          <p:cNvSpPr txBox="1"/>
          <p:nvPr/>
        </p:nvSpPr>
        <p:spPr>
          <a:xfrm>
            <a:off x="0" y="6277866"/>
            <a:ext cx="9144000" cy="369332"/>
          </a:xfrm>
          <a:prstGeom prst="rect">
            <a:avLst/>
          </a:prstGeom>
          <a:noFill/>
        </p:spPr>
        <p:txBody>
          <a:bodyPr wrap="square">
            <a:spAutoFit/>
          </a:bodyPr>
          <a:lstStyle/>
          <a:p>
            <a:pPr algn="ctr"/>
            <a:r>
              <a:rPr lang="en-US" sz="1800" b="0" i="0" u="none" strike="noStrike" baseline="0" dirty="0">
                <a:latin typeface="Univers" panose="020B0503020202020204" pitchFamily="34" charset="0"/>
              </a:rPr>
              <a:t>Transfus Med Hemother 2014; 41: 342–5.</a:t>
            </a:r>
            <a:endParaRPr lang="en-US" dirty="0"/>
          </a:p>
        </p:txBody>
      </p:sp>
    </p:spTree>
    <p:extLst>
      <p:ext uri="{BB962C8B-B14F-4D97-AF65-F5344CB8AC3E}">
        <p14:creationId xmlns:p14="http://schemas.microsoft.com/office/powerpoint/2010/main" val="660412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61</a:t>
            </a:fld>
            <a:endParaRPr lang="en-US" sz="1600" dirty="0">
              <a:solidFill>
                <a:srgbClr val="E65300"/>
              </a:solidFill>
            </a:endParaRPr>
          </a:p>
        </p:txBody>
      </p:sp>
      <p:sp>
        <p:nvSpPr>
          <p:cNvPr id="9" name="Content Placeholder 2"/>
          <p:cNvSpPr txBox="1">
            <a:spLocks/>
          </p:cNvSpPr>
          <p:nvPr/>
        </p:nvSpPr>
        <p:spPr>
          <a:xfrm>
            <a:off x="252806" y="1463927"/>
            <a:ext cx="8246491" cy="1212771"/>
          </a:xfrm>
          <a:prstGeom prst="rect">
            <a:avLst/>
          </a:prstGeom>
        </p:spPr>
        <p:txBody>
          <a:bodyPr>
            <a:normAutofit/>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a:lnSpc>
                <a:spcPct val="100000"/>
              </a:lnSpc>
              <a:spcBef>
                <a:spcPts val="200"/>
              </a:spcBef>
              <a:spcAft>
                <a:spcPts val="200"/>
              </a:spcAft>
            </a:pPr>
            <a:r>
              <a:rPr lang="en-US" sz="2600" b="1" u="sng" dirty="0">
                <a:solidFill>
                  <a:srgbClr val="E65300"/>
                </a:solidFill>
              </a:rPr>
              <a:t>American Rare Donor Program (ARDP)</a:t>
            </a:r>
          </a:p>
          <a:p>
            <a:pPr>
              <a:lnSpc>
                <a:spcPct val="100000"/>
              </a:lnSpc>
              <a:spcBef>
                <a:spcPts val="200"/>
              </a:spcBef>
              <a:spcAft>
                <a:spcPts val="200"/>
              </a:spcAft>
            </a:pPr>
            <a:endParaRPr lang="en-US" sz="400" b="1" dirty="0"/>
          </a:p>
          <a:p>
            <a:pPr>
              <a:lnSpc>
                <a:spcPct val="100000"/>
              </a:lnSpc>
              <a:spcBef>
                <a:spcPts val="200"/>
              </a:spcBef>
              <a:spcAft>
                <a:spcPts val="200"/>
              </a:spcAft>
            </a:pPr>
            <a:r>
              <a:rPr lang="en-US" sz="2400" b="1" dirty="0"/>
              <a:t>ARDP’s definition of a rare donor …</a:t>
            </a:r>
            <a:endParaRPr lang="en-US" sz="2200" dirty="0"/>
          </a:p>
          <a:p>
            <a:pPr marL="274320" indent="-274320">
              <a:lnSpc>
                <a:spcPct val="100000"/>
              </a:lnSpc>
              <a:spcBef>
                <a:spcPts val="200"/>
              </a:spcBef>
              <a:spcAft>
                <a:spcPts val="200"/>
              </a:spcAft>
              <a:buFont typeface="Arial" panose="020B0604020202020204" pitchFamily="34" charset="0"/>
              <a:buChar char="•"/>
            </a:pPr>
            <a:endParaRPr lang="en-US" sz="2200" dirty="0"/>
          </a:p>
          <a:p>
            <a:pPr marL="274320" indent="-274320">
              <a:lnSpc>
                <a:spcPct val="100000"/>
              </a:lnSpc>
              <a:spcBef>
                <a:spcPts val="200"/>
              </a:spcBef>
              <a:spcAft>
                <a:spcPts val="200"/>
              </a:spcAft>
              <a:buFont typeface="Arial" panose="020B0604020202020204" pitchFamily="34" charset="0"/>
              <a:buChar char="•"/>
            </a:pPr>
            <a:endParaRPr lang="en-US" sz="2400" b="1" i="1" dirty="0"/>
          </a:p>
          <a:p>
            <a:pPr marL="274320" indent="-274320">
              <a:lnSpc>
                <a:spcPct val="100000"/>
              </a:lnSpc>
              <a:spcBef>
                <a:spcPts val="200"/>
              </a:spcBef>
              <a:spcAft>
                <a:spcPts val="200"/>
              </a:spcAft>
              <a:buFont typeface="Arial" panose="020B0604020202020204" pitchFamily="34" charset="0"/>
              <a:buChar char="•"/>
            </a:pPr>
            <a:endParaRPr lang="en-US" sz="2400" b="1" i="1" dirty="0"/>
          </a:p>
          <a:p>
            <a:pPr marL="274320" indent="-274320">
              <a:lnSpc>
                <a:spcPct val="100000"/>
              </a:lnSpc>
              <a:spcBef>
                <a:spcPts val="200"/>
              </a:spcBef>
              <a:spcAft>
                <a:spcPts val="200"/>
              </a:spcAft>
              <a:buFont typeface="Arial" panose="020B0604020202020204" pitchFamily="34" charset="0"/>
              <a:buChar char="•"/>
            </a:pPr>
            <a:endParaRPr lang="en-US" sz="2400" b="1" i="1" dirty="0"/>
          </a:p>
          <a:p>
            <a:pPr marL="274320" indent="-274320">
              <a:lnSpc>
                <a:spcPct val="100000"/>
              </a:lnSpc>
              <a:spcBef>
                <a:spcPts val="200"/>
              </a:spcBef>
              <a:spcAft>
                <a:spcPts val="200"/>
              </a:spcAft>
              <a:buFont typeface="Arial" panose="020B0604020202020204" pitchFamily="34" charset="0"/>
              <a:buChar char="•"/>
            </a:pPr>
            <a:endParaRPr lang="en-US" sz="2400" b="1" i="1" dirty="0"/>
          </a:p>
          <a:p>
            <a:pPr marL="274320" indent="-274320">
              <a:lnSpc>
                <a:spcPct val="100000"/>
              </a:lnSpc>
              <a:spcBef>
                <a:spcPts val="200"/>
              </a:spcBef>
              <a:spcAft>
                <a:spcPts val="200"/>
              </a:spcAft>
              <a:buFont typeface="Arial" panose="020B0604020202020204" pitchFamily="34" charset="0"/>
              <a:buChar char="•"/>
            </a:pPr>
            <a:endParaRPr lang="en-US" sz="2400" b="1" i="1" dirty="0"/>
          </a:p>
          <a:p>
            <a:pPr marL="548640" lvl="1" indent="-274320">
              <a:spcBef>
                <a:spcPts val="200"/>
              </a:spcBef>
              <a:spcAft>
                <a:spcPts val="200"/>
              </a:spcAft>
              <a:buFont typeface="Courier New" panose="02070309020205020404" pitchFamily="49" charset="0"/>
              <a:buChar char="o"/>
            </a:pPr>
            <a:endParaRPr lang="en-US" sz="2400" dirty="0"/>
          </a:p>
        </p:txBody>
      </p:sp>
      <p:sp>
        <p:nvSpPr>
          <p:cNvPr id="8" name="TextBox 7">
            <a:extLst>
              <a:ext uri="{FF2B5EF4-FFF2-40B4-BE49-F238E27FC236}">
                <a16:creationId xmlns:a16="http://schemas.microsoft.com/office/drawing/2014/main" id="{73003859-50E1-4372-BBE8-1BBFA678693A}"/>
              </a:ext>
            </a:extLst>
          </p:cNvPr>
          <p:cNvSpPr txBox="1"/>
          <p:nvPr/>
        </p:nvSpPr>
        <p:spPr>
          <a:xfrm>
            <a:off x="0" y="285530"/>
            <a:ext cx="9144000" cy="954107"/>
          </a:xfrm>
          <a:prstGeom prst="rect">
            <a:avLst/>
          </a:prstGeom>
          <a:noFill/>
        </p:spPr>
        <p:txBody>
          <a:bodyPr wrap="square">
            <a:spAutoFit/>
          </a:bodyPr>
          <a:lstStyle/>
          <a:p>
            <a:pPr algn="ctr"/>
            <a:r>
              <a:rPr lang="en-US" sz="2800" b="1" dirty="0">
                <a:solidFill>
                  <a:srgbClr val="7030A0"/>
                </a:solidFill>
              </a:rPr>
              <a:t>Extreme Alloimmunization: How We Mitigate/Respond to These Situations</a:t>
            </a:r>
            <a:endParaRPr lang="en-US" sz="2800" dirty="0">
              <a:solidFill>
                <a:srgbClr val="7030A0"/>
              </a:solidFill>
            </a:endParaRPr>
          </a:p>
        </p:txBody>
      </p:sp>
      <p:sp>
        <p:nvSpPr>
          <p:cNvPr id="7" name="TextBox 6">
            <a:extLst>
              <a:ext uri="{FF2B5EF4-FFF2-40B4-BE49-F238E27FC236}">
                <a16:creationId xmlns:a16="http://schemas.microsoft.com/office/drawing/2014/main" id="{E4A9C9E7-B76C-4DE2-99A4-5BA4811EC1FF}"/>
              </a:ext>
            </a:extLst>
          </p:cNvPr>
          <p:cNvSpPr txBox="1"/>
          <p:nvPr/>
        </p:nvSpPr>
        <p:spPr>
          <a:xfrm>
            <a:off x="0" y="6277866"/>
            <a:ext cx="9144000" cy="369332"/>
          </a:xfrm>
          <a:prstGeom prst="rect">
            <a:avLst/>
          </a:prstGeom>
          <a:noFill/>
        </p:spPr>
        <p:txBody>
          <a:bodyPr wrap="square">
            <a:spAutoFit/>
          </a:bodyPr>
          <a:lstStyle/>
          <a:p>
            <a:pPr algn="ctr"/>
            <a:r>
              <a:rPr lang="en-US" sz="1800" b="0" i="0" u="none" strike="noStrike" baseline="0" dirty="0">
                <a:latin typeface="Univers" panose="020B0503020202020204" pitchFamily="34" charset="0"/>
              </a:rPr>
              <a:t>Transfus Med Hemother 2014; 41: 342–5.</a:t>
            </a:r>
            <a:endParaRPr lang="en-US" dirty="0"/>
          </a:p>
        </p:txBody>
      </p:sp>
      <p:pic>
        <p:nvPicPr>
          <p:cNvPr id="3" name="Picture 2">
            <a:extLst>
              <a:ext uri="{FF2B5EF4-FFF2-40B4-BE49-F238E27FC236}">
                <a16:creationId xmlns:a16="http://schemas.microsoft.com/office/drawing/2014/main" id="{6EAE549E-76D7-4487-B4FE-596FA480A509}"/>
              </a:ext>
            </a:extLst>
          </p:cNvPr>
          <p:cNvPicPr>
            <a:picLocks noChangeAspect="1"/>
          </p:cNvPicPr>
          <p:nvPr/>
        </p:nvPicPr>
        <p:blipFill rotWithShape="1">
          <a:blip r:embed="rId3"/>
          <a:srcRect l="5833" t="25662" r="23929" b="9578"/>
          <a:stretch/>
        </p:blipFill>
        <p:spPr>
          <a:xfrm>
            <a:off x="937394" y="2495373"/>
            <a:ext cx="7269211" cy="3770133"/>
          </a:xfrm>
          <a:prstGeom prst="rect">
            <a:avLst/>
          </a:prstGeom>
        </p:spPr>
      </p:pic>
    </p:spTree>
    <p:extLst>
      <p:ext uri="{BB962C8B-B14F-4D97-AF65-F5344CB8AC3E}">
        <p14:creationId xmlns:p14="http://schemas.microsoft.com/office/powerpoint/2010/main" val="32263049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62</a:t>
            </a:fld>
            <a:endParaRPr lang="en-US" sz="1600" dirty="0">
              <a:solidFill>
                <a:srgbClr val="E65300"/>
              </a:solidFill>
            </a:endParaRPr>
          </a:p>
        </p:txBody>
      </p:sp>
      <p:sp>
        <p:nvSpPr>
          <p:cNvPr id="9" name="Content Placeholder 2"/>
          <p:cNvSpPr txBox="1">
            <a:spLocks/>
          </p:cNvSpPr>
          <p:nvPr/>
        </p:nvSpPr>
        <p:spPr>
          <a:xfrm>
            <a:off x="165721" y="2111564"/>
            <a:ext cx="2664564" cy="4457902"/>
          </a:xfrm>
          <a:prstGeom prst="rect">
            <a:avLst/>
          </a:prstGeom>
        </p:spPr>
        <p:txBody>
          <a:bodyPr>
            <a:normAutofit/>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a:lnSpc>
                <a:spcPct val="100000"/>
              </a:lnSpc>
              <a:spcBef>
                <a:spcPts val="200"/>
              </a:spcBef>
              <a:spcAft>
                <a:spcPts val="200"/>
              </a:spcAft>
            </a:pPr>
            <a:r>
              <a:rPr lang="en-US" sz="2600" b="1" u="sng" dirty="0">
                <a:solidFill>
                  <a:srgbClr val="E65300"/>
                </a:solidFill>
              </a:rPr>
              <a:t>American Rare Donor Program (ARDP)</a:t>
            </a:r>
          </a:p>
          <a:p>
            <a:pPr>
              <a:lnSpc>
                <a:spcPct val="100000"/>
              </a:lnSpc>
              <a:spcBef>
                <a:spcPts val="200"/>
              </a:spcBef>
              <a:spcAft>
                <a:spcPts val="200"/>
              </a:spcAft>
            </a:pPr>
            <a:endParaRPr lang="en-US" sz="400" b="1" dirty="0"/>
          </a:p>
          <a:p>
            <a:pPr>
              <a:lnSpc>
                <a:spcPct val="100000"/>
              </a:lnSpc>
              <a:spcBef>
                <a:spcPts val="200"/>
              </a:spcBef>
              <a:spcAft>
                <a:spcPts val="200"/>
              </a:spcAft>
            </a:pPr>
            <a:r>
              <a:rPr lang="en-US" sz="2400" b="1" dirty="0"/>
              <a:t>ARDP’s “track record”</a:t>
            </a:r>
            <a:endParaRPr lang="en-US" sz="2200" dirty="0"/>
          </a:p>
          <a:p>
            <a:pPr marL="274320" indent="-274320">
              <a:lnSpc>
                <a:spcPct val="100000"/>
              </a:lnSpc>
              <a:spcBef>
                <a:spcPts val="200"/>
              </a:spcBef>
              <a:spcAft>
                <a:spcPts val="200"/>
              </a:spcAft>
              <a:buFont typeface="Arial" panose="020B0604020202020204" pitchFamily="34" charset="0"/>
              <a:buChar char="•"/>
            </a:pPr>
            <a:endParaRPr lang="en-US" sz="2200" dirty="0"/>
          </a:p>
          <a:p>
            <a:pPr marL="274320" indent="-274320">
              <a:lnSpc>
                <a:spcPct val="100000"/>
              </a:lnSpc>
              <a:spcBef>
                <a:spcPts val="200"/>
              </a:spcBef>
              <a:spcAft>
                <a:spcPts val="200"/>
              </a:spcAft>
              <a:buFont typeface="Arial" panose="020B0604020202020204" pitchFamily="34" charset="0"/>
              <a:buChar char="•"/>
            </a:pPr>
            <a:endParaRPr lang="en-US" sz="2400" b="1" i="1" dirty="0"/>
          </a:p>
          <a:p>
            <a:pPr marL="274320" indent="-274320">
              <a:lnSpc>
                <a:spcPct val="100000"/>
              </a:lnSpc>
              <a:spcBef>
                <a:spcPts val="200"/>
              </a:spcBef>
              <a:spcAft>
                <a:spcPts val="200"/>
              </a:spcAft>
              <a:buFont typeface="Arial" panose="020B0604020202020204" pitchFamily="34" charset="0"/>
              <a:buChar char="•"/>
            </a:pPr>
            <a:endParaRPr lang="en-US" sz="2400" b="1" i="1" dirty="0"/>
          </a:p>
          <a:p>
            <a:pPr marL="274320" indent="-274320">
              <a:lnSpc>
                <a:spcPct val="100000"/>
              </a:lnSpc>
              <a:spcBef>
                <a:spcPts val="200"/>
              </a:spcBef>
              <a:spcAft>
                <a:spcPts val="200"/>
              </a:spcAft>
              <a:buFont typeface="Arial" panose="020B0604020202020204" pitchFamily="34" charset="0"/>
              <a:buChar char="•"/>
            </a:pPr>
            <a:endParaRPr lang="en-US" sz="2400" b="1" i="1" dirty="0"/>
          </a:p>
          <a:p>
            <a:pPr marL="274320" indent="-274320">
              <a:lnSpc>
                <a:spcPct val="100000"/>
              </a:lnSpc>
              <a:spcBef>
                <a:spcPts val="200"/>
              </a:spcBef>
              <a:spcAft>
                <a:spcPts val="200"/>
              </a:spcAft>
              <a:buFont typeface="Arial" panose="020B0604020202020204" pitchFamily="34" charset="0"/>
              <a:buChar char="•"/>
            </a:pPr>
            <a:endParaRPr lang="en-US" sz="2400" b="1" i="1" dirty="0"/>
          </a:p>
          <a:p>
            <a:pPr marL="274320" indent="-274320">
              <a:lnSpc>
                <a:spcPct val="100000"/>
              </a:lnSpc>
              <a:spcBef>
                <a:spcPts val="200"/>
              </a:spcBef>
              <a:spcAft>
                <a:spcPts val="200"/>
              </a:spcAft>
              <a:buFont typeface="Arial" panose="020B0604020202020204" pitchFamily="34" charset="0"/>
              <a:buChar char="•"/>
            </a:pPr>
            <a:endParaRPr lang="en-US" sz="2400" b="1" i="1" dirty="0"/>
          </a:p>
          <a:p>
            <a:pPr marL="548640" lvl="1" indent="-274320">
              <a:spcBef>
                <a:spcPts val="200"/>
              </a:spcBef>
              <a:spcAft>
                <a:spcPts val="200"/>
              </a:spcAft>
              <a:buFont typeface="Courier New" panose="02070309020205020404" pitchFamily="49" charset="0"/>
              <a:buChar char="o"/>
            </a:pPr>
            <a:endParaRPr lang="en-US" sz="2400" dirty="0"/>
          </a:p>
        </p:txBody>
      </p:sp>
      <p:sp>
        <p:nvSpPr>
          <p:cNvPr id="8" name="TextBox 7">
            <a:extLst>
              <a:ext uri="{FF2B5EF4-FFF2-40B4-BE49-F238E27FC236}">
                <a16:creationId xmlns:a16="http://schemas.microsoft.com/office/drawing/2014/main" id="{73003859-50E1-4372-BBE8-1BBFA678693A}"/>
              </a:ext>
            </a:extLst>
          </p:cNvPr>
          <p:cNvSpPr txBox="1"/>
          <p:nvPr/>
        </p:nvSpPr>
        <p:spPr>
          <a:xfrm>
            <a:off x="0" y="285530"/>
            <a:ext cx="9144000" cy="954107"/>
          </a:xfrm>
          <a:prstGeom prst="rect">
            <a:avLst/>
          </a:prstGeom>
          <a:noFill/>
        </p:spPr>
        <p:txBody>
          <a:bodyPr wrap="square">
            <a:spAutoFit/>
          </a:bodyPr>
          <a:lstStyle/>
          <a:p>
            <a:pPr algn="ctr"/>
            <a:r>
              <a:rPr lang="en-US" sz="2800" b="1" dirty="0">
                <a:solidFill>
                  <a:srgbClr val="7030A0"/>
                </a:solidFill>
              </a:rPr>
              <a:t>Extreme Alloimmunization: How We Mitigate/Respond to These Situations</a:t>
            </a:r>
            <a:endParaRPr lang="en-US" sz="2800" dirty="0">
              <a:solidFill>
                <a:srgbClr val="7030A0"/>
              </a:solidFill>
            </a:endParaRPr>
          </a:p>
        </p:txBody>
      </p:sp>
      <p:sp>
        <p:nvSpPr>
          <p:cNvPr id="7" name="TextBox 6">
            <a:extLst>
              <a:ext uri="{FF2B5EF4-FFF2-40B4-BE49-F238E27FC236}">
                <a16:creationId xmlns:a16="http://schemas.microsoft.com/office/drawing/2014/main" id="{E4A9C9E7-B76C-4DE2-99A4-5BA4811EC1FF}"/>
              </a:ext>
            </a:extLst>
          </p:cNvPr>
          <p:cNvSpPr txBox="1"/>
          <p:nvPr/>
        </p:nvSpPr>
        <p:spPr>
          <a:xfrm>
            <a:off x="0" y="6277866"/>
            <a:ext cx="9144000" cy="369332"/>
          </a:xfrm>
          <a:prstGeom prst="rect">
            <a:avLst/>
          </a:prstGeom>
          <a:noFill/>
        </p:spPr>
        <p:txBody>
          <a:bodyPr wrap="square">
            <a:spAutoFit/>
          </a:bodyPr>
          <a:lstStyle/>
          <a:p>
            <a:pPr algn="ctr"/>
            <a:r>
              <a:rPr lang="en-US" sz="1800" b="0" i="0" u="none" strike="noStrike" baseline="0" dirty="0">
                <a:latin typeface="Univers" panose="020B0503020202020204" pitchFamily="34" charset="0"/>
              </a:rPr>
              <a:t>Transfus Med Hemother 2014; 41: 342–5.</a:t>
            </a:r>
            <a:endParaRPr lang="en-US" dirty="0"/>
          </a:p>
        </p:txBody>
      </p:sp>
      <p:pic>
        <p:nvPicPr>
          <p:cNvPr id="4" name="Picture 3">
            <a:extLst>
              <a:ext uri="{FF2B5EF4-FFF2-40B4-BE49-F238E27FC236}">
                <a16:creationId xmlns:a16="http://schemas.microsoft.com/office/drawing/2014/main" id="{698C1125-B204-42B2-A98E-C1B8C8C6CD55}"/>
              </a:ext>
            </a:extLst>
          </p:cNvPr>
          <p:cNvPicPr>
            <a:picLocks noChangeAspect="1"/>
          </p:cNvPicPr>
          <p:nvPr/>
        </p:nvPicPr>
        <p:blipFill rotWithShape="1">
          <a:blip r:embed="rId3"/>
          <a:srcRect l="30238" t="23968" r="27738" b="7460"/>
          <a:stretch/>
        </p:blipFill>
        <p:spPr>
          <a:xfrm>
            <a:off x="3015343" y="1337611"/>
            <a:ext cx="5875850" cy="4903553"/>
          </a:xfrm>
          <a:prstGeom prst="rect">
            <a:avLst/>
          </a:prstGeom>
        </p:spPr>
      </p:pic>
      <p:sp>
        <p:nvSpPr>
          <p:cNvPr id="5" name="TextBox 4">
            <a:extLst>
              <a:ext uri="{FF2B5EF4-FFF2-40B4-BE49-F238E27FC236}">
                <a16:creationId xmlns:a16="http://schemas.microsoft.com/office/drawing/2014/main" id="{699DD9E7-04E4-4931-B31C-ED46282374BE}"/>
              </a:ext>
            </a:extLst>
          </p:cNvPr>
          <p:cNvSpPr txBox="1"/>
          <p:nvPr/>
        </p:nvSpPr>
        <p:spPr>
          <a:xfrm>
            <a:off x="4261757" y="4062930"/>
            <a:ext cx="1167492" cy="769441"/>
          </a:xfrm>
          <a:prstGeom prst="rect">
            <a:avLst/>
          </a:prstGeom>
          <a:solidFill>
            <a:srgbClr val="7030A0"/>
          </a:solidFill>
          <a:ln w="57150">
            <a:solidFill>
              <a:srgbClr val="7030A0"/>
            </a:solidFill>
          </a:ln>
        </p:spPr>
        <p:txBody>
          <a:bodyPr wrap="square" rtlCol="0">
            <a:spAutoFit/>
          </a:bodyPr>
          <a:lstStyle/>
          <a:p>
            <a:pPr algn="ctr"/>
            <a:endParaRPr lang="en-US" sz="400" b="1" dirty="0">
              <a:solidFill>
                <a:schemeClr val="bg1"/>
              </a:solidFill>
            </a:endParaRPr>
          </a:p>
          <a:p>
            <a:pPr algn="ctr"/>
            <a:r>
              <a:rPr lang="en-US" b="1" dirty="0">
                <a:solidFill>
                  <a:schemeClr val="bg1"/>
                </a:solidFill>
              </a:rPr>
              <a:t>~2/3 of requests</a:t>
            </a:r>
          </a:p>
          <a:p>
            <a:pPr algn="ctr"/>
            <a:endParaRPr lang="en-US" sz="400" b="1" dirty="0">
              <a:solidFill>
                <a:schemeClr val="bg1"/>
              </a:solidFill>
            </a:endParaRPr>
          </a:p>
        </p:txBody>
      </p:sp>
      <p:sp>
        <p:nvSpPr>
          <p:cNvPr id="10" name="TextBox 9">
            <a:extLst>
              <a:ext uri="{FF2B5EF4-FFF2-40B4-BE49-F238E27FC236}">
                <a16:creationId xmlns:a16="http://schemas.microsoft.com/office/drawing/2014/main" id="{C1594804-7F34-4D65-B597-7D8D0958C02F}"/>
              </a:ext>
            </a:extLst>
          </p:cNvPr>
          <p:cNvSpPr txBox="1"/>
          <p:nvPr/>
        </p:nvSpPr>
        <p:spPr>
          <a:xfrm>
            <a:off x="5729968" y="4062929"/>
            <a:ext cx="1167492" cy="769441"/>
          </a:xfrm>
          <a:prstGeom prst="rect">
            <a:avLst/>
          </a:prstGeom>
          <a:solidFill>
            <a:srgbClr val="7030A0"/>
          </a:solidFill>
        </p:spPr>
        <p:txBody>
          <a:bodyPr wrap="square" rtlCol="0">
            <a:spAutoFit/>
          </a:bodyPr>
          <a:lstStyle/>
          <a:p>
            <a:pPr algn="ctr"/>
            <a:endParaRPr lang="en-US" sz="400" b="1" dirty="0">
              <a:solidFill>
                <a:schemeClr val="bg1"/>
              </a:solidFill>
            </a:endParaRPr>
          </a:p>
          <a:p>
            <a:pPr algn="ctr"/>
            <a:r>
              <a:rPr lang="en-US" b="1" dirty="0">
                <a:solidFill>
                  <a:schemeClr val="bg1"/>
                </a:solidFill>
              </a:rPr>
              <a:t>~1/3 of requests</a:t>
            </a:r>
          </a:p>
          <a:p>
            <a:pPr algn="ctr"/>
            <a:endParaRPr lang="en-US" sz="400" b="1" dirty="0">
              <a:solidFill>
                <a:schemeClr val="bg1"/>
              </a:solidFill>
            </a:endParaRPr>
          </a:p>
        </p:txBody>
      </p:sp>
      <p:sp>
        <p:nvSpPr>
          <p:cNvPr id="6" name="Oval 5">
            <a:extLst>
              <a:ext uri="{FF2B5EF4-FFF2-40B4-BE49-F238E27FC236}">
                <a16:creationId xmlns:a16="http://schemas.microsoft.com/office/drawing/2014/main" id="{A1EF7524-B615-4652-BACA-7982A8438F90}"/>
              </a:ext>
            </a:extLst>
          </p:cNvPr>
          <p:cNvSpPr/>
          <p:nvPr/>
        </p:nvSpPr>
        <p:spPr bwMode="auto">
          <a:xfrm>
            <a:off x="3837214" y="3869871"/>
            <a:ext cx="1632857" cy="1442358"/>
          </a:xfrm>
          <a:prstGeom prst="ellipse">
            <a:avLst/>
          </a:prstGeom>
          <a:noFill/>
          <a:ln>
            <a:noFill/>
          </a:ln>
          <a:effectLst/>
        </p:spPr>
        <p:txBody>
          <a:bodyPr wrap="none" rtlCol="0" anchor="ctr"/>
          <a:lstStyle/>
          <a:p>
            <a:pPr algn="ctr"/>
            <a:endParaRPr lang="en-US" dirty="0"/>
          </a:p>
        </p:txBody>
      </p:sp>
      <p:sp>
        <p:nvSpPr>
          <p:cNvPr id="12" name="Rectangle: Rounded Corners 11">
            <a:extLst>
              <a:ext uri="{FF2B5EF4-FFF2-40B4-BE49-F238E27FC236}">
                <a16:creationId xmlns:a16="http://schemas.microsoft.com/office/drawing/2014/main" id="{5C25E200-04D9-42A4-B295-837BD2AC1B78}"/>
              </a:ext>
            </a:extLst>
          </p:cNvPr>
          <p:cNvSpPr/>
          <p:nvPr/>
        </p:nvSpPr>
        <p:spPr bwMode="auto">
          <a:xfrm>
            <a:off x="4204605" y="3615758"/>
            <a:ext cx="1450523" cy="2463913"/>
          </a:xfrm>
          <a:prstGeom prst="roundRect">
            <a:avLst/>
          </a:prstGeom>
          <a:noFill/>
          <a:ln w="38100">
            <a:solidFill>
              <a:srgbClr val="7030A0"/>
            </a:solidFill>
          </a:ln>
          <a:effectLst/>
        </p:spPr>
        <p:txBody>
          <a:bodyPr wrap="none" rtlCol="0" anchor="ctr"/>
          <a:lstStyle/>
          <a:p>
            <a:pPr algn="ctr"/>
            <a:endParaRPr lang="en-US" dirty="0"/>
          </a:p>
        </p:txBody>
      </p:sp>
      <p:sp>
        <p:nvSpPr>
          <p:cNvPr id="14" name="Rectangle: Rounded Corners 13">
            <a:extLst>
              <a:ext uri="{FF2B5EF4-FFF2-40B4-BE49-F238E27FC236}">
                <a16:creationId xmlns:a16="http://schemas.microsoft.com/office/drawing/2014/main" id="{7BB91541-7527-4058-A589-6902E50140A1}"/>
              </a:ext>
            </a:extLst>
          </p:cNvPr>
          <p:cNvSpPr/>
          <p:nvPr/>
        </p:nvSpPr>
        <p:spPr bwMode="auto">
          <a:xfrm>
            <a:off x="5679629" y="3615755"/>
            <a:ext cx="1597471" cy="2463913"/>
          </a:xfrm>
          <a:prstGeom prst="roundRect">
            <a:avLst/>
          </a:prstGeom>
          <a:noFill/>
          <a:ln w="38100">
            <a:solidFill>
              <a:srgbClr val="7030A0"/>
            </a:solidFill>
          </a:ln>
          <a:effectLst/>
        </p:spPr>
        <p:txBody>
          <a:bodyPr wrap="none" rtlCol="0" anchor="ctr"/>
          <a:lstStyle/>
          <a:p>
            <a:pPr algn="ctr"/>
            <a:endParaRPr lang="en-US" dirty="0"/>
          </a:p>
        </p:txBody>
      </p:sp>
      <p:cxnSp>
        <p:nvCxnSpPr>
          <p:cNvPr id="16" name="Straight Connector 15">
            <a:extLst>
              <a:ext uri="{FF2B5EF4-FFF2-40B4-BE49-F238E27FC236}">
                <a16:creationId xmlns:a16="http://schemas.microsoft.com/office/drawing/2014/main" id="{EB715149-96E6-4865-AF37-DB1368FEE370}"/>
              </a:ext>
            </a:extLst>
          </p:cNvPr>
          <p:cNvCxnSpPr/>
          <p:nvPr/>
        </p:nvCxnSpPr>
        <p:spPr>
          <a:xfrm>
            <a:off x="4310743" y="5078186"/>
            <a:ext cx="1289957"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1992B53-EDAA-47A6-9304-AEBAC4BEC9EA}"/>
              </a:ext>
            </a:extLst>
          </p:cNvPr>
          <p:cNvCxnSpPr>
            <a:cxnSpLocks/>
          </p:cNvCxnSpPr>
          <p:nvPr/>
        </p:nvCxnSpPr>
        <p:spPr>
          <a:xfrm>
            <a:off x="5780319" y="5078182"/>
            <a:ext cx="1431467" cy="4"/>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58547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63</a:t>
            </a:fld>
            <a:endParaRPr lang="en-US" sz="1600" dirty="0">
              <a:solidFill>
                <a:srgbClr val="E65300"/>
              </a:solidFill>
            </a:endParaRPr>
          </a:p>
        </p:txBody>
      </p:sp>
      <p:sp>
        <p:nvSpPr>
          <p:cNvPr id="9" name="Content Placeholder 2"/>
          <p:cNvSpPr txBox="1">
            <a:spLocks/>
          </p:cNvSpPr>
          <p:nvPr/>
        </p:nvSpPr>
        <p:spPr>
          <a:xfrm>
            <a:off x="448754" y="1463927"/>
            <a:ext cx="8246491" cy="5636621"/>
          </a:xfrm>
          <a:prstGeom prst="rect">
            <a:avLst/>
          </a:prstGeom>
        </p:spPr>
        <p:txBody>
          <a:bodyPr>
            <a:normAutofit/>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a:lnSpc>
                <a:spcPct val="100000"/>
              </a:lnSpc>
              <a:spcBef>
                <a:spcPts val="200"/>
              </a:spcBef>
              <a:spcAft>
                <a:spcPts val="200"/>
              </a:spcAft>
            </a:pPr>
            <a:r>
              <a:rPr lang="en-US" sz="2600" b="1" u="sng" dirty="0">
                <a:solidFill>
                  <a:srgbClr val="E65300"/>
                </a:solidFill>
              </a:rPr>
              <a:t>Other prevention-focused measures</a:t>
            </a:r>
          </a:p>
          <a:p>
            <a:pPr marL="274320" indent="-274320">
              <a:lnSpc>
                <a:spcPct val="100000"/>
              </a:lnSpc>
              <a:spcBef>
                <a:spcPts val="200"/>
              </a:spcBef>
              <a:spcAft>
                <a:spcPts val="200"/>
              </a:spcAft>
              <a:buFont typeface="Arial" panose="020B0604020202020204" pitchFamily="34" charset="0"/>
              <a:buChar char="•"/>
            </a:pPr>
            <a:r>
              <a:rPr lang="en-US" sz="2200" dirty="0"/>
              <a:t>Determining likely clinical relevance of alloantibodies using the monocyte monolayer assay</a:t>
            </a:r>
          </a:p>
          <a:p>
            <a:pPr marL="274320" indent="-274320">
              <a:lnSpc>
                <a:spcPct val="100000"/>
              </a:lnSpc>
              <a:spcBef>
                <a:spcPts val="200"/>
              </a:spcBef>
              <a:spcAft>
                <a:spcPts val="200"/>
              </a:spcAft>
              <a:buFont typeface="Arial" panose="020B0604020202020204" pitchFamily="34" charset="0"/>
              <a:buChar char="•"/>
            </a:pPr>
            <a:r>
              <a:rPr lang="en-US" sz="2200" dirty="0"/>
              <a:t>Reducing risk for procedural bleeding via selected medications</a:t>
            </a:r>
          </a:p>
          <a:p>
            <a:pPr marL="548640" lvl="1" indent="-274320">
              <a:spcBef>
                <a:spcPts val="200"/>
              </a:spcBef>
              <a:spcAft>
                <a:spcPts val="200"/>
              </a:spcAft>
              <a:buFont typeface="Courier New" panose="02070309020205020404" pitchFamily="49" charset="0"/>
              <a:buChar char="o"/>
            </a:pPr>
            <a:r>
              <a:rPr lang="en-US" sz="2200" dirty="0"/>
              <a:t>Antifibrinolytic agents</a:t>
            </a:r>
          </a:p>
          <a:p>
            <a:pPr marL="548640" lvl="1" indent="-274320">
              <a:spcBef>
                <a:spcPts val="200"/>
              </a:spcBef>
              <a:spcAft>
                <a:spcPts val="200"/>
              </a:spcAft>
              <a:buFont typeface="Courier New" panose="02070309020205020404" pitchFamily="49" charset="0"/>
              <a:buChar char="o"/>
            </a:pPr>
            <a:r>
              <a:rPr lang="en-US" sz="2200" dirty="0"/>
              <a:t>Hormonal agents</a:t>
            </a:r>
          </a:p>
          <a:p>
            <a:pPr marL="548640" lvl="1" indent="-274320">
              <a:spcBef>
                <a:spcPts val="200"/>
              </a:spcBef>
              <a:spcAft>
                <a:spcPts val="200"/>
              </a:spcAft>
              <a:buFont typeface="Courier New" panose="02070309020205020404" pitchFamily="49" charset="0"/>
              <a:buChar char="o"/>
            </a:pPr>
            <a:r>
              <a:rPr lang="en-US" sz="2200" dirty="0"/>
              <a:t>Modified anticoagulation/antiplatelet regimens </a:t>
            </a:r>
          </a:p>
          <a:p>
            <a:pPr marL="274320" indent="-274320">
              <a:lnSpc>
                <a:spcPct val="100000"/>
              </a:lnSpc>
              <a:spcBef>
                <a:spcPts val="200"/>
              </a:spcBef>
              <a:spcAft>
                <a:spcPts val="200"/>
              </a:spcAft>
              <a:buFont typeface="Arial" panose="020B0604020202020204" pitchFamily="34" charset="0"/>
              <a:buChar char="•"/>
            </a:pPr>
            <a:r>
              <a:rPr lang="en-US" sz="2200" dirty="0"/>
              <a:t>Prepping for perioperative autologous collections, e.g., </a:t>
            </a:r>
          </a:p>
          <a:p>
            <a:pPr marL="617220" lvl="1" indent="-342900">
              <a:spcBef>
                <a:spcPts val="200"/>
              </a:spcBef>
              <a:spcAft>
                <a:spcPts val="200"/>
              </a:spcAft>
              <a:buFont typeface="Courier New" panose="02070309020205020404" pitchFamily="49" charset="0"/>
              <a:buChar char="o"/>
            </a:pPr>
            <a:r>
              <a:rPr lang="en-US" sz="2200" dirty="0"/>
              <a:t>Acute normovolemic hemodilution</a:t>
            </a:r>
          </a:p>
          <a:p>
            <a:pPr marL="617220" lvl="1" indent="-342900">
              <a:spcBef>
                <a:spcPts val="200"/>
              </a:spcBef>
              <a:spcAft>
                <a:spcPts val="200"/>
              </a:spcAft>
              <a:buFont typeface="Courier New" panose="02070309020205020404" pitchFamily="49" charset="0"/>
              <a:buChar char="o"/>
            </a:pPr>
            <a:r>
              <a:rPr lang="en-US" sz="2200" dirty="0"/>
              <a:t>Intraoperative salvage</a:t>
            </a:r>
          </a:p>
          <a:p>
            <a:pPr marL="617220" lvl="1" indent="-342900">
              <a:spcBef>
                <a:spcPts val="200"/>
              </a:spcBef>
              <a:spcAft>
                <a:spcPts val="200"/>
              </a:spcAft>
              <a:buFont typeface="Courier New" panose="02070309020205020404" pitchFamily="49" charset="0"/>
              <a:buChar char="o"/>
            </a:pPr>
            <a:r>
              <a:rPr lang="en-US" sz="2200" dirty="0"/>
              <a:t>Postoperative blood salvage</a:t>
            </a:r>
          </a:p>
          <a:p>
            <a:pPr marL="274320" indent="-274320">
              <a:lnSpc>
                <a:spcPct val="100000"/>
              </a:lnSpc>
              <a:spcBef>
                <a:spcPts val="200"/>
              </a:spcBef>
              <a:spcAft>
                <a:spcPts val="200"/>
              </a:spcAft>
              <a:buFont typeface="Arial" panose="020B0604020202020204" pitchFamily="34" charset="0"/>
              <a:buChar char="•"/>
            </a:pPr>
            <a:endParaRPr lang="en-US" sz="2200" dirty="0"/>
          </a:p>
          <a:p>
            <a:pPr marL="677545" lvl="2" indent="-274320">
              <a:spcBef>
                <a:spcPts val="200"/>
              </a:spcBef>
              <a:spcAft>
                <a:spcPts val="200"/>
              </a:spcAft>
            </a:pPr>
            <a:endParaRPr lang="en-US" sz="2000" dirty="0"/>
          </a:p>
          <a:p>
            <a:pPr marL="453708" lvl="1" indent="-274320">
              <a:spcBef>
                <a:spcPts val="200"/>
              </a:spcBef>
              <a:spcAft>
                <a:spcPts val="200"/>
              </a:spcAft>
              <a:buFont typeface="Arial" panose="020B0604020202020204" pitchFamily="34" charset="0"/>
              <a:buChar char="•"/>
            </a:pPr>
            <a:endParaRPr lang="en-US" sz="2200" dirty="0"/>
          </a:p>
          <a:p>
            <a:pPr marL="274320" indent="-274320">
              <a:lnSpc>
                <a:spcPct val="100000"/>
              </a:lnSpc>
              <a:spcBef>
                <a:spcPts val="200"/>
              </a:spcBef>
              <a:spcAft>
                <a:spcPts val="200"/>
              </a:spcAft>
              <a:buFont typeface="Arial" panose="020B0604020202020204" pitchFamily="34" charset="0"/>
              <a:buChar char="•"/>
            </a:pPr>
            <a:endParaRPr lang="en-US" sz="2200" dirty="0"/>
          </a:p>
          <a:p>
            <a:pPr marL="274320" indent="-274320">
              <a:lnSpc>
                <a:spcPct val="100000"/>
              </a:lnSpc>
              <a:spcBef>
                <a:spcPts val="200"/>
              </a:spcBef>
              <a:spcAft>
                <a:spcPts val="200"/>
              </a:spcAft>
              <a:buFont typeface="Arial" panose="020B0604020202020204" pitchFamily="34" charset="0"/>
              <a:buChar char="•"/>
            </a:pPr>
            <a:endParaRPr lang="en-US" sz="2400" b="1" i="1" dirty="0"/>
          </a:p>
          <a:p>
            <a:pPr marL="274320" indent="-274320">
              <a:lnSpc>
                <a:spcPct val="100000"/>
              </a:lnSpc>
              <a:spcBef>
                <a:spcPts val="200"/>
              </a:spcBef>
              <a:spcAft>
                <a:spcPts val="200"/>
              </a:spcAft>
              <a:buFont typeface="Arial" panose="020B0604020202020204" pitchFamily="34" charset="0"/>
              <a:buChar char="•"/>
            </a:pPr>
            <a:endParaRPr lang="en-US" sz="2400" b="1" i="1" dirty="0"/>
          </a:p>
          <a:p>
            <a:pPr marL="274320" indent="-274320">
              <a:lnSpc>
                <a:spcPct val="100000"/>
              </a:lnSpc>
              <a:spcBef>
                <a:spcPts val="200"/>
              </a:spcBef>
              <a:spcAft>
                <a:spcPts val="200"/>
              </a:spcAft>
              <a:buFont typeface="Arial" panose="020B0604020202020204" pitchFamily="34" charset="0"/>
              <a:buChar char="•"/>
            </a:pPr>
            <a:endParaRPr lang="en-US" sz="2400" b="1" i="1" dirty="0"/>
          </a:p>
          <a:p>
            <a:pPr marL="274320" indent="-274320">
              <a:lnSpc>
                <a:spcPct val="100000"/>
              </a:lnSpc>
              <a:spcBef>
                <a:spcPts val="200"/>
              </a:spcBef>
              <a:spcAft>
                <a:spcPts val="200"/>
              </a:spcAft>
              <a:buFont typeface="Arial" panose="020B0604020202020204" pitchFamily="34" charset="0"/>
              <a:buChar char="•"/>
            </a:pPr>
            <a:endParaRPr lang="en-US" sz="2400" b="1" i="1" dirty="0"/>
          </a:p>
          <a:p>
            <a:pPr marL="274320" indent="-274320">
              <a:lnSpc>
                <a:spcPct val="100000"/>
              </a:lnSpc>
              <a:spcBef>
                <a:spcPts val="200"/>
              </a:spcBef>
              <a:spcAft>
                <a:spcPts val="200"/>
              </a:spcAft>
              <a:buFont typeface="Arial" panose="020B0604020202020204" pitchFamily="34" charset="0"/>
              <a:buChar char="•"/>
            </a:pPr>
            <a:endParaRPr lang="en-US" sz="2400" b="1" i="1" dirty="0"/>
          </a:p>
          <a:p>
            <a:pPr marL="548640" lvl="1" indent="-274320">
              <a:spcBef>
                <a:spcPts val="200"/>
              </a:spcBef>
              <a:spcAft>
                <a:spcPts val="200"/>
              </a:spcAft>
              <a:buFont typeface="Courier New" panose="02070309020205020404" pitchFamily="49" charset="0"/>
              <a:buChar char="o"/>
            </a:pPr>
            <a:endParaRPr lang="en-US" sz="2400" dirty="0"/>
          </a:p>
        </p:txBody>
      </p:sp>
      <p:sp>
        <p:nvSpPr>
          <p:cNvPr id="8" name="TextBox 7">
            <a:extLst>
              <a:ext uri="{FF2B5EF4-FFF2-40B4-BE49-F238E27FC236}">
                <a16:creationId xmlns:a16="http://schemas.microsoft.com/office/drawing/2014/main" id="{73003859-50E1-4372-BBE8-1BBFA678693A}"/>
              </a:ext>
            </a:extLst>
          </p:cNvPr>
          <p:cNvSpPr txBox="1"/>
          <p:nvPr/>
        </p:nvSpPr>
        <p:spPr>
          <a:xfrm>
            <a:off x="0" y="285530"/>
            <a:ext cx="9144000" cy="954107"/>
          </a:xfrm>
          <a:prstGeom prst="rect">
            <a:avLst/>
          </a:prstGeom>
          <a:noFill/>
        </p:spPr>
        <p:txBody>
          <a:bodyPr wrap="square">
            <a:spAutoFit/>
          </a:bodyPr>
          <a:lstStyle/>
          <a:p>
            <a:pPr algn="ctr"/>
            <a:r>
              <a:rPr lang="en-US" sz="2800" b="1" dirty="0">
                <a:solidFill>
                  <a:srgbClr val="7030A0"/>
                </a:solidFill>
              </a:rPr>
              <a:t>Extreme Alloimmunization: How We Mitigate/Respond to These Situations</a:t>
            </a:r>
            <a:endParaRPr lang="en-US" sz="2800" dirty="0">
              <a:solidFill>
                <a:srgbClr val="7030A0"/>
              </a:solidFill>
            </a:endParaRPr>
          </a:p>
        </p:txBody>
      </p:sp>
    </p:spTree>
    <p:extLst>
      <p:ext uri="{BB962C8B-B14F-4D97-AF65-F5344CB8AC3E}">
        <p14:creationId xmlns:p14="http://schemas.microsoft.com/office/powerpoint/2010/main" val="28167013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64</a:t>
            </a:fld>
            <a:endParaRPr lang="en-US" sz="1600" dirty="0">
              <a:solidFill>
                <a:srgbClr val="E65300"/>
              </a:solidFill>
            </a:endParaRPr>
          </a:p>
        </p:txBody>
      </p:sp>
      <p:sp>
        <p:nvSpPr>
          <p:cNvPr id="9" name="Content Placeholder 2"/>
          <p:cNvSpPr txBox="1">
            <a:spLocks/>
          </p:cNvSpPr>
          <p:nvPr/>
        </p:nvSpPr>
        <p:spPr>
          <a:xfrm>
            <a:off x="252806" y="1463927"/>
            <a:ext cx="8246491" cy="1212771"/>
          </a:xfrm>
          <a:prstGeom prst="rect">
            <a:avLst/>
          </a:prstGeom>
        </p:spPr>
        <p:txBody>
          <a:bodyPr>
            <a:normAutofit/>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a:lnSpc>
                <a:spcPct val="100000"/>
              </a:lnSpc>
              <a:spcBef>
                <a:spcPts val="200"/>
              </a:spcBef>
              <a:spcAft>
                <a:spcPts val="200"/>
              </a:spcAft>
            </a:pPr>
            <a:r>
              <a:rPr lang="en-US" sz="2600" b="1" u="sng" dirty="0">
                <a:solidFill>
                  <a:srgbClr val="E65300"/>
                </a:solidFill>
              </a:rPr>
              <a:t>Monocyte monolayer assay (MMA)</a:t>
            </a:r>
          </a:p>
          <a:p>
            <a:pPr>
              <a:lnSpc>
                <a:spcPct val="100000"/>
              </a:lnSpc>
              <a:spcBef>
                <a:spcPts val="200"/>
              </a:spcBef>
              <a:spcAft>
                <a:spcPts val="200"/>
              </a:spcAft>
            </a:pPr>
            <a:endParaRPr lang="en-US" sz="400" b="1" dirty="0"/>
          </a:p>
          <a:p>
            <a:pPr>
              <a:lnSpc>
                <a:spcPct val="100000"/>
              </a:lnSpc>
              <a:spcBef>
                <a:spcPts val="200"/>
              </a:spcBef>
              <a:spcAft>
                <a:spcPts val="200"/>
              </a:spcAft>
            </a:pPr>
            <a:r>
              <a:rPr lang="en-US" sz="2400" b="1" dirty="0"/>
              <a:t>The essentials …</a:t>
            </a:r>
            <a:endParaRPr lang="en-US" sz="2200" dirty="0"/>
          </a:p>
          <a:p>
            <a:pPr marL="274320" indent="-274320">
              <a:lnSpc>
                <a:spcPct val="100000"/>
              </a:lnSpc>
              <a:spcBef>
                <a:spcPts val="200"/>
              </a:spcBef>
              <a:spcAft>
                <a:spcPts val="200"/>
              </a:spcAft>
              <a:buFont typeface="Arial" panose="020B0604020202020204" pitchFamily="34" charset="0"/>
              <a:buChar char="•"/>
            </a:pPr>
            <a:endParaRPr lang="en-US" sz="2200" dirty="0"/>
          </a:p>
          <a:p>
            <a:pPr marL="274320" indent="-274320">
              <a:lnSpc>
                <a:spcPct val="100000"/>
              </a:lnSpc>
              <a:spcBef>
                <a:spcPts val="200"/>
              </a:spcBef>
              <a:spcAft>
                <a:spcPts val="200"/>
              </a:spcAft>
              <a:buFont typeface="Arial" panose="020B0604020202020204" pitchFamily="34" charset="0"/>
              <a:buChar char="•"/>
            </a:pPr>
            <a:endParaRPr lang="en-US" sz="2400" b="1" i="1" dirty="0"/>
          </a:p>
          <a:p>
            <a:pPr marL="274320" indent="-274320">
              <a:lnSpc>
                <a:spcPct val="100000"/>
              </a:lnSpc>
              <a:spcBef>
                <a:spcPts val="200"/>
              </a:spcBef>
              <a:spcAft>
                <a:spcPts val="200"/>
              </a:spcAft>
              <a:buFont typeface="Arial" panose="020B0604020202020204" pitchFamily="34" charset="0"/>
              <a:buChar char="•"/>
            </a:pPr>
            <a:endParaRPr lang="en-US" sz="2400" b="1" i="1" dirty="0"/>
          </a:p>
          <a:p>
            <a:pPr marL="274320" indent="-274320">
              <a:lnSpc>
                <a:spcPct val="100000"/>
              </a:lnSpc>
              <a:spcBef>
                <a:spcPts val="200"/>
              </a:spcBef>
              <a:spcAft>
                <a:spcPts val="200"/>
              </a:spcAft>
              <a:buFont typeface="Arial" panose="020B0604020202020204" pitchFamily="34" charset="0"/>
              <a:buChar char="•"/>
            </a:pPr>
            <a:endParaRPr lang="en-US" sz="2400" b="1" i="1" dirty="0"/>
          </a:p>
          <a:p>
            <a:pPr marL="274320" indent="-274320">
              <a:lnSpc>
                <a:spcPct val="100000"/>
              </a:lnSpc>
              <a:spcBef>
                <a:spcPts val="200"/>
              </a:spcBef>
              <a:spcAft>
                <a:spcPts val="200"/>
              </a:spcAft>
              <a:buFont typeface="Arial" panose="020B0604020202020204" pitchFamily="34" charset="0"/>
              <a:buChar char="•"/>
            </a:pPr>
            <a:endParaRPr lang="en-US" sz="2400" b="1" i="1" dirty="0"/>
          </a:p>
          <a:p>
            <a:pPr marL="274320" indent="-274320">
              <a:lnSpc>
                <a:spcPct val="100000"/>
              </a:lnSpc>
              <a:spcBef>
                <a:spcPts val="200"/>
              </a:spcBef>
              <a:spcAft>
                <a:spcPts val="200"/>
              </a:spcAft>
              <a:buFont typeface="Arial" panose="020B0604020202020204" pitchFamily="34" charset="0"/>
              <a:buChar char="•"/>
            </a:pPr>
            <a:endParaRPr lang="en-US" sz="2400" b="1" i="1" dirty="0"/>
          </a:p>
          <a:p>
            <a:pPr marL="548640" lvl="1" indent="-274320">
              <a:spcBef>
                <a:spcPts val="200"/>
              </a:spcBef>
              <a:spcAft>
                <a:spcPts val="200"/>
              </a:spcAft>
              <a:buFont typeface="Courier New" panose="02070309020205020404" pitchFamily="49" charset="0"/>
              <a:buChar char="o"/>
            </a:pPr>
            <a:endParaRPr lang="en-US" sz="2400" dirty="0"/>
          </a:p>
        </p:txBody>
      </p:sp>
      <p:sp>
        <p:nvSpPr>
          <p:cNvPr id="8" name="TextBox 7">
            <a:extLst>
              <a:ext uri="{FF2B5EF4-FFF2-40B4-BE49-F238E27FC236}">
                <a16:creationId xmlns:a16="http://schemas.microsoft.com/office/drawing/2014/main" id="{73003859-50E1-4372-BBE8-1BBFA678693A}"/>
              </a:ext>
            </a:extLst>
          </p:cNvPr>
          <p:cNvSpPr txBox="1"/>
          <p:nvPr/>
        </p:nvSpPr>
        <p:spPr>
          <a:xfrm>
            <a:off x="0" y="285530"/>
            <a:ext cx="9144000" cy="954107"/>
          </a:xfrm>
          <a:prstGeom prst="rect">
            <a:avLst/>
          </a:prstGeom>
          <a:noFill/>
        </p:spPr>
        <p:txBody>
          <a:bodyPr wrap="square">
            <a:spAutoFit/>
          </a:bodyPr>
          <a:lstStyle/>
          <a:p>
            <a:pPr algn="ctr"/>
            <a:r>
              <a:rPr lang="en-US" sz="2800" b="1" dirty="0">
                <a:solidFill>
                  <a:srgbClr val="7030A0"/>
                </a:solidFill>
              </a:rPr>
              <a:t>Extreme Alloimmunization: How We Mitigate/Respond to These Situations</a:t>
            </a:r>
            <a:endParaRPr lang="en-US" sz="2800" dirty="0">
              <a:solidFill>
                <a:srgbClr val="7030A0"/>
              </a:solidFill>
            </a:endParaRPr>
          </a:p>
        </p:txBody>
      </p:sp>
      <p:sp>
        <p:nvSpPr>
          <p:cNvPr id="10" name="Content Placeholder 2">
            <a:extLst>
              <a:ext uri="{FF2B5EF4-FFF2-40B4-BE49-F238E27FC236}">
                <a16:creationId xmlns:a16="http://schemas.microsoft.com/office/drawing/2014/main" id="{B03C8645-AFA0-4CB7-B703-FB774D02B33C}"/>
              </a:ext>
            </a:extLst>
          </p:cNvPr>
          <p:cNvSpPr txBox="1">
            <a:spLocks/>
          </p:cNvSpPr>
          <p:nvPr/>
        </p:nvSpPr>
        <p:spPr bwMode="auto">
          <a:xfrm>
            <a:off x="368300" y="2900988"/>
            <a:ext cx="8229600" cy="2971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Autofit/>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a:lnSpc>
                <a:spcPct val="100000"/>
              </a:lnSpc>
              <a:spcBef>
                <a:spcPts val="600"/>
              </a:spcBef>
            </a:pPr>
            <a:r>
              <a:rPr lang="en-US" altLang="en-US" sz="2400" b="1" dirty="0">
                <a:solidFill>
                  <a:srgbClr val="7030A0"/>
                </a:solidFill>
              </a:rPr>
              <a:t>What it is:  </a:t>
            </a:r>
            <a:r>
              <a:rPr lang="en-US" altLang="en-US" sz="2400" dirty="0"/>
              <a:t>A predictive, </a:t>
            </a:r>
            <a:r>
              <a:rPr lang="en-US" altLang="en-US" sz="2400" i="1" dirty="0"/>
              <a:t>in vitro </a:t>
            </a:r>
            <a:r>
              <a:rPr lang="en-US" altLang="en-US" sz="2400" dirty="0"/>
              <a:t>assay to get an estimate of how clinically significant a particular antibody is</a:t>
            </a:r>
            <a:endParaRPr lang="en-US" altLang="en-US" sz="1200" dirty="0"/>
          </a:p>
          <a:p>
            <a:pPr>
              <a:lnSpc>
                <a:spcPct val="100000"/>
              </a:lnSpc>
              <a:spcBef>
                <a:spcPts val="600"/>
              </a:spcBef>
            </a:pPr>
            <a:r>
              <a:rPr lang="en-US" altLang="en-US" sz="2400" b="1" dirty="0">
                <a:solidFill>
                  <a:srgbClr val="7030A0"/>
                </a:solidFill>
              </a:rPr>
              <a:t>What it is good for:  </a:t>
            </a:r>
            <a:r>
              <a:rPr lang="en-US" altLang="en-US" sz="2400" dirty="0"/>
              <a:t>Helpful in situations when patients will be transfused with an antigen(s) corresponding to their antibody</a:t>
            </a:r>
          </a:p>
          <a:p>
            <a:pPr>
              <a:lnSpc>
                <a:spcPct val="100000"/>
              </a:lnSpc>
              <a:spcBef>
                <a:spcPts val="600"/>
              </a:spcBef>
            </a:pPr>
            <a:r>
              <a:rPr lang="en-US" altLang="en-US" sz="2400" b="1" dirty="0">
                <a:solidFill>
                  <a:srgbClr val="7030A0"/>
                </a:solidFill>
              </a:rPr>
              <a:t>What it is not good for:  </a:t>
            </a:r>
            <a:r>
              <a:rPr lang="en-US" altLang="en-US" sz="2400" dirty="0"/>
              <a:t>S</a:t>
            </a:r>
            <a:r>
              <a:rPr lang="en-US" altLang="en-US" sz="2400" dirty="0">
                <a:solidFill>
                  <a:srgbClr val="2B2B2B"/>
                </a:solidFill>
              </a:rPr>
              <a:t>ituations requiring urgent resolution or rapid TAT</a:t>
            </a:r>
            <a:endParaRPr lang="en-US" altLang="en-US" sz="2400" b="1" dirty="0">
              <a:solidFill>
                <a:srgbClr val="7030A0"/>
              </a:solidFill>
            </a:endParaRPr>
          </a:p>
        </p:txBody>
      </p:sp>
    </p:spTree>
    <p:extLst>
      <p:ext uri="{BB962C8B-B14F-4D97-AF65-F5344CB8AC3E}">
        <p14:creationId xmlns:p14="http://schemas.microsoft.com/office/powerpoint/2010/main" val="11384849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65</a:t>
            </a:fld>
            <a:endParaRPr lang="en-US" sz="1600" dirty="0">
              <a:solidFill>
                <a:srgbClr val="E65300"/>
              </a:solidFill>
            </a:endParaRPr>
          </a:p>
        </p:txBody>
      </p:sp>
      <p:sp>
        <p:nvSpPr>
          <p:cNvPr id="9" name="Content Placeholder 2"/>
          <p:cNvSpPr txBox="1">
            <a:spLocks/>
          </p:cNvSpPr>
          <p:nvPr/>
        </p:nvSpPr>
        <p:spPr>
          <a:xfrm>
            <a:off x="143079" y="2332607"/>
            <a:ext cx="2245090" cy="3592705"/>
          </a:xfrm>
          <a:prstGeom prst="rect">
            <a:avLst/>
          </a:prstGeom>
        </p:spPr>
        <p:txBody>
          <a:bodyPr>
            <a:normAutofit/>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algn="ctr">
              <a:lnSpc>
                <a:spcPct val="100000"/>
              </a:lnSpc>
              <a:spcBef>
                <a:spcPts val="200"/>
              </a:spcBef>
              <a:spcAft>
                <a:spcPts val="200"/>
              </a:spcAft>
            </a:pPr>
            <a:r>
              <a:rPr lang="en-US" sz="2600" b="1" u="sng" dirty="0">
                <a:solidFill>
                  <a:srgbClr val="E65300"/>
                </a:solidFill>
              </a:rPr>
              <a:t>Monocyte monolayer assay (MMA)</a:t>
            </a:r>
          </a:p>
          <a:p>
            <a:pPr algn="ctr">
              <a:lnSpc>
                <a:spcPct val="100000"/>
              </a:lnSpc>
              <a:spcBef>
                <a:spcPts val="200"/>
              </a:spcBef>
              <a:spcAft>
                <a:spcPts val="200"/>
              </a:spcAft>
            </a:pPr>
            <a:endParaRPr lang="en-US" sz="400" b="1" dirty="0"/>
          </a:p>
          <a:p>
            <a:pPr algn="ctr">
              <a:lnSpc>
                <a:spcPct val="100000"/>
              </a:lnSpc>
              <a:spcBef>
                <a:spcPts val="200"/>
              </a:spcBef>
              <a:spcAft>
                <a:spcPts val="200"/>
              </a:spcAft>
            </a:pPr>
            <a:r>
              <a:rPr lang="en-US" sz="2400" b="1" dirty="0"/>
              <a:t>Mechanism …</a:t>
            </a:r>
            <a:endParaRPr lang="en-US" sz="2200" dirty="0"/>
          </a:p>
          <a:p>
            <a:pPr marL="274320" indent="-274320" algn="ctr">
              <a:lnSpc>
                <a:spcPct val="100000"/>
              </a:lnSpc>
              <a:spcBef>
                <a:spcPts val="200"/>
              </a:spcBef>
              <a:spcAft>
                <a:spcPts val="200"/>
              </a:spcAft>
              <a:buFont typeface="Arial" panose="020B0604020202020204" pitchFamily="34" charset="0"/>
              <a:buChar char="•"/>
            </a:pPr>
            <a:endParaRPr lang="en-US" sz="2200" dirty="0"/>
          </a:p>
          <a:p>
            <a:pPr marL="274320" indent="-274320" algn="ctr">
              <a:lnSpc>
                <a:spcPct val="100000"/>
              </a:lnSpc>
              <a:spcBef>
                <a:spcPts val="200"/>
              </a:spcBef>
              <a:spcAft>
                <a:spcPts val="200"/>
              </a:spcAft>
              <a:buFont typeface="Arial" panose="020B0604020202020204" pitchFamily="34" charset="0"/>
              <a:buChar char="•"/>
            </a:pPr>
            <a:endParaRPr lang="en-US" sz="2400" b="1" i="1" dirty="0"/>
          </a:p>
          <a:p>
            <a:pPr marL="274320" indent="-274320" algn="ctr">
              <a:lnSpc>
                <a:spcPct val="100000"/>
              </a:lnSpc>
              <a:spcBef>
                <a:spcPts val="200"/>
              </a:spcBef>
              <a:spcAft>
                <a:spcPts val="200"/>
              </a:spcAft>
              <a:buFont typeface="Arial" panose="020B0604020202020204" pitchFamily="34" charset="0"/>
              <a:buChar char="•"/>
            </a:pPr>
            <a:endParaRPr lang="en-US" sz="2400" b="1" i="1" dirty="0"/>
          </a:p>
          <a:p>
            <a:pPr marL="274320" indent="-274320" algn="ctr">
              <a:lnSpc>
                <a:spcPct val="100000"/>
              </a:lnSpc>
              <a:spcBef>
                <a:spcPts val="200"/>
              </a:spcBef>
              <a:spcAft>
                <a:spcPts val="200"/>
              </a:spcAft>
              <a:buFont typeface="Arial" panose="020B0604020202020204" pitchFamily="34" charset="0"/>
              <a:buChar char="•"/>
            </a:pPr>
            <a:endParaRPr lang="en-US" sz="2400" b="1" i="1" dirty="0"/>
          </a:p>
          <a:p>
            <a:pPr marL="274320" indent="-274320" algn="ctr">
              <a:lnSpc>
                <a:spcPct val="100000"/>
              </a:lnSpc>
              <a:spcBef>
                <a:spcPts val="200"/>
              </a:spcBef>
              <a:spcAft>
                <a:spcPts val="200"/>
              </a:spcAft>
              <a:buFont typeface="Arial" panose="020B0604020202020204" pitchFamily="34" charset="0"/>
              <a:buChar char="•"/>
            </a:pPr>
            <a:endParaRPr lang="en-US" sz="2400" b="1" i="1" dirty="0"/>
          </a:p>
          <a:p>
            <a:pPr marL="274320" indent="-274320" algn="ctr">
              <a:lnSpc>
                <a:spcPct val="100000"/>
              </a:lnSpc>
              <a:spcBef>
                <a:spcPts val="200"/>
              </a:spcBef>
              <a:spcAft>
                <a:spcPts val="200"/>
              </a:spcAft>
              <a:buFont typeface="Arial" panose="020B0604020202020204" pitchFamily="34" charset="0"/>
              <a:buChar char="•"/>
            </a:pPr>
            <a:endParaRPr lang="en-US" sz="2400" b="1" i="1" dirty="0"/>
          </a:p>
          <a:p>
            <a:pPr marL="548640" lvl="1" indent="-274320" algn="ctr">
              <a:spcBef>
                <a:spcPts val="200"/>
              </a:spcBef>
              <a:spcAft>
                <a:spcPts val="200"/>
              </a:spcAft>
              <a:buFont typeface="Courier New" panose="02070309020205020404" pitchFamily="49" charset="0"/>
              <a:buChar char="o"/>
            </a:pPr>
            <a:endParaRPr lang="en-US" sz="2400" dirty="0"/>
          </a:p>
        </p:txBody>
      </p:sp>
      <p:sp>
        <p:nvSpPr>
          <p:cNvPr id="8" name="TextBox 7">
            <a:extLst>
              <a:ext uri="{FF2B5EF4-FFF2-40B4-BE49-F238E27FC236}">
                <a16:creationId xmlns:a16="http://schemas.microsoft.com/office/drawing/2014/main" id="{73003859-50E1-4372-BBE8-1BBFA678693A}"/>
              </a:ext>
            </a:extLst>
          </p:cNvPr>
          <p:cNvSpPr txBox="1"/>
          <p:nvPr/>
        </p:nvSpPr>
        <p:spPr>
          <a:xfrm>
            <a:off x="0" y="285530"/>
            <a:ext cx="9144000" cy="954107"/>
          </a:xfrm>
          <a:prstGeom prst="rect">
            <a:avLst/>
          </a:prstGeom>
          <a:noFill/>
        </p:spPr>
        <p:txBody>
          <a:bodyPr wrap="square">
            <a:spAutoFit/>
          </a:bodyPr>
          <a:lstStyle/>
          <a:p>
            <a:pPr algn="ctr"/>
            <a:r>
              <a:rPr lang="en-US" sz="2800" b="1" dirty="0">
                <a:solidFill>
                  <a:srgbClr val="7030A0"/>
                </a:solidFill>
              </a:rPr>
              <a:t>Extreme Alloimmunization: How We Mitigate/Respond to These Situations</a:t>
            </a:r>
            <a:endParaRPr lang="en-US" sz="2800" dirty="0">
              <a:solidFill>
                <a:srgbClr val="7030A0"/>
              </a:solidFill>
            </a:endParaRPr>
          </a:p>
        </p:txBody>
      </p:sp>
      <p:pic>
        <p:nvPicPr>
          <p:cNvPr id="5" name="Picture 4">
            <a:extLst>
              <a:ext uri="{FF2B5EF4-FFF2-40B4-BE49-F238E27FC236}">
                <a16:creationId xmlns:a16="http://schemas.microsoft.com/office/drawing/2014/main" id="{4B243FFE-69BD-456B-9761-A1C1CEDFE2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497897" y="1349827"/>
            <a:ext cx="6456872" cy="4920342"/>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91D7E32D-8C3C-494C-93EC-547600962D02}"/>
              </a:ext>
            </a:extLst>
          </p:cNvPr>
          <p:cNvSpPr txBox="1">
            <a:spLocks noChangeArrowheads="1"/>
          </p:cNvSpPr>
          <p:nvPr/>
        </p:nvSpPr>
        <p:spPr bwMode="auto">
          <a:xfrm>
            <a:off x="0" y="6384799"/>
            <a:ext cx="9144000" cy="375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altLang="en-US" dirty="0">
                <a:latin typeface="Arial" panose="020B0604020202020204" pitchFamily="34" charset="0"/>
                <a:cs typeface="Arial" panose="020B0604020202020204" pitchFamily="34" charset="0"/>
              </a:rPr>
              <a:t>Figures from Dr. Ghislain Noumsi - SCABB presentation</a:t>
            </a:r>
          </a:p>
        </p:txBody>
      </p:sp>
    </p:spTree>
    <p:extLst>
      <p:ext uri="{BB962C8B-B14F-4D97-AF65-F5344CB8AC3E}">
        <p14:creationId xmlns:p14="http://schemas.microsoft.com/office/powerpoint/2010/main" val="10601746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66</a:t>
            </a:fld>
            <a:endParaRPr lang="en-US" sz="1600" dirty="0">
              <a:solidFill>
                <a:srgbClr val="E65300"/>
              </a:solidFill>
            </a:endParaRPr>
          </a:p>
        </p:txBody>
      </p:sp>
      <p:sp>
        <p:nvSpPr>
          <p:cNvPr id="9" name="Content Placeholder 2"/>
          <p:cNvSpPr txBox="1">
            <a:spLocks/>
          </p:cNvSpPr>
          <p:nvPr/>
        </p:nvSpPr>
        <p:spPr>
          <a:xfrm>
            <a:off x="143079" y="2332607"/>
            <a:ext cx="2245090" cy="3592705"/>
          </a:xfrm>
          <a:prstGeom prst="rect">
            <a:avLst/>
          </a:prstGeom>
        </p:spPr>
        <p:txBody>
          <a:bodyPr>
            <a:normAutofit/>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algn="ctr">
              <a:lnSpc>
                <a:spcPct val="100000"/>
              </a:lnSpc>
              <a:spcBef>
                <a:spcPts val="200"/>
              </a:spcBef>
              <a:spcAft>
                <a:spcPts val="200"/>
              </a:spcAft>
            </a:pPr>
            <a:r>
              <a:rPr lang="en-US" sz="2600" b="1" u="sng" dirty="0">
                <a:solidFill>
                  <a:srgbClr val="E65300"/>
                </a:solidFill>
              </a:rPr>
              <a:t>Monocyte monolayer assay (MMA)</a:t>
            </a:r>
          </a:p>
          <a:p>
            <a:pPr algn="ctr">
              <a:lnSpc>
                <a:spcPct val="100000"/>
              </a:lnSpc>
              <a:spcBef>
                <a:spcPts val="200"/>
              </a:spcBef>
              <a:spcAft>
                <a:spcPts val="200"/>
              </a:spcAft>
            </a:pPr>
            <a:endParaRPr lang="en-US" sz="400" b="1" dirty="0"/>
          </a:p>
          <a:p>
            <a:pPr algn="ctr">
              <a:lnSpc>
                <a:spcPct val="100000"/>
              </a:lnSpc>
              <a:spcBef>
                <a:spcPts val="200"/>
              </a:spcBef>
              <a:spcAft>
                <a:spcPts val="200"/>
              </a:spcAft>
            </a:pPr>
            <a:r>
              <a:rPr lang="en-US" sz="2400" b="1" dirty="0"/>
              <a:t>Mechanism …</a:t>
            </a:r>
            <a:endParaRPr lang="en-US" sz="2200" dirty="0"/>
          </a:p>
          <a:p>
            <a:pPr marL="274320" indent="-274320" algn="ctr">
              <a:lnSpc>
                <a:spcPct val="100000"/>
              </a:lnSpc>
              <a:spcBef>
                <a:spcPts val="200"/>
              </a:spcBef>
              <a:spcAft>
                <a:spcPts val="200"/>
              </a:spcAft>
              <a:buFont typeface="Arial" panose="020B0604020202020204" pitchFamily="34" charset="0"/>
              <a:buChar char="•"/>
            </a:pPr>
            <a:endParaRPr lang="en-US" sz="2200" dirty="0"/>
          </a:p>
          <a:p>
            <a:pPr marL="274320" indent="-274320" algn="ctr">
              <a:lnSpc>
                <a:spcPct val="100000"/>
              </a:lnSpc>
              <a:spcBef>
                <a:spcPts val="200"/>
              </a:spcBef>
              <a:spcAft>
                <a:spcPts val="200"/>
              </a:spcAft>
              <a:buFont typeface="Arial" panose="020B0604020202020204" pitchFamily="34" charset="0"/>
              <a:buChar char="•"/>
            </a:pPr>
            <a:endParaRPr lang="en-US" sz="2400" b="1" i="1" dirty="0"/>
          </a:p>
          <a:p>
            <a:pPr marL="274320" indent="-274320" algn="ctr">
              <a:lnSpc>
                <a:spcPct val="100000"/>
              </a:lnSpc>
              <a:spcBef>
                <a:spcPts val="200"/>
              </a:spcBef>
              <a:spcAft>
                <a:spcPts val="200"/>
              </a:spcAft>
              <a:buFont typeface="Arial" panose="020B0604020202020204" pitchFamily="34" charset="0"/>
              <a:buChar char="•"/>
            </a:pPr>
            <a:endParaRPr lang="en-US" sz="2400" b="1" i="1" dirty="0"/>
          </a:p>
          <a:p>
            <a:pPr marL="274320" indent="-274320" algn="ctr">
              <a:lnSpc>
                <a:spcPct val="100000"/>
              </a:lnSpc>
              <a:spcBef>
                <a:spcPts val="200"/>
              </a:spcBef>
              <a:spcAft>
                <a:spcPts val="200"/>
              </a:spcAft>
              <a:buFont typeface="Arial" panose="020B0604020202020204" pitchFamily="34" charset="0"/>
              <a:buChar char="•"/>
            </a:pPr>
            <a:endParaRPr lang="en-US" sz="2400" b="1" i="1" dirty="0"/>
          </a:p>
          <a:p>
            <a:pPr marL="274320" indent="-274320" algn="ctr">
              <a:lnSpc>
                <a:spcPct val="100000"/>
              </a:lnSpc>
              <a:spcBef>
                <a:spcPts val="200"/>
              </a:spcBef>
              <a:spcAft>
                <a:spcPts val="200"/>
              </a:spcAft>
              <a:buFont typeface="Arial" panose="020B0604020202020204" pitchFamily="34" charset="0"/>
              <a:buChar char="•"/>
            </a:pPr>
            <a:endParaRPr lang="en-US" sz="2400" b="1" i="1" dirty="0"/>
          </a:p>
          <a:p>
            <a:pPr marL="274320" indent="-274320" algn="ctr">
              <a:lnSpc>
                <a:spcPct val="100000"/>
              </a:lnSpc>
              <a:spcBef>
                <a:spcPts val="200"/>
              </a:spcBef>
              <a:spcAft>
                <a:spcPts val="200"/>
              </a:spcAft>
              <a:buFont typeface="Arial" panose="020B0604020202020204" pitchFamily="34" charset="0"/>
              <a:buChar char="•"/>
            </a:pPr>
            <a:endParaRPr lang="en-US" sz="2400" b="1" i="1" dirty="0"/>
          </a:p>
          <a:p>
            <a:pPr marL="548640" lvl="1" indent="-274320" algn="ctr">
              <a:spcBef>
                <a:spcPts val="200"/>
              </a:spcBef>
              <a:spcAft>
                <a:spcPts val="200"/>
              </a:spcAft>
              <a:buFont typeface="Courier New" panose="02070309020205020404" pitchFamily="49" charset="0"/>
              <a:buChar char="o"/>
            </a:pPr>
            <a:endParaRPr lang="en-US" sz="2400" dirty="0"/>
          </a:p>
        </p:txBody>
      </p:sp>
      <p:sp>
        <p:nvSpPr>
          <p:cNvPr id="8" name="TextBox 7">
            <a:extLst>
              <a:ext uri="{FF2B5EF4-FFF2-40B4-BE49-F238E27FC236}">
                <a16:creationId xmlns:a16="http://schemas.microsoft.com/office/drawing/2014/main" id="{73003859-50E1-4372-BBE8-1BBFA678693A}"/>
              </a:ext>
            </a:extLst>
          </p:cNvPr>
          <p:cNvSpPr txBox="1"/>
          <p:nvPr/>
        </p:nvSpPr>
        <p:spPr>
          <a:xfrm>
            <a:off x="0" y="285530"/>
            <a:ext cx="9144000" cy="954107"/>
          </a:xfrm>
          <a:prstGeom prst="rect">
            <a:avLst/>
          </a:prstGeom>
          <a:noFill/>
        </p:spPr>
        <p:txBody>
          <a:bodyPr wrap="square">
            <a:spAutoFit/>
          </a:bodyPr>
          <a:lstStyle/>
          <a:p>
            <a:pPr algn="ctr"/>
            <a:r>
              <a:rPr lang="en-US" sz="2800" b="1" dirty="0">
                <a:solidFill>
                  <a:srgbClr val="7030A0"/>
                </a:solidFill>
              </a:rPr>
              <a:t>Extreme Alloimmunization: How We Mitigate/Respond to These Situations</a:t>
            </a:r>
            <a:endParaRPr lang="en-US" sz="2800" dirty="0">
              <a:solidFill>
                <a:srgbClr val="7030A0"/>
              </a:solidFill>
            </a:endParaRPr>
          </a:p>
        </p:txBody>
      </p:sp>
      <p:pic>
        <p:nvPicPr>
          <p:cNvPr id="6" name="Content Placeholder 6">
            <a:extLst>
              <a:ext uri="{FF2B5EF4-FFF2-40B4-BE49-F238E27FC236}">
                <a16:creationId xmlns:a16="http://schemas.microsoft.com/office/drawing/2014/main" id="{F300A347-2330-4FD4-B106-D4D2268B31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5311" y="1619509"/>
            <a:ext cx="6377432" cy="414992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F0671520-3E0C-4B09-BF08-0F773CFCB7CF}"/>
              </a:ext>
            </a:extLst>
          </p:cNvPr>
          <p:cNvSpPr txBox="1">
            <a:spLocks noChangeArrowheads="1"/>
          </p:cNvSpPr>
          <p:nvPr/>
        </p:nvSpPr>
        <p:spPr bwMode="auto">
          <a:xfrm>
            <a:off x="0" y="6384799"/>
            <a:ext cx="9144000" cy="375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altLang="en-US" dirty="0">
                <a:latin typeface="Arial" panose="020B0604020202020204" pitchFamily="34" charset="0"/>
                <a:cs typeface="Arial" panose="020B0604020202020204" pitchFamily="34" charset="0"/>
              </a:rPr>
              <a:t>Figures from Dr. Ghislain Noumsi - SCABB presentation</a:t>
            </a:r>
          </a:p>
        </p:txBody>
      </p:sp>
    </p:spTree>
    <p:extLst>
      <p:ext uri="{BB962C8B-B14F-4D97-AF65-F5344CB8AC3E}">
        <p14:creationId xmlns:p14="http://schemas.microsoft.com/office/powerpoint/2010/main" val="20849200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67</a:t>
            </a:fld>
            <a:endParaRPr lang="en-US" sz="1600" dirty="0">
              <a:solidFill>
                <a:srgbClr val="E65300"/>
              </a:solidFill>
            </a:endParaRPr>
          </a:p>
        </p:txBody>
      </p:sp>
      <p:sp>
        <p:nvSpPr>
          <p:cNvPr id="8" name="TextBox 7">
            <a:extLst>
              <a:ext uri="{FF2B5EF4-FFF2-40B4-BE49-F238E27FC236}">
                <a16:creationId xmlns:a16="http://schemas.microsoft.com/office/drawing/2014/main" id="{73003859-50E1-4372-BBE8-1BBFA678693A}"/>
              </a:ext>
            </a:extLst>
          </p:cNvPr>
          <p:cNvSpPr txBox="1"/>
          <p:nvPr/>
        </p:nvSpPr>
        <p:spPr>
          <a:xfrm>
            <a:off x="0" y="285530"/>
            <a:ext cx="9144000" cy="954107"/>
          </a:xfrm>
          <a:prstGeom prst="rect">
            <a:avLst/>
          </a:prstGeom>
          <a:noFill/>
        </p:spPr>
        <p:txBody>
          <a:bodyPr wrap="square">
            <a:spAutoFit/>
          </a:bodyPr>
          <a:lstStyle/>
          <a:p>
            <a:pPr algn="ctr"/>
            <a:r>
              <a:rPr lang="en-US" sz="2800" b="1" dirty="0">
                <a:solidFill>
                  <a:srgbClr val="7030A0"/>
                </a:solidFill>
              </a:rPr>
              <a:t>Extreme Alloimmunization: How We Mitigate/Respond to These Situations</a:t>
            </a:r>
            <a:endParaRPr lang="en-US" sz="2800" dirty="0">
              <a:solidFill>
                <a:srgbClr val="7030A0"/>
              </a:solidFill>
            </a:endParaRPr>
          </a:p>
        </p:txBody>
      </p:sp>
      <p:sp>
        <p:nvSpPr>
          <p:cNvPr id="7" name="TextBox 6">
            <a:extLst>
              <a:ext uri="{FF2B5EF4-FFF2-40B4-BE49-F238E27FC236}">
                <a16:creationId xmlns:a16="http://schemas.microsoft.com/office/drawing/2014/main" id="{F0671520-3E0C-4B09-BF08-0F773CFCB7CF}"/>
              </a:ext>
            </a:extLst>
          </p:cNvPr>
          <p:cNvSpPr txBox="1">
            <a:spLocks noChangeArrowheads="1"/>
          </p:cNvSpPr>
          <p:nvPr/>
        </p:nvSpPr>
        <p:spPr bwMode="auto">
          <a:xfrm>
            <a:off x="0" y="6384799"/>
            <a:ext cx="9144000" cy="375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altLang="en-US" dirty="0">
                <a:latin typeface="Arial" panose="020B0604020202020204" pitchFamily="34" charset="0"/>
                <a:cs typeface="Arial" panose="020B0604020202020204" pitchFamily="34" charset="0"/>
              </a:rPr>
              <a:t>Figures from Dr. Ghislain Noumsi - SCABB presentation</a:t>
            </a:r>
          </a:p>
        </p:txBody>
      </p:sp>
      <p:pic>
        <p:nvPicPr>
          <p:cNvPr id="10" name="Picture 4">
            <a:extLst>
              <a:ext uri="{FF2B5EF4-FFF2-40B4-BE49-F238E27FC236}">
                <a16:creationId xmlns:a16="http://schemas.microsoft.com/office/drawing/2014/main" id="{8AD6BBD1-0D2E-45C0-BF9D-84FCD0DBAF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539" y="1415142"/>
            <a:ext cx="6888939" cy="475705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a:extLst>
              <a:ext uri="{FF2B5EF4-FFF2-40B4-BE49-F238E27FC236}">
                <a16:creationId xmlns:a16="http://schemas.microsoft.com/office/drawing/2014/main" id="{4787A20D-C1C5-4E7C-BCB7-D317ED32B3D9}"/>
              </a:ext>
            </a:extLst>
          </p:cNvPr>
          <p:cNvSpPr txBox="1">
            <a:spLocks/>
          </p:cNvSpPr>
          <p:nvPr/>
        </p:nvSpPr>
        <p:spPr>
          <a:xfrm>
            <a:off x="143079" y="2528555"/>
            <a:ext cx="2245090" cy="3592705"/>
          </a:xfrm>
          <a:prstGeom prst="rect">
            <a:avLst/>
          </a:prstGeom>
        </p:spPr>
        <p:txBody>
          <a:bodyPr>
            <a:normAutofit/>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algn="ctr">
              <a:lnSpc>
                <a:spcPct val="100000"/>
              </a:lnSpc>
              <a:spcBef>
                <a:spcPts val="200"/>
              </a:spcBef>
              <a:spcAft>
                <a:spcPts val="200"/>
              </a:spcAft>
            </a:pPr>
            <a:r>
              <a:rPr lang="en-US" sz="2600" b="1" u="sng" dirty="0">
                <a:solidFill>
                  <a:srgbClr val="E65300"/>
                </a:solidFill>
              </a:rPr>
              <a:t>Monocyte monolayer assay (MMA)</a:t>
            </a:r>
          </a:p>
          <a:p>
            <a:pPr algn="ctr">
              <a:lnSpc>
                <a:spcPct val="100000"/>
              </a:lnSpc>
              <a:spcBef>
                <a:spcPts val="200"/>
              </a:spcBef>
              <a:spcAft>
                <a:spcPts val="200"/>
              </a:spcAft>
            </a:pPr>
            <a:endParaRPr lang="en-US" sz="400" b="1" dirty="0"/>
          </a:p>
          <a:p>
            <a:pPr algn="ctr">
              <a:lnSpc>
                <a:spcPct val="100000"/>
              </a:lnSpc>
              <a:spcBef>
                <a:spcPts val="200"/>
              </a:spcBef>
              <a:spcAft>
                <a:spcPts val="200"/>
              </a:spcAft>
            </a:pPr>
            <a:r>
              <a:rPr lang="en-US" sz="2400" b="1" dirty="0"/>
              <a:t>Interpretation</a:t>
            </a:r>
            <a:endParaRPr lang="en-US" sz="2200" dirty="0"/>
          </a:p>
          <a:p>
            <a:pPr marL="274320" indent="-274320" algn="ctr">
              <a:lnSpc>
                <a:spcPct val="100000"/>
              </a:lnSpc>
              <a:spcBef>
                <a:spcPts val="200"/>
              </a:spcBef>
              <a:spcAft>
                <a:spcPts val="200"/>
              </a:spcAft>
              <a:buFont typeface="Arial" panose="020B0604020202020204" pitchFamily="34" charset="0"/>
              <a:buChar char="•"/>
            </a:pPr>
            <a:endParaRPr lang="en-US" sz="2200" dirty="0"/>
          </a:p>
          <a:p>
            <a:pPr marL="274320" indent="-274320" algn="ctr">
              <a:lnSpc>
                <a:spcPct val="100000"/>
              </a:lnSpc>
              <a:spcBef>
                <a:spcPts val="200"/>
              </a:spcBef>
              <a:spcAft>
                <a:spcPts val="200"/>
              </a:spcAft>
              <a:buFont typeface="Arial" panose="020B0604020202020204" pitchFamily="34" charset="0"/>
              <a:buChar char="•"/>
            </a:pPr>
            <a:endParaRPr lang="en-US" sz="2400" b="1" i="1" dirty="0"/>
          </a:p>
          <a:p>
            <a:pPr marL="274320" indent="-274320" algn="ctr">
              <a:lnSpc>
                <a:spcPct val="100000"/>
              </a:lnSpc>
              <a:spcBef>
                <a:spcPts val="200"/>
              </a:spcBef>
              <a:spcAft>
                <a:spcPts val="200"/>
              </a:spcAft>
              <a:buFont typeface="Arial" panose="020B0604020202020204" pitchFamily="34" charset="0"/>
              <a:buChar char="•"/>
            </a:pPr>
            <a:endParaRPr lang="en-US" sz="2400" b="1" i="1" dirty="0"/>
          </a:p>
          <a:p>
            <a:pPr marL="274320" indent="-274320" algn="ctr">
              <a:lnSpc>
                <a:spcPct val="100000"/>
              </a:lnSpc>
              <a:spcBef>
                <a:spcPts val="200"/>
              </a:spcBef>
              <a:spcAft>
                <a:spcPts val="200"/>
              </a:spcAft>
              <a:buFont typeface="Arial" panose="020B0604020202020204" pitchFamily="34" charset="0"/>
              <a:buChar char="•"/>
            </a:pPr>
            <a:endParaRPr lang="en-US" sz="2400" b="1" i="1" dirty="0"/>
          </a:p>
          <a:p>
            <a:pPr marL="274320" indent="-274320" algn="ctr">
              <a:lnSpc>
                <a:spcPct val="100000"/>
              </a:lnSpc>
              <a:spcBef>
                <a:spcPts val="200"/>
              </a:spcBef>
              <a:spcAft>
                <a:spcPts val="200"/>
              </a:spcAft>
              <a:buFont typeface="Arial" panose="020B0604020202020204" pitchFamily="34" charset="0"/>
              <a:buChar char="•"/>
            </a:pPr>
            <a:endParaRPr lang="en-US" sz="2400" b="1" i="1" dirty="0"/>
          </a:p>
          <a:p>
            <a:pPr marL="274320" indent="-274320" algn="ctr">
              <a:lnSpc>
                <a:spcPct val="100000"/>
              </a:lnSpc>
              <a:spcBef>
                <a:spcPts val="200"/>
              </a:spcBef>
              <a:spcAft>
                <a:spcPts val="200"/>
              </a:spcAft>
              <a:buFont typeface="Arial" panose="020B0604020202020204" pitchFamily="34" charset="0"/>
              <a:buChar char="•"/>
            </a:pPr>
            <a:endParaRPr lang="en-US" sz="2400" b="1" i="1" dirty="0"/>
          </a:p>
          <a:p>
            <a:pPr marL="548640" lvl="1" indent="-274320" algn="ctr">
              <a:spcBef>
                <a:spcPts val="200"/>
              </a:spcBef>
              <a:spcAft>
                <a:spcPts val="200"/>
              </a:spcAft>
              <a:buFont typeface="Courier New" panose="02070309020205020404" pitchFamily="49" charset="0"/>
              <a:buChar char="o"/>
            </a:pPr>
            <a:endParaRPr lang="en-US" sz="2400" dirty="0"/>
          </a:p>
        </p:txBody>
      </p:sp>
    </p:spTree>
    <p:extLst>
      <p:ext uri="{BB962C8B-B14F-4D97-AF65-F5344CB8AC3E}">
        <p14:creationId xmlns:p14="http://schemas.microsoft.com/office/powerpoint/2010/main" val="1415754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68</a:t>
            </a:fld>
            <a:endParaRPr lang="en-US" sz="1600" dirty="0">
              <a:solidFill>
                <a:srgbClr val="E65300"/>
              </a:solidFill>
            </a:endParaRPr>
          </a:p>
        </p:txBody>
      </p:sp>
      <p:sp>
        <p:nvSpPr>
          <p:cNvPr id="11" name="Content Placeholder 2">
            <a:extLst>
              <a:ext uri="{FF2B5EF4-FFF2-40B4-BE49-F238E27FC236}">
                <a16:creationId xmlns:a16="http://schemas.microsoft.com/office/drawing/2014/main" id="{52A38E47-122B-406A-BC29-C1CD00FE43C6}"/>
              </a:ext>
            </a:extLst>
          </p:cNvPr>
          <p:cNvSpPr txBox="1">
            <a:spLocks/>
          </p:cNvSpPr>
          <p:nvPr/>
        </p:nvSpPr>
        <p:spPr>
          <a:xfrm>
            <a:off x="185058" y="2150369"/>
            <a:ext cx="8590642" cy="4441371"/>
          </a:xfrm>
          <a:prstGeom prst="rect">
            <a:avLst/>
          </a:prstGeom>
        </p:spPr>
        <p:txBody>
          <a:bodyPr>
            <a:normAutofit/>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marL="274320" lvl="1" indent="-274320">
              <a:spcBef>
                <a:spcPts val="200"/>
              </a:spcBef>
              <a:spcAft>
                <a:spcPts val="200"/>
              </a:spcAft>
              <a:buFont typeface="Arial" panose="020B0604020202020204" pitchFamily="34" charset="0"/>
              <a:buChar char="•"/>
            </a:pPr>
            <a:r>
              <a:rPr lang="en-US" sz="2800" dirty="0"/>
              <a:t>Get the horse back in the barn</a:t>
            </a:r>
          </a:p>
          <a:p>
            <a:pPr marL="274320" lvl="1" indent="-274320">
              <a:spcBef>
                <a:spcPts val="200"/>
              </a:spcBef>
              <a:spcAft>
                <a:spcPts val="200"/>
              </a:spcAft>
              <a:buFont typeface="Arial" panose="020B0604020202020204" pitchFamily="34" charset="0"/>
              <a:buChar char="•"/>
            </a:pPr>
            <a:r>
              <a:rPr lang="en-US" sz="2800" dirty="0"/>
              <a:t>Squeeze the toothpaste back into the tube</a:t>
            </a:r>
          </a:p>
          <a:p>
            <a:pPr marL="274320" lvl="1" indent="-274320">
              <a:spcBef>
                <a:spcPts val="200"/>
              </a:spcBef>
              <a:spcAft>
                <a:spcPts val="200"/>
              </a:spcAft>
              <a:buFont typeface="Arial" panose="020B0604020202020204" pitchFamily="34" charset="0"/>
              <a:buChar char="•"/>
            </a:pPr>
            <a:r>
              <a:rPr lang="en-US" sz="2800" dirty="0"/>
              <a:t>“Un-ring” the bell (well … you get the idea </a:t>
            </a:r>
            <a:r>
              <a:rPr lang="en-US" sz="2800" dirty="0">
                <a:sym typeface="Wingdings" panose="05000000000000000000" pitchFamily="2" charset="2"/>
              </a:rPr>
              <a:t>)</a:t>
            </a:r>
            <a:endParaRPr lang="en-US" sz="2800" dirty="0"/>
          </a:p>
          <a:p>
            <a:pPr marL="548640" lvl="1" indent="-274320">
              <a:spcBef>
                <a:spcPts val="200"/>
              </a:spcBef>
              <a:spcAft>
                <a:spcPts val="200"/>
              </a:spcAft>
              <a:buFont typeface="Courier New" panose="02070309020205020404" pitchFamily="49" charset="0"/>
              <a:buChar char="o"/>
            </a:pPr>
            <a:endParaRPr lang="en-US" sz="2400" dirty="0"/>
          </a:p>
        </p:txBody>
      </p:sp>
      <p:pic>
        <p:nvPicPr>
          <p:cNvPr id="3076" name="Picture 4" descr="The Horse is Out of the Barn – Dona's Blog">
            <a:extLst>
              <a:ext uri="{FF2B5EF4-FFF2-40B4-BE49-F238E27FC236}">
                <a16:creationId xmlns:a16="http://schemas.microsoft.com/office/drawing/2014/main" id="{CC08EECC-0630-42DF-A838-0AABF90ACE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00" t="-1970" r="-2552" b="1970"/>
          <a:stretch/>
        </p:blipFill>
        <p:spPr bwMode="auto">
          <a:xfrm>
            <a:off x="245971" y="3836878"/>
            <a:ext cx="2593043" cy="19216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0F30CDD-C9FA-4E8D-8621-FEF12958B65C}"/>
              </a:ext>
            </a:extLst>
          </p:cNvPr>
          <p:cNvSpPr txBox="1"/>
          <p:nvPr/>
        </p:nvSpPr>
        <p:spPr>
          <a:xfrm>
            <a:off x="0" y="285530"/>
            <a:ext cx="9144000" cy="954107"/>
          </a:xfrm>
          <a:prstGeom prst="rect">
            <a:avLst/>
          </a:prstGeom>
          <a:noFill/>
        </p:spPr>
        <p:txBody>
          <a:bodyPr wrap="square">
            <a:spAutoFit/>
          </a:bodyPr>
          <a:lstStyle/>
          <a:p>
            <a:pPr algn="ctr"/>
            <a:r>
              <a:rPr lang="en-US" sz="2800" b="1" dirty="0">
                <a:solidFill>
                  <a:srgbClr val="7030A0"/>
                </a:solidFill>
              </a:rPr>
              <a:t>Extreme Alloimmunization: How We Mitigate/Respond to These Situations</a:t>
            </a:r>
            <a:endParaRPr lang="en-US" sz="2800" dirty="0">
              <a:solidFill>
                <a:srgbClr val="7030A0"/>
              </a:solidFill>
            </a:endParaRPr>
          </a:p>
        </p:txBody>
      </p:sp>
      <p:sp>
        <p:nvSpPr>
          <p:cNvPr id="8" name="Content Placeholder 2">
            <a:extLst>
              <a:ext uri="{FF2B5EF4-FFF2-40B4-BE49-F238E27FC236}">
                <a16:creationId xmlns:a16="http://schemas.microsoft.com/office/drawing/2014/main" id="{D479D08B-11F9-4FBF-BCAA-9E8DE0D5DE37}"/>
              </a:ext>
            </a:extLst>
          </p:cNvPr>
          <p:cNvSpPr txBox="1">
            <a:spLocks/>
          </p:cNvSpPr>
          <p:nvPr/>
        </p:nvSpPr>
        <p:spPr>
          <a:xfrm>
            <a:off x="185057" y="1489941"/>
            <a:ext cx="8853839" cy="790806"/>
          </a:xfrm>
          <a:prstGeom prst="rect">
            <a:avLst/>
          </a:prstGeom>
        </p:spPr>
        <p:txBody>
          <a:bodyPr>
            <a:normAutofit fontScale="92500"/>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a:lnSpc>
                <a:spcPct val="100000"/>
              </a:lnSpc>
              <a:spcBef>
                <a:spcPts val="200"/>
              </a:spcBef>
              <a:spcAft>
                <a:spcPts val="200"/>
              </a:spcAft>
            </a:pPr>
            <a:r>
              <a:rPr lang="en-US" sz="3200" b="1" dirty="0"/>
              <a:t>Reactive/therapeutic measures, i.e., trying to …</a:t>
            </a:r>
          </a:p>
        </p:txBody>
      </p:sp>
      <p:pic>
        <p:nvPicPr>
          <p:cNvPr id="5122" name="Picture 2" descr="The Toothpaste Can't Go Back in the Tube: 6 Tips for Workplace  Communication - HR Daily Advisor">
            <a:extLst>
              <a:ext uri="{FF2B5EF4-FFF2-40B4-BE49-F238E27FC236}">
                <a16:creationId xmlns:a16="http://schemas.microsoft.com/office/drawing/2014/main" id="{C772F6BE-D8C9-4C53-8086-BC3C87850D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506" t="9129" r="9834" b="11561"/>
          <a:stretch/>
        </p:blipFill>
        <p:spPr bwMode="auto">
          <a:xfrm>
            <a:off x="3074102" y="3836878"/>
            <a:ext cx="2928097" cy="192166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Unring the bell - LegBranch">
            <a:extLst>
              <a:ext uri="{FF2B5EF4-FFF2-40B4-BE49-F238E27FC236}">
                <a16:creationId xmlns:a16="http://schemas.microsoft.com/office/drawing/2014/main" id="{82D205E3-3504-4D04-81BB-F01B96FF952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4039"/>
          <a:stretch/>
        </p:blipFill>
        <p:spPr bwMode="auto">
          <a:xfrm>
            <a:off x="6277622" y="3821254"/>
            <a:ext cx="2650482" cy="1921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5682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69</a:t>
            </a:fld>
            <a:endParaRPr lang="en-US" sz="1600" dirty="0">
              <a:solidFill>
                <a:srgbClr val="E65300"/>
              </a:solidFill>
            </a:endParaRPr>
          </a:p>
        </p:txBody>
      </p:sp>
      <p:sp>
        <p:nvSpPr>
          <p:cNvPr id="11" name="Content Placeholder 2">
            <a:extLst>
              <a:ext uri="{FF2B5EF4-FFF2-40B4-BE49-F238E27FC236}">
                <a16:creationId xmlns:a16="http://schemas.microsoft.com/office/drawing/2014/main" id="{52A38E47-122B-406A-BC29-C1CD00FE43C6}"/>
              </a:ext>
            </a:extLst>
          </p:cNvPr>
          <p:cNvSpPr txBox="1">
            <a:spLocks/>
          </p:cNvSpPr>
          <p:nvPr/>
        </p:nvSpPr>
        <p:spPr>
          <a:xfrm>
            <a:off x="185058" y="2150369"/>
            <a:ext cx="8590642" cy="4441371"/>
          </a:xfrm>
          <a:prstGeom prst="rect">
            <a:avLst/>
          </a:prstGeom>
        </p:spPr>
        <p:txBody>
          <a:bodyPr>
            <a:normAutofit/>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marL="274320" lvl="1" indent="-274320">
              <a:spcBef>
                <a:spcPts val="200"/>
              </a:spcBef>
              <a:spcAft>
                <a:spcPts val="200"/>
              </a:spcAft>
              <a:buFont typeface="Arial" panose="020B0604020202020204" pitchFamily="34" charset="0"/>
              <a:buChar char="•"/>
            </a:pPr>
            <a:r>
              <a:rPr lang="en-US" sz="2600" dirty="0"/>
              <a:t>Many of those we’ve discussed under the heading of “preventative” measures</a:t>
            </a:r>
          </a:p>
          <a:p>
            <a:pPr marL="274320" lvl="1" indent="-274320">
              <a:spcBef>
                <a:spcPts val="200"/>
              </a:spcBef>
              <a:spcAft>
                <a:spcPts val="200"/>
              </a:spcAft>
              <a:buFont typeface="Arial" panose="020B0604020202020204" pitchFamily="34" charset="0"/>
              <a:buChar char="•"/>
            </a:pPr>
            <a:r>
              <a:rPr lang="en-US" sz="2600" dirty="0"/>
              <a:t>Also …</a:t>
            </a:r>
          </a:p>
          <a:p>
            <a:pPr marL="548640" lvl="2" indent="-274320">
              <a:spcBef>
                <a:spcPts val="200"/>
              </a:spcBef>
              <a:spcAft>
                <a:spcPts val="200"/>
              </a:spcAft>
              <a:buFont typeface="Courier New" panose="02070309020205020404" pitchFamily="49" charset="0"/>
              <a:buChar char="o"/>
            </a:pPr>
            <a:r>
              <a:rPr lang="en-US" sz="2400" dirty="0"/>
              <a:t>Providing maximally supportive care, e.g., </a:t>
            </a:r>
          </a:p>
          <a:p>
            <a:pPr marL="822960" lvl="2" indent="-274320">
              <a:spcBef>
                <a:spcPts val="200"/>
              </a:spcBef>
              <a:spcAft>
                <a:spcPts val="200"/>
              </a:spcAft>
              <a:buFont typeface="Wingdings" panose="05000000000000000000" pitchFamily="2" charset="2"/>
              <a:buChar char="§"/>
            </a:pPr>
            <a:r>
              <a:rPr lang="en-US" sz="2200" dirty="0"/>
              <a:t>Bed rest</a:t>
            </a:r>
          </a:p>
          <a:p>
            <a:pPr marL="822960" lvl="2" indent="-274320">
              <a:spcBef>
                <a:spcPts val="200"/>
              </a:spcBef>
              <a:spcAft>
                <a:spcPts val="200"/>
              </a:spcAft>
              <a:buFont typeface="Wingdings" panose="05000000000000000000" pitchFamily="2" charset="2"/>
              <a:buChar char="§"/>
            </a:pPr>
            <a:r>
              <a:rPr lang="en-US" sz="2200" dirty="0"/>
              <a:t>Oxygen support</a:t>
            </a:r>
          </a:p>
          <a:p>
            <a:pPr marL="548640" lvl="2" indent="-274320">
              <a:spcBef>
                <a:spcPts val="200"/>
              </a:spcBef>
              <a:spcAft>
                <a:spcPts val="200"/>
              </a:spcAft>
              <a:buFont typeface="Courier New" panose="02070309020205020404" pitchFamily="49" charset="0"/>
              <a:buChar char="o"/>
            </a:pPr>
            <a:r>
              <a:rPr lang="en-US" sz="2400" dirty="0"/>
              <a:t>Being ready to transfuse incompatible RBCs … even if not vetted as “probably safe” by the MMA</a:t>
            </a:r>
          </a:p>
          <a:p>
            <a:pPr marL="548640" lvl="2" indent="-274320">
              <a:spcBef>
                <a:spcPts val="200"/>
              </a:spcBef>
              <a:spcAft>
                <a:spcPts val="200"/>
              </a:spcAft>
              <a:buFont typeface="Courier New" panose="02070309020205020404" pitchFamily="49" charset="0"/>
              <a:buChar char="o"/>
            </a:pPr>
            <a:r>
              <a:rPr lang="en-US" sz="2400" dirty="0"/>
              <a:t>Working in an interdisciplinary manner to meet the patient’s needs</a:t>
            </a:r>
          </a:p>
          <a:p>
            <a:pPr marL="274320" lvl="1" indent="-274320">
              <a:spcBef>
                <a:spcPts val="200"/>
              </a:spcBef>
              <a:spcAft>
                <a:spcPts val="200"/>
              </a:spcAft>
              <a:buFont typeface="Arial" panose="020B0604020202020204" pitchFamily="34" charset="0"/>
              <a:buChar char="•"/>
            </a:pPr>
            <a:endParaRPr lang="en-US" sz="2800" dirty="0"/>
          </a:p>
          <a:p>
            <a:pPr marL="548640" lvl="1" indent="-274320">
              <a:spcBef>
                <a:spcPts val="200"/>
              </a:spcBef>
              <a:spcAft>
                <a:spcPts val="200"/>
              </a:spcAft>
              <a:buFont typeface="Courier New" panose="02070309020205020404" pitchFamily="49" charset="0"/>
              <a:buChar char="o"/>
            </a:pPr>
            <a:endParaRPr lang="en-US" sz="2400" dirty="0"/>
          </a:p>
        </p:txBody>
      </p:sp>
      <p:sp>
        <p:nvSpPr>
          <p:cNvPr id="7" name="TextBox 6">
            <a:extLst>
              <a:ext uri="{FF2B5EF4-FFF2-40B4-BE49-F238E27FC236}">
                <a16:creationId xmlns:a16="http://schemas.microsoft.com/office/drawing/2014/main" id="{C0F30CDD-C9FA-4E8D-8621-FEF12958B65C}"/>
              </a:ext>
            </a:extLst>
          </p:cNvPr>
          <p:cNvSpPr txBox="1"/>
          <p:nvPr/>
        </p:nvSpPr>
        <p:spPr>
          <a:xfrm>
            <a:off x="0" y="285530"/>
            <a:ext cx="9144000" cy="954107"/>
          </a:xfrm>
          <a:prstGeom prst="rect">
            <a:avLst/>
          </a:prstGeom>
          <a:noFill/>
        </p:spPr>
        <p:txBody>
          <a:bodyPr wrap="square">
            <a:spAutoFit/>
          </a:bodyPr>
          <a:lstStyle/>
          <a:p>
            <a:pPr algn="ctr"/>
            <a:r>
              <a:rPr lang="en-US" sz="2800" b="1" dirty="0">
                <a:solidFill>
                  <a:srgbClr val="7030A0"/>
                </a:solidFill>
              </a:rPr>
              <a:t>Extreme Alloimmunization: How We Mitigate/Respond to These Situations</a:t>
            </a:r>
            <a:endParaRPr lang="en-US" sz="2800" dirty="0">
              <a:solidFill>
                <a:srgbClr val="7030A0"/>
              </a:solidFill>
            </a:endParaRPr>
          </a:p>
        </p:txBody>
      </p:sp>
      <p:sp>
        <p:nvSpPr>
          <p:cNvPr id="9" name="Content Placeholder 2">
            <a:extLst>
              <a:ext uri="{FF2B5EF4-FFF2-40B4-BE49-F238E27FC236}">
                <a16:creationId xmlns:a16="http://schemas.microsoft.com/office/drawing/2014/main" id="{18F50C67-4A02-4E46-BA4D-BAADB2B93654}"/>
              </a:ext>
            </a:extLst>
          </p:cNvPr>
          <p:cNvSpPr txBox="1">
            <a:spLocks/>
          </p:cNvSpPr>
          <p:nvPr/>
        </p:nvSpPr>
        <p:spPr>
          <a:xfrm>
            <a:off x="185057" y="1489941"/>
            <a:ext cx="8853839" cy="790806"/>
          </a:xfrm>
          <a:prstGeom prst="rect">
            <a:avLst/>
          </a:prstGeom>
        </p:spPr>
        <p:txBody>
          <a:bodyPr>
            <a:normAutofit/>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a:lnSpc>
                <a:spcPct val="100000"/>
              </a:lnSpc>
              <a:spcBef>
                <a:spcPts val="200"/>
              </a:spcBef>
              <a:spcAft>
                <a:spcPts val="200"/>
              </a:spcAft>
            </a:pPr>
            <a:r>
              <a:rPr lang="en-US" sz="3200" b="1" dirty="0"/>
              <a:t>Reactive/therapeutic measures</a:t>
            </a:r>
          </a:p>
        </p:txBody>
      </p:sp>
    </p:spTree>
    <p:extLst>
      <p:ext uri="{BB962C8B-B14F-4D97-AF65-F5344CB8AC3E}">
        <p14:creationId xmlns:p14="http://schemas.microsoft.com/office/powerpoint/2010/main" val="2149172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7</a:t>
            </a:fld>
            <a:endParaRPr lang="en-US" sz="1600" dirty="0">
              <a:solidFill>
                <a:srgbClr val="E65300"/>
              </a:solidFill>
            </a:endParaRPr>
          </a:p>
        </p:txBody>
      </p:sp>
      <p:sp>
        <p:nvSpPr>
          <p:cNvPr id="6" name="TextBox 5">
            <a:extLst>
              <a:ext uri="{FF2B5EF4-FFF2-40B4-BE49-F238E27FC236}">
                <a16:creationId xmlns:a16="http://schemas.microsoft.com/office/drawing/2014/main" id="{9F6FFB71-1F65-4AA1-8152-E07E3557DDCA}"/>
              </a:ext>
            </a:extLst>
          </p:cNvPr>
          <p:cNvSpPr txBox="1"/>
          <p:nvPr/>
        </p:nvSpPr>
        <p:spPr>
          <a:xfrm>
            <a:off x="0" y="565772"/>
            <a:ext cx="9144000" cy="584775"/>
          </a:xfrm>
          <a:prstGeom prst="rect">
            <a:avLst/>
          </a:prstGeom>
          <a:noFill/>
        </p:spPr>
        <p:txBody>
          <a:bodyPr wrap="square">
            <a:spAutoFit/>
          </a:bodyPr>
          <a:lstStyle/>
          <a:p>
            <a:pPr algn="ctr"/>
            <a:r>
              <a:rPr lang="en-US" sz="3200" b="1" dirty="0">
                <a:solidFill>
                  <a:srgbClr val="7030A0"/>
                </a:solidFill>
              </a:rPr>
              <a:t>An Extremely Alloimmunized Patient</a:t>
            </a:r>
            <a:endParaRPr lang="en-US" sz="3200" dirty="0">
              <a:solidFill>
                <a:srgbClr val="7030A0"/>
              </a:solidFill>
            </a:endParaRPr>
          </a:p>
        </p:txBody>
      </p:sp>
      <p:sp>
        <p:nvSpPr>
          <p:cNvPr id="8" name="TextBox 7">
            <a:extLst>
              <a:ext uri="{FF2B5EF4-FFF2-40B4-BE49-F238E27FC236}">
                <a16:creationId xmlns:a16="http://schemas.microsoft.com/office/drawing/2014/main" id="{40D79B4F-3651-46EC-B9E4-8EA95AD2705E}"/>
              </a:ext>
            </a:extLst>
          </p:cNvPr>
          <p:cNvSpPr txBox="1"/>
          <p:nvPr/>
        </p:nvSpPr>
        <p:spPr>
          <a:xfrm>
            <a:off x="373114" y="1756575"/>
            <a:ext cx="9144000" cy="492443"/>
          </a:xfrm>
          <a:prstGeom prst="rect">
            <a:avLst/>
          </a:prstGeom>
          <a:noFill/>
        </p:spPr>
        <p:txBody>
          <a:bodyPr wrap="square">
            <a:spAutoFit/>
          </a:bodyPr>
          <a:lstStyle/>
          <a:p>
            <a:r>
              <a:rPr lang="en-US" sz="2600" b="1" dirty="0">
                <a:solidFill>
                  <a:srgbClr val="E65300"/>
                </a:solidFill>
              </a:rPr>
              <a:t>Five of her eight </a:t>
            </a:r>
            <a:r>
              <a:rPr lang="en-US" sz="2600" b="1" dirty="0">
                <a:solidFill>
                  <a:srgbClr val="E65300"/>
                </a:solidFill>
                <a:sym typeface="Wingdings" panose="05000000000000000000" pitchFamily="2" charset="2"/>
              </a:rPr>
              <a:t>defined red cell alloantibodies</a:t>
            </a:r>
            <a:endParaRPr lang="en-US" sz="2600" dirty="0">
              <a:solidFill>
                <a:srgbClr val="E65300"/>
              </a:solidFill>
            </a:endParaRPr>
          </a:p>
        </p:txBody>
      </p:sp>
      <p:pic>
        <p:nvPicPr>
          <p:cNvPr id="3" name="Picture 2">
            <a:extLst>
              <a:ext uri="{FF2B5EF4-FFF2-40B4-BE49-F238E27FC236}">
                <a16:creationId xmlns:a16="http://schemas.microsoft.com/office/drawing/2014/main" id="{7104D72B-7C1C-4F7F-A84A-8ACEB08CFDCA}"/>
              </a:ext>
            </a:extLst>
          </p:cNvPr>
          <p:cNvPicPr>
            <a:picLocks noChangeAspect="1"/>
          </p:cNvPicPr>
          <p:nvPr/>
        </p:nvPicPr>
        <p:blipFill rotWithShape="1">
          <a:blip r:embed="rId3"/>
          <a:srcRect l="17012" t="27853" r="24483" b="11452"/>
          <a:stretch/>
        </p:blipFill>
        <p:spPr>
          <a:xfrm>
            <a:off x="278523" y="2312276"/>
            <a:ext cx="8297917" cy="4100100"/>
          </a:xfrm>
          <a:prstGeom prst="rect">
            <a:avLst/>
          </a:prstGeom>
        </p:spPr>
      </p:pic>
    </p:spTree>
    <p:extLst>
      <p:ext uri="{BB962C8B-B14F-4D97-AF65-F5344CB8AC3E}">
        <p14:creationId xmlns:p14="http://schemas.microsoft.com/office/powerpoint/2010/main" val="34818880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3DCA5C9-2E11-4C67-86EB-AE1DE127DC64}" type="slidenum">
              <a:rPr lang="en-US" sz="1600" smtClean="0"/>
              <a:pPr/>
              <a:t>70</a:t>
            </a:fld>
            <a:endParaRPr lang="en-US" sz="1600" dirty="0"/>
          </a:p>
        </p:txBody>
      </p:sp>
      <p:sp>
        <p:nvSpPr>
          <p:cNvPr id="7" name="Content Placeholder 2">
            <a:extLst>
              <a:ext uri="{FF2B5EF4-FFF2-40B4-BE49-F238E27FC236}">
                <a16:creationId xmlns:a16="http://schemas.microsoft.com/office/drawing/2014/main" id="{47298EF1-B621-4AA2-9443-D3BA457E6920}"/>
              </a:ext>
            </a:extLst>
          </p:cNvPr>
          <p:cNvSpPr txBox="1">
            <a:spLocks/>
          </p:cNvSpPr>
          <p:nvPr/>
        </p:nvSpPr>
        <p:spPr>
          <a:xfrm>
            <a:off x="476649" y="2356412"/>
            <a:ext cx="8471408" cy="3416300"/>
          </a:xfrm>
          <a:prstGeom prst="rect">
            <a:avLst/>
          </a:prstGeom>
        </p:spPr>
        <p:txBody>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marL="274320" indent="-274320">
              <a:lnSpc>
                <a:spcPct val="100000"/>
              </a:lnSpc>
              <a:spcBef>
                <a:spcPts val="300"/>
              </a:spcBef>
              <a:spcAft>
                <a:spcPts val="300"/>
              </a:spcAft>
              <a:buFont typeface="Arial" panose="020B0604020202020204" pitchFamily="34" charset="0"/>
              <a:buChar char="•"/>
            </a:pP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Prevention of alloimmunization is critical</a:t>
            </a:r>
          </a:p>
          <a:p>
            <a:pPr marL="274320" indent="-274320">
              <a:lnSpc>
                <a:spcPct val="100000"/>
              </a:lnSpc>
              <a:spcBef>
                <a:spcPts val="300"/>
              </a:spcBef>
              <a:spcAft>
                <a:spcPts val="300"/>
              </a:spcAft>
              <a:buFont typeface="Arial" panose="020B0604020202020204" pitchFamily="34" charset="0"/>
              <a:buChar char="•"/>
            </a:pP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Where prevention is unsuccessful (or not applied), further preparation (plus, where needed, treatment) is essential</a:t>
            </a:r>
          </a:p>
          <a:p>
            <a:pPr marL="274320" indent="-274320">
              <a:lnSpc>
                <a:spcPct val="100000"/>
              </a:lnSpc>
              <a:spcBef>
                <a:spcPts val="300"/>
              </a:spcBef>
              <a:spcAft>
                <a:spcPts val="300"/>
              </a:spcAft>
              <a:buFont typeface="Arial" panose="020B0604020202020204" pitchFamily="34" charset="0"/>
              <a:buChar char="•"/>
            </a:pP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Remember that the “big-picture” focus is not transfusing the patient but (instead) protecting the patient from the deleterious impact of anemia</a:t>
            </a:r>
          </a:p>
          <a:p>
            <a:pPr marL="274320" indent="-274320">
              <a:lnSpc>
                <a:spcPct val="100000"/>
              </a:lnSpc>
              <a:spcBef>
                <a:spcPts val="300"/>
              </a:spcBef>
              <a:spcAft>
                <a:spcPts val="300"/>
              </a:spcAft>
              <a:buFont typeface="Arial" panose="020B0604020202020204" pitchFamily="34" charset="0"/>
              <a:buChar char="•"/>
            </a:pP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Lab’s main role is testing (w/ varying degrees of complex-ity) and then finding suitable antigen-negative RBC units</a:t>
            </a:r>
          </a:p>
          <a:p>
            <a:pPr marL="274320" indent="-274320">
              <a:lnSpc>
                <a:spcPct val="100000"/>
              </a:lnSpc>
              <a:spcBef>
                <a:spcPts val="300"/>
              </a:spcBef>
              <a:spcAft>
                <a:spcPts val="300"/>
              </a:spcAft>
              <a:buFont typeface="Arial" panose="020B0604020202020204" pitchFamily="34" charset="0"/>
              <a:buChar char="•"/>
            </a:pP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From a clinical perspective, general patient blood management practices go a long way in all of this</a:t>
            </a:r>
          </a:p>
          <a:p>
            <a:pPr marL="274320" indent="-274320">
              <a:lnSpc>
                <a:spcPct val="100000"/>
              </a:lnSpc>
              <a:spcBef>
                <a:spcPts val="300"/>
              </a:spcBef>
              <a:spcAft>
                <a:spcPts val="300"/>
              </a:spcAft>
              <a:buFont typeface="Arial" panose="020B0604020202020204" pitchFamily="34" charset="0"/>
              <a:buChar char="•"/>
            </a:pPr>
            <a:endParaRPr lang="en-US" sz="28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274320" indent="-274320">
              <a:lnSpc>
                <a:spcPct val="100000"/>
              </a:lnSpc>
              <a:spcBef>
                <a:spcPts val="300"/>
              </a:spcBef>
              <a:spcAft>
                <a:spcPts val="300"/>
              </a:spcAft>
              <a:buFont typeface="Arial" panose="020B0604020202020204" pitchFamily="34" charset="0"/>
              <a:buChar char="•"/>
            </a:pPr>
            <a:endParaRPr lang="en-US" sz="2800" baseline="30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8" name="Title 1">
            <a:extLst>
              <a:ext uri="{FF2B5EF4-FFF2-40B4-BE49-F238E27FC236}">
                <a16:creationId xmlns:a16="http://schemas.microsoft.com/office/drawing/2014/main" id="{B35AEE9D-2FDD-4519-9B57-2EF5B7C5C7A2}"/>
              </a:ext>
            </a:extLst>
          </p:cNvPr>
          <p:cNvSpPr>
            <a:spLocks noGrp="1"/>
          </p:cNvSpPr>
          <p:nvPr>
            <p:ph type="title"/>
          </p:nvPr>
        </p:nvSpPr>
        <p:spPr>
          <a:xfrm>
            <a:off x="590552" y="1646802"/>
            <a:ext cx="6637560" cy="584775"/>
          </a:xfrm>
          <a:solidFill>
            <a:schemeClr val="bg1"/>
          </a:solidFill>
        </p:spPr>
        <p:txBody>
          <a:bodyPr/>
          <a:lstStyle/>
          <a:p>
            <a:r>
              <a:rPr lang="en-US" sz="3200" b="1" dirty="0">
                <a:solidFill>
                  <a:srgbClr val="E65300"/>
                </a:solidFill>
              </a:rPr>
              <a:t>Debriefing/Take-Home Messages</a:t>
            </a:r>
          </a:p>
        </p:txBody>
      </p:sp>
      <p:sp>
        <p:nvSpPr>
          <p:cNvPr id="6" name="TextBox 5">
            <a:extLst>
              <a:ext uri="{FF2B5EF4-FFF2-40B4-BE49-F238E27FC236}">
                <a16:creationId xmlns:a16="http://schemas.microsoft.com/office/drawing/2014/main" id="{775FAD64-42EB-4B32-8AB8-7468692B1266}"/>
              </a:ext>
            </a:extLst>
          </p:cNvPr>
          <p:cNvSpPr txBox="1"/>
          <p:nvPr/>
        </p:nvSpPr>
        <p:spPr>
          <a:xfrm>
            <a:off x="0" y="285530"/>
            <a:ext cx="9144000" cy="954107"/>
          </a:xfrm>
          <a:prstGeom prst="rect">
            <a:avLst/>
          </a:prstGeom>
          <a:noFill/>
        </p:spPr>
        <p:txBody>
          <a:bodyPr wrap="square">
            <a:spAutoFit/>
          </a:bodyPr>
          <a:lstStyle/>
          <a:p>
            <a:pPr algn="ctr"/>
            <a:r>
              <a:rPr lang="en-US" sz="2800" b="1" dirty="0">
                <a:solidFill>
                  <a:schemeClr val="bg1"/>
                </a:solidFill>
              </a:rPr>
              <a:t>Extreme Alloimmunization: How We Mitigate/Respond to These Situations</a:t>
            </a:r>
            <a:endParaRPr lang="en-US" sz="2800" dirty="0">
              <a:solidFill>
                <a:schemeClr val="bg1"/>
              </a:solidFill>
            </a:endParaRPr>
          </a:p>
        </p:txBody>
      </p:sp>
    </p:spTree>
    <p:extLst>
      <p:ext uri="{BB962C8B-B14F-4D97-AF65-F5344CB8AC3E}">
        <p14:creationId xmlns:p14="http://schemas.microsoft.com/office/powerpoint/2010/main" val="4066583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71</a:t>
            </a:fld>
            <a:endParaRPr lang="en-US" sz="1600" dirty="0">
              <a:solidFill>
                <a:srgbClr val="E65300"/>
              </a:solidFill>
            </a:endParaRPr>
          </a:p>
        </p:txBody>
      </p:sp>
      <p:sp>
        <p:nvSpPr>
          <p:cNvPr id="6" name="Title 1"/>
          <p:cNvSpPr>
            <a:spLocks noGrp="1"/>
          </p:cNvSpPr>
          <p:nvPr>
            <p:ph type="title"/>
          </p:nvPr>
        </p:nvSpPr>
        <p:spPr>
          <a:xfrm>
            <a:off x="0" y="171450"/>
            <a:ext cx="9143999" cy="1022350"/>
          </a:xfrm>
        </p:spPr>
        <p:txBody>
          <a:bodyPr/>
          <a:lstStyle/>
          <a:p>
            <a:pPr algn="ctr"/>
            <a:r>
              <a:rPr lang="en-US" sz="3200" b="1" dirty="0">
                <a:solidFill>
                  <a:srgbClr val="722282"/>
                </a:solidFill>
                <a:effectLst>
                  <a:outerShdw blurRad="38100" dist="38100" dir="2700000" algn="tl">
                    <a:srgbClr val="000000">
                      <a:alpha val="43137"/>
                    </a:srgbClr>
                  </a:outerShdw>
                </a:effectLst>
              </a:rPr>
              <a:t>Outline</a:t>
            </a:r>
          </a:p>
        </p:txBody>
      </p:sp>
      <p:sp>
        <p:nvSpPr>
          <p:cNvPr id="2" name="Rounded Rectangle 1"/>
          <p:cNvSpPr/>
          <p:nvPr/>
        </p:nvSpPr>
        <p:spPr bwMode="auto">
          <a:xfrm>
            <a:off x="171450" y="3963142"/>
            <a:ext cx="8835390" cy="663288"/>
          </a:xfrm>
          <a:prstGeom prst="roundRect">
            <a:avLst/>
          </a:prstGeom>
          <a:solidFill>
            <a:srgbClr val="722282"/>
          </a:solidFill>
          <a:ln>
            <a:noFill/>
          </a:ln>
          <a:effectLst/>
        </p:spPr>
        <p:txBody>
          <a:bodyPr wrap="none" rtlCol="0" anchor="ctr"/>
          <a:lstStyle/>
          <a:p>
            <a:pPr algn="ctr"/>
            <a:endParaRPr lang="en-US" dirty="0"/>
          </a:p>
        </p:txBody>
      </p:sp>
      <p:sp>
        <p:nvSpPr>
          <p:cNvPr id="8" name="Content Placeholder 2">
            <a:extLst>
              <a:ext uri="{FF2B5EF4-FFF2-40B4-BE49-F238E27FC236}">
                <a16:creationId xmlns:a16="http://schemas.microsoft.com/office/drawing/2014/main" id="{C58ECDDC-B77A-48E0-8B3A-E0B546447252}"/>
              </a:ext>
            </a:extLst>
          </p:cNvPr>
          <p:cNvSpPr txBox="1">
            <a:spLocks/>
          </p:cNvSpPr>
          <p:nvPr/>
        </p:nvSpPr>
        <p:spPr>
          <a:xfrm>
            <a:off x="178434" y="1853796"/>
            <a:ext cx="8773542" cy="5426974"/>
          </a:xfrm>
          <a:prstGeom prst="rect">
            <a:avLst/>
          </a:prstGeom>
        </p:spPr>
        <p:txBody>
          <a:bodyPr>
            <a:normAutofit/>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marL="274320" indent="-274320">
              <a:lnSpc>
                <a:spcPct val="100000"/>
              </a:lnSpc>
              <a:spcBef>
                <a:spcPts val="600"/>
              </a:spcBef>
              <a:buFont typeface="Arial" panose="020B0604020202020204" pitchFamily="34" charset="0"/>
              <a:buChar char="•"/>
            </a:pPr>
            <a:r>
              <a:rPr lang="en-US" sz="2800" b="1" u="sng" dirty="0">
                <a:solidFill>
                  <a:schemeClr val="bg1">
                    <a:lumMod val="75000"/>
                  </a:schemeClr>
                </a:solidFill>
                <a:effectLst>
                  <a:outerShdw blurRad="38100" dist="38100" dir="2700000" algn="tl">
                    <a:srgbClr val="000000">
                      <a:alpha val="43137"/>
                    </a:srgbClr>
                  </a:outerShdw>
                </a:effectLst>
              </a:rPr>
              <a:t>Case study</a:t>
            </a:r>
            <a:r>
              <a:rPr lang="en-US" sz="2800" b="1" dirty="0">
                <a:solidFill>
                  <a:schemeClr val="bg1">
                    <a:lumMod val="75000"/>
                  </a:schemeClr>
                </a:solidFill>
                <a:effectLst>
                  <a:outerShdw blurRad="38100" dist="38100" dir="2700000" algn="tl">
                    <a:srgbClr val="000000">
                      <a:alpha val="43137"/>
                    </a:srgbClr>
                  </a:outerShdw>
                </a:effectLst>
              </a:rPr>
              <a:t>:  </a:t>
            </a:r>
            <a:r>
              <a:rPr lang="en-US" sz="2600" b="1" dirty="0">
                <a:solidFill>
                  <a:schemeClr val="bg1">
                    <a:lumMod val="75000"/>
                  </a:schemeClr>
                </a:solidFill>
                <a:effectLst>
                  <a:outerShdw blurRad="38100" dist="38100" dir="2700000" algn="tl">
                    <a:srgbClr val="000000">
                      <a:alpha val="43137"/>
                    </a:srgbClr>
                  </a:outerShdw>
                </a:effectLst>
              </a:rPr>
              <a:t>An extremely alloimmunized patient</a:t>
            </a:r>
          </a:p>
          <a:p>
            <a:pPr marL="274320" indent="-274320">
              <a:lnSpc>
                <a:spcPct val="100000"/>
              </a:lnSpc>
              <a:spcBef>
                <a:spcPts val="600"/>
              </a:spcBef>
              <a:buFont typeface="Arial" panose="020B0604020202020204" pitchFamily="34" charset="0"/>
              <a:buChar char="•"/>
            </a:pPr>
            <a:r>
              <a:rPr lang="en-US" sz="2800" b="1" u="sng" dirty="0">
                <a:solidFill>
                  <a:schemeClr val="bg1">
                    <a:lumMod val="75000"/>
                  </a:schemeClr>
                </a:solidFill>
                <a:effectLst>
                  <a:outerShdw blurRad="38100" dist="38100" dir="2700000" algn="tl">
                    <a:srgbClr val="000000">
                      <a:alpha val="43137"/>
                    </a:srgbClr>
                  </a:outerShdw>
                </a:effectLst>
              </a:rPr>
              <a:t>Background</a:t>
            </a:r>
            <a:r>
              <a:rPr lang="en-US" sz="2800" b="1" dirty="0">
                <a:solidFill>
                  <a:schemeClr val="bg1">
                    <a:lumMod val="75000"/>
                  </a:schemeClr>
                </a:solidFill>
                <a:effectLst>
                  <a:outerShdw blurRad="38100" dist="38100" dir="2700000" algn="tl">
                    <a:srgbClr val="000000">
                      <a:alpha val="43137"/>
                    </a:srgbClr>
                  </a:outerShdw>
                </a:effectLst>
              </a:rPr>
              <a:t>:  </a:t>
            </a:r>
            <a:r>
              <a:rPr lang="en-US" sz="2600" b="1" dirty="0">
                <a:solidFill>
                  <a:schemeClr val="bg1">
                    <a:lumMod val="75000"/>
                  </a:schemeClr>
                </a:solidFill>
                <a:effectLst>
                  <a:outerShdw blurRad="38100" dist="38100" dir="2700000" algn="tl">
                    <a:srgbClr val="000000">
                      <a:alpha val="43137"/>
                    </a:srgbClr>
                  </a:outerShdw>
                </a:effectLst>
              </a:rPr>
              <a:t>Overview of red cell alloimmunization </a:t>
            </a:r>
            <a:endParaRPr lang="en-US" sz="2600" b="1" dirty="0">
              <a:solidFill>
                <a:schemeClr val="bg1">
                  <a:lumMod val="75000"/>
                </a:schemeClr>
              </a:solidFill>
            </a:endParaRPr>
          </a:p>
          <a:p>
            <a:pPr marL="274320" indent="-274320">
              <a:lnSpc>
                <a:spcPct val="100000"/>
              </a:lnSpc>
              <a:spcBef>
                <a:spcPts val="600"/>
              </a:spcBef>
              <a:buFont typeface="Arial" panose="020B0604020202020204" pitchFamily="34" charset="0"/>
              <a:buChar char="•"/>
            </a:pPr>
            <a:r>
              <a:rPr lang="en-US" sz="2800" b="1" u="sng" dirty="0">
                <a:solidFill>
                  <a:schemeClr val="bg1">
                    <a:lumMod val="75000"/>
                  </a:schemeClr>
                </a:solidFill>
                <a:effectLst>
                  <a:outerShdw blurRad="38100" dist="38100" dir="2700000" algn="tl">
                    <a:srgbClr val="000000">
                      <a:alpha val="43137"/>
                    </a:srgbClr>
                  </a:outerShdw>
                </a:effectLst>
              </a:rPr>
              <a:t>Solutions</a:t>
            </a:r>
            <a:r>
              <a:rPr lang="en-US" sz="2800" b="1" dirty="0">
                <a:solidFill>
                  <a:schemeClr val="bg1">
                    <a:lumMod val="75000"/>
                  </a:schemeClr>
                </a:solidFill>
                <a:effectLst>
                  <a:outerShdw blurRad="38100" dist="38100" dir="2700000" algn="tl">
                    <a:srgbClr val="000000">
                      <a:alpha val="43137"/>
                    </a:srgbClr>
                  </a:outerShdw>
                </a:effectLst>
              </a:rPr>
              <a:t>: </a:t>
            </a:r>
            <a:r>
              <a:rPr lang="en-US" sz="2600" b="1" dirty="0">
                <a:solidFill>
                  <a:schemeClr val="bg1">
                    <a:lumMod val="75000"/>
                  </a:schemeClr>
                </a:solidFill>
                <a:effectLst>
                  <a:outerShdw blurRad="38100" dist="38100" dir="2700000" algn="tl">
                    <a:srgbClr val="000000">
                      <a:alpha val="43137"/>
                    </a:srgbClr>
                  </a:outerShdw>
                </a:effectLst>
              </a:rPr>
              <a:t>What can we do to mitigate and respond to these challenging situations? </a:t>
            </a:r>
          </a:p>
          <a:p>
            <a:pPr marL="274320" indent="-274320">
              <a:lnSpc>
                <a:spcPct val="100000"/>
              </a:lnSpc>
              <a:spcBef>
                <a:spcPts val="600"/>
              </a:spcBef>
              <a:buFont typeface="Arial" panose="020B0604020202020204" pitchFamily="34" charset="0"/>
              <a:buChar char="•"/>
            </a:pPr>
            <a:r>
              <a:rPr lang="en-US" sz="2800" b="1" u="sng" dirty="0">
                <a:solidFill>
                  <a:schemeClr val="bg1"/>
                </a:solidFill>
                <a:effectLst>
                  <a:outerShdw blurRad="38100" dist="38100" dir="2700000" algn="tl">
                    <a:srgbClr val="000000">
                      <a:alpha val="43137"/>
                    </a:srgbClr>
                  </a:outerShdw>
                </a:effectLst>
              </a:rPr>
              <a:t>Fun quiz</a:t>
            </a:r>
            <a:r>
              <a:rPr lang="en-US" sz="2800" b="1" dirty="0">
                <a:solidFill>
                  <a:schemeClr val="bg1"/>
                </a:solidFill>
                <a:effectLst>
                  <a:outerShdw blurRad="38100" dist="38100" dir="2700000" algn="tl">
                    <a:srgbClr val="000000">
                      <a:alpha val="43137"/>
                    </a:srgbClr>
                  </a:outerShdw>
                </a:effectLst>
              </a:rPr>
              <a:t> (non-graded </a:t>
            </a:r>
            <a:r>
              <a:rPr lang="en-US" sz="2800" b="1" dirty="0">
                <a:solidFill>
                  <a:schemeClr val="bg1"/>
                </a:solidFill>
                <a:effectLst>
                  <a:outerShdw blurRad="38100" dist="38100" dir="2700000" algn="tl">
                    <a:srgbClr val="000000">
                      <a:alpha val="43137"/>
                    </a:srgbClr>
                  </a:outerShdw>
                </a:effectLst>
                <a:sym typeface="Wingdings" panose="05000000000000000000" pitchFamily="2" charset="2"/>
              </a:rPr>
              <a:t>)</a:t>
            </a:r>
          </a:p>
          <a:p>
            <a:pPr marL="274320" indent="-274320">
              <a:lnSpc>
                <a:spcPct val="100000"/>
              </a:lnSpc>
              <a:spcBef>
                <a:spcPts val="600"/>
              </a:spcBef>
              <a:buFont typeface="Arial" panose="020B0604020202020204" pitchFamily="34" charset="0"/>
              <a:buChar char="•"/>
            </a:pPr>
            <a:r>
              <a:rPr lang="en-US" sz="2800" b="1" u="sng" dirty="0">
                <a:solidFill>
                  <a:schemeClr val="bg1">
                    <a:lumMod val="75000"/>
                  </a:schemeClr>
                </a:solidFill>
                <a:effectLst>
                  <a:outerShdw blurRad="38100" dist="38100" dir="2700000" algn="tl">
                    <a:srgbClr val="000000">
                      <a:alpha val="43137"/>
                    </a:srgbClr>
                  </a:outerShdw>
                </a:effectLst>
                <a:sym typeface="Wingdings" panose="05000000000000000000" pitchFamily="2" charset="2"/>
              </a:rPr>
              <a:t>References</a:t>
            </a:r>
            <a:endParaRPr lang="en-US" sz="2800" b="1" u="sng" dirty="0">
              <a:solidFill>
                <a:schemeClr val="bg1">
                  <a:lumMod val="75000"/>
                </a:schemeClr>
              </a:solidFill>
              <a:effectLst>
                <a:outerShdw blurRad="38100" dist="38100" dir="2700000" algn="tl">
                  <a:srgbClr val="000000">
                    <a:alpha val="43137"/>
                  </a:srgbClr>
                </a:outerShdw>
              </a:effectLst>
            </a:endParaRPr>
          </a:p>
          <a:p>
            <a:pPr marL="274320" indent="-274320">
              <a:lnSpc>
                <a:spcPct val="100000"/>
              </a:lnSpc>
              <a:spcBef>
                <a:spcPts val="600"/>
              </a:spcBef>
              <a:buFont typeface="Arial" panose="020B0604020202020204" pitchFamily="34" charset="0"/>
              <a:buChar char="•"/>
            </a:pPr>
            <a:r>
              <a:rPr lang="en-US" sz="2800" b="1" u="sng" dirty="0">
                <a:solidFill>
                  <a:schemeClr val="bg1">
                    <a:lumMod val="75000"/>
                  </a:schemeClr>
                </a:solidFill>
                <a:effectLst>
                  <a:outerShdw blurRad="38100" dist="38100" dir="2700000" algn="tl">
                    <a:srgbClr val="000000">
                      <a:alpha val="43137"/>
                    </a:srgbClr>
                  </a:outerShdw>
                </a:effectLst>
              </a:rPr>
              <a:t>Q-&amp;-A</a:t>
            </a:r>
          </a:p>
          <a:p>
            <a:pPr lvl="1">
              <a:spcBef>
                <a:spcPts val="600"/>
              </a:spcBef>
              <a:spcAft>
                <a:spcPts val="600"/>
              </a:spcAft>
              <a:buFont typeface="Arial" pitchFamily="34" charset="0"/>
              <a:buChar char="•"/>
            </a:pPr>
            <a:endParaRPr lang="en-US" sz="2400" dirty="0">
              <a:solidFill>
                <a:schemeClr val="bg1"/>
              </a:solidFill>
            </a:endParaRPr>
          </a:p>
        </p:txBody>
      </p:sp>
    </p:spTree>
    <p:extLst>
      <p:ext uri="{BB962C8B-B14F-4D97-AF65-F5344CB8AC3E}">
        <p14:creationId xmlns:p14="http://schemas.microsoft.com/office/powerpoint/2010/main" val="8009529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72</a:t>
            </a:fld>
            <a:endParaRPr lang="en-US" sz="1600" dirty="0">
              <a:solidFill>
                <a:srgbClr val="E65300"/>
              </a:solidFill>
            </a:endParaRPr>
          </a:p>
        </p:txBody>
      </p:sp>
      <p:sp>
        <p:nvSpPr>
          <p:cNvPr id="7" name="Title 1"/>
          <p:cNvSpPr>
            <a:spLocks noGrp="1"/>
          </p:cNvSpPr>
          <p:nvPr>
            <p:ph type="title"/>
          </p:nvPr>
        </p:nvSpPr>
        <p:spPr>
          <a:xfrm>
            <a:off x="1202251" y="3085990"/>
            <a:ext cx="6739497" cy="1022350"/>
          </a:xfrm>
        </p:spPr>
        <p:txBody>
          <a:bodyPr/>
          <a:lstStyle/>
          <a:p>
            <a:pPr algn="ctr">
              <a:spcAft>
                <a:spcPts val="300"/>
              </a:spcAft>
            </a:pPr>
            <a:r>
              <a:rPr lang="en-US" sz="4000" b="1" dirty="0">
                <a:effectLst>
                  <a:outerShdw blurRad="38100" dist="38100" dir="2700000" algn="tl">
                    <a:srgbClr val="000000">
                      <a:alpha val="43137"/>
                    </a:srgbClr>
                  </a:outerShdw>
                </a:effectLst>
              </a:rPr>
              <a:t>Consolidating this discussion with a fun (really </a:t>
            </a:r>
            <a:r>
              <a:rPr lang="en-US" sz="4000" b="1" dirty="0">
                <a:effectLst>
                  <a:outerShdw blurRad="38100" dist="38100" dir="2700000" algn="tl">
                    <a:srgbClr val="000000">
                      <a:alpha val="43137"/>
                    </a:srgbClr>
                  </a:outerShdw>
                </a:effectLst>
                <a:sym typeface="Wingdings" panose="05000000000000000000" pitchFamily="2" charset="2"/>
              </a:rPr>
              <a:t>)  </a:t>
            </a:r>
            <a:r>
              <a:rPr lang="en-US" sz="4000" b="1" dirty="0">
                <a:effectLst>
                  <a:outerShdw blurRad="38100" dist="38100" dir="2700000" algn="tl">
                    <a:srgbClr val="000000">
                      <a:alpha val="43137"/>
                    </a:srgbClr>
                  </a:outerShdw>
                </a:effectLst>
              </a:rPr>
              <a:t>true/false quiz …</a:t>
            </a:r>
          </a:p>
        </p:txBody>
      </p:sp>
    </p:spTree>
    <p:extLst>
      <p:ext uri="{BB962C8B-B14F-4D97-AF65-F5344CB8AC3E}">
        <p14:creationId xmlns:p14="http://schemas.microsoft.com/office/powerpoint/2010/main" val="34724489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66713" y="248626"/>
            <a:ext cx="8624886" cy="1022350"/>
          </a:xfrm>
        </p:spPr>
        <p:txBody>
          <a:bodyPr/>
          <a:lstStyle/>
          <a:p>
            <a:r>
              <a:rPr lang="en-US" sz="3200" b="1" dirty="0"/>
              <a:t>Brief Quiz – True or False</a:t>
            </a:r>
          </a:p>
        </p:txBody>
      </p:sp>
      <p:sp>
        <p:nvSpPr>
          <p:cNvPr id="7" name="Content Placeholder 4"/>
          <p:cNvSpPr txBox="1">
            <a:spLocks/>
          </p:cNvSpPr>
          <p:nvPr/>
        </p:nvSpPr>
        <p:spPr>
          <a:xfrm>
            <a:off x="191032" y="1497748"/>
            <a:ext cx="8624887" cy="4756150"/>
          </a:xfrm>
          <a:prstGeom prst="rect">
            <a:avLst/>
          </a:prstGeom>
        </p:spPr>
        <p:txBody>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marL="274320" lvl="1" indent="-274320">
              <a:spcBef>
                <a:spcPts val="600"/>
              </a:spcBef>
              <a:spcAft>
                <a:spcPts val="600"/>
              </a:spcAft>
              <a:buFont typeface="Arial" panose="020B0604020202020204" pitchFamily="34" charset="0"/>
              <a:buChar char="•"/>
            </a:pPr>
            <a:r>
              <a:rPr lang="en-US" b="1" u="sng" dirty="0"/>
              <a:t>Question 1</a:t>
            </a:r>
            <a:r>
              <a:rPr lang="en-US" b="1" dirty="0"/>
              <a:t>:  Most transfused patients do not develop red cell alloantibodies, let alone multiple alloantibodies and/or alloantibodies to high-frequency antigens.</a:t>
            </a:r>
            <a:endParaRPr lang="en-US" dirty="0"/>
          </a:p>
        </p:txBody>
      </p:sp>
      <p:sp>
        <p:nvSpPr>
          <p:cNvPr id="10"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73</a:t>
            </a:fld>
            <a:endParaRPr lang="en-US" sz="1600" dirty="0">
              <a:solidFill>
                <a:srgbClr val="E65300"/>
              </a:solidFill>
            </a:endParaRPr>
          </a:p>
        </p:txBody>
      </p:sp>
    </p:spTree>
    <p:extLst>
      <p:ext uri="{BB962C8B-B14F-4D97-AF65-F5344CB8AC3E}">
        <p14:creationId xmlns:p14="http://schemas.microsoft.com/office/powerpoint/2010/main" val="34943290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66713" y="248626"/>
            <a:ext cx="8624886" cy="1022350"/>
          </a:xfrm>
        </p:spPr>
        <p:txBody>
          <a:bodyPr/>
          <a:lstStyle/>
          <a:p>
            <a:r>
              <a:rPr lang="en-US" sz="3200" b="1" dirty="0"/>
              <a:t>Brief Quiz – True or False</a:t>
            </a:r>
          </a:p>
        </p:txBody>
      </p:sp>
      <p:sp>
        <p:nvSpPr>
          <p:cNvPr id="7" name="Content Placeholder 4"/>
          <p:cNvSpPr txBox="1">
            <a:spLocks/>
          </p:cNvSpPr>
          <p:nvPr/>
        </p:nvSpPr>
        <p:spPr>
          <a:xfrm>
            <a:off x="191032" y="1497748"/>
            <a:ext cx="8624887" cy="4756150"/>
          </a:xfrm>
          <a:prstGeom prst="rect">
            <a:avLst/>
          </a:prstGeom>
        </p:spPr>
        <p:txBody>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marL="274320" lvl="1" indent="-274320">
              <a:spcBef>
                <a:spcPts val="600"/>
              </a:spcBef>
              <a:spcAft>
                <a:spcPts val="600"/>
              </a:spcAft>
              <a:buFont typeface="Arial" panose="020B0604020202020204" pitchFamily="34" charset="0"/>
              <a:buChar char="•"/>
            </a:pPr>
            <a:r>
              <a:rPr lang="en-US" b="1" u="sng" dirty="0"/>
              <a:t>Question 1</a:t>
            </a:r>
            <a:r>
              <a:rPr lang="en-US" b="1" dirty="0"/>
              <a:t>:  Most transfused patients do not develop red cell alloantibodies, let alone multiple alloantibodies and/or alloantibodies to high-frequency antigens.</a:t>
            </a:r>
            <a:endParaRPr lang="en-US" dirty="0"/>
          </a:p>
        </p:txBody>
      </p:sp>
      <p:sp>
        <p:nvSpPr>
          <p:cNvPr id="10"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74</a:t>
            </a:fld>
            <a:endParaRPr lang="en-US" sz="1600" dirty="0">
              <a:solidFill>
                <a:srgbClr val="E65300"/>
              </a:solidFill>
            </a:endParaRPr>
          </a:p>
        </p:txBody>
      </p:sp>
      <p:sp>
        <p:nvSpPr>
          <p:cNvPr id="5" name="TextBox 4">
            <a:extLst>
              <a:ext uri="{FF2B5EF4-FFF2-40B4-BE49-F238E27FC236}">
                <a16:creationId xmlns:a16="http://schemas.microsoft.com/office/drawing/2014/main" id="{FB4AB050-488B-46FB-B317-DDC85D2796A5}"/>
              </a:ext>
            </a:extLst>
          </p:cNvPr>
          <p:cNvSpPr txBox="1"/>
          <p:nvPr/>
        </p:nvSpPr>
        <p:spPr>
          <a:xfrm>
            <a:off x="3709401" y="2923046"/>
            <a:ext cx="1436914" cy="584775"/>
          </a:xfrm>
          <a:prstGeom prst="rect">
            <a:avLst/>
          </a:prstGeom>
          <a:solidFill>
            <a:schemeClr val="accent1"/>
          </a:solidFill>
          <a:ln w="38100">
            <a:solidFill>
              <a:srgbClr val="722282"/>
            </a:solidFill>
          </a:ln>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rPr>
              <a:t>TRUE</a:t>
            </a:r>
          </a:p>
        </p:txBody>
      </p:sp>
    </p:spTree>
    <p:extLst>
      <p:ext uri="{BB962C8B-B14F-4D97-AF65-F5344CB8AC3E}">
        <p14:creationId xmlns:p14="http://schemas.microsoft.com/office/powerpoint/2010/main" val="16099059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66713" y="248626"/>
            <a:ext cx="8624886" cy="1022350"/>
          </a:xfrm>
        </p:spPr>
        <p:txBody>
          <a:bodyPr/>
          <a:lstStyle/>
          <a:p>
            <a:r>
              <a:rPr lang="en-US" sz="3200" b="1" dirty="0"/>
              <a:t>Brief Quiz – True or False</a:t>
            </a:r>
          </a:p>
        </p:txBody>
      </p:sp>
      <p:sp>
        <p:nvSpPr>
          <p:cNvPr id="7" name="Content Placeholder 4"/>
          <p:cNvSpPr txBox="1">
            <a:spLocks/>
          </p:cNvSpPr>
          <p:nvPr/>
        </p:nvSpPr>
        <p:spPr>
          <a:xfrm>
            <a:off x="191032" y="1497748"/>
            <a:ext cx="8624887" cy="4756150"/>
          </a:xfrm>
          <a:prstGeom prst="rect">
            <a:avLst/>
          </a:prstGeom>
        </p:spPr>
        <p:txBody>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marL="274320" lvl="1" indent="-274320">
              <a:spcBef>
                <a:spcPts val="600"/>
              </a:spcBef>
              <a:spcAft>
                <a:spcPts val="600"/>
              </a:spcAft>
              <a:buFont typeface="Arial" panose="020B0604020202020204" pitchFamily="34" charset="0"/>
              <a:buChar char="•"/>
            </a:pPr>
            <a:r>
              <a:rPr lang="en-US" b="1" u="sng" dirty="0">
                <a:solidFill>
                  <a:schemeClr val="bg1">
                    <a:lumMod val="75000"/>
                  </a:schemeClr>
                </a:solidFill>
              </a:rPr>
              <a:t>Question 1</a:t>
            </a:r>
            <a:r>
              <a:rPr lang="en-US" b="1" dirty="0">
                <a:solidFill>
                  <a:schemeClr val="bg1">
                    <a:lumMod val="75000"/>
                  </a:schemeClr>
                </a:solidFill>
              </a:rPr>
              <a:t>:  Most transfused patients do not develop red cell alloantibodies, let alone multiple alloantibodies and/or alloantibodies to high-frequency antigens.</a:t>
            </a:r>
          </a:p>
          <a:p>
            <a:pPr marL="274320" lvl="1" indent="-274320">
              <a:spcBef>
                <a:spcPts val="600"/>
              </a:spcBef>
              <a:spcAft>
                <a:spcPts val="600"/>
              </a:spcAft>
              <a:buFont typeface="Arial" panose="020B0604020202020204" pitchFamily="34" charset="0"/>
              <a:buChar char="•"/>
            </a:pPr>
            <a:r>
              <a:rPr lang="en-US" b="1" u="sng" dirty="0"/>
              <a:t>Question 2</a:t>
            </a:r>
            <a:r>
              <a:rPr lang="en-US" b="1" dirty="0"/>
              <a:t>:  High-frequency red cell antigens are defined as having a prevalence of &gt; 95%.</a:t>
            </a:r>
            <a:endParaRPr lang="en-US" dirty="0"/>
          </a:p>
        </p:txBody>
      </p:sp>
      <p:sp>
        <p:nvSpPr>
          <p:cNvPr id="10"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75</a:t>
            </a:fld>
            <a:endParaRPr lang="en-US" sz="1600" dirty="0">
              <a:solidFill>
                <a:srgbClr val="E65300"/>
              </a:solidFill>
            </a:endParaRPr>
          </a:p>
        </p:txBody>
      </p:sp>
      <p:sp>
        <p:nvSpPr>
          <p:cNvPr id="5" name="TextBox 4">
            <a:extLst>
              <a:ext uri="{FF2B5EF4-FFF2-40B4-BE49-F238E27FC236}">
                <a16:creationId xmlns:a16="http://schemas.microsoft.com/office/drawing/2014/main" id="{FB4AB050-488B-46FB-B317-DDC85D2796A5}"/>
              </a:ext>
            </a:extLst>
          </p:cNvPr>
          <p:cNvSpPr txBox="1"/>
          <p:nvPr/>
        </p:nvSpPr>
        <p:spPr>
          <a:xfrm>
            <a:off x="7434943" y="1910675"/>
            <a:ext cx="1205686" cy="523220"/>
          </a:xfrm>
          <a:prstGeom prst="rect">
            <a:avLst/>
          </a:prstGeom>
          <a:solidFill>
            <a:schemeClr val="accent1"/>
          </a:solidFill>
          <a:ln w="38100">
            <a:solidFill>
              <a:srgbClr val="722282"/>
            </a:solidFill>
          </a:ln>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TRUE</a:t>
            </a:r>
          </a:p>
        </p:txBody>
      </p:sp>
    </p:spTree>
    <p:extLst>
      <p:ext uri="{BB962C8B-B14F-4D97-AF65-F5344CB8AC3E}">
        <p14:creationId xmlns:p14="http://schemas.microsoft.com/office/powerpoint/2010/main" val="24069592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66713" y="248626"/>
            <a:ext cx="8624886" cy="1022350"/>
          </a:xfrm>
        </p:spPr>
        <p:txBody>
          <a:bodyPr/>
          <a:lstStyle/>
          <a:p>
            <a:r>
              <a:rPr lang="en-US" sz="3200" b="1" dirty="0"/>
              <a:t>Brief Quiz – True or False</a:t>
            </a:r>
          </a:p>
        </p:txBody>
      </p:sp>
      <p:sp>
        <p:nvSpPr>
          <p:cNvPr id="7" name="Content Placeholder 4"/>
          <p:cNvSpPr txBox="1">
            <a:spLocks/>
          </p:cNvSpPr>
          <p:nvPr/>
        </p:nvSpPr>
        <p:spPr>
          <a:xfrm>
            <a:off x="191032" y="1497748"/>
            <a:ext cx="8624887" cy="4756150"/>
          </a:xfrm>
          <a:prstGeom prst="rect">
            <a:avLst/>
          </a:prstGeom>
        </p:spPr>
        <p:txBody>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marL="274320" lvl="1" indent="-274320">
              <a:spcBef>
                <a:spcPts val="600"/>
              </a:spcBef>
              <a:spcAft>
                <a:spcPts val="600"/>
              </a:spcAft>
              <a:buFont typeface="Arial" panose="020B0604020202020204" pitchFamily="34" charset="0"/>
              <a:buChar char="•"/>
            </a:pPr>
            <a:r>
              <a:rPr lang="en-US" b="1" u="sng" dirty="0">
                <a:solidFill>
                  <a:schemeClr val="bg1">
                    <a:lumMod val="75000"/>
                  </a:schemeClr>
                </a:solidFill>
              </a:rPr>
              <a:t>Question 1</a:t>
            </a:r>
            <a:r>
              <a:rPr lang="en-US" b="1" dirty="0">
                <a:solidFill>
                  <a:schemeClr val="bg1">
                    <a:lumMod val="75000"/>
                  </a:schemeClr>
                </a:solidFill>
              </a:rPr>
              <a:t>:  Most transfused patients do not develop red cell alloantibodies, let alone multiple alloantibodies and/or alloantibodies to high-frequency antigens.</a:t>
            </a:r>
          </a:p>
          <a:p>
            <a:pPr marL="274320" lvl="1" indent="-274320">
              <a:spcBef>
                <a:spcPts val="600"/>
              </a:spcBef>
              <a:spcAft>
                <a:spcPts val="600"/>
              </a:spcAft>
              <a:buFont typeface="Arial" panose="020B0604020202020204" pitchFamily="34" charset="0"/>
              <a:buChar char="•"/>
            </a:pPr>
            <a:r>
              <a:rPr lang="en-US" b="1" u="sng" dirty="0"/>
              <a:t>Question 2</a:t>
            </a:r>
            <a:r>
              <a:rPr lang="en-US" b="1" dirty="0"/>
              <a:t>:  High-frequency red cell antigens are defined as having a prevalence of &gt; 95%.</a:t>
            </a:r>
            <a:endParaRPr lang="en-US" dirty="0"/>
          </a:p>
        </p:txBody>
      </p:sp>
      <p:sp>
        <p:nvSpPr>
          <p:cNvPr id="10"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76</a:t>
            </a:fld>
            <a:endParaRPr lang="en-US" sz="1600" dirty="0">
              <a:solidFill>
                <a:srgbClr val="E65300"/>
              </a:solidFill>
            </a:endParaRPr>
          </a:p>
        </p:txBody>
      </p:sp>
      <p:sp>
        <p:nvSpPr>
          <p:cNvPr id="8" name="TextBox 7">
            <a:extLst>
              <a:ext uri="{FF2B5EF4-FFF2-40B4-BE49-F238E27FC236}">
                <a16:creationId xmlns:a16="http://schemas.microsoft.com/office/drawing/2014/main" id="{AAF0E873-F4FE-48B0-B165-9E6A4C249C5B}"/>
              </a:ext>
            </a:extLst>
          </p:cNvPr>
          <p:cNvSpPr txBox="1"/>
          <p:nvPr/>
        </p:nvSpPr>
        <p:spPr>
          <a:xfrm>
            <a:off x="3436133" y="3429000"/>
            <a:ext cx="1621972" cy="584775"/>
          </a:xfrm>
          <a:prstGeom prst="rect">
            <a:avLst/>
          </a:prstGeom>
          <a:solidFill>
            <a:schemeClr val="accent1"/>
          </a:solidFill>
          <a:ln w="38100">
            <a:solidFill>
              <a:srgbClr val="722282"/>
            </a:solidFill>
          </a:ln>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rPr>
              <a:t>FALSE</a:t>
            </a:r>
          </a:p>
        </p:txBody>
      </p:sp>
      <p:sp>
        <p:nvSpPr>
          <p:cNvPr id="9" name="TextBox 8">
            <a:extLst>
              <a:ext uri="{FF2B5EF4-FFF2-40B4-BE49-F238E27FC236}">
                <a16:creationId xmlns:a16="http://schemas.microsoft.com/office/drawing/2014/main" id="{80F37D1C-E7BE-4B28-9903-51002A2E58EB}"/>
              </a:ext>
            </a:extLst>
          </p:cNvPr>
          <p:cNvSpPr txBox="1"/>
          <p:nvPr/>
        </p:nvSpPr>
        <p:spPr>
          <a:xfrm>
            <a:off x="7434943" y="1910675"/>
            <a:ext cx="1205686" cy="523220"/>
          </a:xfrm>
          <a:prstGeom prst="rect">
            <a:avLst/>
          </a:prstGeom>
          <a:solidFill>
            <a:schemeClr val="accent1"/>
          </a:solidFill>
          <a:ln w="38100">
            <a:solidFill>
              <a:srgbClr val="722282"/>
            </a:solidFill>
          </a:ln>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TRUE</a:t>
            </a:r>
          </a:p>
        </p:txBody>
      </p:sp>
    </p:spTree>
    <p:extLst>
      <p:ext uri="{BB962C8B-B14F-4D97-AF65-F5344CB8AC3E}">
        <p14:creationId xmlns:p14="http://schemas.microsoft.com/office/powerpoint/2010/main" val="23137542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66713" y="248626"/>
            <a:ext cx="8624886" cy="1022350"/>
          </a:xfrm>
        </p:spPr>
        <p:txBody>
          <a:bodyPr/>
          <a:lstStyle/>
          <a:p>
            <a:r>
              <a:rPr lang="en-US" sz="3200" b="1" dirty="0"/>
              <a:t>Brief Quiz – True or False</a:t>
            </a:r>
          </a:p>
        </p:txBody>
      </p:sp>
      <p:sp>
        <p:nvSpPr>
          <p:cNvPr id="7" name="Content Placeholder 4"/>
          <p:cNvSpPr txBox="1">
            <a:spLocks/>
          </p:cNvSpPr>
          <p:nvPr/>
        </p:nvSpPr>
        <p:spPr>
          <a:xfrm>
            <a:off x="191032" y="1497748"/>
            <a:ext cx="8624887" cy="4756150"/>
          </a:xfrm>
          <a:prstGeom prst="rect">
            <a:avLst/>
          </a:prstGeom>
        </p:spPr>
        <p:txBody>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marL="274320" lvl="1" indent="-274320">
              <a:spcBef>
                <a:spcPts val="600"/>
              </a:spcBef>
              <a:spcAft>
                <a:spcPts val="600"/>
              </a:spcAft>
              <a:buFont typeface="Arial" panose="020B0604020202020204" pitchFamily="34" charset="0"/>
              <a:buChar char="•"/>
            </a:pPr>
            <a:r>
              <a:rPr lang="en-US" b="1" u="sng" dirty="0">
                <a:solidFill>
                  <a:schemeClr val="bg1">
                    <a:lumMod val="75000"/>
                  </a:schemeClr>
                </a:solidFill>
              </a:rPr>
              <a:t>Question 1</a:t>
            </a:r>
            <a:r>
              <a:rPr lang="en-US" b="1" dirty="0">
                <a:solidFill>
                  <a:schemeClr val="bg1">
                    <a:lumMod val="75000"/>
                  </a:schemeClr>
                </a:solidFill>
              </a:rPr>
              <a:t>:  Most transfused patients do not develop red cell alloantibodies, let alone multiple alloantibodies and/or alloantibodies to high-frequency antigens.</a:t>
            </a:r>
          </a:p>
          <a:p>
            <a:pPr marL="274320" lvl="1" indent="-274320">
              <a:spcBef>
                <a:spcPts val="600"/>
              </a:spcBef>
              <a:spcAft>
                <a:spcPts val="600"/>
              </a:spcAft>
              <a:buFont typeface="Arial" panose="020B0604020202020204" pitchFamily="34" charset="0"/>
              <a:buChar char="•"/>
            </a:pPr>
            <a:r>
              <a:rPr lang="en-US" b="1" u="sng" dirty="0">
                <a:solidFill>
                  <a:schemeClr val="bg1">
                    <a:lumMod val="75000"/>
                  </a:schemeClr>
                </a:solidFill>
              </a:rPr>
              <a:t>Question 2</a:t>
            </a:r>
            <a:r>
              <a:rPr lang="en-US" b="1" dirty="0">
                <a:solidFill>
                  <a:schemeClr val="bg1">
                    <a:lumMod val="75000"/>
                  </a:schemeClr>
                </a:solidFill>
              </a:rPr>
              <a:t>:  High-frequency red cell antigens are defined as having a prevalence of &gt; 95%.</a:t>
            </a:r>
          </a:p>
          <a:p>
            <a:pPr marL="274320" lvl="1" indent="-274320">
              <a:spcBef>
                <a:spcPts val="600"/>
              </a:spcBef>
              <a:spcAft>
                <a:spcPts val="600"/>
              </a:spcAft>
              <a:buFont typeface="Arial" panose="020B0604020202020204" pitchFamily="34" charset="0"/>
              <a:buChar char="•"/>
            </a:pPr>
            <a:r>
              <a:rPr lang="en-US" b="1" u="sng" dirty="0"/>
              <a:t>Question 3</a:t>
            </a:r>
            <a:r>
              <a:rPr lang="en-US" b="1" dirty="0"/>
              <a:t>:  Patients with alloantibodies do not develop autoantibodies or drug-associated antibodies. </a:t>
            </a:r>
            <a:endParaRPr lang="en-US" dirty="0"/>
          </a:p>
        </p:txBody>
      </p:sp>
      <p:sp>
        <p:nvSpPr>
          <p:cNvPr id="10"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77</a:t>
            </a:fld>
            <a:endParaRPr lang="en-US" sz="1600" dirty="0">
              <a:solidFill>
                <a:srgbClr val="E65300"/>
              </a:solidFill>
            </a:endParaRPr>
          </a:p>
        </p:txBody>
      </p:sp>
      <p:sp>
        <p:nvSpPr>
          <p:cNvPr id="8" name="TextBox 7">
            <a:extLst>
              <a:ext uri="{FF2B5EF4-FFF2-40B4-BE49-F238E27FC236}">
                <a16:creationId xmlns:a16="http://schemas.microsoft.com/office/drawing/2014/main" id="{AAF0E873-F4FE-48B0-B165-9E6A4C249C5B}"/>
              </a:ext>
            </a:extLst>
          </p:cNvPr>
          <p:cNvSpPr txBox="1"/>
          <p:nvPr/>
        </p:nvSpPr>
        <p:spPr>
          <a:xfrm>
            <a:off x="7347857" y="2960913"/>
            <a:ext cx="1385302" cy="523220"/>
          </a:xfrm>
          <a:prstGeom prst="rect">
            <a:avLst/>
          </a:prstGeom>
          <a:solidFill>
            <a:schemeClr val="accent1"/>
          </a:solidFill>
          <a:ln w="38100">
            <a:solidFill>
              <a:srgbClr val="722282"/>
            </a:solidFill>
          </a:ln>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FALSE</a:t>
            </a:r>
          </a:p>
        </p:txBody>
      </p:sp>
      <p:sp>
        <p:nvSpPr>
          <p:cNvPr id="9" name="TextBox 8">
            <a:extLst>
              <a:ext uri="{FF2B5EF4-FFF2-40B4-BE49-F238E27FC236}">
                <a16:creationId xmlns:a16="http://schemas.microsoft.com/office/drawing/2014/main" id="{03F95111-A716-4DFB-A11A-7213D9D2F507}"/>
              </a:ext>
            </a:extLst>
          </p:cNvPr>
          <p:cNvSpPr txBox="1"/>
          <p:nvPr/>
        </p:nvSpPr>
        <p:spPr>
          <a:xfrm>
            <a:off x="7434943" y="1910675"/>
            <a:ext cx="1205686" cy="523220"/>
          </a:xfrm>
          <a:prstGeom prst="rect">
            <a:avLst/>
          </a:prstGeom>
          <a:solidFill>
            <a:schemeClr val="accent1"/>
          </a:solidFill>
          <a:ln w="38100">
            <a:solidFill>
              <a:srgbClr val="722282"/>
            </a:solidFill>
          </a:ln>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TRUE</a:t>
            </a:r>
          </a:p>
        </p:txBody>
      </p:sp>
    </p:spTree>
    <p:extLst>
      <p:ext uri="{BB962C8B-B14F-4D97-AF65-F5344CB8AC3E}">
        <p14:creationId xmlns:p14="http://schemas.microsoft.com/office/powerpoint/2010/main" val="41672476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66713" y="248626"/>
            <a:ext cx="8624886" cy="1022350"/>
          </a:xfrm>
        </p:spPr>
        <p:txBody>
          <a:bodyPr/>
          <a:lstStyle/>
          <a:p>
            <a:r>
              <a:rPr lang="en-US" sz="3200" b="1" dirty="0"/>
              <a:t>Brief Quiz – True or False</a:t>
            </a:r>
          </a:p>
        </p:txBody>
      </p:sp>
      <p:sp>
        <p:nvSpPr>
          <p:cNvPr id="7" name="Content Placeholder 4"/>
          <p:cNvSpPr txBox="1">
            <a:spLocks/>
          </p:cNvSpPr>
          <p:nvPr/>
        </p:nvSpPr>
        <p:spPr>
          <a:xfrm>
            <a:off x="191032" y="1497748"/>
            <a:ext cx="8624887" cy="4756150"/>
          </a:xfrm>
          <a:prstGeom prst="rect">
            <a:avLst/>
          </a:prstGeom>
        </p:spPr>
        <p:txBody>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marL="274320" lvl="1" indent="-274320">
              <a:spcBef>
                <a:spcPts val="600"/>
              </a:spcBef>
              <a:spcAft>
                <a:spcPts val="600"/>
              </a:spcAft>
              <a:buFont typeface="Arial" panose="020B0604020202020204" pitchFamily="34" charset="0"/>
              <a:buChar char="•"/>
            </a:pPr>
            <a:r>
              <a:rPr lang="en-US" b="1" u="sng" dirty="0">
                <a:solidFill>
                  <a:schemeClr val="bg1">
                    <a:lumMod val="75000"/>
                  </a:schemeClr>
                </a:solidFill>
              </a:rPr>
              <a:t>Question 1</a:t>
            </a:r>
            <a:r>
              <a:rPr lang="en-US" b="1" dirty="0">
                <a:solidFill>
                  <a:schemeClr val="bg1">
                    <a:lumMod val="75000"/>
                  </a:schemeClr>
                </a:solidFill>
              </a:rPr>
              <a:t>:  Most transfused patients do not develop red cell alloantibodies, let alone multiple alloantibodies and/or alloantibodies to high-frequency antigens.</a:t>
            </a:r>
          </a:p>
          <a:p>
            <a:pPr marL="274320" lvl="1" indent="-274320">
              <a:spcBef>
                <a:spcPts val="600"/>
              </a:spcBef>
              <a:spcAft>
                <a:spcPts val="600"/>
              </a:spcAft>
              <a:buFont typeface="Arial" panose="020B0604020202020204" pitchFamily="34" charset="0"/>
              <a:buChar char="•"/>
            </a:pPr>
            <a:r>
              <a:rPr lang="en-US" b="1" u="sng" dirty="0">
                <a:solidFill>
                  <a:schemeClr val="bg1">
                    <a:lumMod val="75000"/>
                  </a:schemeClr>
                </a:solidFill>
              </a:rPr>
              <a:t>Question 2</a:t>
            </a:r>
            <a:r>
              <a:rPr lang="en-US" b="1" dirty="0">
                <a:solidFill>
                  <a:schemeClr val="bg1">
                    <a:lumMod val="75000"/>
                  </a:schemeClr>
                </a:solidFill>
              </a:rPr>
              <a:t>:  High-frequency red cell antigens are defined as having a prevalence of &gt; 95%.</a:t>
            </a:r>
          </a:p>
          <a:p>
            <a:pPr marL="274320" lvl="1" indent="-274320">
              <a:spcBef>
                <a:spcPts val="600"/>
              </a:spcBef>
              <a:spcAft>
                <a:spcPts val="600"/>
              </a:spcAft>
              <a:buFont typeface="Arial" panose="020B0604020202020204" pitchFamily="34" charset="0"/>
              <a:buChar char="•"/>
            </a:pPr>
            <a:r>
              <a:rPr lang="en-US" b="1" u="sng" dirty="0"/>
              <a:t>Question 3</a:t>
            </a:r>
            <a:r>
              <a:rPr lang="en-US" b="1" dirty="0"/>
              <a:t>:  Patients with alloantibodies do not develop autoantibodies or drug-associated antibodies. </a:t>
            </a:r>
            <a:endParaRPr lang="en-US" dirty="0"/>
          </a:p>
        </p:txBody>
      </p:sp>
      <p:sp>
        <p:nvSpPr>
          <p:cNvPr id="10"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78</a:t>
            </a:fld>
            <a:endParaRPr lang="en-US" sz="1600" dirty="0">
              <a:solidFill>
                <a:srgbClr val="E65300"/>
              </a:solidFill>
            </a:endParaRPr>
          </a:p>
        </p:txBody>
      </p:sp>
      <p:sp>
        <p:nvSpPr>
          <p:cNvPr id="8" name="TextBox 7">
            <a:extLst>
              <a:ext uri="{FF2B5EF4-FFF2-40B4-BE49-F238E27FC236}">
                <a16:creationId xmlns:a16="http://schemas.microsoft.com/office/drawing/2014/main" id="{AAF0E873-F4FE-48B0-B165-9E6A4C249C5B}"/>
              </a:ext>
            </a:extLst>
          </p:cNvPr>
          <p:cNvSpPr txBox="1"/>
          <p:nvPr/>
        </p:nvSpPr>
        <p:spPr>
          <a:xfrm>
            <a:off x="7347857" y="2960913"/>
            <a:ext cx="1385302" cy="523220"/>
          </a:xfrm>
          <a:prstGeom prst="rect">
            <a:avLst/>
          </a:prstGeom>
          <a:solidFill>
            <a:schemeClr val="accent1"/>
          </a:solidFill>
          <a:ln w="38100">
            <a:solidFill>
              <a:srgbClr val="722282"/>
            </a:solidFill>
          </a:ln>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FALSE</a:t>
            </a:r>
          </a:p>
        </p:txBody>
      </p:sp>
      <p:sp>
        <p:nvSpPr>
          <p:cNvPr id="9" name="TextBox 8">
            <a:extLst>
              <a:ext uri="{FF2B5EF4-FFF2-40B4-BE49-F238E27FC236}">
                <a16:creationId xmlns:a16="http://schemas.microsoft.com/office/drawing/2014/main" id="{03F95111-A716-4DFB-A11A-7213D9D2F507}"/>
              </a:ext>
            </a:extLst>
          </p:cNvPr>
          <p:cNvSpPr txBox="1"/>
          <p:nvPr/>
        </p:nvSpPr>
        <p:spPr>
          <a:xfrm>
            <a:off x="7434943" y="1910675"/>
            <a:ext cx="1205686" cy="523220"/>
          </a:xfrm>
          <a:prstGeom prst="rect">
            <a:avLst/>
          </a:prstGeom>
          <a:solidFill>
            <a:schemeClr val="accent1"/>
          </a:solidFill>
          <a:ln w="38100">
            <a:solidFill>
              <a:srgbClr val="722282"/>
            </a:solidFill>
          </a:ln>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TRUE</a:t>
            </a:r>
          </a:p>
        </p:txBody>
      </p:sp>
      <p:sp>
        <p:nvSpPr>
          <p:cNvPr id="11" name="TextBox 10">
            <a:extLst>
              <a:ext uri="{FF2B5EF4-FFF2-40B4-BE49-F238E27FC236}">
                <a16:creationId xmlns:a16="http://schemas.microsoft.com/office/drawing/2014/main" id="{2FC79DD8-91B8-486B-9E0E-19DAB30798E7}"/>
              </a:ext>
            </a:extLst>
          </p:cNvPr>
          <p:cNvSpPr txBox="1"/>
          <p:nvPr/>
        </p:nvSpPr>
        <p:spPr>
          <a:xfrm>
            <a:off x="3692489" y="4278086"/>
            <a:ext cx="1621972" cy="584775"/>
          </a:xfrm>
          <a:prstGeom prst="rect">
            <a:avLst/>
          </a:prstGeom>
          <a:solidFill>
            <a:schemeClr val="accent1"/>
          </a:solidFill>
          <a:ln w="38100">
            <a:solidFill>
              <a:srgbClr val="722282"/>
            </a:solidFill>
          </a:ln>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rPr>
              <a:t>FALSE</a:t>
            </a:r>
          </a:p>
        </p:txBody>
      </p:sp>
    </p:spTree>
    <p:extLst>
      <p:ext uri="{BB962C8B-B14F-4D97-AF65-F5344CB8AC3E}">
        <p14:creationId xmlns:p14="http://schemas.microsoft.com/office/powerpoint/2010/main" val="15907262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66713" y="248626"/>
            <a:ext cx="8624886" cy="1022350"/>
          </a:xfrm>
        </p:spPr>
        <p:txBody>
          <a:bodyPr/>
          <a:lstStyle/>
          <a:p>
            <a:r>
              <a:rPr lang="en-US" sz="3200" b="1" dirty="0"/>
              <a:t>Brief Quiz – True or False</a:t>
            </a:r>
          </a:p>
        </p:txBody>
      </p:sp>
      <p:sp>
        <p:nvSpPr>
          <p:cNvPr id="7" name="Content Placeholder 4"/>
          <p:cNvSpPr txBox="1">
            <a:spLocks/>
          </p:cNvSpPr>
          <p:nvPr/>
        </p:nvSpPr>
        <p:spPr>
          <a:xfrm>
            <a:off x="191032" y="1497748"/>
            <a:ext cx="8624887" cy="4756150"/>
          </a:xfrm>
          <a:prstGeom prst="rect">
            <a:avLst/>
          </a:prstGeom>
        </p:spPr>
        <p:txBody>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marL="274320" lvl="1" indent="-274320">
              <a:spcBef>
                <a:spcPts val="600"/>
              </a:spcBef>
              <a:spcAft>
                <a:spcPts val="600"/>
              </a:spcAft>
              <a:buFont typeface="Arial" panose="020B0604020202020204" pitchFamily="34" charset="0"/>
              <a:buChar char="•"/>
            </a:pPr>
            <a:r>
              <a:rPr lang="en-US" b="1" u="sng" dirty="0">
                <a:solidFill>
                  <a:schemeClr val="bg1">
                    <a:lumMod val="75000"/>
                  </a:schemeClr>
                </a:solidFill>
              </a:rPr>
              <a:t>Question 1</a:t>
            </a:r>
            <a:r>
              <a:rPr lang="en-US" b="1" dirty="0">
                <a:solidFill>
                  <a:schemeClr val="bg1">
                    <a:lumMod val="75000"/>
                  </a:schemeClr>
                </a:solidFill>
              </a:rPr>
              <a:t>:  Most transfused patients do not develop red cell alloantibodies, let alone multiple alloantibodies and/or alloantibodies to high-frequency antigens.</a:t>
            </a:r>
          </a:p>
          <a:p>
            <a:pPr marL="274320" lvl="1" indent="-274320">
              <a:spcBef>
                <a:spcPts val="600"/>
              </a:spcBef>
              <a:spcAft>
                <a:spcPts val="600"/>
              </a:spcAft>
              <a:buFont typeface="Arial" panose="020B0604020202020204" pitchFamily="34" charset="0"/>
              <a:buChar char="•"/>
            </a:pPr>
            <a:r>
              <a:rPr lang="en-US" b="1" u="sng" dirty="0">
                <a:solidFill>
                  <a:schemeClr val="bg1">
                    <a:lumMod val="75000"/>
                  </a:schemeClr>
                </a:solidFill>
              </a:rPr>
              <a:t>Question 2</a:t>
            </a:r>
            <a:r>
              <a:rPr lang="en-US" b="1" dirty="0">
                <a:solidFill>
                  <a:schemeClr val="bg1">
                    <a:lumMod val="75000"/>
                  </a:schemeClr>
                </a:solidFill>
              </a:rPr>
              <a:t>:  High-frequency red cell antigens are defined as having a prevalence of &gt; 95%.</a:t>
            </a:r>
          </a:p>
          <a:p>
            <a:pPr marL="274320" lvl="1" indent="-274320">
              <a:spcBef>
                <a:spcPts val="600"/>
              </a:spcBef>
              <a:spcAft>
                <a:spcPts val="600"/>
              </a:spcAft>
              <a:buFont typeface="Arial" panose="020B0604020202020204" pitchFamily="34" charset="0"/>
              <a:buChar char="•"/>
            </a:pPr>
            <a:r>
              <a:rPr lang="en-US" b="1" u="sng" dirty="0">
                <a:solidFill>
                  <a:schemeClr val="bg1">
                    <a:lumMod val="75000"/>
                  </a:schemeClr>
                </a:solidFill>
              </a:rPr>
              <a:t>Question 3</a:t>
            </a:r>
            <a:r>
              <a:rPr lang="en-US" b="1" dirty="0">
                <a:solidFill>
                  <a:schemeClr val="bg1">
                    <a:lumMod val="75000"/>
                  </a:schemeClr>
                </a:solidFill>
              </a:rPr>
              <a:t>:  Patients with alloantibodies do not develop autoantibodies or drug-associated antibodies. </a:t>
            </a:r>
          </a:p>
          <a:p>
            <a:pPr marL="274320" lvl="1" indent="-274320">
              <a:spcBef>
                <a:spcPts val="600"/>
              </a:spcBef>
              <a:spcAft>
                <a:spcPts val="600"/>
              </a:spcAft>
              <a:buFont typeface="Arial" panose="020B0604020202020204" pitchFamily="34" charset="0"/>
              <a:buChar char="•"/>
            </a:pPr>
            <a:r>
              <a:rPr lang="en-US" b="1" u="sng" dirty="0"/>
              <a:t>Question 4</a:t>
            </a:r>
            <a:r>
              <a:rPr lang="en-US" b="1" dirty="0"/>
              <a:t>: The most important thing to prevent and/or manage for patients with rare blood needs is the deleterious impact of the anemia (which may not involve transfusion support).</a:t>
            </a:r>
            <a:endParaRPr lang="en-US" dirty="0"/>
          </a:p>
        </p:txBody>
      </p:sp>
      <p:sp>
        <p:nvSpPr>
          <p:cNvPr id="10"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79</a:t>
            </a:fld>
            <a:endParaRPr lang="en-US" sz="1600" dirty="0">
              <a:solidFill>
                <a:srgbClr val="E65300"/>
              </a:solidFill>
            </a:endParaRPr>
          </a:p>
        </p:txBody>
      </p:sp>
      <p:sp>
        <p:nvSpPr>
          <p:cNvPr id="8" name="TextBox 7">
            <a:extLst>
              <a:ext uri="{FF2B5EF4-FFF2-40B4-BE49-F238E27FC236}">
                <a16:creationId xmlns:a16="http://schemas.microsoft.com/office/drawing/2014/main" id="{AAF0E873-F4FE-48B0-B165-9E6A4C249C5B}"/>
              </a:ext>
            </a:extLst>
          </p:cNvPr>
          <p:cNvSpPr txBox="1"/>
          <p:nvPr/>
        </p:nvSpPr>
        <p:spPr>
          <a:xfrm>
            <a:off x="7347857" y="2960913"/>
            <a:ext cx="1385302" cy="523220"/>
          </a:xfrm>
          <a:prstGeom prst="rect">
            <a:avLst/>
          </a:prstGeom>
          <a:solidFill>
            <a:schemeClr val="accent1"/>
          </a:solidFill>
          <a:ln w="38100">
            <a:solidFill>
              <a:srgbClr val="722282"/>
            </a:solidFill>
          </a:ln>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FALSE</a:t>
            </a:r>
          </a:p>
        </p:txBody>
      </p:sp>
      <p:sp>
        <p:nvSpPr>
          <p:cNvPr id="9" name="TextBox 8">
            <a:extLst>
              <a:ext uri="{FF2B5EF4-FFF2-40B4-BE49-F238E27FC236}">
                <a16:creationId xmlns:a16="http://schemas.microsoft.com/office/drawing/2014/main" id="{03F95111-A716-4DFB-A11A-7213D9D2F507}"/>
              </a:ext>
            </a:extLst>
          </p:cNvPr>
          <p:cNvSpPr txBox="1"/>
          <p:nvPr/>
        </p:nvSpPr>
        <p:spPr>
          <a:xfrm>
            <a:off x="7434943" y="1910675"/>
            <a:ext cx="1205686" cy="523220"/>
          </a:xfrm>
          <a:prstGeom prst="rect">
            <a:avLst/>
          </a:prstGeom>
          <a:solidFill>
            <a:schemeClr val="accent1"/>
          </a:solidFill>
          <a:ln w="38100">
            <a:solidFill>
              <a:srgbClr val="722282"/>
            </a:solidFill>
          </a:ln>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TRUE</a:t>
            </a:r>
          </a:p>
        </p:txBody>
      </p:sp>
      <p:sp>
        <p:nvSpPr>
          <p:cNvPr id="11" name="TextBox 10">
            <a:extLst>
              <a:ext uri="{FF2B5EF4-FFF2-40B4-BE49-F238E27FC236}">
                <a16:creationId xmlns:a16="http://schemas.microsoft.com/office/drawing/2014/main" id="{2FC79DD8-91B8-486B-9E0E-19DAB30798E7}"/>
              </a:ext>
            </a:extLst>
          </p:cNvPr>
          <p:cNvSpPr txBox="1"/>
          <p:nvPr/>
        </p:nvSpPr>
        <p:spPr>
          <a:xfrm>
            <a:off x="7349946" y="3602045"/>
            <a:ext cx="1385302" cy="523220"/>
          </a:xfrm>
          <a:prstGeom prst="rect">
            <a:avLst/>
          </a:prstGeom>
          <a:solidFill>
            <a:schemeClr val="accent1"/>
          </a:solidFill>
          <a:ln w="38100">
            <a:solidFill>
              <a:srgbClr val="722282"/>
            </a:solidFill>
          </a:ln>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FALSE</a:t>
            </a:r>
          </a:p>
        </p:txBody>
      </p:sp>
    </p:spTree>
    <p:extLst>
      <p:ext uri="{BB962C8B-B14F-4D97-AF65-F5344CB8AC3E}">
        <p14:creationId xmlns:p14="http://schemas.microsoft.com/office/powerpoint/2010/main" val="2860799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8</a:t>
            </a:fld>
            <a:endParaRPr lang="en-US" sz="1600" dirty="0">
              <a:solidFill>
                <a:srgbClr val="E65300"/>
              </a:solidFill>
            </a:endParaRPr>
          </a:p>
        </p:txBody>
      </p:sp>
      <p:sp>
        <p:nvSpPr>
          <p:cNvPr id="6" name="TextBox 5">
            <a:extLst>
              <a:ext uri="{FF2B5EF4-FFF2-40B4-BE49-F238E27FC236}">
                <a16:creationId xmlns:a16="http://schemas.microsoft.com/office/drawing/2014/main" id="{9F6FFB71-1F65-4AA1-8152-E07E3557DDCA}"/>
              </a:ext>
            </a:extLst>
          </p:cNvPr>
          <p:cNvSpPr txBox="1"/>
          <p:nvPr/>
        </p:nvSpPr>
        <p:spPr>
          <a:xfrm>
            <a:off x="0" y="565772"/>
            <a:ext cx="9144000" cy="584775"/>
          </a:xfrm>
          <a:prstGeom prst="rect">
            <a:avLst/>
          </a:prstGeom>
          <a:noFill/>
        </p:spPr>
        <p:txBody>
          <a:bodyPr wrap="square">
            <a:spAutoFit/>
          </a:bodyPr>
          <a:lstStyle/>
          <a:p>
            <a:pPr algn="ctr"/>
            <a:r>
              <a:rPr lang="en-US" sz="3200" b="1" dirty="0">
                <a:solidFill>
                  <a:srgbClr val="7030A0"/>
                </a:solidFill>
              </a:rPr>
              <a:t>An Extremely Alloimmunized Patient</a:t>
            </a:r>
            <a:endParaRPr lang="en-US" sz="3200" dirty="0">
              <a:solidFill>
                <a:srgbClr val="7030A0"/>
              </a:solidFill>
            </a:endParaRPr>
          </a:p>
        </p:txBody>
      </p:sp>
      <p:pic>
        <p:nvPicPr>
          <p:cNvPr id="3" name="Picture 2">
            <a:extLst>
              <a:ext uri="{FF2B5EF4-FFF2-40B4-BE49-F238E27FC236}">
                <a16:creationId xmlns:a16="http://schemas.microsoft.com/office/drawing/2014/main" id="{9FC5B20A-71BB-4410-995C-F6F53DEC624F}"/>
              </a:ext>
            </a:extLst>
          </p:cNvPr>
          <p:cNvPicPr>
            <a:picLocks noChangeAspect="1"/>
          </p:cNvPicPr>
          <p:nvPr/>
        </p:nvPicPr>
        <p:blipFill rotWithShape="1">
          <a:blip r:embed="rId3"/>
          <a:srcRect l="17471" t="27303" r="24712" b="10817"/>
          <a:stretch/>
        </p:blipFill>
        <p:spPr>
          <a:xfrm>
            <a:off x="380305" y="2250546"/>
            <a:ext cx="8186751" cy="4051730"/>
          </a:xfrm>
          <a:prstGeom prst="rect">
            <a:avLst/>
          </a:prstGeom>
        </p:spPr>
      </p:pic>
      <p:sp>
        <p:nvSpPr>
          <p:cNvPr id="10" name="TextBox 9">
            <a:extLst>
              <a:ext uri="{FF2B5EF4-FFF2-40B4-BE49-F238E27FC236}">
                <a16:creationId xmlns:a16="http://schemas.microsoft.com/office/drawing/2014/main" id="{AB1729EB-9CBF-48C3-BEF7-D67265A7B2F8}"/>
              </a:ext>
            </a:extLst>
          </p:cNvPr>
          <p:cNvSpPr txBox="1"/>
          <p:nvPr/>
        </p:nvSpPr>
        <p:spPr>
          <a:xfrm>
            <a:off x="373114" y="1756575"/>
            <a:ext cx="9144000" cy="492443"/>
          </a:xfrm>
          <a:prstGeom prst="rect">
            <a:avLst/>
          </a:prstGeom>
          <a:noFill/>
        </p:spPr>
        <p:txBody>
          <a:bodyPr wrap="square">
            <a:spAutoFit/>
          </a:bodyPr>
          <a:lstStyle/>
          <a:p>
            <a:r>
              <a:rPr lang="en-US" sz="2600" b="1" dirty="0">
                <a:solidFill>
                  <a:srgbClr val="E65300"/>
                </a:solidFill>
                <a:sym typeface="Wingdings" panose="05000000000000000000" pitchFamily="2" charset="2"/>
              </a:rPr>
              <a:t>The remaining three red cell alloantibodies</a:t>
            </a:r>
            <a:endParaRPr lang="en-US" sz="2600" dirty="0">
              <a:solidFill>
                <a:srgbClr val="E65300"/>
              </a:solidFill>
            </a:endParaRPr>
          </a:p>
        </p:txBody>
      </p:sp>
    </p:spTree>
    <p:extLst>
      <p:ext uri="{BB962C8B-B14F-4D97-AF65-F5344CB8AC3E}">
        <p14:creationId xmlns:p14="http://schemas.microsoft.com/office/powerpoint/2010/main" val="25903842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66713" y="248626"/>
            <a:ext cx="8624886" cy="1022350"/>
          </a:xfrm>
        </p:spPr>
        <p:txBody>
          <a:bodyPr/>
          <a:lstStyle/>
          <a:p>
            <a:r>
              <a:rPr lang="en-US" sz="3200" b="1" dirty="0"/>
              <a:t>Brief Quiz – True or False</a:t>
            </a:r>
          </a:p>
        </p:txBody>
      </p:sp>
      <p:sp>
        <p:nvSpPr>
          <p:cNvPr id="7" name="Content Placeholder 4"/>
          <p:cNvSpPr txBox="1">
            <a:spLocks/>
          </p:cNvSpPr>
          <p:nvPr/>
        </p:nvSpPr>
        <p:spPr>
          <a:xfrm>
            <a:off x="191032" y="1497748"/>
            <a:ext cx="8624887" cy="4756150"/>
          </a:xfrm>
          <a:prstGeom prst="rect">
            <a:avLst/>
          </a:prstGeom>
        </p:spPr>
        <p:txBody>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marL="274320" lvl="1" indent="-274320">
              <a:spcBef>
                <a:spcPts val="600"/>
              </a:spcBef>
              <a:spcAft>
                <a:spcPts val="600"/>
              </a:spcAft>
              <a:buFont typeface="Arial" panose="020B0604020202020204" pitchFamily="34" charset="0"/>
              <a:buChar char="•"/>
            </a:pPr>
            <a:r>
              <a:rPr lang="en-US" b="1" u="sng" dirty="0">
                <a:solidFill>
                  <a:schemeClr val="bg1">
                    <a:lumMod val="75000"/>
                  </a:schemeClr>
                </a:solidFill>
              </a:rPr>
              <a:t>Question 1</a:t>
            </a:r>
            <a:r>
              <a:rPr lang="en-US" b="1" dirty="0">
                <a:solidFill>
                  <a:schemeClr val="bg1">
                    <a:lumMod val="75000"/>
                  </a:schemeClr>
                </a:solidFill>
              </a:rPr>
              <a:t>:  Most transfused patients do not develop red cell alloantibodies, let alone multiple alloantibodies and/or alloantibodies to high-frequency antigens.</a:t>
            </a:r>
          </a:p>
          <a:p>
            <a:pPr marL="274320" lvl="1" indent="-274320">
              <a:spcBef>
                <a:spcPts val="600"/>
              </a:spcBef>
              <a:spcAft>
                <a:spcPts val="600"/>
              </a:spcAft>
              <a:buFont typeface="Arial" panose="020B0604020202020204" pitchFamily="34" charset="0"/>
              <a:buChar char="•"/>
            </a:pPr>
            <a:r>
              <a:rPr lang="en-US" b="1" u="sng" dirty="0">
                <a:solidFill>
                  <a:schemeClr val="bg1">
                    <a:lumMod val="75000"/>
                  </a:schemeClr>
                </a:solidFill>
              </a:rPr>
              <a:t>Question 2</a:t>
            </a:r>
            <a:r>
              <a:rPr lang="en-US" b="1" dirty="0">
                <a:solidFill>
                  <a:schemeClr val="bg1">
                    <a:lumMod val="75000"/>
                  </a:schemeClr>
                </a:solidFill>
              </a:rPr>
              <a:t>:  High-frequency red cell antigens are defined as having a prevalence of &gt; 95%.</a:t>
            </a:r>
          </a:p>
          <a:p>
            <a:pPr marL="274320" lvl="1" indent="-274320">
              <a:spcBef>
                <a:spcPts val="600"/>
              </a:spcBef>
              <a:spcAft>
                <a:spcPts val="600"/>
              </a:spcAft>
              <a:buFont typeface="Arial" panose="020B0604020202020204" pitchFamily="34" charset="0"/>
              <a:buChar char="•"/>
            </a:pPr>
            <a:r>
              <a:rPr lang="en-US" b="1" u="sng" dirty="0">
                <a:solidFill>
                  <a:schemeClr val="bg1">
                    <a:lumMod val="75000"/>
                  </a:schemeClr>
                </a:solidFill>
              </a:rPr>
              <a:t>Question 3</a:t>
            </a:r>
            <a:r>
              <a:rPr lang="en-US" b="1" dirty="0">
                <a:solidFill>
                  <a:schemeClr val="bg1">
                    <a:lumMod val="75000"/>
                  </a:schemeClr>
                </a:solidFill>
              </a:rPr>
              <a:t>:  Patients with alloantibodies do not develop autoantibodies or drug-associated antibodies. </a:t>
            </a:r>
          </a:p>
          <a:p>
            <a:pPr marL="274320" lvl="1" indent="-274320">
              <a:spcBef>
                <a:spcPts val="600"/>
              </a:spcBef>
              <a:spcAft>
                <a:spcPts val="600"/>
              </a:spcAft>
              <a:buFont typeface="Arial" panose="020B0604020202020204" pitchFamily="34" charset="0"/>
              <a:buChar char="•"/>
            </a:pPr>
            <a:r>
              <a:rPr lang="en-US" b="1" u="sng" dirty="0"/>
              <a:t>Question 4</a:t>
            </a:r>
            <a:r>
              <a:rPr lang="en-US" b="1" dirty="0"/>
              <a:t>: The most important thing to prevent and/or manage for patients with rare blood needs is the deleterious impact of the anemia (which may not involve transfusion support).</a:t>
            </a:r>
            <a:endParaRPr lang="en-US" dirty="0"/>
          </a:p>
        </p:txBody>
      </p:sp>
      <p:sp>
        <p:nvSpPr>
          <p:cNvPr id="10"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80</a:t>
            </a:fld>
            <a:endParaRPr lang="en-US" sz="1600" dirty="0">
              <a:solidFill>
                <a:srgbClr val="E65300"/>
              </a:solidFill>
            </a:endParaRPr>
          </a:p>
        </p:txBody>
      </p:sp>
      <p:sp>
        <p:nvSpPr>
          <p:cNvPr id="8" name="TextBox 7">
            <a:extLst>
              <a:ext uri="{FF2B5EF4-FFF2-40B4-BE49-F238E27FC236}">
                <a16:creationId xmlns:a16="http://schemas.microsoft.com/office/drawing/2014/main" id="{AAF0E873-F4FE-48B0-B165-9E6A4C249C5B}"/>
              </a:ext>
            </a:extLst>
          </p:cNvPr>
          <p:cNvSpPr txBox="1"/>
          <p:nvPr/>
        </p:nvSpPr>
        <p:spPr>
          <a:xfrm>
            <a:off x="7347857" y="2960913"/>
            <a:ext cx="1385302" cy="523220"/>
          </a:xfrm>
          <a:prstGeom prst="rect">
            <a:avLst/>
          </a:prstGeom>
          <a:solidFill>
            <a:schemeClr val="accent1"/>
          </a:solidFill>
          <a:ln w="38100">
            <a:solidFill>
              <a:srgbClr val="722282"/>
            </a:solidFill>
          </a:ln>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FALSE</a:t>
            </a:r>
          </a:p>
        </p:txBody>
      </p:sp>
      <p:sp>
        <p:nvSpPr>
          <p:cNvPr id="9" name="TextBox 8">
            <a:extLst>
              <a:ext uri="{FF2B5EF4-FFF2-40B4-BE49-F238E27FC236}">
                <a16:creationId xmlns:a16="http://schemas.microsoft.com/office/drawing/2014/main" id="{03F95111-A716-4DFB-A11A-7213D9D2F507}"/>
              </a:ext>
            </a:extLst>
          </p:cNvPr>
          <p:cNvSpPr txBox="1"/>
          <p:nvPr/>
        </p:nvSpPr>
        <p:spPr>
          <a:xfrm>
            <a:off x="7434943" y="1910675"/>
            <a:ext cx="1205686" cy="523220"/>
          </a:xfrm>
          <a:prstGeom prst="rect">
            <a:avLst/>
          </a:prstGeom>
          <a:solidFill>
            <a:schemeClr val="accent1"/>
          </a:solidFill>
          <a:ln w="38100">
            <a:solidFill>
              <a:srgbClr val="722282"/>
            </a:solidFill>
          </a:ln>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TRUE</a:t>
            </a:r>
          </a:p>
        </p:txBody>
      </p:sp>
      <p:sp>
        <p:nvSpPr>
          <p:cNvPr id="11" name="TextBox 10">
            <a:extLst>
              <a:ext uri="{FF2B5EF4-FFF2-40B4-BE49-F238E27FC236}">
                <a16:creationId xmlns:a16="http://schemas.microsoft.com/office/drawing/2014/main" id="{2FC79DD8-91B8-486B-9E0E-19DAB30798E7}"/>
              </a:ext>
            </a:extLst>
          </p:cNvPr>
          <p:cNvSpPr txBox="1"/>
          <p:nvPr/>
        </p:nvSpPr>
        <p:spPr>
          <a:xfrm>
            <a:off x="7349946" y="3602045"/>
            <a:ext cx="1385302" cy="523220"/>
          </a:xfrm>
          <a:prstGeom prst="rect">
            <a:avLst/>
          </a:prstGeom>
          <a:solidFill>
            <a:schemeClr val="accent1"/>
          </a:solidFill>
          <a:ln w="38100">
            <a:solidFill>
              <a:srgbClr val="722282"/>
            </a:solidFill>
          </a:ln>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FALSE</a:t>
            </a:r>
          </a:p>
        </p:txBody>
      </p:sp>
      <p:sp>
        <p:nvSpPr>
          <p:cNvPr id="12" name="TextBox 11">
            <a:extLst>
              <a:ext uri="{FF2B5EF4-FFF2-40B4-BE49-F238E27FC236}">
                <a16:creationId xmlns:a16="http://schemas.microsoft.com/office/drawing/2014/main" id="{34DAA00C-FB3C-4E7C-A40F-C9216CA2B2CB}"/>
              </a:ext>
            </a:extLst>
          </p:cNvPr>
          <p:cNvSpPr txBox="1"/>
          <p:nvPr/>
        </p:nvSpPr>
        <p:spPr>
          <a:xfrm>
            <a:off x="3834962" y="5212788"/>
            <a:ext cx="1474076" cy="584775"/>
          </a:xfrm>
          <a:prstGeom prst="rect">
            <a:avLst/>
          </a:prstGeom>
          <a:solidFill>
            <a:schemeClr val="accent1"/>
          </a:solidFill>
          <a:ln w="38100">
            <a:solidFill>
              <a:srgbClr val="722282"/>
            </a:solidFill>
          </a:ln>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rPr>
              <a:t>TRUE</a:t>
            </a:r>
          </a:p>
        </p:txBody>
      </p:sp>
    </p:spTree>
    <p:extLst>
      <p:ext uri="{BB962C8B-B14F-4D97-AF65-F5344CB8AC3E}">
        <p14:creationId xmlns:p14="http://schemas.microsoft.com/office/powerpoint/2010/main" val="4616813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66713" y="248626"/>
            <a:ext cx="8624886" cy="1022350"/>
          </a:xfrm>
        </p:spPr>
        <p:txBody>
          <a:bodyPr/>
          <a:lstStyle/>
          <a:p>
            <a:r>
              <a:rPr lang="en-US" sz="3200" b="1" dirty="0"/>
              <a:t>Brief Quiz – True or False</a:t>
            </a:r>
          </a:p>
        </p:txBody>
      </p:sp>
      <p:sp>
        <p:nvSpPr>
          <p:cNvPr id="7" name="Content Placeholder 4"/>
          <p:cNvSpPr txBox="1">
            <a:spLocks/>
          </p:cNvSpPr>
          <p:nvPr/>
        </p:nvSpPr>
        <p:spPr>
          <a:xfrm>
            <a:off x="191032" y="1497748"/>
            <a:ext cx="8624887" cy="4756150"/>
          </a:xfrm>
          <a:prstGeom prst="rect">
            <a:avLst/>
          </a:prstGeom>
        </p:spPr>
        <p:txBody>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marL="274320" lvl="1" indent="-274320">
              <a:spcBef>
                <a:spcPts val="600"/>
              </a:spcBef>
              <a:spcAft>
                <a:spcPts val="600"/>
              </a:spcAft>
              <a:buFont typeface="Arial" panose="020B0604020202020204" pitchFamily="34" charset="0"/>
              <a:buChar char="•"/>
            </a:pPr>
            <a:r>
              <a:rPr lang="en-US" b="1" u="sng" dirty="0">
                <a:solidFill>
                  <a:schemeClr val="bg1">
                    <a:lumMod val="75000"/>
                  </a:schemeClr>
                </a:solidFill>
              </a:rPr>
              <a:t>Question 1</a:t>
            </a:r>
            <a:r>
              <a:rPr lang="en-US" b="1" dirty="0">
                <a:solidFill>
                  <a:schemeClr val="bg1">
                    <a:lumMod val="75000"/>
                  </a:schemeClr>
                </a:solidFill>
              </a:rPr>
              <a:t>:  Most transfused patients do not develop red cell alloantibodies, let alone multiple alloantibodies and/or alloantibodies to high-frequency antigens.</a:t>
            </a:r>
          </a:p>
          <a:p>
            <a:pPr marL="274320" lvl="1" indent="-274320">
              <a:spcBef>
                <a:spcPts val="600"/>
              </a:spcBef>
              <a:spcAft>
                <a:spcPts val="600"/>
              </a:spcAft>
              <a:buFont typeface="Arial" panose="020B0604020202020204" pitchFamily="34" charset="0"/>
              <a:buChar char="•"/>
            </a:pPr>
            <a:r>
              <a:rPr lang="en-US" b="1" u="sng" dirty="0">
                <a:solidFill>
                  <a:schemeClr val="bg1">
                    <a:lumMod val="75000"/>
                  </a:schemeClr>
                </a:solidFill>
              </a:rPr>
              <a:t>Question 2</a:t>
            </a:r>
            <a:r>
              <a:rPr lang="en-US" b="1" dirty="0">
                <a:solidFill>
                  <a:schemeClr val="bg1">
                    <a:lumMod val="75000"/>
                  </a:schemeClr>
                </a:solidFill>
              </a:rPr>
              <a:t>:  High-frequency red cell antigens are defined as having a prevalence of &gt; 95%.</a:t>
            </a:r>
          </a:p>
          <a:p>
            <a:pPr marL="274320" lvl="1" indent="-274320">
              <a:spcBef>
                <a:spcPts val="600"/>
              </a:spcBef>
              <a:spcAft>
                <a:spcPts val="600"/>
              </a:spcAft>
              <a:buFont typeface="Arial" panose="020B0604020202020204" pitchFamily="34" charset="0"/>
              <a:buChar char="•"/>
            </a:pPr>
            <a:r>
              <a:rPr lang="en-US" b="1" u="sng" dirty="0">
                <a:solidFill>
                  <a:schemeClr val="bg1">
                    <a:lumMod val="75000"/>
                  </a:schemeClr>
                </a:solidFill>
              </a:rPr>
              <a:t>Question 3</a:t>
            </a:r>
            <a:r>
              <a:rPr lang="en-US" b="1" dirty="0">
                <a:solidFill>
                  <a:schemeClr val="bg1">
                    <a:lumMod val="75000"/>
                  </a:schemeClr>
                </a:solidFill>
              </a:rPr>
              <a:t>:  Patients with alloantibodies do not develop autoantibodies or drug-associated antibodies. </a:t>
            </a:r>
          </a:p>
          <a:p>
            <a:pPr marL="274320" lvl="1" indent="-274320">
              <a:spcBef>
                <a:spcPts val="600"/>
              </a:spcBef>
              <a:spcAft>
                <a:spcPts val="600"/>
              </a:spcAft>
              <a:buFont typeface="Arial" panose="020B0604020202020204" pitchFamily="34" charset="0"/>
              <a:buChar char="•"/>
            </a:pPr>
            <a:r>
              <a:rPr lang="en-US" b="1" u="sng" dirty="0">
                <a:solidFill>
                  <a:schemeClr val="bg1">
                    <a:lumMod val="75000"/>
                  </a:schemeClr>
                </a:solidFill>
              </a:rPr>
              <a:t>Question 4</a:t>
            </a:r>
            <a:r>
              <a:rPr lang="en-US" b="1" dirty="0">
                <a:solidFill>
                  <a:schemeClr val="bg1">
                    <a:lumMod val="75000"/>
                  </a:schemeClr>
                </a:solidFill>
              </a:rPr>
              <a:t>: The most important thing to prevent and/or manage for patients with rare blood needs is the deleterious impact of the anemia (which may not involve transfusion support).</a:t>
            </a:r>
          </a:p>
          <a:p>
            <a:pPr marL="274320" lvl="1" indent="-274320">
              <a:spcBef>
                <a:spcPts val="600"/>
              </a:spcBef>
              <a:spcAft>
                <a:spcPts val="600"/>
              </a:spcAft>
              <a:buFont typeface="Arial" panose="020B0604020202020204" pitchFamily="34" charset="0"/>
              <a:buChar char="•"/>
            </a:pPr>
            <a:r>
              <a:rPr lang="en-US" b="1" u="sng" dirty="0"/>
              <a:t>Question 5</a:t>
            </a:r>
            <a:r>
              <a:rPr lang="en-US" b="1" dirty="0"/>
              <a:t>:  The American Rare Donor Program (ARDP)            usually cannot find rare RBC units for patients in need.</a:t>
            </a:r>
            <a:endParaRPr lang="en-US" dirty="0"/>
          </a:p>
        </p:txBody>
      </p:sp>
      <p:sp>
        <p:nvSpPr>
          <p:cNvPr id="10"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81</a:t>
            </a:fld>
            <a:endParaRPr lang="en-US" sz="1600" dirty="0">
              <a:solidFill>
                <a:srgbClr val="E65300"/>
              </a:solidFill>
            </a:endParaRPr>
          </a:p>
        </p:txBody>
      </p:sp>
      <p:sp>
        <p:nvSpPr>
          <p:cNvPr id="8" name="TextBox 7">
            <a:extLst>
              <a:ext uri="{FF2B5EF4-FFF2-40B4-BE49-F238E27FC236}">
                <a16:creationId xmlns:a16="http://schemas.microsoft.com/office/drawing/2014/main" id="{AAF0E873-F4FE-48B0-B165-9E6A4C249C5B}"/>
              </a:ext>
            </a:extLst>
          </p:cNvPr>
          <p:cNvSpPr txBox="1"/>
          <p:nvPr/>
        </p:nvSpPr>
        <p:spPr>
          <a:xfrm>
            <a:off x="7347857" y="2960913"/>
            <a:ext cx="1385302" cy="523220"/>
          </a:xfrm>
          <a:prstGeom prst="rect">
            <a:avLst/>
          </a:prstGeom>
          <a:solidFill>
            <a:schemeClr val="accent1"/>
          </a:solidFill>
          <a:ln w="38100">
            <a:solidFill>
              <a:srgbClr val="722282"/>
            </a:solidFill>
          </a:ln>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FALSE</a:t>
            </a:r>
          </a:p>
        </p:txBody>
      </p:sp>
      <p:sp>
        <p:nvSpPr>
          <p:cNvPr id="9" name="TextBox 8">
            <a:extLst>
              <a:ext uri="{FF2B5EF4-FFF2-40B4-BE49-F238E27FC236}">
                <a16:creationId xmlns:a16="http://schemas.microsoft.com/office/drawing/2014/main" id="{03F95111-A716-4DFB-A11A-7213D9D2F507}"/>
              </a:ext>
            </a:extLst>
          </p:cNvPr>
          <p:cNvSpPr txBox="1"/>
          <p:nvPr/>
        </p:nvSpPr>
        <p:spPr>
          <a:xfrm>
            <a:off x="7434943" y="1910675"/>
            <a:ext cx="1205686" cy="523220"/>
          </a:xfrm>
          <a:prstGeom prst="rect">
            <a:avLst/>
          </a:prstGeom>
          <a:solidFill>
            <a:schemeClr val="accent1"/>
          </a:solidFill>
          <a:ln w="38100">
            <a:solidFill>
              <a:srgbClr val="722282"/>
            </a:solidFill>
          </a:ln>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TRUE</a:t>
            </a:r>
          </a:p>
        </p:txBody>
      </p:sp>
      <p:sp>
        <p:nvSpPr>
          <p:cNvPr id="11" name="TextBox 10">
            <a:extLst>
              <a:ext uri="{FF2B5EF4-FFF2-40B4-BE49-F238E27FC236}">
                <a16:creationId xmlns:a16="http://schemas.microsoft.com/office/drawing/2014/main" id="{2FC79DD8-91B8-486B-9E0E-19DAB30798E7}"/>
              </a:ext>
            </a:extLst>
          </p:cNvPr>
          <p:cNvSpPr txBox="1"/>
          <p:nvPr/>
        </p:nvSpPr>
        <p:spPr>
          <a:xfrm>
            <a:off x="7349946" y="3602045"/>
            <a:ext cx="1385302" cy="523220"/>
          </a:xfrm>
          <a:prstGeom prst="rect">
            <a:avLst/>
          </a:prstGeom>
          <a:solidFill>
            <a:schemeClr val="accent1"/>
          </a:solidFill>
          <a:ln w="38100">
            <a:solidFill>
              <a:srgbClr val="722282"/>
            </a:solidFill>
          </a:ln>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FALSE</a:t>
            </a:r>
          </a:p>
        </p:txBody>
      </p:sp>
      <p:sp>
        <p:nvSpPr>
          <p:cNvPr id="12" name="TextBox 11">
            <a:extLst>
              <a:ext uri="{FF2B5EF4-FFF2-40B4-BE49-F238E27FC236}">
                <a16:creationId xmlns:a16="http://schemas.microsoft.com/office/drawing/2014/main" id="{34DAA00C-FB3C-4E7C-A40F-C9216CA2B2CB}"/>
              </a:ext>
            </a:extLst>
          </p:cNvPr>
          <p:cNvSpPr txBox="1"/>
          <p:nvPr/>
        </p:nvSpPr>
        <p:spPr>
          <a:xfrm>
            <a:off x="7431376" y="4775477"/>
            <a:ext cx="1209253" cy="523220"/>
          </a:xfrm>
          <a:prstGeom prst="rect">
            <a:avLst/>
          </a:prstGeom>
          <a:solidFill>
            <a:schemeClr val="accent1"/>
          </a:solidFill>
          <a:ln w="38100">
            <a:solidFill>
              <a:srgbClr val="722282"/>
            </a:solidFill>
          </a:ln>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TRUE</a:t>
            </a:r>
          </a:p>
        </p:txBody>
      </p:sp>
    </p:spTree>
    <p:extLst>
      <p:ext uri="{BB962C8B-B14F-4D97-AF65-F5344CB8AC3E}">
        <p14:creationId xmlns:p14="http://schemas.microsoft.com/office/powerpoint/2010/main" val="21106425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66713" y="248626"/>
            <a:ext cx="8624886" cy="1022350"/>
          </a:xfrm>
        </p:spPr>
        <p:txBody>
          <a:bodyPr/>
          <a:lstStyle/>
          <a:p>
            <a:r>
              <a:rPr lang="en-US" sz="3200" b="1" dirty="0"/>
              <a:t>Brief Quiz – True or False</a:t>
            </a:r>
          </a:p>
        </p:txBody>
      </p:sp>
      <p:sp>
        <p:nvSpPr>
          <p:cNvPr id="7" name="Content Placeholder 4"/>
          <p:cNvSpPr txBox="1">
            <a:spLocks/>
          </p:cNvSpPr>
          <p:nvPr/>
        </p:nvSpPr>
        <p:spPr>
          <a:xfrm>
            <a:off x="191032" y="1497748"/>
            <a:ext cx="8624887" cy="4756150"/>
          </a:xfrm>
          <a:prstGeom prst="rect">
            <a:avLst/>
          </a:prstGeom>
        </p:spPr>
        <p:txBody>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marL="274320" lvl="1" indent="-274320">
              <a:spcBef>
                <a:spcPts val="600"/>
              </a:spcBef>
              <a:spcAft>
                <a:spcPts val="600"/>
              </a:spcAft>
              <a:buFont typeface="Arial" panose="020B0604020202020204" pitchFamily="34" charset="0"/>
              <a:buChar char="•"/>
            </a:pPr>
            <a:r>
              <a:rPr lang="en-US" b="1" u="sng" dirty="0">
                <a:solidFill>
                  <a:schemeClr val="bg1">
                    <a:lumMod val="75000"/>
                  </a:schemeClr>
                </a:solidFill>
              </a:rPr>
              <a:t>Question 1</a:t>
            </a:r>
            <a:r>
              <a:rPr lang="en-US" b="1" dirty="0">
                <a:solidFill>
                  <a:schemeClr val="bg1">
                    <a:lumMod val="75000"/>
                  </a:schemeClr>
                </a:solidFill>
              </a:rPr>
              <a:t>:  Most transfused patients do not develop red cell alloantibodies, let alone multiple alloantibodies and/or alloantibodies to high-frequency antigens.</a:t>
            </a:r>
          </a:p>
          <a:p>
            <a:pPr marL="274320" lvl="1" indent="-274320">
              <a:spcBef>
                <a:spcPts val="600"/>
              </a:spcBef>
              <a:spcAft>
                <a:spcPts val="600"/>
              </a:spcAft>
              <a:buFont typeface="Arial" panose="020B0604020202020204" pitchFamily="34" charset="0"/>
              <a:buChar char="•"/>
            </a:pPr>
            <a:r>
              <a:rPr lang="en-US" b="1" u="sng" dirty="0">
                <a:solidFill>
                  <a:schemeClr val="bg1">
                    <a:lumMod val="75000"/>
                  </a:schemeClr>
                </a:solidFill>
              </a:rPr>
              <a:t>Question 2</a:t>
            </a:r>
            <a:r>
              <a:rPr lang="en-US" b="1" dirty="0">
                <a:solidFill>
                  <a:schemeClr val="bg1">
                    <a:lumMod val="75000"/>
                  </a:schemeClr>
                </a:solidFill>
              </a:rPr>
              <a:t>:  High-frequency red cell antigens are defined as having a prevalence of &gt; 95%.</a:t>
            </a:r>
          </a:p>
          <a:p>
            <a:pPr marL="274320" lvl="1" indent="-274320">
              <a:spcBef>
                <a:spcPts val="600"/>
              </a:spcBef>
              <a:spcAft>
                <a:spcPts val="600"/>
              </a:spcAft>
              <a:buFont typeface="Arial" panose="020B0604020202020204" pitchFamily="34" charset="0"/>
              <a:buChar char="•"/>
            </a:pPr>
            <a:r>
              <a:rPr lang="en-US" b="1" u="sng" dirty="0">
                <a:solidFill>
                  <a:schemeClr val="bg1">
                    <a:lumMod val="75000"/>
                  </a:schemeClr>
                </a:solidFill>
              </a:rPr>
              <a:t>Question 3</a:t>
            </a:r>
            <a:r>
              <a:rPr lang="en-US" b="1" dirty="0">
                <a:solidFill>
                  <a:schemeClr val="bg1">
                    <a:lumMod val="75000"/>
                  </a:schemeClr>
                </a:solidFill>
              </a:rPr>
              <a:t>:  Patients with alloantibodies do not develop autoantibodies or drug-associated antibodies. </a:t>
            </a:r>
          </a:p>
          <a:p>
            <a:pPr marL="274320" lvl="1" indent="-274320">
              <a:spcBef>
                <a:spcPts val="600"/>
              </a:spcBef>
              <a:spcAft>
                <a:spcPts val="600"/>
              </a:spcAft>
              <a:buFont typeface="Arial" panose="020B0604020202020204" pitchFamily="34" charset="0"/>
              <a:buChar char="•"/>
            </a:pPr>
            <a:r>
              <a:rPr lang="en-US" b="1" u="sng" dirty="0">
                <a:solidFill>
                  <a:schemeClr val="bg1">
                    <a:lumMod val="75000"/>
                  </a:schemeClr>
                </a:solidFill>
              </a:rPr>
              <a:t>Question 4</a:t>
            </a:r>
            <a:r>
              <a:rPr lang="en-US" b="1" dirty="0">
                <a:solidFill>
                  <a:schemeClr val="bg1">
                    <a:lumMod val="75000"/>
                  </a:schemeClr>
                </a:solidFill>
              </a:rPr>
              <a:t>: The most important thing to prevent and/or manage for patients with rare blood needs is the deleterious impact of the anemia (which may not lead to transfusions).</a:t>
            </a:r>
          </a:p>
          <a:p>
            <a:pPr marL="274320" lvl="1" indent="-274320">
              <a:spcBef>
                <a:spcPts val="600"/>
              </a:spcBef>
              <a:spcAft>
                <a:spcPts val="600"/>
              </a:spcAft>
              <a:buFont typeface="Arial" panose="020B0604020202020204" pitchFamily="34" charset="0"/>
              <a:buChar char="•"/>
            </a:pPr>
            <a:r>
              <a:rPr lang="en-US" b="1" u="sng" dirty="0"/>
              <a:t>Question 5</a:t>
            </a:r>
            <a:r>
              <a:rPr lang="en-US" b="1" dirty="0"/>
              <a:t>:  The American Rare Donor Program (ARDP)            usually cannot find rare RBC units for patients in need.</a:t>
            </a:r>
            <a:endParaRPr lang="en-US" dirty="0"/>
          </a:p>
        </p:txBody>
      </p:sp>
      <p:sp>
        <p:nvSpPr>
          <p:cNvPr id="10"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82</a:t>
            </a:fld>
            <a:endParaRPr lang="en-US" sz="1600" dirty="0">
              <a:solidFill>
                <a:srgbClr val="E65300"/>
              </a:solidFill>
            </a:endParaRPr>
          </a:p>
        </p:txBody>
      </p:sp>
      <p:sp>
        <p:nvSpPr>
          <p:cNvPr id="8" name="TextBox 7">
            <a:extLst>
              <a:ext uri="{FF2B5EF4-FFF2-40B4-BE49-F238E27FC236}">
                <a16:creationId xmlns:a16="http://schemas.microsoft.com/office/drawing/2014/main" id="{AAF0E873-F4FE-48B0-B165-9E6A4C249C5B}"/>
              </a:ext>
            </a:extLst>
          </p:cNvPr>
          <p:cNvSpPr txBox="1"/>
          <p:nvPr/>
        </p:nvSpPr>
        <p:spPr>
          <a:xfrm>
            <a:off x="7347857" y="2960913"/>
            <a:ext cx="1385302" cy="523220"/>
          </a:xfrm>
          <a:prstGeom prst="rect">
            <a:avLst/>
          </a:prstGeom>
          <a:solidFill>
            <a:schemeClr val="accent1"/>
          </a:solidFill>
          <a:ln w="38100">
            <a:solidFill>
              <a:srgbClr val="722282"/>
            </a:solidFill>
          </a:ln>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FALSE</a:t>
            </a:r>
          </a:p>
        </p:txBody>
      </p:sp>
      <p:sp>
        <p:nvSpPr>
          <p:cNvPr id="9" name="TextBox 8">
            <a:extLst>
              <a:ext uri="{FF2B5EF4-FFF2-40B4-BE49-F238E27FC236}">
                <a16:creationId xmlns:a16="http://schemas.microsoft.com/office/drawing/2014/main" id="{03F95111-A716-4DFB-A11A-7213D9D2F507}"/>
              </a:ext>
            </a:extLst>
          </p:cNvPr>
          <p:cNvSpPr txBox="1"/>
          <p:nvPr/>
        </p:nvSpPr>
        <p:spPr>
          <a:xfrm>
            <a:off x="7434943" y="1910675"/>
            <a:ext cx="1205686" cy="523220"/>
          </a:xfrm>
          <a:prstGeom prst="rect">
            <a:avLst/>
          </a:prstGeom>
          <a:solidFill>
            <a:schemeClr val="accent1"/>
          </a:solidFill>
          <a:ln w="38100">
            <a:solidFill>
              <a:srgbClr val="722282"/>
            </a:solidFill>
          </a:ln>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TRUE</a:t>
            </a:r>
          </a:p>
        </p:txBody>
      </p:sp>
      <p:sp>
        <p:nvSpPr>
          <p:cNvPr id="11" name="TextBox 10">
            <a:extLst>
              <a:ext uri="{FF2B5EF4-FFF2-40B4-BE49-F238E27FC236}">
                <a16:creationId xmlns:a16="http://schemas.microsoft.com/office/drawing/2014/main" id="{2FC79DD8-91B8-486B-9E0E-19DAB30798E7}"/>
              </a:ext>
            </a:extLst>
          </p:cNvPr>
          <p:cNvSpPr txBox="1"/>
          <p:nvPr/>
        </p:nvSpPr>
        <p:spPr>
          <a:xfrm>
            <a:off x="7349946" y="3602045"/>
            <a:ext cx="1385302" cy="523220"/>
          </a:xfrm>
          <a:prstGeom prst="rect">
            <a:avLst/>
          </a:prstGeom>
          <a:solidFill>
            <a:schemeClr val="accent1"/>
          </a:solidFill>
          <a:ln w="38100">
            <a:solidFill>
              <a:srgbClr val="722282"/>
            </a:solidFill>
          </a:ln>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FALSE</a:t>
            </a:r>
          </a:p>
        </p:txBody>
      </p:sp>
      <p:sp>
        <p:nvSpPr>
          <p:cNvPr id="12" name="TextBox 11">
            <a:extLst>
              <a:ext uri="{FF2B5EF4-FFF2-40B4-BE49-F238E27FC236}">
                <a16:creationId xmlns:a16="http://schemas.microsoft.com/office/drawing/2014/main" id="{34DAA00C-FB3C-4E7C-A40F-C9216CA2B2CB}"/>
              </a:ext>
            </a:extLst>
          </p:cNvPr>
          <p:cNvSpPr txBox="1"/>
          <p:nvPr/>
        </p:nvSpPr>
        <p:spPr>
          <a:xfrm>
            <a:off x="7431376" y="4775477"/>
            <a:ext cx="1209253" cy="523220"/>
          </a:xfrm>
          <a:prstGeom prst="rect">
            <a:avLst/>
          </a:prstGeom>
          <a:solidFill>
            <a:schemeClr val="accent1"/>
          </a:solidFill>
          <a:ln w="38100">
            <a:solidFill>
              <a:srgbClr val="722282"/>
            </a:solidFill>
          </a:ln>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TRUE</a:t>
            </a:r>
          </a:p>
        </p:txBody>
      </p:sp>
      <p:sp>
        <p:nvSpPr>
          <p:cNvPr id="13" name="TextBox 12">
            <a:extLst>
              <a:ext uri="{FF2B5EF4-FFF2-40B4-BE49-F238E27FC236}">
                <a16:creationId xmlns:a16="http://schemas.microsoft.com/office/drawing/2014/main" id="{8D5E1C55-3A66-40EA-B872-E676A8E17E98}"/>
              </a:ext>
            </a:extLst>
          </p:cNvPr>
          <p:cNvSpPr txBox="1"/>
          <p:nvPr/>
        </p:nvSpPr>
        <p:spPr>
          <a:xfrm>
            <a:off x="3788966" y="5961510"/>
            <a:ext cx="1780379" cy="584775"/>
          </a:xfrm>
          <a:prstGeom prst="rect">
            <a:avLst/>
          </a:prstGeom>
          <a:solidFill>
            <a:schemeClr val="accent1"/>
          </a:solidFill>
          <a:ln w="38100">
            <a:solidFill>
              <a:srgbClr val="722282"/>
            </a:solidFill>
          </a:ln>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rPr>
              <a:t>FALSE</a:t>
            </a:r>
          </a:p>
        </p:txBody>
      </p:sp>
    </p:spTree>
    <p:extLst>
      <p:ext uri="{BB962C8B-B14F-4D97-AF65-F5344CB8AC3E}">
        <p14:creationId xmlns:p14="http://schemas.microsoft.com/office/powerpoint/2010/main" val="22064161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83</a:t>
            </a:fld>
            <a:endParaRPr lang="en-US" sz="1600" dirty="0">
              <a:solidFill>
                <a:srgbClr val="E65300"/>
              </a:solidFill>
            </a:endParaRPr>
          </a:p>
        </p:txBody>
      </p:sp>
      <p:sp>
        <p:nvSpPr>
          <p:cNvPr id="6" name="Title 1"/>
          <p:cNvSpPr>
            <a:spLocks noGrp="1"/>
          </p:cNvSpPr>
          <p:nvPr>
            <p:ph type="title"/>
          </p:nvPr>
        </p:nvSpPr>
        <p:spPr>
          <a:xfrm>
            <a:off x="0" y="171450"/>
            <a:ext cx="9143999" cy="1022350"/>
          </a:xfrm>
        </p:spPr>
        <p:txBody>
          <a:bodyPr/>
          <a:lstStyle/>
          <a:p>
            <a:pPr algn="ctr"/>
            <a:r>
              <a:rPr lang="en-US" sz="3200" b="1" dirty="0">
                <a:solidFill>
                  <a:srgbClr val="722282"/>
                </a:solidFill>
                <a:effectLst>
                  <a:outerShdw blurRad="38100" dist="38100" dir="2700000" algn="tl">
                    <a:srgbClr val="000000">
                      <a:alpha val="43137"/>
                    </a:srgbClr>
                  </a:outerShdw>
                </a:effectLst>
              </a:rPr>
              <a:t>Outline</a:t>
            </a:r>
          </a:p>
        </p:txBody>
      </p:sp>
      <p:sp>
        <p:nvSpPr>
          <p:cNvPr id="2" name="Rounded Rectangle 1"/>
          <p:cNvSpPr/>
          <p:nvPr/>
        </p:nvSpPr>
        <p:spPr bwMode="auto">
          <a:xfrm>
            <a:off x="171450" y="4540084"/>
            <a:ext cx="8835390" cy="663288"/>
          </a:xfrm>
          <a:prstGeom prst="roundRect">
            <a:avLst/>
          </a:prstGeom>
          <a:solidFill>
            <a:srgbClr val="722282"/>
          </a:solidFill>
          <a:ln>
            <a:noFill/>
          </a:ln>
          <a:effectLst/>
        </p:spPr>
        <p:txBody>
          <a:bodyPr wrap="none" rtlCol="0" anchor="ctr"/>
          <a:lstStyle/>
          <a:p>
            <a:pPr algn="ctr"/>
            <a:endParaRPr lang="en-US" dirty="0"/>
          </a:p>
        </p:txBody>
      </p:sp>
      <p:sp>
        <p:nvSpPr>
          <p:cNvPr id="8" name="Content Placeholder 2">
            <a:extLst>
              <a:ext uri="{FF2B5EF4-FFF2-40B4-BE49-F238E27FC236}">
                <a16:creationId xmlns:a16="http://schemas.microsoft.com/office/drawing/2014/main" id="{C58ECDDC-B77A-48E0-8B3A-E0B546447252}"/>
              </a:ext>
            </a:extLst>
          </p:cNvPr>
          <p:cNvSpPr txBox="1">
            <a:spLocks/>
          </p:cNvSpPr>
          <p:nvPr/>
        </p:nvSpPr>
        <p:spPr>
          <a:xfrm>
            <a:off x="178434" y="1853796"/>
            <a:ext cx="8773542" cy="5426974"/>
          </a:xfrm>
          <a:prstGeom prst="rect">
            <a:avLst/>
          </a:prstGeom>
        </p:spPr>
        <p:txBody>
          <a:bodyPr>
            <a:normAutofit/>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marL="274320" indent="-274320">
              <a:lnSpc>
                <a:spcPct val="100000"/>
              </a:lnSpc>
              <a:spcBef>
                <a:spcPts val="600"/>
              </a:spcBef>
              <a:buFont typeface="Arial" panose="020B0604020202020204" pitchFamily="34" charset="0"/>
              <a:buChar char="•"/>
            </a:pPr>
            <a:r>
              <a:rPr lang="en-US" sz="2800" b="1" u="sng" dirty="0">
                <a:solidFill>
                  <a:schemeClr val="bg1">
                    <a:lumMod val="75000"/>
                  </a:schemeClr>
                </a:solidFill>
                <a:effectLst>
                  <a:outerShdw blurRad="38100" dist="38100" dir="2700000" algn="tl">
                    <a:srgbClr val="000000">
                      <a:alpha val="43137"/>
                    </a:srgbClr>
                  </a:outerShdw>
                </a:effectLst>
              </a:rPr>
              <a:t>Case study</a:t>
            </a:r>
            <a:r>
              <a:rPr lang="en-US" sz="2800" b="1" dirty="0">
                <a:solidFill>
                  <a:schemeClr val="bg1">
                    <a:lumMod val="75000"/>
                  </a:schemeClr>
                </a:solidFill>
                <a:effectLst>
                  <a:outerShdw blurRad="38100" dist="38100" dir="2700000" algn="tl">
                    <a:srgbClr val="000000">
                      <a:alpha val="43137"/>
                    </a:srgbClr>
                  </a:outerShdw>
                </a:effectLst>
              </a:rPr>
              <a:t>:  </a:t>
            </a:r>
            <a:r>
              <a:rPr lang="en-US" sz="2600" b="1" dirty="0">
                <a:solidFill>
                  <a:schemeClr val="bg1">
                    <a:lumMod val="75000"/>
                  </a:schemeClr>
                </a:solidFill>
                <a:effectLst>
                  <a:outerShdw blurRad="38100" dist="38100" dir="2700000" algn="tl">
                    <a:srgbClr val="000000">
                      <a:alpha val="43137"/>
                    </a:srgbClr>
                  </a:outerShdw>
                </a:effectLst>
              </a:rPr>
              <a:t>An extremely alloimmunized patient</a:t>
            </a:r>
          </a:p>
          <a:p>
            <a:pPr marL="274320" indent="-274320">
              <a:lnSpc>
                <a:spcPct val="100000"/>
              </a:lnSpc>
              <a:spcBef>
                <a:spcPts val="600"/>
              </a:spcBef>
              <a:buFont typeface="Arial" panose="020B0604020202020204" pitchFamily="34" charset="0"/>
              <a:buChar char="•"/>
            </a:pPr>
            <a:r>
              <a:rPr lang="en-US" sz="2800" b="1" u="sng" dirty="0">
                <a:solidFill>
                  <a:schemeClr val="bg1">
                    <a:lumMod val="75000"/>
                  </a:schemeClr>
                </a:solidFill>
                <a:effectLst>
                  <a:outerShdw blurRad="38100" dist="38100" dir="2700000" algn="tl">
                    <a:srgbClr val="000000">
                      <a:alpha val="43137"/>
                    </a:srgbClr>
                  </a:outerShdw>
                </a:effectLst>
              </a:rPr>
              <a:t>Background</a:t>
            </a:r>
            <a:r>
              <a:rPr lang="en-US" sz="2800" b="1" dirty="0">
                <a:solidFill>
                  <a:schemeClr val="bg1">
                    <a:lumMod val="75000"/>
                  </a:schemeClr>
                </a:solidFill>
                <a:effectLst>
                  <a:outerShdw blurRad="38100" dist="38100" dir="2700000" algn="tl">
                    <a:srgbClr val="000000">
                      <a:alpha val="43137"/>
                    </a:srgbClr>
                  </a:outerShdw>
                </a:effectLst>
              </a:rPr>
              <a:t>:  </a:t>
            </a:r>
            <a:r>
              <a:rPr lang="en-US" sz="2600" b="1" dirty="0">
                <a:solidFill>
                  <a:schemeClr val="bg1">
                    <a:lumMod val="75000"/>
                  </a:schemeClr>
                </a:solidFill>
                <a:effectLst>
                  <a:outerShdw blurRad="38100" dist="38100" dir="2700000" algn="tl">
                    <a:srgbClr val="000000">
                      <a:alpha val="43137"/>
                    </a:srgbClr>
                  </a:outerShdw>
                </a:effectLst>
              </a:rPr>
              <a:t>Overview of red cell alloimmunization </a:t>
            </a:r>
            <a:endParaRPr lang="en-US" sz="2600" b="1" dirty="0">
              <a:solidFill>
                <a:schemeClr val="bg1">
                  <a:lumMod val="75000"/>
                </a:schemeClr>
              </a:solidFill>
            </a:endParaRPr>
          </a:p>
          <a:p>
            <a:pPr marL="274320" indent="-274320">
              <a:lnSpc>
                <a:spcPct val="100000"/>
              </a:lnSpc>
              <a:spcBef>
                <a:spcPts val="600"/>
              </a:spcBef>
              <a:buFont typeface="Arial" panose="020B0604020202020204" pitchFamily="34" charset="0"/>
              <a:buChar char="•"/>
            </a:pPr>
            <a:r>
              <a:rPr lang="en-US" sz="2800" b="1" u="sng" dirty="0">
                <a:solidFill>
                  <a:schemeClr val="bg1">
                    <a:lumMod val="75000"/>
                  </a:schemeClr>
                </a:solidFill>
                <a:effectLst>
                  <a:outerShdw blurRad="38100" dist="38100" dir="2700000" algn="tl">
                    <a:srgbClr val="000000">
                      <a:alpha val="43137"/>
                    </a:srgbClr>
                  </a:outerShdw>
                </a:effectLst>
              </a:rPr>
              <a:t>Solutions</a:t>
            </a:r>
            <a:r>
              <a:rPr lang="en-US" sz="2800" b="1" dirty="0">
                <a:solidFill>
                  <a:schemeClr val="bg1">
                    <a:lumMod val="75000"/>
                  </a:schemeClr>
                </a:solidFill>
                <a:effectLst>
                  <a:outerShdw blurRad="38100" dist="38100" dir="2700000" algn="tl">
                    <a:srgbClr val="000000">
                      <a:alpha val="43137"/>
                    </a:srgbClr>
                  </a:outerShdw>
                </a:effectLst>
              </a:rPr>
              <a:t>: </a:t>
            </a:r>
            <a:r>
              <a:rPr lang="en-US" sz="2600" b="1" dirty="0">
                <a:solidFill>
                  <a:schemeClr val="bg1">
                    <a:lumMod val="75000"/>
                  </a:schemeClr>
                </a:solidFill>
                <a:effectLst>
                  <a:outerShdw blurRad="38100" dist="38100" dir="2700000" algn="tl">
                    <a:srgbClr val="000000">
                      <a:alpha val="43137"/>
                    </a:srgbClr>
                  </a:outerShdw>
                </a:effectLst>
              </a:rPr>
              <a:t>What can we do to mitigate and respond to these challenging situations? </a:t>
            </a:r>
          </a:p>
          <a:p>
            <a:pPr marL="274320" indent="-274320">
              <a:lnSpc>
                <a:spcPct val="100000"/>
              </a:lnSpc>
              <a:spcBef>
                <a:spcPts val="600"/>
              </a:spcBef>
              <a:buFont typeface="Arial" panose="020B0604020202020204" pitchFamily="34" charset="0"/>
              <a:buChar char="•"/>
            </a:pPr>
            <a:r>
              <a:rPr lang="en-US" sz="2800" b="1" u="sng" dirty="0">
                <a:solidFill>
                  <a:schemeClr val="bg1">
                    <a:lumMod val="75000"/>
                  </a:schemeClr>
                </a:solidFill>
                <a:effectLst>
                  <a:outerShdw blurRad="38100" dist="38100" dir="2700000" algn="tl">
                    <a:srgbClr val="000000">
                      <a:alpha val="43137"/>
                    </a:srgbClr>
                  </a:outerShdw>
                </a:effectLst>
              </a:rPr>
              <a:t>Fun quiz</a:t>
            </a:r>
            <a:r>
              <a:rPr lang="en-US" sz="2800" b="1" dirty="0">
                <a:solidFill>
                  <a:schemeClr val="bg1">
                    <a:lumMod val="75000"/>
                  </a:schemeClr>
                </a:solidFill>
                <a:effectLst>
                  <a:outerShdw blurRad="38100" dist="38100" dir="2700000" algn="tl">
                    <a:srgbClr val="000000">
                      <a:alpha val="43137"/>
                    </a:srgbClr>
                  </a:outerShdw>
                </a:effectLst>
              </a:rPr>
              <a:t> (non-graded </a:t>
            </a:r>
            <a:r>
              <a:rPr lang="en-US" sz="2800" b="1" dirty="0">
                <a:solidFill>
                  <a:schemeClr val="bg1">
                    <a:lumMod val="75000"/>
                  </a:schemeClr>
                </a:solidFill>
                <a:effectLst>
                  <a:outerShdw blurRad="38100" dist="38100" dir="2700000" algn="tl">
                    <a:srgbClr val="000000">
                      <a:alpha val="43137"/>
                    </a:srgbClr>
                  </a:outerShdw>
                </a:effectLst>
                <a:sym typeface="Wingdings" panose="05000000000000000000" pitchFamily="2" charset="2"/>
              </a:rPr>
              <a:t>)</a:t>
            </a:r>
          </a:p>
          <a:p>
            <a:pPr marL="274320" indent="-274320">
              <a:lnSpc>
                <a:spcPct val="100000"/>
              </a:lnSpc>
              <a:spcBef>
                <a:spcPts val="600"/>
              </a:spcBef>
              <a:buFont typeface="Arial" panose="020B0604020202020204" pitchFamily="34" charset="0"/>
              <a:buChar char="•"/>
            </a:pPr>
            <a:r>
              <a:rPr lang="en-US" sz="2800" b="1" u="sng" dirty="0">
                <a:solidFill>
                  <a:schemeClr val="bg1"/>
                </a:solidFill>
                <a:effectLst>
                  <a:outerShdw blurRad="38100" dist="38100" dir="2700000" algn="tl">
                    <a:srgbClr val="000000">
                      <a:alpha val="43137"/>
                    </a:srgbClr>
                  </a:outerShdw>
                </a:effectLst>
                <a:sym typeface="Wingdings" panose="05000000000000000000" pitchFamily="2" charset="2"/>
              </a:rPr>
              <a:t>References</a:t>
            </a:r>
            <a:endParaRPr lang="en-US" sz="2800" b="1" u="sng" dirty="0">
              <a:solidFill>
                <a:schemeClr val="bg1"/>
              </a:solidFill>
              <a:effectLst>
                <a:outerShdw blurRad="38100" dist="38100" dir="2700000" algn="tl">
                  <a:srgbClr val="000000">
                    <a:alpha val="43137"/>
                  </a:srgbClr>
                </a:outerShdw>
              </a:effectLst>
            </a:endParaRPr>
          </a:p>
          <a:p>
            <a:pPr marL="274320" indent="-274320">
              <a:lnSpc>
                <a:spcPct val="100000"/>
              </a:lnSpc>
              <a:spcBef>
                <a:spcPts val="600"/>
              </a:spcBef>
              <a:buFont typeface="Arial" panose="020B0604020202020204" pitchFamily="34" charset="0"/>
              <a:buChar char="•"/>
            </a:pPr>
            <a:r>
              <a:rPr lang="en-US" sz="2800" b="1" u="sng" dirty="0">
                <a:solidFill>
                  <a:schemeClr val="bg1">
                    <a:lumMod val="75000"/>
                  </a:schemeClr>
                </a:solidFill>
                <a:effectLst>
                  <a:outerShdw blurRad="38100" dist="38100" dir="2700000" algn="tl">
                    <a:srgbClr val="000000">
                      <a:alpha val="43137"/>
                    </a:srgbClr>
                  </a:outerShdw>
                </a:effectLst>
              </a:rPr>
              <a:t>Q-&amp;-A</a:t>
            </a:r>
          </a:p>
          <a:p>
            <a:pPr lvl="1">
              <a:spcBef>
                <a:spcPts val="600"/>
              </a:spcBef>
              <a:spcAft>
                <a:spcPts val="600"/>
              </a:spcAft>
              <a:buFont typeface="Arial" pitchFamily="34" charset="0"/>
              <a:buChar char="•"/>
            </a:pPr>
            <a:endParaRPr lang="en-US" sz="2400" dirty="0">
              <a:solidFill>
                <a:schemeClr val="bg1"/>
              </a:solidFill>
            </a:endParaRPr>
          </a:p>
        </p:txBody>
      </p:sp>
    </p:spTree>
    <p:extLst>
      <p:ext uri="{BB962C8B-B14F-4D97-AF65-F5344CB8AC3E}">
        <p14:creationId xmlns:p14="http://schemas.microsoft.com/office/powerpoint/2010/main" val="19587166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sz="3200" b="1" dirty="0"/>
              <a:t>Selected References</a:t>
            </a:r>
          </a:p>
        </p:txBody>
      </p:sp>
      <p:sp>
        <p:nvSpPr>
          <p:cNvPr id="13" name="Slide Number Placeholder 4"/>
          <p:cNvSpPr>
            <a:spLocks noGrp="1"/>
          </p:cNvSpPr>
          <p:nvPr>
            <p:ph type="sldNum" sz="quarter" idx="12"/>
          </p:nvPr>
        </p:nvSpPr>
        <p:spPr/>
        <p:txBody>
          <a:bodyPr/>
          <a:lstStyle/>
          <a:p>
            <a:fld id="{63DCA5C9-2E11-4C67-86EB-AE1DE127DC64}" type="slidenum">
              <a:rPr lang="en-US" sz="1600" smtClean="0">
                <a:solidFill>
                  <a:srgbClr val="E65300"/>
                </a:solidFill>
              </a:rPr>
              <a:pPr/>
              <a:t>84</a:t>
            </a:fld>
            <a:endParaRPr lang="en-US" sz="1600" dirty="0">
              <a:solidFill>
                <a:srgbClr val="E65300"/>
              </a:solidFill>
            </a:endParaRPr>
          </a:p>
        </p:txBody>
      </p:sp>
      <p:sp>
        <p:nvSpPr>
          <p:cNvPr id="3" name="Content Placeholder 2"/>
          <p:cNvSpPr>
            <a:spLocks noGrp="1"/>
          </p:cNvSpPr>
          <p:nvPr>
            <p:ph sz="quarter" idx="14"/>
          </p:nvPr>
        </p:nvSpPr>
        <p:spPr>
          <a:xfrm>
            <a:off x="246085" y="1269501"/>
            <a:ext cx="8509430" cy="4756149"/>
          </a:xfrm>
        </p:spPr>
        <p:txBody>
          <a:bodyPr/>
          <a:lstStyle/>
          <a:p>
            <a:pPr marL="274320" indent="-274320">
              <a:lnSpc>
                <a:spcPct val="100000"/>
              </a:lnSpc>
              <a:spcAft>
                <a:spcPts val="300"/>
              </a:spcAft>
              <a:buFont typeface="Arial" panose="020B0604020202020204" pitchFamily="34" charset="0"/>
              <a:buChar char="•"/>
            </a:pPr>
            <a:r>
              <a:rPr lang="en-US" dirty="0"/>
              <a:t>AABB’s Five things physicians and patients should question. From Choosing Wisely website 2022. </a:t>
            </a:r>
            <a:r>
              <a:rPr lang="en-US" dirty="0">
                <a:hlinkClick r:id="rId2"/>
              </a:rPr>
              <a:t>https://www.choosingwisely.org/societies/american-association-of-blood-banks/</a:t>
            </a:r>
            <a:r>
              <a:rPr lang="en-US" dirty="0"/>
              <a:t> (accessed 04/21/2022).</a:t>
            </a:r>
          </a:p>
          <a:p>
            <a:pPr marL="274320" indent="-274320">
              <a:lnSpc>
                <a:spcPct val="100000"/>
              </a:lnSpc>
              <a:spcAft>
                <a:spcPts val="300"/>
              </a:spcAft>
              <a:buFont typeface="Arial" panose="020B0604020202020204" pitchFamily="34" charset="0"/>
              <a:buChar char="•"/>
            </a:pPr>
            <a:r>
              <a:rPr lang="en-US" u="none" strike="noStrike" baseline="0" dirty="0"/>
              <a:t>American Society of Anesthesiologists Task Force on Perioperative Blood Management. Practice Guidelines for Perioperative Blood Management. Anesthesiology 2015; 122: 241-75.</a:t>
            </a:r>
            <a:endParaRPr lang="en-US" dirty="0"/>
          </a:p>
          <a:p>
            <a:pPr marL="274320" indent="-274320">
              <a:lnSpc>
                <a:spcPct val="100000"/>
              </a:lnSpc>
              <a:spcAft>
                <a:spcPts val="300"/>
              </a:spcAft>
              <a:buFont typeface="Arial" panose="020B0604020202020204" pitchFamily="34" charset="0"/>
              <a:buChar char="•"/>
            </a:pPr>
            <a:r>
              <a:rPr lang="en-US" kern="1800" dirty="0">
                <a:effectLst/>
                <a:ea typeface="Times New Roman" panose="02020603050405020304" pitchFamily="18" charset="0"/>
                <a:cs typeface="Times New Roman" panose="02020603050405020304" pitchFamily="18" charset="0"/>
              </a:rPr>
              <a:t>Arndt P, Garratty G. A </a:t>
            </a:r>
            <a:r>
              <a:rPr lang="en-US" i="0" u="none" strike="noStrike" baseline="0" dirty="0"/>
              <a:t>retrospective analysis of the value of monocyte monolayer assay results for predicting the clinical significance of blood group alloantibodies. Transfusion 2004; 44: 1273-81.</a:t>
            </a:r>
            <a:endParaRPr lang="en-US" kern="1800" dirty="0">
              <a:effectLst/>
              <a:ea typeface="Times New Roman" panose="02020603050405020304" pitchFamily="18" charset="0"/>
              <a:cs typeface="Times New Roman" panose="02020603050405020304" pitchFamily="18" charset="0"/>
            </a:endParaRPr>
          </a:p>
          <a:p>
            <a:pPr marL="274320" indent="-274320">
              <a:lnSpc>
                <a:spcPct val="100000"/>
              </a:lnSpc>
              <a:spcAft>
                <a:spcPts val="300"/>
              </a:spcAft>
              <a:buFont typeface="Arial" panose="020B0604020202020204" pitchFamily="34" charset="0"/>
              <a:buChar char="•"/>
            </a:pPr>
            <a:r>
              <a:rPr lang="en-US" kern="1800" dirty="0">
                <a:effectLst/>
                <a:ea typeface="Times New Roman" panose="02020603050405020304" pitchFamily="18" charset="0"/>
                <a:cs typeface="Times New Roman" panose="02020603050405020304" pitchFamily="18" charset="0"/>
              </a:rPr>
              <a:t>Dube C, et al. Urgent transfusion in a new patient with rare blood type. Blood 2020; 136 (Suppl 1): 28.</a:t>
            </a:r>
          </a:p>
          <a:p>
            <a:pPr marL="274320" indent="-274320">
              <a:lnSpc>
                <a:spcPct val="100000"/>
              </a:lnSpc>
              <a:spcAft>
                <a:spcPts val="300"/>
              </a:spcAft>
              <a:buFont typeface="Arial" panose="020B0604020202020204" pitchFamily="34" charset="0"/>
              <a:buChar char="•"/>
            </a:pPr>
            <a:r>
              <a:rPr lang="en-US" kern="1800" dirty="0">
                <a:ea typeface="Times New Roman" panose="02020603050405020304" pitchFamily="18" charset="0"/>
                <a:cs typeface="Times New Roman" panose="02020603050405020304" pitchFamily="18" charset="0"/>
              </a:rPr>
              <a:t>Flickinger C. </a:t>
            </a:r>
            <a:r>
              <a:rPr lang="en-US" i="0" u="none" strike="noStrike" baseline="0" dirty="0"/>
              <a:t>REGGI and the American Rare Donor Program. Transfus Med Hemother 2014; 41: 342–5.</a:t>
            </a:r>
            <a:r>
              <a:rPr lang="en-US" kern="1800" dirty="0">
                <a:effectLst/>
                <a:ea typeface="Times New Roman" panose="02020603050405020304" pitchFamily="18" charset="0"/>
                <a:cs typeface="Times New Roman" panose="02020603050405020304" pitchFamily="18" charset="0"/>
              </a:rPr>
              <a:t> </a:t>
            </a:r>
          </a:p>
          <a:p>
            <a:pPr marL="274320" indent="-274320">
              <a:lnSpc>
                <a:spcPct val="100000"/>
              </a:lnSpc>
              <a:spcAft>
                <a:spcPts val="300"/>
              </a:spcAft>
              <a:buFont typeface="Arial" panose="020B0604020202020204" pitchFamily="34" charset="0"/>
              <a:buChar char="•"/>
            </a:pPr>
            <a:r>
              <a:rPr lang="en-US" kern="1800" dirty="0">
                <a:effectLst/>
                <a:ea typeface="Times New Roman" panose="02020603050405020304" pitchFamily="18" charset="0"/>
                <a:cs typeface="Times New Roman" panose="02020603050405020304" pitchFamily="18" charset="0"/>
              </a:rPr>
              <a:t>Goodell PP, et al.</a:t>
            </a:r>
            <a:r>
              <a:rPr lang="en-US" kern="1800" dirty="0">
                <a:ea typeface="Times New Roman" panose="02020603050405020304" pitchFamily="18" charset="0"/>
                <a:cs typeface="Times New Roman" panose="02020603050405020304" pitchFamily="18" charset="0"/>
              </a:rPr>
              <a:t> </a:t>
            </a:r>
            <a:r>
              <a:rPr lang="en-US" i="0" u="none" strike="noStrike" baseline="0" dirty="0"/>
              <a:t>Risk of Hemolytic Transfusion Reactions Following Emergency-Release RBC Transfusion. AJCP 2010; 134: 202-6.</a:t>
            </a:r>
            <a:endParaRPr lang="en-US" kern="1800" dirty="0">
              <a:effectLst/>
              <a:ea typeface="Times New Roman" panose="02020603050405020304" pitchFamily="18" charset="0"/>
              <a:cs typeface="Times New Roman" panose="02020603050405020304" pitchFamily="18" charset="0"/>
            </a:endParaRPr>
          </a:p>
          <a:p>
            <a:pPr marL="274320" indent="-274320">
              <a:lnSpc>
                <a:spcPct val="100000"/>
              </a:lnSpc>
              <a:spcAft>
                <a:spcPts val="300"/>
              </a:spcAft>
              <a:buFont typeface="Arial" panose="020B0604020202020204" pitchFamily="34" charset="0"/>
              <a:buChar char="•"/>
            </a:pPr>
            <a:endParaRPr lang="en-US" i="0" u="none" strike="noStrike" baseline="0" dirty="0"/>
          </a:p>
          <a:p>
            <a:pPr marL="342900" indent="-342900">
              <a:lnSpc>
                <a:spcPct val="100000"/>
              </a:lnSpc>
              <a:spcAft>
                <a:spcPts val="300"/>
              </a:spcAft>
              <a:buFont typeface="Arial" panose="020B0604020202020204" pitchFamily="34" charset="0"/>
              <a:buChar char="•"/>
            </a:pPr>
            <a:endParaRPr lang="en-US" dirty="0"/>
          </a:p>
          <a:p>
            <a:pPr marL="342900" indent="-342900">
              <a:lnSpc>
                <a:spcPct val="100000"/>
              </a:lnSpc>
              <a:spcAft>
                <a:spcPts val="300"/>
              </a:spcAft>
              <a:buFont typeface="Arial" panose="020B0604020202020204" pitchFamily="34" charset="0"/>
              <a:buChar char="•"/>
            </a:pPr>
            <a:endParaRPr lang="en-US" dirty="0"/>
          </a:p>
          <a:p>
            <a:pPr>
              <a:spcAft>
                <a:spcPts val="300"/>
              </a:spcAft>
            </a:pPr>
            <a:endParaRPr lang="en-US" dirty="0"/>
          </a:p>
        </p:txBody>
      </p:sp>
    </p:spTree>
    <p:extLst>
      <p:ext uri="{BB962C8B-B14F-4D97-AF65-F5344CB8AC3E}">
        <p14:creationId xmlns:p14="http://schemas.microsoft.com/office/powerpoint/2010/main" val="14517537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sz="3200" b="1" dirty="0"/>
              <a:t>Selected References</a:t>
            </a:r>
          </a:p>
        </p:txBody>
      </p:sp>
      <p:sp>
        <p:nvSpPr>
          <p:cNvPr id="13" name="Slide Number Placeholder 4"/>
          <p:cNvSpPr>
            <a:spLocks noGrp="1"/>
          </p:cNvSpPr>
          <p:nvPr>
            <p:ph type="sldNum" sz="quarter" idx="12"/>
          </p:nvPr>
        </p:nvSpPr>
        <p:spPr/>
        <p:txBody>
          <a:bodyPr/>
          <a:lstStyle/>
          <a:p>
            <a:fld id="{63DCA5C9-2E11-4C67-86EB-AE1DE127DC64}" type="slidenum">
              <a:rPr lang="en-US" sz="1600" smtClean="0">
                <a:solidFill>
                  <a:srgbClr val="E65300"/>
                </a:solidFill>
              </a:rPr>
              <a:pPr/>
              <a:t>85</a:t>
            </a:fld>
            <a:endParaRPr lang="en-US" sz="1600" dirty="0">
              <a:solidFill>
                <a:srgbClr val="E65300"/>
              </a:solidFill>
            </a:endParaRPr>
          </a:p>
        </p:txBody>
      </p:sp>
      <p:sp>
        <p:nvSpPr>
          <p:cNvPr id="3" name="Content Placeholder 2"/>
          <p:cNvSpPr>
            <a:spLocks noGrp="1"/>
          </p:cNvSpPr>
          <p:nvPr>
            <p:ph sz="quarter" idx="14"/>
          </p:nvPr>
        </p:nvSpPr>
        <p:spPr>
          <a:xfrm>
            <a:off x="267857" y="1280384"/>
            <a:ext cx="8509430" cy="4756149"/>
          </a:xfrm>
        </p:spPr>
        <p:txBody>
          <a:bodyPr/>
          <a:lstStyle/>
          <a:p>
            <a:pPr marL="274320" indent="-274320">
              <a:lnSpc>
                <a:spcPct val="100000"/>
              </a:lnSpc>
              <a:spcAft>
                <a:spcPts val="300"/>
              </a:spcAft>
              <a:buFont typeface="Arial" panose="020B0604020202020204" pitchFamily="34" charset="0"/>
              <a:buChar char="•"/>
            </a:pPr>
            <a:r>
              <a:rPr lang="en-US" kern="1800" dirty="0">
                <a:ea typeface="Times New Roman" panose="02020603050405020304" pitchFamily="18" charset="0"/>
                <a:cs typeface="Times New Roman" panose="02020603050405020304" pitchFamily="18" charset="0"/>
              </a:rPr>
              <a:t>Kahn J, Delaney K. </a:t>
            </a:r>
            <a:r>
              <a:rPr lang="en-US" i="0" u="none" strike="noStrike" baseline="0" dirty="0"/>
              <a:t>Transfusion Support of Minority Patients: Extended Antigen Donor Typing and Recruitment of Minority Blood Donors. Transfus Med Hemother 2018; 45:271–6.</a:t>
            </a:r>
            <a:endParaRPr lang="en-US" kern="1800" dirty="0">
              <a:cs typeface="Times New Roman" panose="02020603050405020304" pitchFamily="18" charset="0"/>
            </a:endParaRPr>
          </a:p>
          <a:p>
            <a:pPr marL="274320" indent="-274320">
              <a:lnSpc>
                <a:spcPct val="100000"/>
              </a:lnSpc>
              <a:spcAft>
                <a:spcPts val="300"/>
              </a:spcAft>
              <a:buFont typeface="Arial" panose="020B0604020202020204" pitchFamily="34" charset="0"/>
              <a:buChar char="•"/>
            </a:pPr>
            <a:r>
              <a:rPr lang="en-US" i="0" u="none" strike="noStrike" kern="1800" baseline="0" dirty="0">
                <a:cs typeface="Times New Roman" panose="02020603050405020304" pitchFamily="18" charset="0"/>
              </a:rPr>
              <a:t>Seltsam A, et al. </a:t>
            </a:r>
            <a:r>
              <a:rPr lang="en-US" i="0" u="none" strike="noStrike" baseline="0" dirty="0"/>
              <a:t>Antibodies to high-frequency antigens may decrease the quality of transfusion support: an observational study. Transfusion 2003; 43: 1563-6.</a:t>
            </a:r>
            <a:endParaRPr lang="en-US" kern="1800" dirty="0">
              <a:effectLst/>
              <a:ea typeface="Times New Roman" panose="02020603050405020304" pitchFamily="18" charset="0"/>
              <a:cs typeface="Times New Roman" panose="02020603050405020304" pitchFamily="18" charset="0"/>
            </a:endParaRPr>
          </a:p>
          <a:p>
            <a:pPr marL="274320" indent="-274320">
              <a:lnSpc>
                <a:spcPct val="100000"/>
              </a:lnSpc>
              <a:spcAft>
                <a:spcPts val="300"/>
              </a:spcAft>
              <a:buFont typeface="Arial" panose="020B0604020202020204" pitchFamily="34" charset="0"/>
              <a:buChar char="•"/>
            </a:pPr>
            <a:r>
              <a:rPr lang="en-US" kern="1800" dirty="0">
                <a:effectLst/>
                <a:ea typeface="Times New Roman" panose="02020603050405020304" pitchFamily="18" charset="0"/>
                <a:cs typeface="Times New Roman" panose="02020603050405020304" pitchFamily="18" charset="0"/>
              </a:rPr>
              <a:t>Tormey C, Hendrickson JE. Transfusion-related red blood cell alloantibodies: induction and consequences</a:t>
            </a:r>
            <a:r>
              <a:rPr lang="en-US" kern="1800" dirty="0">
                <a:ea typeface="Times New Roman" panose="02020603050405020304" pitchFamily="18" charset="0"/>
                <a:cs typeface="Times New Roman" panose="02020603050405020304" pitchFamily="18" charset="0"/>
              </a:rPr>
              <a:t>. </a:t>
            </a:r>
            <a:r>
              <a:rPr lang="en-US" dirty="0">
                <a:solidFill>
                  <a:srgbClr val="000000"/>
                </a:solidFill>
                <a:effectLst/>
                <a:ea typeface="Calibri" panose="020F0502020204030204" pitchFamily="34" charset="0"/>
                <a:cs typeface="Times New Roman" panose="02020603050405020304" pitchFamily="18" charset="0"/>
              </a:rPr>
              <a:t>Blood 2019. 133: 1821–30.</a:t>
            </a:r>
            <a:endParaRPr lang="en-US" dirty="0"/>
          </a:p>
          <a:p>
            <a:pPr marL="274320" indent="-274320">
              <a:lnSpc>
                <a:spcPct val="100000"/>
              </a:lnSpc>
              <a:spcAft>
                <a:spcPts val="300"/>
              </a:spcAft>
              <a:buFont typeface="Arial" panose="020B0604020202020204" pitchFamily="34" charset="0"/>
              <a:buChar char="•"/>
            </a:pPr>
            <a:r>
              <a:rPr lang="en-US" dirty="0"/>
              <a:t>Using blood wisely. From Choosing Wisely website 2018. </a:t>
            </a:r>
            <a:r>
              <a:rPr lang="en-US" dirty="0">
                <a:hlinkClick r:id="rId2"/>
              </a:rPr>
              <a:t>https://www.choosingwisely.org/resources/updates-from-the-field/using-blood-wisely/</a:t>
            </a:r>
            <a:r>
              <a:rPr lang="en-US" dirty="0"/>
              <a:t> (accessed 04/21/2022).</a:t>
            </a:r>
          </a:p>
          <a:p>
            <a:pPr marL="274320" indent="-274320">
              <a:lnSpc>
                <a:spcPct val="100000"/>
              </a:lnSpc>
              <a:spcAft>
                <a:spcPts val="300"/>
              </a:spcAft>
              <a:buFont typeface="Arial" panose="020B0604020202020204" pitchFamily="34" charset="0"/>
              <a:buChar char="•"/>
            </a:pPr>
            <a:r>
              <a:rPr lang="en-US" dirty="0"/>
              <a:t>Ward D. </a:t>
            </a:r>
            <a:r>
              <a:rPr lang="en-US" b="0" i="0" u="none" strike="noStrike" baseline="0" dirty="0">
                <a:solidFill>
                  <a:srgbClr val="232323"/>
                </a:solidFill>
              </a:rPr>
              <a:t>Transfusion in individuals with complex serologies on pretransfusion testing. Up to Date 2022. </a:t>
            </a:r>
            <a:r>
              <a:rPr lang="en-US" b="0" i="0" u="none" strike="noStrike" baseline="0" dirty="0">
                <a:solidFill>
                  <a:srgbClr val="232323"/>
                </a:solidFill>
                <a:hlinkClick r:id="rId3"/>
              </a:rPr>
              <a:t>https://www.uptodate.com/contents/transfusion-in-individuals-with-complex-serologies-on-pretransfusion-testing</a:t>
            </a:r>
            <a:r>
              <a:rPr lang="en-US" b="0" i="0" u="none" strike="noStrike" baseline="0" dirty="0">
                <a:solidFill>
                  <a:srgbClr val="232323"/>
                </a:solidFill>
              </a:rPr>
              <a:t> (accessed 04/19/2022).</a:t>
            </a:r>
            <a:endParaRPr lang="en-US" dirty="0"/>
          </a:p>
          <a:p>
            <a:pPr marL="342900" indent="-342900">
              <a:lnSpc>
                <a:spcPct val="100000"/>
              </a:lnSpc>
              <a:spcAft>
                <a:spcPts val="300"/>
              </a:spcAft>
              <a:buFont typeface="Arial" panose="020B0604020202020204" pitchFamily="34" charset="0"/>
              <a:buChar char="•"/>
            </a:pPr>
            <a:endParaRPr lang="en-US" dirty="0"/>
          </a:p>
          <a:p>
            <a:pPr marL="342900" indent="-342900">
              <a:lnSpc>
                <a:spcPct val="100000"/>
              </a:lnSpc>
              <a:spcAft>
                <a:spcPts val="300"/>
              </a:spcAft>
              <a:buFont typeface="Arial" panose="020B0604020202020204" pitchFamily="34" charset="0"/>
              <a:buChar char="•"/>
            </a:pPr>
            <a:endParaRPr lang="en-US" dirty="0"/>
          </a:p>
          <a:p>
            <a:pPr>
              <a:spcAft>
                <a:spcPts val="300"/>
              </a:spcAft>
            </a:pPr>
            <a:endParaRPr lang="en-US" dirty="0"/>
          </a:p>
        </p:txBody>
      </p:sp>
    </p:spTree>
    <p:extLst>
      <p:ext uri="{BB962C8B-B14F-4D97-AF65-F5344CB8AC3E}">
        <p14:creationId xmlns:p14="http://schemas.microsoft.com/office/powerpoint/2010/main" val="6812594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86</a:t>
            </a:fld>
            <a:endParaRPr lang="en-US" sz="1600" dirty="0">
              <a:solidFill>
                <a:srgbClr val="E65300"/>
              </a:solidFill>
            </a:endParaRPr>
          </a:p>
        </p:txBody>
      </p:sp>
      <p:sp>
        <p:nvSpPr>
          <p:cNvPr id="6" name="Title 1"/>
          <p:cNvSpPr>
            <a:spLocks noGrp="1"/>
          </p:cNvSpPr>
          <p:nvPr>
            <p:ph type="title"/>
          </p:nvPr>
        </p:nvSpPr>
        <p:spPr>
          <a:xfrm>
            <a:off x="0" y="171450"/>
            <a:ext cx="9143999" cy="1022350"/>
          </a:xfrm>
        </p:spPr>
        <p:txBody>
          <a:bodyPr/>
          <a:lstStyle/>
          <a:p>
            <a:pPr algn="ctr"/>
            <a:r>
              <a:rPr lang="en-US" sz="3200" b="1" dirty="0">
                <a:solidFill>
                  <a:srgbClr val="722282"/>
                </a:solidFill>
                <a:effectLst>
                  <a:outerShdw blurRad="38100" dist="38100" dir="2700000" algn="tl">
                    <a:srgbClr val="000000">
                      <a:alpha val="43137"/>
                    </a:srgbClr>
                  </a:outerShdw>
                </a:effectLst>
              </a:rPr>
              <a:t>Outline</a:t>
            </a:r>
          </a:p>
        </p:txBody>
      </p:sp>
      <p:sp>
        <p:nvSpPr>
          <p:cNvPr id="2" name="Rounded Rectangle 1"/>
          <p:cNvSpPr/>
          <p:nvPr/>
        </p:nvSpPr>
        <p:spPr bwMode="auto">
          <a:xfrm>
            <a:off x="171450" y="5127916"/>
            <a:ext cx="8835390" cy="663288"/>
          </a:xfrm>
          <a:prstGeom prst="roundRect">
            <a:avLst/>
          </a:prstGeom>
          <a:solidFill>
            <a:srgbClr val="722282"/>
          </a:solidFill>
          <a:ln>
            <a:noFill/>
          </a:ln>
          <a:effectLst/>
        </p:spPr>
        <p:txBody>
          <a:bodyPr wrap="none" rtlCol="0" anchor="ctr"/>
          <a:lstStyle/>
          <a:p>
            <a:pPr algn="ctr"/>
            <a:endParaRPr lang="en-US" dirty="0"/>
          </a:p>
        </p:txBody>
      </p:sp>
      <p:sp>
        <p:nvSpPr>
          <p:cNvPr id="8" name="Content Placeholder 2">
            <a:extLst>
              <a:ext uri="{FF2B5EF4-FFF2-40B4-BE49-F238E27FC236}">
                <a16:creationId xmlns:a16="http://schemas.microsoft.com/office/drawing/2014/main" id="{C58ECDDC-B77A-48E0-8B3A-E0B546447252}"/>
              </a:ext>
            </a:extLst>
          </p:cNvPr>
          <p:cNvSpPr txBox="1">
            <a:spLocks/>
          </p:cNvSpPr>
          <p:nvPr/>
        </p:nvSpPr>
        <p:spPr>
          <a:xfrm>
            <a:off x="178434" y="1853796"/>
            <a:ext cx="8773542" cy="5426974"/>
          </a:xfrm>
          <a:prstGeom prst="rect">
            <a:avLst/>
          </a:prstGeom>
        </p:spPr>
        <p:txBody>
          <a:bodyPr>
            <a:normAutofit/>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marL="274320" indent="-274320">
              <a:lnSpc>
                <a:spcPct val="100000"/>
              </a:lnSpc>
              <a:spcBef>
                <a:spcPts val="600"/>
              </a:spcBef>
              <a:buFont typeface="Arial" panose="020B0604020202020204" pitchFamily="34" charset="0"/>
              <a:buChar char="•"/>
            </a:pPr>
            <a:r>
              <a:rPr lang="en-US" sz="2800" b="1" u="sng" dirty="0">
                <a:solidFill>
                  <a:schemeClr val="bg1">
                    <a:lumMod val="75000"/>
                  </a:schemeClr>
                </a:solidFill>
                <a:effectLst>
                  <a:outerShdw blurRad="38100" dist="38100" dir="2700000" algn="tl">
                    <a:srgbClr val="000000">
                      <a:alpha val="43137"/>
                    </a:srgbClr>
                  </a:outerShdw>
                </a:effectLst>
              </a:rPr>
              <a:t>Case study</a:t>
            </a:r>
            <a:r>
              <a:rPr lang="en-US" sz="2800" b="1" dirty="0">
                <a:solidFill>
                  <a:schemeClr val="bg1">
                    <a:lumMod val="75000"/>
                  </a:schemeClr>
                </a:solidFill>
                <a:effectLst>
                  <a:outerShdw blurRad="38100" dist="38100" dir="2700000" algn="tl">
                    <a:srgbClr val="000000">
                      <a:alpha val="43137"/>
                    </a:srgbClr>
                  </a:outerShdw>
                </a:effectLst>
              </a:rPr>
              <a:t>:  </a:t>
            </a:r>
            <a:r>
              <a:rPr lang="en-US" sz="2600" b="1" dirty="0">
                <a:solidFill>
                  <a:schemeClr val="bg1">
                    <a:lumMod val="75000"/>
                  </a:schemeClr>
                </a:solidFill>
                <a:effectLst>
                  <a:outerShdw blurRad="38100" dist="38100" dir="2700000" algn="tl">
                    <a:srgbClr val="000000">
                      <a:alpha val="43137"/>
                    </a:srgbClr>
                  </a:outerShdw>
                </a:effectLst>
              </a:rPr>
              <a:t>An extremely alloimmunized patient</a:t>
            </a:r>
          </a:p>
          <a:p>
            <a:pPr marL="274320" indent="-274320">
              <a:lnSpc>
                <a:spcPct val="100000"/>
              </a:lnSpc>
              <a:spcBef>
                <a:spcPts val="600"/>
              </a:spcBef>
              <a:buFont typeface="Arial" panose="020B0604020202020204" pitchFamily="34" charset="0"/>
              <a:buChar char="•"/>
            </a:pPr>
            <a:r>
              <a:rPr lang="en-US" sz="2800" b="1" u="sng" dirty="0">
                <a:solidFill>
                  <a:schemeClr val="bg1">
                    <a:lumMod val="75000"/>
                  </a:schemeClr>
                </a:solidFill>
                <a:effectLst>
                  <a:outerShdw blurRad="38100" dist="38100" dir="2700000" algn="tl">
                    <a:srgbClr val="000000">
                      <a:alpha val="43137"/>
                    </a:srgbClr>
                  </a:outerShdw>
                </a:effectLst>
              </a:rPr>
              <a:t>Background</a:t>
            </a:r>
            <a:r>
              <a:rPr lang="en-US" sz="2800" b="1" dirty="0">
                <a:solidFill>
                  <a:schemeClr val="bg1">
                    <a:lumMod val="75000"/>
                  </a:schemeClr>
                </a:solidFill>
                <a:effectLst>
                  <a:outerShdw blurRad="38100" dist="38100" dir="2700000" algn="tl">
                    <a:srgbClr val="000000">
                      <a:alpha val="43137"/>
                    </a:srgbClr>
                  </a:outerShdw>
                </a:effectLst>
              </a:rPr>
              <a:t>:  </a:t>
            </a:r>
            <a:r>
              <a:rPr lang="en-US" sz="2600" b="1" dirty="0">
                <a:solidFill>
                  <a:schemeClr val="bg1">
                    <a:lumMod val="75000"/>
                  </a:schemeClr>
                </a:solidFill>
                <a:effectLst>
                  <a:outerShdw blurRad="38100" dist="38100" dir="2700000" algn="tl">
                    <a:srgbClr val="000000">
                      <a:alpha val="43137"/>
                    </a:srgbClr>
                  </a:outerShdw>
                </a:effectLst>
              </a:rPr>
              <a:t>Overview of red cell alloimmunization </a:t>
            </a:r>
            <a:endParaRPr lang="en-US" sz="2600" b="1" dirty="0">
              <a:solidFill>
                <a:schemeClr val="bg1">
                  <a:lumMod val="75000"/>
                </a:schemeClr>
              </a:solidFill>
            </a:endParaRPr>
          </a:p>
          <a:p>
            <a:pPr marL="274320" indent="-274320">
              <a:lnSpc>
                <a:spcPct val="100000"/>
              </a:lnSpc>
              <a:spcBef>
                <a:spcPts val="600"/>
              </a:spcBef>
              <a:buFont typeface="Arial" panose="020B0604020202020204" pitchFamily="34" charset="0"/>
              <a:buChar char="•"/>
            </a:pPr>
            <a:r>
              <a:rPr lang="en-US" sz="2800" b="1" u="sng" dirty="0">
                <a:solidFill>
                  <a:schemeClr val="bg1">
                    <a:lumMod val="75000"/>
                  </a:schemeClr>
                </a:solidFill>
                <a:effectLst>
                  <a:outerShdw blurRad="38100" dist="38100" dir="2700000" algn="tl">
                    <a:srgbClr val="000000">
                      <a:alpha val="43137"/>
                    </a:srgbClr>
                  </a:outerShdw>
                </a:effectLst>
              </a:rPr>
              <a:t>Solutions</a:t>
            </a:r>
            <a:r>
              <a:rPr lang="en-US" sz="2800" b="1" dirty="0">
                <a:solidFill>
                  <a:schemeClr val="bg1">
                    <a:lumMod val="75000"/>
                  </a:schemeClr>
                </a:solidFill>
                <a:effectLst>
                  <a:outerShdw blurRad="38100" dist="38100" dir="2700000" algn="tl">
                    <a:srgbClr val="000000">
                      <a:alpha val="43137"/>
                    </a:srgbClr>
                  </a:outerShdw>
                </a:effectLst>
              </a:rPr>
              <a:t>: </a:t>
            </a:r>
            <a:r>
              <a:rPr lang="en-US" sz="2600" b="1" dirty="0">
                <a:solidFill>
                  <a:schemeClr val="bg1">
                    <a:lumMod val="75000"/>
                  </a:schemeClr>
                </a:solidFill>
                <a:effectLst>
                  <a:outerShdw blurRad="38100" dist="38100" dir="2700000" algn="tl">
                    <a:srgbClr val="000000">
                      <a:alpha val="43137"/>
                    </a:srgbClr>
                  </a:outerShdw>
                </a:effectLst>
              </a:rPr>
              <a:t>What can we do to mitigate and respond to these challenging situations? </a:t>
            </a:r>
          </a:p>
          <a:p>
            <a:pPr marL="274320" indent="-274320">
              <a:lnSpc>
                <a:spcPct val="100000"/>
              </a:lnSpc>
              <a:spcBef>
                <a:spcPts val="600"/>
              </a:spcBef>
              <a:buFont typeface="Arial" panose="020B0604020202020204" pitchFamily="34" charset="0"/>
              <a:buChar char="•"/>
            </a:pPr>
            <a:r>
              <a:rPr lang="en-US" sz="2800" b="1" u="sng" dirty="0">
                <a:solidFill>
                  <a:schemeClr val="bg1">
                    <a:lumMod val="75000"/>
                  </a:schemeClr>
                </a:solidFill>
                <a:effectLst>
                  <a:outerShdw blurRad="38100" dist="38100" dir="2700000" algn="tl">
                    <a:srgbClr val="000000">
                      <a:alpha val="43137"/>
                    </a:srgbClr>
                  </a:outerShdw>
                </a:effectLst>
              </a:rPr>
              <a:t>Fun quiz</a:t>
            </a:r>
            <a:r>
              <a:rPr lang="en-US" sz="2800" b="1" dirty="0">
                <a:solidFill>
                  <a:schemeClr val="bg1">
                    <a:lumMod val="75000"/>
                  </a:schemeClr>
                </a:solidFill>
                <a:effectLst>
                  <a:outerShdw blurRad="38100" dist="38100" dir="2700000" algn="tl">
                    <a:srgbClr val="000000">
                      <a:alpha val="43137"/>
                    </a:srgbClr>
                  </a:outerShdw>
                </a:effectLst>
              </a:rPr>
              <a:t> (non-graded </a:t>
            </a:r>
            <a:r>
              <a:rPr lang="en-US" sz="2800" b="1" dirty="0">
                <a:solidFill>
                  <a:schemeClr val="bg1">
                    <a:lumMod val="75000"/>
                  </a:schemeClr>
                </a:solidFill>
                <a:effectLst>
                  <a:outerShdw blurRad="38100" dist="38100" dir="2700000" algn="tl">
                    <a:srgbClr val="000000">
                      <a:alpha val="43137"/>
                    </a:srgbClr>
                  </a:outerShdw>
                </a:effectLst>
                <a:sym typeface="Wingdings" panose="05000000000000000000" pitchFamily="2" charset="2"/>
              </a:rPr>
              <a:t>)</a:t>
            </a:r>
          </a:p>
          <a:p>
            <a:pPr marL="274320" indent="-274320">
              <a:lnSpc>
                <a:spcPct val="100000"/>
              </a:lnSpc>
              <a:spcBef>
                <a:spcPts val="600"/>
              </a:spcBef>
              <a:buFont typeface="Arial" panose="020B0604020202020204" pitchFamily="34" charset="0"/>
              <a:buChar char="•"/>
            </a:pPr>
            <a:r>
              <a:rPr lang="en-US" sz="2800" b="1" u="sng" dirty="0">
                <a:solidFill>
                  <a:schemeClr val="bg1">
                    <a:lumMod val="75000"/>
                  </a:schemeClr>
                </a:solidFill>
                <a:effectLst>
                  <a:outerShdw blurRad="38100" dist="38100" dir="2700000" algn="tl">
                    <a:srgbClr val="000000">
                      <a:alpha val="43137"/>
                    </a:srgbClr>
                  </a:outerShdw>
                </a:effectLst>
                <a:sym typeface="Wingdings" panose="05000000000000000000" pitchFamily="2" charset="2"/>
              </a:rPr>
              <a:t>References</a:t>
            </a:r>
            <a:endParaRPr lang="en-US" sz="2800" b="1" u="sng" dirty="0">
              <a:solidFill>
                <a:schemeClr val="bg1">
                  <a:lumMod val="75000"/>
                </a:schemeClr>
              </a:solidFill>
              <a:effectLst>
                <a:outerShdw blurRad="38100" dist="38100" dir="2700000" algn="tl">
                  <a:srgbClr val="000000">
                    <a:alpha val="43137"/>
                  </a:srgbClr>
                </a:outerShdw>
              </a:effectLst>
            </a:endParaRPr>
          </a:p>
          <a:p>
            <a:pPr marL="274320" indent="-274320">
              <a:lnSpc>
                <a:spcPct val="100000"/>
              </a:lnSpc>
              <a:spcBef>
                <a:spcPts val="600"/>
              </a:spcBef>
              <a:buFont typeface="Arial" panose="020B0604020202020204" pitchFamily="34" charset="0"/>
              <a:buChar char="•"/>
            </a:pPr>
            <a:r>
              <a:rPr lang="en-US" sz="2800" b="1" u="sng" dirty="0">
                <a:solidFill>
                  <a:schemeClr val="bg1"/>
                </a:solidFill>
                <a:effectLst>
                  <a:outerShdw blurRad="38100" dist="38100" dir="2700000" algn="tl">
                    <a:srgbClr val="000000">
                      <a:alpha val="43137"/>
                    </a:srgbClr>
                  </a:outerShdw>
                </a:effectLst>
              </a:rPr>
              <a:t>Q-&amp;-A</a:t>
            </a:r>
          </a:p>
          <a:p>
            <a:pPr lvl="1">
              <a:spcBef>
                <a:spcPts val="600"/>
              </a:spcBef>
              <a:spcAft>
                <a:spcPts val="600"/>
              </a:spcAft>
              <a:buFont typeface="Arial" pitchFamily="34" charset="0"/>
              <a:buChar char="•"/>
            </a:pPr>
            <a:endParaRPr lang="en-US" sz="2400" dirty="0">
              <a:solidFill>
                <a:schemeClr val="bg1"/>
              </a:solidFill>
            </a:endParaRPr>
          </a:p>
        </p:txBody>
      </p:sp>
    </p:spTree>
    <p:extLst>
      <p:ext uri="{BB962C8B-B14F-4D97-AF65-F5344CB8AC3E}">
        <p14:creationId xmlns:p14="http://schemas.microsoft.com/office/powerpoint/2010/main" val="2894201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TextBox 3"/>
          <p:cNvSpPr txBox="1">
            <a:spLocks noChangeArrowheads="1"/>
          </p:cNvSpPr>
          <p:nvPr/>
        </p:nvSpPr>
        <p:spPr bwMode="auto">
          <a:xfrm>
            <a:off x="720085" y="4809818"/>
            <a:ext cx="7488494" cy="523220"/>
          </a:xfrm>
          <a:prstGeom prst="rect">
            <a:avLst/>
          </a:prstGeom>
          <a:noFill/>
          <a:ln w="31750">
            <a:noFill/>
            <a:miter lim="800000"/>
            <a:headEnd/>
            <a:tailEnd/>
          </a:ln>
        </p:spPr>
        <p:txBody>
          <a:bodyPr wrap="square">
            <a:spAutoFit/>
          </a:bodyPr>
          <a:lstStyle/>
          <a:p>
            <a:pPr algn="ctr">
              <a:buClr>
                <a:schemeClr val="folHlink"/>
              </a:buClr>
              <a:buFont typeface="Wingdings" pitchFamily="2" charset="2"/>
              <a:buNone/>
            </a:pPr>
            <a:r>
              <a:rPr lang="en-US" sz="2800" b="1" u="sng" dirty="0">
                <a:solidFill>
                  <a:srgbClr val="FFFF00"/>
                </a:solidFill>
                <a:effectLst>
                  <a:outerShdw blurRad="38100" dist="38100" dir="2700000" algn="tl">
                    <a:srgbClr val="000000">
                      <a:alpha val="43137"/>
                    </a:srgbClr>
                  </a:outerShdw>
                </a:effectLst>
                <a:latin typeface="Calibri" pitchFamily="34" charset="0"/>
              </a:rPr>
              <a:t>rabdallah@vitalant.org</a:t>
            </a:r>
            <a:endParaRPr lang="en-US" sz="2000" b="1" dirty="0">
              <a:solidFill>
                <a:schemeClr val="bg1"/>
              </a:solidFill>
              <a:effectLst>
                <a:outerShdw blurRad="38100" dist="38100" dir="2700000" algn="tl">
                  <a:srgbClr val="000000">
                    <a:alpha val="43137"/>
                  </a:srgbClr>
                </a:outerShdw>
              </a:effectLst>
              <a:latin typeface="Calibri" pitchFamily="34" charset="0"/>
            </a:endParaRPr>
          </a:p>
        </p:txBody>
      </p:sp>
      <p:pic>
        <p:nvPicPr>
          <p:cNvPr id="5" name="Picture 4" descr="Question.jpg"/>
          <p:cNvPicPr>
            <a:picLocks noChangeAspect="1"/>
          </p:cNvPicPr>
          <p:nvPr/>
        </p:nvPicPr>
        <p:blipFill>
          <a:blip r:embed="rId2" cstate="print"/>
          <a:stretch>
            <a:fillRect/>
          </a:stretch>
        </p:blipFill>
        <p:spPr>
          <a:xfrm>
            <a:off x="7388040" y="1295978"/>
            <a:ext cx="1215594" cy="1624865"/>
          </a:xfrm>
          <a:prstGeom prst="rect">
            <a:avLst/>
          </a:prstGeom>
        </p:spPr>
      </p:pic>
      <p:sp>
        <p:nvSpPr>
          <p:cNvPr id="6" name="TextBox 5"/>
          <p:cNvSpPr txBox="1"/>
          <p:nvPr/>
        </p:nvSpPr>
        <p:spPr>
          <a:xfrm>
            <a:off x="2941308" y="1951347"/>
            <a:ext cx="3555732" cy="1938992"/>
          </a:xfrm>
          <a:prstGeom prst="rect">
            <a:avLst/>
          </a:prstGeom>
          <a:noFill/>
        </p:spPr>
        <p:txBody>
          <a:bodyPr wrap="square" rtlCol="0">
            <a:spAutoFit/>
          </a:bodyPr>
          <a:lstStyle/>
          <a:p>
            <a:pPr algn="ctr"/>
            <a:r>
              <a:rPr lang="en-US" sz="4000" b="1" dirty="0">
                <a:effectLst>
                  <a:outerShdw blurRad="38100" dist="38100" dir="2700000" algn="tl">
                    <a:srgbClr val="000000">
                      <a:alpha val="43137"/>
                    </a:srgbClr>
                  </a:outerShdw>
                </a:effectLst>
              </a:rPr>
              <a:t>Q &amp; A + </a:t>
            </a:r>
          </a:p>
          <a:p>
            <a:pPr algn="ctr"/>
            <a:r>
              <a:rPr lang="en-US" sz="4000" b="1" dirty="0">
                <a:effectLst>
                  <a:outerShdw blurRad="38100" dist="38100" dir="2700000" algn="tl">
                    <a:srgbClr val="000000">
                      <a:alpha val="43137"/>
                    </a:srgbClr>
                  </a:outerShdw>
                </a:effectLst>
              </a:rPr>
              <a:t>Other Discussion</a:t>
            </a:r>
          </a:p>
        </p:txBody>
      </p:sp>
      <p:sp>
        <p:nvSpPr>
          <p:cNvPr id="7" name="Slide Number Placeholder 4"/>
          <p:cNvSpPr txBox="1">
            <a:spLocks/>
          </p:cNvSpPr>
          <p:nvPr/>
        </p:nvSpPr>
        <p:spPr>
          <a:xfrm>
            <a:off x="280748" y="6090255"/>
            <a:ext cx="614194" cy="24570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3DCA5C9-2E11-4C67-86EB-AE1DE127DC64}" type="slidenum">
              <a:rPr lang="en-US" sz="1600" smtClean="0">
                <a:solidFill>
                  <a:schemeClr val="bg1"/>
                </a:solidFill>
              </a:rPr>
              <a:pPr/>
              <a:t>87</a:t>
            </a:fld>
            <a:endParaRPr lang="en-US" sz="1600" dirty="0">
              <a:solidFill>
                <a:schemeClr val="bg1"/>
              </a:solidFill>
            </a:endParaRPr>
          </a:p>
        </p:txBody>
      </p:sp>
    </p:spTree>
    <p:extLst>
      <p:ext uri="{BB962C8B-B14F-4D97-AF65-F5344CB8AC3E}">
        <p14:creationId xmlns:p14="http://schemas.microsoft.com/office/powerpoint/2010/main" val="206590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368300" y="6479375"/>
            <a:ext cx="318294" cy="180183"/>
          </a:xfrm>
        </p:spPr>
        <p:txBody>
          <a:bodyPr/>
          <a:lstStyle/>
          <a:p>
            <a:fld id="{63DCA5C9-2E11-4C67-86EB-AE1DE127DC64}" type="slidenum">
              <a:rPr lang="en-US" sz="1600" smtClean="0">
                <a:solidFill>
                  <a:srgbClr val="E65300"/>
                </a:solidFill>
              </a:rPr>
              <a:pPr/>
              <a:t>9</a:t>
            </a:fld>
            <a:endParaRPr lang="en-US" sz="1600" dirty="0">
              <a:solidFill>
                <a:srgbClr val="E65300"/>
              </a:solidFill>
            </a:endParaRPr>
          </a:p>
        </p:txBody>
      </p:sp>
      <p:sp>
        <p:nvSpPr>
          <p:cNvPr id="4" name="TextBox 3">
            <a:extLst>
              <a:ext uri="{FF2B5EF4-FFF2-40B4-BE49-F238E27FC236}">
                <a16:creationId xmlns:a16="http://schemas.microsoft.com/office/drawing/2014/main" id="{1EC7F3F9-0E29-4BA0-984C-FE15D6425C3F}"/>
              </a:ext>
            </a:extLst>
          </p:cNvPr>
          <p:cNvSpPr txBox="1"/>
          <p:nvPr/>
        </p:nvSpPr>
        <p:spPr>
          <a:xfrm>
            <a:off x="0" y="565772"/>
            <a:ext cx="9144000" cy="584775"/>
          </a:xfrm>
          <a:prstGeom prst="rect">
            <a:avLst/>
          </a:prstGeom>
          <a:noFill/>
        </p:spPr>
        <p:txBody>
          <a:bodyPr wrap="square">
            <a:spAutoFit/>
          </a:bodyPr>
          <a:lstStyle/>
          <a:p>
            <a:pPr algn="ctr"/>
            <a:r>
              <a:rPr lang="en-US" sz="3200" b="1" dirty="0">
                <a:solidFill>
                  <a:srgbClr val="7030A0"/>
                </a:solidFill>
              </a:rPr>
              <a:t>An Extremely Alloimmunized Patient</a:t>
            </a:r>
            <a:endParaRPr lang="en-US" sz="3200" dirty="0">
              <a:solidFill>
                <a:srgbClr val="7030A0"/>
              </a:solidFill>
            </a:endParaRPr>
          </a:p>
        </p:txBody>
      </p:sp>
      <p:sp>
        <p:nvSpPr>
          <p:cNvPr id="5" name="Text Placeholder 4">
            <a:extLst>
              <a:ext uri="{FF2B5EF4-FFF2-40B4-BE49-F238E27FC236}">
                <a16:creationId xmlns:a16="http://schemas.microsoft.com/office/drawing/2014/main" id="{84C93443-7E8F-4489-AF69-D31E7562B418}"/>
              </a:ext>
            </a:extLst>
          </p:cNvPr>
          <p:cNvSpPr txBox="1">
            <a:spLocks/>
          </p:cNvSpPr>
          <p:nvPr/>
        </p:nvSpPr>
        <p:spPr>
          <a:xfrm>
            <a:off x="368300" y="1347491"/>
            <a:ext cx="8677729" cy="1466528"/>
          </a:xfrm>
          <a:prstGeom prst="rect">
            <a:avLst/>
          </a:prstGeom>
        </p:spPr>
        <p:txBody>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a:lnSpc>
                <a:spcPct val="100000"/>
              </a:lnSpc>
              <a:spcBef>
                <a:spcPts val="600"/>
              </a:spcBef>
            </a:pPr>
            <a:r>
              <a:rPr lang="en-US" sz="2800" b="1" u="sng" dirty="0">
                <a:solidFill>
                  <a:srgbClr val="E65300"/>
                </a:solidFill>
                <a:ea typeface="Times New Roman" panose="02020603050405020304" pitchFamily="18" charset="0"/>
              </a:rPr>
              <a:t>Patient’s red cell antigen profile</a:t>
            </a:r>
            <a:r>
              <a:rPr lang="en-US" sz="2800" b="1" dirty="0">
                <a:solidFill>
                  <a:srgbClr val="E65300"/>
                </a:solidFill>
                <a:ea typeface="Times New Roman" panose="02020603050405020304" pitchFamily="18" charset="0"/>
              </a:rPr>
              <a:t> </a:t>
            </a:r>
            <a:r>
              <a:rPr lang="en-US" sz="2800" b="1" dirty="0">
                <a:solidFill>
                  <a:srgbClr val="26282A"/>
                </a:solidFill>
                <a:ea typeface="Times New Roman" panose="02020603050405020304" pitchFamily="18" charset="0"/>
              </a:rPr>
              <a:t>(based upon genotyping and serologic phenotyping)</a:t>
            </a:r>
            <a:endParaRPr lang="en-US" sz="2800" b="1" dirty="0"/>
          </a:p>
        </p:txBody>
      </p:sp>
      <p:sp>
        <p:nvSpPr>
          <p:cNvPr id="6" name="Content Placeholder 5">
            <a:extLst>
              <a:ext uri="{FF2B5EF4-FFF2-40B4-BE49-F238E27FC236}">
                <a16:creationId xmlns:a16="http://schemas.microsoft.com/office/drawing/2014/main" id="{87EF9033-515F-42E1-A3F5-4F7F92F0B372}"/>
              </a:ext>
            </a:extLst>
          </p:cNvPr>
          <p:cNvSpPr txBox="1">
            <a:spLocks/>
          </p:cNvSpPr>
          <p:nvPr/>
        </p:nvSpPr>
        <p:spPr>
          <a:xfrm>
            <a:off x="-1350747" y="2427996"/>
            <a:ext cx="7956331" cy="6190594"/>
          </a:xfrm>
          <a:prstGeom prst="rect">
            <a:avLst/>
          </a:prstGeom>
        </p:spPr>
        <p:txBody>
          <a:bodyPr>
            <a:normAutofit/>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marL="1714500" lvl="5">
              <a:spcBef>
                <a:spcPts val="150"/>
              </a:spcBef>
              <a:spcAft>
                <a:spcPts val="150"/>
              </a:spcAft>
              <a:buSzPts val="1000"/>
              <a:tabLst>
                <a:tab pos="2057400" algn="l"/>
              </a:tabLst>
            </a:pPr>
            <a:r>
              <a:rPr lang="en-US" u="sng" dirty="0">
                <a:solidFill>
                  <a:srgbClr val="E65300"/>
                </a:solidFill>
                <a:ea typeface="Times New Roman" panose="02020603050405020304" pitchFamily="18" charset="0"/>
              </a:rPr>
              <a:t>Her predicted phenotype is</a:t>
            </a:r>
            <a:r>
              <a:rPr lang="en-US" dirty="0">
                <a:solidFill>
                  <a:srgbClr val="E65300"/>
                </a:solidFill>
                <a:ea typeface="Times New Roman" panose="02020603050405020304" pitchFamily="18" charset="0"/>
              </a:rPr>
              <a:t>:</a:t>
            </a:r>
            <a:endParaRPr lang="en-US" dirty="0">
              <a:solidFill>
                <a:srgbClr val="E65300"/>
              </a:solidFill>
              <a:ea typeface="Calibri" panose="020F0502020204030204" pitchFamily="34" charset="0"/>
            </a:endParaRPr>
          </a:p>
          <a:p>
            <a:pPr marL="2011680" lvl="6" indent="-274320">
              <a:spcBef>
                <a:spcPts val="150"/>
              </a:spcBef>
              <a:spcAft>
                <a:spcPts val="150"/>
              </a:spcAft>
              <a:buSzPts val="1000"/>
              <a:buFont typeface="Symbol" panose="05050102010706020507" pitchFamily="18" charset="2"/>
              <a:buChar char=""/>
              <a:tabLst>
                <a:tab pos="2400300" algn="l"/>
              </a:tabLst>
            </a:pPr>
            <a:r>
              <a:rPr lang="en-US" sz="2000" dirty="0">
                <a:solidFill>
                  <a:srgbClr val="26282A"/>
                </a:solidFill>
                <a:ea typeface="Times New Roman" panose="02020603050405020304" pitchFamily="18" charset="0"/>
              </a:rPr>
              <a:t>D-positive (partial expression)</a:t>
            </a:r>
            <a:endParaRPr lang="en-US" sz="2000" dirty="0">
              <a:solidFill>
                <a:srgbClr val="26282A"/>
              </a:solidFill>
              <a:ea typeface="Calibri" panose="020F0502020204030204" pitchFamily="34" charset="0"/>
            </a:endParaRPr>
          </a:p>
          <a:p>
            <a:pPr marL="2011680" lvl="6" indent="-274320">
              <a:spcBef>
                <a:spcPts val="150"/>
              </a:spcBef>
              <a:spcAft>
                <a:spcPts val="150"/>
              </a:spcAft>
              <a:buSzPts val="1000"/>
              <a:buFont typeface="Symbol" panose="05050102010706020507" pitchFamily="18" charset="2"/>
              <a:buChar char=""/>
              <a:tabLst>
                <a:tab pos="2400300" algn="l"/>
              </a:tabLst>
            </a:pPr>
            <a:r>
              <a:rPr lang="en-US" sz="2000" dirty="0">
                <a:solidFill>
                  <a:srgbClr val="26282A"/>
                </a:solidFill>
                <a:ea typeface="Times New Roman" panose="02020603050405020304" pitchFamily="18" charset="0"/>
              </a:rPr>
              <a:t>C-negative</a:t>
            </a:r>
            <a:endParaRPr lang="en-US" sz="2000" dirty="0">
              <a:solidFill>
                <a:srgbClr val="26282A"/>
              </a:solidFill>
              <a:ea typeface="Calibri" panose="020F0502020204030204" pitchFamily="34" charset="0"/>
            </a:endParaRPr>
          </a:p>
          <a:p>
            <a:pPr marL="2011680" lvl="6" indent="-274320">
              <a:spcBef>
                <a:spcPts val="150"/>
              </a:spcBef>
              <a:spcAft>
                <a:spcPts val="150"/>
              </a:spcAft>
              <a:buSzPts val="1000"/>
              <a:buFont typeface="Symbol" panose="05050102010706020507" pitchFamily="18" charset="2"/>
              <a:buChar char=""/>
              <a:tabLst>
                <a:tab pos="2400300" algn="l"/>
              </a:tabLst>
            </a:pPr>
            <a:r>
              <a:rPr lang="en-US" sz="2000" dirty="0">
                <a:solidFill>
                  <a:srgbClr val="26282A"/>
                </a:solidFill>
                <a:ea typeface="Times New Roman" panose="02020603050405020304" pitchFamily="18" charset="0"/>
              </a:rPr>
              <a:t>E-negative</a:t>
            </a:r>
            <a:endParaRPr lang="en-US" sz="2000" dirty="0">
              <a:solidFill>
                <a:srgbClr val="26282A"/>
              </a:solidFill>
              <a:ea typeface="Calibri" panose="020F0502020204030204" pitchFamily="34" charset="0"/>
            </a:endParaRPr>
          </a:p>
          <a:p>
            <a:pPr marL="2011680" lvl="6" indent="-274320">
              <a:spcBef>
                <a:spcPts val="150"/>
              </a:spcBef>
              <a:spcAft>
                <a:spcPts val="150"/>
              </a:spcAft>
              <a:buSzPts val="1000"/>
              <a:buFont typeface="Symbol" panose="05050102010706020507" pitchFamily="18" charset="2"/>
              <a:buChar char=""/>
              <a:tabLst>
                <a:tab pos="2400300" algn="l"/>
              </a:tabLst>
            </a:pPr>
            <a:r>
              <a:rPr lang="en-US" sz="2000" dirty="0">
                <a:solidFill>
                  <a:srgbClr val="26282A"/>
                </a:solidFill>
                <a:ea typeface="Times New Roman" panose="02020603050405020304" pitchFamily="18" charset="0"/>
              </a:rPr>
              <a:t>c-positive (partial expression)</a:t>
            </a:r>
            <a:endParaRPr lang="en-US" sz="2000" dirty="0">
              <a:solidFill>
                <a:srgbClr val="26282A"/>
              </a:solidFill>
              <a:ea typeface="Calibri" panose="020F0502020204030204" pitchFamily="34" charset="0"/>
            </a:endParaRPr>
          </a:p>
          <a:p>
            <a:pPr marL="2011680" lvl="6" indent="-274320">
              <a:spcBef>
                <a:spcPts val="150"/>
              </a:spcBef>
              <a:spcAft>
                <a:spcPts val="150"/>
              </a:spcAft>
              <a:buSzPts val="1000"/>
              <a:buFont typeface="Symbol" panose="05050102010706020507" pitchFamily="18" charset="2"/>
              <a:buChar char=""/>
              <a:tabLst>
                <a:tab pos="2400300" algn="l"/>
              </a:tabLst>
            </a:pPr>
            <a:r>
              <a:rPr lang="en-US" sz="2000" dirty="0">
                <a:solidFill>
                  <a:srgbClr val="26282A"/>
                </a:solidFill>
                <a:ea typeface="Times New Roman" panose="02020603050405020304" pitchFamily="18" charset="0"/>
              </a:rPr>
              <a:t>e-positive (partial expression)</a:t>
            </a:r>
            <a:endParaRPr lang="en-US" sz="2000" dirty="0">
              <a:solidFill>
                <a:srgbClr val="26282A"/>
              </a:solidFill>
              <a:ea typeface="Calibri" panose="020F0502020204030204" pitchFamily="34" charset="0"/>
            </a:endParaRPr>
          </a:p>
          <a:p>
            <a:pPr marL="2011680" lvl="6" indent="-274320">
              <a:spcBef>
                <a:spcPts val="150"/>
              </a:spcBef>
              <a:spcAft>
                <a:spcPts val="150"/>
              </a:spcAft>
              <a:buSzPts val="1000"/>
              <a:buFont typeface="Symbol" panose="05050102010706020507" pitchFamily="18" charset="2"/>
              <a:buChar char=""/>
              <a:tabLst>
                <a:tab pos="2400300" algn="l"/>
              </a:tabLst>
            </a:pPr>
            <a:r>
              <a:rPr lang="en-US" sz="2000" dirty="0">
                <a:solidFill>
                  <a:srgbClr val="26282A"/>
                </a:solidFill>
                <a:ea typeface="Times New Roman" panose="02020603050405020304" pitchFamily="18" charset="0"/>
              </a:rPr>
              <a:t>V-positive (weakly expressed)</a:t>
            </a:r>
            <a:endParaRPr lang="en-US" sz="2000" dirty="0">
              <a:solidFill>
                <a:srgbClr val="26282A"/>
              </a:solidFill>
              <a:ea typeface="Calibri" panose="020F0502020204030204" pitchFamily="34" charset="0"/>
            </a:endParaRPr>
          </a:p>
          <a:p>
            <a:pPr marL="2011680" lvl="6" indent="-274320">
              <a:spcBef>
                <a:spcPts val="150"/>
              </a:spcBef>
              <a:spcAft>
                <a:spcPts val="150"/>
              </a:spcAft>
              <a:buSzPts val="1000"/>
              <a:buFont typeface="Symbol" panose="05050102010706020507" pitchFamily="18" charset="2"/>
              <a:buChar char=""/>
              <a:tabLst>
                <a:tab pos="2400300" algn="l"/>
              </a:tabLst>
            </a:pPr>
            <a:r>
              <a:rPr lang="en-US" sz="2000" dirty="0">
                <a:solidFill>
                  <a:srgbClr val="26282A"/>
                </a:solidFill>
                <a:ea typeface="Times New Roman" panose="02020603050405020304" pitchFamily="18" charset="0"/>
              </a:rPr>
              <a:t>VS-negative</a:t>
            </a:r>
            <a:endParaRPr lang="en-US" sz="2000" dirty="0">
              <a:solidFill>
                <a:srgbClr val="26282A"/>
              </a:solidFill>
              <a:ea typeface="Calibri" panose="020F0502020204030204" pitchFamily="34" charset="0"/>
            </a:endParaRPr>
          </a:p>
          <a:p>
            <a:pPr marL="2011680" lvl="6" indent="-274320">
              <a:spcBef>
                <a:spcPts val="150"/>
              </a:spcBef>
              <a:spcAft>
                <a:spcPts val="150"/>
              </a:spcAft>
              <a:buSzPts val="1000"/>
              <a:buFont typeface="Symbol" panose="05050102010706020507" pitchFamily="18" charset="2"/>
              <a:buChar char=""/>
              <a:tabLst>
                <a:tab pos="2400300" algn="l"/>
              </a:tabLst>
            </a:pPr>
            <a:r>
              <a:rPr lang="en-US" sz="2000" dirty="0">
                <a:solidFill>
                  <a:srgbClr val="26282A"/>
                </a:solidFill>
                <a:ea typeface="Times New Roman" panose="02020603050405020304" pitchFamily="18" charset="0"/>
              </a:rPr>
              <a:t>hrB-positive</a:t>
            </a:r>
            <a:endParaRPr lang="en-US" sz="2000" dirty="0">
              <a:solidFill>
                <a:srgbClr val="26282A"/>
              </a:solidFill>
              <a:ea typeface="Calibri" panose="020F0502020204030204" pitchFamily="34" charset="0"/>
            </a:endParaRPr>
          </a:p>
          <a:p>
            <a:pPr marL="2011680" lvl="6" indent="-274320">
              <a:spcBef>
                <a:spcPts val="150"/>
              </a:spcBef>
              <a:spcAft>
                <a:spcPts val="150"/>
              </a:spcAft>
              <a:buSzPts val="1000"/>
              <a:buFont typeface="Symbol" panose="05050102010706020507" pitchFamily="18" charset="2"/>
              <a:buChar char=""/>
              <a:tabLst>
                <a:tab pos="2400300" algn="l"/>
              </a:tabLst>
            </a:pPr>
            <a:r>
              <a:rPr lang="en-US" sz="2000" dirty="0">
                <a:solidFill>
                  <a:srgbClr val="26282A"/>
                </a:solidFill>
                <a:ea typeface="Times New Roman" panose="02020603050405020304" pitchFamily="18" charset="0"/>
              </a:rPr>
              <a:t>hrS-negative</a:t>
            </a:r>
            <a:endParaRPr lang="en-US" sz="2000" dirty="0">
              <a:solidFill>
                <a:srgbClr val="26282A"/>
              </a:solidFill>
              <a:ea typeface="Calibri" panose="020F0502020204030204" pitchFamily="34" charset="0"/>
            </a:endParaRPr>
          </a:p>
          <a:p>
            <a:pPr marL="2011680" lvl="6" indent="-274320">
              <a:spcBef>
                <a:spcPts val="150"/>
              </a:spcBef>
              <a:spcAft>
                <a:spcPts val="150"/>
              </a:spcAft>
              <a:buSzPts val="1000"/>
              <a:buFont typeface="Symbol" panose="05050102010706020507" pitchFamily="18" charset="2"/>
              <a:buChar char=""/>
              <a:tabLst>
                <a:tab pos="2400300" algn="l"/>
              </a:tabLst>
            </a:pPr>
            <a:r>
              <a:rPr lang="en-US" sz="2000" dirty="0">
                <a:solidFill>
                  <a:srgbClr val="26282A"/>
                </a:solidFill>
                <a:ea typeface="Times New Roman" panose="02020603050405020304" pitchFamily="18" charset="0"/>
              </a:rPr>
              <a:t>K-negative/k-positive</a:t>
            </a:r>
            <a:endParaRPr lang="en-US" sz="2000" dirty="0">
              <a:solidFill>
                <a:srgbClr val="26282A"/>
              </a:solidFill>
              <a:ea typeface="Calibri" panose="020F0502020204030204" pitchFamily="34" charset="0"/>
            </a:endParaRPr>
          </a:p>
          <a:p>
            <a:endParaRPr lang="en-US" dirty="0"/>
          </a:p>
        </p:txBody>
      </p:sp>
      <p:sp>
        <p:nvSpPr>
          <p:cNvPr id="7" name="Content Placeholder 5">
            <a:extLst>
              <a:ext uri="{FF2B5EF4-FFF2-40B4-BE49-F238E27FC236}">
                <a16:creationId xmlns:a16="http://schemas.microsoft.com/office/drawing/2014/main" id="{59EF91A1-4E47-4EB6-9EC5-45BDD613A187}"/>
              </a:ext>
            </a:extLst>
          </p:cNvPr>
          <p:cNvSpPr txBox="1">
            <a:spLocks/>
          </p:cNvSpPr>
          <p:nvPr/>
        </p:nvSpPr>
        <p:spPr>
          <a:xfrm>
            <a:off x="3003540" y="4669426"/>
            <a:ext cx="6042489" cy="1622802"/>
          </a:xfrm>
          <a:prstGeom prst="rect">
            <a:avLst/>
          </a:prstGeom>
        </p:spPr>
        <p:txBody>
          <a:bodyPr>
            <a:normAutofit/>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a:spcAft>
                <a:spcPts val="0"/>
              </a:spcAft>
            </a:pPr>
            <a:endParaRPr lang="en-US" sz="1725" dirty="0"/>
          </a:p>
          <a:p>
            <a:pPr marL="1714500" lvl="5">
              <a:spcBef>
                <a:spcPts val="150"/>
              </a:spcBef>
              <a:spcAft>
                <a:spcPts val="150"/>
              </a:spcAft>
              <a:buSzPts val="1000"/>
              <a:tabLst>
                <a:tab pos="2057400" algn="l"/>
              </a:tabLst>
            </a:pPr>
            <a:r>
              <a:rPr lang="en-US" u="sng" dirty="0">
                <a:solidFill>
                  <a:srgbClr val="E65300"/>
                </a:solidFill>
                <a:ea typeface="Times New Roman" panose="02020603050405020304" pitchFamily="18" charset="0"/>
              </a:rPr>
              <a:t>Her Rh genotype is</a:t>
            </a:r>
            <a:r>
              <a:rPr lang="en-US" dirty="0">
                <a:solidFill>
                  <a:srgbClr val="E65300"/>
                </a:solidFill>
                <a:ea typeface="Times New Roman" panose="02020603050405020304" pitchFamily="18" charset="0"/>
              </a:rPr>
              <a:t>:</a:t>
            </a:r>
            <a:endParaRPr lang="en-US" dirty="0">
              <a:solidFill>
                <a:srgbClr val="E65300"/>
              </a:solidFill>
              <a:ea typeface="Calibri" panose="020F0502020204030204" pitchFamily="34" charset="0"/>
            </a:endParaRPr>
          </a:p>
          <a:p>
            <a:pPr marL="2011680" lvl="6" indent="-274320">
              <a:spcBef>
                <a:spcPts val="150"/>
              </a:spcBef>
              <a:spcAft>
                <a:spcPts val="150"/>
              </a:spcAft>
              <a:buSzPts val="1000"/>
              <a:buFont typeface="Symbol" panose="05050102010706020507" pitchFamily="18" charset="2"/>
              <a:buChar char=""/>
              <a:tabLst>
                <a:tab pos="2400300" algn="l"/>
              </a:tabLst>
            </a:pPr>
            <a:r>
              <a:rPr lang="en-US" sz="2000" dirty="0">
                <a:solidFill>
                  <a:srgbClr val="26282A"/>
                </a:solidFill>
                <a:ea typeface="Times New Roman" panose="02020603050405020304" pitchFamily="18" charset="0"/>
              </a:rPr>
              <a:t>Homozygous for RHD*DAR</a:t>
            </a:r>
            <a:endParaRPr lang="en-US" sz="2000" dirty="0">
              <a:solidFill>
                <a:srgbClr val="26282A"/>
              </a:solidFill>
              <a:ea typeface="Calibri" panose="020F0502020204030204" pitchFamily="34" charset="0"/>
            </a:endParaRPr>
          </a:p>
          <a:p>
            <a:pPr marL="2011680" lvl="6" indent="-274320">
              <a:spcBef>
                <a:spcPts val="150"/>
              </a:spcBef>
              <a:spcAft>
                <a:spcPts val="150"/>
              </a:spcAft>
              <a:buSzPts val="1000"/>
              <a:buFont typeface="Symbol" panose="05050102010706020507" pitchFamily="18" charset="2"/>
              <a:buChar char=""/>
              <a:tabLst>
                <a:tab pos="2400300" algn="l"/>
              </a:tabLst>
            </a:pPr>
            <a:r>
              <a:rPr lang="en-US" sz="2000" dirty="0">
                <a:solidFill>
                  <a:srgbClr val="26282A"/>
                </a:solidFill>
                <a:ea typeface="Times New Roman" panose="02020603050405020304" pitchFamily="18" charset="0"/>
              </a:rPr>
              <a:t>Homozygous for RHCE*ceAR</a:t>
            </a:r>
            <a:endParaRPr lang="en-US" sz="2000" dirty="0">
              <a:solidFill>
                <a:srgbClr val="26282A"/>
              </a:solidFill>
              <a:ea typeface="Calibri" panose="020F0502020204030204" pitchFamily="34" charset="0"/>
            </a:endParaRPr>
          </a:p>
          <a:p>
            <a:endParaRPr lang="en-US" dirty="0"/>
          </a:p>
        </p:txBody>
      </p:sp>
      <p:sp>
        <p:nvSpPr>
          <p:cNvPr id="8" name="Content Placeholder 5">
            <a:extLst>
              <a:ext uri="{FF2B5EF4-FFF2-40B4-BE49-F238E27FC236}">
                <a16:creationId xmlns:a16="http://schemas.microsoft.com/office/drawing/2014/main" id="{D88470D6-BD5A-4F89-B91D-B629C585CFD7}"/>
              </a:ext>
            </a:extLst>
          </p:cNvPr>
          <p:cNvSpPr txBox="1">
            <a:spLocks/>
          </p:cNvSpPr>
          <p:nvPr/>
        </p:nvSpPr>
        <p:spPr>
          <a:xfrm>
            <a:off x="2970882" y="2814019"/>
            <a:ext cx="7956331" cy="6190594"/>
          </a:xfrm>
          <a:prstGeom prst="rect">
            <a:avLst/>
          </a:prstGeom>
        </p:spPr>
        <p:txBody>
          <a:bodyPr>
            <a:normAutofit/>
          </a:bodyPr>
          <a:lstStyle>
            <a:lvl1pPr marL="0" indent="0" algn="l" defTabSz="914400" rtl="0" eaLnBrk="1" latinLnBrk="0" hangingPunct="1">
              <a:lnSpc>
                <a:spcPts val="2600"/>
              </a:lnSpc>
              <a:spcBef>
                <a:spcPts val="0"/>
              </a:spcBef>
              <a:spcAft>
                <a:spcPts val="600"/>
              </a:spcAft>
              <a:buFont typeface="Arial" panose="020B0604020202020204" pitchFamily="34" charset="0"/>
              <a:buNone/>
              <a:defRPr sz="2000" b="0" i="0" kern="1200">
                <a:solidFill>
                  <a:schemeClr val="tx1"/>
                </a:solidFill>
                <a:latin typeface="+mn-lt"/>
                <a:ea typeface="Arial" charset="0"/>
                <a:cs typeface="Arial" charset="0"/>
              </a:defRPr>
            </a:lvl1pPr>
            <a:lvl2pPr marL="179388" indent="-179388" algn="l" defTabSz="914400" rtl="0" eaLnBrk="1" latinLnBrk="0" hangingPunct="1">
              <a:lnSpc>
                <a:spcPct val="100000"/>
              </a:lnSpc>
              <a:spcBef>
                <a:spcPts val="0"/>
              </a:spcBef>
              <a:spcAft>
                <a:spcPts val="900"/>
              </a:spcAft>
              <a:buFont typeface="Arial" charset="0"/>
              <a:buChar char="•"/>
              <a:tabLst/>
              <a:defRPr sz="2000" b="0" i="0" kern="1200">
                <a:solidFill>
                  <a:schemeClr val="tx1"/>
                </a:solidFill>
                <a:latin typeface="+mn-lt"/>
                <a:ea typeface="Corbel" charset="0"/>
                <a:cs typeface="Corbel" charset="0"/>
              </a:defRPr>
            </a:lvl2pPr>
            <a:lvl3pPr marL="403225" indent="-168275" algn="l" defTabSz="914400" rtl="0" eaLnBrk="1" latinLnBrk="0" hangingPunct="1">
              <a:lnSpc>
                <a:spcPct val="100000"/>
              </a:lnSpc>
              <a:spcBef>
                <a:spcPts val="0"/>
              </a:spcBef>
              <a:spcAft>
                <a:spcPts val="600"/>
              </a:spcAft>
              <a:buFont typeface="Arial" panose="020B0604020202020204" pitchFamily="34" charset="0"/>
              <a:buChar char="•"/>
              <a:tabLst/>
              <a:defRPr sz="1800" b="0" i="0" kern="1200">
                <a:solidFill>
                  <a:schemeClr val="tx1"/>
                </a:solidFill>
                <a:latin typeface="+mn-lt"/>
                <a:ea typeface="Corbel" charset="0"/>
                <a:cs typeface="Corbel" charset="0"/>
              </a:defRPr>
            </a:lvl3pPr>
            <a:lvl4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4pPr>
            <a:lvl5pPr marL="11113" indent="0" algn="l" defTabSz="914400" rtl="0" eaLnBrk="1" latinLnBrk="0" hangingPunct="1">
              <a:lnSpc>
                <a:spcPct val="100000"/>
              </a:lnSpc>
              <a:spcBef>
                <a:spcPts val="0"/>
              </a:spcBef>
              <a:spcAft>
                <a:spcPts val="600"/>
              </a:spcAft>
              <a:buFontTx/>
              <a:buNone/>
              <a:tabLst/>
              <a:defRPr sz="2400" b="1" kern="1200">
                <a:solidFill>
                  <a:schemeClr val="accent1"/>
                </a:solidFill>
                <a:latin typeface="+mn-lt"/>
                <a:ea typeface="Corbel" charset="0"/>
                <a:cs typeface="Corbel" charset="0"/>
              </a:defRPr>
            </a:lvl5pPr>
            <a:lvl6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6pPr>
            <a:lvl7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7pPr>
            <a:lvl8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8pPr>
            <a:lvl9pPr marL="11113" indent="0" algn="l" defTabSz="914400" rtl="0" eaLnBrk="1" latinLnBrk="0" hangingPunct="1">
              <a:lnSpc>
                <a:spcPct val="100000"/>
              </a:lnSpc>
              <a:spcBef>
                <a:spcPts val="0"/>
              </a:spcBef>
              <a:spcAft>
                <a:spcPts val="600"/>
              </a:spcAft>
              <a:buFontTx/>
              <a:buNone/>
              <a:tabLst/>
              <a:defRPr sz="2400" b="1" i="0" kern="1200">
                <a:solidFill>
                  <a:schemeClr val="accent1"/>
                </a:solidFill>
                <a:latin typeface="+mn-lt"/>
                <a:ea typeface="Corbel" charset="0"/>
                <a:cs typeface="Corbel" charset="0"/>
              </a:defRPr>
            </a:lvl9pPr>
          </a:lstStyle>
          <a:p>
            <a:pPr marL="2011680" lvl="6" indent="-274320">
              <a:spcBef>
                <a:spcPts val="150"/>
              </a:spcBef>
              <a:spcAft>
                <a:spcPts val="150"/>
              </a:spcAft>
              <a:buSzPts val="1000"/>
              <a:buFont typeface="Symbol" panose="05050102010706020507" pitchFamily="18" charset="2"/>
              <a:buChar char=""/>
              <a:tabLst>
                <a:tab pos="2400300" algn="l"/>
              </a:tabLst>
            </a:pPr>
            <a:r>
              <a:rPr lang="en-US" sz="2000" dirty="0">
                <a:solidFill>
                  <a:srgbClr val="26282A"/>
                </a:solidFill>
                <a:ea typeface="Times New Roman" panose="02020603050405020304" pitchFamily="18" charset="0"/>
              </a:rPr>
              <a:t>Kpa-negative/Kpb-positive</a:t>
            </a:r>
            <a:endParaRPr lang="en-US" sz="2000" dirty="0">
              <a:solidFill>
                <a:srgbClr val="26282A"/>
              </a:solidFill>
              <a:ea typeface="Calibri" panose="020F0502020204030204" pitchFamily="34" charset="0"/>
            </a:endParaRPr>
          </a:p>
          <a:p>
            <a:pPr marL="2011680" lvl="6" indent="-274320">
              <a:spcBef>
                <a:spcPts val="150"/>
              </a:spcBef>
              <a:spcAft>
                <a:spcPts val="150"/>
              </a:spcAft>
              <a:buSzPts val="1000"/>
              <a:buFont typeface="Symbol" panose="05050102010706020507" pitchFamily="18" charset="2"/>
              <a:buChar char=""/>
              <a:tabLst>
                <a:tab pos="2400300" algn="l"/>
              </a:tabLst>
            </a:pPr>
            <a:r>
              <a:rPr lang="en-US" sz="2000" dirty="0">
                <a:solidFill>
                  <a:srgbClr val="26282A"/>
                </a:solidFill>
                <a:ea typeface="Times New Roman" panose="02020603050405020304" pitchFamily="18" charset="0"/>
              </a:rPr>
              <a:t>Jsa-negative/Jsb-positive</a:t>
            </a:r>
            <a:endParaRPr lang="en-US" sz="2000" dirty="0">
              <a:solidFill>
                <a:srgbClr val="26282A"/>
              </a:solidFill>
              <a:ea typeface="Calibri" panose="020F0502020204030204" pitchFamily="34" charset="0"/>
            </a:endParaRPr>
          </a:p>
          <a:p>
            <a:pPr marL="2011680" lvl="6" indent="-274320">
              <a:spcBef>
                <a:spcPts val="150"/>
              </a:spcBef>
              <a:spcAft>
                <a:spcPts val="150"/>
              </a:spcAft>
              <a:buSzPts val="1000"/>
              <a:buFont typeface="Symbol" panose="05050102010706020507" pitchFamily="18" charset="2"/>
              <a:buChar char=""/>
              <a:tabLst>
                <a:tab pos="2400300" algn="l"/>
              </a:tabLst>
            </a:pPr>
            <a:r>
              <a:rPr lang="en-US" sz="2000" dirty="0">
                <a:solidFill>
                  <a:srgbClr val="26282A"/>
                </a:solidFill>
                <a:ea typeface="Times New Roman" panose="02020603050405020304" pitchFamily="18" charset="0"/>
              </a:rPr>
              <a:t>Fya-negative/Fyb-negative                           (GATA Box-positive)</a:t>
            </a:r>
            <a:endParaRPr lang="en-US" sz="2000" dirty="0">
              <a:solidFill>
                <a:srgbClr val="26282A"/>
              </a:solidFill>
              <a:ea typeface="Calibri" panose="020F0502020204030204" pitchFamily="34" charset="0"/>
            </a:endParaRPr>
          </a:p>
          <a:p>
            <a:pPr marL="2011680" lvl="6" indent="-274320">
              <a:spcBef>
                <a:spcPts val="150"/>
              </a:spcBef>
              <a:spcAft>
                <a:spcPts val="150"/>
              </a:spcAft>
              <a:buSzPts val="1000"/>
              <a:buFont typeface="Symbol" panose="05050102010706020507" pitchFamily="18" charset="2"/>
              <a:buChar char=""/>
              <a:tabLst>
                <a:tab pos="2400300" algn="l"/>
              </a:tabLst>
            </a:pPr>
            <a:r>
              <a:rPr lang="en-US" sz="2000" dirty="0">
                <a:solidFill>
                  <a:srgbClr val="26282A"/>
                </a:solidFill>
                <a:ea typeface="Times New Roman" panose="02020603050405020304" pitchFamily="18" charset="0"/>
              </a:rPr>
              <a:t>M-positive/N-negative</a:t>
            </a:r>
            <a:endParaRPr lang="en-US" sz="2000" dirty="0">
              <a:solidFill>
                <a:srgbClr val="26282A"/>
              </a:solidFill>
              <a:ea typeface="Calibri" panose="020F0502020204030204" pitchFamily="34" charset="0"/>
            </a:endParaRPr>
          </a:p>
          <a:p>
            <a:pPr marL="2011680" lvl="6" indent="-274320">
              <a:spcBef>
                <a:spcPts val="150"/>
              </a:spcBef>
              <a:spcAft>
                <a:spcPts val="150"/>
              </a:spcAft>
              <a:buSzPts val="1000"/>
              <a:buFont typeface="Symbol" panose="05050102010706020507" pitchFamily="18" charset="2"/>
              <a:buChar char=""/>
              <a:tabLst>
                <a:tab pos="2400300" algn="l"/>
              </a:tabLst>
            </a:pPr>
            <a:r>
              <a:rPr lang="en-US" sz="2000" dirty="0">
                <a:solidFill>
                  <a:srgbClr val="26282A"/>
                </a:solidFill>
                <a:ea typeface="Times New Roman" panose="02020603050405020304" pitchFamily="18" charset="0"/>
              </a:rPr>
              <a:t>S-negative/s-positive/U-positive</a:t>
            </a:r>
            <a:endParaRPr lang="en-US" sz="2000" dirty="0">
              <a:solidFill>
                <a:srgbClr val="26282A"/>
              </a:solidFill>
              <a:ea typeface="Calibri" panose="020F0502020204030204" pitchFamily="34" charset="0"/>
            </a:endParaRPr>
          </a:p>
          <a:p>
            <a:endParaRPr lang="en-US" dirty="0"/>
          </a:p>
        </p:txBody>
      </p:sp>
    </p:spTree>
    <p:extLst>
      <p:ext uri="{BB962C8B-B14F-4D97-AF65-F5344CB8AC3E}">
        <p14:creationId xmlns:p14="http://schemas.microsoft.com/office/powerpoint/2010/main" val="691784376"/>
      </p:ext>
    </p:extLst>
  </p:cSld>
  <p:clrMapOvr>
    <a:masterClrMapping/>
  </p:clrMapOvr>
</p:sld>
</file>

<file path=ppt/theme/theme1.xml><?xml version="1.0" encoding="utf-8"?>
<a:theme xmlns:a="http://schemas.openxmlformats.org/drawingml/2006/main" name="vtl_ppt_4x3_180709">
  <a:themeElements>
    <a:clrScheme name="Vitalant">
      <a:dk1>
        <a:srgbClr val="000000"/>
      </a:dk1>
      <a:lt1>
        <a:srgbClr val="FFFFFF"/>
      </a:lt1>
      <a:dk2>
        <a:srgbClr val="44546A"/>
      </a:dk2>
      <a:lt2>
        <a:srgbClr val="E7E6E6"/>
      </a:lt2>
      <a:accent1>
        <a:srgbClr val="E65300"/>
      </a:accent1>
      <a:accent2>
        <a:srgbClr val="712282"/>
      </a:accent2>
      <a:accent3>
        <a:srgbClr val="FF8200"/>
      </a:accent3>
      <a:accent4>
        <a:srgbClr val="FFA300"/>
      </a:accent4>
      <a:accent5>
        <a:srgbClr val="A25EB5"/>
      </a:accent5>
      <a:accent6>
        <a:srgbClr val="B31983"/>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wrap="none" anchor="ctr"/>
      <a:lstStyle>
        <a:defPPr>
          <a:defRPr/>
        </a:defPPr>
      </a:lstStyle>
    </a:spDef>
  </a:objectDefaults>
  <a:extraClrSchemeLst/>
  <a:extLst>
    <a:ext uri="{05A4C25C-085E-4340-85A3-A5531E510DB2}">
      <thm15:themeFamily xmlns:thm15="http://schemas.microsoft.com/office/thememl/2012/main" name="vtl_ppt_4x3_180709" id="{93BEDCC6-783D-1F49-A22A-EA2C5DA8DCDB}" vid="{CC375A35-0D24-FA46-9F58-A86FEDA143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vtl_ppt_4x3_180709</Template>
  <TotalTime>9174</TotalTime>
  <Words>6668</Words>
  <Application>Microsoft Office PowerPoint</Application>
  <PresentationFormat>On-screen Show (4:3)</PresentationFormat>
  <Paragraphs>826</Paragraphs>
  <Slides>87</Slides>
  <Notes>71</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87</vt:i4>
      </vt:variant>
    </vt:vector>
  </HeadingPairs>
  <TitlesOfParts>
    <vt:vector size="105" baseType="lpstr">
      <vt:lpstr>AdvOTfe809cc4</vt:lpstr>
      <vt:lpstr>Arial</vt:lpstr>
      <vt:lpstr>Arial Narrow</vt:lpstr>
      <vt:lpstr>Calibri</vt:lpstr>
      <vt:lpstr>Cambria</vt:lpstr>
      <vt:lpstr>Corbel</vt:lpstr>
      <vt:lpstr>Courier New</vt:lpstr>
      <vt:lpstr>Helvetica</vt:lpstr>
      <vt:lpstr>Helvetica-Bold</vt:lpstr>
      <vt:lpstr>Open Sans</vt:lpstr>
      <vt:lpstr>PT Sans</vt:lpstr>
      <vt:lpstr>roboto</vt:lpstr>
      <vt:lpstr>roboto</vt:lpstr>
      <vt:lpstr>Symbol</vt:lpstr>
      <vt:lpstr>Univers</vt:lpstr>
      <vt:lpstr>Utopia-Regular</vt:lpstr>
      <vt:lpstr>Wingdings</vt:lpstr>
      <vt:lpstr>vtl_ppt_4x3_180709</vt:lpstr>
      <vt:lpstr>“Extreme” RBC Alloimmunization:  Risk Factors, Blood Availability Challenges,                &amp; Transfusion Support  North Dakota state ASCLS meeting 2022 4/26/2022</vt:lpstr>
      <vt:lpstr>Conflict of Interest Disclosure &amp;Acknowledgements </vt:lpstr>
      <vt:lpstr>Objectives</vt:lpstr>
      <vt:lpstr>Outline</vt:lpstr>
      <vt:lpstr>Outline</vt:lpstr>
      <vt:lpstr>PowerPoint Presentation</vt:lpstr>
      <vt:lpstr>PowerPoint Presentation</vt:lpstr>
      <vt:lpstr>PowerPoint Presentation</vt:lpstr>
      <vt:lpstr>PowerPoint Presentation</vt:lpstr>
      <vt:lpstr>PowerPoint Presentation</vt:lpstr>
      <vt:lpstr>PowerPoint Presentation</vt:lpstr>
      <vt:lpstr>Plan = To collect two units from patient</vt:lpstr>
      <vt:lpstr>PowerPoint Presentation</vt:lpstr>
      <vt:lpstr>PowerPoint Presentation</vt:lpstr>
      <vt:lpstr>PowerPoint Presentation</vt:lpstr>
      <vt:lpstr>NEXT QUESTION:  Autologous vs. Allogeneic?</vt:lpstr>
      <vt:lpstr>Additional backup strategy:  Potentially importing a unit from South Africa</vt:lpstr>
      <vt:lpstr>Additional backup strategy:  Potentially importing a unit from South Africa</vt:lpstr>
      <vt:lpstr>What ultimately happened…</vt:lpstr>
      <vt:lpstr>What ultimately happened…</vt:lpstr>
      <vt:lpstr>What ultimately happened …</vt:lpstr>
      <vt:lpstr>What ultimately happened …</vt:lpstr>
      <vt:lpstr>Debriefing/Take-Home Messages</vt:lpstr>
      <vt:lpstr>Outline</vt:lpstr>
      <vt:lpstr>A “35,000-foot view” (Focus = Alloimmunization in General)</vt:lpstr>
      <vt:lpstr>Background</vt:lpstr>
      <vt:lpstr>Background</vt:lpstr>
      <vt:lpstr>PowerPoint Presentation</vt:lpstr>
      <vt:lpstr>PowerPoint Presentation</vt:lpstr>
      <vt:lpstr>PowerPoint Presentation</vt:lpstr>
      <vt:lpstr>PowerPoint Presentation</vt:lpstr>
      <vt:lpstr>A more detailed view (Focus = “Complex” Alloimmunization)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Debriefing/Take-Home Messages</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Debriefing/Take-Home Messages</vt:lpstr>
      <vt:lpstr>Outline</vt:lpstr>
      <vt:lpstr>Consolidating this discussion with a fun (really )  true/false quiz …</vt:lpstr>
      <vt:lpstr>Brief Quiz – True or False</vt:lpstr>
      <vt:lpstr>Brief Quiz – True or False</vt:lpstr>
      <vt:lpstr>Brief Quiz – True or False</vt:lpstr>
      <vt:lpstr>Brief Quiz – True or False</vt:lpstr>
      <vt:lpstr>Brief Quiz – True or False</vt:lpstr>
      <vt:lpstr>Brief Quiz – True or False</vt:lpstr>
      <vt:lpstr>Brief Quiz – True or False</vt:lpstr>
      <vt:lpstr>Brief Quiz – True or False</vt:lpstr>
      <vt:lpstr>Brief Quiz – True or False</vt:lpstr>
      <vt:lpstr>Brief Quiz – True or False</vt:lpstr>
      <vt:lpstr>Outline</vt:lpstr>
      <vt:lpstr>Selected References</vt:lpstr>
      <vt:lpstr>Selected References</vt:lpstr>
      <vt:lpstr>Outline</vt:lpstr>
      <vt:lpstr>Thank you</vt:lpstr>
    </vt:vector>
  </TitlesOfParts>
  <Company>BloodSource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egilmer</dc:creator>
  <cp:lastModifiedBy>Reda</cp:lastModifiedBy>
  <cp:revision>602</cp:revision>
  <cp:lastPrinted>2019-09-05T16:42:50Z</cp:lastPrinted>
  <dcterms:created xsi:type="dcterms:W3CDTF">2018-09-21T21:39:10Z</dcterms:created>
  <dcterms:modified xsi:type="dcterms:W3CDTF">2022-04-25T01:37:52Z</dcterms:modified>
</cp:coreProperties>
</file>