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handoutMasterIdLst>
    <p:handoutMasterId r:id="rId115"/>
  </p:handoutMasterIdLst>
  <p:sldIdLst>
    <p:sldId id="261" r:id="rId2"/>
    <p:sldId id="637" r:id="rId3"/>
    <p:sldId id="698" r:id="rId4"/>
    <p:sldId id="699" r:id="rId5"/>
    <p:sldId id="700" r:id="rId6"/>
    <p:sldId id="447" r:id="rId7"/>
    <p:sldId id="705" r:id="rId8"/>
    <p:sldId id="448" r:id="rId9"/>
    <p:sldId id="639" r:id="rId10"/>
    <p:sldId id="640" r:id="rId11"/>
    <p:sldId id="643" r:id="rId12"/>
    <p:sldId id="641" r:id="rId13"/>
    <p:sldId id="635" r:id="rId14"/>
    <p:sldId id="701" r:id="rId15"/>
    <p:sldId id="636" r:id="rId16"/>
    <p:sldId id="638" r:id="rId17"/>
    <p:sldId id="690" r:id="rId18"/>
    <p:sldId id="695" r:id="rId19"/>
    <p:sldId id="702" r:id="rId20"/>
    <p:sldId id="703" r:id="rId21"/>
    <p:sldId id="691" r:id="rId22"/>
    <p:sldId id="692" r:id="rId23"/>
    <p:sldId id="693" r:id="rId24"/>
    <p:sldId id="694" r:id="rId25"/>
    <p:sldId id="696" r:id="rId26"/>
    <p:sldId id="704" r:id="rId27"/>
    <p:sldId id="446" r:id="rId28"/>
    <p:sldId id="289" r:id="rId29"/>
    <p:sldId id="634" r:id="rId30"/>
    <p:sldId id="473" r:id="rId31"/>
    <p:sldId id="262" r:id="rId32"/>
    <p:sldId id="463" r:id="rId33"/>
    <p:sldId id="281" r:id="rId34"/>
    <p:sldId id="466" r:id="rId35"/>
    <p:sldId id="290" r:id="rId36"/>
    <p:sldId id="299" r:id="rId37"/>
    <p:sldId id="319" r:id="rId38"/>
    <p:sldId id="324" r:id="rId39"/>
    <p:sldId id="328" r:id="rId40"/>
    <p:sldId id="332" r:id="rId41"/>
    <p:sldId id="333" r:id="rId42"/>
    <p:sldId id="336" r:id="rId43"/>
    <p:sldId id="330" r:id="rId44"/>
    <p:sldId id="331" r:id="rId45"/>
    <p:sldId id="343" r:id="rId46"/>
    <p:sldId id="335" r:id="rId47"/>
    <p:sldId id="344" r:id="rId48"/>
    <p:sldId id="340" r:id="rId49"/>
    <p:sldId id="341" r:id="rId50"/>
    <p:sldId id="337" r:id="rId51"/>
    <p:sldId id="338" r:id="rId52"/>
    <p:sldId id="632" r:id="rId53"/>
    <p:sldId id="642" r:id="rId54"/>
    <p:sldId id="649" r:id="rId55"/>
    <p:sldId id="689" r:id="rId56"/>
    <p:sldId id="678" r:id="rId57"/>
    <p:sldId id="645" r:id="rId58"/>
    <p:sldId id="650" r:id="rId59"/>
    <p:sldId id="662" r:id="rId60"/>
    <p:sldId id="663" r:id="rId61"/>
    <p:sldId id="664" r:id="rId62"/>
    <p:sldId id="667" r:id="rId63"/>
    <p:sldId id="666" r:id="rId64"/>
    <p:sldId id="665" r:id="rId65"/>
    <p:sldId id="654" r:id="rId66"/>
    <p:sldId id="668" r:id="rId67"/>
    <p:sldId id="669" r:id="rId68"/>
    <p:sldId id="670" r:id="rId69"/>
    <p:sldId id="671" r:id="rId70"/>
    <p:sldId id="673" r:id="rId71"/>
    <p:sldId id="672" r:id="rId72"/>
    <p:sldId id="679" r:id="rId73"/>
    <p:sldId id="680" r:id="rId74"/>
    <p:sldId id="681" r:id="rId75"/>
    <p:sldId id="675" r:id="rId76"/>
    <p:sldId id="683" r:id="rId77"/>
    <p:sldId id="682" r:id="rId78"/>
    <p:sldId id="686" r:id="rId79"/>
    <p:sldId id="684" r:id="rId80"/>
    <p:sldId id="687" r:id="rId81"/>
    <p:sldId id="685" r:id="rId82"/>
    <p:sldId id="651" r:id="rId83"/>
    <p:sldId id="652" r:id="rId84"/>
    <p:sldId id="648" r:id="rId85"/>
    <p:sldId id="661" r:id="rId86"/>
    <p:sldId id="646" r:id="rId87"/>
    <p:sldId id="674" r:id="rId88"/>
    <p:sldId id="655" r:id="rId89"/>
    <p:sldId id="656" r:id="rId90"/>
    <p:sldId id="659" r:id="rId91"/>
    <p:sldId id="658" r:id="rId92"/>
    <p:sldId id="657" r:id="rId93"/>
    <p:sldId id="660" r:id="rId94"/>
    <p:sldId id="604" r:id="rId95"/>
    <p:sldId id="285" r:id="rId96"/>
    <p:sldId id="287" r:id="rId97"/>
    <p:sldId id="284" r:id="rId98"/>
    <p:sldId id="706" r:id="rId99"/>
    <p:sldId id="306" r:id="rId100"/>
    <p:sldId id="374" r:id="rId101"/>
    <p:sldId id="371" r:id="rId102"/>
    <p:sldId id="276" r:id="rId103"/>
    <p:sldId id="372" r:id="rId104"/>
    <p:sldId id="375" r:id="rId105"/>
    <p:sldId id="377" r:id="rId106"/>
    <p:sldId id="383" r:id="rId107"/>
    <p:sldId id="382" r:id="rId108"/>
    <p:sldId id="605" r:id="rId109"/>
    <p:sldId id="307" r:id="rId110"/>
    <p:sldId id="373" r:id="rId111"/>
    <p:sldId id="376" r:id="rId112"/>
    <p:sldId id="298"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Kirwin" initials="JK" lastIdx="2" clrIdx="0">
    <p:extLst>
      <p:ext uri="{19B8F6BF-5375-455C-9EA6-DF929625EA0E}">
        <p15:presenceInfo xmlns:p15="http://schemas.microsoft.com/office/powerpoint/2012/main" userId="f3660b18f6b6ec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706" autoAdjust="0"/>
  </p:normalViewPr>
  <p:slideViewPr>
    <p:cSldViewPr snapToGrid="0">
      <p:cViewPr varScale="1">
        <p:scale>
          <a:sx n="111" d="100"/>
          <a:sy n="111" d="100"/>
        </p:scale>
        <p:origin x="834" y="120"/>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3/13/2022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3/13/2022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3/13/2022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3/13/2022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3/13/2022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3/13/2022</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3/13/2022</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3/13/2022</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3/13/2022</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3/13/2022</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biblehub.com/psalms/18-10.htm" TargetMode="External"/><Relationship Id="rId2" Type="http://schemas.openxmlformats.org/officeDocument/2006/relationships/hyperlink" Target="http://biblehub.com/psalms/18-9.htm" TargetMode="External"/><Relationship Id="rId1" Type="http://schemas.openxmlformats.org/officeDocument/2006/relationships/slideLayout" Target="../slideLayouts/slideLayout2.xml"/><Relationship Id="rId4" Type="http://schemas.openxmlformats.org/officeDocument/2006/relationships/hyperlink" Target="http://biblehub.com/psalms/18-11.ht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biblehub.com/genesis/28-12.htm" TargetMode="External"/><Relationship Id="rId2" Type="http://schemas.openxmlformats.org/officeDocument/2006/relationships/hyperlink" Target="http://biblehub.com/genesis/28-11.htm" TargetMode="External"/><Relationship Id="rId1" Type="http://schemas.openxmlformats.org/officeDocument/2006/relationships/slideLayout" Target="../slideLayouts/slideLayout2.xml"/><Relationship Id="rId4" Type="http://schemas.openxmlformats.org/officeDocument/2006/relationships/hyperlink" Target="http://biblehub.com/genesis/28-13.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biblehub.com/job/1-19.htm" TargetMode="External"/><Relationship Id="rId2" Type="http://schemas.openxmlformats.org/officeDocument/2006/relationships/hyperlink" Target="https://biblehub.com/nkjv/job/1.htm#footnot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implypsychology.org/saul-mcleod.html" TargetMode="External"/><Relationship Id="rId2" Type="http://schemas.openxmlformats.org/officeDocument/2006/relationships/hyperlink" Target="https://www.simplypsychology.org/long-term-memory.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bible.knowing-jesus.com/topics/Remember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lueletterbible.org/search/preSearch.cfm?t=KJV&amp;Criteria=decree*+H1882" TargetMode="External"/><Relationship Id="rId2" Type="http://schemas.openxmlformats.org/officeDocument/2006/relationships/hyperlink" Target="https://www.blueletterbible.org/search/preSearch.cfm?t=KJV&amp;Criteria=law*+H1882"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ljazeera.com/topics/subjects/hacking.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716" y="2709206"/>
            <a:ext cx="9230501" cy="2139881"/>
          </a:xfrm>
        </p:spPr>
        <p:txBody>
          <a:bodyPr>
            <a:noAutofit/>
          </a:bodyPr>
          <a:lstStyle/>
          <a:p>
            <a:r>
              <a:rPr lang="en-US" sz="4400" dirty="0"/>
              <a:t>The Mandela Effect</a:t>
            </a:r>
            <a:endParaRPr lang="en-US" sz="3600" dirty="0"/>
          </a:p>
        </p:txBody>
      </p:sp>
      <p:sp>
        <p:nvSpPr>
          <p:cNvPr id="3" name="Subtitle 2"/>
          <p:cNvSpPr>
            <a:spLocks noGrp="1"/>
          </p:cNvSpPr>
          <p:nvPr>
            <p:ph type="subTitle" idx="1"/>
          </p:nvPr>
        </p:nvSpPr>
        <p:spPr>
          <a:xfrm>
            <a:off x="1286716" y="5499097"/>
            <a:ext cx="9635823" cy="910158"/>
          </a:xfrm>
        </p:spPr>
        <p:txBody>
          <a:bodyPr>
            <a:normAutofit lnSpcReduction="10000"/>
          </a:bodyPr>
          <a:lstStyle/>
          <a:p>
            <a:r>
              <a:rPr lang="en-US" sz="3200" b="0" i="0" dirty="0">
                <a:solidFill>
                  <a:srgbClr val="FF0000"/>
                </a:solidFill>
                <a:effectLst/>
                <a:latin typeface="Roboto" panose="02000000000000000000" pitchFamily="2" charset="0"/>
              </a:rPr>
              <a:t>2 Timothy 3:1 </a:t>
            </a:r>
            <a:r>
              <a:rPr lang="en-US" sz="3200" b="0" i="0" dirty="0">
                <a:solidFill>
                  <a:srgbClr val="001320"/>
                </a:solidFill>
                <a:effectLst/>
                <a:latin typeface="Roboto" panose="02000000000000000000" pitchFamily="2" charset="0"/>
              </a:rPr>
              <a:t>”But know this, that in the last days perilous times will come”</a:t>
            </a:r>
            <a:endParaRPr lang="en-US" sz="3200" b="0" i="0" dirty="0">
              <a:solidFill>
                <a:srgbClr val="202124"/>
              </a:solidFill>
              <a:effectLst/>
              <a:latin typeface="Roboto" panose="02000000000000000000" pitchFamily="2" charset="0"/>
            </a:endParaRPr>
          </a:p>
          <a:p>
            <a:endParaRPr lang="en-US" sz="2800" dirty="0">
              <a:solidFill>
                <a:srgbClr val="202124"/>
              </a:solidFill>
              <a:latin typeface="Roboto" panose="02000000000000000000" pitchFamily="2" charset="0"/>
            </a:endParaRPr>
          </a:p>
          <a:p>
            <a:endParaRPr lang="en-US" sz="3200" dirty="0"/>
          </a:p>
        </p:txBody>
      </p:sp>
      <p:sp>
        <p:nvSpPr>
          <p:cNvPr id="9" name="TextBox 8">
            <a:extLst>
              <a:ext uri="{FF2B5EF4-FFF2-40B4-BE49-F238E27FC236}">
                <a16:creationId xmlns:a16="http://schemas.microsoft.com/office/drawing/2014/main" id="{29A39F5D-0AAB-4341-BA49-8D0B21348D1B}"/>
              </a:ext>
            </a:extLst>
          </p:cNvPr>
          <p:cNvSpPr txBox="1"/>
          <p:nvPr/>
        </p:nvSpPr>
        <p:spPr>
          <a:xfrm>
            <a:off x="6642340" y="162255"/>
            <a:ext cx="5262111" cy="3323987"/>
          </a:xfrm>
          <a:prstGeom prst="rect">
            <a:avLst/>
          </a:prstGeom>
          <a:noFill/>
        </p:spPr>
        <p:txBody>
          <a:bodyPr wrap="square" rtlCol="0">
            <a:spAutoFit/>
          </a:bodyPr>
          <a:lstStyle/>
          <a:p>
            <a:pPr algn="r"/>
            <a:endParaRPr lang="en-US" sz="3200" b="1" dirty="0"/>
          </a:p>
          <a:p>
            <a:pPr algn="r"/>
            <a:endParaRPr lang="en-US" sz="3200" b="1" dirty="0"/>
          </a:p>
          <a:p>
            <a:pPr algn="r"/>
            <a:endParaRPr lang="en-US" sz="3200" b="1" dirty="0"/>
          </a:p>
          <a:p>
            <a:pPr algn="r"/>
            <a:r>
              <a:rPr lang="en-US" sz="3200" b="1" dirty="0"/>
              <a:t>Overview by John Kirwin</a:t>
            </a:r>
          </a:p>
          <a:p>
            <a:pPr algn="r"/>
            <a:r>
              <a:rPr lang="en-US" sz="3200" b="1" dirty="0"/>
              <a:t>Wakeuporelse.com</a:t>
            </a:r>
          </a:p>
          <a:p>
            <a:pPr algn="r"/>
            <a:r>
              <a:rPr lang="en-US" sz="3200" b="1" dirty="0"/>
              <a:t>Wakeuporelse (</a:t>
            </a:r>
            <a:r>
              <a:rPr lang="en-US" sz="3200" b="1" dirty="0" err="1"/>
              <a:t>Youtube</a:t>
            </a:r>
            <a:r>
              <a:rPr lang="en-US" sz="3200" b="1" dirty="0"/>
              <a:t>)</a:t>
            </a:r>
          </a:p>
          <a:p>
            <a:endParaRPr lang="en-US" dirty="0"/>
          </a:p>
        </p:txBody>
      </p:sp>
      <p:pic>
        <p:nvPicPr>
          <p:cNvPr id="10" name="Picture 9">
            <a:extLst>
              <a:ext uri="{FF2B5EF4-FFF2-40B4-BE49-F238E27FC236}">
                <a16:creationId xmlns:a16="http://schemas.microsoft.com/office/drawing/2014/main" id="{5B25FDF1-DE2B-436B-8D96-6A5D4F4C3AEF}"/>
              </a:ext>
            </a:extLst>
          </p:cNvPr>
          <p:cNvPicPr>
            <a:picLocks noChangeAspect="1"/>
          </p:cNvPicPr>
          <p:nvPr/>
        </p:nvPicPr>
        <p:blipFill>
          <a:blip r:embed="rId2"/>
          <a:stretch>
            <a:fillRect/>
          </a:stretch>
        </p:blipFill>
        <p:spPr>
          <a:xfrm>
            <a:off x="347933" y="69406"/>
            <a:ext cx="5899945" cy="3244970"/>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EE36-02A6-491A-816B-E4719AEC2F72}"/>
              </a:ext>
            </a:extLst>
          </p:cNvPr>
          <p:cNvSpPr>
            <a:spLocks noGrp="1"/>
          </p:cNvSpPr>
          <p:nvPr>
            <p:ph type="title"/>
          </p:nvPr>
        </p:nvSpPr>
        <p:spPr>
          <a:xfrm>
            <a:off x="1295400" y="-226747"/>
            <a:ext cx="9601200" cy="1142385"/>
          </a:xfrm>
        </p:spPr>
        <p:txBody>
          <a:bodyPr/>
          <a:lstStyle/>
          <a:p>
            <a:r>
              <a:rPr lang="en-US" dirty="0"/>
              <a:t>New Movie</a:t>
            </a:r>
          </a:p>
        </p:txBody>
      </p:sp>
      <p:pic>
        <p:nvPicPr>
          <p:cNvPr id="5" name="Content Placeholder 4">
            <a:extLst>
              <a:ext uri="{FF2B5EF4-FFF2-40B4-BE49-F238E27FC236}">
                <a16:creationId xmlns:a16="http://schemas.microsoft.com/office/drawing/2014/main" id="{8B463F42-CAC4-4C7D-A1C7-6182AAF3E707}"/>
              </a:ext>
            </a:extLst>
          </p:cNvPr>
          <p:cNvPicPr>
            <a:picLocks noGrp="1" noChangeAspect="1"/>
          </p:cNvPicPr>
          <p:nvPr>
            <p:ph idx="1"/>
          </p:nvPr>
        </p:nvPicPr>
        <p:blipFill>
          <a:blip r:embed="rId2"/>
          <a:stretch>
            <a:fillRect/>
          </a:stretch>
        </p:blipFill>
        <p:spPr>
          <a:xfrm>
            <a:off x="2200563" y="1490961"/>
            <a:ext cx="8032413" cy="4662133"/>
          </a:xfrm>
        </p:spPr>
      </p:pic>
    </p:spTree>
    <p:extLst>
      <p:ext uri="{BB962C8B-B14F-4D97-AF65-F5344CB8AC3E}">
        <p14:creationId xmlns:p14="http://schemas.microsoft.com/office/powerpoint/2010/main" val="15384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483A-75DB-4F59-A7A9-289B8A03299B}"/>
              </a:ext>
            </a:extLst>
          </p:cNvPr>
          <p:cNvSpPr>
            <a:spLocks noGrp="1"/>
          </p:cNvSpPr>
          <p:nvPr>
            <p:ph type="title"/>
          </p:nvPr>
        </p:nvSpPr>
        <p:spPr/>
        <p:txBody>
          <a:bodyPr/>
          <a:lstStyle/>
          <a:p>
            <a:r>
              <a:rPr lang="en-US" dirty="0"/>
              <a:t>Isaiah 27:12 NAS Version</a:t>
            </a:r>
          </a:p>
        </p:txBody>
      </p:sp>
      <p:sp>
        <p:nvSpPr>
          <p:cNvPr id="3" name="Content Placeholder 2">
            <a:extLst>
              <a:ext uri="{FF2B5EF4-FFF2-40B4-BE49-F238E27FC236}">
                <a16:creationId xmlns:a16="http://schemas.microsoft.com/office/drawing/2014/main" id="{0D57E925-F343-4623-A3D6-29239E6F854D}"/>
              </a:ext>
            </a:extLst>
          </p:cNvPr>
          <p:cNvSpPr>
            <a:spLocks noGrp="1"/>
          </p:cNvSpPr>
          <p:nvPr>
            <p:ph idx="1"/>
          </p:nvPr>
        </p:nvSpPr>
        <p:spPr/>
        <p:txBody>
          <a:bodyPr/>
          <a:lstStyle/>
          <a:p>
            <a:pPr marL="0" marR="0" indent="0">
              <a:lnSpc>
                <a:spcPct val="107000"/>
              </a:lnSpc>
              <a:spcBef>
                <a:spcPts val="0"/>
              </a:spcBef>
              <a:spcAft>
                <a:spcPts val="800"/>
              </a:spcAft>
              <a:buNone/>
            </a:pP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And it shall come to pass in that day, that </a:t>
            </a:r>
            <a:r>
              <a:rPr lang="en-US" sz="28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Jehovah will beat off his fruit</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from the flood of the River unto the brook of Egypt; and ye shall be gathered one by one, O ye children of Israel.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81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AC5B-4059-4AF3-8C26-42AF8306F8D0}"/>
              </a:ext>
            </a:extLst>
          </p:cNvPr>
          <p:cNvSpPr>
            <a:spLocks noGrp="1"/>
          </p:cNvSpPr>
          <p:nvPr>
            <p:ph type="title"/>
          </p:nvPr>
        </p:nvSpPr>
        <p:spPr/>
        <p:txBody>
          <a:bodyPr/>
          <a:lstStyle/>
          <a:p>
            <a:r>
              <a:rPr lang="en-US" dirty="0"/>
              <a:t>Nursing Fathers? LBGT </a:t>
            </a:r>
            <a:r>
              <a:rPr lang="en-US" dirty="0" err="1"/>
              <a:t>adgenda</a:t>
            </a:r>
            <a:endParaRPr lang="en-US" dirty="0"/>
          </a:p>
        </p:txBody>
      </p:sp>
      <p:sp>
        <p:nvSpPr>
          <p:cNvPr id="3" name="Content Placeholder 2">
            <a:extLst>
              <a:ext uri="{FF2B5EF4-FFF2-40B4-BE49-F238E27FC236}">
                <a16:creationId xmlns:a16="http://schemas.microsoft.com/office/drawing/2014/main" id="{82C869F7-9E78-44FD-A678-D5CC9D61A147}"/>
              </a:ext>
            </a:extLst>
          </p:cNvPr>
          <p:cNvSpPr>
            <a:spLocks noGrp="1"/>
          </p:cNvSpPr>
          <p:nvPr>
            <p:ph idx="1"/>
          </p:nvPr>
        </p:nvSpPr>
        <p:spPr/>
        <p:txBody>
          <a:bodyPr>
            <a:normAutofit fontScale="92500" lnSpcReduction="20000"/>
          </a:bodyPr>
          <a:lstStyle/>
          <a:p>
            <a:pPr lvl="0"/>
            <a:r>
              <a:rPr lang="en-US" sz="3200" dirty="0"/>
              <a:t>Num 11:12   Have I conceived all this people? have I begotten them, that thou shouldest say unto me, Carry them in thy bosom, as a </a:t>
            </a:r>
            <a:r>
              <a:rPr lang="en-US" sz="3200" b="1" dirty="0"/>
              <a:t>nursing father </a:t>
            </a:r>
            <a:r>
              <a:rPr lang="en-US" sz="3200" dirty="0"/>
              <a:t>beareth the sucking child, unto the land which thou swarest unto their fathers?</a:t>
            </a:r>
            <a:br>
              <a:rPr lang="en-US" sz="3200" dirty="0"/>
            </a:br>
            <a:endParaRPr lang="en-US" sz="3200" dirty="0"/>
          </a:p>
          <a:p>
            <a:pPr lvl="0"/>
            <a:r>
              <a:rPr lang="en-US" sz="3200" dirty="0"/>
              <a:t>Isaiha 60:16  Thou shalt also suck the milk of the Gentiles, and </a:t>
            </a:r>
            <a:r>
              <a:rPr lang="en-US" sz="3200" b="1" dirty="0"/>
              <a:t>shalt suck the breast of kings</a:t>
            </a:r>
            <a:r>
              <a:rPr lang="en-US" sz="3200" dirty="0"/>
              <a:t>: and thou shalt know that I the LORD </a:t>
            </a:r>
            <a:r>
              <a:rPr lang="en-US" sz="3200" i="1" dirty="0"/>
              <a:t>am</a:t>
            </a:r>
            <a:r>
              <a:rPr lang="en-US" sz="3200" dirty="0"/>
              <a:t> thy Saviour and thy Redeemer, the mighty One of Jacob. </a:t>
            </a:r>
          </a:p>
          <a:p>
            <a:endParaRPr lang="en-US" dirty="0"/>
          </a:p>
        </p:txBody>
      </p:sp>
    </p:spTree>
    <p:extLst>
      <p:ext uri="{BB962C8B-B14F-4D97-AF65-F5344CB8AC3E}">
        <p14:creationId xmlns:p14="http://schemas.microsoft.com/office/powerpoint/2010/main" val="53126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CE91-4C89-4CE0-99D4-11E40BAACC2D}"/>
              </a:ext>
            </a:extLst>
          </p:cNvPr>
          <p:cNvSpPr>
            <a:spLocks noGrp="1"/>
          </p:cNvSpPr>
          <p:nvPr>
            <p:ph type="title"/>
          </p:nvPr>
        </p:nvSpPr>
        <p:spPr/>
        <p:txBody>
          <a:bodyPr>
            <a:normAutofit/>
          </a:bodyPr>
          <a:lstStyle/>
          <a:p>
            <a:r>
              <a:rPr lang="en-US" dirty="0"/>
              <a:t>Female Angels?</a:t>
            </a:r>
          </a:p>
        </p:txBody>
      </p:sp>
      <p:sp>
        <p:nvSpPr>
          <p:cNvPr id="3" name="Content Placeholder 2">
            <a:extLst>
              <a:ext uri="{FF2B5EF4-FFF2-40B4-BE49-F238E27FC236}">
                <a16:creationId xmlns:a16="http://schemas.microsoft.com/office/drawing/2014/main" id="{E91100D7-6426-4D28-8106-5131F6F6D6D6}"/>
              </a:ext>
            </a:extLst>
          </p:cNvPr>
          <p:cNvSpPr>
            <a:spLocks noGrp="1"/>
          </p:cNvSpPr>
          <p:nvPr>
            <p:ph idx="1"/>
          </p:nvPr>
        </p:nvSpPr>
        <p:spPr/>
        <p:txBody>
          <a:bodyPr>
            <a:normAutofit/>
          </a:bodyPr>
          <a:lstStyle/>
          <a:p>
            <a:pPr lvl="0"/>
            <a:r>
              <a:rPr lang="en-US" sz="3600" dirty="0"/>
              <a:t>Zechariah 5:9.  </a:t>
            </a:r>
          </a:p>
          <a:p>
            <a:pPr lvl="1"/>
            <a:r>
              <a:rPr lang="en-US" sz="3600" dirty="0"/>
              <a:t>Then lifted I up mine eyes, and looked, and, behold, there came out two women, and the wind was in their wings; for they had wings like the wings of a stork: and they lifted up the ephah between the earth and the heaven.</a:t>
            </a:r>
          </a:p>
          <a:p>
            <a:pPr marL="0" indent="0">
              <a:buNone/>
            </a:pPr>
            <a:endParaRPr lang="en-US" dirty="0"/>
          </a:p>
        </p:txBody>
      </p:sp>
    </p:spTree>
    <p:extLst>
      <p:ext uri="{BB962C8B-B14F-4D97-AF65-F5344CB8AC3E}">
        <p14:creationId xmlns:p14="http://schemas.microsoft.com/office/powerpoint/2010/main" val="26014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03BF-4ADA-4C84-80B3-03A4437C930F}"/>
              </a:ext>
            </a:extLst>
          </p:cNvPr>
          <p:cNvSpPr>
            <a:spLocks noGrp="1"/>
          </p:cNvSpPr>
          <p:nvPr>
            <p:ph type="title"/>
          </p:nvPr>
        </p:nvSpPr>
        <p:spPr/>
        <p:txBody>
          <a:bodyPr/>
          <a:lstStyle/>
          <a:p>
            <a:r>
              <a:rPr lang="en-US" dirty="0"/>
              <a:t>Vulgar</a:t>
            </a:r>
          </a:p>
        </p:txBody>
      </p:sp>
      <p:sp>
        <p:nvSpPr>
          <p:cNvPr id="3" name="Content Placeholder 2">
            <a:extLst>
              <a:ext uri="{FF2B5EF4-FFF2-40B4-BE49-F238E27FC236}">
                <a16:creationId xmlns:a16="http://schemas.microsoft.com/office/drawing/2014/main" id="{31D2B0FE-3A25-4A99-8442-C37E5849600B}"/>
              </a:ext>
            </a:extLst>
          </p:cNvPr>
          <p:cNvSpPr>
            <a:spLocks noGrp="1"/>
          </p:cNvSpPr>
          <p:nvPr>
            <p:ph idx="1"/>
          </p:nvPr>
        </p:nvSpPr>
        <p:spPr/>
        <p:txBody>
          <a:bodyPr>
            <a:normAutofit lnSpcReduction="10000"/>
          </a:bodyPr>
          <a:lstStyle/>
          <a:p>
            <a:pPr lvl="0"/>
            <a:r>
              <a:rPr lang="en-US" sz="2600" dirty="0"/>
              <a:t>How many times the bible use the term  pisseth against a wall</a:t>
            </a:r>
          </a:p>
          <a:p>
            <a:pPr lvl="1"/>
            <a:r>
              <a:rPr lang="en-US" sz="2400" dirty="0"/>
              <a:t>ANSWER 6</a:t>
            </a:r>
          </a:p>
          <a:p>
            <a:pPr lvl="1"/>
            <a:r>
              <a:rPr lang="en-US" sz="2400" dirty="0"/>
              <a:t>1st Samuel 25:22, 1st Samuel 25:30, 1</a:t>
            </a:r>
            <a:r>
              <a:rPr lang="en-US" sz="2400" baseline="30000" dirty="0"/>
              <a:t>st</a:t>
            </a:r>
            <a:r>
              <a:rPr lang="en-US" sz="2400" dirty="0"/>
              <a:t> Kings 16:11, 1st Kings 14:10, 1st Kings 21:21 2nd Kings 9:8</a:t>
            </a:r>
          </a:p>
          <a:p>
            <a:r>
              <a:rPr lang="en-US" sz="2600" dirty="0"/>
              <a:t>Isaiah 36:12</a:t>
            </a:r>
          </a:p>
          <a:p>
            <a:pPr lvl="1"/>
            <a:r>
              <a:rPr lang="en-US" sz="2600" dirty="0"/>
              <a:t>But Rabshakeh said, Hath my master sent me to thy master and to thee to speak these words? hath he not sent me to the men that sit upon the wall, that they may eat their own dung, and drink their own piss with you?</a:t>
            </a:r>
          </a:p>
          <a:p>
            <a:endParaRPr lang="en-US" sz="2600" dirty="0"/>
          </a:p>
          <a:p>
            <a:endParaRPr lang="en-US" dirty="0"/>
          </a:p>
        </p:txBody>
      </p:sp>
    </p:spTree>
    <p:extLst>
      <p:ext uri="{BB962C8B-B14F-4D97-AF65-F5344CB8AC3E}">
        <p14:creationId xmlns:p14="http://schemas.microsoft.com/office/powerpoint/2010/main" val="347278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5A41-5DE0-45FE-A462-C7C28807B38D}"/>
              </a:ext>
            </a:extLst>
          </p:cNvPr>
          <p:cNvSpPr>
            <a:spLocks noGrp="1"/>
          </p:cNvSpPr>
          <p:nvPr>
            <p:ph type="title"/>
          </p:nvPr>
        </p:nvSpPr>
        <p:spPr/>
        <p:txBody>
          <a:bodyPr/>
          <a:lstStyle/>
          <a:p>
            <a:r>
              <a:rPr lang="en-US" dirty="0"/>
              <a:t>Fairy tales</a:t>
            </a:r>
          </a:p>
        </p:txBody>
      </p:sp>
      <p:sp>
        <p:nvSpPr>
          <p:cNvPr id="3" name="Content Placeholder 2">
            <a:extLst>
              <a:ext uri="{FF2B5EF4-FFF2-40B4-BE49-F238E27FC236}">
                <a16:creationId xmlns:a16="http://schemas.microsoft.com/office/drawing/2014/main" id="{30386D16-398E-4101-9639-FC20FAAC9B5D}"/>
              </a:ext>
            </a:extLst>
          </p:cNvPr>
          <p:cNvSpPr>
            <a:spLocks noGrp="1"/>
          </p:cNvSpPr>
          <p:nvPr>
            <p:ph idx="1"/>
          </p:nvPr>
        </p:nvSpPr>
        <p:spPr/>
        <p:txBody>
          <a:bodyPr/>
          <a:lstStyle/>
          <a:p>
            <a:r>
              <a:rPr lang="en-US" sz="2800" dirty="0"/>
              <a:t>How many times does the bible mention unicorns  </a:t>
            </a:r>
          </a:p>
          <a:p>
            <a:pPr lvl="1"/>
            <a:r>
              <a:rPr lang="en-US" sz="2600" dirty="0"/>
              <a:t>ANSWER    9</a:t>
            </a:r>
          </a:p>
          <a:p>
            <a:r>
              <a:rPr lang="en-US" sz="2800" dirty="0"/>
              <a:t>Numbers 23:22, Numbers 24:8, Deuteronomy 33:17, Job 39:9, Job 39:10, Psalms 22 20, Psalms 29:6, Psalms 92:10, Isaiah 34:7</a:t>
            </a:r>
          </a:p>
          <a:p>
            <a:endParaRPr lang="en-US" sz="2800" dirty="0"/>
          </a:p>
          <a:p>
            <a:endParaRPr lang="en-US" dirty="0"/>
          </a:p>
        </p:txBody>
      </p:sp>
    </p:spTree>
    <p:extLst>
      <p:ext uri="{BB962C8B-B14F-4D97-AF65-F5344CB8AC3E}">
        <p14:creationId xmlns:p14="http://schemas.microsoft.com/office/powerpoint/2010/main" val="43002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6DF8-0D67-4281-9239-DA0A8F4BB11E}"/>
              </a:ext>
            </a:extLst>
          </p:cNvPr>
          <p:cNvSpPr>
            <a:spLocks noGrp="1"/>
          </p:cNvSpPr>
          <p:nvPr>
            <p:ph type="title"/>
          </p:nvPr>
        </p:nvSpPr>
        <p:spPr/>
        <p:txBody>
          <a:bodyPr/>
          <a:lstStyle/>
          <a:p>
            <a:r>
              <a:rPr lang="en-US" dirty="0"/>
              <a:t>New places</a:t>
            </a:r>
          </a:p>
        </p:txBody>
      </p:sp>
      <p:sp>
        <p:nvSpPr>
          <p:cNvPr id="3" name="Content Placeholder 2">
            <a:extLst>
              <a:ext uri="{FF2B5EF4-FFF2-40B4-BE49-F238E27FC236}">
                <a16:creationId xmlns:a16="http://schemas.microsoft.com/office/drawing/2014/main" id="{94613ABD-BF84-4DB1-9746-CE920E648A4A}"/>
              </a:ext>
            </a:extLst>
          </p:cNvPr>
          <p:cNvSpPr>
            <a:spLocks noGrp="1"/>
          </p:cNvSpPr>
          <p:nvPr>
            <p:ph idx="1"/>
          </p:nvPr>
        </p:nvSpPr>
        <p:spPr/>
        <p:txBody>
          <a:bodyPr>
            <a:normAutofit fontScale="47500" lnSpcReduction="20000"/>
          </a:bodyPr>
          <a:lstStyle/>
          <a:p>
            <a:r>
              <a:rPr lang="en-US" sz="4800" dirty="0"/>
              <a:t>Num 33:46 	</a:t>
            </a:r>
            <a:r>
              <a:rPr lang="en-US" sz="4800" dirty="0" err="1"/>
              <a:t>Almondiblathaim</a:t>
            </a:r>
            <a:r>
              <a:rPr lang="en-US" sz="4800" dirty="0"/>
              <a:t>.</a:t>
            </a:r>
          </a:p>
          <a:p>
            <a:r>
              <a:rPr lang="en-US" sz="4800" dirty="0"/>
              <a:t>Num 33:16 	</a:t>
            </a:r>
            <a:r>
              <a:rPr lang="en-US" sz="4800" dirty="0" err="1"/>
              <a:t>Kibrothhattaavah</a:t>
            </a:r>
            <a:r>
              <a:rPr lang="en-US" sz="4800" dirty="0"/>
              <a:t>.</a:t>
            </a:r>
          </a:p>
          <a:p>
            <a:r>
              <a:rPr lang="en-US" sz="4800" dirty="0"/>
              <a:t>Josh 18:24 	</a:t>
            </a:r>
            <a:r>
              <a:rPr lang="en-US" sz="4800" dirty="0" err="1"/>
              <a:t>Chepharhaammonai</a:t>
            </a:r>
            <a:endParaRPr lang="en-US" sz="4800" dirty="0"/>
          </a:p>
          <a:p>
            <a:r>
              <a:rPr lang="en-US" sz="4800" dirty="0"/>
              <a:t>1 Sam 1:1 		</a:t>
            </a:r>
            <a:r>
              <a:rPr lang="en-US" sz="4800" dirty="0" err="1"/>
              <a:t>Ramathaimzophim</a:t>
            </a:r>
            <a:endParaRPr lang="en-US" sz="4800" dirty="0"/>
          </a:p>
          <a:p>
            <a:r>
              <a:rPr lang="en-US" sz="4800" dirty="0"/>
              <a:t>1 Sam 23:28 	</a:t>
            </a:r>
            <a:r>
              <a:rPr lang="en-US" sz="4800" dirty="0" err="1"/>
              <a:t>Selahammahlekoth</a:t>
            </a:r>
            <a:endParaRPr lang="en-US" sz="4800" dirty="0"/>
          </a:p>
          <a:p>
            <a:r>
              <a:rPr lang="en-US" sz="4800" dirty="0"/>
              <a:t>2 Sam 2:16 	</a:t>
            </a:r>
            <a:r>
              <a:rPr lang="en-US" sz="4800" dirty="0" err="1"/>
              <a:t>Helkathhazzurim</a:t>
            </a:r>
            <a:endParaRPr lang="en-US" sz="4800" dirty="0"/>
          </a:p>
          <a:p>
            <a:r>
              <a:rPr lang="en-US" sz="4800" dirty="0"/>
              <a:t>2 Kgs 15:29 	</a:t>
            </a:r>
            <a:r>
              <a:rPr lang="en-US" sz="4800" dirty="0" err="1"/>
              <a:t>Abelbethmaachah</a:t>
            </a:r>
            <a:endParaRPr lang="en-US" sz="4800" dirty="0"/>
          </a:p>
          <a:p>
            <a:r>
              <a:rPr lang="en-US" sz="4800" dirty="0"/>
              <a:t>2 Kgs 15:29 	</a:t>
            </a:r>
            <a:r>
              <a:rPr lang="en-US" sz="4800" dirty="0" err="1"/>
              <a:t>Abelbethmaachah</a:t>
            </a:r>
            <a:endParaRPr lang="en-US" sz="4800" dirty="0"/>
          </a:p>
          <a:p>
            <a:endParaRPr lang="en-US" sz="4800" dirty="0"/>
          </a:p>
          <a:p>
            <a:endParaRPr lang="en-US" sz="4800" dirty="0"/>
          </a:p>
          <a:p>
            <a:pPr marL="45720" indent="0">
              <a:buNone/>
            </a:pPr>
            <a:endParaRPr lang="en-US" sz="3200" dirty="0"/>
          </a:p>
        </p:txBody>
      </p:sp>
    </p:spTree>
    <p:extLst>
      <p:ext uri="{BB962C8B-B14F-4D97-AF65-F5344CB8AC3E}">
        <p14:creationId xmlns:p14="http://schemas.microsoft.com/office/powerpoint/2010/main" val="87345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4218-C420-4A7F-BCB0-A91F2F84C1E4}"/>
              </a:ext>
            </a:extLst>
          </p:cNvPr>
          <p:cNvSpPr>
            <a:spLocks noGrp="1"/>
          </p:cNvSpPr>
          <p:nvPr>
            <p:ph type="title"/>
          </p:nvPr>
        </p:nvSpPr>
        <p:spPr/>
        <p:txBody>
          <a:bodyPr/>
          <a:lstStyle/>
          <a:p>
            <a:r>
              <a:rPr lang="en-US" dirty="0"/>
              <a:t>New names</a:t>
            </a:r>
          </a:p>
        </p:txBody>
      </p:sp>
      <p:sp>
        <p:nvSpPr>
          <p:cNvPr id="3" name="Content Placeholder 2">
            <a:extLst>
              <a:ext uri="{FF2B5EF4-FFF2-40B4-BE49-F238E27FC236}">
                <a16:creationId xmlns:a16="http://schemas.microsoft.com/office/drawing/2014/main" id="{471982EE-572D-43F8-B3F3-129310795B57}"/>
              </a:ext>
            </a:extLst>
          </p:cNvPr>
          <p:cNvSpPr>
            <a:spLocks noGrp="1"/>
          </p:cNvSpPr>
          <p:nvPr>
            <p:ph idx="1"/>
          </p:nvPr>
        </p:nvSpPr>
        <p:spPr/>
        <p:txBody>
          <a:bodyPr/>
          <a:lstStyle/>
          <a:p>
            <a:r>
              <a:rPr lang="en-US" sz="2800" dirty="0"/>
              <a:t>Judges 3:8  	King </a:t>
            </a:r>
            <a:r>
              <a:rPr lang="en-US" sz="2800" dirty="0" err="1"/>
              <a:t>Chushanrishathaim</a:t>
            </a:r>
            <a:endParaRPr lang="en-US" sz="2800" dirty="0"/>
          </a:p>
          <a:p>
            <a:r>
              <a:rPr lang="en-US" sz="2800" dirty="0"/>
              <a:t>2 Kgs 20:12 	</a:t>
            </a:r>
            <a:r>
              <a:rPr lang="en-US" sz="2800" dirty="0" err="1"/>
              <a:t>Berodachbaladan</a:t>
            </a:r>
            <a:endParaRPr lang="en-US" sz="2800" dirty="0"/>
          </a:p>
          <a:p>
            <a:r>
              <a:rPr lang="en-US" sz="2800" dirty="0"/>
              <a:t>Isa 8:1 		</a:t>
            </a:r>
            <a:r>
              <a:rPr lang="en-US" sz="2800" dirty="0" err="1"/>
              <a:t>Mahershalalhashbaz</a:t>
            </a:r>
            <a:r>
              <a:rPr lang="en-US" sz="2800" dirty="0"/>
              <a:t>. </a:t>
            </a:r>
          </a:p>
          <a:p>
            <a:pPr lvl="1"/>
            <a:r>
              <a:rPr lang="en-US" sz="2600" dirty="0"/>
              <a:t>(Illegitimate child of Isaiah)</a:t>
            </a:r>
          </a:p>
          <a:p>
            <a:r>
              <a:rPr lang="en-US" sz="2800" dirty="0"/>
              <a:t>Ezra 4:9 		</a:t>
            </a:r>
            <a:r>
              <a:rPr lang="en-US" sz="2800" dirty="0" err="1"/>
              <a:t>Apharsathchites</a:t>
            </a:r>
            <a:r>
              <a:rPr lang="en-US" sz="2800" dirty="0"/>
              <a:t>   People group</a:t>
            </a:r>
          </a:p>
          <a:p>
            <a:r>
              <a:rPr lang="en-US" sz="2800" dirty="0"/>
              <a:t>Isa 39:1 		</a:t>
            </a:r>
            <a:r>
              <a:rPr lang="en-US" sz="2800" dirty="0" err="1"/>
              <a:t>Merodachbaladan</a:t>
            </a:r>
            <a:endParaRPr lang="en-US" sz="2800" dirty="0"/>
          </a:p>
          <a:p>
            <a:endParaRPr lang="en-US" dirty="0"/>
          </a:p>
        </p:txBody>
      </p:sp>
    </p:spTree>
    <p:extLst>
      <p:ext uri="{BB962C8B-B14F-4D97-AF65-F5344CB8AC3E}">
        <p14:creationId xmlns:p14="http://schemas.microsoft.com/office/powerpoint/2010/main" val="179439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75C6-662F-49CC-BD4B-21884C599B24}"/>
              </a:ext>
            </a:extLst>
          </p:cNvPr>
          <p:cNvSpPr>
            <a:spLocks noGrp="1"/>
          </p:cNvSpPr>
          <p:nvPr>
            <p:ph type="title"/>
          </p:nvPr>
        </p:nvSpPr>
        <p:spPr/>
        <p:txBody>
          <a:bodyPr/>
          <a:lstStyle/>
          <a:p>
            <a:r>
              <a:rPr lang="en-US" b="1" i="0" dirty="0">
                <a:solidFill>
                  <a:srgbClr val="001320"/>
                </a:solidFill>
                <a:effectLst/>
                <a:latin typeface="Verdana" panose="020B0604030504040204" pitchFamily="34" charset="0"/>
              </a:rPr>
              <a:t>Isaiah 8:1-3 NIV</a:t>
            </a:r>
            <a:endParaRPr lang="en-US" dirty="0"/>
          </a:p>
        </p:txBody>
      </p:sp>
      <p:sp>
        <p:nvSpPr>
          <p:cNvPr id="3" name="Content Placeholder 2">
            <a:extLst>
              <a:ext uri="{FF2B5EF4-FFF2-40B4-BE49-F238E27FC236}">
                <a16:creationId xmlns:a16="http://schemas.microsoft.com/office/drawing/2014/main" id="{A3268976-4414-4616-8771-60D48CC8AB97}"/>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rPr>
              <a:t>The </a:t>
            </a:r>
            <a:r>
              <a:rPr lang="en-US" sz="2800" b="0" i="0" cap="small" dirty="0">
                <a:solidFill>
                  <a:srgbClr val="001320"/>
                </a:solidFill>
                <a:effectLst/>
                <a:latin typeface="Roboto" panose="02000000000000000000" pitchFamily="2" charset="0"/>
              </a:rPr>
              <a:t>Lord</a:t>
            </a:r>
            <a:r>
              <a:rPr lang="en-US" sz="2800" b="0" i="0" dirty="0">
                <a:solidFill>
                  <a:srgbClr val="001320"/>
                </a:solidFill>
                <a:effectLst/>
                <a:latin typeface="Roboto" panose="02000000000000000000" pitchFamily="2" charset="0"/>
              </a:rPr>
              <a:t> said to me, “Take a large scroll and write on it with an ordinary pen: </a:t>
            </a:r>
            <a:r>
              <a:rPr lang="en-US" sz="2800" b="1" i="0" dirty="0">
                <a:solidFill>
                  <a:srgbClr val="001320"/>
                </a:solidFill>
                <a:effectLst/>
                <a:latin typeface="Roboto" panose="02000000000000000000" pitchFamily="2" charset="0"/>
              </a:rPr>
              <a:t>Maher-Shalal-Hash-Baz.</a:t>
            </a:r>
            <a:r>
              <a:rPr lang="en-US" sz="2800" b="0" i="0" dirty="0">
                <a:solidFill>
                  <a:srgbClr val="001320"/>
                </a:solidFill>
                <a:effectLst/>
                <a:latin typeface="Roboto" panose="02000000000000000000" pitchFamily="2" charset="0"/>
              </a:rPr>
              <a:t>” So I called in Uriah the priest and Zechariah son of </a:t>
            </a:r>
            <a:r>
              <a:rPr lang="en-US" sz="2800" b="0" i="0" dirty="0" err="1">
                <a:solidFill>
                  <a:srgbClr val="001320"/>
                </a:solidFill>
                <a:effectLst/>
                <a:latin typeface="Roboto" panose="02000000000000000000" pitchFamily="2" charset="0"/>
              </a:rPr>
              <a:t>Jeberekiah</a:t>
            </a:r>
            <a:r>
              <a:rPr lang="en-US" sz="2800" b="0" i="0" dirty="0">
                <a:solidFill>
                  <a:srgbClr val="001320"/>
                </a:solidFill>
                <a:effectLst/>
                <a:latin typeface="Roboto" panose="02000000000000000000" pitchFamily="2" charset="0"/>
              </a:rPr>
              <a:t> as reliable witnesses for me. Then I made love to the prophetess, and she conceived and gave birth to a son. And the </a:t>
            </a:r>
            <a:r>
              <a:rPr lang="en-US" sz="2800" b="0" i="0" cap="small" dirty="0">
                <a:solidFill>
                  <a:srgbClr val="001320"/>
                </a:solidFill>
                <a:effectLst/>
                <a:latin typeface="Roboto" panose="02000000000000000000" pitchFamily="2" charset="0"/>
              </a:rPr>
              <a:t>Lord</a:t>
            </a:r>
            <a:r>
              <a:rPr lang="en-US" sz="2800" b="0" i="0" dirty="0">
                <a:solidFill>
                  <a:srgbClr val="001320"/>
                </a:solidFill>
                <a:effectLst/>
                <a:latin typeface="Roboto" panose="02000000000000000000" pitchFamily="2" charset="0"/>
              </a:rPr>
              <a:t> said to me, “Name him Maher-Shalal-Hash-Baz</a:t>
            </a:r>
            <a:endParaRPr lang="en-US" sz="3200" dirty="0"/>
          </a:p>
        </p:txBody>
      </p:sp>
    </p:spTree>
    <p:extLst>
      <p:ext uri="{BB962C8B-B14F-4D97-AF65-F5344CB8AC3E}">
        <p14:creationId xmlns:p14="http://schemas.microsoft.com/office/powerpoint/2010/main" val="2838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1FE1-2440-4298-B636-015CC78494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5420852-478C-4F33-B5FD-0D1765687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373" y="57"/>
            <a:ext cx="7637253" cy="6857943"/>
          </a:xfrm>
        </p:spPr>
      </p:pic>
    </p:spTree>
    <p:extLst>
      <p:ext uri="{BB962C8B-B14F-4D97-AF65-F5344CB8AC3E}">
        <p14:creationId xmlns:p14="http://schemas.microsoft.com/office/powerpoint/2010/main" val="23028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9659-0CFE-49F0-89E5-8A9A3199B5BA}"/>
              </a:ext>
            </a:extLst>
          </p:cNvPr>
          <p:cNvSpPr>
            <a:spLocks noGrp="1"/>
          </p:cNvSpPr>
          <p:nvPr>
            <p:ph type="title"/>
          </p:nvPr>
        </p:nvSpPr>
        <p:spPr/>
        <p:txBody>
          <a:bodyPr/>
          <a:lstStyle/>
          <a:p>
            <a:r>
              <a:rPr lang="en-US" dirty="0"/>
              <a:t>Islam agenda  Luke 19:27</a:t>
            </a:r>
          </a:p>
        </p:txBody>
      </p:sp>
      <p:sp>
        <p:nvSpPr>
          <p:cNvPr id="3" name="Content Placeholder 2">
            <a:extLst>
              <a:ext uri="{FF2B5EF4-FFF2-40B4-BE49-F238E27FC236}">
                <a16:creationId xmlns:a16="http://schemas.microsoft.com/office/drawing/2014/main" id="{5F3A78DB-2002-4305-BE1A-12167FE5A93C}"/>
              </a:ext>
            </a:extLst>
          </p:cNvPr>
          <p:cNvSpPr>
            <a:spLocks noGrp="1"/>
          </p:cNvSpPr>
          <p:nvPr>
            <p:ph idx="1"/>
          </p:nvPr>
        </p:nvSpPr>
        <p:spPr/>
        <p:txBody>
          <a:bodyPr>
            <a:normAutofit/>
          </a:bodyPr>
          <a:lstStyle/>
          <a:p>
            <a:pPr marL="0" marR="0" indent="0">
              <a:lnSpc>
                <a:spcPct val="107000"/>
              </a:lnSpc>
              <a:spcBef>
                <a:spcPts val="0"/>
              </a:spcBef>
              <a:spcAft>
                <a:spcPts val="800"/>
              </a:spcAft>
              <a:buNone/>
            </a:pPr>
            <a:br>
              <a:rPr lang="en-US" sz="1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“But those mine enemies, which would not that I should reign over them, bring hither, and </a:t>
            </a:r>
            <a:r>
              <a:rPr lang="en-US" sz="28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slay them before me</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Should be show them before me</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72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730F-A5FB-447D-B9B4-A60E05811DCD}"/>
              </a:ext>
            </a:extLst>
          </p:cNvPr>
          <p:cNvSpPr>
            <a:spLocks noGrp="1"/>
          </p:cNvSpPr>
          <p:nvPr>
            <p:ph type="title"/>
          </p:nvPr>
        </p:nvSpPr>
        <p:spPr>
          <a:xfrm>
            <a:off x="949058" y="150170"/>
            <a:ext cx="9601200" cy="1142385"/>
          </a:xfrm>
        </p:spPr>
        <p:txBody>
          <a:bodyPr/>
          <a:lstStyle/>
          <a:p>
            <a:r>
              <a:rPr lang="en-US" dirty="0"/>
              <a:t>National Publications producing articles and Mandela Effect quizzes.</a:t>
            </a:r>
          </a:p>
        </p:txBody>
      </p:sp>
      <p:pic>
        <p:nvPicPr>
          <p:cNvPr id="5" name="Content Placeholder 4">
            <a:extLst>
              <a:ext uri="{FF2B5EF4-FFF2-40B4-BE49-F238E27FC236}">
                <a16:creationId xmlns:a16="http://schemas.microsoft.com/office/drawing/2014/main" id="{3D43C541-14E9-4788-886B-EB836C0EED62}"/>
              </a:ext>
            </a:extLst>
          </p:cNvPr>
          <p:cNvPicPr>
            <a:picLocks noGrp="1" noChangeAspect="1"/>
          </p:cNvPicPr>
          <p:nvPr>
            <p:ph idx="1"/>
          </p:nvPr>
        </p:nvPicPr>
        <p:blipFill>
          <a:blip r:embed="rId2"/>
          <a:stretch>
            <a:fillRect/>
          </a:stretch>
        </p:blipFill>
        <p:spPr>
          <a:xfrm>
            <a:off x="167148" y="1889307"/>
            <a:ext cx="2495520" cy="3347502"/>
          </a:xfrm>
        </p:spPr>
      </p:pic>
      <p:pic>
        <p:nvPicPr>
          <p:cNvPr id="7" name="Picture 6">
            <a:extLst>
              <a:ext uri="{FF2B5EF4-FFF2-40B4-BE49-F238E27FC236}">
                <a16:creationId xmlns:a16="http://schemas.microsoft.com/office/drawing/2014/main" id="{B81687D0-00E4-4CCD-953B-AF0C160E270B}"/>
              </a:ext>
            </a:extLst>
          </p:cNvPr>
          <p:cNvPicPr>
            <a:picLocks noChangeAspect="1"/>
          </p:cNvPicPr>
          <p:nvPr/>
        </p:nvPicPr>
        <p:blipFill>
          <a:blip r:embed="rId3"/>
          <a:stretch>
            <a:fillRect/>
          </a:stretch>
        </p:blipFill>
        <p:spPr>
          <a:xfrm>
            <a:off x="5749658" y="1889305"/>
            <a:ext cx="3466818" cy="3347501"/>
          </a:xfrm>
          <a:prstGeom prst="rect">
            <a:avLst/>
          </a:prstGeom>
        </p:spPr>
      </p:pic>
      <p:pic>
        <p:nvPicPr>
          <p:cNvPr id="9" name="Picture 8">
            <a:extLst>
              <a:ext uri="{FF2B5EF4-FFF2-40B4-BE49-F238E27FC236}">
                <a16:creationId xmlns:a16="http://schemas.microsoft.com/office/drawing/2014/main" id="{E6F12813-2C6A-49A6-A80F-B5281D663232}"/>
              </a:ext>
            </a:extLst>
          </p:cNvPr>
          <p:cNvPicPr>
            <a:picLocks noChangeAspect="1"/>
          </p:cNvPicPr>
          <p:nvPr/>
        </p:nvPicPr>
        <p:blipFill>
          <a:blip r:embed="rId4"/>
          <a:stretch>
            <a:fillRect/>
          </a:stretch>
        </p:blipFill>
        <p:spPr>
          <a:xfrm>
            <a:off x="2929251" y="1889306"/>
            <a:ext cx="3049159" cy="3347501"/>
          </a:xfrm>
          <a:prstGeom prst="rect">
            <a:avLst/>
          </a:prstGeom>
        </p:spPr>
      </p:pic>
      <p:pic>
        <p:nvPicPr>
          <p:cNvPr id="11" name="Picture 10">
            <a:extLst>
              <a:ext uri="{FF2B5EF4-FFF2-40B4-BE49-F238E27FC236}">
                <a16:creationId xmlns:a16="http://schemas.microsoft.com/office/drawing/2014/main" id="{119D5A77-4E46-4A06-8F70-68D4C262764A}"/>
              </a:ext>
            </a:extLst>
          </p:cNvPr>
          <p:cNvPicPr>
            <a:picLocks noChangeAspect="1"/>
          </p:cNvPicPr>
          <p:nvPr/>
        </p:nvPicPr>
        <p:blipFill>
          <a:blip r:embed="rId5"/>
          <a:stretch>
            <a:fillRect/>
          </a:stretch>
        </p:blipFill>
        <p:spPr>
          <a:xfrm>
            <a:off x="8945592" y="1889305"/>
            <a:ext cx="2666240" cy="3351043"/>
          </a:xfrm>
          <a:prstGeom prst="rect">
            <a:avLst/>
          </a:prstGeom>
        </p:spPr>
      </p:pic>
    </p:spTree>
    <p:extLst>
      <p:ext uri="{BB962C8B-B14F-4D97-AF65-F5344CB8AC3E}">
        <p14:creationId xmlns:p14="http://schemas.microsoft.com/office/powerpoint/2010/main" val="14455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5D59-5B9C-4367-8E8F-6F3F7A638E72}"/>
              </a:ext>
            </a:extLst>
          </p:cNvPr>
          <p:cNvSpPr>
            <a:spLocks noGrp="1"/>
          </p:cNvSpPr>
          <p:nvPr>
            <p:ph type="title"/>
          </p:nvPr>
        </p:nvSpPr>
        <p:spPr/>
        <p:txBody>
          <a:bodyPr/>
          <a:lstStyle/>
          <a:p>
            <a:r>
              <a:rPr lang="en-US" dirty="0"/>
              <a:t>Does god condone sin now</a:t>
            </a:r>
          </a:p>
        </p:txBody>
      </p:sp>
      <p:sp>
        <p:nvSpPr>
          <p:cNvPr id="3" name="Content Placeholder 2">
            <a:extLst>
              <a:ext uri="{FF2B5EF4-FFF2-40B4-BE49-F238E27FC236}">
                <a16:creationId xmlns:a16="http://schemas.microsoft.com/office/drawing/2014/main" id="{71656B6C-9119-4129-A750-A225ED65D6E0}"/>
              </a:ext>
            </a:extLst>
          </p:cNvPr>
          <p:cNvSpPr>
            <a:spLocks noGrp="1"/>
          </p:cNvSpPr>
          <p:nvPr>
            <p:ph idx="1"/>
          </p:nvPr>
        </p:nvSpPr>
        <p:spPr/>
        <p:txBody>
          <a:bodyPr>
            <a:normAutofit/>
          </a:bodyPr>
          <a:lstStyle/>
          <a:p>
            <a:pPr marL="342900" indent="-342900">
              <a:lnSpc>
                <a:spcPct val="107000"/>
              </a:lnSpc>
              <a:spcBef>
                <a:spcPts val="0"/>
              </a:spcBef>
              <a:spcAft>
                <a:spcPts val="800"/>
              </a:spcAft>
            </a:pPr>
            <a:r>
              <a:rPr lang="en-US" sz="20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Hos 4:14</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will not punish your daughters when they commit whoredom, nor your spouses when they commit adultery: for themselves are separated with whores, and they sacrifice with harlots: therefore the people that doth not understand shall fall.</a:t>
            </a:r>
          </a:p>
          <a:p>
            <a:pPr marL="342900"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2 Cor 11:8 </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robbed other churches taking wages of them to do you service</a:t>
            </a:r>
          </a:p>
          <a:p>
            <a:pPr marL="342900"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Prov 26:10 </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 great God that formed all things both </a:t>
            </a:r>
            <a:r>
              <a:rPr lang="en-US"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rewardeth</a:t>
            </a: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the fool, and </a:t>
            </a:r>
            <a:r>
              <a:rPr lang="en-US"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rewardeth</a:t>
            </a: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transgressors. </a:t>
            </a:r>
            <a:b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endParaRPr>
          </a:p>
          <a:p>
            <a:pPr marL="662940" lvl="1" indent="-342900">
              <a:lnSpc>
                <a:spcPct val="107000"/>
              </a:lnSpc>
              <a:spcBef>
                <a:spcPts val="0"/>
              </a:spcBef>
              <a:spcAft>
                <a:spcPts val="800"/>
              </a:spcAft>
            </a:pPr>
            <a:endParaRPr lang="en-US" dirty="0"/>
          </a:p>
          <a:p>
            <a:endParaRPr lang="en-US" dirty="0"/>
          </a:p>
        </p:txBody>
      </p:sp>
    </p:spTree>
    <p:extLst>
      <p:ext uri="{BB962C8B-B14F-4D97-AF65-F5344CB8AC3E}">
        <p14:creationId xmlns:p14="http://schemas.microsoft.com/office/powerpoint/2010/main" val="201620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5654-040D-42BF-A7E9-624CF16F9C3D}"/>
              </a:ext>
            </a:extLst>
          </p:cNvPr>
          <p:cNvSpPr>
            <a:spLocks noGrp="1"/>
          </p:cNvSpPr>
          <p:nvPr>
            <p:ph type="title"/>
          </p:nvPr>
        </p:nvSpPr>
        <p:spPr/>
        <p:txBody>
          <a:bodyPr/>
          <a:lstStyle/>
          <a:p>
            <a:r>
              <a:rPr lang="en-US" dirty="0"/>
              <a:t>Perversion will proliferate</a:t>
            </a:r>
          </a:p>
        </p:txBody>
      </p:sp>
      <p:sp>
        <p:nvSpPr>
          <p:cNvPr id="3" name="Content Placeholder 2">
            <a:extLst>
              <a:ext uri="{FF2B5EF4-FFF2-40B4-BE49-F238E27FC236}">
                <a16:creationId xmlns:a16="http://schemas.microsoft.com/office/drawing/2014/main" id="{49E0D82D-F68A-4659-AE15-FB3219C4F0EE}"/>
              </a:ext>
            </a:extLst>
          </p:cNvPr>
          <p:cNvSpPr>
            <a:spLocks noGrp="1"/>
          </p:cNvSpPr>
          <p:nvPr>
            <p:ph idx="1"/>
          </p:nvPr>
        </p:nvSpPr>
        <p:spPr/>
        <p:txBody>
          <a:bodyPr>
            <a:normAutofit fontScale="92500"/>
          </a:bodyPr>
          <a:lstStyle/>
          <a:p>
            <a:pPr marL="0" marR="0">
              <a:lnSpc>
                <a:spcPct val="107000"/>
              </a:lnSpc>
              <a:spcBef>
                <a:spcPts val="0"/>
              </a:spcBef>
              <a:spcAft>
                <a:spcPts val="800"/>
              </a:spcAft>
            </a:pPr>
            <a:r>
              <a:rPr lang="en-US" sz="2800" dirty="0">
                <a:solidFill>
                  <a:srgbClr val="001320"/>
                </a:solidFill>
                <a:effectLst/>
                <a:latin typeface="Roboto" panose="02000000000000000000" pitchFamily="2" charset="0"/>
                <a:ea typeface="Calibri" panose="020F0502020204030204" pitchFamily="34" charset="0"/>
                <a:cs typeface="Times New Roman" panose="02020603050405020304" pitchFamily="18" charset="0"/>
              </a:rPr>
              <a:t>Ezekiel 23:20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20040" lvl="1">
              <a:lnSpc>
                <a:spcPct val="107000"/>
              </a:lnSpc>
              <a:spcBef>
                <a:spcPts val="0"/>
              </a:spcBef>
              <a:spcAft>
                <a:spcPts val="800"/>
              </a:spcAft>
            </a:pPr>
            <a:r>
              <a:rPr lang="en-US" sz="2600" dirty="0">
                <a:solidFill>
                  <a:srgbClr val="001320"/>
                </a:solidFill>
                <a:effectLst/>
                <a:latin typeface="Roboto" panose="02000000000000000000" pitchFamily="2" charset="0"/>
                <a:ea typeface="Calibri" panose="020F0502020204030204" pitchFamily="34" charset="0"/>
                <a:cs typeface="Times New Roman" panose="02020603050405020304" pitchFamily="18" charset="0"/>
              </a:rPr>
              <a:t>There she lusted after her lovers, whose genitals were like those of donkeys and whose emission was like that of horses.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Luke 17:34 </a:t>
            </a:r>
          </a:p>
          <a:p>
            <a:pPr marL="320040" lvl="1">
              <a:lnSpc>
                <a:spcPct val="107000"/>
              </a:lnSpc>
              <a:spcBef>
                <a:spcPts val="0"/>
              </a:spcBef>
              <a:spcAft>
                <a:spcPts val="800"/>
              </a:spcAft>
            </a:pPr>
            <a:r>
              <a:rPr lang="en-US" sz="26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tell you, in that night there shall be </a:t>
            </a:r>
            <a:r>
              <a:rPr lang="en-US" sz="26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two men in one bed;</a:t>
            </a:r>
            <a:r>
              <a:rPr lang="en-US" sz="26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the one shall be taken, and the other shall be left. Two women will be grinding grain together: One will be taken and the other left. </a:t>
            </a:r>
            <a:b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642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DA6E-6EB6-4EF3-A461-BE2724AEEA7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84E22B-40C9-4A9E-8C10-F34C542FAF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55" y="-67113"/>
            <a:ext cx="12090845" cy="6795083"/>
          </a:xfrm>
        </p:spPr>
      </p:pic>
    </p:spTree>
    <p:extLst>
      <p:ext uri="{BB962C8B-B14F-4D97-AF65-F5344CB8AC3E}">
        <p14:creationId xmlns:p14="http://schemas.microsoft.com/office/powerpoint/2010/main" val="4717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EA16-353A-4451-968A-C971D49036D9}"/>
              </a:ext>
            </a:extLst>
          </p:cNvPr>
          <p:cNvSpPr>
            <a:spLocks noGrp="1"/>
          </p:cNvSpPr>
          <p:nvPr>
            <p:ph type="title"/>
          </p:nvPr>
        </p:nvSpPr>
        <p:spPr>
          <a:xfrm>
            <a:off x="1295397" y="-258792"/>
            <a:ext cx="9601200" cy="1142385"/>
          </a:xfrm>
        </p:spPr>
        <p:txBody>
          <a:bodyPr/>
          <a:lstStyle/>
          <a:p>
            <a:r>
              <a:rPr lang="en-US" dirty="0"/>
              <a:t>Google Trends</a:t>
            </a:r>
          </a:p>
        </p:txBody>
      </p:sp>
      <p:pic>
        <p:nvPicPr>
          <p:cNvPr id="5" name="Content Placeholder 4">
            <a:extLst>
              <a:ext uri="{FF2B5EF4-FFF2-40B4-BE49-F238E27FC236}">
                <a16:creationId xmlns:a16="http://schemas.microsoft.com/office/drawing/2014/main" id="{73E3D8ED-6703-4760-8998-411DF0018079}"/>
              </a:ext>
            </a:extLst>
          </p:cNvPr>
          <p:cNvPicPr>
            <a:picLocks noGrp="1" noChangeAspect="1"/>
          </p:cNvPicPr>
          <p:nvPr>
            <p:ph idx="1"/>
          </p:nvPr>
        </p:nvPicPr>
        <p:blipFill>
          <a:blip r:embed="rId2"/>
          <a:stretch>
            <a:fillRect/>
          </a:stretch>
        </p:blipFill>
        <p:spPr>
          <a:xfrm>
            <a:off x="1147804" y="1021732"/>
            <a:ext cx="9309789" cy="4814535"/>
          </a:xfrm>
        </p:spPr>
      </p:pic>
    </p:spTree>
    <p:extLst>
      <p:ext uri="{BB962C8B-B14F-4D97-AF65-F5344CB8AC3E}">
        <p14:creationId xmlns:p14="http://schemas.microsoft.com/office/powerpoint/2010/main" val="39151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D66D-7D54-4952-9551-DBDB95C8CF70}"/>
              </a:ext>
            </a:extLst>
          </p:cNvPr>
          <p:cNvSpPr>
            <a:spLocks noGrp="1"/>
          </p:cNvSpPr>
          <p:nvPr>
            <p:ph type="title"/>
          </p:nvPr>
        </p:nvSpPr>
        <p:spPr>
          <a:xfrm>
            <a:off x="1295400" y="124291"/>
            <a:ext cx="9601200" cy="1142385"/>
          </a:xfrm>
        </p:spPr>
        <p:txBody>
          <a:bodyPr/>
          <a:lstStyle/>
          <a:p>
            <a:r>
              <a:rPr lang="en-US" dirty="0"/>
              <a:t>Example # 1 of what its like to experience the Mandela Effect</a:t>
            </a:r>
          </a:p>
        </p:txBody>
      </p:sp>
      <p:sp>
        <p:nvSpPr>
          <p:cNvPr id="3" name="Content Placeholder 2">
            <a:extLst>
              <a:ext uri="{FF2B5EF4-FFF2-40B4-BE49-F238E27FC236}">
                <a16:creationId xmlns:a16="http://schemas.microsoft.com/office/drawing/2014/main" id="{95141460-2AF9-4742-B783-48460DBEC3CA}"/>
              </a:ext>
            </a:extLst>
          </p:cNvPr>
          <p:cNvSpPr>
            <a:spLocks noGrp="1"/>
          </p:cNvSpPr>
          <p:nvPr>
            <p:ph idx="1"/>
          </p:nvPr>
        </p:nvSpPr>
        <p:spPr>
          <a:xfrm>
            <a:off x="1104181" y="1499590"/>
            <a:ext cx="9792419" cy="4849452"/>
          </a:xfrm>
        </p:spPr>
        <p:txBody>
          <a:bodyPr>
            <a:normAutofit/>
          </a:bodyPr>
          <a:lstStyle/>
          <a:p>
            <a:r>
              <a:rPr lang="en-US" sz="1800" dirty="0">
                <a:latin typeface="Roboto" panose="02000000000000000000" pitchFamily="2" charset="0"/>
                <a:ea typeface="Roboto" panose="02000000000000000000" pitchFamily="2" charset="0"/>
              </a:rPr>
              <a:t>What is the name of the street that you grew up on?</a:t>
            </a:r>
          </a:p>
          <a:p>
            <a:r>
              <a:rPr lang="en-US" sz="1800" dirty="0">
                <a:latin typeface="Roboto" panose="02000000000000000000" pitchFamily="2" charset="0"/>
                <a:ea typeface="Roboto" panose="02000000000000000000" pitchFamily="2" charset="0"/>
              </a:rPr>
              <a:t>How certain are you that you are correct?</a:t>
            </a:r>
          </a:p>
          <a:p>
            <a:r>
              <a:rPr lang="en-US" sz="1800" dirty="0">
                <a:latin typeface="Roboto" panose="02000000000000000000" pitchFamily="2" charset="0"/>
                <a:ea typeface="Roboto" panose="02000000000000000000" pitchFamily="2" charset="0"/>
              </a:rPr>
              <a:t>In your mind…..is it possible that you are mistaken?</a:t>
            </a:r>
          </a:p>
          <a:p>
            <a:r>
              <a:rPr lang="en-US" sz="1800" dirty="0">
                <a:latin typeface="Roboto" panose="02000000000000000000" pitchFamily="2" charset="0"/>
                <a:ea typeface="Roboto" panose="02000000000000000000" pitchFamily="2" charset="0"/>
              </a:rPr>
              <a:t>How would you feel if the following three things happened starting tomorrow</a:t>
            </a:r>
          </a:p>
          <a:p>
            <a:pPr marL="457200" indent="-457200">
              <a:buFont typeface="+mj-lt"/>
              <a:buAutoNum type="arabicPeriod"/>
            </a:pPr>
            <a:r>
              <a:rPr lang="en-US" sz="1800" dirty="0">
                <a:latin typeface="Roboto" panose="02000000000000000000" pitchFamily="2" charset="0"/>
                <a:ea typeface="Roboto" panose="02000000000000000000" pitchFamily="2" charset="0"/>
              </a:rPr>
              <a:t>You woke up and found out the name of the street had changed and it had always been that way.  All sources prove it was always different from what you remember….accept</a:t>
            </a:r>
          </a:p>
          <a:p>
            <a:pPr marL="457200" indent="-457200">
              <a:buFont typeface="+mj-lt"/>
              <a:buAutoNum type="arabicPeriod"/>
            </a:pPr>
            <a:r>
              <a:rPr lang="en-US" sz="1800" dirty="0">
                <a:latin typeface="Roboto" panose="02000000000000000000" pitchFamily="2" charset="0"/>
                <a:ea typeface="Roboto" panose="02000000000000000000" pitchFamily="2" charset="0"/>
              </a:rPr>
              <a:t>You were able to find an old year book picture with you in front of the street sign and it was the way that you remember it</a:t>
            </a:r>
          </a:p>
          <a:p>
            <a:pPr marL="457200" indent="-457200">
              <a:buFont typeface="+mj-lt"/>
              <a:buAutoNum type="arabicPeriod"/>
            </a:pPr>
            <a:r>
              <a:rPr lang="en-US" sz="1800" dirty="0">
                <a:latin typeface="Roboto" panose="02000000000000000000" pitchFamily="2" charset="0"/>
                <a:ea typeface="Roboto" panose="02000000000000000000" pitchFamily="2" charset="0"/>
              </a:rPr>
              <a:t>Everyone was trying to tell you that you were just misremembering but when you ask them to explain the picture they don’t have an answer.</a:t>
            </a:r>
          </a:p>
          <a:p>
            <a:pPr marL="457200" indent="-457200">
              <a:buFont typeface="+mj-lt"/>
              <a:buAutoNum type="arabicPeriod"/>
            </a:pPr>
            <a:r>
              <a:rPr lang="en-US" sz="1800" dirty="0">
                <a:latin typeface="Roboto" panose="02000000000000000000" pitchFamily="2" charset="0"/>
                <a:ea typeface="Roboto" panose="02000000000000000000" pitchFamily="2" charset="0"/>
              </a:rPr>
              <a:t>How would that make you feel?</a:t>
            </a:r>
          </a:p>
        </p:txBody>
      </p:sp>
    </p:spTree>
    <p:extLst>
      <p:ext uri="{BB962C8B-B14F-4D97-AF65-F5344CB8AC3E}">
        <p14:creationId xmlns:p14="http://schemas.microsoft.com/office/powerpoint/2010/main" val="112321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7D8E-0F9E-46B0-A68F-3AF61E8A0648}"/>
              </a:ext>
            </a:extLst>
          </p:cNvPr>
          <p:cNvSpPr>
            <a:spLocks noGrp="1"/>
          </p:cNvSpPr>
          <p:nvPr>
            <p:ph type="title"/>
          </p:nvPr>
        </p:nvSpPr>
        <p:spPr/>
        <p:txBody>
          <a:bodyPr/>
          <a:lstStyle/>
          <a:p>
            <a:r>
              <a:rPr lang="en-US" dirty="0"/>
              <a:t>Example # 2 of what its like to experience the Mandela Effect</a:t>
            </a:r>
          </a:p>
        </p:txBody>
      </p:sp>
      <p:sp>
        <p:nvSpPr>
          <p:cNvPr id="3" name="Content Placeholder 2">
            <a:extLst>
              <a:ext uri="{FF2B5EF4-FFF2-40B4-BE49-F238E27FC236}">
                <a16:creationId xmlns:a16="http://schemas.microsoft.com/office/drawing/2014/main" id="{ED5B8940-42DC-450E-ACE0-FA745C704C5E}"/>
              </a:ext>
            </a:extLst>
          </p:cNvPr>
          <p:cNvSpPr>
            <a:spLocks noGrp="1"/>
          </p:cNvSpPr>
          <p:nvPr>
            <p:ph idx="1"/>
          </p:nvPr>
        </p:nvSpPr>
        <p:spPr/>
        <p:txBody>
          <a:bodyPr/>
          <a:lstStyle/>
          <a:p>
            <a:r>
              <a:rPr lang="en-US" dirty="0"/>
              <a:t>You wake up one morning and the 1</a:t>
            </a:r>
            <a:r>
              <a:rPr lang="en-US" baseline="30000" dirty="0"/>
              <a:t>st</a:t>
            </a:r>
            <a:r>
              <a:rPr lang="en-US" dirty="0"/>
              <a:t> letter of your name has changed.  All of your documents confirm the change.  You also find out that the bank that you thought you had an account with for the last 15 years is different.  How could all of those transactions be faked.  That is a record of your life…but there it is.  Lastly, the first letter of your spouse’s name has changed and they swear its always been that way and they are telling you that you are just misremembering.</a:t>
            </a:r>
          </a:p>
          <a:p>
            <a:r>
              <a:rPr lang="en-US" dirty="0"/>
              <a:t>How would you feel and what conclusion would you draw?</a:t>
            </a:r>
          </a:p>
        </p:txBody>
      </p:sp>
    </p:spTree>
    <p:extLst>
      <p:ext uri="{BB962C8B-B14F-4D97-AF65-F5344CB8AC3E}">
        <p14:creationId xmlns:p14="http://schemas.microsoft.com/office/powerpoint/2010/main" val="251363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E9F-65DC-4518-B174-6203AD71F1B6}"/>
              </a:ext>
            </a:extLst>
          </p:cNvPr>
          <p:cNvSpPr>
            <a:spLocks noGrp="1"/>
          </p:cNvSpPr>
          <p:nvPr>
            <p:ph type="title"/>
          </p:nvPr>
        </p:nvSpPr>
        <p:spPr>
          <a:xfrm>
            <a:off x="1302588" y="0"/>
            <a:ext cx="9601200" cy="1142385"/>
          </a:xfrm>
        </p:spPr>
        <p:txBody>
          <a:bodyPr/>
          <a:lstStyle/>
          <a:p>
            <a:r>
              <a:rPr lang="en-US" dirty="0"/>
              <a:t>What its like (continued)</a:t>
            </a:r>
          </a:p>
        </p:txBody>
      </p:sp>
      <p:sp>
        <p:nvSpPr>
          <p:cNvPr id="3" name="Content Placeholder 2">
            <a:extLst>
              <a:ext uri="{FF2B5EF4-FFF2-40B4-BE49-F238E27FC236}">
                <a16:creationId xmlns:a16="http://schemas.microsoft.com/office/drawing/2014/main" id="{E9274314-BE34-4751-8B5A-2A6753CE2A2A}"/>
              </a:ext>
            </a:extLst>
          </p:cNvPr>
          <p:cNvSpPr>
            <a:spLocks noGrp="1"/>
          </p:cNvSpPr>
          <p:nvPr>
            <p:ph idx="1"/>
          </p:nvPr>
        </p:nvSpPr>
        <p:spPr>
          <a:xfrm>
            <a:off x="1302588" y="1423770"/>
            <a:ext cx="8642230" cy="667107"/>
          </a:xfrm>
        </p:spPr>
        <p:txBody>
          <a:bodyPr>
            <a:normAutofit fontScale="92500" lnSpcReduction="10000"/>
          </a:bodyPr>
          <a:lstStyle/>
          <a:p>
            <a:r>
              <a:rPr lang="en-US" sz="2400" dirty="0">
                <a:latin typeface="Roboto" panose="02000000000000000000" pitchFamily="2" charset="0"/>
                <a:ea typeface="Roboto" panose="02000000000000000000" pitchFamily="2" charset="0"/>
              </a:rPr>
              <a:t>Now imagine that this same experience is repeated hundreds of times in multiple categories including;</a:t>
            </a:r>
          </a:p>
          <a:p>
            <a:endParaRPr lang="en-US" dirty="0"/>
          </a:p>
        </p:txBody>
      </p:sp>
      <p:sp>
        <p:nvSpPr>
          <p:cNvPr id="5" name="TextBox 4">
            <a:extLst>
              <a:ext uri="{FF2B5EF4-FFF2-40B4-BE49-F238E27FC236}">
                <a16:creationId xmlns:a16="http://schemas.microsoft.com/office/drawing/2014/main" id="{095C8B4B-E581-43D7-AE14-916B84DA1CB4}"/>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1F30C84-9BA1-48FD-9173-E63BCD1EB481}"/>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9AB0385-CE6D-4E31-93C9-F77DA543866E}"/>
              </a:ext>
            </a:extLst>
          </p:cNvPr>
          <p:cNvSpPr txBox="1"/>
          <p:nvPr/>
        </p:nvSpPr>
        <p:spPr>
          <a:xfrm>
            <a:off x="1302588" y="2182481"/>
            <a:ext cx="6292969"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people's names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Places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Movie quotes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 names of movies, TV shows and the names of books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Spelling of words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Events in history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Company logos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Geography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Human anatomy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And yes……!   Even the Bible, the Concordance and the commentaries </a:t>
            </a:r>
          </a:p>
          <a:p>
            <a:endParaRPr lang="en-US" dirty="0"/>
          </a:p>
        </p:txBody>
      </p:sp>
    </p:spTree>
    <p:extLst>
      <p:ext uri="{BB962C8B-B14F-4D97-AF65-F5344CB8AC3E}">
        <p14:creationId xmlns:p14="http://schemas.microsoft.com/office/powerpoint/2010/main" val="312865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E9F-65DC-4518-B174-6203AD71F1B6}"/>
              </a:ext>
            </a:extLst>
          </p:cNvPr>
          <p:cNvSpPr>
            <a:spLocks noGrp="1"/>
          </p:cNvSpPr>
          <p:nvPr>
            <p:ph type="title"/>
          </p:nvPr>
        </p:nvSpPr>
        <p:spPr>
          <a:xfrm>
            <a:off x="1295400" y="-255271"/>
            <a:ext cx="9601200" cy="1142385"/>
          </a:xfrm>
        </p:spPr>
        <p:txBody>
          <a:bodyPr/>
          <a:lstStyle/>
          <a:p>
            <a:r>
              <a:rPr lang="en-US" dirty="0"/>
              <a:t>What its like (continued)</a:t>
            </a:r>
          </a:p>
        </p:txBody>
      </p:sp>
      <p:sp>
        <p:nvSpPr>
          <p:cNvPr id="3" name="Content Placeholder 2">
            <a:extLst>
              <a:ext uri="{FF2B5EF4-FFF2-40B4-BE49-F238E27FC236}">
                <a16:creationId xmlns:a16="http://schemas.microsoft.com/office/drawing/2014/main" id="{E9274314-BE34-4751-8B5A-2A6753CE2A2A}"/>
              </a:ext>
            </a:extLst>
          </p:cNvPr>
          <p:cNvSpPr>
            <a:spLocks noGrp="1"/>
          </p:cNvSpPr>
          <p:nvPr>
            <p:ph idx="1"/>
          </p:nvPr>
        </p:nvSpPr>
        <p:spPr>
          <a:xfrm>
            <a:off x="1295400" y="989164"/>
            <a:ext cx="8642230" cy="667107"/>
          </a:xfrm>
        </p:spPr>
        <p:txBody>
          <a:bodyPr>
            <a:normAutofit fontScale="85000" lnSpcReduction="10000"/>
          </a:bodyPr>
          <a:lstStyle/>
          <a:p>
            <a:r>
              <a:rPr lang="en-US" sz="2400" dirty="0">
                <a:latin typeface="Roboto" panose="02000000000000000000" pitchFamily="2" charset="0"/>
                <a:ea typeface="Roboto" panose="02000000000000000000" pitchFamily="2" charset="0"/>
              </a:rPr>
              <a:t>Now imagine that you are able to find these additional proofs to verify that you are not crazy and that something unexplainable is happening</a:t>
            </a:r>
          </a:p>
          <a:p>
            <a:endParaRPr lang="en-US" dirty="0"/>
          </a:p>
        </p:txBody>
      </p:sp>
      <p:sp>
        <p:nvSpPr>
          <p:cNvPr id="5" name="TextBox 4">
            <a:extLst>
              <a:ext uri="{FF2B5EF4-FFF2-40B4-BE49-F238E27FC236}">
                <a16:creationId xmlns:a16="http://schemas.microsoft.com/office/drawing/2014/main" id="{095C8B4B-E581-43D7-AE14-916B84DA1CB4}"/>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1F30C84-9BA1-48FD-9173-E63BCD1EB481}"/>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9AB0385-CE6D-4E31-93C9-F77DA543866E}"/>
              </a:ext>
            </a:extLst>
          </p:cNvPr>
          <p:cNvSpPr txBox="1"/>
          <p:nvPr/>
        </p:nvSpPr>
        <p:spPr>
          <a:xfrm>
            <a:off x="1858992" y="1656271"/>
            <a:ext cx="6292969"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There is residual evidence for almost every memory that you have that no one has an explanation for (</a:t>
            </a:r>
            <a:r>
              <a:rPr lang="en-US" dirty="0" err="1">
                <a:latin typeface="Roboto" panose="02000000000000000000" pitchFamily="2" charset="0"/>
                <a:ea typeface="Roboto" panose="02000000000000000000" pitchFamily="2" charset="0"/>
              </a:rPr>
              <a:t>ie</a:t>
            </a:r>
            <a:r>
              <a:rPr lang="en-US" dirty="0">
                <a:latin typeface="Roboto" panose="02000000000000000000" pitchFamily="2" charset="0"/>
                <a:ea typeface="Roboto" panose="02000000000000000000" pitchFamily="2" charset="0"/>
              </a:rPr>
              <a:t> Lion &amp; Lamb residual)</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There are 100s of thousands and possibly millions of other people also claiming this same experience.  One they have never had before</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Some of the things that you noticed are changed but then they changed back in a short period of time (Flip flop) and its not just on the internet…its also in the real world so its not photoshopped tricks or a government </a:t>
            </a:r>
            <a:r>
              <a:rPr lang="en-US" dirty="0" err="1">
                <a:latin typeface="Roboto" panose="02000000000000000000" pitchFamily="2" charset="0"/>
                <a:ea typeface="Roboto" panose="02000000000000000000" pitchFamily="2" charset="0"/>
              </a:rPr>
              <a:t>phsyop</a:t>
            </a:r>
            <a:r>
              <a:rPr lang="en-US" dirty="0">
                <a:latin typeface="Roboto" panose="02000000000000000000" pitchFamily="2" charset="0"/>
                <a:ea typeface="Roboto" panose="02000000000000000000" pitchFamily="2" charset="0"/>
              </a:rPr>
              <a:t>.</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You went to the bible and found that this event is clearly foretold in several places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In this hypothetical example…..if you were to discover these things that seem to support your belief that something strange is happening …. What conclusion would you draw?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8154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566B-65DD-47AB-B19E-A942D2EBCC22}"/>
              </a:ext>
            </a:extLst>
          </p:cNvPr>
          <p:cNvSpPr>
            <a:spLocks noGrp="1"/>
          </p:cNvSpPr>
          <p:nvPr>
            <p:ph type="title"/>
          </p:nvPr>
        </p:nvSpPr>
        <p:spPr>
          <a:xfrm>
            <a:off x="1295400" y="201928"/>
            <a:ext cx="9601200" cy="1142385"/>
          </a:xfrm>
        </p:spPr>
        <p:txBody>
          <a:bodyPr/>
          <a:lstStyle/>
          <a:p>
            <a:r>
              <a:rPr lang="en-US" dirty="0"/>
              <a:t>Understanding the exotic nature of the phenomena  (Example)</a:t>
            </a:r>
          </a:p>
        </p:txBody>
      </p:sp>
      <p:sp>
        <p:nvSpPr>
          <p:cNvPr id="3" name="Content Placeholder 2">
            <a:extLst>
              <a:ext uri="{FF2B5EF4-FFF2-40B4-BE49-F238E27FC236}">
                <a16:creationId xmlns:a16="http://schemas.microsoft.com/office/drawing/2014/main" id="{4BA01D5C-9274-4AC6-B5F0-1DD8B81F5E83}"/>
              </a:ext>
            </a:extLst>
          </p:cNvPr>
          <p:cNvSpPr>
            <a:spLocks noGrp="1"/>
          </p:cNvSpPr>
          <p:nvPr>
            <p:ph idx="1"/>
          </p:nvPr>
        </p:nvSpPr>
        <p:spPr>
          <a:xfrm>
            <a:off x="1069675" y="1722409"/>
            <a:ext cx="9826925" cy="4574874"/>
          </a:xfrm>
        </p:spPr>
        <p:txBody>
          <a:bodyPr>
            <a:normAutofit fontScale="92500" lnSpcReduction="20000"/>
          </a:bodyPr>
          <a:lstStyle/>
          <a:p>
            <a:r>
              <a:rPr lang="en-US" dirty="0"/>
              <a:t>You vividly remember the Lion laid down with the lamb</a:t>
            </a:r>
          </a:p>
          <a:p>
            <a:r>
              <a:rPr lang="en-US" dirty="0"/>
              <a:t>You are told that the Mandela effect is real</a:t>
            </a:r>
          </a:p>
          <a:p>
            <a:r>
              <a:rPr lang="en-US" dirty="0"/>
              <a:t>You go to your bible and see that it says wolf and you are surprised</a:t>
            </a:r>
          </a:p>
          <a:p>
            <a:r>
              <a:rPr lang="en-US" dirty="0"/>
              <a:t>You are told that it has been changed supernaturally</a:t>
            </a:r>
          </a:p>
          <a:p>
            <a:r>
              <a:rPr lang="en-US" dirty="0"/>
              <a:t>You say “When did it change?  Was it 10 years ago?</a:t>
            </a:r>
          </a:p>
          <a:p>
            <a:pPr lvl="1"/>
            <a:r>
              <a:rPr lang="en-US" dirty="0" err="1"/>
              <a:t>Ie</a:t>
            </a:r>
            <a:r>
              <a:rPr lang="en-US" dirty="0"/>
              <a:t> From Dead sea scrolls to 2012 it said Lion…then anytime after that it said wolf.</a:t>
            </a:r>
          </a:p>
          <a:p>
            <a:r>
              <a:rPr lang="en-US" dirty="0"/>
              <a:t>We say “no….the change is more all encompassing then that…..even though you have lived and experienced it as lion…..it has never been lion where ever you or your consciousness is now…..it has always said wolf all the way back to the dead sea scrolls.”</a:t>
            </a:r>
          </a:p>
          <a:p>
            <a:r>
              <a:rPr lang="en-US" dirty="0"/>
              <a:t>Conclusion:  The change in the bible includes the time line not just the book, your physical history, the existence that you have experienced has either shifted, your consciousness has shifted or history (Spacetime) has been rewritten.</a:t>
            </a:r>
          </a:p>
          <a:p>
            <a:endParaRPr lang="en-US" dirty="0"/>
          </a:p>
        </p:txBody>
      </p:sp>
    </p:spTree>
    <p:extLst>
      <p:ext uri="{BB962C8B-B14F-4D97-AF65-F5344CB8AC3E}">
        <p14:creationId xmlns:p14="http://schemas.microsoft.com/office/powerpoint/2010/main" val="37213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3E7B-EDF2-4A89-8137-D232744535D9}"/>
              </a:ext>
            </a:extLst>
          </p:cNvPr>
          <p:cNvSpPr>
            <a:spLocks noGrp="1"/>
          </p:cNvSpPr>
          <p:nvPr>
            <p:ph type="title"/>
          </p:nvPr>
        </p:nvSpPr>
        <p:spPr/>
        <p:txBody>
          <a:bodyPr/>
          <a:lstStyle/>
          <a:p>
            <a:r>
              <a:rPr lang="en-US" dirty="0"/>
              <a:t>Wormholes, portals, dimensional openings Psalms 18  </a:t>
            </a:r>
          </a:p>
        </p:txBody>
      </p:sp>
      <p:sp>
        <p:nvSpPr>
          <p:cNvPr id="3" name="Content Placeholder 2">
            <a:extLst>
              <a:ext uri="{FF2B5EF4-FFF2-40B4-BE49-F238E27FC236}">
                <a16:creationId xmlns:a16="http://schemas.microsoft.com/office/drawing/2014/main" id="{B7AB49B6-4378-42B9-B2CD-DF9FDE28BE87}"/>
              </a:ext>
            </a:extLst>
          </p:cNvPr>
          <p:cNvSpPr>
            <a:spLocks noGrp="1"/>
          </p:cNvSpPr>
          <p:nvPr>
            <p:ph idx="1"/>
          </p:nvPr>
        </p:nvSpPr>
        <p:spPr/>
        <p:txBody>
          <a:bodyPr>
            <a:normAutofit fontScale="85000" lnSpcReduction="20000"/>
          </a:bodyPr>
          <a:lstStyle/>
          <a:p>
            <a:r>
              <a:rPr lang="en-US" b="0" i="0" dirty="0">
                <a:solidFill>
                  <a:srgbClr val="001320"/>
                </a:solidFill>
                <a:effectLst/>
                <a:latin typeface="Roboto" panose="02000000000000000000" pitchFamily="2" charset="0"/>
              </a:rPr>
              <a:t>Then the earth shook and trembled;</a:t>
            </a:r>
            <a:br>
              <a:rPr lang="en-US" dirty="0"/>
            </a:br>
            <a:r>
              <a:rPr lang="en-US" b="0" i="0" dirty="0">
                <a:solidFill>
                  <a:srgbClr val="001320"/>
                </a:solidFill>
                <a:effectLst/>
                <a:latin typeface="Roboto" panose="02000000000000000000" pitchFamily="2" charset="0"/>
              </a:rPr>
              <a:t>The foundations of the hills also quaked and were shaken,</a:t>
            </a:r>
            <a:br>
              <a:rPr lang="en-US" dirty="0"/>
            </a:br>
            <a:r>
              <a:rPr lang="en-US" b="0" i="0" dirty="0">
                <a:solidFill>
                  <a:srgbClr val="001320"/>
                </a:solidFill>
                <a:effectLst/>
                <a:latin typeface="Roboto" panose="02000000000000000000" pitchFamily="2" charset="0"/>
              </a:rPr>
              <a:t>Because He was angry.</a:t>
            </a:r>
            <a:br>
              <a:rPr lang="en-US" dirty="0"/>
            </a:br>
            <a:r>
              <a:rPr lang="en-US" b="0" i="0" dirty="0">
                <a:solidFill>
                  <a:srgbClr val="001320"/>
                </a:solidFill>
                <a:effectLst/>
                <a:latin typeface="Roboto" panose="02000000000000000000" pitchFamily="2" charset="0"/>
              </a:rPr>
              <a:t>Smoke went up from His nostrils,</a:t>
            </a:r>
            <a:br>
              <a:rPr lang="en-US" dirty="0"/>
            </a:br>
            <a:r>
              <a:rPr lang="en-US" b="0" i="0" dirty="0">
                <a:solidFill>
                  <a:srgbClr val="001320"/>
                </a:solidFill>
                <a:effectLst/>
                <a:latin typeface="Roboto" panose="02000000000000000000" pitchFamily="2" charset="0"/>
              </a:rPr>
              <a:t>And devouring fire from His mouth;</a:t>
            </a:r>
            <a:br>
              <a:rPr lang="en-US" dirty="0"/>
            </a:br>
            <a:r>
              <a:rPr lang="en-US" b="0" i="0" dirty="0">
                <a:solidFill>
                  <a:srgbClr val="001320"/>
                </a:solidFill>
                <a:effectLst/>
                <a:latin typeface="Roboto" panose="02000000000000000000" pitchFamily="2" charset="0"/>
              </a:rPr>
              <a:t>Coals were kindled by it.</a:t>
            </a:r>
            <a:br>
              <a:rPr lang="en-US" dirty="0"/>
            </a:br>
            <a:endParaRPr lang="en-US" dirty="0"/>
          </a:p>
          <a:p>
            <a:r>
              <a:rPr lang="en-US" b="1" i="0" u="none" strike="noStrike" dirty="0">
                <a:solidFill>
                  <a:srgbClr val="008AE6"/>
                </a:solidFill>
                <a:effectLst/>
                <a:latin typeface="Roboto" panose="02000000000000000000" pitchFamily="2" charset="0"/>
                <a:hlinkClick r:id="rId2"/>
              </a:rPr>
              <a:t>9</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He bowed the heavens also, and came down</a:t>
            </a:r>
            <a:br>
              <a:rPr lang="en-US" b="1" dirty="0"/>
            </a:br>
            <a:r>
              <a:rPr lang="en-US" b="1" i="0" dirty="0">
                <a:solidFill>
                  <a:srgbClr val="001320"/>
                </a:solidFill>
                <a:effectLst/>
                <a:latin typeface="Roboto" panose="02000000000000000000" pitchFamily="2" charset="0"/>
              </a:rPr>
              <a:t>With darkness under His feet.</a:t>
            </a:r>
            <a:br>
              <a:rPr lang="en-US" b="1" dirty="0"/>
            </a:br>
            <a:r>
              <a:rPr lang="en-US" b="1" i="0" u="none" strike="noStrike" dirty="0">
                <a:solidFill>
                  <a:srgbClr val="008AE6"/>
                </a:solidFill>
                <a:effectLst/>
                <a:latin typeface="Roboto" panose="02000000000000000000" pitchFamily="2" charset="0"/>
                <a:hlinkClick r:id="rId3"/>
              </a:rPr>
              <a:t>10</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And He rode upon a cherub, and flew;</a:t>
            </a:r>
            <a:br>
              <a:rPr lang="en-US" b="1" dirty="0"/>
            </a:br>
            <a:r>
              <a:rPr lang="en-US" b="1" i="0" dirty="0">
                <a:solidFill>
                  <a:srgbClr val="001320"/>
                </a:solidFill>
                <a:effectLst/>
                <a:latin typeface="Roboto" panose="02000000000000000000" pitchFamily="2" charset="0"/>
              </a:rPr>
              <a:t>He flew upon the wings of the wind.</a:t>
            </a:r>
            <a:br>
              <a:rPr lang="en-US" b="1" dirty="0"/>
            </a:br>
            <a:r>
              <a:rPr lang="en-US" b="1" i="0" u="none" strike="noStrike" dirty="0">
                <a:solidFill>
                  <a:srgbClr val="008AE6"/>
                </a:solidFill>
                <a:effectLst/>
                <a:latin typeface="Roboto" panose="02000000000000000000" pitchFamily="2" charset="0"/>
                <a:hlinkClick r:id="rId4"/>
              </a:rPr>
              <a:t>11</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He made darkness His secret place;</a:t>
            </a:r>
            <a:br>
              <a:rPr lang="en-US" b="1" dirty="0"/>
            </a:br>
            <a:r>
              <a:rPr lang="en-US" b="1" i="0" dirty="0">
                <a:solidFill>
                  <a:srgbClr val="001320"/>
                </a:solidFill>
                <a:effectLst/>
                <a:latin typeface="Roboto" panose="02000000000000000000" pitchFamily="2" charset="0"/>
              </a:rPr>
              <a:t>His canopy around Him </a:t>
            </a:r>
            <a:r>
              <a:rPr lang="en-US" b="1" i="1" dirty="0">
                <a:solidFill>
                  <a:srgbClr val="001320"/>
                </a:solidFill>
                <a:effectLst/>
                <a:latin typeface="Roboto" panose="02000000000000000000" pitchFamily="2" charset="0"/>
              </a:rPr>
              <a:t>was</a:t>
            </a:r>
            <a:r>
              <a:rPr lang="en-US" b="1" i="0" dirty="0">
                <a:solidFill>
                  <a:srgbClr val="001320"/>
                </a:solidFill>
                <a:effectLst/>
                <a:latin typeface="Roboto" panose="02000000000000000000" pitchFamily="2" charset="0"/>
              </a:rPr>
              <a:t> dark waters</a:t>
            </a:r>
            <a:br>
              <a:rPr lang="en-US" b="1" dirty="0"/>
            </a:br>
            <a:r>
              <a:rPr lang="en-US" b="1" i="1" dirty="0">
                <a:solidFill>
                  <a:srgbClr val="001320"/>
                </a:solidFill>
                <a:effectLst/>
                <a:latin typeface="Roboto" panose="02000000000000000000" pitchFamily="2" charset="0"/>
              </a:rPr>
              <a:t>And</a:t>
            </a:r>
            <a:r>
              <a:rPr lang="en-US" b="1" i="0" dirty="0">
                <a:solidFill>
                  <a:srgbClr val="001320"/>
                </a:solidFill>
                <a:effectLst/>
                <a:latin typeface="Roboto" panose="02000000000000000000" pitchFamily="2" charset="0"/>
              </a:rPr>
              <a:t> thick clouds of the skies.</a:t>
            </a:r>
            <a:br>
              <a:rPr lang="en-US" b="1" dirty="0"/>
            </a:br>
            <a:endParaRPr lang="en-US" b="1" dirty="0"/>
          </a:p>
          <a:p>
            <a:r>
              <a:rPr lang="en-US" b="0" i="0" dirty="0">
                <a:solidFill>
                  <a:srgbClr val="001320"/>
                </a:solidFill>
                <a:effectLst/>
                <a:latin typeface="Roboto" panose="02000000000000000000" pitchFamily="2" charset="0"/>
              </a:rPr>
              <a:t>From the brightness before Him,</a:t>
            </a:r>
            <a:br>
              <a:rPr lang="en-US" dirty="0"/>
            </a:br>
            <a:r>
              <a:rPr lang="en-US" b="0" i="0" dirty="0">
                <a:solidFill>
                  <a:srgbClr val="001320"/>
                </a:solidFill>
                <a:effectLst/>
                <a:latin typeface="Roboto" panose="02000000000000000000" pitchFamily="2" charset="0"/>
              </a:rPr>
              <a:t>His thick clouds passed with hailstones and coals of fire.</a:t>
            </a:r>
            <a:endParaRPr lang="en-US" dirty="0"/>
          </a:p>
        </p:txBody>
      </p:sp>
    </p:spTree>
    <p:extLst>
      <p:ext uri="{BB962C8B-B14F-4D97-AF65-F5344CB8AC3E}">
        <p14:creationId xmlns:p14="http://schemas.microsoft.com/office/powerpoint/2010/main" val="41904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95B8-F2B0-428C-ADE4-C79A323AF8A6}"/>
              </a:ext>
            </a:extLst>
          </p:cNvPr>
          <p:cNvSpPr>
            <a:spLocks noGrp="1"/>
          </p:cNvSpPr>
          <p:nvPr>
            <p:ph type="title"/>
          </p:nvPr>
        </p:nvSpPr>
        <p:spPr/>
        <p:txBody>
          <a:bodyPr/>
          <a:lstStyle/>
          <a:p>
            <a:r>
              <a:rPr lang="en-US" dirty="0"/>
              <a:t>Wormholes, portals, dimensional openings </a:t>
            </a:r>
            <a:br>
              <a:rPr lang="en-US" dirty="0"/>
            </a:br>
            <a:r>
              <a:rPr lang="en-US" dirty="0"/>
              <a:t>Gen 28:10</a:t>
            </a:r>
          </a:p>
        </p:txBody>
      </p:sp>
      <p:sp>
        <p:nvSpPr>
          <p:cNvPr id="3" name="Content Placeholder 2">
            <a:extLst>
              <a:ext uri="{FF2B5EF4-FFF2-40B4-BE49-F238E27FC236}">
                <a16:creationId xmlns:a16="http://schemas.microsoft.com/office/drawing/2014/main" id="{27F5B656-1A6D-40D5-9EA3-F4B1035AD39B}"/>
              </a:ext>
            </a:extLst>
          </p:cNvPr>
          <p:cNvSpPr>
            <a:spLocks noGrp="1"/>
          </p:cNvSpPr>
          <p:nvPr>
            <p:ph idx="1"/>
          </p:nvPr>
        </p:nvSpPr>
        <p:spPr/>
        <p:txBody>
          <a:bodyPr/>
          <a:lstStyle/>
          <a:p>
            <a:pPr algn="just"/>
            <a:r>
              <a:rPr lang="en-US" b="0" i="0" dirty="0">
                <a:solidFill>
                  <a:srgbClr val="001320"/>
                </a:solidFill>
                <a:effectLst/>
                <a:latin typeface="Roboto" panose="02000000000000000000" pitchFamily="2" charset="0"/>
              </a:rPr>
              <a:t>Now Jacob went out from Beersheba and went toward Haran. </a:t>
            </a:r>
            <a:r>
              <a:rPr lang="en-US" b="1" i="0" u="none" strike="noStrike" dirty="0">
                <a:solidFill>
                  <a:srgbClr val="008AE6"/>
                </a:solidFill>
                <a:effectLst/>
                <a:latin typeface="Roboto" panose="02000000000000000000" pitchFamily="2" charset="0"/>
                <a:hlinkClick r:id="rId2"/>
              </a:rPr>
              <a:t>11</a:t>
            </a:r>
            <a:r>
              <a:rPr lang="en-US" b="0" i="0" dirty="0">
                <a:solidFill>
                  <a:srgbClr val="001320"/>
                </a:solidFill>
                <a:effectLst/>
                <a:latin typeface="Roboto" panose="02000000000000000000" pitchFamily="2" charset="0"/>
              </a:rPr>
              <a:t>So he came to a certain place and stayed there all night, because the sun had set. And he took one of the stones of that place and put it at his head, and he lay down in that place to sleep. </a:t>
            </a:r>
            <a:r>
              <a:rPr lang="en-US" b="1" i="0" u="none" strike="noStrike" dirty="0">
                <a:solidFill>
                  <a:srgbClr val="008AE6"/>
                </a:solidFill>
                <a:effectLst/>
                <a:latin typeface="Roboto" panose="02000000000000000000" pitchFamily="2" charset="0"/>
                <a:hlinkClick r:id="rId3"/>
              </a:rPr>
              <a:t>12</a:t>
            </a:r>
            <a:r>
              <a:rPr lang="en-US" b="1" i="0" dirty="0">
                <a:solidFill>
                  <a:srgbClr val="001320"/>
                </a:solidFill>
                <a:effectLst/>
                <a:latin typeface="Roboto" panose="02000000000000000000" pitchFamily="2" charset="0"/>
              </a:rPr>
              <a:t>Then he dreamed, and behold, a ladder </a:t>
            </a:r>
            <a:r>
              <a:rPr lang="en-US" b="1" i="1" dirty="0">
                <a:solidFill>
                  <a:srgbClr val="001320"/>
                </a:solidFill>
                <a:effectLst/>
                <a:latin typeface="Roboto" panose="02000000000000000000" pitchFamily="2" charset="0"/>
              </a:rPr>
              <a:t>was</a:t>
            </a:r>
            <a:r>
              <a:rPr lang="en-US" b="1" i="0" dirty="0">
                <a:solidFill>
                  <a:srgbClr val="001320"/>
                </a:solidFill>
                <a:effectLst/>
                <a:latin typeface="Roboto" panose="02000000000000000000" pitchFamily="2" charset="0"/>
              </a:rPr>
              <a:t> set up on the earth, and its top reached to heaven; and there the angels of God were ascending and descending on it.</a:t>
            </a:r>
          </a:p>
          <a:p>
            <a:pPr algn="just"/>
            <a:r>
              <a:rPr lang="en-US" b="1" i="0" u="none" strike="noStrike" dirty="0">
                <a:solidFill>
                  <a:srgbClr val="008AE6"/>
                </a:solidFill>
                <a:effectLst/>
                <a:latin typeface="Roboto" panose="02000000000000000000" pitchFamily="2" charset="0"/>
                <a:hlinkClick r:id="rId4"/>
              </a:rPr>
              <a:t>13</a:t>
            </a:r>
            <a:r>
              <a:rPr lang="en-US" b="1" i="0" dirty="0">
                <a:solidFill>
                  <a:srgbClr val="001320"/>
                </a:solidFill>
                <a:effectLst/>
                <a:latin typeface="Roboto" panose="02000000000000000000" pitchFamily="2" charset="0"/>
              </a:rPr>
              <a:t>And behold, the </a:t>
            </a:r>
            <a:r>
              <a:rPr lang="en-US" b="1" i="0" cap="small" dirty="0">
                <a:solidFill>
                  <a:srgbClr val="001320"/>
                </a:solidFill>
                <a:effectLst/>
                <a:latin typeface="Roboto" panose="02000000000000000000" pitchFamily="2" charset="0"/>
              </a:rPr>
              <a:t>Lord</a:t>
            </a:r>
            <a:r>
              <a:rPr lang="en-US" b="1" i="0" dirty="0">
                <a:solidFill>
                  <a:srgbClr val="001320"/>
                </a:solidFill>
                <a:effectLst/>
                <a:latin typeface="Roboto" panose="02000000000000000000" pitchFamily="2" charset="0"/>
              </a:rPr>
              <a:t> stood above it and said</a:t>
            </a:r>
            <a:r>
              <a:rPr lang="en-US" b="0" i="0" dirty="0">
                <a:solidFill>
                  <a:srgbClr val="001320"/>
                </a:solidFill>
                <a:effectLst/>
                <a:latin typeface="Roboto" panose="02000000000000000000" pitchFamily="2" charset="0"/>
              </a:rPr>
              <a:t>: “I </a:t>
            </a:r>
            <a:r>
              <a:rPr lang="en-US" b="0" i="1" dirty="0">
                <a:solidFill>
                  <a:srgbClr val="001320"/>
                </a:solidFill>
                <a:effectLst/>
                <a:latin typeface="Roboto" panose="02000000000000000000" pitchFamily="2" charset="0"/>
              </a:rPr>
              <a:t>am</a:t>
            </a:r>
            <a:r>
              <a:rPr lang="en-US" b="0" i="0" dirty="0">
                <a:solidFill>
                  <a:srgbClr val="001320"/>
                </a:solidFill>
                <a:effectLst/>
                <a:latin typeface="Roboto" panose="02000000000000000000" pitchFamily="2" charset="0"/>
              </a:rPr>
              <a:t> the </a:t>
            </a:r>
            <a:r>
              <a:rPr lang="en-US" b="0" i="0" cap="small" dirty="0">
                <a:solidFill>
                  <a:srgbClr val="001320"/>
                </a:solidFill>
                <a:effectLst/>
                <a:latin typeface="Roboto" panose="02000000000000000000" pitchFamily="2" charset="0"/>
              </a:rPr>
              <a:t>Lord</a:t>
            </a:r>
            <a:r>
              <a:rPr lang="en-US" b="0" i="0" dirty="0">
                <a:solidFill>
                  <a:srgbClr val="001320"/>
                </a:solidFill>
                <a:effectLst/>
                <a:latin typeface="Roboto" panose="02000000000000000000" pitchFamily="2" charset="0"/>
              </a:rPr>
              <a:t> God of Abraham your father and the God of Isaac; the land on which you lie I will give to you and your descendants.</a:t>
            </a:r>
          </a:p>
          <a:p>
            <a:r>
              <a:rPr lang="en-US" dirty="0"/>
              <a:t>Vs 17 </a:t>
            </a:r>
            <a:r>
              <a:rPr lang="en-US" b="1" i="0" dirty="0">
                <a:solidFill>
                  <a:srgbClr val="001320"/>
                </a:solidFill>
                <a:effectLst/>
                <a:latin typeface="Roboto" panose="02000000000000000000" pitchFamily="2" charset="0"/>
              </a:rPr>
              <a:t>And he was afraid and said, “How awesome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this place! This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none other than the house of God, and this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the gate of heaven!”</a:t>
            </a:r>
            <a:endParaRPr lang="en-US" b="1" dirty="0"/>
          </a:p>
        </p:txBody>
      </p:sp>
    </p:spTree>
    <p:extLst>
      <p:ext uri="{BB962C8B-B14F-4D97-AF65-F5344CB8AC3E}">
        <p14:creationId xmlns:p14="http://schemas.microsoft.com/office/powerpoint/2010/main" val="10012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21B-FBB8-4A80-9E33-7AA3517687A8}"/>
              </a:ext>
            </a:extLst>
          </p:cNvPr>
          <p:cNvSpPr>
            <a:spLocks noGrp="1"/>
          </p:cNvSpPr>
          <p:nvPr>
            <p:ph type="title"/>
          </p:nvPr>
        </p:nvSpPr>
        <p:spPr/>
        <p:txBody>
          <a:bodyPr/>
          <a:lstStyle/>
          <a:p>
            <a:r>
              <a:rPr lang="en-US" dirty="0"/>
              <a:t>Prov 18:13</a:t>
            </a:r>
          </a:p>
        </p:txBody>
      </p:sp>
      <p:sp>
        <p:nvSpPr>
          <p:cNvPr id="3" name="Content Placeholder 2">
            <a:extLst>
              <a:ext uri="{FF2B5EF4-FFF2-40B4-BE49-F238E27FC236}">
                <a16:creationId xmlns:a16="http://schemas.microsoft.com/office/drawing/2014/main" id="{BCD33E15-7415-4997-A191-6BA9C359C399}"/>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ea typeface="Roboto" panose="02000000000000000000" pitchFamily="2" charset="0"/>
              </a:rPr>
              <a:t>He who answers a matter before he hears </a:t>
            </a:r>
            <a:r>
              <a:rPr lang="en-US" sz="2800" b="0" i="1" dirty="0">
                <a:solidFill>
                  <a:srgbClr val="001320"/>
                </a:solidFill>
                <a:effectLst/>
                <a:latin typeface="Roboto" panose="02000000000000000000" pitchFamily="2" charset="0"/>
                <a:ea typeface="Roboto" panose="02000000000000000000" pitchFamily="2" charset="0"/>
              </a:rPr>
              <a:t>it,</a:t>
            </a:r>
            <a:br>
              <a:rPr lang="en-US" sz="2800" dirty="0">
                <a:latin typeface="Roboto" panose="02000000000000000000" pitchFamily="2" charset="0"/>
                <a:ea typeface="Roboto" panose="02000000000000000000" pitchFamily="2" charset="0"/>
              </a:rPr>
            </a:br>
            <a:r>
              <a:rPr lang="en-US" sz="2800" b="0" i="0" dirty="0">
                <a:solidFill>
                  <a:srgbClr val="001320"/>
                </a:solidFill>
                <a:effectLst/>
                <a:latin typeface="Roboto" panose="02000000000000000000" pitchFamily="2" charset="0"/>
                <a:ea typeface="Roboto" panose="02000000000000000000" pitchFamily="2" charset="0"/>
              </a:rPr>
              <a:t>It </a:t>
            </a:r>
            <a:r>
              <a:rPr lang="en-US" sz="2800" b="0" i="1" dirty="0">
                <a:solidFill>
                  <a:srgbClr val="001320"/>
                </a:solidFill>
                <a:effectLst/>
                <a:latin typeface="Roboto" panose="02000000000000000000" pitchFamily="2" charset="0"/>
                <a:ea typeface="Roboto" panose="02000000000000000000" pitchFamily="2" charset="0"/>
              </a:rPr>
              <a:t>is</a:t>
            </a:r>
            <a:r>
              <a:rPr lang="en-US" sz="2800" b="0" i="0" dirty="0">
                <a:solidFill>
                  <a:srgbClr val="001320"/>
                </a:solidFill>
                <a:effectLst/>
                <a:latin typeface="Roboto" panose="02000000000000000000" pitchFamily="2" charset="0"/>
                <a:ea typeface="Roboto" panose="02000000000000000000" pitchFamily="2" charset="0"/>
              </a:rPr>
              <a:t> folly and shame to him.</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1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0570-FCD6-4F6A-96FB-9C6785820CB9}"/>
              </a:ext>
            </a:extLst>
          </p:cNvPr>
          <p:cNvSpPr>
            <a:spLocks noGrp="1"/>
          </p:cNvSpPr>
          <p:nvPr>
            <p:ph type="title"/>
          </p:nvPr>
        </p:nvSpPr>
        <p:spPr/>
        <p:txBody>
          <a:bodyPr/>
          <a:lstStyle/>
          <a:p>
            <a:r>
              <a:rPr lang="en-US" dirty="0"/>
              <a:t>Wormholes, portals, dimensional openings </a:t>
            </a:r>
            <a:br>
              <a:rPr lang="en-US" dirty="0"/>
            </a:br>
            <a:r>
              <a:rPr lang="en-US" dirty="0"/>
              <a:t>Rev 17:8</a:t>
            </a:r>
          </a:p>
        </p:txBody>
      </p:sp>
      <p:sp>
        <p:nvSpPr>
          <p:cNvPr id="3" name="Content Placeholder 2">
            <a:extLst>
              <a:ext uri="{FF2B5EF4-FFF2-40B4-BE49-F238E27FC236}">
                <a16:creationId xmlns:a16="http://schemas.microsoft.com/office/drawing/2014/main" id="{DA4C16E6-C6C4-4795-AE94-140F093C7D92}"/>
              </a:ext>
            </a:extLst>
          </p:cNvPr>
          <p:cNvSpPr>
            <a:spLocks noGrp="1"/>
          </p:cNvSpPr>
          <p:nvPr>
            <p:ph idx="1"/>
          </p:nvPr>
        </p:nvSpPr>
        <p:spPr/>
        <p:txBody>
          <a:bodyPr/>
          <a:lstStyle/>
          <a:p>
            <a:r>
              <a:rPr lang="en-US" dirty="0"/>
              <a:t>“</a:t>
            </a:r>
            <a:r>
              <a:rPr lang="en-US" sz="2400" dirty="0"/>
              <a:t>The beast that you saw was, and is not, </a:t>
            </a:r>
            <a:r>
              <a:rPr lang="en-US" sz="2400" b="1" dirty="0"/>
              <a:t>and is about to come up out of the abyss and go to destruction. And those who dwell on the earth,</a:t>
            </a:r>
            <a:r>
              <a:rPr lang="en-US" sz="2400" dirty="0"/>
              <a:t> whose name has not been written in the book of life from the foundation of the world, will wonder when they see the beast, that he was and is not and will come.</a:t>
            </a:r>
            <a:endParaRPr lang="en-US" dirty="0"/>
          </a:p>
        </p:txBody>
      </p:sp>
    </p:spTree>
    <p:extLst>
      <p:ext uri="{BB962C8B-B14F-4D97-AF65-F5344CB8AC3E}">
        <p14:creationId xmlns:p14="http://schemas.microsoft.com/office/powerpoint/2010/main" val="162277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28AD-48C8-4C0B-AEBC-1DC523BA0178}"/>
              </a:ext>
            </a:extLst>
          </p:cNvPr>
          <p:cNvSpPr>
            <a:spLocks noGrp="1"/>
          </p:cNvSpPr>
          <p:nvPr>
            <p:ph type="title"/>
          </p:nvPr>
        </p:nvSpPr>
        <p:spPr/>
        <p:txBody>
          <a:bodyPr/>
          <a:lstStyle/>
          <a:p>
            <a:r>
              <a:rPr lang="en-US" dirty="0"/>
              <a:t>Biblical examples of time distortion</a:t>
            </a:r>
          </a:p>
        </p:txBody>
      </p:sp>
      <p:sp>
        <p:nvSpPr>
          <p:cNvPr id="3" name="Content Placeholder 2">
            <a:extLst>
              <a:ext uri="{FF2B5EF4-FFF2-40B4-BE49-F238E27FC236}">
                <a16:creationId xmlns:a16="http://schemas.microsoft.com/office/drawing/2014/main" id="{D3FAA205-881D-41FD-BDDE-D662E82A011C}"/>
              </a:ext>
            </a:extLst>
          </p:cNvPr>
          <p:cNvSpPr>
            <a:spLocks noGrp="1"/>
          </p:cNvSpPr>
          <p:nvPr>
            <p:ph idx="1"/>
          </p:nvPr>
        </p:nvSpPr>
        <p:spPr/>
        <p:txBody>
          <a:bodyPr>
            <a:normAutofit/>
          </a:bodyPr>
          <a:lstStyle/>
          <a:p>
            <a:r>
              <a:rPr lang="en-US" sz="2800" b="1" i="0" dirty="0">
                <a:solidFill>
                  <a:srgbClr val="001320"/>
                </a:solidFill>
                <a:effectLst/>
                <a:latin typeface="Roboto" panose="02000000000000000000" pitchFamily="2" charset="0"/>
              </a:rPr>
              <a:t>Isaiah 38:8</a:t>
            </a:r>
            <a:r>
              <a:rPr lang="en-US" sz="2800" b="0" i="0" dirty="0">
                <a:solidFill>
                  <a:srgbClr val="001320"/>
                </a:solidFill>
                <a:effectLst/>
                <a:latin typeface="Roboto" panose="02000000000000000000" pitchFamily="2" charset="0"/>
              </a:rPr>
              <a:t>  I will cause the sun’s shadow to move ten steps backward on the sundial of Ahaz!’” So the shadow on the sundial moved backward ten steps.</a:t>
            </a:r>
          </a:p>
          <a:p>
            <a:endParaRPr lang="en-US" sz="2800" dirty="0"/>
          </a:p>
        </p:txBody>
      </p:sp>
    </p:spTree>
    <p:extLst>
      <p:ext uri="{BB962C8B-B14F-4D97-AF65-F5344CB8AC3E}">
        <p14:creationId xmlns:p14="http://schemas.microsoft.com/office/powerpoint/2010/main" val="41621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545F-6442-4914-88C6-916815137A49}"/>
              </a:ext>
            </a:extLst>
          </p:cNvPr>
          <p:cNvSpPr>
            <a:spLocks noGrp="1"/>
          </p:cNvSpPr>
          <p:nvPr>
            <p:ph type="title"/>
          </p:nvPr>
        </p:nvSpPr>
        <p:spPr/>
        <p:txBody>
          <a:bodyPr/>
          <a:lstStyle/>
          <a:p>
            <a:r>
              <a:rPr lang="en-US" dirty="0"/>
              <a:t>Biblical examples of time distortion </a:t>
            </a:r>
            <a:br>
              <a:rPr lang="en-US" dirty="0"/>
            </a:br>
            <a:r>
              <a:rPr lang="en-US" dirty="0"/>
              <a:t>Joshua 10:12</a:t>
            </a:r>
          </a:p>
        </p:txBody>
      </p:sp>
      <p:sp>
        <p:nvSpPr>
          <p:cNvPr id="3" name="Content Placeholder 2">
            <a:extLst>
              <a:ext uri="{FF2B5EF4-FFF2-40B4-BE49-F238E27FC236}">
                <a16:creationId xmlns:a16="http://schemas.microsoft.com/office/drawing/2014/main" id="{3777F375-9580-4039-AF95-ACBF10B14B09}"/>
              </a:ext>
            </a:extLst>
          </p:cNvPr>
          <p:cNvSpPr>
            <a:spLocks noGrp="1"/>
          </p:cNvSpPr>
          <p:nvPr>
            <p:ph idx="1"/>
          </p:nvPr>
        </p:nvSpPr>
        <p:spPr/>
        <p:txBody>
          <a:bodyPr/>
          <a:lstStyle/>
          <a:p>
            <a:pPr algn="just"/>
            <a:r>
              <a:rPr lang="en-US" b="0" i="0" dirty="0">
                <a:solidFill>
                  <a:srgbClr val="001320"/>
                </a:solidFill>
                <a:effectLst/>
                <a:latin typeface="Roboto" panose="02000000000000000000" pitchFamily="2" charset="0"/>
              </a:rPr>
              <a:t>On the day the LORD gave the Israelites victory over the Amorites, Joshua prayed to the LORD in front of all the people of Israel. He said,</a:t>
            </a:r>
          </a:p>
          <a:p>
            <a:pPr algn="just"/>
            <a:r>
              <a:rPr lang="en-US" b="0" i="0" dirty="0">
                <a:solidFill>
                  <a:srgbClr val="001320"/>
                </a:solidFill>
                <a:effectLst/>
                <a:latin typeface="Roboto" panose="02000000000000000000" pitchFamily="2" charset="0"/>
              </a:rPr>
              <a:t>“Let the sun stand still over Gibeon, and the moon over the valley of </a:t>
            </a:r>
            <a:r>
              <a:rPr lang="en-US" b="0" i="0" dirty="0" err="1">
                <a:solidFill>
                  <a:srgbClr val="001320"/>
                </a:solidFill>
                <a:effectLst/>
                <a:latin typeface="Roboto" panose="02000000000000000000" pitchFamily="2" charset="0"/>
              </a:rPr>
              <a:t>Aijalon</a:t>
            </a:r>
            <a:r>
              <a:rPr lang="en-US" b="0" i="0" dirty="0">
                <a:solidFill>
                  <a:srgbClr val="001320"/>
                </a:solidFill>
                <a:effectLst/>
                <a:latin typeface="Roboto" panose="02000000000000000000" pitchFamily="2" charset="0"/>
              </a:rPr>
              <a:t>.”</a:t>
            </a:r>
          </a:p>
          <a:p>
            <a:pPr algn="just"/>
            <a:r>
              <a:rPr lang="en-US" b="1" i="0" dirty="0">
                <a:solidFill>
                  <a:srgbClr val="001320"/>
                </a:solidFill>
                <a:effectLst/>
                <a:latin typeface="Roboto" panose="02000000000000000000" pitchFamily="2" charset="0"/>
              </a:rPr>
              <a:t>So the sun stood still and the moon stayed in place until the nation of Israel had defeated its enemies.</a:t>
            </a:r>
          </a:p>
          <a:p>
            <a:pPr algn="just"/>
            <a:r>
              <a:rPr lang="en-US" b="0" i="0" dirty="0">
                <a:solidFill>
                  <a:srgbClr val="001320"/>
                </a:solidFill>
                <a:effectLst/>
                <a:latin typeface="Roboto" panose="02000000000000000000" pitchFamily="2" charset="0"/>
              </a:rPr>
              <a:t>Is this event not recorded in </a:t>
            </a:r>
            <a:r>
              <a:rPr lang="en-US" b="0" i="1" dirty="0">
                <a:solidFill>
                  <a:srgbClr val="001320"/>
                </a:solidFill>
                <a:effectLst/>
                <a:latin typeface="Roboto" panose="02000000000000000000" pitchFamily="2" charset="0"/>
              </a:rPr>
              <a:t>The Book of </a:t>
            </a:r>
            <a:r>
              <a:rPr lang="en-US" b="0" i="1" dirty="0" err="1">
                <a:solidFill>
                  <a:srgbClr val="001320"/>
                </a:solidFill>
                <a:effectLst/>
                <a:latin typeface="Roboto" panose="02000000000000000000" pitchFamily="2" charset="0"/>
              </a:rPr>
              <a:t>Jashar</a:t>
            </a:r>
            <a:r>
              <a:rPr lang="en-US" b="0" i="0" dirty="0">
                <a:solidFill>
                  <a:srgbClr val="001320"/>
                </a:solidFill>
                <a:effectLst/>
                <a:latin typeface="Roboto" panose="02000000000000000000" pitchFamily="2" charset="0"/>
              </a:rPr>
              <a:t>? The sun stayed in the middle of the sky, and it did not set as on a normal day.  There has never been a day like this one before or since, when the LORD answered such a prayer. Surely the LORD fought for Israel that day!</a:t>
            </a:r>
          </a:p>
          <a:p>
            <a:pPr algn="just"/>
            <a:r>
              <a:rPr lang="en-US" dirty="0">
                <a:solidFill>
                  <a:srgbClr val="001320"/>
                </a:solidFill>
                <a:latin typeface="Roboto" panose="02000000000000000000" pitchFamily="2" charset="0"/>
              </a:rPr>
              <a:t>Chap 88 in Book of </a:t>
            </a:r>
            <a:r>
              <a:rPr lang="en-US" dirty="0" err="1">
                <a:solidFill>
                  <a:srgbClr val="001320"/>
                </a:solidFill>
                <a:latin typeface="Roboto" panose="02000000000000000000" pitchFamily="2" charset="0"/>
              </a:rPr>
              <a:t>Jasher</a:t>
            </a:r>
            <a:r>
              <a:rPr lang="en-US" dirty="0">
                <a:solidFill>
                  <a:srgbClr val="001320"/>
                </a:solidFill>
                <a:latin typeface="Roboto" panose="02000000000000000000" pitchFamily="2" charset="0"/>
              </a:rPr>
              <a:t>  </a:t>
            </a:r>
            <a:endParaRPr lang="en-US" b="0" i="0" dirty="0">
              <a:solidFill>
                <a:srgbClr val="001320"/>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11576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02F4-EF4D-4B78-B494-82AC64E51194}"/>
              </a:ext>
            </a:extLst>
          </p:cNvPr>
          <p:cNvSpPr>
            <a:spLocks noGrp="1"/>
          </p:cNvSpPr>
          <p:nvPr>
            <p:ph type="title"/>
          </p:nvPr>
        </p:nvSpPr>
        <p:spPr>
          <a:xfrm>
            <a:off x="1295400" y="0"/>
            <a:ext cx="9601200" cy="1142385"/>
          </a:xfrm>
        </p:spPr>
        <p:txBody>
          <a:bodyPr/>
          <a:lstStyle/>
          <a:p>
            <a:r>
              <a:rPr lang="en-US" dirty="0"/>
              <a:t>Dominion over time, space and matter</a:t>
            </a:r>
          </a:p>
        </p:txBody>
      </p:sp>
      <p:sp>
        <p:nvSpPr>
          <p:cNvPr id="3" name="Content Placeholder 2">
            <a:extLst>
              <a:ext uri="{FF2B5EF4-FFF2-40B4-BE49-F238E27FC236}">
                <a16:creationId xmlns:a16="http://schemas.microsoft.com/office/drawing/2014/main" id="{278E16C1-5B79-409A-A47A-1DB739812546}"/>
              </a:ext>
            </a:extLst>
          </p:cNvPr>
          <p:cNvSpPr>
            <a:spLocks noGrp="1"/>
          </p:cNvSpPr>
          <p:nvPr>
            <p:ph idx="1"/>
          </p:nvPr>
        </p:nvSpPr>
        <p:spPr/>
        <p:txBody>
          <a:bodyPr>
            <a:normAutofit/>
          </a:bodyPr>
          <a:lstStyle/>
          <a:p>
            <a:r>
              <a:rPr lang="en-US" sz="2600" b="1" i="0" dirty="0">
                <a:solidFill>
                  <a:srgbClr val="001320"/>
                </a:solidFill>
                <a:effectLst/>
                <a:latin typeface="Roboto" panose="02000000000000000000" pitchFamily="2" charset="0"/>
                <a:ea typeface="Roboto" panose="02000000000000000000" pitchFamily="2" charset="0"/>
              </a:rPr>
              <a:t>John 6:19  </a:t>
            </a:r>
            <a:r>
              <a:rPr lang="en-US" sz="2600" b="0" i="0" dirty="0">
                <a:solidFill>
                  <a:srgbClr val="001320"/>
                </a:solidFill>
                <a:effectLst/>
                <a:latin typeface="Roboto" panose="02000000000000000000" pitchFamily="2" charset="0"/>
                <a:ea typeface="Roboto" panose="02000000000000000000" pitchFamily="2" charset="0"/>
              </a:rPr>
              <a:t>So when they had rowed about three or four miles, they saw </a:t>
            </a:r>
            <a:r>
              <a:rPr lang="en-US" sz="2600" b="1" i="0" dirty="0">
                <a:solidFill>
                  <a:srgbClr val="001320"/>
                </a:solidFill>
                <a:effectLst/>
                <a:latin typeface="Roboto" panose="02000000000000000000" pitchFamily="2" charset="0"/>
                <a:ea typeface="Roboto" panose="02000000000000000000" pitchFamily="2" charset="0"/>
              </a:rPr>
              <a:t>Jesus walking on the sea </a:t>
            </a:r>
            <a:r>
              <a:rPr lang="en-US" sz="2600" b="0" i="0" dirty="0">
                <a:solidFill>
                  <a:srgbClr val="001320"/>
                </a:solidFill>
                <a:effectLst/>
                <a:latin typeface="Roboto" panose="02000000000000000000" pitchFamily="2" charset="0"/>
                <a:ea typeface="Roboto" panose="02000000000000000000" pitchFamily="2" charset="0"/>
              </a:rPr>
              <a:t>and drawing near the boat; and they were afraid. But He said to them, </a:t>
            </a:r>
            <a:r>
              <a:rPr lang="en-US" sz="2600" b="0" i="0" dirty="0">
                <a:solidFill>
                  <a:srgbClr val="770000"/>
                </a:solidFill>
                <a:effectLst/>
                <a:latin typeface="Roboto" panose="02000000000000000000" pitchFamily="2" charset="0"/>
                <a:ea typeface="Roboto" panose="02000000000000000000" pitchFamily="2" charset="0"/>
              </a:rPr>
              <a:t>“It is I; do not be afraid.”</a:t>
            </a:r>
            <a:r>
              <a:rPr lang="en-US" sz="2600" b="0" i="0" dirty="0">
                <a:solidFill>
                  <a:srgbClr val="001320"/>
                </a:solidFill>
                <a:effectLst/>
                <a:latin typeface="Roboto" panose="02000000000000000000" pitchFamily="2" charset="0"/>
                <a:ea typeface="Roboto" panose="02000000000000000000" pitchFamily="2" charset="0"/>
              </a:rPr>
              <a:t> Then they willingly received Him into the boat, </a:t>
            </a:r>
            <a:r>
              <a:rPr lang="en-US" sz="2600" b="1" i="0" dirty="0">
                <a:solidFill>
                  <a:srgbClr val="001320"/>
                </a:solidFill>
                <a:effectLst/>
                <a:latin typeface="Roboto" panose="02000000000000000000" pitchFamily="2" charset="0"/>
                <a:ea typeface="Roboto" panose="02000000000000000000" pitchFamily="2" charset="0"/>
              </a:rPr>
              <a:t>and immediately the boat was at the land where they were going.</a:t>
            </a:r>
            <a:endParaRPr lang="en-US" sz="2600" b="1" dirty="0">
              <a:latin typeface="Roboto" panose="02000000000000000000" pitchFamily="2" charset="0"/>
              <a:ea typeface="Roboto" panose="02000000000000000000" pitchFamily="2" charset="0"/>
            </a:endParaRPr>
          </a:p>
          <a:p>
            <a:r>
              <a:rPr lang="en-US" b="0" i="0" dirty="0">
                <a:solidFill>
                  <a:srgbClr val="666666"/>
                </a:solidFill>
                <a:effectLst/>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412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521A-D315-4BF9-A86B-9AA108B75687}"/>
              </a:ext>
            </a:extLst>
          </p:cNvPr>
          <p:cNvSpPr>
            <a:spLocks noGrp="1"/>
          </p:cNvSpPr>
          <p:nvPr>
            <p:ph type="title"/>
          </p:nvPr>
        </p:nvSpPr>
        <p:spPr/>
        <p:txBody>
          <a:bodyPr/>
          <a:lstStyle/>
          <a:p>
            <a:r>
              <a:rPr lang="en-US" dirty="0"/>
              <a:t>Dominion over time, space and matter</a:t>
            </a:r>
          </a:p>
        </p:txBody>
      </p:sp>
      <p:sp>
        <p:nvSpPr>
          <p:cNvPr id="3" name="Content Placeholder 2">
            <a:extLst>
              <a:ext uri="{FF2B5EF4-FFF2-40B4-BE49-F238E27FC236}">
                <a16:creationId xmlns:a16="http://schemas.microsoft.com/office/drawing/2014/main" id="{E27293A3-72A3-4CC6-888B-CA175B0DA9B8}"/>
              </a:ext>
            </a:extLst>
          </p:cNvPr>
          <p:cNvSpPr>
            <a:spLocks noGrp="1"/>
          </p:cNvSpPr>
          <p:nvPr>
            <p:ph idx="1"/>
          </p:nvPr>
        </p:nvSpPr>
        <p:spPr/>
        <p:txBody>
          <a:bodyPr>
            <a:normAutofit lnSpcReduction="10000"/>
          </a:bodyPr>
          <a:lstStyle/>
          <a:p>
            <a:r>
              <a:rPr lang="en-US" b="0" i="0" dirty="0">
                <a:solidFill>
                  <a:srgbClr val="001320"/>
                </a:solidFill>
                <a:effectLst/>
                <a:latin typeface="Roboto" panose="02000000000000000000" pitchFamily="2" charset="0"/>
                <a:ea typeface="Roboto" panose="02000000000000000000" pitchFamily="2" charset="0"/>
              </a:rPr>
              <a:t>Acts 8:39 Now when they came up out of the water, </a:t>
            </a:r>
            <a:r>
              <a:rPr lang="en-US" b="1" i="0" dirty="0">
                <a:solidFill>
                  <a:srgbClr val="001320"/>
                </a:solidFill>
                <a:effectLst/>
                <a:latin typeface="Roboto" panose="02000000000000000000" pitchFamily="2" charset="0"/>
                <a:ea typeface="Roboto" panose="02000000000000000000" pitchFamily="2" charset="0"/>
              </a:rPr>
              <a:t>the Spirit of the Lord caught Philip away</a:t>
            </a:r>
            <a:r>
              <a:rPr lang="en-US" b="0" i="0" dirty="0">
                <a:solidFill>
                  <a:srgbClr val="001320"/>
                </a:solidFill>
                <a:effectLst/>
                <a:latin typeface="Roboto" panose="02000000000000000000" pitchFamily="2" charset="0"/>
                <a:ea typeface="Roboto" panose="02000000000000000000" pitchFamily="2" charset="0"/>
              </a:rPr>
              <a:t>, so that the eunuch saw him no more; and he went on his way rejoicing. But Philip was found at </a:t>
            </a:r>
            <a:r>
              <a:rPr lang="en-US" b="0" i="0" dirty="0" err="1">
                <a:solidFill>
                  <a:srgbClr val="001320"/>
                </a:solidFill>
                <a:effectLst/>
                <a:latin typeface="Roboto" panose="02000000000000000000" pitchFamily="2" charset="0"/>
                <a:ea typeface="Roboto" panose="02000000000000000000" pitchFamily="2" charset="0"/>
              </a:rPr>
              <a:t>Azotus</a:t>
            </a:r>
            <a:r>
              <a:rPr lang="en-US" b="0" i="0" dirty="0">
                <a:solidFill>
                  <a:srgbClr val="001320"/>
                </a:solidFill>
                <a:effectLst/>
                <a:latin typeface="Roboto" panose="02000000000000000000" pitchFamily="2" charset="0"/>
                <a:ea typeface="Roboto" panose="02000000000000000000" pitchFamily="2" charset="0"/>
              </a:rPr>
              <a:t>.  </a:t>
            </a:r>
          </a:p>
          <a:p>
            <a:r>
              <a:rPr lang="en-US" b="0" i="0" dirty="0">
                <a:solidFill>
                  <a:srgbClr val="001320"/>
                </a:solidFill>
                <a:effectLst/>
                <a:latin typeface="Roboto" panose="02000000000000000000" pitchFamily="2" charset="0"/>
                <a:ea typeface="Roboto" panose="02000000000000000000" pitchFamily="2" charset="0"/>
              </a:rPr>
              <a:t>John 2:9  </a:t>
            </a:r>
            <a:r>
              <a:rPr lang="en-US" b="1" i="0" dirty="0">
                <a:solidFill>
                  <a:srgbClr val="001320"/>
                </a:solidFill>
                <a:effectLst/>
                <a:latin typeface="Roboto" panose="02000000000000000000" pitchFamily="2" charset="0"/>
                <a:ea typeface="Roboto" panose="02000000000000000000" pitchFamily="2" charset="0"/>
              </a:rPr>
              <a:t>When the master of the feast had tasted the water that was made wine</a:t>
            </a:r>
            <a:r>
              <a:rPr lang="en-US" b="0" i="0" dirty="0">
                <a:solidFill>
                  <a:srgbClr val="001320"/>
                </a:solidFill>
                <a:effectLst/>
                <a:latin typeface="Roboto" panose="02000000000000000000" pitchFamily="2" charset="0"/>
                <a:ea typeface="Roboto" panose="02000000000000000000" pitchFamily="2" charset="0"/>
              </a:rPr>
              <a:t>, and did not know where it came from (but the servants who had drawn the water knew), the master of the feast called the bridegroom. And he said to him, “Every man at the beginning sets out the good wine, and when the </a:t>
            </a:r>
            <a:r>
              <a:rPr lang="en-US" b="0" i="1" dirty="0">
                <a:solidFill>
                  <a:srgbClr val="001320"/>
                </a:solidFill>
                <a:effectLst/>
                <a:latin typeface="Roboto" panose="02000000000000000000" pitchFamily="2" charset="0"/>
                <a:ea typeface="Roboto" panose="02000000000000000000" pitchFamily="2" charset="0"/>
              </a:rPr>
              <a:t>guests</a:t>
            </a:r>
            <a:r>
              <a:rPr lang="en-US" b="0" i="0" dirty="0">
                <a:solidFill>
                  <a:srgbClr val="001320"/>
                </a:solidFill>
                <a:effectLst/>
                <a:latin typeface="Roboto" panose="02000000000000000000" pitchFamily="2" charset="0"/>
                <a:ea typeface="Roboto" panose="02000000000000000000" pitchFamily="2" charset="0"/>
              </a:rPr>
              <a:t> have well drunk, then the inferior. You have kept the good wine until now!”</a:t>
            </a:r>
            <a:endParaRPr lang="en-US" b="1" i="1" dirty="0">
              <a:solidFill>
                <a:srgbClr val="666666"/>
              </a:solidFill>
              <a:latin typeface="Roboto" panose="02000000000000000000" pitchFamily="2" charset="0"/>
              <a:ea typeface="Roboto" panose="02000000000000000000" pitchFamily="2" charset="0"/>
            </a:endParaRPr>
          </a:p>
          <a:p>
            <a:r>
              <a:rPr lang="en-US" b="1" i="1" dirty="0">
                <a:solidFill>
                  <a:srgbClr val="666666"/>
                </a:solidFill>
                <a:latin typeface="Roboto" panose="02000000000000000000" pitchFamily="2" charset="0"/>
                <a:ea typeface="Roboto" panose="02000000000000000000" pitchFamily="2" charset="0"/>
              </a:rPr>
              <a:t>Matthew 14:18 </a:t>
            </a:r>
            <a:r>
              <a:rPr lang="en-US" b="0" i="0" dirty="0">
                <a:solidFill>
                  <a:srgbClr val="001320"/>
                </a:solidFill>
                <a:effectLst/>
                <a:latin typeface="Roboto" panose="02000000000000000000" pitchFamily="2" charset="0"/>
                <a:ea typeface="Roboto" panose="02000000000000000000" pitchFamily="2" charset="0"/>
              </a:rPr>
              <a:t>And He took the five loaves and the two fish, and looking up to heaven, He blessed and broke and gave the loaves to the disciples; </a:t>
            </a:r>
            <a:r>
              <a:rPr lang="en-US" b="1" i="0" dirty="0">
                <a:solidFill>
                  <a:srgbClr val="001320"/>
                </a:solidFill>
                <a:effectLst/>
                <a:latin typeface="Roboto" panose="02000000000000000000" pitchFamily="2" charset="0"/>
                <a:ea typeface="Roboto" panose="02000000000000000000" pitchFamily="2" charset="0"/>
              </a:rPr>
              <a:t>and the disciples gave to the multitudes. So they all ate and were filled</a:t>
            </a:r>
            <a:r>
              <a:rPr lang="en-US" b="0" i="0" dirty="0">
                <a:solidFill>
                  <a:srgbClr val="001320"/>
                </a:solidFill>
                <a:effectLst/>
                <a:latin typeface="Roboto" panose="02000000000000000000" pitchFamily="2" charset="0"/>
                <a:ea typeface="Roboto" panose="02000000000000000000" pitchFamily="2" charset="0"/>
              </a:rPr>
              <a:t>, and they took up twelve baskets full of the fragments that remained.</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6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2877-7E20-4D1B-A9A0-E939B615DAFC}"/>
              </a:ext>
            </a:extLst>
          </p:cNvPr>
          <p:cNvSpPr>
            <a:spLocks noGrp="1"/>
          </p:cNvSpPr>
          <p:nvPr>
            <p:ph type="title"/>
          </p:nvPr>
        </p:nvSpPr>
        <p:spPr/>
        <p:txBody>
          <a:bodyPr/>
          <a:lstStyle/>
          <a:p>
            <a:r>
              <a:rPr lang="en-US" dirty="0"/>
              <a:t>The devils ability to alter material things</a:t>
            </a:r>
          </a:p>
        </p:txBody>
      </p:sp>
      <p:sp>
        <p:nvSpPr>
          <p:cNvPr id="3" name="Content Placeholder 2">
            <a:extLst>
              <a:ext uri="{FF2B5EF4-FFF2-40B4-BE49-F238E27FC236}">
                <a16:creationId xmlns:a16="http://schemas.microsoft.com/office/drawing/2014/main" id="{32FAAF04-EBF3-4BD1-95A9-44B36D72E532}"/>
              </a:ext>
            </a:extLst>
          </p:cNvPr>
          <p:cNvSpPr>
            <a:spLocks noGrp="1"/>
          </p:cNvSpPr>
          <p:nvPr>
            <p:ph idx="1"/>
          </p:nvPr>
        </p:nvSpPr>
        <p:spPr/>
        <p:txBody>
          <a:bodyPr>
            <a:normAutofit/>
          </a:bodyPr>
          <a:lstStyle/>
          <a:p>
            <a:r>
              <a:rPr lang="en-US" sz="2400" b="0" i="0" dirty="0">
                <a:solidFill>
                  <a:srgbClr val="001320"/>
                </a:solidFill>
                <a:effectLst/>
                <a:latin typeface="Roboto" panose="02000000000000000000" pitchFamily="2" charset="0"/>
              </a:rPr>
              <a:t>But Pharaoh also called the wise men and the sorcerers; so the magicians of Egypt, </a:t>
            </a:r>
            <a:r>
              <a:rPr lang="en-US" sz="2400" b="1" i="0" dirty="0">
                <a:solidFill>
                  <a:srgbClr val="001320"/>
                </a:solidFill>
                <a:effectLst/>
                <a:latin typeface="Roboto" panose="02000000000000000000" pitchFamily="2" charset="0"/>
              </a:rPr>
              <a:t>they also did in like manner with their enchantments. For every man threw down his rod, and they became serpents.</a:t>
            </a:r>
            <a:endParaRPr lang="en-US" sz="2400" b="1" dirty="0"/>
          </a:p>
        </p:txBody>
      </p:sp>
    </p:spTree>
    <p:extLst>
      <p:ext uri="{BB962C8B-B14F-4D97-AF65-F5344CB8AC3E}">
        <p14:creationId xmlns:p14="http://schemas.microsoft.com/office/powerpoint/2010/main" val="401300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4CD9-BD87-44B3-A006-C7A50103E916}"/>
              </a:ext>
            </a:extLst>
          </p:cNvPr>
          <p:cNvSpPr>
            <a:spLocks noGrp="1"/>
          </p:cNvSpPr>
          <p:nvPr>
            <p:ph type="title"/>
          </p:nvPr>
        </p:nvSpPr>
        <p:spPr/>
        <p:txBody>
          <a:bodyPr/>
          <a:lstStyle/>
          <a:p>
            <a:r>
              <a:rPr lang="en-US" dirty="0"/>
              <a:t>Devil has control over the elements</a:t>
            </a:r>
            <a:br>
              <a:rPr lang="en-US" dirty="0"/>
            </a:br>
            <a:r>
              <a:rPr lang="en-US" dirty="0"/>
              <a:t>Job 1:16 &amp; 18</a:t>
            </a:r>
          </a:p>
        </p:txBody>
      </p:sp>
      <p:sp>
        <p:nvSpPr>
          <p:cNvPr id="3" name="Content Placeholder 2">
            <a:extLst>
              <a:ext uri="{FF2B5EF4-FFF2-40B4-BE49-F238E27FC236}">
                <a16:creationId xmlns:a16="http://schemas.microsoft.com/office/drawing/2014/main" id="{EEDEFA42-EAA8-44DF-A580-4087CCB96AFD}"/>
              </a:ext>
            </a:extLst>
          </p:cNvPr>
          <p:cNvSpPr>
            <a:spLocks noGrp="1"/>
          </p:cNvSpPr>
          <p:nvPr>
            <p:ph idx="1"/>
          </p:nvPr>
        </p:nvSpPr>
        <p:spPr/>
        <p:txBody>
          <a:bodyPr>
            <a:normAutofit/>
          </a:bodyPr>
          <a:lstStyle/>
          <a:p>
            <a:r>
              <a:rPr lang="en-US" b="0" i="0" dirty="0">
                <a:solidFill>
                  <a:srgbClr val="001320"/>
                </a:solidFill>
                <a:effectLst/>
                <a:latin typeface="Roboto" panose="02000000000000000000" pitchFamily="2" charset="0"/>
              </a:rPr>
              <a:t>Job 1:16  While he </a:t>
            </a:r>
            <a:r>
              <a:rPr lang="en-US" b="0" i="1" dirty="0">
                <a:solidFill>
                  <a:srgbClr val="001320"/>
                </a:solidFill>
                <a:effectLst/>
                <a:latin typeface="Roboto" panose="02000000000000000000" pitchFamily="2" charset="0"/>
              </a:rPr>
              <a:t>was</a:t>
            </a:r>
            <a:r>
              <a:rPr lang="en-US" b="0" i="0" dirty="0">
                <a:solidFill>
                  <a:srgbClr val="001320"/>
                </a:solidFill>
                <a:effectLst/>
                <a:latin typeface="Roboto" panose="02000000000000000000" pitchFamily="2" charset="0"/>
              </a:rPr>
              <a:t> still speaking, another also came and said, “The fire of God fell from heaven and burned up the sheep and the servants, and </a:t>
            </a:r>
            <a:r>
              <a:rPr lang="en-US" b="0" i="0" u="none" strike="noStrike" dirty="0">
                <a:solidFill>
                  <a:srgbClr val="008AE6"/>
                </a:solidFill>
                <a:effectLst/>
                <a:latin typeface="Arial" panose="020B0604020202020204" pitchFamily="34" charset="0"/>
                <a:hlinkClick r:id="rId2"/>
              </a:rPr>
              <a:t>[n]</a:t>
            </a:r>
            <a:r>
              <a:rPr lang="en-US" b="0" i="0" dirty="0">
                <a:solidFill>
                  <a:srgbClr val="001320"/>
                </a:solidFill>
                <a:effectLst/>
                <a:latin typeface="Roboto" panose="02000000000000000000" pitchFamily="2" charset="0"/>
              </a:rPr>
              <a:t>consumed them; and I alone have escaped to tell you!”</a:t>
            </a:r>
          </a:p>
          <a:p>
            <a:r>
              <a:rPr lang="en-US" dirty="0">
                <a:solidFill>
                  <a:srgbClr val="001320"/>
                </a:solidFill>
                <a:latin typeface="Roboto" panose="02000000000000000000" pitchFamily="2" charset="0"/>
              </a:rPr>
              <a:t>Rev 13:13 He performs great signs, so that he even makes fire come down out of heaven to the earth in the presence of men. </a:t>
            </a:r>
            <a:r>
              <a:rPr lang="en-US" b="1" dirty="0">
                <a:solidFill>
                  <a:srgbClr val="001320"/>
                </a:solidFill>
                <a:latin typeface="Roboto" panose="02000000000000000000" pitchFamily="2" charset="0"/>
              </a:rPr>
              <a:t>And he deceives those who dwell on the earth because of the signs which it was given him to perform</a:t>
            </a:r>
            <a:endParaRPr lang="en-US" b="0" i="0" dirty="0">
              <a:solidFill>
                <a:srgbClr val="001320"/>
              </a:solidFill>
              <a:effectLst/>
              <a:latin typeface="Roboto" panose="02000000000000000000" pitchFamily="2" charset="0"/>
            </a:endParaRPr>
          </a:p>
          <a:p>
            <a:r>
              <a:rPr lang="en-US" b="0" i="0" dirty="0">
                <a:solidFill>
                  <a:srgbClr val="001320"/>
                </a:solidFill>
                <a:effectLst/>
                <a:latin typeface="Roboto" panose="02000000000000000000" pitchFamily="2" charset="0"/>
              </a:rPr>
              <a:t>Job 1:18  While he </a:t>
            </a:r>
            <a:r>
              <a:rPr lang="en-US" b="0" i="1" dirty="0">
                <a:solidFill>
                  <a:srgbClr val="001320"/>
                </a:solidFill>
                <a:effectLst/>
                <a:latin typeface="Roboto" panose="02000000000000000000" pitchFamily="2" charset="0"/>
              </a:rPr>
              <a:t>was</a:t>
            </a:r>
            <a:r>
              <a:rPr lang="en-US" b="0" i="0" dirty="0">
                <a:solidFill>
                  <a:srgbClr val="001320"/>
                </a:solidFill>
                <a:effectLst/>
                <a:latin typeface="Roboto" panose="02000000000000000000" pitchFamily="2" charset="0"/>
              </a:rPr>
              <a:t> still speaking, another also came and said, “Your sons and daughters </a:t>
            </a:r>
            <a:r>
              <a:rPr lang="en-US" b="0" i="1" dirty="0">
                <a:solidFill>
                  <a:srgbClr val="001320"/>
                </a:solidFill>
                <a:effectLst/>
                <a:latin typeface="Roboto" panose="02000000000000000000" pitchFamily="2" charset="0"/>
              </a:rPr>
              <a:t>were</a:t>
            </a:r>
            <a:r>
              <a:rPr lang="en-US" b="0" i="0" dirty="0">
                <a:solidFill>
                  <a:srgbClr val="001320"/>
                </a:solidFill>
                <a:effectLst/>
                <a:latin typeface="Roboto" panose="02000000000000000000" pitchFamily="2" charset="0"/>
              </a:rPr>
              <a:t> eating and drinking wine in their oldest brother’s house, </a:t>
            </a:r>
            <a:r>
              <a:rPr lang="en-US" b="1" i="0" u="none" strike="noStrike" dirty="0">
                <a:solidFill>
                  <a:srgbClr val="008AE6"/>
                </a:solidFill>
                <a:effectLst/>
                <a:latin typeface="Roboto" panose="02000000000000000000" pitchFamily="2" charset="0"/>
                <a:hlinkClick r:id="rId3"/>
              </a:rPr>
              <a:t>19</a:t>
            </a:r>
            <a:r>
              <a:rPr lang="en-US" b="0" i="0" dirty="0">
                <a:solidFill>
                  <a:srgbClr val="001320"/>
                </a:solidFill>
                <a:effectLst/>
                <a:latin typeface="Roboto" panose="02000000000000000000" pitchFamily="2" charset="0"/>
              </a:rPr>
              <a:t>and suddenly a great wind came from </a:t>
            </a:r>
            <a:r>
              <a:rPr lang="en-US" b="0" i="0" u="none" strike="noStrike" dirty="0">
                <a:solidFill>
                  <a:srgbClr val="008AE6"/>
                </a:solidFill>
                <a:effectLst/>
                <a:latin typeface="Arial" panose="020B0604020202020204" pitchFamily="34" charset="0"/>
                <a:hlinkClick r:id="rId2"/>
              </a:rPr>
              <a:t>[o]</a:t>
            </a:r>
            <a:r>
              <a:rPr lang="en-US" b="0" i="0" dirty="0">
                <a:solidFill>
                  <a:srgbClr val="001320"/>
                </a:solidFill>
                <a:effectLst/>
                <a:latin typeface="Roboto" panose="02000000000000000000" pitchFamily="2" charset="0"/>
              </a:rPr>
              <a:t>across the wilderness and struck the four corners of the house, and it fell on the young people, and they are dead; and I alone have escaped to tell you!”</a:t>
            </a:r>
            <a:endParaRPr lang="en-US" dirty="0"/>
          </a:p>
        </p:txBody>
      </p:sp>
    </p:spTree>
    <p:extLst>
      <p:ext uri="{BB962C8B-B14F-4D97-AF65-F5344CB8AC3E}">
        <p14:creationId xmlns:p14="http://schemas.microsoft.com/office/powerpoint/2010/main" val="189763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04EC-B3E6-4598-9F50-5EA78E09A68F}"/>
              </a:ext>
            </a:extLst>
          </p:cNvPr>
          <p:cNvSpPr>
            <a:spLocks noGrp="1"/>
          </p:cNvSpPr>
          <p:nvPr>
            <p:ph type="title"/>
          </p:nvPr>
        </p:nvSpPr>
        <p:spPr/>
        <p:txBody>
          <a:bodyPr/>
          <a:lstStyle/>
          <a:p>
            <a:r>
              <a:rPr lang="en-US" dirty="0"/>
              <a:t>What is the Mandela Effect?</a:t>
            </a:r>
          </a:p>
        </p:txBody>
      </p:sp>
      <p:sp>
        <p:nvSpPr>
          <p:cNvPr id="3" name="Content Placeholder 2">
            <a:extLst>
              <a:ext uri="{FF2B5EF4-FFF2-40B4-BE49-F238E27FC236}">
                <a16:creationId xmlns:a16="http://schemas.microsoft.com/office/drawing/2014/main" id="{A21D0A63-1488-4E72-B4D7-724C0B4EBA4F}"/>
              </a:ext>
            </a:extLst>
          </p:cNvPr>
          <p:cNvSpPr>
            <a:spLocks noGrp="1"/>
          </p:cNvSpPr>
          <p:nvPr>
            <p:ph idx="1"/>
          </p:nvPr>
        </p:nvSpPr>
        <p:spPr/>
        <p:txBody>
          <a:bodyPr>
            <a:normAutofit/>
          </a:bodyPr>
          <a:lstStyle/>
          <a:p>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Definition of phenomenon. .</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r>
              <a:rPr lang="en-US" sz="2800"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 fact or situation that is observed to exist </a:t>
            </a:r>
            <a:r>
              <a:rPr lang="en-US" sz="2800" b="1"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whose cause or explanation is in question.  (</a:t>
            </a:r>
            <a:r>
              <a:rPr lang="en-US" sz="2800" b="1" i="1"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ie</a:t>
            </a:r>
            <a:r>
              <a:rPr lang="en-US" sz="2800" b="1"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a mystery)</a:t>
            </a:r>
          </a:p>
          <a:p>
            <a:r>
              <a:rPr lang="en-US" sz="28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If you properly understand all the facts of this </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phenomenon, I believe that </a:t>
            </a:r>
            <a:r>
              <a:rPr lang="en-US" sz="28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you will be forced to concede as we have that there is no reasonable explanation for this.  </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2800" dirty="0"/>
          </a:p>
        </p:txBody>
      </p:sp>
    </p:spTree>
    <p:extLst>
      <p:ext uri="{BB962C8B-B14F-4D97-AF65-F5344CB8AC3E}">
        <p14:creationId xmlns:p14="http://schemas.microsoft.com/office/powerpoint/2010/main" val="20584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ADEE-403C-40AE-99FB-25937C68AC1B}"/>
              </a:ext>
            </a:extLst>
          </p:cNvPr>
          <p:cNvSpPr>
            <a:spLocks noGrp="1"/>
          </p:cNvSpPr>
          <p:nvPr>
            <p:ph type="title"/>
          </p:nvPr>
        </p:nvSpPr>
        <p:spPr/>
        <p:txBody>
          <a:bodyPr/>
          <a:lstStyle/>
          <a:p>
            <a:r>
              <a:rPr lang="en-US" dirty="0"/>
              <a:t>Main arguments against the Mandela Effect</a:t>
            </a:r>
          </a:p>
        </p:txBody>
      </p:sp>
      <p:sp>
        <p:nvSpPr>
          <p:cNvPr id="3" name="Content Placeholder 2">
            <a:extLst>
              <a:ext uri="{FF2B5EF4-FFF2-40B4-BE49-F238E27FC236}">
                <a16:creationId xmlns:a16="http://schemas.microsoft.com/office/drawing/2014/main" id="{75CC24EC-1A11-4DA6-AE59-2511A7317962}"/>
              </a:ext>
            </a:extLst>
          </p:cNvPr>
          <p:cNvSpPr>
            <a:spLocks noGrp="1"/>
          </p:cNvSpPr>
          <p:nvPr>
            <p:ph idx="1"/>
          </p:nvPr>
        </p:nvSpPr>
        <p:spPr/>
        <p:txBody>
          <a:bodyPr>
            <a:normAutofit lnSpcReduction="10000"/>
          </a:bodyPr>
          <a:lstStyle/>
          <a:p>
            <a:r>
              <a:rPr lang="en-US" dirty="0">
                <a:latin typeface="Roboto" panose="02000000000000000000" pitchFamily="2" charset="0"/>
                <a:ea typeface="Roboto" panose="02000000000000000000" pitchFamily="2" charset="0"/>
              </a:rPr>
              <a:t>Mis-remembering</a:t>
            </a:r>
          </a:p>
          <a:p>
            <a:pPr lvl="1"/>
            <a:r>
              <a:rPr lang="en-US" dirty="0">
                <a:latin typeface="Roboto" panose="02000000000000000000" pitchFamily="2" charset="0"/>
                <a:ea typeface="Roboto" panose="02000000000000000000" pitchFamily="2" charset="0"/>
              </a:rPr>
              <a:t>The memory cant be trusted</a:t>
            </a:r>
          </a:p>
          <a:p>
            <a:pPr lvl="1"/>
            <a:r>
              <a:rPr lang="en-US" dirty="0">
                <a:latin typeface="Roboto" panose="02000000000000000000" pitchFamily="2" charset="0"/>
                <a:ea typeface="Roboto" panose="02000000000000000000" pitchFamily="2" charset="0"/>
              </a:rPr>
              <a:t>Mind tricks like confabulation / implanted thoughts</a:t>
            </a:r>
          </a:p>
          <a:p>
            <a:r>
              <a:rPr lang="en-US" dirty="0">
                <a:latin typeface="Roboto" panose="02000000000000000000" pitchFamily="2" charset="0"/>
                <a:ea typeface="Roboto" panose="02000000000000000000" pitchFamily="2" charset="0"/>
              </a:rPr>
              <a:t>Crazy, delusional, mental instability</a:t>
            </a:r>
          </a:p>
          <a:p>
            <a:pPr lvl="1"/>
            <a:r>
              <a:rPr lang="en-US" dirty="0">
                <a:latin typeface="Roboto" panose="02000000000000000000" pitchFamily="2" charset="0"/>
                <a:ea typeface="Roboto" panose="02000000000000000000" pitchFamily="2" charset="0"/>
              </a:rPr>
              <a:t>Unconvinced remember the same things do but come to a different </a:t>
            </a:r>
            <a:r>
              <a:rPr lang="en-US" dirty="0" err="1">
                <a:latin typeface="Roboto" panose="02000000000000000000" pitchFamily="2" charset="0"/>
                <a:ea typeface="Roboto" panose="02000000000000000000" pitchFamily="2" charset="0"/>
              </a:rPr>
              <a:t>concusion</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2</a:t>
            </a:r>
            <a:r>
              <a:rPr lang="en-US" baseline="30000" dirty="0">
                <a:latin typeface="Roboto" panose="02000000000000000000" pitchFamily="2" charset="0"/>
                <a:ea typeface="Roboto" panose="02000000000000000000" pitchFamily="2" charset="0"/>
              </a:rPr>
              <a:t>nd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Thes</a:t>
            </a:r>
            <a:r>
              <a:rPr lang="en-US" dirty="0">
                <a:latin typeface="Roboto" panose="02000000000000000000" pitchFamily="2" charset="0"/>
                <a:ea typeface="Roboto" panose="02000000000000000000" pitchFamily="2" charset="0"/>
              </a:rPr>
              <a:t> strong delusion (Gods Judgment)</a:t>
            </a:r>
          </a:p>
          <a:p>
            <a:pPr lvl="1"/>
            <a:r>
              <a:rPr lang="en-US" dirty="0">
                <a:latin typeface="Roboto" panose="02000000000000000000" pitchFamily="2" charset="0"/>
                <a:ea typeface="Roboto" panose="02000000000000000000" pitchFamily="2" charset="0"/>
              </a:rPr>
              <a:t>This is the direct result of willful ignorance</a:t>
            </a:r>
          </a:p>
          <a:p>
            <a:r>
              <a:rPr lang="en-US" dirty="0">
                <a:latin typeface="Roboto" panose="02000000000000000000" pitchFamily="2" charset="0"/>
                <a:ea typeface="Roboto" panose="02000000000000000000" pitchFamily="2" charset="0"/>
              </a:rPr>
              <a:t>False prophets, Heretics, Charlatans, wolves in sheep's clothing</a:t>
            </a:r>
          </a:p>
          <a:p>
            <a:pPr lvl="1"/>
            <a:r>
              <a:rPr lang="en-US" dirty="0">
                <a:latin typeface="Roboto" panose="02000000000000000000" pitchFamily="2" charset="0"/>
                <a:ea typeface="Roboto" panose="02000000000000000000" pitchFamily="2" charset="0"/>
              </a:rPr>
              <a:t>This implies premeditation….malice…purposeful deception</a:t>
            </a:r>
          </a:p>
          <a:p>
            <a:pPr lvl="1"/>
            <a:endParaRPr lang="en-US" dirty="0"/>
          </a:p>
        </p:txBody>
      </p:sp>
    </p:spTree>
    <p:extLst>
      <p:ext uri="{BB962C8B-B14F-4D97-AF65-F5344CB8AC3E}">
        <p14:creationId xmlns:p14="http://schemas.microsoft.com/office/powerpoint/2010/main" val="32186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0225-C4D5-43DF-8703-C996E948CDE7}"/>
              </a:ext>
            </a:extLst>
          </p:cNvPr>
          <p:cNvSpPr>
            <a:spLocks noGrp="1"/>
          </p:cNvSpPr>
          <p:nvPr>
            <p:ph type="title"/>
          </p:nvPr>
        </p:nvSpPr>
        <p:spPr/>
        <p:txBody>
          <a:bodyPr/>
          <a:lstStyle/>
          <a:p>
            <a:r>
              <a:rPr lang="en-US" dirty="0"/>
              <a:t>Main arguments against Mandela Effect</a:t>
            </a:r>
          </a:p>
        </p:txBody>
      </p:sp>
      <p:sp>
        <p:nvSpPr>
          <p:cNvPr id="3" name="Content Placeholder 2">
            <a:extLst>
              <a:ext uri="{FF2B5EF4-FFF2-40B4-BE49-F238E27FC236}">
                <a16:creationId xmlns:a16="http://schemas.microsoft.com/office/drawing/2014/main" id="{B22101AF-DB6F-4D87-820B-4F8AA3198A06}"/>
              </a:ext>
            </a:extLst>
          </p:cNvPr>
          <p:cNvSpPr>
            <a:spLocks noGrp="1"/>
          </p:cNvSpPr>
          <p:nvPr>
            <p:ph idx="1"/>
          </p:nvPr>
        </p:nvSpPr>
        <p:spPr/>
        <p:txBody>
          <a:bodyPr>
            <a:normAutofit lnSpcReduction="10000"/>
          </a:bodyPr>
          <a:lstStyle/>
          <a:p>
            <a:r>
              <a:rPr lang="en-US" dirty="0">
                <a:latin typeface="Roboto" panose="02000000000000000000" pitchFamily="2" charset="0"/>
                <a:ea typeface="Roboto" panose="02000000000000000000" pitchFamily="2" charset="0"/>
              </a:rPr>
              <a:t>Demonic deception</a:t>
            </a:r>
          </a:p>
          <a:p>
            <a:pPr lvl="1"/>
            <a:r>
              <a:rPr lang="en-US" dirty="0">
                <a:latin typeface="Roboto" panose="02000000000000000000" pitchFamily="2" charset="0"/>
                <a:ea typeface="Roboto" panose="02000000000000000000" pitchFamily="2" charset="0"/>
              </a:rPr>
              <a:t>This is possible but it’s a reductionist explanation….ie how is it happening?</a:t>
            </a:r>
          </a:p>
          <a:p>
            <a:r>
              <a:rPr lang="en-US" dirty="0">
                <a:latin typeface="Roboto" panose="02000000000000000000" pitchFamily="2" charset="0"/>
                <a:ea typeface="Roboto" panose="02000000000000000000" pitchFamily="2" charset="0"/>
              </a:rPr>
              <a:t>Government </a:t>
            </a:r>
            <a:r>
              <a:rPr lang="en-US" dirty="0" err="1">
                <a:latin typeface="Roboto" panose="02000000000000000000" pitchFamily="2" charset="0"/>
                <a:ea typeface="Roboto" panose="02000000000000000000" pitchFamily="2" charset="0"/>
              </a:rPr>
              <a:t>psyop</a:t>
            </a:r>
            <a:endParaRPr lang="en-US"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Photoshopped tricks</a:t>
            </a:r>
          </a:p>
          <a:p>
            <a:r>
              <a:rPr lang="en-US" dirty="0">
                <a:latin typeface="Roboto" panose="02000000000000000000" pitchFamily="2" charset="0"/>
                <a:ea typeface="Roboto" panose="02000000000000000000" pitchFamily="2" charset="0"/>
              </a:rPr>
              <a:t>Biblical illiteracy</a:t>
            </a:r>
          </a:p>
          <a:p>
            <a:pPr lvl="1"/>
            <a:r>
              <a:rPr lang="en-US" dirty="0">
                <a:latin typeface="Roboto" panose="02000000000000000000" pitchFamily="2" charset="0"/>
                <a:ea typeface="Roboto" panose="02000000000000000000" pitchFamily="2" charset="0"/>
              </a:rPr>
              <a:t>Translation confusion</a:t>
            </a:r>
          </a:p>
          <a:p>
            <a:pPr lvl="1"/>
            <a:r>
              <a:rPr lang="en-US" dirty="0">
                <a:latin typeface="Roboto" panose="02000000000000000000" pitchFamily="2" charset="0"/>
                <a:ea typeface="Roboto" panose="02000000000000000000" pitchFamily="2" charset="0"/>
              </a:rPr>
              <a:t>Original texts vs modernizations</a:t>
            </a:r>
          </a:p>
          <a:p>
            <a:pPr lvl="1"/>
            <a:r>
              <a:rPr lang="en-US" dirty="0">
                <a:latin typeface="Roboto" panose="02000000000000000000" pitchFamily="2" charset="0"/>
                <a:ea typeface="Roboto" panose="02000000000000000000" pitchFamily="2" charset="0"/>
              </a:rPr>
              <a:t>Doctrine of immutability of scripture – we agree that God does not change</a:t>
            </a:r>
          </a:p>
          <a:p>
            <a:r>
              <a:rPr lang="en-US" dirty="0">
                <a:latin typeface="Roboto" panose="02000000000000000000" pitchFamily="2" charset="0"/>
                <a:ea typeface="Roboto" panose="02000000000000000000" pitchFamily="2" charset="0"/>
              </a:rPr>
              <a:t>Confusing normal logo changes by companies as the ME</a:t>
            </a:r>
          </a:p>
          <a:p>
            <a:endParaRPr lang="en-US" dirty="0"/>
          </a:p>
          <a:p>
            <a:endParaRPr lang="en-US" dirty="0"/>
          </a:p>
        </p:txBody>
      </p:sp>
    </p:spTree>
    <p:extLst>
      <p:ext uri="{BB962C8B-B14F-4D97-AF65-F5344CB8AC3E}">
        <p14:creationId xmlns:p14="http://schemas.microsoft.com/office/powerpoint/2010/main" val="210633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B24B-4953-4CA8-8733-5F8DD1C3707F}"/>
              </a:ext>
            </a:extLst>
          </p:cNvPr>
          <p:cNvSpPr>
            <a:spLocks noGrp="1"/>
          </p:cNvSpPr>
          <p:nvPr>
            <p:ph type="title"/>
          </p:nvPr>
        </p:nvSpPr>
        <p:spPr>
          <a:xfrm>
            <a:off x="1295400" y="98411"/>
            <a:ext cx="9601200" cy="1142385"/>
          </a:xfrm>
        </p:spPr>
        <p:txBody>
          <a:bodyPr/>
          <a:lstStyle/>
          <a:p>
            <a:r>
              <a:rPr lang="en-US" dirty="0"/>
              <a:t>The problem</a:t>
            </a:r>
          </a:p>
        </p:txBody>
      </p:sp>
      <p:sp>
        <p:nvSpPr>
          <p:cNvPr id="3" name="Content Placeholder 2">
            <a:extLst>
              <a:ext uri="{FF2B5EF4-FFF2-40B4-BE49-F238E27FC236}">
                <a16:creationId xmlns:a16="http://schemas.microsoft.com/office/drawing/2014/main" id="{420BED7D-B2B8-4ABF-AEBB-56AEC65B75F9}"/>
              </a:ext>
            </a:extLst>
          </p:cNvPr>
          <p:cNvSpPr>
            <a:spLocks noGrp="1"/>
          </p:cNvSpPr>
          <p:nvPr>
            <p:ph idx="1"/>
          </p:nvPr>
        </p:nvSpPr>
        <p:spPr>
          <a:xfrm>
            <a:off x="1295400" y="1713783"/>
            <a:ext cx="9601200" cy="3809999"/>
          </a:xfrm>
        </p:spPr>
        <p:txBody>
          <a:bodyPr>
            <a:normAutofit lnSpcReduction="10000"/>
          </a:bodyPr>
          <a:lstStyle/>
          <a:p>
            <a:r>
              <a:rPr lang="en-US" dirty="0"/>
              <a:t>There is a phenomena taking place right now that is going almost entirely unnoticed by the body of Christ.  </a:t>
            </a:r>
          </a:p>
          <a:p>
            <a:r>
              <a:rPr lang="en-US" dirty="0"/>
              <a:t>This event is extremely perilous to the souls of men especially the church.</a:t>
            </a:r>
          </a:p>
          <a:p>
            <a:r>
              <a:rPr lang="en-US" dirty="0"/>
              <a:t>And it was clearly prophesied in the old and new testaments giving us fair warning so we would not be deceived.  Its validity does not violate the orthodox teachings of the scripture in any way.</a:t>
            </a:r>
          </a:p>
          <a:p>
            <a:r>
              <a:rPr lang="en-US" dirty="0"/>
              <a:t>We have found that although this phenomena appears to be very obvious to us….it seems somehow to be hidden from most of the people that we try to show it to</a:t>
            </a:r>
          </a:p>
          <a:p>
            <a:r>
              <a:rPr lang="en-US" dirty="0"/>
              <a:t>We believe that there are six primary reasons why people are unable or unwilling to concede that this is happening</a:t>
            </a:r>
          </a:p>
          <a:p>
            <a:endParaRPr lang="en-US" dirty="0"/>
          </a:p>
        </p:txBody>
      </p:sp>
    </p:spTree>
    <p:extLst>
      <p:ext uri="{BB962C8B-B14F-4D97-AF65-F5344CB8AC3E}">
        <p14:creationId xmlns:p14="http://schemas.microsoft.com/office/powerpoint/2010/main" val="389580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A417-AD6D-4A92-82E8-B66A34D0B6E1}"/>
              </a:ext>
            </a:extLst>
          </p:cNvPr>
          <p:cNvSpPr>
            <a:spLocks noGrp="1"/>
          </p:cNvSpPr>
          <p:nvPr>
            <p:ph type="title"/>
          </p:nvPr>
        </p:nvSpPr>
        <p:spPr>
          <a:xfrm>
            <a:off x="1295400" y="227808"/>
            <a:ext cx="9601200" cy="1142385"/>
          </a:xfrm>
        </p:spPr>
        <p:txBody>
          <a:bodyPr/>
          <a:lstStyle/>
          <a:p>
            <a:r>
              <a:rPr lang="en-US" dirty="0"/>
              <a:t>Implanted thought theory</a:t>
            </a:r>
          </a:p>
        </p:txBody>
      </p:sp>
      <p:pic>
        <p:nvPicPr>
          <p:cNvPr id="7" name="Picture 6">
            <a:extLst>
              <a:ext uri="{FF2B5EF4-FFF2-40B4-BE49-F238E27FC236}">
                <a16:creationId xmlns:a16="http://schemas.microsoft.com/office/drawing/2014/main" id="{B7C6D2DE-E445-4EE3-BFA7-384A65A8E9D9}"/>
              </a:ext>
            </a:extLst>
          </p:cNvPr>
          <p:cNvPicPr>
            <a:picLocks noChangeAspect="1"/>
          </p:cNvPicPr>
          <p:nvPr/>
        </p:nvPicPr>
        <p:blipFill>
          <a:blip r:embed="rId2"/>
          <a:stretch>
            <a:fillRect/>
          </a:stretch>
        </p:blipFill>
        <p:spPr>
          <a:xfrm>
            <a:off x="450551" y="2023343"/>
            <a:ext cx="6115050" cy="2276475"/>
          </a:xfrm>
          <a:prstGeom prst="rect">
            <a:avLst/>
          </a:prstGeom>
        </p:spPr>
      </p:pic>
      <p:pic>
        <p:nvPicPr>
          <p:cNvPr id="8" name="Content Placeholder 4">
            <a:extLst>
              <a:ext uri="{FF2B5EF4-FFF2-40B4-BE49-F238E27FC236}">
                <a16:creationId xmlns:a16="http://schemas.microsoft.com/office/drawing/2014/main" id="{FDCB238F-249E-4758-882B-293994389E4F}"/>
              </a:ext>
            </a:extLst>
          </p:cNvPr>
          <p:cNvPicPr>
            <a:picLocks noGrp="1" noChangeAspect="1"/>
          </p:cNvPicPr>
          <p:nvPr>
            <p:ph idx="1"/>
          </p:nvPr>
        </p:nvPicPr>
        <p:blipFill>
          <a:blip r:embed="rId3"/>
          <a:stretch>
            <a:fillRect/>
          </a:stretch>
        </p:blipFill>
        <p:spPr>
          <a:xfrm>
            <a:off x="7741588" y="1446362"/>
            <a:ext cx="2816325" cy="3810000"/>
          </a:xfrm>
        </p:spPr>
      </p:pic>
    </p:spTree>
    <p:extLst>
      <p:ext uri="{BB962C8B-B14F-4D97-AF65-F5344CB8AC3E}">
        <p14:creationId xmlns:p14="http://schemas.microsoft.com/office/powerpoint/2010/main" val="155490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237C-C0F3-420C-B29D-6A07CAD2D1C6}"/>
              </a:ext>
            </a:extLst>
          </p:cNvPr>
          <p:cNvSpPr>
            <a:spLocks noGrp="1"/>
          </p:cNvSpPr>
          <p:nvPr>
            <p:ph type="title"/>
          </p:nvPr>
        </p:nvSpPr>
        <p:spPr>
          <a:xfrm>
            <a:off x="838200" y="500062"/>
            <a:ext cx="10515600" cy="1325563"/>
          </a:xfrm>
        </p:spPr>
        <p:txBody>
          <a:bodyPr>
            <a:normAutofit/>
          </a:bodyPr>
          <a:lstStyle/>
          <a:p>
            <a:pPr algn="ctr"/>
            <a:r>
              <a:rPr lang="en-US" dirty="0"/>
              <a:t>Not just relying on our memories </a:t>
            </a:r>
            <a:br>
              <a:rPr lang="en-US" dirty="0"/>
            </a:br>
            <a:endParaRPr lang="en-US" dirty="0"/>
          </a:p>
        </p:txBody>
      </p:sp>
      <p:sp>
        <p:nvSpPr>
          <p:cNvPr id="3" name="Content Placeholder 2">
            <a:extLst>
              <a:ext uri="{FF2B5EF4-FFF2-40B4-BE49-F238E27FC236}">
                <a16:creationId xmlns:a16="http://schemas.microsoft.com/office/drawing/2014/main" id="{F0F7FEAB-03DB-4695-A179-D7913507D620}"/>
              </a:ext>
            </a:extLst>
          </p:cNvPr>
          <p:cNvSpPr>
            <a:spLocks noGrp="1"/>
          </p:cNvSpPr>
          <p:nvPr>
            <p:ph idx="1"/>
          </p:nvPr>
        </p:nvSpPr>
        <p:spPr>
          <a:xfrm>
            <a:off x="1295400" y="1825625"/>
            <a:ext cx="9601200" cy="3809999"/>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Biblical prophecy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Residual evidence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Statistical probabilities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Flip flops 			(Nothing to do with memory)</a:t>
            </a:r>
          </a:p>
          <a:p>
            <a:pPr marL="342900" indent="-342900">
              <a:lnSpc>
                <a:spcPct val="107000"/>
              </a:lnSpc>
              <a:spcBef>
                <a:spcPts val="0"/>
              </a:spcBef>
              <a:buFont typeface="Symbol" panose="05050102010706020507" pitchFamily="18" charset="2"/>
              <a:buChar char=""/>
            </a:pPr>
            <a:r>
              <a:rPr lang="en-US" sz="2800" dirty="0">
                <a:latin typeface="Roboto" panose="02000000000000000000" pitchFamily="2" charset="0"/>
                <a:ea typeface="Roboto" panose="02000000000000000000" pitchFamily="2" charset="0"/>
                <a:cs typeface="Times New Roman" panose="02020603050405020304" pitchFamily="18" charset="0"/>
              </a:rPr>
              <a:t>N</a:t>
            </a:r>
            <a:r>
              <a:rPr lang="en-US" sz="2800" dirty="0">
                <a:effectLst/>
                <a:latin typeface="Roboto" panose="02000000000000000000" pitchFamily="2" charset="0"/>
                <a:ea typeface="Roboto" panose="02000000000000000000" pitchFamily="2" charset="0"/>
                <a:cs typeface="Times New Roman" panose="02020603050405020304" pitchFamily="18" charset="0"/>
              </a:rPr>
              <a:t>otable figures agree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Vivid memories  		(Admissible in court)</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Shared experiences 		(Your having the same memories)</a:t>
            </a:r>
          </a:p>
          <a:p>
            <a:endParaRPr lang="en-US" dirty="0"/>
          </a:p>
        </p:txBody>
      </p:sp>
    </p:spTree>
    <p:extLst>
      <p:ext uri="{BB962C8B-B14F-4D97-AF65-F5344CB8AC3E}">
        <p14:creationId xmlns:p14="http://schemas.microsoft.com/office/powerpoint/2010/main" val="168118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62CC-8FF0-42A0-A974-C3B893FF0D77}"/>
              </a:ext>
            </a:extLst>
          </p:cNvPr>
          <p:cNvSpPr>
            <a:spLocks noGrp="1"/>
          </p:cNvSpPr>
          <p:nvPr>
            <p:ph type="title"/>
          </p:nvPr>
        </p:nvSpPr>
        <p:spPr>
          <a:xfrm>
            <a:off x="1295400" y="838816"/>
            <a:ext cx="9601200" cy="1142385"/>
          </a:xfrm>
        </p:spPr>
        <p:txBody>
          <a:bodyPr>
            <a:normAutofit fontScale="90000"/>
          </a:bodyPr>
          <a:lstStyle/>
          <a:p>
            <a:pPr algn="ctr"/>
            <a:r>
              <a:rPr lang="en-US" sz="3600" b="0" i="0" dirty="0">
                <a:solidFill>
                  <a:srgbClr val="333333"/>
                </a:solidFill>
                <a:effectLst/>
                <a:latin typeface="Roboto" panose="02000000000000000000" pitchFamily="2" charset="0"/>
                <a:ea typeface="Roboto" panose="02000000000000000000" pitchFamily="2" charset="0"/>
              </a:rPr>
              <a:t>18 U.S. Code § 3502.  </a:t>
            </a:r>
            <a:br>
              <a:rPr lang="en-US" sz="3600" b="0" i="0" dirty="0">
                <a:solidFill>
                  <a:srgbClr val="333333"/>
                </a:solidFill>
                <a:effectLst/>
                <a:latin typeface="Roboto" panose="02000000000000000000" pitchFamily="2" charset="0"/>
                <a:ea typeface="Roboto" panose="02000000000000000000" pitchFamily="2" charset="0"/>
              </a:rPr>
            </a:br>
            <a:r>
              <a:rPr lang="en-US" sz="3600" b="0" i="0" dirty="0">
                <a:solidFill>
                  <a:srgbClr val="333333"/>
                </a:solidFill>
                <a:effectLst/>
                <a:latin typeface="Roboto" panose="02000000000000000000" pitchFamily="2" charset="0"/>
                <a:ea typeface="Roboto" panose="02000000000000000000" pitchFamily="2" charset="0"/>
              </a:rPr>
              <a:t>Admissibility in evidence of eye witness testimony</a:t>
            </a:r>
            <a:br>
              <a:rPr lang="en-US" b="0" i="0" dirty="0">
                <a:solidFill>
                  <a:srgbClr val="333333"/>
                </a:solidFill>
                <a:effectLst/>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3FC07FF-DB5C-404D-877D-E43FA6E5618F}"/>
              </a:ext>
            </a:extLst>
          </p:cNvPr>
          <p:cNvSpPr>
            <a:spLocks noGrp="1"/>
          </p:cNvSpPr>
          <p:nvPr>
            <p:ph idx="1"/>
          </p:nvPr>
        </p:nvSpPr>
        <p:spPr>
          <a:xfrm>
            <a:off x="1295400" y="2438401"/>
            <a:ext cx="9601200" cy="3809999"/>
          </a:xfrm>
        </p:spPr>
        <p:txBody>
          <a:bodyPr>
            <a:normAutofit/>
          </a:bodyPr>
          <a:lstStyle/>
          <a:p>
            <a:pPr marL="0" indent="0">
              <a:buNone/>
            </a:pPr>
            <a:r>
              <a:rPr lang="en-US" sz="2800" b="0" dirty="0">
                <a:solidFill>
                  <a:srgbClr val="333333"/>
                </a:solidFill>
                <a:effectLst/>
                <a:latin typeface="Roboto" panose="02000000000000000000" pitchFamily="2" charset="0"/>
                <a:ea typeface="Roboto" panose="02000000000000000000" pitchFamily="2" charset="0"/>
              </a:rPr>
              <a:t>“The testimony of a witness that he saw the accused commit or participate in the commission of the crime for which the accused is being tried </a:t>
            </a:r>
            <a:r>
              <a:rPr lang="en-US" sz="2800" b="1" dirty="0">
                <a:solidFill>
                  <a:srgbClr val="333333"/>
                </a:solidFill>
                <a:effectLst/>
                <a:latin typeface="Roboto" panose="02000000000000000000" pitchFamily="2" charset="0"/>
                <a:ea typeface="Roboto" panose="02000000000000000000" pitchFamily="2" charset="0"/>
              </a:rPr>
              <a:t>shall be admissible in evidence in a criminal prosecution in any trial court ordained and established under article III of the Constitution of the United States.”</a:t>
            </a:r>
            <a:endParaRPr lang="en-US" sz="28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909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235C3F-AC99-4528-B683-8968D1517D57}"/>
              </a:ext>
            </a:extLst>
          </p:cNvPr>
          <p:cNvSpPr>
            <a:spLocks noGrp="1"/>
          </p:cNvSpPr>
          <p:nvPr>
            <p:ph type="title"/>
          </p:nvPr>
        </p:nvSpPr>
        <p:spPr/>
        <p:txBody>
          <a:bodyPr/>
          <a:lstStyle/>
          <a:p>
            <a:r>
              <a:rPr lang="en-US" dirty="0"/>
              <a:t>According to PMC  </a:t>
            </a:r>
            <a:br>
              <a:rPr lang="en-US" dirty="0"/>
            </a:br>
            <a:r>
              <a:rPr lang="en-US" dirty="0"/>
              <a:t>US National Library of Medicine</a:t>
            </a:r>
          </a:p>
        </p:txBody>
      </p:sp>
      <p:sp>
        <p:nvSpPr>
          <p:cNvPr id="5" name="Content Placeholder 4">
            <a:extLst>
              <a:ext uri="{FF2B5EF4-FFF2-40B4-BE49-F238E27FC236}">
                <a16:creationId xmlns:a16="http://schemas.microsoft.com/office/drawing/2014/main" id="{2A2D2541-6672-492B-A414-68C8EC1A66D5}"/>
              </a:ext>
            </a:extLst>
          </p:cNvPr>
          <p:cNvSpPr>
            <a:spLocks noGrp="1"/>
          </p:cNvSpPr>
          <p:nvPr>
            <p:ph idx="1"/>
          </p:nvPr>
        </p:nvSpPr>
        <p:spPr>
          <a:xfrm>
            <a:off x="1295400" y="1774167"/>
            <a:ext cx="9601200" cy="3809999"/>
          </a:xfrm>
        </p:spPr>
        <p:txBody>
          <a:bodyPr>
            <a:normAutofit lnSpcReduction="10000"/>
          </a:bodyPr>
          <a:lstStyle/>
          <a:p>
            <a:endParaRPr lang="en-US" b="0" i="0" dirty="0">
              <a:solidFill>
                <a:srgbClr val="202124"/>
              </a:solidFill>
              <a:effectLst/>
              <a:latin typeface="Roboto"/>
            </a:endParaRPr>
          </a:p>
          <a:p>
            <a:pPr marL="0" indent="0">
              <a:buNone/>
            </a:pPr>
            <a:r>
              <a:rPr lang="en-US" sz="2800" b="0" dirty="0">
                <a:solidFill>
                  <a:srgbClr val="202124"/>
                </a:solidFill>
                <a:effectLst/>
                <a:latin typeface="Roboto"/>
              </a:rPr>
              <a:t>“This distinction between the perception and reality of memory has important consequences in the context of the courtroom. In the legal system, like among the general public, </a:t>
            </a:r>
            <a:r>
              <a:rPr lang="en-US" sz="2800" b="1" dirty="0">
                <a:solidFill>
                  <a:srgbClr val="202124"/>
                </a:solidFill>
                <a:effectLst/>
                <a:latin typeface="Roboto"/>
              </a:rPr>
              <a:t>it is generally assumed that memory is highly accurate and largely indelible, at least in the case of 'strong' memories.”</a:t>
            </a:r>
          </a:p>
          <a:p>
            <a:pPr marL="0" indent="0">
              <a:buNone/>
            </a:pPr>
            <a:endParaRPr lang="en-US" u="sng" dirty="0">
              <a:solidFill>
                <a:srgbClr val="202124"/>
              </a:solidFill>
              <a:latin typeface="Roboto"/>
            </a:endParaRPr>
          </a:p>
          <a:p>
            <a:pPr marL="0" indent="0">
              <a:buNone/>
            </a:pPr>
            <a:r>
              <a:rPr lang="en-US" dirty="0">
                <a:solidFill>
                  <a:srgbClr val="202124"/>
                </a:solidFill>
                <a:latin typeface="Roboto"/>
              </a:rPr>
              <a:t>The US Library of medicine disagrees with you</a:t>
            </a:r>
            <a:endParaRPr lang="en-US" dirty="0"/>
          </a:p>
        </p:txBody>
      </p:sp>
    </p:spTree>
    <p:extLst>
      <p:ext uri="{BB962C8B-B14F-4D97-AF65-F5344CB8AC3E}">
        <p14:creationId xmlns:p14="http://schemas.microsoft.com/office/powerpoint/2010/main" val="34267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0FF7-BA63-4C96-AFEB-7F70D39DD75C}"/>
              </a:ext>
            </a:extLst>
          </p:cNvPr>
          <p:cNvSpPr>
            <a:spLocks noGrp="1"/>
          </p:cNvSpPr>
          <p:nvPr>
            <p:ph type="title"/>
          </p:nvPr>
        </p:nvSpPr>
        <p:spPr/>
        <p:txBody>
          <a:bodyPr/>
          <a:lstStyle/>
          <a:p>
            <a:r>
              <a:rPr lang="en-US" dirty="0"/>
              <a:t>Long Term Memory Study</a:t>
            </a:r>
          </a:p>
        </p:txBody>
      </p:sp>
      <p:sp>
        <p:nvSpPr>
          <p:cNvPr id="3" name="Content Placeholder 2">
            <a:extLst>
              <a:ext uri="{FF2B5EF4-FFF2-40B4-BE49-F238E27FC236}">
                <a16:creationId xmlns:a16="http://schemas.microsoft.com/office/drawing/2014/main" id="{F6B8EABD-E0D3-45AC-86D5-CDFDB2625AA8}"/>
              </a:ext>
            </a:extLst>
          </p:cNvPr>
          <p:cNvSpPr>
            <a:spLocks noGrp="1"/>
          </p:cNvSpPr>
          <p:nvPr>
            <p:ph idx="1"/>
          </p:nvPr>
        </p:nvSpPr>
        <p:spPr/>
        <p:txBody>
          <a:bodyPr/>
          <a:lstStyle/>
          <a:p>
            <a:pPr algn="l"/>
            <a:r>
              <a:rPr lang="en-US" sz="2800" b="0" i="0" dirty="0">
                <a:solidFill>
                  <a:srgbClr val="222222"/>
                </a:solidFill>
                <a:effectLst/>
                <a:latin typeface="Roboto" panose="02000000000000000000" pitchFamily="2" charset="0"/>
                <a:ea typeface="Roboto" panose="02000000000000000000" pitchFamily="2" charset="0"/>
              </a:rPr>
              <a:t>Results of the study showed that participants who were tested within 15 years of graduation were about 90% </a:t>
            </a:r>
            <a:r>
              <a:rPr lang="en-US" sz="2800" b="1" i="0" dirty="0">
                <a:solidFill>
                  <a:srgbClr val="222222"/>
                </a:solidFill>
                <a:effectLst/>
                <a:latin typeface="Roboto" panose="02000000000000000000" pitchFamily="2" charset="0"/>
                <a:ea typeface="Roboto" panose="02000000000000000000" pitchFamily="2" charset="0"/>
              </a:rPr>
              <a:t>accurate</a:t>
            </a:r>
            <a:r>
              <a:rPr lang="en-US" sz="2800" b="0" i="0" dirty="0">
                <a:solidFill>
                  <a:srgbClr val="222222"/>
                </a:solidFill>
                <a:effectLst/>
                <a:latin typeface="Roboto" panose="02000000000000000000" pitchFamily="2" charset="0"/>
                <a:ea typeface="Roboto" panose="02000000000000000000" pitchFamily="2" charset="0"/>
              </a:rPr>
              <a:t> in identifying names and faces. After 48 years they were </a:t>
            </a:r>
            <a:r>
              <a:rPr lang="en-US" sz="2800" b="1" i="0" dirty="0">
                <a:solidFill>
                  <a:srgbClr val="222222"/>
                </a:solidFill>
                <a:effectLst/>
                <a:latin typeface="Roboto" panose="02000000000000000000" pitchFamily="2" charset="0"/>
                <a:ea typeface="Roboto" panose="02000000000000000000" pitchFamily="2" charset="0"/>
              </a:rPr>
              <a:t>accurate</a:t>
            </a:r>
            <a:r>
              <a:rPr lang="en-US" sz="2800" b="0" i="0" dirty="0">
                <a:solidFill>
                  <a:srgbClr val="222222"/>
                </a:solidFill>
                <a:effectLst/>
                <a:latin typeface="Roboto" panose="02000000000000000000" pitchFamily="2" charset="0"/>
                <a:ea typeface="Roboto" panose="02000000000000000000" pitchFamily="2" charset="0"/>
              </a:rPr>
              <a:t> 80% for verbal and 70% visual.</a:t>
            </a:r>
          </a:p>
          <a:p>
            <a:pPr algn="l"/>
            <a:r>
              <a:rPr lang="en-US" b="0" i="0" u="none" strike="noStrike" dirty="0">
                <a:solidFill>
                  <a:srgbClr val="202124"/>
                </a:solidFill>
                <a:effectLst/>
                <a:latin typeface="Roboto" panose="02000000000000000000" pitchFamily="2" charset="0"/>
                <a:ea typeface="Roboto" panose="02000000000000000000" pitchFamily="2" charset="0"/>
                <a:hlinkClick r:id="rId2"/>
              </a:rPr>
              <a:t>www.simplypsychology.org</a:t>
            </a:r>
            <a:r>
              <a:rPr lang="en-US" b="0" i="0" u="none" strike="noStrike" dirty="0">
                <a:solidFill>
                  <a:srgbClr val="5F6368"/>
                </a:solidFill>
                <a:effectLst/>
                <a:latin typeface="Roboto" panose="02000000000000000000" pitchFamily="2" charset="0"/>
                <a:ea typeface="Roboto" panose="02000000000000000000" pitchFamily="2" charset="0"/>
                <a:hlinkClick r:id="rId2"/>
              </a:rPr>
              <a:t> › long-term-memory</a:t>
            </a:r>
          </a:p>
          <a:p>
            <a:pPr algn="l"/>
            <a:r>
              <a:rPr lang="en-US" b="0" i="0" dirty="0">
                <a:solidFill>
                  <a:srgbClr val="777777"/>
                </a:solidFill>
                <a:effectLst/>
                <a:latin typeface="Roboto" panose="02000000000000000000" pitchFamily="2" charset="0"/>
                <a:ea typeface="Roboto" panose="02000000000000000000" pitchFamily="2" charset="0"/>
              </a:rPr>
              <a:t>By </a:t>
            </a:r>
            <a:r>
              <a:rPr lang="en-US" b="0" i="0" u="none" strike="noStrike" dirty="0">
                <a:solidFill>
                  <a:srgbClr val="337AB7"/>
                </a:solidFill>
                <a:effectLst/>
                <a:latin typeface="Roboto" panose="02000000000000000000" pitchFamily="2" charset="0"/>
                <a:ea typeface="Roboto" panose="02000000000000000000" pitchFamily="2" charset="0"/>
                <a:hlinkClick r:id="rId3"/>
              </a:rPr>
              <a:t>Saul McLeod</a:t>
            </a:r>
            <a:r>
              <a:rPr lang="en-US" b="0" i="0" dirty="0">
                <a:solidFill>
                  <a:srgbClr val="777777"/>
                </a:solidFill>
                <a:effectLst/>
                <a:latin typeface="Roboto" panose="02000000000000000000" pitchFamily="2" charset="0"/>
                <a:ea typeface="Roboto" panose="02000000000000000000" pitchFamily="2" charset="0"/>
              </a:rPr>
              <a:t>, published 2010</a:t>
            </a:r>
            <a:endParaRPr lang="en-US" b="0" i="0" u="none" strike="noStrike" dirty="0">
              <a:solidFill>
                <a:srgbClr val="660099"/>
              </a:solidFill>
              <a:effectLst/>
              <a:latin typeface="Roboto" panose="02000000000000000000" pitchFamily="2" charset="0"/>
              <a:ea typeface="Roboto" panose="02000000000000000000" pitchFamily="2" charset="0"/>
              <a:hlinkClick r:id="rId2"/>
            </a:endParaRPr>
          </a:p>
          <a:p>
            <a:endParaRPr lang="en-US" dirty="0"/>
          </a:p>
        </p:txBody>
      </p:sp>
    </p:spTree>
    <p:extLst>
      <p:ext uri="{BB962C8B-B14F-4D97-AF65-F5344CB8AC3E}">
        <p14:creationId xmlns:p14="http://schemas.microsoft.com/office/powerpoint/2010/main" val="6551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4808-DDFD-42BB-B85F-9F9630D26790}"/>
              </a:ext>
            </a:extLst>
          </p:cNvPr>
          <p:cNvSpPr>
            <a:spLocks noGrp="1"/>
          </p:cNvSpPr>
          <p:nvPr>
            <p:ph type="title"/>
          </p:nvPr>
        </p:nvSpPr>
        <p:spPr>
          <a:xfrm>
            <a:off x="1295400" y="-125876"/>
            <a:ext cx="9601200" cy="1142385"/>
          </a:xfrm>
        </p:spPr>
        <p:txBody>
          <a:bodyPr/>
          <a:lstStyle/>
          <a:p>
            <a:r>
              <a:rPr lang="en-US" dirty="0"/>
              <a:t>Mis-remembering</a:t>
            </a:r>
          </a:p>
        </p:txBody>
      </p:sp>
      <p:sp>
        <p:nvSpPr>
          <p:cNvPr id="3" name="Content Placeholder 2">
            <a:extLst>
              <a:ext uri="{FF2B5EF4-FFF2-40B4-BE49-F238E27FC236}">
                <a16:creationId xmlns:a16="http://schemas.microsoft.com/office/drawing/2014/main" id="{19FC03BA-8827-44A2-95AB-BF8EE09ADFF0}"/>
              </a:ext>
            </a:extLst>
          </p:cNvPr>
          <p:cNvSpPr>
            <a:spLocks noGrp="1"/>
          </p:cNvSpPr>
          <p:nvPr>
            <p:ph idx="1"/>
          </p:nvPr>
        </p:nvSpPr>
        <p:spPr>
          <a:xfrm>
            <a:off x="1095555" y="1216325"/>
            <a:ext cx="9801045" cy="4779033"/>
          </a:xfrm>
        </p:spPr>
        <p:txBody>
          <a:bodyPr>
            <a:normAutofit lnSpcReduction="10000"/>
          </a:bodyPr>
          <a:lstStyle/>
          <a:p>
            <a:pPr marL="0" indent="0">
              <a:buNone/>
            </a:pPr>
            <a:r>
              <a:rPr lang="en-US" sz="2400" dirty="0">
                <a:latin typeface="Roboto" panose="02000000000000000000" pitchFamily="2" charset="0"/>
                <a:ea typeface="Roboto" panose="02000000000000000000" pitchFamily="2" charset="0"/>
              </a:rPr>
              <a:t>Definition of remembering</a:t>
            </a:r>
          </a:p>
          <a:p>
            <a:r>
              <a:rPr lang="en-US" sz="2400" dirty="0">
                <a:latin typeface="Roboto" panose="02000000000000000000" pitchFamily="2" charset="0"/>
                <a:ea typeface="Roboto" panose="02000000000000000000" pitchFamily="2" charset="0"/>
              </a:rPr>
              <a:t>To remember is to bring to mind an awareness</a:t>
            </a:r>
          </a:p>
          <a:p>
            <a:r>
              <a:rPr lang="en-US" sz="2400" dirty="0">
                <a:latin typeface="Roboto" panose="02000000000000000000" pitchFamily="2" charset="0"/>
                <a:ea typeface="Roboto" panose="02000000000000000000" pitchFamily="2" charset="0"/>
              </a:rPr>
              <a:t>It is to recall to the Mind by an act of memory </a:t>
            </a:r>
          </a:p>
          <a:p>
            <a:r>
              <a:rPr lang="en-US" sz="2400" dirty="0">
                <a:latin typeface="Roboto" panose="02000000000000000000" pitchFamily="2" charset="0"/>
                <a:ea typeface="Roboto" panose="02000000000000000000" pitchFamily="2" charset="0"/>
              </a:rPr>
              <a:t>Thinking is a process </a:t>
            </a:r>
          </a:p>
          <a:p>
            <a:pPr marL="0" indent="0">
              <a:buNone/>
            </a:pPr>
            <a:r>
              <a:rPr lang="en-US" sz="2400" dirty="0">
                <a:latin typeface="Roboto" panose="02000000000000000000" pitchFamily="2" charset="0"/>
                <a:ea typeface="Roboto" panose="02000000000000000000" pitchFamily="2" charset="0"/>
              </a:rPr>
              <a:t>There are four categories of remembering </a:t>
            </a:r>
          </a:p>
          <a:p>
            <a:pPr marL="514350" indent="-514350">
              <a:buFont typeface="+mj-lt"/>
              <a:buAutoNum type="arabicPeriod"/>
            </a:pPr>
            <a:r>
              <a:rPr lang="en-US" sz="2400" dirty="0">
                <a:latin typeface="Roboto" panose="02000000000000000000" pitchFamily="2" charset="0"/>
                <a:ea typeface="Roboto" panose="02000000000000000000" pitchFamily="2" charset="0"/>
              </a:rPr>
              <a:t>Can’t 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Trying to 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Mis-remember </a:t>
            </a:r>
          </a:p>
          <a:p>
            <a:pPr marL="0" indent="0">
              <a:buNone/>
            </a:pPr>
            <a:endParaRPr lang="en-US" dirty="0"/>
          </a:p>
          <a:p>
            <a:endParaRPr lang="en-US" dirty="0"/>
          </a:p>
        </p:txBody>
      </p:sp>
    </p:spTree>
    <p:extLst>
      <p:ext uri="{BB962C8B-B14F-4D97-AF65-F5344CB8AC3E}">
        <p14:creationId xmlns:p14="http://schemas.microsoft.com/office/powerpoint/2010/main" val="18692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8C20-2D0E-4027-9131-8017A527B05F}"/>
              </a:ext>
            </a:extLst>
          </p:cNvPr>
          <p:cNvSpPr>
            <a:spLocks noGrp="1"/>
          </p:cNvSpPr>
          <p:nvPr>
            <p:ph type="title"/>
          </p:nvPr>
        </p:nvSpPr>
        <p:spPr/>
        <p:txBody>
          <a:bodyPr/>
          <a:lstStyle/>
          <a:p>
            <a:r>
              <a:rPr lang="en-US" dirty="0"/>
              <a:t>God wouldn’t tell me to do something </a:t>
            </a:r>
            <a:br>
              <a:rPr lang="en-US" dirty="0"/>
            </a:br>
            <a:r>
              <a:rPr lang="en-US" dirty="0"/>
              <a:t>I couldn’t do!</a:t>
            </a:r>
          </a:p>
        </p:txBody>
      </p:sp>
      <p:sp>
        <p:nvSpPr>
          <p:cNvPr id="3" name="Content Placeholder 2">
            <a:extLst>
              <a:ext uri="{FF2B5EF4-FFF2-40B4-BE49-F238E27FC236}">
                <a16:creationId xmlns:a16="http://schemas.microsoft.com/office/drawing/2014/main" id="{A4EE1E24-90F5-4820-AAF9-443ACFDBA934}"/>
              </a:ext>
            </a:extLst>
          </p:cNvPr>
          <p:cNvSpPr>
            <a:spLocks noGrp="1"/>
          </p:cNvSpPr>
          <p:nvPr>
            <p:ph idx="1"/>
          </p:nvPr>
        </p:nvSpPr>
        <p:spPr/>
        <p:txBody>
          <a:bodyPr>
            <a:normAutofit fontScale="92500" lnSpcReduction="10000"/>
          </a:bodyPr>
          <a:lstStyle/>
          <a:p>
            <a:r>
              <a:rPr lang="en-US" dirty="0">
                <a:latin typeface="Roboto" panose="02000000000000000000" pitchFamily="2" charset="0"/>
                <a:ea typeface="Roboto" panose="02000000000000000000" pitchFamily="2" charset="0"/>
              </a:rPr>
              <a:t>Deuteronomy 8:18  But you </a:t>
            </a:r>
            <a:r>
              <a:rPr lang="en-US" b="1" dirty="0">
                <a:latin typeface="Roboto" panose="02000000000000000000" pitchFamily="2" charset="0"/>
                <a:ea typeface="Roboto" panose="02000000000000000000" pitchFamily="2" charset="0"/>
              </a:rPr>
              <a:t>shall remember </a:t>
            </a:r>
            <a:r>
              <a:rPr lang="en-US" dirty="0">
                <a:latin typeface="Roboto" panose="02000000000000000000" pitchFamily="2" charset="0"/>
                <a:ea typeface="Roboto" panose="02000000000000000000" pitchFamily="2" charset="0"/>
              </a:rPr>
              <a:t>the Lord your God, for it is He who is giving you power to make wealth, that He may confirm His covenant which He swore to your fathers, as it is this </a:t>
            </a:r>
            <a:r>
              <a:rPr lang="en-US" dirty="0" err="1">
                <a:latin typeface="Roboto" panose="02000000000000000000" pitchFamily="2" charset="0"/>
                <a:ea typeface="Roboto" panose="02000000000000000000" pitchFamily="2" charset="0"/>
              </a:rPr>
              <a:t>day.Source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1 Chronicles 16:12  </a:t>
            </a:r>
            <a:r>
              <a:rPr lang="en-US" b="1" dirty="0">
                <a:latin typeface="Roboto" panose="02000000000000000000" pitchFamily="2" charset="0"/>
                <a:ea typeface="Roboto" panose="02000000000000000000" pitchFamily="2" charset="0"/>
              </a:rPr>
              <a:t>Remember His wonderful deeds </a:t>
            </a:r>
            <a:r>
              <a:rPr lang="en-US" dirty="0">
                <a:latin typeface="Roboto" panose="02000000000000000000" pitchFamily="2" charset="0"/>
                <a:ea typeface="Roboto" panose="02000000000000000000" pitchFamily="2" charset="0"/>
              </a:rPr>
              <a:t>which He has </a:t>
            </a:r>
            <a:r>
              <a:rPr lang="en-US" dirty="0" err="1">
                <a:latin typeface="Roboto" panose="02000000000000000000" pitchFamily="2" charset="0"/>
                <a:ea typeface="Roboto" panose="02000000000000000000" pitchFamily="2" charset="0"/>
              </a:rPr>
              <a:t>done,His</a:t>
            </a:r>
            <a:r>
              <a:rPr lang="en-US" dirty="0">
                <a:latin typeface="Roboto" panose="02000000000000000000" pitchFamily="2" charset="0"/>
                <a:ea typeface="Roboto" panose="02000000000000000000" pitchFamily="2" charset="0"/>
              </a:rPr>
              <a:t> marvels and the judgments from His </a:t>
            </a:r>
            <a:r>
              <a:rPr lang="en-US" dirty="0" err="1">
                <a:latin typeface="Roboto" panose="02000000000000000000" pitchFamily="2" charset="0"/>
                <a:ea typeface="Roboto" panose="02000000000000000000" pitchFamily="2" charset="0"/>
              </a:rPr>
              <a:t>mouth,Source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Deuteronomy 9:7-8  </a:t>
            </a:r>
            <a:r>
              <a:rPr lang="en-US" b="1" dirty="0">
                <a:latin typeface="Roboto" panose="02000000000000000000" pitchFamily="2" charset="0"/>
                <a:ea typeface="Roboto" panose="02000000000000000000" pitchFamily="2" charset="0"/>
              </a:rPr>
              <a:t>Remember, do not forget how you provoked </a:t>
            </a:r>
            <a:r>
              <a:rPr lang="en-US" dirty="0">
                <a:latin typeface="Roboto" panose="02000000000000000000" pitchFamily="2" charset="0"/>
                <a:ea typeface="Roboto" panose="02000000000000000000" pitchFamily="2" charset="0"/>
              </a:rPr>
              <a:t>the Lord your God to wrath in the wilderness; from the day that you left the land of Egypt until you arrived at this place, you have been rebellious against the Lord. Even at Horeb you provoked the Lord to wrath, and the Lord was so angry with you that He would have destroyed </a:t>
            </a:r>
            <a:r>
              <a:rPr lang="en-US" dirty="0" err="1">
                <a:latin typeface="Roboto" panose="02000000000000000000" pitchFamily="2" charset="0"/>
                <a:ea typeface="Roboto" panose="02000000000000000000" pitchFamily="2" charset="0"/>
              </a:rPr>
              <a:t>you.Source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42190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48B1-F770-462C-A4EE-206EEE248FBE}"/>
              </a:ext>
            </a:extLst>
          </p:cNvPr>
          <p:cNvSpPr>
            <a:spLocks noGrp="1"/>
          </p:cNvSpPr>
          <p:nvPr>
            <p:ph type="title"/>
          </p:nvPr>
        </p:nvSpPr>
        <p:spPr>
          <a:xfrm>
            <a:off x="1295400" y="0"/>
            <a:ext cx="9601200" cy="1142385"/>
          </a:xfrm>
        </p:spPr>
        <p:txBody>
          <a:bodyPr/>
          <a:lstStyle/>
          <a:p>
            <a:r>
              <a:rPr lang="en-US" dirty="0"/>
              <a:t>Preservation of scripture</a:t>
            </a:r>
          </a:p>
        </p:txBody>
      </p:sp>
      <p:sp>
        <p:nvSpPr>
          <p:cNvPr id="3" name="Content Placeholder 2">
            <a:extLst>
              <a:ext uri="{FF2B5EF4-FFF2-40B4-BE49-F238E27FC236}">
                <a16:creationId xmlns:a16="http://schemas.microsoft.com/office/drawing/2014/main" id="{AC45BA10-7898-43C6-8457-20A64F6DD58F}"/>
              </a:ext>
            </a:extLst>
          </p:cNvPr>
          <p:cNvSpPr>
            <a:spLocks noGrp="1"/>
          </p:cNvSpPr>
          <p:nvPr>
            <p:ph idx="1"/>
          </p:nvPr>
        </p:nvSpPr>
        <p:spPr>
          <a:xfrm>
            <a:off x="767751" y="1682151"/>
            <a:ext cx="10128849" cy="5106838"/>
          </a:xfrm>
        </p:spPr>
        <p:txBody>
          <a:bodyPr/>
          <a:lstStyle/>
          <a:p>
            <a:r>
              <a:rPr lang="en-US" sz="2400" dirty="0">
                <a:latin typeface="Roboto" panose="02000000000000000000" pitchFamily="2" charset="0"/>
                <a:ea typeface="Roboto" panose="02000000000000000000" pitchFamily="2" charset="0"/>
              </a:rPr>
              <a:t>Inspiration of scripture</a:t>
            </a:r>
          </a:p>
          <a:p>
            <a:r>
              <a:rPr lang="en-US" sz="2400" dirty="0">
                <a:latin typeface="Roboto" panose="02000000000000000000" pitchFamily="2" charset="0"/>
                <a:ea typeface="Roboto" panose="02000000000000000000" pitchFamily="2" charset="0"/>
              </a:rPr>
              <a:t>Immutability</a:t>
            </a:r>
          </a:p>
          <a:p>
            <a:r>
              <a:rPr lang="en-US" sz="2400" dirty="0">
                <a:latin typeface="Roboto" panose="02000000000000000000" pitchFamily="2" charset="0"/>
                <a:ea typeface="Roboto" panose="02000000000000000000" pitchFamily="2" charset="0"/>
              </a:rPr>
              <a:t>Inerrancy</a:t>
            </a:r>
          </a:p>
          <a:p>
            <a:r>
              <a:rPr lang="en-US" sz="2400" dirty="0">
                <a:latin typeface="Roboto" panose="02000000000000000000" pitchFamily="2" charset="0"/>
                <a:ea typeface="Roboto" panose="02000000000000000000" pitchFamily="2" charset="0"/>
              </a:rPr>
              <a:t>Accuracy</a:t>
            </a:r>
          </a:p>
          <a:p>
            <a:r>
              <a:rPr lang="en-US" sz="2400" dirty="0">
                <a:latin typeface="Roboto" panose="02000000000000000000" pitchFamily="2" charset="0"/>
                <a:ea typeface="Roboto" panose="02000000000000000000" pitchFamily="2" charset="0"/>
              </a:rPr>
              <a:t>The cannon</a:t>
            </a:r>
          </a:p>
          <a:p>
            <a:r>
              <a:rPr lang="en-US" sz="2400" dirty="0">
                <a:latin typeface="Roboto" panose="02000000000000000000" pitchFamily="2" charset="0"/>
                <a:ea typeface="Roboto" panose="02000000000000000000" pitchFamily="2" charset="0"/>
              </a:rPr>
              <a:t>Original manuscripts vs Vatican</a:t>
            </a:r>
          </a:p>
          <a:p>
            <a:r>
              <a:rPr lang="en-US" sz="2400" dirty="0">
                <a:latin typeface="Roboto" panose="02000000000000000000" pitchFamily="2" charset="0"/>
                <a:ea typeface="Roboto" panose="02000000000000000000" pitchFamily="2" charset="0"/>
              </a:rPr>
              <a:t>Different translations</a:t>
            </a:r>
          </a:p>
          <a:p>
            <a:endParaRPr lang="en-US" sz="2400" dirty="0"/>
          </a:p>
          <a:p>
            <a:endParaRPr lang="en-US" sz="2400" dirty="0"/>
          </a:p>
          <a:p>
            <a:pPr lvl="1"/>
            <a:endParaRPr lang="en-US" sz="2000" dirty="0"/>
          </a:p>
          <a:p>
            <a:pPr lvl="1"/>
            <a:endParaRPr lang="en-US" dirty="0"/>
          </a:p>
        </p:txBody>
      </p:sp>
    </p:spTree>
    <p:extLst>
      <p:ext uri="{BB962C8B-B14F-4D97-AF65-F5344CB8AC3E}">
        <p14:creationId xmlns:p14="http://schemas.microsoft.com/office/powerpoint/2010/main" val="152550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FF64-141D-4E2C-B537-A1DF6D720E46}"/>
              </a:ext>
            </a:extLst>
          </p:cNvPr>
          <p:cNvSpPr>
            <a:spLocks noGrp="1"/>
          </p:cNvSpPr>
          <p:nvPr>
            <p:ph type="title"/>
          </p:nvPr>
        </p:nvSpPr>
        <p:spPr/>
        <p:txBody>
          <a:bodyPr/>
          <a:lstStyle/>
          <a:p>
            <a:r>
              <a:rPr lang="en-US" dirty="0"/>
              <a:t>Don Stewart –http://www.educatingourworld.com/</a:t>
            </a:r>
          </a:p>
        </p:txBody>
      </p:sp>
      <p:sp>
        <p:nvSpPr>
          <p:cNvPr id="3" name="Content Placeholder 2">
            <a:extLst>
              <a:ext uri="{FF2B5EF4-FFF2-40B4-BE49-F238E27FC236}">
                <a16:creationId xmlns:a16="http://schemas.microsoft.com/office/drawing/2014/main" id="{AEF6550B-631B-4F69-80DE-661D69BBEE7C}"/>
              </a:ext>
            </a:extLst>
          </p:cNvPr>
          <p:cNvSpPr>
            <a:spLocks noGrp="1"/>
          </p:cNvSpPr>
          <p:nvPr>
            <p:ph idx="1"/>
          </p:nvPr>
        </p:nvSpPr>
        <p:spPr/>
        <p:txBody>
          <a:bodyPr/>
          <a:lstStyle/>
          <a:p>
            <a:r>
              <a:rPr lang="en-US" sz="2400" b="0" dirty="0">
                <a:solidFill>
                  <a:srgbClr val="0A0A0A"/>
                </a:solidFill>
                <a:effectLst/>
                <a:latin typeface="Roboto" panose="02000000000000000000" pitchFamily="2" charset="0"/>
                <a:ea typeface="Roboto" panose="02000000000000000000" pitchFamily="2" charset="0"/>
              </a:rPr>
              <a:t>“Those who argue against the Bible teaching the providential preservation of Scripture </a:t>
            </a:r>
            <a:r>
              <a:rPr lang="en-US" sz="2400" b="1" dirty="0">
                <a:solidFill>
                  <a:srgbClr val="0A0A0A"/>
                </a:solidFill>
                <a:effectLst/>
                <a:latin typeface="Roboto" panose="02000000000000000000" pitchFamily="2" charset="0"/>
                <a:ea typeface="Roboto" panose="02000000000000000000" pitchFamily="2" charset="0"/>
              </a:rPr>
              <a:t>make the distinction between the divine inspiration of Scripture and its providential preservation</a:t>
            </a:r>
            <a:r>
              <a:rPr lang="en-US" sz="2400" b="0" dirty="0">
                <a:solidFill>
                  <a:srgbClr val="0A0A0A"/>
                </a:solidFill>
                <a:effectLst/>
                <a:latin typeface="Roboto" panose="02000000000000000000" pitchFamily="2" charset="0"/>
                <a:ea typeface="Roboto" panose="02000000000000000000" pitchFamily="2" charset="0"/>
              </a:rPr>
              <a:t>. They claim that there is nothing in the doctrine of the divine inspiration which necessitates that the Scriptures be providentially preserved. </a:t>
            </a:r>
            <a:r>
              <a:rPr lang="en-US" sz="2400" b="1" dirty="0">
                <a:solidFill>
                  <a:srgbClr val="0A0A0A"/>
                </a:solidFill>
                <a:effectLst/>
                <a:latin typeface="Roboto" panose="02000000000000000000" pitchFamily="2" charset="0"/>
                <a:ea typeface="Roboto" panose="02000000000000000000" pitchFamily="2" charset="0"/>
              </a:rPr>
              <a:t>They further claim that the scriptures that are used to teach the bible can’t be changed have either been misunderstood or misused.”</a:t>
            </a:r>
          </a:p>
          <a:p>
            <a:r>
              <a:rPr lang="en-US" b="0" i="0" dirty="0">
                <a:solidFill>
                  <a:srgbClr val="0A0A0A"/>
                </a:solidFill>
                <a:effectLst/>
                <a:latin typeface="Roboto" panose="02000000000000000000" pitchFamily="2" charset="0"/>
                <a:ea typeface="Roboto" panose="02000000000000000000" pitchFamily="2" charset="0"/>
              </a:rPr>
              <a:t>Don Stewart has written over twenty books on the subject of evidences for the Christian faith.</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2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57DC-AB2A-4311-AB60-BF2078C387B0}"/>
              </a:ext>
            </a:extLst>
          </p:cNvPr>
          <p:cNvSpPr>
            <a:spLocks noGrp="1"/>
          </p:cNvSpPr>
          <p:nvPr>
            <p:ph type="title"/>
          </p:nvPr>
        </p:nvSpPr>
        <p:spPr/>
        <p:txBody>
          <a:bodyPr/>
          <a:lstStyle/>
          <a:p>
            <a:r>
              <a:rPr lang="en-US" dirty="0"/>
              <a:t>Scriptures used to teach the Bible can’t be changed</a:t>
            </a:r>
          </a:p>
        </p:txBody>
      </p:sp>
      <p:sp>
        <p:nvSpPr>
          <p:cNvPr id="3" name="Content Placeholder 2">
            <a:extLst>
              <a:ext uri="{FF2B5EF4-FFF2-40B4-BE49-F238E27FC236}">
                <a16:creationId xmlns:a16="http://schemas.microsoft.com/office/drawing/2014/main" id="{755A9B87-7EFA-49FD-999B-92696D7E9F69}"/>
              </a:ext>
            </a:extLst>
          </p:cNvPr>
          <p:cNvSpPr>
            <a:spLocks noGrp="1"/>
          </p:cNvSpPr>
          <p:nvPr>
            <p:ph idx="1"/>
          </p:nvPr>
        </p:nvSpPr>
        <p:spPr/>
        <p:txBody>
          <a:bodyPr>
            <a:normAutofit/>
          </a:bodyPr>
          <a:lstStyle/>
          <a:p>
            <a:r>
              <a:rPr lang="en-US" sz="2400" b="0" i="0" dirty="0" err="1">
                <a:solidFill>
                  <a:srgbClr val="0A0A0A"/>
                </a:solidFill>
                <a:effectLst/>
                <a:latin typeface="Roboto" panose="02000000000000000000" pitchFamily="2" charset="0"/>
                <a:ea typeface="Roboto" panose="02000000000000000000" pitchFamily="2" charset="0"/>
              </a:rPr>
              <a:t>Tisaiah</a:t>
            </a:r>
            <a:r>
              <a:rPr lang="en-US" sz="2400" b="0" i="0" dirty="0">
                <a:solidFill>
                  <a:srgbClr val="0A0A0A"/>
                </a:solidFill>
                <a:effectLst/>
                <a:latin typeface="Roboto" panose="02000000000000000000" pitchFamily="2" charset="0"/>
                <a:ea typeface="Roboto" panose="02000000000000000000" pitchFamily="2" charset="0"/>
              </a:rPr>
              <a:t> 40:8 The grass withers, the flower fades; but </a:t>
            </a:r>
            <a:r>
              <a:rPr lang="en-US" sz="2400" b="0" i="0" u="sng" dirty="0">
                <a:solidFill>
                  <a:srgbClr val="0A0A0A"/>
                </a:solidFill>
                <a:effectLst/>
                <a:latin typeface="Roboto" panose="02000000000000000000" pitchFamily="2" charset="0"/>
                <a:ea typeface="Roboto" panose="02000000000000000000" pitchFamily="2" charset="0"/>
              </a:rPr>
              <a:t>the word of our God </a:t>
            </a:r>
            <a:r>
              <a:rPr lang="en-US" sz="2400" b="0" i="0" dirty="0">
                <a:solidFill>
                  <a:srgbClr val="0A0A0A"/>
                </a:solidFill>
                <a:effectLst/>
                <a:latin typeface="Roboto" panose="02000000000000000000" pitchFamily="2" charset="0"/>
                <a:ea typeface="Roboto" panose="02000000000000000000" pitchFamily="2" charset="0"/>
              </a:rPr>
              <a:t>will stand for ever.</a:t>
            </a:r>
          </a:p>
          <a:p>
            <a:r>
              <a:rPr lang="en-US" sz="2400" b="0" i="0" dirty="0" err="1">
                <a:solidFill>
                  <a:srgbClr val="0A0A0A"/>
                </a:solidFill>
                <a:effectLst/>
                <a:latin typeface="Roboto" panose="02000000000000000000" pitchFamily="2" charset="0"/>
                <a:ea typeface="Roboto" panose="02000000000000000000" pitchFamily="2" charset="0"/>
              </a:rPr>
              <a:t>Mattew</a:t>
            </a:r>
            <a:r>
              <a:rPr lang="en-US" sz="2400" b="0" i="0" dirty="0">
                <a:solidFill>
                  <a:srgbClr val="0A0A0A"/>
                </a:solidFill>
                <a:effectLst/>
                <a:latin typeface="Roboto" panose="02000000000000000000" pitchFamily="2" charset="0"/>
                <a:ea typeface="Roboto" panose="02000000000000000000" pitchFamily="2" charset="0"/>
              </a:rPr>
              <a:t> 5:18  </a:t>
            </a:r>
            <a:r>
              <a:rPr lang="en-US" sz="2400" b="0" i="0" dirty="0">
                <a:solidFill>
                  <a:srgbClr val="001320"/>
                </a:solidFill>
                <a:effectLst/>
                <a:latin typeface="Roboto" panose="02000000000000000000" pitchFamily="2" charset="0"/>
                <a:ea typeface="Roboto" panose="02000000000000000000" pitchFamily="2" charset="0"/>
              </a:rPr>
              <a:t>For truly I tell you, until heaven and earth disappear, not the smallest letter, not the least stroke of a pen, will by any means disappear from the Law until everything is accomplished.</a:t>
            </a:r>
          </a:p>
          <a:p>
            <a:pPr lvl="1"/>
            <a:r>
              <a:rPr lang="en-US" sz="2400" b="0" i="0" dirty="0">
                <a:solidFill>
                  <a:srgbClr val="0A0A0A"/>
                </a:solidFill>
                <a:effectLst/>
                <a:latin typeface="Roboto" panose="02000000000000000000" pitchFamily="2" charset="0"/>
                <a:ea typeface="Roboto" panose="02000000000000000000" pitchFamily="2" charset="0"/>
              </a:rPr>
              <a:t>Vs 17  </a:t>
            </a:r>
            <a:r>
              <a:rPr lang="en-US" sz="2400" b="0" i="0" dirty="0">
                <a:solidFill>
                  <a:srgbClr val="001320"/>
                </a:solidFill>
                <a:effectLst/>
                <a:latin typeface="Roboto" panose="02000000000000000000" pitchFamily="2" charset="0"/>
                <a:ea typeface="Roboto" panose="02000000000000000000" pitchFamily="2" charset="0"/>
              </a:rPr>
              <a:t>“Do not think that I have come to abolish the Law or the Prophets; I have not come to abolish them but to fulfill them.</a:t>
            </a:r>
            <a:br>
              <a:rPr lang="en-US" sz="2400" b="0" i="0" dirty="0">
                <a:solidFill>
                  <a:srgbClr val="001320"/>
                </a:solidFill>
                <a:effectLst/>
                <a:latin typeface="Roboto" panose="02000000000000000000" pitchFamily="2" charset="0"/>
                <a:ea typeface="Roboto" panose="02000000000000000000" pitchFamily="2" charset="0"/>
              </a:rPr>
            </a:br>
            <a:endParaRPr lang="en-US" sz="2400" b="0" i="0" dirty="0">
              <a:solidFill>
                <a:srgbClr val="0A0A0A"/>
              </a:solidFill>
              <a:effectLst/>
              <a:latin typeface="Roboto" panose="02000000000000000000" pitchFamily="2" charset="0"/>
              <a:ea typeface="Roboto" panose="02000000000000000000" pitchFamily="2" charset="0"/>
            </a:endParaRPr>
          </a:p>
          <a:p>
            <a:pPr lvl="1"/>
            <a:endParaRPr lang="en-US" sz="2400" dirty="0">
              <a:solidFill>
                <a:srgbClr val="0A0A0A"/>
              </a:solidFill>
              <a:latin typeface="arial" panose="020B0604020202020204" pitchFamily="34" charset="0"/>
            </a:endParaRPr>
          </a:p>
          <a:p>
            <a:pPr lvl="1"/>
            <a:endParaRPr lang="en-US" dirty="0"/>
          </a:p>
        </p:txBody>
      </p:sp>
    </p:spTree>
    <p:extLst>
      <p:ext uri="{BB962C8B-B14F-4D97-AF65-F5344CB8AC3E}">
        <p14:creationId xmlns:p14="http://schemas.microsoft.com/office/powerpoint/2010/main" val="377718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794E-3584-4DE5-860B-26CD290AC5EA}"/>
              </a:ext>
            </a:extLst>
          </p:cNvPr>
          <p:cNvSpPr>
            <a:spLocks noGrp="1"/>
          </p:cNvSpPr>
          <p:nvPr>
            <p:ph type="title"/>
          </p:nvPr>
        </p:nvSpPr>
        <p:spPr>
          <a:xfrm>
            <a:off x="1295400" y="141543"/>
            <a:ext cx="9601200" cy="1142385"/>
          </a:xfrm>
        </p:spPr>
        <p:txBody>
          <a:bodyPr/>
          <a:lstStyle/>
          <a:p>
            <a:r>
              <a:rPr lang="en-US" dirty="0"/>
              <a:t>Why people are unable or unwilling to conceded that this is happening</a:t>
            </a:r>
          </a:p>
        </p:txBody>
      </p:sp>
      <p:sp>
        <p:nvSpPr>
          <p:cNvPr id="3" name="Content Placeholder 2">
            <a:extLst>
              <a:ext uri="{FF2B5EF4-FFF2-40B4-BE49-F238E27FC236}">
                <a16:creationId xmlns:a16="http://schemas.microsoft.com/office/drawing/2014/main" id="{01E799FB-F8C6-4127-96BA-111C93176707}"/>
              </a:ext>
            </a:extLst>
          </p:cNvPr>
          <p:cNvSpPr>
            <a:spLocks noGrp="1"/>
          </p:cNvSpPr>
          <p:nvPr>
            <p:ph idx="1"/>
          </p:nvPr>
        </p:nvSpPr>
        <p:spPr>
          <a:xfrm>
            <a:off x="1017917" y="1524001"/>
            <a:ext cx="9878683" cy="4592127"/>
          </a:xfrm>
        </p:spPr>
        <p:txBody>
          <a:bodyPr>
            <a:normAutofit/>
          </a:bodyPr>
          <a:lstStyle/>
          <a:p>
            <a:r>
              <a:rPr lang="en-US" dirty="0"/>
              <a:t>Unwillingness to be persecuted – Pastors do not want to be labeled a conspiracy theorist and this issue may fall into that category for many people…but I can assure you…that it is not.</a:t>
            </a:r>
          </a:p>
          <a:p>
            <a:r>
              <a:rPr lang="en-US" dirty="0"/>
              <a:t>Naturalistic world view and false concepts regarding the nature of reality</a:t>
            </a:r>
          </a:p>
          <a:p>
            <a:r>
              <a:rPr lang="en-US" dirty="0"/>
              <a:t>False concept of the doctrine of the preservation of scripture</a:t>
            </a:r>
          </a:p>
          <a:p>
            <a:r>
              <a:rPr lang="en-US" dirty="0"/>
              <a:t>Fales concept of free will, Satan’s powers and permissions in the last days and what God will allow</a:t>
            </a:r>
          </a:p>
          <a:p>
            <a:r>
              <a:rPr lang="en-US" dirty="0"/>
              <a:t>Unwillingness to admit that you have been deceived about almost everything your entire life (Except orthodox Christian teachings of course)</a:t>
            </a:r>
          </a:p>
          <a:p>
            <a:r>
              <a:rPr lang="en-US" dirty="0"/>
              <a:t>Lack of unconditional commitment to the truth which then makes individuals susceptible to highly advance technology or witchcraft that we clearly see being used to influence thought   Causing the 2 Thessalonians 2 Strong delusion.</a:t>
            </a:r>
          </a:p>
          <a:p>
            <a:endParaRPr lang="en-US" dirty="0"/>
          </a:p>
          <a:p>
            <a:endParaRPr lang="en-US" dirty="0"/>
          </a:p>
        </p:txBody>
      </p:sp>
    </p:spTree>
    <p:extLst>
      <p:ext uri="{BB962C8B-B14F-4D97-AF65-F5344CB8AC3E}">
        <p14:creationId xmlns:p14="http://schemas.microsoft.com/office/powerpoint/2010/main" val="23107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4A8A-68F7-43DA-AB09-83822C83A029}"/>
              </a:ext>
            </a:extLst>
          </p:cNvPr>
          <p:cNvSpPr>
            <a:spLocks noGrp="1"/>
          </p:cNvSpPr>
          <p:nvPr>
            <p:ph type="title"/>
          </p:nvPr>
        </p:nvSpPr>
        <p:spPr/>
        <p:txBody>
          <a:bodyPr/>
          <a:lstStyle/>
          <a:p>
            <a:r>
              <a:rPr lang="en-US" dirty="0"/>
              <a:t>God protected his word…. </a:t>
            </a:r>
            <a:r>
              <a:rPr lang="en-US" b="1" i="1" dirty="0"/>
              <a:t>”until”</a:t>
            </a:r>
          </a:p>
        </p:txBody>
      </p:sp>
      <p:sp>
        <p:nvSpPr>
          <p:cNvPr id="3" name="Content Placeholder 2">
            <a:extLst>
              <a:ext uri="{FF2B5EF4-FFF2-40B4-BE49-F238E27FC236}">
                <a16:creationId xmlns:a16="http://schemas.microsoft.com/office/drawing/2014/main" id="{F7FBBD84-6F90-4FDF-96C0-411FCF2FD886}"/>
              </a:ext>
            </a:extLst>
          </p:cNvPr>
          <p:cNvSpPr>
            <a:spLocks noGrp="1"/>
          </p:cNvSpPr>
          <p:nvPr>
            <p:ph idx="1"/>
          </p:nvPr>
        </p:nvSpPr>
        <p:spPr/>
        <p:txBody>
          <a:bodyPr/>
          <a:lstStyle/>
          <a:p>
            <a:r>
              <a:rPr lang="en-US" sz="2800" b="0" dirty="0">
                <a:solidFill>
                  <a:srgbClr val="333333"/>
                </a:solidFill>
                <a:effectLst/>
                <a:latin typeface="Roboto" panose="02000000000000000000" pitchFamily="2" charset="0"/>
                <a:ea typeface="Roboto" panose="02000000000000000000" pitchFamily="2" charset="0"/>
              </a:rPr>
              <a:t>But thou, O Daniel, shut up the words, and seal the book, even to the time of the end: many shall run to and fro, and knowledge shall be increased.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t>
            </a:r>
            <a:r>
              <a:rPr lang="en-US" sz="2800" b="1" dirty="0">
                <a:solidFill>
                  <a:srgbClr val="333333"/>
                </a:solidFill>
                <a:effectLst/>
                <a:latin typeface="Roboto" panose="02000000000000000000" pitchFamily="2" charset="0"/>
                <a:ea typeface="Roboto" panose="02000000000000000000" pitchFamily="2" charset="0"/>
              </a:rPr>
              <a:t>Daniel 12:4</a:t>
            </a:r>
          </a:p>
          <a:p>
            <a:r>
              <a:rPr lang="en-US" sz="2800" b="0" dirty="0">
                <a:solidFill>
                  <a:srgbClr val="333333"/>
                </a:solidFill>
                <a:effectLst/>
                <a:latin typeface="Roboto" panose="02000000000000000000" pitchFamily="2" charset="0"/>
                <a:ea typeface="Roboto" panose="02000000000000000000" pitchFamily="2" charset="0"/>
              </a:rPr>
              <a:t>And he said, Go thy way, Daniel: for the words are closed up and sealed </a:t>
            </a:r>
            <a:r>
              <a:rPr lang="en-US" sz="2800" b="1" dirty="0">
                <a:solidFill>
                  <a:srgbClr val="333333"/>
                </a:solidFill>
                <a:effectLst/>
                <a:latin typeface="Roboto" panose="02000000000000000000" pitchFamily="2" charset="0"/>
                <a:ea typeface="Roboto" panose="02000000000000000000" pitchFamily="2" charset="0"/>
              </a:rPr>
              <a:t>till </a:t>
            </a:r>
            <a:r>
              <a:rPr lang="en-US" sz="2800" b="0" dirty="0">
                <a:solidFill>
                  <a:srgbClr val="333333"/>
                </a:solidFill>
                <a:effectLst/>
                <a:latin typeface="Roboto" panose="02000000000000000000" pitchFamily="2" charset="0"/>
                <a:ea typeface="Roboto" panose="02000000000000000000" pitchFamily="2" charset="0"/>
              </a:rPr>
              <a:t>the time of the end.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t>
            </a:r>
            <a:r>
              <a:rPr lang="en-US" sz="2800" b="1" dirty="0">
                <a:solidFill>
                  <a:srgbClr val="333333"/>
                </a:solidFill>
                <a:effectLst/>
                <a:latin typeface="Roboto" panose="02000000000000000000" pitchFamily="2" charset="0"/>
                <a:ea typeface="Roboto" panose="02000000000000000000" pitchFamily="2" charset="0"/>
              </a:rPr>
              <a:t>Daniel 12:9</a:t>
            </a:r>
            <a:endParaRPr lang="en-US" sz="2800" b="1" dirty="0">
              <a:solidFill>
                <a:srgbClr val="333333"/>
              </a:solidFill>
              <a:latin typeface="Roboto" panose="02000000000000000000" pitchFamily="2" charset="0"/>
              <a:ea typeface="Roboto" panose="02000000000000000000" pitchFamily="2" charset="0"/>
            </a:endParaRPr>
          </a:p>
          <a:p>
            <a:endParaRPr lang="en-US" b="0" i="1" dirty="0">
              <a:solidFill>
                <a:srgbClr val="333333"/>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29233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F5CB-9503-4D6F-9675-7D3F3CC503EF}"/>
              </a:ext>
            </a:extLst>
          </p:cNvPr>
          <p:cNvSpPr>
            <a:spLocks noGrp="1"/>
          </p:cNvSpPr>
          <p:nvPr>
            <p:ph type="title"/>
          </p:nvPr>
        </p:nvSpPr>
        <p:spPr/>
        <p:txBody>
          <a:bodyPr/>
          <a:lstStyle/>
          <a:p>
            <a:r>
              <a:rPr lang="en-US" dirty="0"/>
              <a:t>Protection has been lifted (Revelations 22:10)</a:t>
            </a:r>
          </a:p>
        </p:txBody>
      </p:sp>
      <p:sp>
        <p:nvSpPr>
          <p:cNvPr id="3" name="Content Placeholder 2">
            <a:extLst>
              <a:ext uri="{FF2B5EF4-FFF2-40B4-BE49-F238E27FC236}">
                <a16:creationId xmlns:a16="http://schemas.microsoft.com/office/drawing/2014/main" id="{8FFCB243-0E2B-486B-8EEA-64A29EF456F0}"/>
              </a:ext>
            </a:extLst>
          </p:cNvPr>
          <p:cNvSpPr>
            <a:spLocks noGrp="1"/>
          </p:cNvSpPr>
          <p:nvPr>
            <p:ph idx="1"/>
          </p:nvPr>
        </p:nvSpPr>
        <p:spPr/>
        <p:txBody>
          <a:bodyPr>
            <a:normAutofit fontScale="92500" lnSpcReduction="10000"/>
          </a:bodyPr>
          <a:lstStyle/>
          <a:p>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And he sayeth unto me, </a:t>
            </a:r>
            <a:r>
              <a:rPr lang="en-US" sz="3000" b="1" u="sng"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Seal</a:t>
            </a:r>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 not the sayings of the prophecy of this book: for the time is at hand.</a:t>
            </a:r>
            <a:br>
              <a:rPr lang="en-US" sz="3000" dirty="0">
                <a:latin typeface="Roboto" panose="02000000000000000000" pitchFamily="2" charset="0"/>
                <a:ea typeface="Roboto" panose="02000000000000000000" pitchFamily="2" charset="0"/>
                <a:cs typeface="Times New Roman" panose="02020603050405020304" pitchFamily="18" charset="0"/>
              </a:rPr>
            </a:br>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 </a:t>
            </a:r>
            <a:r>
              <a:rPr lang="en-US" sz="3000" b="1"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Revelations 22:10</a:t>
            </a:r>
          </a:p>
          <a:p>
            <a:pPr>
              <a:spcBef>
                <a:spcPts val="0"/>
              </a:spcBef>
              <a:spcAft>
                <a:spcPts val="0"/>
              </a:spcAft>
            </a:pPr>
            <a:endParaRPr lang="en-US" dirty="0">
              <a:effectLst/>
              <a:latin typeface="Roboto" panose="02000000000000000000" pitchFamily="2" charset="0"/>
              <a:ea typeface="Roboto" panose="02000000000000000000" pitchFamily="2" charset="0"/>
              <a:cs typeface="Times New Roman" panose="02020603050405020304" pitchFamily="18" charset="0"/>
            </a:endParaRP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Strongs # G4972</a:t>
            </a: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to set a seal upon, mark with a seal, to seal…. for security: from Satan</a:t>
            </a: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to stamp (with a signet or private mark) for security or preservation </a:t>
            </a:r>
          </a:p>
          <a:p>
            <a:endParaRPr lang="en-US" sz="3600" dirty="0"/>
          </a:p>
        </p:txBody>
      </p:sp>
    </p:spTree>
    <p:extLst>
      <p:ext uri="{BB962C8B-B14F-4D97-AF65-F5344CB8AC3E}">
        <p14:creationId xmlns:p14="http://schemas.microsoft.com/office/powerpoint/2010/main" val="15003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930A-CC12-4EFC-AE8B-09408EA9764D}"/>
              </a:ext>
            </a:extLst>
          </p:cNvPr>
          <p:cNvSpPr>
            <a:spLocks noGrp="1"/>
          </p:cNvSpPr>
          <p:nvPr>
            <p:ph type="title"/>
          </p:nvPr>
        </p:nvSpPr>
        <p:spPr/>
        <p:txBody>
          <a:bodyPr/>
          <a:lstStyle/>
          <a:p>
            <a:r>
              <a:rPr lang="en-US" dirty="0"/>
              <a:t>Revelations 22:18-19</a:t>
            </a:r>
          </a:p>
        </p:txBody>
      </p:sp>
      <p:sp>
        <p:nvSpPr>
          <p:cNvPr id="3" name="Content Placeholder 2">
            <a:extLst>
              <a:ext uri="{FF2B5EF4-FFF2-40B4-BE49-F238E27FC236}">
                <a16:creationId xmlns:a16="http://schemas.microsoft.com/office/drawing/2014/main" id="{59A7FAC7-5D52-4070-937F-65D3FDC6F4A5}"/>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ea typeface="Roboto" panose="02000000000000000000" pitchFamily="2" charset="0"/>
              </a:rPr>
              <a:t>For I testify to everyone who hears the words of the prophecy of this book: If anyone adds to these things, God will add to him the plagues that are written in this book;</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555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3294-8BEE-4A4E-A343-B68EF6D83C4D}"/>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E886F777-3696-4F41-B3BF-3FDAA37B4B40}"/>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3200" dirty="0">
                <a:effectLst/>
                <a:latin typeface="Roboto" panose="02000000000000000000" pitchFamily="2" charset="0"/>
                <a:ea typeface="Roboto" panose="02000000000000000000" pitchFamily="2" charset="0"/>
                <a:cs typeface="Times New Roman" panose="02020603050405020304" pitchFamily="18" charset="0"/>
              </a:rPr>
              <a:t>And he shall speak great words against the most High, and shall wear out the saints of the most High, and think to change </a:t>
            </a:r>
            <a:r>
              <a:rPr lang="en-US" sz="3200" b="1" u="sng" dirty="0">
                <a:effectLst/>
                <a:latin typeface="Roboto" panose="02000000000000000000" pitchFamily="2" charset="0"/>
                <a:ea typeface="Roboto" panose="02000000000000000000" pitchFamily="2" charset="0"/>
                <a:cs typeface="Times New Roman" panose="02020603050405020304" pitchFamily="18" charset="0"/>
              </a:rPr>
              <a:t>times and laws:</a:t>
            </a:r>
            <a:r>
              <a:rPr lang="en-US" sz="3200" dirty="0">
                <a:effectLst/>
                <a:latin typeface="Roboto" panose="02000000000000000000" pitchFamily="2" charset="0"/>
                <a:ea typeface="Roboto" panose="02000000000000000000" pitchFamily="2" charset="0"/>
                <a:cs typeface="Times New Roman" panose="02020603050405020304" pitchFamily="18" charset="0"/>
              </a:rPr>
              <a:t> and they shall be given into his hand until a time and times and the dividing of time.</a:t>
            </a:r>
            <a:endParaRPr lang="en-US" sz="3600" dirty="0">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287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B33E-757F-4E93-8DD0-00096C36824F}"/>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1D447E14-4C58-415C-88C9-C13943005563}"/>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In Dan 7:25 the word law is the word “dath”  </a:t>
            </a:r>
            <a:r>
              <a:rPr lang="en-US" sz="2800" b="1" dirty="0">
                <a:effectLst/>
                <a:latin typeface="Roboto" panose="02000000000000000000" pitchFamily="2" charset="0"/>
                <a:ea typeface="Roboto" panose="02000000000000000000" pitchFamily="2" charset="0"/>
                <a:cs typeface="Times New Roman" panose="02020603050405020304" pitchFamily="18" charset="0"/>
              </a:rPr>
              <a:t>The KJV translates Strong's H1882 in the following manner:</a:t>
            </a:r>
            <a:r>
              <a:rPr lang="en-US" sz="2800" dirty="0">
                <a:effectLst/>
                <a:latin typeface="Roboto" panose="02000000000000000000" pitchFamily="2" charset="0"/>
                <a:ea typeface="Roboto" panose="02000000000000000000" pitchFamily="2" charset="0"/>
                <a:cs typeface="Times New Roman" panose="02020603050405020304" pitchFamily="18" charset="0"/>
              </a:rPr>
              <a:t> </a:t>
            </a:r>
            <a:r>
              <a:rPr lang="en-US" sz="2800" u="sng" dirty="0">
                <a:solidFill>
                  <a:srgbClr val="0000FF"/>
                </a:solidFill>
                <a:effectLst/>
                <a:latin typeface="Roboto" panose="02000000000000000000" pitchFamily="2" charset="0"/>
                <a:ea typeface="Roboto" panose="02000000000000000000" pitchFamily="2" charset="0"/>
                <a:cs typeface="Times New Roman" panose="02020603050405020304" pitchFamily="18" charset="0"/>
                <a:hlinkClick r:id="rId2"/>
              </a:rPr>
              <a:t>law</a:t>
            </a:r>
            <a:r>
              <a:rPr lang="en-US" sz="2800" dirty="0">
                <a:effectLst/>
                <a:latin typeface="Roboto" panose="02000000000000000000" pitchFamily="2" charset="0"/>
                <a:ea typeface="Roboto" panose="02000000000000000000" pitchFamily="2" charset="0"/>
                <a:cs typeface="Times New Roman" panose="02020603050405020304" pitchFamily="18" charset="0"/>
              </a:rPr>
              <a:t> (11x), </a:t>
            </a:r>
            <a:r>
              <a:rPr lang="en-US" sz="2800" u="sng" dirty="0">
                <a:solidFill>
                  <a:srgbClr val="0000FF"/>
                </a:solidFill>
                <a:effectLst/>
                <a:latin typeface="Roboto" panose="02000000000000000000" pitchFamily="2" charset="0"/>
                <a:ea typeface="Roboto" panose="02000000000000000000" pitchFamily="2" charset="0"/>
                <a:cs typeface="Times New Roman" panose="02020603050405020304" pitchFamily="18" charset="0"/>
                <a:hlinkClick r:id="rId3"/>
              </a:rPr>
              <a:t>decree</a:t>
            </a:r>
            <a:r>
              <a:rPr lang="en-US" sz="2800" dirty="0">
                <a:effectLst/>
                <a:latin typeface="Roboto" panose="02000000000000000000" pitchFamily="2" charset="0"/>
                <a:ea typeface="Roboto" panose="02000000000000000000" pitchFamily="2" charset="0"/>
                <a:cs typeface="Times New Roman" panose="02020603050405020304" pitchFamily="18" charset="0"/>
              </a:rPr>
              <a:t> (3x).  </a:t>
            </a:r>
            <a:endParaRPr lang="en-US" sz="2400" dirty="0">
              <a:effectLst/>
              <a:latin typeface="Roboto" panose="02000000000000000000" pitchFamily="2" charset="0"/>
              <a:ea typeface="Roboto" panose="02000000000000000000" pitchFamily="2"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In the Hebrew Chaldee Lexicon one of the meanings of the word actually is </a:t>
            </a:r>
            <a:r>
              <a:rPr lang="en-US" sz="2800" b="1" dirty="0">
                <a:effectLst/>
                <a:latin typeface="Roboto" panose="02000000000000000000" pitchFamily="2" charset="0"/>
                <a:ea typeface="Roboto" panose="02000000000000000000" pitchFamily="2" charset="0"/>
                <a:cs typeface="Times New Roman" panose="02020603050405020304" pitchFamily="18" charset="0"/>
              </a:rPr>
              <a:t>“The law of God”.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5985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3294-8BEE-4A4E-A343-B68EF6D83C4D}"/>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E886F777-3696-4F41-B3BF-3FDAA37B4B40}"/>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Therefore….Dan 7:25 could be interpreted as follows:</a:t>
            </a:r>
          </a:p>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And he shall speak great words against the most High, and shall wear out the saints of the most High, and think to change the </a:t>
            </a:r>
            <a:r>
              <a:rPr lang="en-US" sz="2800" b="1" u="sng" dirty="0">
                <a:effectLst/>
                <a:latin typeface="Roboto" panose="02000000000000000000" pitchFamily="2" charset="0"/>
                <a:ea typeface="Roboto" panose="02000000000000000000" pitchFamily="2" charset="0"/>
                <a:cs typeface="Times New Roman" panose="02020603050405020304" pitchFamily="18" charset="0"/>
              </a:rPr>
              <a:t>space/time continuum and the bible:</a:t>
            </a:r>
            <a:r>
              <a:rPr lang="en-US" sz="2800" dirty="0">
                <a:effectLst/>
                <a:latin typeface="Roboto" panose="02000000000000000000" pitchFamily="2" charset="0"/>
                <a:ea typeface="Roboto" panose="02000000000000000000" pitchFamily="2" charset="0"/>
                <a:cs typeface="Times New Roman" panose="02020603050405020304" pitchFamily="18" charset="0"/>
              </a:rPr>
              <a:t> and they shall be given into his hand until a time and times and the dividing of time.</a:t>
            </a:r>
            <a:endParaRPr lang="en-US" sz="3200" dirty="0">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334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BAA8-66EE-4254-BC8B-0DE415EC6ED1}"/>
              </a:ext>
            </a:extLst>
          </p:cNvPr>
          <p:cNvSpPr>
            <a:spLocks noGrp="1"/>
          </p:cNvSpPr>
          <p:nvPr>
            <p:ph type="title"/>
          </p:nvPr>
        </p:nvSpPr>
        <p:spPr/>
        <p:txBody>
          <a:bodyPr/>
          <a:lstStyle/>
          <a:p>
            <a:r>
              <a:rPr lang="en-US" dirty="0"/>
              <a:t>Amos 8:11</a:t>
            </a:r>
          </a:p>
        </p:txBody>
      </p:sp>
      <p:sp>
        <p:nvSpPr>
          <p:cNvPr id="3" name="Content Placeholder 2">
            <a:extLst>
              <a:ext uri="{FF2B5EF4-FFF2-40B4-BE49-F238E27FC236}">
                <a16:creationId xmlns:a16="http://schemas.microsoft.com/office/drawing/2014/main" id="{A8352EE5-9C5A-4E6A-8522-A5732D1F46F2}"/>
              </a:ext>
            </a:extLst>
          </p:cNvPr>
          <p:cNvSpPr>
            <a:spLocks noGrp="1"/>
          </p:cNvSpPr>
          <p:nvPr>
            <p:ph idx="1"/>
          </p:nvPr>
        </p:nvSpPr>
        <p:spPr/>
        <p:txBody>
          <a:bodyPr/>
          <a:lstStyle/>
          <a:p>
            <a:r>
              <a:rPr lang="en-US" sz="2800" b="0" dirty="0">
                <a:solidFill>
                  <a:srgbClr val="333333"/>
                </a:solidFill>
                <a:effectLst/>
                <a:latin typeface="Roboto" panose="02000000000000000000" pitchFamily="2" charset="0"/>
                <a:ea typeface="Roboto" panose="02000000000000000000" pitchFamily="2" charset="0"/>
              </a:rPr>
              <a:t>The days cometh, sayeth the Lord, that I will send a famine in the land. Not a famine of bread nor a thirst for water, but of hearing the words of the Lord.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Amos 8:11</a:t>
            </a:r>
          </a:p>
          <a:p>
            <a:r>
              <a:rPr lang="en-US" sz="2800" b="0" dirty="0">
                <a:solidFill>
                  <a:srgbClr val="333333"/>
                </a:solidFill>
                <a:effectLst/>
                <a:latin typeface="Roboto" panose="02000000000000000000" pitchFamily="2" charset="0"/>
                <a:ea typeface="Roboto" panose="02000000000000000000" pitchFamily="2" charset="0"/>
              </a:rPr>
              <a:t>And they shall wander from sea to sea, and from the north even to the east, they shall run to and fro to seek the word of the LORD, and shall not find it.</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Amos 8:12</a:t>
            </a:r>
            <a:endParaRPr lang="en-US" sz="2800" dirty="0">
              <a:solidFill>
                <a:srgbClr val="333333"/>
              </a:solidFill>
              <a:latin typeface="Roboto" panose="02000000000000000000" pitchFamily="2" charset="0"/>
              <a:ea typeface="Roboto" panose="02000000000000000000" pitchFamily="2" charset="0"/>
            </a:endParaRPr>
          </a:p>
          <a:p>
            <a:endParaRPr lang="en-US" i="1" dirty="0">
              <a:solidFill>
                <a:srgbClr val="333333"/>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3008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64FD-4E0C-46A3-9846-5E3EC6B9E5C3}"/>
              </a:ext>
            </a:extLst>
          </p:cNvPr>
          <p:cNvSpPr>
            <a:spLocks noGrp="1"/>
          </p:cNvSpPr>
          <p:nvPr>
            <p:ph type="title"/>
          </p:nvPr>
        </p:nvSpPr>
        <p:spPr>
          <a:xfrm>
            <a:off x="1295400" y="0"/>
            <a:ext cx="9601200" cy="1142385"/>
          </a:xfrm>
        </p:spPr>
        <p:txBody>
          <a:bodyPr/>
          <a:lstStyle/>
          <a:p>
            <a:r>
              <a:rPr lang="en-US" dirty="0"/>
              <a:t>Details on Amos 8 prophecy</a:t>
            </a:r>
          </a:p>
        </p:txBody>
      </p:sp>
      <p:pic>
        <p:nvPicPr>
          <p:cNvPr id="9" name="Content Placeholder 8">
            <a:extLst>
              <a:ext uri="{FF2B5EF4-FFF2-40B4-BE49-F238E27FC236}">
                <a16:creationId xmlns:a16="http://schemas.microsoft.com/office/drawing/2014/main" id="{A0E6FA46-9733-4A02-BD37-B4AD7A8CD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9569" y="1825625"/>
            <a:ext cx="6412862" cy="4351338"/>
          </a:xfrm>
        </p:spPr>
      </p:pic>
    </p:spTree>
    <p:extLst>
      <p:ext uri="{BB962C8B-B14F-4D97-AF65-F5344CB8AC3E}">
        <p14:creationId xmlns:p14="http://schemas.microsoft.com/office/powerpoint/2010/main" val="21206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7A93-AD01-4CF6-AC9F-3A6F16965042}"/>
              </a:ext>
            </a:extLst>
          </p:cNvPr>
          <p:cNvSpPr>
            <a:spLocks noGrp="1"/>
          </p:cNvSpPr>
          <p:nvPr>
            <p:ph type="title"/>
          </p:nvPr>
        </p:nvSpPr>
        <p:spPr/>
        <p:txBody>
          <a:bodyPr/>
          <a:lstStyle/>
          <a:p>
            <a:r>
              <a:rPr lang="en-US" dirty="0"/>
              <a:t>Enoch described the Mandela Effect (Chap 80)</a:t>
            </a:r>
          </a:p>
        </p:txBody>
      </p:sp>
      <p:sp>
        <p:nvSpPr>
          <p:cNvPr id="3" name="Content Placeholder 2">
            <a:extLst>
              <a:ext uri="{FF2B5EF4-FFF2-40B4-BE49-F238E27FC236}">
                <a16:creationId xmlns:a16="http://schemas.microsoft.com/office/drawing/2014/main" id="{0C34A741-46FC-4AA0-8654-1950CE8C9C0F}"/>
              </a:ext>
            </a:extLst>
          </p:cNvPr>
          <p:cNvSpPr>
            <a:spLocks noGrp="1"/>
          </p:cNvSpPr>
          <p:nvPr>
            <p:ph idx="1"/>
          </p:nvPr>
        </p:nvSpPr>
        <p:spPr/>
        <p:txBody>
          <a:bodyPr/>
          <a:lstStyle/>
          <a:p>
            <a:r>
              <a:rPr lang="en-US" sz="2800" i="0" dirty="0">
                <a:solidFill>
                  <a:srgbClr val="000000"/>
                </a:solidFill>
                <a:effectLst/>
                <a:latin typeface="Roboto" panose="02000000000000000000" pitchFamily="2" charset="0"/>
                <a:ea typeface="Roboto" panose="02000000000000000000" pitchFamily="2" charset="0"/>
              </a:rPr>
              <a:t>And in the days of the sinners the years shall be shortened, And their seed shall be tardy on their lands and fields, </a:t>
            </a:r>
            <a:r>
              <a:rPr lang="en-US" sz="2800" b="1" i="0" dirty="0">
                <a:solidFill>
                  <a:srgbClr val="000000"/>
                </a:solidFill>
                <a:effectLst/>
                <a:latin typeface="Roboto" panose="02000000000000000000" pitchFamily="2" charset="0"/>
                <a:ea typeface="Roboto" panose="02000000000000000000" pitchFamily="2" charset="0"/>
              </a:rPr>
              <a:t>And all things on the earth shall alter, And shall not appear in their time: And the rain shall be kept back and the heaven shall withhold it. And in those times the fruits of the earth shall be backward.</a:t>
            </a:r>
          </a:p>
          <a:p>
            <a:endParaRPr lang="en-US" dirty="0"/>
          </a:p>
        </p:txBody>
      </p:sp>
    </p:spTree>
    <p:extLst>
      <p:ext uri="{BB962C8B-B14F-4D97-AF65-F5344CB8AC3E}">
        <p14:creationId xmlns:p14="http://schemas.microsoft.com/office/powerpoint/2010/main" val="104913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B0B8-D4DE-47F0-968B-1FD08434E1AC}"/>
              </a:ext>
            </a:extLst>
          </p:cNvPr>
          <p:cNvSpPr>
            <a:spLocks noGrp="1"/>
          </p:cNvSpPr>
          <p:nvPr>
            <p:ph type="title"/>
          </p:nvPr>
        </p:nvSpPr>
        <p:spPr>
          <a:xfrm>
            <a:off x="1217762" y="107038"/>
            <a:ext cx="9601200" cy="1142385"/>
          </a:xfrm>
        </p:spPr>
        <p:txBody>
          <a:bodyPr/>
          <a:lstStyle/>
          <a:p>
            <a:r>
              <a:rPr lang="en-US" dirty="0"/>
              <a:t>Enoch called this one</a:t>
            </a:r>
          </a:p>
        </p:txBody>
      </p:sp>
      <p:pic>
        <p:nvPicPr>
          <p:cNvPr id="5" name="Content Placeholder 4">
            <a:extLst>
              <a:ext uri="{FF2B5EF4-FFF2-40B4-BE49-F238E27FC236}">
                <a16:creationId xmlns:a16="http://schemas.microsoft.com/office/drawing/2014/main" id="{75DF75F1-DE34-4E06-8056-4A853B886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529" y="1285163"/>
            <a:ext cx="8440942" cy="5572837"/>
          </a:xfrm>
        </p:spPr>
      </p:pic>
    </p:spTree>
    <p:extLst>
      <p:ext uri="{BB962C8B-B14F-4D97-AF65-F5344CB8AC3E}">
        <p14:creationId xmlns:p14="http://schemas.microsoft.com/office/powerpoint/2010/main" val="163311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98E6-AEAA-450E-A3AD-67860C755477}"/>
              </a:ext>
            </a:extLst>
          </p:cNvPr>
          <p:cNvSpPr>
            <a:spLocks noGrp="1"/>
          </p:cNvSpPr>
          <p:nvPr>
            <p:ph type="title"/>
          </p:nvPr>
        </p:nvSpPr>
        <p:spPr>
          <a:xfrm>
            <a:off x="1295400" y="190639"/>
            <a:ext cx="9601200" cy="1142385"/>
          </a:xfrm>
        </p:spPr>
        <p:txBody>
          <a:bodyPr/>
          <a:lstStyle/>
          <a:p>
            <a:r>
              <a:rPr lang="en-US" dirty="0"/>
              <a:t>Do you think that mind control weapons are just a conspiracy theory?</a:t>
            </a:r>
          </a:p>
        </p:txBody>
      </p:sp>
      <p:sp>
        <p:nvSpPr>
          <p:cNvPr id="3" name="Content Placeholder 2">
            <a:extLst>
              <a:ext uri="{FF2B5EF4-FFF2-40B4-BE49-F238E27FC236}">
                <a16:creationId xmlns:a16="http://schemas.microsoft.com/office/drawing/2014/main" id="{7A97F6CE-3D3A-459D-B48B-73D804BB2FBE}"/>
              </a:ext>
            </a:extLst>
          </p:cNvPr>
          <p:cNvSpPr>
            <a:spLocks noGrp="1"/>
          </p:cNvSpPr>
          <p:nvPr>
            <p:ph idx="1"/>
          </p:nvPr>
        </p:nvSpPr>
        <p:spPr>
          <a:xfrm>
            <a:off x="1295400" y="1981201"/>
            <a:ext cx="4932872" cy="3677727"/>
          </a:xfrm>
        </p:spPr>
        <p:txBody>
          <a:bodyPr/>
          <a:lstStyle/>
          <a:p>
            <a:pPr algn="l"/>
            <a:r>
              <a:rPr lang="en-US" b="0" i="0" dirty="0">
                <a:solidFill>
                  <a:srgbClr val="000000"/>
                </a:solidFill>
                <a:effectLst/>
                <a:latin typeface="Georgia" panose="02040502050405020303" pitchFamily="18" charset="0"/>
              </a:rPr>
              <a:t>Similarly, the combination of AI and biotechnology means that we are very close to the point when you can hack human beings.</a:t>
            </a:r>
          </a:p>
          <a:p>
            <a:pPr algn="l"/>
            <a:r>
              <a:rPr lang="en-US" b="0" i="0" dirty="0">
                <a:solidFill>
                  <a:srgbClr val="000000"/>
                </a:solidFill>
                <a:effectLst/>
                <a:latin typeface="Georgia" panose="02040502050405020303" pitchFamily="18" charset="0"/>
              </a:rPr>
              <a:t>There’s a lot of talk about </a:t>
            </a:r>
            <a:r>
              <a:rPr lang="en-US" b="0" i="0" u="sng" dirty="0">
                <a:solidFill>
                  <a:srgbClr val="0059A5"/>
                </a:solidFill>
                <a:effectLst/>
                <a:latin typeface="Georgia" panose="02040502050405020303" pitchFamily="18" charset="0"/>
                <a:hlinkClick r:id="rId2"/>
              </a:rPr>
              <a:t>hacking computers, emails and bank accounts</a:t>
            </a:r>
            <a:r>
              <a:rPr lang="en-US" b="0" i="0" dirty="0">
                <a:solidFill>
                  <a:srgbClr val="000000"/>
                </a:solidFill>
                <a:effectLst/>
                <a:latin typeface="Georgia" panose="02040502050405020303" pitchFamily="18" charset="0"/>
              </a:rPr>
              <a:t>. But we are entering an era of hacking humans. And I’d say the most important fact anybody who is alive today needs to know about the 21 century is that </a:t>
            </a:r>
            <a:r>
              <a:rPr lang="en-US" b="1" i="0" dirty="0">
                <a:solidFill>
                  <a:srgbClr val="000000"/>
                </a:solidFill>
                <a:effectLst/>
                <a:latin typeface="Georgia" panose="02040502050405020303" pitchFamily="18" charset="0"/>
              </a:rPr>
              <a:t>we are becoming hackable animals.</a:t>
            </a:r>
          </a:p>
          <a:p>
            <a:endParaRPr lang="en-US" dirty="0"/>
          </a:p>
        </p:txBody>
      </p:sp>
      <p:pic>
        <p:nvPicPr>
          <p:cNvPr id="7" name="Picture 6">
            <a:extLst>
              <a:ext uri="{FF2B5EF4-FFF2-40B4-BE49-F238E27FC236}">
                <a16:creationId xmlns:a16="http://schemas.microsoft.com/office/drawing/2014/main" id="{C23AD680-FD5B-4422-9D5D-6B7BFE77EBF4}"/>
              </a:ext>
            </a:extLst>
          </p:cNvPr>
          <p:cNvPicPr>
            <a:picLocks noChangeAspect="1"/>
          </p:cNvPicPr>
          <p:nvPr/>
        </p:nvPicPr>
        <p:blipFill>
          <a:blip r:embed="rId3"/>
          <a:stretch>
            <a:fillRect/>
          </a:stretch>
        </p:blipFill>
        <p:spPr>
          <a:xfrm>
            <a:off x="6464742" y="1981201"/>
            <a:ext cx="5066127" cy="3850256"/>
          </a:xfrm>
          <a:prstGeom prst="rect">
            <a:avLst/>
          </a:prstGeom>
        </p:spPr>
      </p:pic>
    </p:spTree>
    <p:extLst>
      <p:ext uri="{BB962C8B-B14F-4D97-AF65-F5344CB8AC3E}">
        <p14:creationId xmlns:p14="http://schemas.microsoft.com/office/powerpoint/2010/main" val="92361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63-0BE9-4E3B-85F1-4513D573065F}"/>
              </a:ext>
            </a:extLst>
          </p:cNvPr>
          <p:cNvSpPr>
            <a:spLocks noGrp="1"/>
          </p:cNvSpPr>
          <p:nvPr>
            <p:ph type="title"/>
          </p:nvPr>
        </p:nvSpPr>
        <p:spPr/>
        <p:txBody>
          <a:bodyPr/>
          <a:lstStyle/>
          <a:p>
            <a:r>
              <a:rPr lang="en-US" dirty="0"/>
              <a:t>God will allow it</a:t>
            </a:r>
            <a:br>
              <a:rPr lang="en-US" dirty="0"/>
            </a:br>
            <a:endParaRPr lang="en-US" dirty="0"/>
          </a:p>
        </p:txBody>
      </p:sp>
      <p:sp>
        <p:nvSpPr>
          <p:cNvPr id="3" name="Content Placeholder 2">
            <a:extLst>
              <a:ext uri="{FF2B5EF4-FFF2-40B4-BE49-F238E27FC236}">
                <a16:creationId xmlns:a16="http://schemas.microsoft.com/office/drawing/2014/main" id="{EB8F832E-3374-4178-A1CE-CBC1C83328B8}"/>
              </a:ext>
            </a:extLst>
          </p:cNvPr>
          <p:cNvSpPr>
            <a:spLocks noGrp="1"/>
          </p:cNvSpPr>
          <p:nvPr>
            <p:ph idx="1"/>
          </p:nvPr>
        </p:nvSpPr>
        <p:spPr>
          <a:xfrm>
            <a:off x="1295400" y="1646238"/>
            <a:ext cx="9601200" cy="3809999"/>
          </a:xfrm>
        </p:spPr>
        <p:txBody>
          <a:bodyPr>
            <a:normAutofit/>
          </a:bodyPr>
          <a:lstStyle/>
          <a:p>
            <a:r>
              <a:rPr lang="en-US" sz="2800" b="0" dirty="0">
                <a:solidFill>
                  <a:srgbClr val="333333"/>
                </a:solidFill>
                <a:effectLst/>
                <a:latin typeface="Roboto" panose="02000000000000000000" pitchFamily="2" charset="0"/>
                <a:ea typeface="Roboto" panose="02000000000000000000" pitchFamily="2" charset="0"/>
              </a:rPr>
              <a:t>And it was given unto him to make war with the saints, and to overcome them: and power was given over all kindreds, and tongues, and nations.</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Revelations 13:7</a:t>
            </a:r>
          </a:p>
          <a:p>
            <a:r>
              <a:rPr lang="en-US" sz="2800" b="0" dirty="0">
                <a:solidFill>
                  <a:srgbClr val="333333"/>
                </a:solidFill>
                <a:effectLst/>
                <a:latin typeface="Roboto" panose="02000000000000000000" pitchFamily="2" charset="0"/>
                <a:ea typeface="Roboto" panose="02000000000000000000" pitchFamily="2" charset="0"/>
              </a:rPr>
              <a:t>And he doeth great wonders, so that he maketh fire come down from heaven on the earth in the sight of men.</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Revelations 13:13</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00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B7EF-EDFF-4FEA-829E-1E065565783B}"/>
              </a:ext>
            </a:extLst>
          </p:cNvPr>
          <p:cNvSpPr>
            <a:spLocks noGrp="1"/>
          </p:cNvSpPr>
          <p:nvPr>
            <p:ph type="title"/>
          </p:nvPr>
        </p:nvSpPr>
        <p:spPr>
          <a:xfrm>
            <a:off x="1295400" y="0"/>
            <a:ext cx="9601200" cy="1142385"/>
          </a:xfrm>
        </p:spPr>
        <p:txBody>
          <a:bodyPr/>
          <a:lstStyle/>
          <a:p>
            <a:r>
              <a:rPr lang="en-US" dirty="0"/>
              <a:t>“I don’t believe the Devil has that much power!”</a:t>
            </a:r>
          </a:p>
        </p:txBody>
      </p:sp>
      <p:sp>
        <p:nvSpPr>
          <p:cNvPr id="3" name="Content Placeholder 2">
            <a:extLst>
              <a:ext uri="{FF2B5EF4-FFF2-40B4-BE49-F238E27FC236}">
                <a16:creationId xmlns:a16="http://schemas.microsoft.com/office/drawing/2014/main" id="{6F2BCCC3-5AC1-4539-ACE1-C6C683D629E6}"/>
              </a:ext>
            </a:extLst>
          </p:cNvPr>
          <p:cNvSpPr>
            <a:spLocks noGrp="1"/>
          </p:cNvSpPr>
          <p:nvPr>
            <p:ph idx="1"/>
          </p:nvPr>
        </p:nvSpPr>
        <p:spPr>
          <a:xfrm>
            <a:off x="1295400" y="1618892"/>
            <a:ext cx="9601200" cy="3809999"/>
          </a:xfrm>
        </p:spPr>
        <p:txBody>
          <a:bodyPr>
            <a:normAutofit lnSpcReduction="10000"/>
          </a:bodyPr>
          <a:lstStyle/>
          <a:p>
            <a:r>
              <a:rPr lang="en-US" sz="2400" dirty="0">
                <a:solidFill>
                  <a:srgbClr val="333333"/>
                </a:solidFill>
                <a:effectLst/>
                <a:latin typeface="Roboto" panose="02000000000000000000" pitchFamily="2" charset="0"/>
                <a:ea typeface="Roboto" panose="02000000000000000000" pitchFamily="2" charset="0"/>
              </a:rPr>
              <a:t>Even him, whose coming is after the working of Satan with all power and signs and lying wonders, (This was originally lying signs and wonders)</a:t>
            </a:r>
            <a:br>
              <a:rPr lang="en-US" sz="2400" dirty="0">
                <a:latin typeface="Roboto" panose="02000000000000000000" pitchFamily="2" charset="0"/>
                <a:ea typeface="Roboto" panose="02000000000000000000" pitchFamily="2" charset="0"/>
              </a:rPr>
            </a:br>
            <a:r>
              <a:rPr lang="en-US" sz="2400" dirty="0">
                <a:solidFill>
                  <a:srgbClr val="333333"/>
                </a:solidFill>
                <a:effectLst/>
                <a:latin typeface="Roboto" panose="02000000000000000000" pitchFamily="2" charset="0"/>
                <a:ea typeface="Roboto" panose="02000000000000000000" pitchFamily="2" charset="0"/>
              </a:rPr>
              <a:t>–2nd Thessalonians 2:9</a:t>
            </a:r>
          </a:p>
          <a:p>
            <a:r>
              <a:rPr lang="en-US" sz="2400" dirty="0">
                <a:solidFill>
                  <a:srgbClr val="333333"/>
                </a:solidFill>
                <a:effectLst/>
                <a:latin typeface="Roboto" panose="02000000000000000000" pitchFamily="2" charset="0"/>
                <a:ea typeface="Roboto" panose="02000000000000000000" pitchFamily="2" charset="0"/>
              </a:rPr>
              <a:t>And with all deceivableness of unrighteousness in them that perish: because they received not the love of the truth, that they might be saved.</a:t>
            </a:r>
            <a:br>
              <a:rPr lang="en-US" sz="2400" dirty="0">
                <a:latin typeface="Roboto" panose="02000000000000000000" pitchFamily="2" charset="0"/>
                <a:ea typeface="Roboto" panose="02000000000000000000" pitchFamily="2" charset="0"/>
              </a:rPr>
            </a:br>
            <a:r>
              <a:rPr lang="en-US" sz="2400" dirty="0">
                <a:solidFill>
                  <a:srgbClr val="333333"/>
                </a:solidFill>
                <a:effectLst/>
                <a:latin typeface="Roboto" panose="02000000000000000000" pitchFamily="2" charset="0"/>
                <a:ea typeface="Roboto" panose="02000000000000000000" pitchFamily="2" charset="0"/>
              </a:rPr>
              <a:t>– 2nd Thessalonians 2:10</a:t>
            </a:r>
          </a:p>
          <a:p>
            <a:r>
              <a:rPr lang="en-US" sz="2400" dirty="0">
                <a:solidFill>
                  <a:srgbClr val="001320"/>
                </a:solidFill>
                <a:effectLst/>
                <a:latin typeface="Roboto" panose="02000000000000000000" pitchFamily="2" charset="0"/>
                <a:ea typeface="Roboto" panose="02000000000000000000" pitchFamily="2" charset="0"/>
                <a:cs typeface="Times New Roman" panose="02020603050405020304" pitchFamily="18" charset="0"/>
              </a:rPr>
              <a:t>And they worshipped the dragon which gave power unto the beast: and they worshipped the beast, saying, </a:t>
            </a:r>
            <a:r>
              <a:rPr lang="en-US" sz="2400" b="1" u="sng" dirty="0">
                <a:solidFill>
                  <a:srgbClr val="001320"/>
                </a:solidFill>
                <a:effectLst/>
                <a:latin typeface="Roboto" panose="02000000000000000000" pitchFamily="2" charset="0"/>
                <a:ea typeface="Roboto" panose="02000000000000000000" pitchFamily="2" charset="0"/>
                <a:cs typeface="Times New Roman" panose="02020603050405020304" pitchFamily="18" charset="0"/>
              </a:rPr>
              <a:t>Who is like unto the beast? who is able to make war with him? Rev 13:4 </a:t>
            </a:r>
            <a:endParaRPr lang="en-US" sz="2400" b="1" u="sng" dirty="0">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9514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1C97-5CD5-4ABA-BD99-0C1C73A10E11}"/>
              </a:ext>
            </a:extLst>
          </p:cNvPr>
          <p:cNvSpPr>
            <a:spLocks noGrp="1"/>
          </p:cNvSpPr>
          <p:nvPr>
            <p:ph type="title"/>
          </p:nvPr>
        </p:nvSpPr>
        <p:spPr/>
        <p:txBody>
          <a:bodyPr/>
          <a:lstStyle/>
          <a:p>
            <a:r>
              <a:rPr lang="en-US" dirty="0"/>
              <a:t>This is the reality of many Conspiracy Theorists</a:t>
            </a:r>
          </a:p>
        </p:txBody>
      </p:sp>
      <p:sp>
        <p:nvSpPr>
          <p:cNvPr id="3" name="Content Placeholder 2">
            <a:extLst>
              <a:ext uri="{FF2B5EF4-FFF2-40B4-BE49-F238E27FC236}">
                <a16:creationId xmlns:a16="http://schemas.microsoft.com/office/drawing/2014/main" id="{A3F141F2-D73B-4877-BC51-60F2FC007D10}"/>
              </a:ext>
            </a:extLst>
          </p:cNvPr>
          <p:cNvSpPr>
            <a:spLocks noGrp="1"/>
          </p:cNvSpPr>
          <p:nvPr>
            <p:ph idx="1"/>
          </p:nvPr>
        </p:nvSpPr>
        <p:spPr/>
        <p:txBody>
          <a:bodyPr>
            <a:normAutofit/>
          </a:bodyPr>
          <a:lstStyle/>
          <a:p>
            <a:r>
              <a:rPr lang="en-US" sz="2800" b="1" i="0" dirty="0">
                <a:solidFill>
                  <a:srgbClr val="001320"/>
                </a:solidFill>
                <a:effectLst/>
                <a:latin typeface="Roboto" panose="02000000000000000000" pitchFamily="2" charset="0"/>
              </a:rPr>
              <a:t>Hebrews 11:35   </a:t>
            </a:r>
            <a:r>
              <a:rPr lang="en-US" sz="2800" b="0" i="0" dirty="0">
                <a:solidFill>
                  <a:srgbClr val="001320"/>
                </a:solidFill>
                <a:effectLst/>
                <a:latin typeface="Roboto" panose="02000000000000000000" pitchFamily="2" charset="0"/>
              </a:rPr>
              <a:t>Others were tortured, not accepting deliverance, that they might obtain a better resurrection. Still others had trial of </a:t>
            </a:r>
            <a:r>
              <a:rPr lang="en-US" sz="2800" b="0" i="0" dirty="0" err="1">
                <a:solidFill>
                  <a:srgbClr val="001320"/>
                </a:solidFill>
                <a:effectLst/>
                <a:latin typeface="Roboto" panose="02000000000000000000" pitchFamily="2" charset="0"/>
              </a:rPr>
              <a:t>mockings</a:t>
            </a:r>
            <a:r>
              <a:rPr lang="en-US" sz="2800" b="0" i="0" dirty="0">
                <a:solidFill>
                  <a:srgbClr val="001320"/>
                </a:solidFill>
                <a:effectLst/>
                <a:latin typeface="Roboto" panose="02000000000000000000" pitchFamily="2" charset="0"/>
              </a:rPr>
              <a:t> and </a:t>
            </a:r>
            <a:r>
              <a:rPr lang="en-US" sz="2800" b="0" i="0" dirty="0" err="1">
                <a:solidFill>
                  <a:srgbClr val="001320"/>
                </a:solidFill>
                <a:effectLst/>
                <a:latin typeface="Roboto" panose="02000000000000000000" pitchFamily="2" charset="0"/>
              </a:rPr>
              <a:t>scourgings</a:t>
            </a:r>
            <a:r>
              <a:rPr lang="en-US" sz="2800" b="0" i="0" dirty="0">
                <a:solidFill>
                  <a:srgbClr val="001320"/>
                </a:solidFill>
                <a:effectLst/>
                <a:latin typeface="Roboto" panose="02000000000000000000" pitchFamily="2" charset="0"/>
              </a:rPr>
              <a:t>, yes, and of chains and imprisonment. They were stoned, they were sawn in two, were tempted, were slain with the sword. They wandered about in sheepskins and goatskins, being destitute, afflicted, tormented— of whom the world was not worthy. They wandered in deserts and mountains, </a:t>
            </a:r>
            <a:r>
              <a:rPr lang="en-US" sz="2800" b="0" i="1" dirty="0">
                <a:solidFill>
                  <a:srgbClr val="001320"/>
                </a:solidFill>
                <a:effectLst/>
                <a:latin typeface="Roboto" panose="02000000000000000000" pitchFamily="2" charset="0"/>
              </a:rPr>
              <a:t>in</a:t>
            </a:r>
            <a:r>
              <a:rPr lang="en-US" sz="2800" b="0" i="0" dirty="0">
                <a:solidFill>
                  <a:srgbClr val="001320"/>
                </a:solidFill>
                <a:effectLst/>
                <a:latin typeface="Roboto" panose="02000000000000000000" pitchFamily="2" charset="0"/>
              </a:rPr>
              <a:t> dens and caves of the earth.</a:t>
            </a:r>
            <a:endParaRPr lang="en-US" sz="2800" dirty="0"/>
          </a:p>
        </p:txBody>
      </p:sp>
    </p:spTree>
    <p:extLst>
      <p:ext uri="{BB962C8B-B14F-4D97-AF65-F5344CB8AC3E}">
        <p14:creationId xmlns:p14="http://schemas.microsoft.com/office/powerpoint/2010/main" val="408339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9CE7-6C9F-48EC-BD79-B9F741132444}"/>
              </a:ext>
            </a:extLst>
          </p:cNvPr>
          <p:cNvSpPr>
            <a:spLocks noGrp="1"/>
          </p:cNvSpPr>
          <p:nvPr>
            <p:ph type="title"/>
          </p:nvPr>
        </p:nvSpPr>
        <p:spPr/>
        <p:txBody>
          <a:bodyPr/>
          <a:lstStyle/>
          <a:p>
            <a:r>
              <a:rPr lang="en-US" dirty="0"/>
              <a:t>Mandela Effect examples</a:t>
            </a:r>
          </a:p>
        </p:txBody>
      </p:sp>
      <p:sp>
        <p:nvSpPr>
          <p:cNvPr id="3" name="Content Placeholder 2">
            <a:extLst>
              <a:ext uri="{FF2B5EF4-FFF2-40B4-BE49-F238E27FC236}">
                <a16:creationId xmlns:a16="http://schemas.microsoft.com/office/drawing/2014/main" id="{02412F59-AF48-4A19-9209-437554A88422}"/>
              </a:ext>
            </a:extLst>
          </p:cNvPr>
          <p:cNvSpPr>
            <a:spLocks noGrp="1"/>
          </p:cNvSpPr>
          <p:nvPr>
            <p:ph idx="1"/>
          </p:nvPr>
        </p:nvSpPr>
        <p:spPr/>
        <p:txBody>
          <a:bodyPr>
            <a:normAutofit/>
          </a:bodyPr>
          <a:lstStyle/>
          <a:p>
            <a:r>
              <a:rPr lang="en-US" dirty="0"/>
              <a:t>Forrest Gump – “Life ________ like a box of chocolates”</a:t>
            </a:r>
          </a:p>
          <a:p>
            <a:r>
              <a:rPr lang="en-US" dirty="0"/>
              <a:t>Snow White - __________ Mirror on the wall who’s the fairest of them all?</a:t>
            </a:r>
          </a:p>
          <a:p>
            <a:r>
              <a:rPr lang="en-US" dirty="0"/>
              <a:t>Mt Rogers - It’s a beautiful day in _______ neighborhood</a:t>
            </a:r>
          </a:p>
          <a:p>
            <a:r>
              <a:rPr lang="en-US" dirty="0"/>
              <a:t>Student study guides - </a:t>
            </a:r>
            <a:r>
              <a:rPr lang="en-US" dirty="0" err="1"/>
              <a:t>Cli</a:t>
            </a:r>
            <a:r>
              <a:rPr lang="en-US" dirty="0"/>
              <a:t>……_______  notes</a:t>
            </a:r>
          </a:p>
          <a:p>
            <a:r>
              <a:rPr lang="en-US" dirty="0"/>
              <a:t>Grand Central _________</a:t>
            </a:r>
          </a:p>
          <a:p>
            <a:endParaRPr lang="en-US" dirty="0"/>
          </a:p>
          <a:p>
            <a:endParaRPr lang="en-US" dirty="0"/>
          </a:p>
          <a:p>
            <a:endParaRPr lang="en-US" dirty="0"/>
          </a:p>
        </p:txBody>
      </p:sp>
    </p:spTree>
    <p:extLst>
      <p:ext uri="{BB962C8B-B14F-4D97-AF65-F5344CB8AC3E}">
        <p14:creationId xmlns:p14="http://schemas.microsoft.com/office/powerpoint/2010/main" val="87510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E9FC-4BD8-4474-9418-5419F6B28CA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8BEA72E4-E453-43FF-80A3-620F48E95B8F}"/>
              </a:ext>
            </a:extLst>
          </p:cNvPr>
          <p:cNvPicPr>
            <a:picLocks noGrp="1" noChangeAspect="1"/>
          </p:cNvPicPr>
          <p:nvPr>
            <p:ph idx="1"/>
          </p:nvPr>
        </p:nvPicPr>
        <p:blipFill>
          <a:blip r:embed="rId2"/>
          <a:stretch>
            <a:fillRect/>
          </a:stretch>
        </p:blipFill>
        <p:spPr>
          <a:xfrm>
            <a:off x="2318525" y="1739660"/>
            <a:ext cx="7554950" cy="3810000"/>
          </a:xfrm>
        </p:spPr>
      </p:pic>
    </p:spTree>
    <p:extLst>
      <p:ext uri="{BB962C8B-B14F-4D97-AF65-F5344CB8AC3E}">
        <p14:creationId xmlns:p14="http://schemas.microsoft.com/office/powerpoint/2010/main" val="77989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43E6-CADC-4DC8-9ADD-D91B06D2D36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394A9CFE-349D-4F64-9B0D-2FDFC2E20B72}"/>
              </a:ext>
            </a:extLst>
          </p:cNvPr>
          <p:cNvPicPr>
            <a:picLocks noGrp="1" noChangeAspect="1"/>
          </p:cNvPicPr>
          <p:nvPr>
            <p:ph idx="1"/>
          </p:nvPr>
        </p:nvPicPr>
        <p:blipFill>
          <a:blip r:embed="rId2"/>
          <a:stretch>
            <a:fillRect/>
          </a:stretch>
        </p:blipFill>
        <p:spPr>
          <a:xfrm>
            <a:off x="3407006" y="1981200"/>
            <a:ext cx="5377988" cy="3810000"/>
          </a:xfrm>
        </p:spPr>
      </p:pic>
    </p:spTree>
    <p:extLst>
      <p:ext uri="{BB962C8B-B14F-4D97-AF65-F5344CB8AC3E}">
        <p14:creationId xmlns:p14="http://schemas.microsoft.com/office/powerpoint/2010/main" val="94170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9D64-E8F7-4C05-B7C3-AE0B63DF56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5491A6-BD96-406C-9A5E-FA2453890FC7}"/>
              </a:ext>
            </a:extLst>
          </p:cNvPr>
          <p:cNvPicPr>
            <a:picLocks noGrp="1" noChangeAspect="1"/>
          </p:cNvPicPr>
          <p:nvPr>
            <p:ph idx="1"/>
          </p:nvPr>
        </p:nvPicPr>
        <p:blipFill>
          <a:blip r:embed="rId2"/>
          <a:stretch>
            <a:fillRect/>
          </a:stretch>
        </p:blipFill>
        <p:spPr>
          <a:xfrm>
            <a:off x="2562672" y="1981200"/>
            <a:ext cx="7066656" cy="3810000"/>
          </a:xfrm>
        </p:spPr>
      </p:pic>
    </p:spTree>
    <p:extLst>
      <p:ext uri="{BB962C8B-B14F-4D97-AF65-F5344CB8AC3E}">
        <p14:creationId xmlns:p14="http://schemas.microsoft.com/office/powerpoint/2010/main" val="196192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D9CC-2752-4861-8D5A-2AB99DBED20B}"/>
              </a:ext>
            </a:extLst>
          </p:cNvPr>
          <p:cNvSpPr>
            <a:spLocks noGrp="1"/>
          </p:cNvSpPr>
          <p:nvPr>
            <p:ph type="title"/>
          </p:nvPr>
        </p:nvSpPr>
        <p:spPr>
          <a:xfrm>
            <a:off x="1200509" y="193302"/>
            <a:ext cx="9601200" cy="1142385"/>
          </a:xfrm>
        </p:spPr>
        <p:txBody>
          <a:bodyPr/>
          <a:lstStyle/>
          <a:p>
            <a:r>
              <a:rPr lang="en-US" dirty="0"/>
              <a:t>How many in the Jackson 5?</a:t>
            </a:r>
          </a:p>
        </p:txBody>
      </p:sp>
      <p:pic>
        <p:nvPicPr>
          <p:cNvPr id="5" name="Content Placeholder 4">
            <a:extLst>
              <a:ext uri="{FF2B5EF4-FFF2-40B4-BE49-F238E27FC236}">
                <a16:creationId xmlns:a16="http://schemas.microsoft.com/office/drawing/2014/main" id="{40CC9BAA-41C3-486D-8F56-DBD92B3E442D}"/>
              </a:ext>
            </a:extLst>
          </p:cNvPr>
          <p:cNvPicPr>
            <a:picLocks noGrp="1" noChangeAspect="1"/>
          </p:cNvPicPr>
          <p:nvPr>
            <p:ph idx="1"/>
          </p:nvPr>
        </p:nvPicPr>
        <p:blipFill>
          <a:blip r:embed="rId2"/>
          <a:stretch>
            <a:fillRect/>
          </a:stretch>
        </p:blipFill>
        <p:spPr>
          <a:xfrm>
            <a:off x="7060555" y="1943335"/>
            <a:ext cx="5131445" cy="3839235"/>
          </a:xfrm>
        </p:spPr>
      </p:pic>
      <p:pic>
        <p:nvPicPr>
          <p:cNvPr id="7" name="Picture 6">
            <a:extLst>
              <a:ext uri="{FF2B5EF4-FFF2-40B4-BE49-F238E27FC236}">
                <a16:creationId xmlns:a16="http://schemas.microsoft.com/office/drawing/2014/main" id="{6E527D16-97F6-449E-8FEE-5AFB7969D778}"/>
              </a:ext>
            </a:extLst>
          </p:cNvPr>
          <p:cNvPicPr>
            <a:picLocks noChangeAspect="1"/>
          </p:cNvPicPr>
          <p:nvPr/>
        </p:nvPicPr>
        <p:blipFill>
          <a:blip r:embed="rId3"/>
          <a:stretch>
            <a:fillRect/>
          </a:stretch>
        </p:blipFill>
        <p:spPr>
          <a:xfrm>
            <a:off x="3912054" y="1943335"/>
            <a:ext cx="2780136" cy="3839235"/>
          </a:xfrm>
          <a:prstGeom prst="rect">
            <a:avLst/>
          </a:prstGeom>
        </p:spPr>
      </p:pic>
      <p:pic>
        <p:nvPicPr>
          <p:cNvPr id="9" name="Picture 8">
            <a:extLst>
              <a:ext uri="{FF2B5EF4-FFF2-40B4-BE49-F238E27FC236}">
                <a16:creationId xmlns:a16="http://schemas.microsoft.com/office/drawing/2014/main" id="{C119BE47-7ED7-4745-8CAE-0278F657578D}"/>
              </a:ext>
            </a:extLst>
          </p:cNvPr>
          <p:cNvPicPr>
            <a:picLocks noChangeAspect="1"/>
          </p:cNvPicPr>
          <p:nvPr/>
        </p:nvPicPr>
        <p:blipFill>
          <a:blip r:embed="rId4"/>
          <a:stretch>
            <a:fillRect/>
          </a:stretch>
        </p:blipFill>
        <p:spPr>
          <a:xfrm>
            <a:off x="152318" y="1943336"/>
            <a:ext cx="3607336" cy="3839236"/>
          </a:xfrm>
          <a:prstGeom prst="rect">
            <a:avLst/>
          </a:prstGeom>
        </p:spPr>
      </p:pic>
    </p:spTree>
    <p:extLst>
      <p:ext uri="{BB962C8B-B14F-4D97-AF65-F5344CB8AC3E}">
        <p14:creationId xmlns:p14="http://schemas.microsoft.com/office/powerpoint/2010/main" val="426735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290-CBBB-42E2-8834-65157DC79B92}"/>
              </a:ext>
            </a:extLst>
          </p:cNvPr>
          <p:cNvSpPr>
            <a:spLocks noGrp="1"/>
          </p:cNvSpPr>
          <p:nvPr>
            <p:ph type="title"/>
          </p:nvPr>
        </p:nvSpPr>
        <p:spPr/>
        <p:txBody>
          <a:bodyPr/>
          <a:lstStyle/>
          <a:p>
            <a:r>
              <a:rPr lang="en-US" dirty="0"/>
              <a:t>King Henry The 8th</a:t>
            </a:r>
          </a:p>
        </p:txBody>
      </p:sp>
      <p:pic>
        <p:nvPicPr>
          <p:cNvPr id="9" name="Content Placeholder 8">
            <a:extLst>
              <a:ext uri="{FF2B5EF4-FFF2-40B4-BE49-F238E27FC236}">
                <a16:creationId xmlns:a16="http://schemas.microsoft.com/office/drawing/2014/main" id="{C20F56F7-EFBC-4588-A22D-40D09A2CEFDD}"/>
              </a:ext>
            </a:extLst>
          </p:cNvPr>
          <p:cNvPicPr>
            <a:picLocks noGrp="1" noChangeAspect="1"/>
          </p:cNvPicPr>
          <p:nvPr>
            <p:ph idx="1"/>
          </p:nvPr>
        </p:nvPicPr>
        <p:blipFill>
          <a:blip r:embed="rId2"/>
          <a:stretch>
            <a:fillRect/>
          </a:stretch>
        </p:blipFill>
        <p:spPr>
          <a:xfrm>
            <a:off x="640532" y="1958196"/>
            <a:ext cx="9437099" cy="4787662"/>
          </a:xfrm>
        </p:spPr>
      </p:pic>
    </p:spTree>
    <p:extLst>
      <p:ext uri="{BB962C8B-B14F-4D97-AF65-F5344CB8AC3E}">
        <p14:creationId xmlns:p14="http://schemas.microsoft.com/office/powerpoint/2010/main" val="179036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64F6-DABE-4C5F-828F-8E33BFC4B70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3CAA9050-BB0F-4F8F-9A11-0A5939437632}"/>
              </a:ext>
            </a:extLst>
          </p:cNvPr>
          <p:cNvPicPr>
            <a:picLocks noGrp="1" noChangeAspect="1"/>
          </p:cNvPicPr>
          <p:nvPr>
            <p:ph idx="1"/>
          </p:nvPr>
        </p:nvPicPr>
        <p:blipFill>
          <a:blip r:embed="rId2"/>
          <a:stretch>
            <a:fillRect/>
          </a:stretch>
        </p:blipFill>
        <p:spPr>
          <a:xfrm>
            <a:off x="1462568" y="1955321"/>
            <a:ext cx="3780464" cy="3810000"/>
          </a:xfrm>
        </p:spPr>
      </p:pic>
      <p:pic>
        <p:nvPicPr>
          <p:cNvPr id="7" name="Picture 6">
            <a:extLst>
              <a:ext uri="{FF2B5EF4-FFF2-40B4-BE49-F238E27FC236}">
                <a16:creationId xmlns:a16="http://schemas.microsoft.com/office/drawing/2014/main" id="{E1CF4954-F1C8-4061-B463-790B526D7639}"/>
              </a:ext>
            </a:extLst>
          </p:cNvPr>
          <p:cNvPicPr>
            <a:picLocks noChangeAspect="1"/>
          </p:cNvPicPr>
          <p:nvPr/>
        </p:nvPicPr>
        <p:blipFill>
          <a:blip r:embed="rId3"/>
          <a:stretch>
            <a:fillRect/>
          </a:stretch>
        </p:blipFill>
        <p:spPr>
          <a:xfrm>
            <a:off x="7461849" y="1922338"/>
            <a:ext cx="2776063" cy="3842983"/>
          </a:xfrm>
          <a:prstGeom prst="rect">
            <a:avLst/>
          </a:prstGeom>
        </p:spPr>
      </p:pic>
    </p:spTree>
    <p:extLst>
      <p:ext uri="{BB962C8B-B14F-4D97-AF65-F5344CB8AC3E}">
        <p14:creationId xmlns:p14="http://schemas.microsoft.com/office/powerpoint/2010/main" val="361917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97EC-B94A-4E67-B3DF-383174A7B92D}"/>
              </a:ext>
            </a:extLst>
          </p:cNvPr>
          <p:cNvSpPr>
            <a:spLocks noGrp="1"/>
          </p:cNvSpPr>
          <p:nvPr>
            <p:ph type="title"/>
          </p:nvPr>
        </p:nvSpPr>
        <p:spPr>
          <a:xfrm>
            <a:off x="1295400" y="132917"/>
            <a:ext cx="9601200" cy="1142385"/>
          </a:xfrm>
        </p:spPr>
        <p:txBody>
          <a:bodyPr/>
          <a:lstStyle/>
          <a:p>
            <a:r>
              <a:rPr lang="en-US" dirty="0"/>
              <a:t>What is the Mandela Effect?</a:t>
            </a:r>
          </a:p>
        </p:txBody>
      </p:sp>
      <p:sp>
        <p:nvSpPr>
          <p:cNvPr id="3" name="Content Placeholder 2">
            <a:extLst>
              <a:ext uri="{FF2B5EF4-FFF2-40B4-BE49-F238E27FC236}">
                <a16:creationId xmlns:a16="http://schemas.microsoft.com/office/drawing/2014/main" id="{553095AA-68DD-414B-8DB5-FF27EC7663B8}"/>
              </a:ext>
            </a:extLst>
          </p:cNvPr>
          <p:cNvSpPr>
            <a:spLocks noGrp="1"/>
          </p:cNvSpPr>
          <p:nvPr>
            <p:ph idx="1"/>
          </p:nvPr>
        </p:nvSpPr>
        <p:spPr>
          <a:xfrm>
            <a:off x="1295400" y="1618891"/>
            <a:ext cx="9601200" cy="3809999"/>
          </a:xfrm>
        </p:spPr>
        <p:txBody>
          <a:bodyPr>
            <a:normAutofit lnSpcReduction="10000"/>
          </a:bodyPr>
          <a:lstStyle/>
          <a:p>
            <a:pPr marL="0" indent="0">
              <a:buNone/>
            </a:pPr>
            <a:r>
              <a:rPr lang="en-US" sz="24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rPr>
              <a:t>Its not one person vividly remembering one thing that no longer exists.  It is;</a:t>
            </a:r>
          </a:p>
          <a:p>
            <a:pPr marL="457200" indent="-457200">
              <a:buAutoNum type="arabicParenR"/>
            </a:pP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M</a:t>
            </a:r>
            <a:r>
              <a:rPr lang="en-US" sz="24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rPr>
              <a:t>any people vividly remembering many things a</a:t>
            </a: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cross many categories </a:t>
            </a:r>
          </a:p>
          <a:p>
            <a:pPr marL="457200" indent="-457200">
              <a:buAutoNum type="arabicParenR"/>
            </a:pP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However,  the things that they are remembering have never existed the way they vividly remember them.  Vividly like your name, the color of grass or the color of the sky.  These are not things that can just be brushed aside by the idea that we are just misremembering.  The reaction that people generally have to this experience is unbridled astonishment. Not a quirky misremembering.</a:t>
            </a:r>
            <a:endParaRPr lang="en-US" sz="18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842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4A12-00B1-4C6B-BEC6-3FD2112676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717F5E-6C0D-457C-8C84-E9021F3D8E52}"/>
              </a:ext>
            </a:extLst>
          </p:cNvPr>
          <p:cNvPicPr>
            <a:picLocks noGrp="1" noChangeAspect="1"/>
          </p:cNvPicPr>
          <p:nvPr>
            <p:ph idx="1"/>
          </p:nvPr>
        </p:nvPicPr>
        <p:blipFill>
          <a:blip r:embed="rId2"/>
          <a:stretch>
            <a:fillRect/>
          </a:stretch>
        </p:blipFill>
        <p:spPr>
          <a:xfrm>
            <a:off x="1086928" y="0"/>
            <a:ext cx="8879457" cy="6801287"/>
          </a:xfrm>
        </p:spPr>
      </p:pic>
    </p:spTree>
    <p:extLst>
      <p:ext uri="{BB962C8B-B14F-4D97-AF65-F5344CB8AC3E}">
        <p14:creationId xmlns:p14="http://schemas.microsoft.com/office/powerpoint/2010/main" val="30704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FC8D-1B2E-4D5E-8669-34BC6D190ECC}"/>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A8964578-4888-4901-9E77-770D79D0E035}"/>
              </a:ext>
            </a:extLst>
          </p:cNvPr>
          <p:cNvPicPr>
            <a:picLocks noGrp="1" noChangeAspect="1"/>
          </p:cNvPicPr>
          <p:nvPr>
            <p:ph idx="1"/>
          </p:nvPr>
        </p:nvPicPr>
        <p:blipFill>
          <a:blip r:embed="rId2"/>
          <a:stretch>
            <a:fillRect/>
          </a:stretch>
        </p:blipFill>
        <p:spPr>
          <a:xfrm>
            <a:off x="2821736" y="1998901"/>
            <a:ext cx="3028950" cy="3343275"/>
          </a:xfrm>
        </p:spPr>
      </p:pic>
      <p:pic>
        <p:nvPicPr>
          <p:cNvPr id="7" name="Picture 6">
            <a:extLst>
              <a:ext uri="{FF2B5EF4-FFF2-40B4-BE49-F238E27FC236}">
                <a16:creationId xmlns:a16="http://schemas.microsoft.com/office/drawing/2014/main" id="{9273CCA3-CCAC-424C-BC9F-7A6C84703C5F}"/>
              </a:ext>
            </a:extLst>
          </p:cNvPr>
          <p:cNvPicPr>
            <a:picLocks noChangeAspect="1"/>
          </p:cNvPicPr>
          <p:nvPr/>
        </p:nvPicPr>
        <p:blipFill>
          <a:blip r:embed="rId3"/>
          <a:stretch>
            <a:fillRect/>
          </a:stretch>
        </p:blipFill>
        <p:spPr>
          <a:xfrm>
            <a:off x="6504317" y="2339739"/>
            <a:ext cx="2933134" cy="2915429"/>
          </a:xfrm>
          <a:prstGeom prst="rect">
            <a:avLst/>
          </a:prstGeom>
        </p:spPr>
      </p:pic>
    </p:spTree>
    <p:extLst>
      <p:ext uri="{BB962C8B-B14F-4D97-AF65-F5344CB8AC3E}">
        <p14:creationId xmlns:p14="http://schemas.microsoft.com/office/powerpoint/2010/main" val="121138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CDE2-EBEC-4AC6-B03A-04C696B20E0F}"/>
              </a:ext>
            </a:extLst>
          </p:cNvPr>
          <p:cNvSpPr>
            <a:spLocks noGrp="1"/>
          </p:cNvSpPr>
          <p:nvPr>
            <p:ph type="title"/>
          </p:nvPr>
        </p:nvSpPr>
        <p:spPr/>
        <p:txBody>
          <a:bodyPr/>
          <a:lstStyle/>
          <a:p>
            <a:r>
              <a:rPr lang="en-US" dirty="0"/>
              <a:t>Name has always been Vaseline</a:t>
            </a:r>
          </a:p>
        </p:txBody>
      </p:sp>
      <p:pic>
        <p:nvPicPr>
          <p:cNvPr id="5" name="Content Placeholder 4">
            <a:extLst>
              <a:ext uri="{FF2B5EF4-FFF2-40B4-BE49-F238E27FC236}">
                <a16:creationId xmlns:a16="http://schemas.microsoft.com/office/drawing/2014/main" id="{2655A964-BEA6-4796-8EAD-83C8A12FAE0B}"/>
              </a:ext>
            </a:extLst>
          </p:cNvPr>
          <p:cNvPicPr>
            <a:picLocks noGrp="1" noChangeAspect="1"/>
          </p:cNvPicPr>
          <p:nvPr>
            <p:ph idx="1"/>
          </p:nvPr>
        </p:nvPicPr>
        <p:blipFill>
          <a:blip r:embed="rId2"/>
          <a:stretch>
            <a:fillRect/>
          </a:stretch>
        </p:blipFill>
        <p:spPr>
          <a:xfrm>
            <a:off x="0" y="2281687"/>
            <a:ext cx="12239832" cy="3101196"/>
          </a:xfrm>
        </p:spPr>
      </p:pic>
    </p:spTree>
    <p:extLst>
      <p:ext uri="{BB962C8B-B14F-4D97-AF65-F5344CB8AC3E}">
        <p14:creationId xmlns:p14="http://schemas.microsoft.com/office/powerpoint/2010/main" val="57956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B910-6346-424D-A9FB-4244C55ACC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B53B43-876E-4E78-A312-019A53CBC24E}"/>
              </a:ext>
            </a:extLst>
          </p:cNvPr>
          <p:cNvPicPr>
            <a:picLocks noGrp="1" noChangeAspect="1"/>
          </p:cNvPicPr>
          <p:nvPr>
            <p:ph idx="1"/>
          </p:nvPr>
        </p:nvPicPr>
        <p:blipFill>
          <a:blip r:embed="rId2"/>
          <a:stretch>
            <a:fillRect/>
          </a:stretch>
        </p:blipFill>
        <p:spPr>
          <a:xfrm>
            <a:off x="34003" y="1000664"/>
            <a:ext cx="12123994" cy="5270740"/>
          </a:xfrm>
        </p:spPr>
      </p:pic>
    </p:spTree>
    <p:extLst>
      <p:ext uri="{BB962C8B-B14F-4D97-AF65-F5344CB8AC3E}">
        <p14:creationId xmlns:p14="http://schemas.microsoft.com/office/powerpoint/2010/main" val="20093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5C71-8877-4EC8-8161-4006E1ACBD5A}"/>
              </a:ext>
            </a:extLst>
          </p:cNvPr>
          <p:cNvSpPr>
            <a:spLocks noGrp="1"/>
          </p:cNvSpPr>
          <p:nvPr>
            <p:ph type="title"/>
          </p:nvPr>
        </p:nvSpPr>
        <p:spPr/>
        <p:txBody>
          <a:bodyPr/>
          <a:lstStyle/>
          <a:p>
            <a:r>
              <a:rPr lang="en-US" dirty="0"/>
              <a:t>Vaseline patent 1872</a:t>
            </a:r>
          </a:p>
        </p:txBody>
      </p:sp>
      <p:pic>
        <p:nvPicPr>
          <p:cNvPr id="5" name="Content Placeholder 4">
            <a:extLst>
              <a:ext uri="{FF2B5EF4-FFF2-40B4-BE49-F238E27FC236}">
                <a16:creationId xmlns:a16="http://schemas.microsoft.com/office/drawing/2014/main" id="{18C8CBE8-D280-441C-AF15-F3815E10EC19}"/>
              </a:ext>
            </a:extLst>
          </p:cNvPr>
          <p:cNvPicPr>
            <a:picLocks noGrp="1" noChangeAspect="1"/>
          </p:cNvPicPr>
          <p:nvPr>
            <p:ph idx="1"/>
          </p:nvPr>
        </p:nvPicPr>
        <p:blipFill>
          <a:blip r:embed="rId2"/>
          <a:stretch>
            <a:fillRect/>
          </a:stretch>
        </p:blipFill>
        <p:spPr>
          <a:xfrm>
            <a:off x="106966" y="2010923"/>
            <a:ext cx="12145419" cy="3216684"/>
          </a:xfrm>
        </p:spPr>
      </p:pic>
      <p:sp>
        <p:nvSpPr>
          <p:cNvPr id="6" name="Arrow: Up 5">
            <a:extLst>
              <a:ext uri="{FF2B5EF4-FFF2-40B4-BE49-F238E27FC236}">
                <a16:creationId xmlns:a16="http://schemas.microsoft.com/office/drawing/2014/main" id="{A6187B8A-D162-4887-ACA5-FEAE861416DD}"/>
              </a:ext>
            </a:extLst>
          </p:cNvPr>
          <p:cNvSpPr/>
          <p:nvPr/>
        </p:nvSpPr>
        <p:spPr>
          <a:xfrm>
            <a:off x="9333780" y="3692106"/>
            <a:ext cx="181155" cy="15355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422A-DD07-4D80-A916-8ED6D5AFD466}"/>
              </a:ext>
            </a:extLst>
          </p:cNvPr>
          <p:cNvSpPr>
            <a:spLocks noGrp="1"/>
          </p:cNvSpPr>
          <p:nvPr>
            <p:ph type="title"/>
          </p:nvPr>
        </p:nvSpPr>
        <p:spPr/>
        <p:txBody>
          <a:bodyPr/>
          <a:lstStyle/>
          <a:p>
            <a:r>
              <a:rPr lang="en-US" dirty="0"/>
              <a:t>Portrait or Picture of Dorian Grey?</a:t>
            </a:r>
          </a:p>
        </p:txBody>
      </p:sp>
      <p:pic>
        <p:nvPicPr>
          <p:cNvPr id="13" name="Content Placeholder 12">
            <a:extLst>
              <a:ext uri="{FF2B5EF4-FFF2-40B4-BE49-F238E27FC236}">
                <a16:creationId xmlns:a16="http://schemas.microsoft.com/office/drawing/2014/main" id="{66A2D2C0-E2D4-46C1-9198-82489B1621C4}"/>
              </a:ext>
            </a:extLst>
          </p:cNvPr>
          <p:cNvPicPr>
            <a:picLocks noGrp="1" noChangeAspect="1"/>
          </p:cNvPicPr>
          <p:nvPr>
            <p:ph idx="1"/>
          </p:nvPr>
        </p:nvPicPr>
        <p:blipFill>
          <a:blip r:embed="rId2"/>
          <a:stretch>
            <a:fillRect/>
          </a:stretch>
        </p:blipFill>
        <p:spPr>
          <a:xfrm>
            <a:off x="2296064" y="1929441"/>
            <a:ext cx="2646561" cy="3810000"/>
          </a:xfrm>
        </p:spPr>
      </p:pic>
      <p:pic>
        <p:nvPicPr>
          <p:cNvPr id="16" name="Content Placeholder 4">
            <a:extLst>
              <a:ext uri="{FF2B5EF4-FFF2-40B4-BE49-F238E27FC236}">
                <a16:creationId xmlns:a16="http://schemas.microsoft.com/office/drawing/2014/main" id="{36140EED-54E1-4691-A272-AAE3F15CF39A}"/>
              </a:ext>
            </a:extLst>
          </p:cNvPr>
          <p:cNvPicPr>
            <a:picLocks noChangeAspect="1"/>
          </p:cNvPicPr>
          <p:nvPr/>
        </p:nvPicPr>
        <p:blipFill>
          <a:blip r:embed="rId3"/>
          <a:stretch>
            <a:fillRect/>
          </a:stretch>
        </p:blipFill>
        <p:spPr>
          <a:xfrm>
            <a:off x="6500782" y="1929441"/>
            <a:ext cx="2756647" cy="3810000"/>
          </a:xfrm>
          <a:prstGeom prst="rect">
            <a:avLst/>
          </a:prstGeom>
        </p:spPr>
      </p:pic>
    </p:spTree>
    <p:extLst>
      <p:ext uri="{BB962C8B-B14F-4D97-AF65-F5344CB8AC3E}">
        <p14:creationId xmlns:p14="http://schemas.microsoft.com/office/powerpoint/2010/main" val="35596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5382-3B88-412A-8D25-3A76C120D6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2B391A3-0CA4-40C1-9B64-9B00CAFF51BA}"/>
              </a:ext>
            </a:extLst>
          </p:cNvPr>
          <p:cNvPicPr>
            <a:picLocks noGrp="1" noChangeAspect="1"/>
          </p:cNvPicPr>
          <p:nvPr>
            <p:ph idx="1"/>
          </p:nvPr>
        </p:nvPicPr>
        <p:blipFill>
          <a:blip r:embed="rId2"/>
          <a:stretch>
            <a:fillRect/>
          </a:stretch>
        </p:blipFill>
        <p:spPr>
          <a:xfrm>
            <a:off x="146648" y="503853"/>
            <a:ext cx="12007539" cy="6041366"/>
          </a:xfrm>
        </p:spPr>
      </p:pic>
    </p:spTree>
    <p:extLst>
      <p:ext uri="{BB962C8B-B14F-4D97-AF65-F5344CB8AC3E}">
        <p14:creationId xmlns:p14="http://schemas.microsoft.com/office/powerpoint/2010/main" val="8706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021E-5A67-4A37-A275-446ECB6FC7F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DAF9ED5D-0959-4F90-BD41-2B9DCECC1675}"/>
              </a:ext>
            </a:extLst>
          </p:cNvPr>
          <p:cNvPicPr>
            <a:picLocks noGrp="1" noChangeAspect="1"/>
          </p:cNvPicPr>
          <p:nvPr>
            <p:ph idx="1"/>
          </p:nvPr>
        </p:nvPicPr>
        <p:blipFill>
          <a:blip r:embed="rId2"/>
          <a:stretch>
            <a:fillRect/>
          </a:stretch>
        </p:blipFill>
        <p:spPr>
          <a:xfrm>
            <a:off x="1902124" y="103516"/>
            <a:ext cx="8387751" cy="6926569"/>
          </a:xfrm>
        </p:spPr>
      </p:pic>
    </p:spTree>
    <p:extLst>
      <p:ext uri="{BB962C8B-B14F-4D97-AF65-F5344CB8AC3E}">
        <p14:creationId xmlns:p14="http://schemas.microsoft.com/office/powerpoint/2010/main" val="12200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AC74-2BFA-46D6-B96D-D85A048570B3}"/>
              </a:ext>
            </a:extLst>
          </p:cNvPr>
          <p:cNvSpPr>
            <a:spLocks noGrp="1"/>
          </p:cNvSpPr>
          <p:nvPr>
            <p:ph type="title"/>
          </p:nvPr>
        </p:nvSpPr>
        <p:spPr/>
        <p:txBody>
          <a:bodyPr/>
          <a:lstStyle/>
          <a:p>
            <a:endParaRPr lang="en-US"/>
          </a:p>
        </p:txBody>
      </p:sp>
      <p:pic>
        <p:nvPicPr>
          <p:cNvPr id="17" name="Content Placeholder 16">
            <a:extLst>
              <a:ext uri="{FF2B5EF4-FFF2-40B4-BE49-F238E27FC236}">
                <a16:creationId xmlns:a16="http://schemas.microsoft.com/office/drawing/2014/main" id="{99C0A797-19F4-4A2A-AA0F-AD45FC85E698}"/>
              </a:ext>
            </a:extLst>
          </p:cNvPr>
          <p:cNvPicPr>
            <a:picLocks noGrp="1" noChangeAspect="1"/>
          </p:cNvPicPr>
          <p:nvPr>
            <p:ph idx="1"/>
          </p:nvPr>
        </p:nvPicPr>
        <p:blipFill>
          <a:blip r:embed="rId2"/>
          <a:stretch>
            <a:fillRect/>
          </a:stretch>
        </p:blipFill>
        <p:spPr>
          <a:xfrm>
            <a:off x="122843" y="0"/>
            <a:ext cx="12069158" cy="6021238"/>
          </a:xfrm>
        </p:spPr>
      </p:pic>
    </p:spTree>
    <p:extLst>
      <p:ext uri="{BB962C8B-B14F-4D97-AF65-F5344CB8AC3E}">
        <p14:creationId xmlns:p14="http://schemas.microsoft.com/office/powerpoint/2010/main" val="24433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EA01-9069-4561-94C3-DC65B01A9D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577B4A-0E51-4626-94AB-F436D0BDC007}"/>
              </a:ext>
            </a:extLst>
          </p:cNvPr>
          <p:cNvPicPr>
            <a:picLocks noGrp="1" noChangeAspect="1"/>
          </p:cNvPicPr>
          <p:nvPr>
            <p:ph idx="1"/>
          </p:nvPr>
        </p:nvPicPr>
        <p:blipFill>
          <a:blip r:embed="rId2"/>
          <a:stretch>
            <a:fillRect/>
          </a:stretch>
        </p:blipFill>
        <p:spPr>
          <a:xfrm>
            <a:off x="5737" y="74761"/>
            <a:ext cx="12186264" cy="6279385"/>
          </a:xfrm>
        </p:spPr>
      </p:pic>
    </p:spTree>
    <p:extLst>
      <p:ext uri="{BB962C8B-B14F-4D97-AF65-F5344CB8AC3E}">
        <p14:creationId xmlns:p14="http://schemas.microsoft.com/office/powerpoint/2010/main" val="3076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A3C0-2272-4D6A-A78A-2F02DA1281AD}"/>
              </a:ext>
            </a:extLst>
          </p:cNvPr>
          <p:cNvSpPr>
            <a:spLocks noGrp="1"/>
          </p:cNvSpPr>
          <p:nvPr>
            <p:ph type="title"/>
          </p:nvPr>
        </p:nvSpPr>
        <p:spPr/>
        <p:txBody>
          <a:bodyPr/>
          <a:lstStyle/>
          <a:p>
            <a:r>
              <a:rPr lang="en-US" dirty="0"/>
              <a:t>Warning</a:t>
            </a:r>
          </a:p>
        </p:txBody>
      </p:sp>
      <p:sp>
        <p:nvSpPr>
          <p:cNvPr id="3" name="Content Placeholder 2">
            <a:extLst>
              <a:ext uri="{FF2B5EF4-FFF2-40B4-BE49-F238E27FC236}">
                <a16:creationId xmlns:a16="http://schemas.microsoft.com/office/drawing/2014/main" id="{F8B04CCE-784D-40E2-BB32-0FD1C7EDBEAD}"/>
              </a:ext>
            </a:extLst>
          </p:cNvPr>
          <p:cNvSpPr>
            <a:spLocks noGrp="1"/>
          </p:cNvSpPr>
          <p:nvPr>
            <p:ph idx="1"/>
          </p:nvPr>
        </p:nvSpPr>
        <p:spPr/>
        <p:txBody>
          <a:bodyPr/>
          <a:lstStyle/>
          <a:p>
            <a:r>
              <a:rPr lang="en-US" dirty="0"/>
              <a:t>We believe your susceptibility to these influences are directly proportional to your commitment to the truth no matter where it takes you.  No matter what the cost because according to the dictionary…..truth are things that are factual.  And facts are things that are obvious.  </a:t>
            </a:r>
          </a:p>
          <a:p>
            <a:r>
              <a:rPr lang="en-US" dirty="0"/>
              <a:t>I'm not saying you have to agree with me today….but…..if I show you things that are obvious and you refuse to even consider them, then you are displaying the dictionary definition of delusional.</a:t>
            </a:r>
          </a:p>
        </p:txBody>
      </p:sp>
    </p:spTree>
    <p:extLst>
      <p:ext uri="{BB962C8B-B14F-4D97-AF65-F5344CB8AC3E}">
        <p14:creationId xmlns:p14="http://schemas.microsoft.com/office/powerpoint/2010/main" val="5624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8CC1-50E6-4323-9DEC-F650E04A81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D69171-AC30-4C1F-B6C8-CACE5CA2B5D1}"/>
              </a:ext>
            </a:extLst>
          </p:cNvPr>
          <p:cNvPicPr>
            <a:picLocks noGrp="1" noChangeAspect="1"/>
          </p:cNvPicPr>
          <p:nvPr>
            <p:ph idx="1"/>
          </p:nvPr>
        </p:nvPicPr>
        <p:blipFill>
          <a:blip r:embed="rId2"/>
          <a:stretch>
            <a:fillRect/>
          </a:stretch>
        </p:blipFill>
        <p:spPr>
          <a:xfrm>
            <a:off x="0" y="1339948"/>
            <a:ext cx="12171471" cy="3240679"/>
          </a:xfrm>
        </p:spPr>
      </p:pic>
    </p:spTree>
    <p:extLst>
      <p:ext uri="{BB962C8B-B14F-4D97-AF65-F5344CB8AC3E}">
        <p14:creationId xmlns:p14="http://schemas.microsoft.com/office/powerpoint/2010/main" val="21799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7E58-2F3A-4C9D-A4AB-20169AF11B8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5C370B1-5195-401D-AB22-C8DB481DD09D}"/>
              </a:ext>
            </a:extLst>
          </p:cNvPr>
          <p:cNvPicPr>
            <a:picLocks noGrp="1" noChangeAspect="1"/>
          </p:cNvPicPr>
          <p:nvPr>
            <p:ph idx="1"/>
          </p:nvPr>
        </p:nvPicPr>
        <p:blipFill>
          <a:blip r:embed="rId2"/>
          <a:stretch>
            <a:fillRect/>
          </a:stretch>
        </p:blipFill>
        <p:spPr>
          <a:xfrm>
            <a:off x="767753" y="0"/>
            <a:ext cx="10273602" cy="6686960"/>
          </a:xfrm>
          <a:prstGeom prst="rect">
            <a:avLst/>
          </a:prstGeom>
        </p:spPr>
      </p:pic>
    </p:spTree>
    <p:extLst>
      <p:ext uri="{BB962C8B-B14F-4D97-AF65-F5344CB8AC3E}">
        <p14:creationId xmlns:p14="http://schemas.microsoft.com/office/powerpoint/2010/main" val="2084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AA3D-A291-42FD-9B9B-8019A8517968}"/>
              </a:ext>
            </a:extLst>
          </p:cNvPr>
          <p:cNvSpPr>
            <a:spLocks noGrp="1"/>
          </p:cNvSpPr>
          <p:nvPr>
            <p:ph type="title"/>
          </p:nvPr>
        </p:nvSpPr>
        <p:spPr/>
        <p:txBody>
          <a:bodyPr/>
          <a:lstStyle/>
          <a:p>
            <a:r>
              <a:rPr lang="en-US" dirty="0"/>
              <a:t>Folgers or </a:t>
            </a:r>
            <a:r>
              <a:rPr lang="en-US" dirty="0" err="1"/>
              <a:t>Foldger’s</a:t>
            </a:r>
            <a:endParaRPr lang="en-US" dirty="0"/>
          </a:p>
        </p:txBody>
      </p:sp>
      <p:pic>
        <p:nvPicPr>
          <p:cNvPr id="9" name="Content Placeholder 8">
            <a:extLst>
              <a:ext uri="{FF2B5EF4-FFF2-40B4-BE49-F238E27FC236}">
                <a16:creationId xmlns:a16="http://schemas.microsoft.com/office/drawing/2014/main" id="{E01480AD-8CEF-40E7-84E1-4A0C6D723D36}"/>
              </a:ext>
            </a:extLst>
          </p:cNvPr>
          <p:cNvPicPr>
            <a:picLocks noGrp="1" noChangeAspect="1"/>
          </p:cNvPicPr>
          <p:nvPr>
            <p:ph idx="1"/>
          </p:nvPr>
        </p:nvPicPr>
        <p:blipFill>
          <a:blip r:embed="rId2"/>
          <a:stretch>
            <a:fillRect/>
          </a:stretch>
        </p:blipFill>
        <p:spPr>
          <a:xfrm>
            <a:off x="1171156" y="1877683"/>
            <a:ext cx="2603499" cy="3810000"/>
          </a:xfrm>
        </p:spPr>
      </p:pic>
      <p:pic>
        <p:nvPicPr>
          <p:cNvPr id="11" name="Picture 10">
            <a:extLst>
              <a:ext uri="{FF2B5EF4-FFF2-40B4-BE49-F238E27FC236}">
                <a16:creationId xmlns:a16="http://schemas.microsoft.com/office/drawing/2014/main" id="{69D3CA5D-3C55-430E-AA5F-41D6CCB122A4}"/>
              </a:ext>
            </a:extLst>
          </p:cNvPr>
          <p:cNvPicPr>
            <a:picLocks noChangeAspect="1"/>
          </p:cNvPicPr>
          <p:nvPr/>
        </p:nvPicPr>
        <p:blipFill>
          <a:blip r:embed="rId3"/>
          <a:stretch>
            <a:fillRect/>
          </a:stretch>
        </p:blipFill>
        <p:spPr>
          <a:xfrm>
            <a:off x="4756688" y="2424022"/>
            <a:ext cx="6357010" cy="3046447"/>
          </a:xfrm>
          <a:prstGeom prst="rect">
            <a:avLst/>
          </a:prstGeom>
        </p:spPr>
      </p:pic>
    </p:spTree>
    <p:extLst>
      <p:ext uri="{BB962C8B-B14F-4D97-AF65-F5344CB8AC3E}">
        <p14:creationId xmlns:p14="http://schemas.microsoft.com/office/powerpoint/2010/main" val="3793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73FD-4857-456F-8243-E986B2BD44B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5DB3B8-1491-4A51-B62D-474AD01FF891}"/>
              </a:ext>
            </a:extLst>
          </p:cNvPr>
          <p:cNvPicPr>
            <a:picLocks noGrp="1" noChangeAspect="1"/>
          </p:cNvPicPr>
          <p:nvPr>
            <p:ph idx="1"/>
          </p:nvPr>
        </p:nvPicPr>
        <p:blipFill>
          <a:blip r:embed="rId2"/>
          <a:stretch>
            <a:fillRect/>
          </a:stretch>
        </p:blipFill>
        <p:spPr>
          <a:xfrm>
            <a:off x="80404" y="966159"/>
            <a:ext cx="12031192" cy="5270740"/>
          </a:xfrm>
        </p:spPr>
      </p:pic>
    </p:spTree>
    <p:extLst>
      <p:ext uri="{BB962C8B-B14F-4D97-AF65-F5344CB8AC3E}">
        <p14:creationId xmlns:p14="http://schemas.microsoft.com/office/powerpoint/2010/main" val="304442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3BBC-6EAF-429A-AF71-C3CCB572DF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13369E-9CD6-494D-86DA-2D70AC39E30E}"/>
              </a:ext>
            </a:extLst>
          </p:cNvPr>
          <p:cNvPicPr>
            <a:picLocks noGrp="1" noChangeAspect="1"/>
          </p:cNvPicPr>
          <p:nvPr>
            <p:ph idx="1"/>
          </p:nvPr>
        </p:nvPicPr>
        <p:blipFill>
          <a:blip r:embed="rId2"/>
          <a:stretch>
            <a:fillRect/>
          </a:stretch>
        </p:blipFill>
        <p:spPr>
          <a:xfrm>
            <a:off x="352569" y="1075045"/>
            <a:ext cx="11839431" cy="5014823"/>
          </a:xfrm>
        </p:spPr>
      </p:pic>
    </p:spTree>
    <p:extLst>
      <p:ext uri="{BB962C8B-B14F-4D97-AF65-F5344CB8AC3E}">
        <p14:creationId xmlns:p14="http://schemas.microsoft.com/office/powerpoint/2010/main" val="26278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340E-4336-4152-BB91-BAB2B9AF7D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4BB6F7D-8A5F-48A7-87F6-41255D80211F}"/>
              </a:ext>
            </a:extLst>
          </p:cNvPr>
          <p:cNvPicPr>
            <a:picLocks noGrp="1" noChangeAspect="1"/>
          </p:cNvPicPr>
          <p:nvPr>
            <p:ph idx="1"/>
          </p:nvPr>
        </p:nvPicPr>
        <p:blipFill>
          <a:blip r:embed="rId2"/>
          <a:stretch>
            <a:fillRect/>
          </a:stretch>
        </p:blipFill>
        <p:spPr>
          <a:xfrm>
            <a:off x="240217" y="158151"/>
            <a:ext cx="11711566" cy="6541698"/>
          </a:xfrm>
        </p:spPr>
      </p:pic>
    </p:spTree>
    <p:extLst>
      <p:ext uri="{BB962C8B-B14F-4D97-AF65-F5344CB8AC3E}">
        <p14:creationId xmlns:p14="http://schemas.microsoft.com/office/powerpoint/2010/main" val="42670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C370-40E0-4C91-AF24-AC6B05B288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A2AF53-D556-4BC1-AF97-F887BB84D3CA}"/>
              </a:ext>
            </a:extLst>
          </p:cNvPr>
          <p:cNvPicPr>
            <a:picLocks noGrp="1" noChangeAspect="1"/>
          </p:cNvPicPr>
          <p:nvPr>
            <p:ph idx="1"/>
          </p:nvPr>
        </p:nvPicPr>
        <p:blipFill>
          <a:blip r:embed="rId2"/>
          <a:stretch>
            <a:fillRect/>
          </a:stretch>
        </p:blipFill>
        <p:spPr>
          <a:xfrm>
            <a:off x="431076" y="1981200"/>
            <a:ext cx="5463886" cy="3810000"/>
          </a:xfrm>
        </p:spPr>
      </p:pic>
      <p:pic>
        <p:nvPicPr>
          <p:cNvPr id="7" name="Picture 6">
            <a:extLst>
              <a:ext uri="{FF2B5EF4-FFF2-40B4-BE49-F238E27FC236}">
                <a16:creationId xmlns:a16="http://schemas.microsoft.com/office/drawing/2014/main" id="{D6E8373E-0921-4D7D-ABBC-3A93083B9AEE}"/>
              </a:ext>
            </a:extLst>
          </p:cNvPr>
          <p:cNvPicPr>
            <a:picLocks noChangeAspect="1"/>
          </p:cNvPicPr>
          <p:nvPr/>
        </p:nvPicPr>
        <p:blipFill>
          <a:blip r:embed="rId3"/>
          <a:stretch>
            <a:fillRect/>
          </a:stretch>
        </p:blipFill>
        <p:spPr>
          <a:xfrm>
            <a:off x="5894962" y="1981200"/>
            <a:ext cx="6134423" cy="3660475"/>
          </a:xfrm>
          <a:prstGeom prst="rect">
            <a:avLst/>
          </a:prstGeom>
        </p:spPr>
      </p:pic>
    </p:spTree>
    <p:extLst>
      <p:ext uri="{BB962C8B-B14F-4D97-AF65-F5344CB8AC3E}">
        <p14:creationId xmlns:p14="http://schemas.microsoft.com/office/powerpoint/2010/main" val="34760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CBA9-372E-4A2A-9173-BB71530F78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EC5A11-ECC4-42C1-975C-5412D32E9621}"/>
              </a:ext>
            </a:extLst>
          </p:cNvPr>
          <p:cNvPicPr>
            <a:picLocks noGrp="1" noChangeAspect="1"/>
          </p:cNvPicPr>
          <p:nvPr>
            <p:ph idx="1"/>
          </p:nvPr>
        </p:nvPicPr>
        <p:blipFill>
          <a:blip r:embed="rId2"/>
          <a:stretch>
            <a:fillRect/>
          </a:stretch>
        </p:blipFill>
        <p:spPr>
          <a:xfrm>
            <a:off x="4023656" y="1981200"/>
            <a:ext cx="4144688" cy="3810000"/>
          </a:xfrm>
        </p:spPr>
      </p:pic>
    </p:spTree>
    <p:extLst>
      <p:ext uri="{BB962C8B-B14F-4D97-AF65-F5344CB8AC3E}">
        <p14:creationId xmlns:p14="http://schemas.microsoft.com/office/powerpoint/2010/main" val="22324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2711-1393-4DD4-90AF-B6ABF17CB38F}"/>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8D2975EB-EDFB-4B3F-BAD6-5C98B3F1FBE8}"/>
              </a:ext>
            </a:extLst>
          </p:cNvPr>
          <p:cNvPicPr>
            <a:picLocks noGrp="1" noChangeAspect="1"/>
          </p:cNvPicPr>
          <p:nvPr>
            <p:ph idx="1"/>
          </p:nvPr>
        </p:nvPicPr>
        <p:blipFill>
          <a:blip r:embed="rId2"/>
          <a:stretch>
            <a:fillRect/>
          </a:stretch>
        </p:blipFill>
        <p:spPr>
          <a:xfrm>
            <a:off x="6035016" y="1837431"/>
            <a:ext cx="5440946" cy="4790834"/>
          </a:xfrm>
        </p:spPr>
      </p:pic>
      <p:pic>
        <p:nvPicPr>
          <p:cNvPr id="13" name="Picture 12">
            <a:extLst>
              <a:ext uri="{FF2B5EF4-FFF2-40B4-BE49-F238E27FC236}">
                <a16:creationId xmlns:a16="http://schemas.microsoft.com/office/drawing/2014/main" id="{D07854D9-17E5-4DA4-A857-3C0418A71DB8}"/>
              </a:ext>
            </a:extLst>
          </p:cNvPr>
          <p:cNvPicPr>
            <a:picLocks noChangeAspect="1"/>
          </p:cNvPicPr>
          <p:nvPr/>
        </p:nvPicPr>
        <p:blipFill>
          <a:blip r:embed="rId3"/>
          <a:stretch>
            <a:fillRect/>
          </a:stretch>
        </p:blipFill>
        <p:spPr>
          <a:xfrm>
            <a:off x="646981" y="1837430"/>
            <a:ext cx="4813540" cy="4790835"/>
          </a:xfrm>
          <a:prstGeom prst="rect">
            <a:avLst/>
          </a:prstGeom>
        </p:spPr>
      </p:pic>
    </p:spTree>
    <p:extLst>
      <p:ext uri="{BB962C8B-B14F-4D97-AF65-F5344CB8AC3E}">
        <p14:creationId xmlns:p14="http://schemas.microsoft.com/office/powerpoint/2010/main" val="147499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DABC-7C0E-427B-81B0-D4D39192865C}"/>
              </a:ext>
            </a:extLst>
          </p:cNvPr>
          <p:cNvSpPr>
            <a:spLocks noGrp="1"/>
          </p:cNvSpPr>
          <p:nvPr>
            <p:ph type="title"/>
          </p:nvPr>
        </p:nvSpPr>
        <p:spPr/>
        <p:txBody>
          <a:bodyPr/>
          <a:lstStyle/>
          <a:p>
            <a:r>
              <a:rPr lang="en-US" dirty="0"/>
              <a:t>Residual evidence</a:t>
            </a:r>
          </a:p>
        </p:txBody>
      </p:sp>
      <p:pic>
        <p:nvPicPr>
          <p:cNvPr id="5" name="Content Placeholder 4">
            <a:extLst>
              <a:ext uri="{FF2B5EF4-FFF2-40B4-BE49-F238E27FC236}">
                <a16:creationId xmlns:a16="http://schemas.microsoft.com/office/drawing/2014/main" id="{C00AB291-9CA4-4501-9FB3-FC88BB6F0A28}"/>
              </a:ext>
            </a:extLst>
          </p:cNvPr>
          <p:cNvPicPr>
            <a:picLocks noGrp="1" noChangeAspect="1"/>
          </p:cNvPicPr>
          <p:nvPr>
            <p:ph idx="1"/>
          </p:nvPr>
        </p:nvPicPr>
        <p:blipFill>
          <a:blip r:embed="rId2"/>
          <a:stretch>
            <a:fillRect/>
          </a:stretch>
        </p:blipFill>
        <p:spPr>
          <a:xfrm>
            <a:off x="432759" y="1869265"/>
            <a:ext cx="11471694" cy="4201321"/>
          </a:xfrm>
        </p:spPr>
      </p:pic>
    </p:spTree>
    <p:extLst>
      <p:ext uri="{BB962C8B-B14F-4D97-AF65-F5344CB8AC3E}">
        <p14:creationId xmlns:p14="http://schemas.microsoft.com/office/powerpoint/2010/main" val="7952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443F-F9E1-4FF1-A80B-0CF5A5310903}"/>
              </a:ext>
            </a:extLst>
          </p:cNvPr>
          <p:cNvSpPr>
            <a:spLocks noGrp="1"/>
          </p:cNvSpPr>
          <p:nvPr>
            <p:ph type="title"/>
          </p:nvPr>
        </p:nvSpPr>
        <p:spPr/>
        <p:txBody>
          <a:bodyPr/>
          <a:lstStyle/>
          <a:p>
            <a:r>
              <a:rPr lang="en-US" dirty="0"/>
              <a:t>What is the Mandela Effect?</a:t>
            </a:r>
          </a:p>
        </p:txBody>
      </p:sp>
      <p:sp>
        <p:nvSpPr>
          <p:cNvPr id="3" name="Content Placeholder 2">
            <a:extLst>
              <a:ext uri="{FF2B5EF4-FFF2-40B4-BE49-F238E27FC236}">
                <a16:creationId xmlns:a16="http://schemas.microsoft.com/office/drawing/2014/main" id="{C527AB2C-BFC3-4563-8783-8FE94236DD6A}"/>
              </a:ext>
            </a:extLst>
          </p:cNvPr>
          <p:cNvSpPr>
            <a:spLocks noGrp="1"/>
          </p:cNvSpPr>
          <p:nvPr>
            <p:ph idx="1"/>
          </p:nvPr>
        </p:nvSpPr>
        <p:spPr>
          <a:xfrm>
            <a:off x="1104180" y="1981201"/>
            <a:ext cx="9792419" cy="4626633"/>
          </a:xfrm>
        </p:spPr>
        <p:txBody>
          <a:bodyPr>
            <a:normAutofit fontScale="92500" lnSpcReduction="20000"/>
          </a:bodyPr>
          <a:lstStyle/>
          <a:p>
            <a:r>
              <a:rPr lang="en-US" sz="24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Those claiming this experience will say with 100% certainty that;</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 have never experienced anything like this before</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That in many cases it is turning their lives upside down, causing divorce, church splits and isolation</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 have experienced misremembering and this is not that</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They're high certainty level across so many different examples has placed them in a position where the unconvinced will be forced to produce a different argument than misremembering if they are to be persuaded.  </a:t>
            </a:r>
          </a:p>
          <a:p>
            <a:pPr marL="0" indent="0" algn="ctr">
              <a:buNone/>
            </a:pPr>
            <a:endPar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endParaRPr>
          </a:p>
          <a:p>
            <a:pPr marL="0" indent="0" algn="ctr">
              <a:buNone/>
            </a:pPr>
            <a:r>
              <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This clearly appears to be a phenomenon</a:t>
            </a:r>
            <a:br>
              <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3300" dirty="0"/>
          </a:p>
          <a:p>
            <a:endParaRPr lang="en-US" dirty="0"/>
          </a:p>
        </p:txBody>
      </p:sp>
    </p:spTree>
    <p:extLst>
      <p:ext uri="{BB962C8B-B14F-4D97-AF65-F5344CB8AC3E}">
        <p14:creationId xmlns:p14="http://schemas.microsoft.com/office/powerpoint/2010/main" val="122880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39E3-3AF6-4DA7-B046-454715EDDE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53D98C-156E-47C0-916E-619539694BA9}"/>
              </a:ext>
            </a:extLst>
          </p:cNvPr>
          <p:cNvPicPr>
            <a:picLocks noGrp="1" noChangeAspect="1"/>
          </p:cNvPicPr>
          <p:nvPr>
            <p:ph idx="1"/>
          </p:nvPr>
        </p:nvPicPr>
        <p:blipFill>
          <a:blip r:embed="rId2"/>
          <a:stretch>
            <a:fillRect/>
          </a:stretch>
        </p:blipFill>
        <p:spPr>
          <a:xfrm>
            <a:off x="0" y="545694"/>
            <a:ext cx="11935702" cy="5808453"/>
          </a:xfrm>
        </p:spPr>
      </p:pic>
    </p:spTree>
    <p:extLst>
      <p:ext uri="{BB962C8B-B14F-4D97-AF65-F5344CB8AC3E}">
        <p14:creationId xmlns:p14="http://schemas.microsoft.com/office/powerpoint/2010/main" val="162144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4E84-9F51-4DCE-B5B1-AC20085A9C57}"/>
              </a:ext>
            </a:extLst>
          </p:cNvPr>
          <p:cNvSpPr>
            <a:spLocks noGrp="1"/>
          </p:cNvSpPr>
          <p:nvPr>
            <p:ph type="title"/>
          </p:nvPr>
        </p:nvSpPr>
        <p:spPr/>
        <p:txBody>
          <a:bodyPr/>
          <a:lstStyle/>
          <a:p>
            <a:r>
              <a:rPr lang="en-US" dirty="0"/>
              <a:t>Ellis</a:t>
            </a:r>
            <a:br>
              <a:rPr lang="en-US" dirty="0"/>
            </a:br>
            <a:endParaRPr lang="en-US" dirty="0"/>
          </a:p>
        </p:txBody>
      </p:sp>
      <p:pic>
        <p:nvPicPr>
          <p:cNvPr id="5" name="Content Placeholder 4">
            <a:extLst>
              <a:ext uri="{FF2B5EF4-FFF2-40B4-BE49-F238E27FC236}">
                <a16:creationId xmlns:a16="http://schemas.microsoft.com/office/drawing/2014/main" id="{D45E015C-7422-4E07-9B1B-B029648A9627}"/>
              </a:ext>
            </a:extLst>
          </p:cNvPr>
          <p:cNvPicPr>
            <a:picLocks noGrp="1" noChangeAspect="1"/>
          </p:cNvPicPr>
          <p:nvPr>
            <p:ph idx="1"/>
          </p:nvPr>
        </p:nvPicPr>
        <p:blipFill>
          <a:blip r:embed="rId2"/>
          <a:stretch>
            <a:fillRect/>
          </a:stretch>
        </p:blipFill>
        <p:spPr>
          <a:xfrm>
            <a:off x="347952" y="2274498"/>
            <a:ext cx="5965218" cy="3315419"/>
          </a:xfrm>
        </p:spPr>
      </p:pic>
      <p:pic>
        <p:nvPicPr>
          <p:cNvPr id="7" name="Picture 6">
            <a:extLst>
              <a:ext uri="{FF2B5EF4-FFF2-40B4-BE49-F238E27FC236}">
                <a16:creationId xmlns:a16="http://schemas.microsoft.com/office/drawing/2014/main" id="{7F994BCD-5AEE-4205-B193-A1C00941501C}"/>
              </a:ext>
            </a:extLst>
          </p:cNvPr>
          <p:cNvPicPr>
            <a:picLocks noChangeAspect="1"/>
          </p:cNvPicPr>
          <p:nvPr/>
        </p:nvPicPr>
        <p:blipFill>
          <a:blip r:embed="rId3"/>
          <a:stretch>
            <a:fillRect/>
          </a:stretch>
        </p:blipFill>
        <p:spPr>
          <a:xfrm>
            <a:off x="6970143" y="503853"/>
            <a:ext cx="4441664" cy="6041803"/>
          </a:xfrm>
          <a:prstGeom prst="rect">
            <a:avLst/>
          </a:prstGeom>
        </p:spPr>
      </p:pic>
    </p:spTree>
    <p:extLst>
      <p:ext uri="{BB962C8B-B14F-4D97-AF65-F5344CB8AC3E}">
        <p14:creationId xmlns:p14="http://schemas.microsoft.com/office/powerpoint/2010/main" val="19990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2270-B093-43A2-B336-419F174506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05C577-2C28-4793-972E-6F3A8206E0F8}"/>
              </a:ext>
            </a:extLst>
          </p:cNvPr>
          <p:cNvPicPr>
            <a:picLocks noGrp="1" noChangeAspect="1"/>
          </p:cNvPicPr>
          <p:nvPr>
            <p:ph idx="1"/>
          </p:nvPr>
        </p:nvPicPr>
        <p:blipFill>
          <a:blip r:embed="rId2"/>
          <a:stretch>
            <a:fillRect/>
          </a:stretch>
        </p:blipFill>
        <p:spPr>
          <a:xfrm>
            <a:off x="2500762" y="2029057"/>
            <a:ext cx="7190476" cy="3714286"/>
          </a:xfrm>
        </p:spPr>
      </p:pic>
    </p:spTree>
    <p:extLst>
      <p:ext uri="{BB962C8B-B14F-4D97-AF65-F5344CB8AC3E}">
        <p14:creationId xmlns:p14="http://schemas.microsoft.com/office/powerpoint/2010/main" val="42449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9FC1-284C-4C09-A0B3-097D66634C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5B86A8-A9D7-406B-8D35-71A6D0BF8941}"/>
              </a:ext>
            </a:extLst>
          </p:cNvPr>
          <p:cNvPicPr>
            <a:picLocks noGrp="1" noChangeAspect="1"/>
          </p:cNvPicPr>
          <p:nvPr>
            <p:ph idx="1"/>
          </p:nvPr>
        </p:nvPicPr>
        <p:blipFill>
          <a:blip r:embed="rId2"/>
          <a:stretch>
            <a:fillRect/>
          </a:stretch>
        </p:blipFill>
        <p:spPr>
          <a:xfrm>
            <a:off x="2224571" y="1742041"/>
            <a:ext cx="7742857" cy="3580952"/>
          </a:xfrm>
        </p:spPr>
      </p:pic>
    </p:spTree>
    <p:extLst>
      <p:ext uri="{BB962C8B-B14F-4D97-AF65-F5344CB8AC3E}">
        <p14:creationId xmlns:p14="http://schemas.microsoft.com/office/powerpoint/2010/main" val="9291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9325-ED87-4972-8F0F-72BC1A5CF5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CA63338-5F58-4F33-AFAD-6DE851B7DCD8}"/>
              </a:ext>
            </a:extLst>
          </p:cNvPr>
          <p:cNvPicPr>
            <a:picLocks noGrp="1" noChangeAspect="1"/>
          </p:cNvPicPr>
          <p:nvPr>
            <p:ph idx="1"/>
          </p:nvPr>
        </p:nvPicPr>
        <p:blipFill>
          <a:blip r:embed="rId2"/>
          <a:stretch>
            <a:fillRect/>
          </a:stretch>
        </p:blipFill>
        <p:spPr>
          <a:xfrm>
            <a:off x="2156917" y="1817298"/>
            <a:ext cx="7498603" cy="3810000"/>
          </a:xfrm>
        </p:spPr>
      </p:pic>
    </p:spTree>
    <p:extLst>
      <p:ext uri="{BB962C8B-B14F-4D97-AF65-F5344CB8AC3E}">
        <p14:creationId xmlns:p14="http://schemas.microsoft.com/office/powerpoint/2010/main" val="28179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B183-B6E2-4994-903F-DC17927F0A7F}"/>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DEEC3553-45BD-4D82-AD5A-B2E36194F68D}"/>
              </a:ext>
            </a:extLst>
          </p:cNvPr>
          <p:cNvPicPr>
            <a:picLocks noGrp="1" noChangeAspect="1"/>
          </p:cNvPicPr>
          <p:nvPr>
            <p:ph idx="1"/>
          </p:nvPr>
        </p:nvPicPr>
        <p:blipFill>
          <a:blip r:embed="rId2"/>
          <a:stretch>
            <a:fillRect/>
          </a:stretch>
        </p:blipFill>
        <p:spPr>
          <a:xfrm>
            <a:off x="6297971" y="1981200"/>
            <a:ext cx="4996192" cy="3810000"/>
          </a:xfrm>
        </p:spPr>
      </p:pic>
      <p:pic>
        <p:nvPicPr>
          <p:cNvPr id="13" name="Picture 12">
            <a:extLst>
              <a:ext uri="{FF2B5EF4-FFF2-40B4-BE49-F238E27FC236}">
                <a16:creationId xmlns:a16="http://schemas.microsoft.com/office/drawing/2014/main" id="{6EFE80C4-7A44-470F-9D94-7FF0C74AA57E}"/>
              </a:ext>
            </a:extLst>
          </p:cNvPr>
          <p:cNvPicPr>
            <a:picLocks noChangeAspect="1"/>
          </p:cNvPicPr>
          <p:nvPr/>
        </p:nvPicPr>
        <p:blipFill>
          <a:blip r:embed="rId3"/>
          <a:stretch>
            <a:fillRect/>
          </a:stretch>
        </p:blipFill>
        <p:spPr>
          <a:xfrm>
            <a:off x="445618" y="1981200"/>
            <a:ext cx="5687608" cy="3810000"/>
          </a:xfrm>
          <a:prstGeom prst="rect">
            <a:avLst/>
          </a:prstGeom>
        </p:spPr>
      </p:pic>
    </p:spTree>
    <p:extLst>
      <p:ext uri="{BB962C8B-B14F-4D97-AF65-F5344CB8AC3E}">
        <p14:creationId xmlns:p14="http://schemas.microsoft.com/office/powerpoint/2010/main" val="24741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B814-F65C-4ABA-B105-D3B968BBDEA1}"/>
              </a:ext>
            </a:extLst>
          </p:cNvPr>
          <p:cNvSpPr>
            <a:spLocks noGrp="1"/>
          </p:cNvSpPr>
          <p:nvPr>
            <p:ph type="title"/>
          </p:nvPr>
        </p:nvSpPr>
        <p:spPr>
          <a:xfrm>
            <a:off x="0" y="124291"/>
            <a:ext cx="9601200" cy="1142385"/>
          </a:xfrm>
        </p:spPr>
        <p:txBody>
          <a:bodyPr/>
          <a:lstStyle/>
          <a:p>
            <a:r>
              <a:rPr lang="en-US" dirty="0"/>
              <a:t>The Home Depot</a:t>
            </a:r>
          </a:p>
        </p:txBody>
      </p:sp>
      <p:pic>
        <p:nvPicPr>
          <p:cNvPr id="9" name="Content Placeholder 8">
            <a:extLst>
              <a:ext uri="{FF2B5EF4-FFF2-40B4-BE49-F238E27FC236}">
                <a16:creationId xmlns:a16="http://schemas.microsoft.com/office/drawing/2014/main" id="{380C98EB-5DE3-4057-97B5-3E17C8012E3A}"/>
              </a:ext>
            </a:extLst>
          </p:cNvPr>
          <p:cNvPicPr>
            <a:picLocks noGrp="1" noChangeAspect="1"/>
          </p:cNvPicPr>
          <p:nvPr>
            <p:ph idx="1"/>
          </p:nvPr>
        </p:nvPicPr>
        <p:blipFill>
          <a:blip r:embed="rId2"/>
          <a:stretch>
            <a:fillRect/>
          </a:stretch>
        </p:blipFill>
        <p:spPr>
          <a:xfrm>
            <a:off x="3588589" y="28953"/>
            <a:ext cx="6938513" cy="6829047"/>
          </a:xfrm>
        </p:spPr>
      </p:pic>
    </p:spTree>
    <p:extLst>
      <p:ext uri="{BB962C8B-B14F-4D97-AF65-F5344CB8AC3E}">
        <p14:creationId xmlns:p14="http://schemas.microsoft.com/office/powerpoint/2010/main" val="13955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2AE-5C0B-42FC-937B-405A485852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15FBEE-34B6-4276-A03C-D2B748DB4380}"/>
              </a:ext>
            </a:extLst>
          </p:cNvPr>
          <p:cNvPicPr>
            <a:picLocks noGrp="1" noChangeAspect="1"/>
          </p:cNvPicPr>
          <p:nvPr>
            <p:ph idx="1"/>
          </p:nvPr>
        </p:nvPicPr>
        <p:blipFill>
          <a:blip r:embed="rId2"/>
          <a:stretch>
            <a:fillRect/>
          </a:stretch>
        </p:blipFill>
        <p:spPr>
          <a:xfrm>
            <a:off x="134807" y="83388"/>
            <a:ext cx="12057193" cy="6196642"/>
          </a:xfrm>
        </p:spPr>
      </p:pic>
    </p:spTree>
    <p:extLst>
      <p:ext uri="{BB962C8B-B14F-4D97-AF65-F5344CB8AC3E}">
        <p14:creationId xmlns:p14="http://schemas.microsoft.com/office/powerpoint/2010/main" val="3702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014F-E2F6-48F6-AF4A-A4D578A60D1D}"/>
              </a:ext>
            </a:extLst>
          </p:cNvPr>
          <p:cNvSpPr>
            <a:spLocks noGrp="1"/>
          </p:cNvSpPr>
          <p:nvPr>
            <p:ph type="title"/>
          </p:nvPr>
        </p:nvSpPr>
        <p:spPr/>
        <p:txBody>
          <a:bodyPr/>
          <a:lstStyle/>
          <a:p>
            <a:r>
              <a:rPr lang="en-US" dirty="0"/>
              <a:t>Chuck e __________</a:t>
            </a:r>
          </a:p>
        </p:txBody>
      </p:sp>
      <p:pic>
        <p:nvPicPr>
          <p:cNvPr id="5" name="Content Placeholder 4">
            <a:extLst>
              <a:ext uri="{FF2B5EF4-FFF2-40B4-BE49-F238E27FC236}">
                <a16:creationId xmlns:a16="http://schemas.microsoft.com/office/drawing/2014/main" id="{B4B61FCC-97EA-4ABB-B9D5-CCF1947D8B9A}"/>
              </a:ext>
            </a:extLst>
          </p:cNvPr>
          <p:cNvPicPr>
            <a:picLocks noGrp="1" noChangeAspect="1"/>
          </p:cNvPicPr>
          <p:nvPr>
            <p:ph idx="1"/>
          </p:nvPr>
        </p:nvPicPr>
        <p:blipFill>
          <a:blip r:embed="rId2"/>
          <a:stretch>
            <a:fillRect/>
          </a:stretch>
        </p:blipFill>
        <p:spPr>
          <a:xfrm>
            <a:off x="2672328" y="1981200"/>
            <a:ext cx="6847343" cy="3810000"/>
          </a:xfrm>
        </p:spPr>
      </p:pic>
    </p:spTree>
    <p:extLst>
      <p:ext uri="{BB962C8B-B14F-4D97-AF65-F5344CB8AC3E}">
        <p14:creationId xmlns:p14="http://schemas.microsoft.com/office/powerpoint/2010/main" val="133789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B16E-CC75-4751-968E-262C76691B79}"/>
              </a:ext>
            </a:extLst>
          </p:cNvPr>
          <p:cNvSpPr>
            <a:spLocks noGrp="1"/>
          </p:cNvSpPr>
          <p:nvPr>
            <p:ph type="title"/>
          </p:nvPr>
        </p:nvSpPr>
        <p:spPr/>
        <p:txBody>
          <a:bodyPr/>
          <a:lstStyle/>
          <a:p>
            <a:r>
              <a:rPr lang="en-US" dirty="0"/>
              <a:t>Which is it?  Its Flip Flopping</a:t>
            </a:r>
          </a:p>
        </p:txBody>
      </p:sp>
      <p:pic>
        <p:nvPicPr>
          <p:cNvPr id="5" name="Content Placeholder 4">
            <a:extLst>
              <a:ext uri="{FF2B5EF4-FFF2-40B4-BE49-F238E27FC236}">
                <a16:creationId xmlns:a16="http://schemas.microsoft.com/office/drawing/2014/main" id="{170365F3-2AC8-488D-BC9C-1985F76A8CB3}"/>
              </a:ext>
            </a:extLst>
          </p:cNvPr>
          <p:cNvPicPr>
            <a:picLocks noGrp="1" noChangeAspect="1"/>
          </p:cNvPicPr>
          <p:nvPr>
            <p:ph idx="1"/>
          </p:nvPr>
        </p:nvPicPr>
        <p:blipFill>
          <a:blip r:embed="rId2"/>
          <a:stretch>
            <a:fillRect/>
          </a:stretch>
        </p:blipFill>
        <p:spPr>
          <a:xfrm>
            <a:off x="1295400" y="2056919"/>
            <a:ext cx="9601200" cy="3658562"/>
          </a:xfrm>
        </p:spPr>
      </p:pic>
    </p:spTree>
    <p:extLst>
      <p:ext uri="{BB962C8B-B14F-4D97-AF65-F5344CB8AC3E}">
        <p14:creationId xmlns:p14="http://schemas.microsoft.com/office/powerpoint/2010/main" val="337773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7B96-0BE6-4840-BAED-FFE072311795}"/>
              </a:ext>
            </a:extLst>
          </p:cNvPr>
          <p:cNvSpPr>
            <a:spLocks noGrp="1"/>
          </p:cNvSpPr>
          <p:nvPr>
            <p:ph type="title"/>
          </p:nvPr>
        </p:nvSpPr>
        <p:spPr>
          <a:xfrm>
            <a:off x="1295399" y="219182"/>
            <a:ext cx="9601200" cy="1142385"/>
          </a:xfrm>
        </p:spPr>
        <p:txBody>
          <a:bodyPr/>
          <a:lstStyle/>
          <a:p>
            <a:r>
              <a:rPr lang="en-US" dirty="0"/>
              <a:t>Fox News covers the Mandela Effect</a:t>
            </a:r>
          </a:p>
        </p:txBody>
      </p:sp>
      <p:pic>
        <p:nvPicPr>
          <p:cNvPr id="5" name="Content Placeholder 4">
            <a:extLst>
              <a:ext uri="{FF2B5EF4-FFF2-40B4-BE49-F238E27FC236}">
                <a16:creationId xmlns:a16="http://schemas.microsoft.com/office/drawing/2014/main" id="{F29E2FE5-49D8-4A3C-BCAA-BAD852D9C341}"/>
              </a:ext>
            </a:extLst>
          </p:cNvPr>
          <p:cNvPicPr>
            <a:picLocks noGrp="1" noChangeAspect="1"/>
          </p:cNvPicPr>
          <p:nvPr>
            <p:ph idx="1"/>
          </p:nvPr>
        </p:nvPicPr>
        <p:blipFill>
          <a:blip r:embed="rId2"/>
          <a:stretch>
            <a:fillRect/>
          </a:stretch>
        </p:blipFill>
        <p:spPr>
          <a:xfrm>
            <a:off x="2956138" y="1981200"/>
            <a:ext cx="6279723" cy="3810000"/>
          </a:xfrm>
        </p:spPr>
      </p:pic>
    </p:spTree>
    <p:extLst>
      <p:ext uri="{BB962C8B-B14F-4D97-AF65-F5344CB8AC3E}">
        <p14:creationId xmlns:p14="http://schemas.microsoft.com/office/powerpoint/2010/main" val="36106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7197-446E-41B9-B433-7375ADFD79F1}"/>
              </a:ext>
            </a:extLst>
          </p:cNvPr>
          <p:cNvSpPr>
            <a:spLocks noGrp="1"/>
          </p:cNvSpPr>
          <p:nvPr>
            <p:ph type="title"/>
          </p:nvPr>
        </p:nvSpPr>
        <p:spPr>
          <a:xfrm>
            <a:off x="664233" y="224287"/>
            <a:ext cx="9559506" cy="498925"/>
          </a:xfrm>
        </p:spPr>
        <p:txBody>
          <a:bodyPr>
            <a:normAutofit fontScale="90000"/>
          </a:bodyPr>
          <a:lstStyle/>
          <a:p>
            <a:r>
              <a:rPr lang="en-US" dirty="0"/>
              <a:t>As of 3/12/2022</a:t>
            </a:r>
          </a:p>
        </p:txBody>
      </p:sp>
      <p:pic>
        <p:nvPicPr>
          <p:cNvPr id="5" name="Content Placeholder 4">
            <a:extLst>
              <a:ext uri="{FF2B5EF4-FFF2-40B4-BE49-F238E27FC236}">
                <a16:creationId xmlns:a16="http://schemas.microsoft.com/office/drawing/2014/main" id="{DF3AAD76-5EAA-4D7B-8742-787415EBAD4F}"/>
              </a:ext>
            </a:extLst>
          </p:cNvPr>
          <p:cNvPicPr>
            <a:picLocks noGrp="1" noChangeAspect="1"/>
          </p:cNvPicPr>
          <p:nvPr>
            <p:ph idx="1"/>
          </p:nvPr>
        </p:nvPicPr>
        <p:blipFill>
          <a:blip r:embed="rId2"/>
          <a:stretch>
            <a:fillRect/>
          </a:stretch>
        </p:blipFill>
        <p:spPr>
          <a:xfrm>
            <a:off x="57788" y="723211"/>
            <a:ext cx="11994839" cy="5789731"/>
          </a:xfrm>
        </p:spPr>
      </p:pic>
      <p:sp>
        <p:nvSpPr>
          <p:cNvPr id="6" name="Arrow: Up 5">
            <a:extLst>
              <a:ext uri="{FF2B5EF4-FFF2-40B4-BE49-F238E27FC236}">
                <a16:creationId xmlns:a16="http://schemas.microsoft.com/office/drawing/2014/main" id="{B12894BB-1AF5-4273-AD24-F8CC8BDF7ADF}"/>
              </a:ext>
            </a:extLst>
          </p:cNvPr>
          <p:cNvSpPr/>
          <p:nvPr/>
        </p:nvSpPr>
        <p:spPr>
          <a:xfrm>
            <a:off x="4718649" y="3847380"/>
            <a:ext cx="189781" cy="12163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FE627788-C9B0-4A4A-AE74-439B0163D1F8}"/>
              </a:ext>
            </a:extLst>
          </p:cNvPr>
          <p:cNvSpPr/>
          <p:nvPr/>
        </p:nvSpPr>
        <p:spPr>
          <a:xfrm>
            <a:off x="5219699" y="3847380"/>
            <a:ext cx="189781" cy="12163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44C6-9EF6-4B59-8C28-C898DD17B367}"/>
              </a:ext>
            </a:extLst>
          </p:cNvPr>
          <p:cNvSpPr>
            <a:spLocks noGrp="1"/>
          </p:cNvSpPr>
          <p:nvPr>
            <p:ph type="title"/>
          </p:nvPr>
        </p:nvSpPr>
        <p:spPr/>
        <p:txBody>
          <a:bodyPr/>
          <a:lstStyle/>
          <a:p>
            <a:r>
              <a:rPr lang="en-US" dirty="0"/>
              <a:t>Chuck e cheese (Wikipedia timeline)</a:t>
            </a:r>
          </a:p>
        </p:txBody>
      </p:sp>
      <p:sp>
        <p:nvSpPr>
          <p:cNvPr id="3" name="Content Placeholder 2">
            <a:extLst>
              <a:ext uri="{FF2B5EF4-FFF2-40B4-BE49-F238E27FC236}">
                <a16:creationId xmlns:a16="http://schemas.microsoft.com/office/drawing/2014/main" id="{7F8BC7A6-C05B-42EF-BCBE-8756D0D1C36F}"/>
              </a:ext>
            </a:extLst>
          </p:cNvPr>
          <p:cNvSpPr>
            <a:spLocks noGrp="1"/>
          </p:cNvSpPr>
          <p:nvPr>
            <p:ph idx="1"/>
          </p:nvPr>
        </p:nvSpPr>
        <p:spPr/>
        <p:txBody>
          <a:bodyPr>
            <a:normAutofit/>
          </a:bodyPr>
          <a:lstStyle/>
          <a:p>
            <a:r>
              <a:rPr lang="en-US" sz="2800" b="0" i="0" dirty="0">
                <a:solidFill>
                  <a:srgbClr val="202122"/>
                </a:solidFill>
                <a:effectLst/>
                <a:latin typeface="Arial" panose="020B0604020202020204" pitchFamily="34" charset="0"/>
              </a:rPr>
              <a:t>1994 </a:t>
            </a:r>
          </a:p>
          <a:p>
            <a:pPr lvl="1"/>
            <a:r>
              <a:rPr lang="en-US" sz="2400" b="0" i="0" dirty="0">
                <a:solidFill>
                  <a:srgbClr val="202122"/>
                </a:solidFill>
                <a:effectLst/>
                <a:latin typeface="Arial" panose="020B0604020202020204" pitchFamily="34" charset="0"/>
              </a:rPr>
              <a:t>The name was shortened to Chuck E. Cheese’s </a:t>
            </a:r>
          </a:p>
          <a:p>
            <a:r>
              <a:rPr lang="en-US" sz="2800" dirty="0">
                <a:solidFill>
                  <a:srgbClr val="202122"/>
                </a:solidFill>
                <a:latin typeface="Arial" panose="020B0604020202020204" pitchFamily="34" charset="0"/>
              </a:rPr>
              <a:t>2019 </a:t>
            </a:r>
          </a:p>
          <a:p>
            <a:pPr lvl="1"/>
            <a:r>
              <a:rPr lang="en-US" sz="2400" b="0" i="0" dirty="0">
                <a:solidFill>
                  <a:srgbClr val="202122"/>
                </a:solidFill>
                <a:effectLst/>
                <a:latin typeface="Arial" panose="020B0604020202020204" pitchFamily="34" charset="0"/>
              </a:rPr>
              <a:t>The name</a:t>
            </a:r>
            <a:r>
              <a:rPr lang="en-US" sz="2400" dirty="0">
                <a:solidFill>
                  <a:srgbClr val="202122"/>
                </a:solidFill>
                <a:latin typeface="Arial" panose="020B0604020202020204" pitchFamily="34" charset="0"/>
              </a:rPr>
              <a:t> was shortened again to </a:t>
            </a:r>
            <a:r>
              <a:rPr lang="en-US" sz="2400" b="0" i="0" dirty="0">
                <a:solidFill>
                  <a:srgbClr val="202122"/>
                </a:solidFill>
                <a:effectLst/>
                <a:latin typeface="Arial" panose="020B0604020202020204" pitchFamily="34" charset="0"/>
              </a:rPr>
              <a:t>Chuck E. Cheese </a:t>
            </a:r>
            <a:endParaRPr lang="en-US" sz="2400" dirty="0"/>
          </a:p>
        </p:txBody>
      </p:sp>
    </p:spTree>
    <p:extLst>
      <p:ext uri="{BB962C8B-B14F-4D97-AF65-F5344CB8AC3E}">
        <p14:creationId xmlns:p14="http://schemas.microsoft.com/office/powerpoint/2010/main" val="116602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FE1A-6610-4597-9389-4C20340FAC62}"/>
              </a:ext>
            </a:extLst>
          </p:cNvPr>
          <p:cNvSpPr>
            <a:spLocks noGrp="1"/>
          </p:cNvSpPr>
          <p:nvPr>
            <p:ph type="title"/>
          </p:nvPr>
        </p:nvSpPr>
        <p:spPr>
          <a:xfrm>
            <a:off x="793628" y="124996"/>
            <a:ext cx="9162691" cy="533430"/>
          </a:xfrm>
        </p:spPr>
        <p:txBody>
          <a:bodyPr/>
          <a:lstStyle/>
          <a:p>
            <a:r>
              <a:rPr lang="en-US" dirty="0"/>
              <a:t>From 2/18/2020</a:t>
            </a:r>
          </a:p>
        </p:txBody>
      </p:sp>
      <p:pic>
        <p:nvPicPr>
          <p:cNvPr id="9" name="Content Placeholder 8">
            <a:extLst>
              <a:ext uri="{FF2B5EF4-FFF2-40B4-BE49-F238E27FC236}">
                <a16:creationId xmlns:a16="http://schemas.microsoft.com/office/drawing/2014/main" id="{B1B6490D-6EB3-4143-9681-668A1F7D4836}"/>
              </a:ext>
            </a:extLst>
          </p:cNvPr>
          <p:cNvPicPr>
            <a:picLocks noGrp="1" noChangeAspect="1"/>
          </p:cNvPicPr>
          <p:nvPr>
            <p:ph idx="1"/>
          </p:nvPr>
        </p:nvPicPr>
        <p:blipFill>
          <a:blip r:embed="rId2"/>
          <a:stretch>
            <a:fillRect/>
          </a:stretch>
        </p:blipFill>
        <p:spPr>
          <a:xfrm>
            <a:off x="793628" y="821763"/>
            <a:ext cx="10970149" cy="5820577"/>
          </a:xfrm>
        </p:spPr>
      </p:pic>
    </p:spTree>
    <p:extLst>
      <p:ext uri="{BB962C8B-B14F-4D97-AF65-F5344CB8AC3E}">
        <p14:creationId xmlns:p14="http://schemas.microsoft.com/office/powerpoint/2010/main" val="294550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5C64-DA4D-4249-8A43-3AE7E8F6F0EA}"/>
              </a:ext>
            </a:extLst>
          </p:cNvPr>
          <p:cNvSpPr>
            <a:spLocks noGrp="1"/>
          </p:cNvSpPr>
          <p:nvPr>
            <p:ph type="title"/>
          </p:nvPr>
        </p:nvSpPr>
        <p:spPr/>
        <p:txBody>
          <a:bodyPr/>
          <a:lstStyle/>
          <a:p>
            <a:r>
              <a:rPr lang="en-US" dirty="0"/>
              <a:t>File date is 2/2020</a:t>
            </a:r>
          </a:p>
        </p:txBody>
      </p:sp>
      <p:pic>
        <p:nvPicPr>
          <p:cNvPr id="5" name="Content Placeholder 4">
            <a:extLst>
              <a:ext uri="{FF2B5EF4-FFF2-40B4-BE49-F238E27FC236}">
                <a16:creationId xmlns:a16="http://schemas.microsoft.com/office/drawing/2014/main" id="{39609695-CEEB-46E2-A693-E3395F233646}"/>
              </a:ext>
            </a:extLst>
          </p:cNvPr>
          <p:cNvPicPr>
            <a:picLocks noGrp="1" noChangeAspect="1"/>
          </p:cNvPicPr>
          <p:nvPr>
            <p:ph idx="1"/>
          </p:nvPr>
        </p:nvPicPr>
        <p:blipFill>
          <a:blip r:embed="rId2"/>
          <a:stretch>
            <a:fillRect/>
          </a:stretch>
        </p:blipFill>
        <p:spPr>
          <a:xfrm>
            <a:off x="0" y="2213009"/>
            <a:ext cx="12162275" cy="3627073"/>
          </a:xfrm>
        </p:spPr>
      </p:pic>
    </p:spTree>
    <p:extLst>
      <p:ext uri="{BB962C8B-B14F-4D97-AF65-F5344CB8AC3E}">
        <p14:creationId xmlns:p14="http://schemas.microsoft.com/office/powerpoint/2010/main" val="29271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1D79-C943-4B3F-A58A-763E25BB7511}"/>
              </a:ext>
            </a:extLst>
          </p:cNvPr>
          <p:cNvSpPr>
            <a:spLocks noGrp="1"/>
          </p:cNvSpPr>
          <p:nvPr>
            <p:ph type="title"/>
          </p:nvPr>
        </p:nvSpPr>
        <p:spPr/>
        <p:txBody>
          <a:bodyPr/>
          <a:lstStyle/>
          <a:p>
            <a:r>
              <a:rPr lang="en-US" dirty="0"/>
              <a:t>CEB, EXB Versions</a:t>
            </a:r>
          </a:p>
        </p:txBody>
      </p:sp>
      <p:sp>
        <p:nvSpPr>
          <p:cNvPr id="3" name="Content Placeholder 2">
            <a:extLst>
              <a:ext uri="{FF2B5EF4-FFF2-40B4-BE49-F238E27FC236}">
                <a16:creationId xmlns:a16="http://schemas.microsoft.com/office/drawing/2014/main" id="{C3579C98-92E8-4802-B25D-8BDBCD6F5644}"/>
              </a:ext>
            </a:extLst>
          </p:cNvPr>
          <p:cNvSpPr>
            <a:spLocks noGrp="1"/>
          </p:cNvSpPr>
          <p:nvPr>
            <p:ph idx="1"/>
          </p:nvPr>
        </p:nvSpPr>
        <p:spPr/>
        <p:txBody>
          <a:bodyPr>
            <a:normAutofit/>
          </a:bodyPr>
          <a:lstStyle/>
          <a:p>
            <a:r>
              <a:rPr lang="en-US" sz="2800" dirty="0">
                <a:solidFill>
                  <a:srgbClr val="000000"/>
                </a:solidFill>
                <a:effectLst/>
                <a:latin typeface="Segoe UI" panose="020B0502040204020203" pitchFamily="34" charset="0"/>
                <a:ea typeface="Times New Roman" panose="02020603050405020304" pitchFamily="18" charset="0"/>
              </a:rPr>
              <a:t>On that day, the Lord will shave with a razor hired from beyond the Euphrates—with the king of Assyria—the head and the </a:t>
            </a:r>
            <a:r>
              <a:rPr lang="en-US" sz="2800" b="1" dirty="0">
                <a:solidFill>
                  <a:srgbClr val="000000"/>
                </a:solidFill>
                <a:effectLst/>
                <a:latin typeface="Segoe UI" panose="020B0502040204020203" pitchFamily="34" charset="0"/>
                <a:ea typeface="Times New Roman" panose="02020603050405020304" pitchFamily="18" charset="0"/>
              </a:rPr>
              <a:t>pubic hair</a:t>
            </a:r>
            <a:r>
              <a:rPr lang="en-US" sz="2800" dirty="0">
                <a:solidFill>
                  <a:srgbClr val="000000"/>
                </a:solidFill>
                <a:effectLst/>
                <a:latin typeface="Segoe UI" panose="020B0502040204020203" pitchFamily="34" charset="0"/>
                <a:ea typeface="Times New Roman" panose="02020603050405020304" pitchFamily="18" charset="0"/>
              </a:rPr>
              <a:t>, and will cut off the beard as well</a:t>
            </a:r>
            <a:endParaRPr lang="en-US" sz="3200" dirty="0"/>
          </a:p>
        </p:txBody>
      </p:sp>
    </p:spTree>
    <p:extLst>
      <p:ext uri="{BB962C8B-B14F-4D97-AF65-F5344CB8AC3E}">
        <p14:creationId xmlns:p14="http://schemas.microsoft.com/office/powerpoint/2010/main" val="441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6C51-435D-4D1B-A7B9-3F9DE7B950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AFFE25-6BB3-40CB-8648-6A8455FA61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000" y="-224287"/>
            <a:ext cx="11266713" cy="6858000"/>
          </a:xfrm>
        </p:spPr>
      </p:pic>
    </p:spTree>
    <p:extLst>
      <p:ext uri="{BB962C8B-B14F-4D97-AF65-F5344CB8AC3E}">
        <p14:creationId xmlns:p14="http://schemas.microsoft.com/office/powerpoint/2010/main" val="406487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DC67-6163-41A9-A930-4F88CBE200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AEF317-12D8-42DF-9EA7-BB65B1F1C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18" y="-77638"/>
            <a:ext cx="12027982" cy="6814868"/>
          </a:xfrm>
        </p:spPr>
      </p:pic>
    </p:spTree>
    <p:extLst>
      <p:ext uri="{BB962C8B-B14F-4D97-AF65-F5344CB8AC3E}">
        <p14:creationId xmlns:p14="http://schemas.microsoft.com/office/powerpoint/2010/main" val="407523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1358-35DB-4DE7-AF62-ABF8E4DD22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4B4271-F1C1-4F74-B4A8-2AD9D54DA1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959" y="0"/>
            <a:ext cx="11931041" cy="5063706"/>
          </a:xfrm>
        </p:spPr>
      </p:pic>
    </p:spTree>
    <p:extLst>
      <p:ext uri="{BB962C8B-B14F-4D97-AF65-F5344CB8AC3E}">
        <p14:creationId xmlns:p14="http://schemas.microsoft.com/office/powerpoint/2010/main" val="4818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DE91-E216-451B-AE4E-E588458B0E6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95D96D-BE12-4B34-AA12-23C577987B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315" y="25443"/>
            <a:ext cx="10539369" cy="6832557"/>
          </a:xfrm>
        </p:spPr>
      </p:pic>
    </p:spTree>
    <p:extLst>
      <p:ext uri="{BB962C8B-B14F-4D97-AF65-F5344CB8AC3E}">
        <p14:creationId xmlns:p14="http://schemas.microsoft.com/office/powerpoint/2010/main" val="410785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1D79-C943-4B3F-A58A-763E25BB7511}"/>
              </a:ext>
            </a:extLst>
          </p:cNvPr>
          <p:cNvSpPr>
            <a:spLocks noGrp="1"/>
          </p:cNvSpPr>
          <p:nvPr>
            <p:ph type="title"/>
          </p:nvPr>
        </p:nvSpPr>
        <p:spPr/>
        <p:txBody>
          <a:bodyPr/>
          <a:lstStyle/>
          <a:p>
            <a:r>
              <a:rPr lang="en-US" dirty="0"/>
              <a:t>CEB, EXB Versions</a:t>
            </a:r>
          </a:p>
        </p:txBody>
      </p:sp>
      <p:sp>
        <p:nvSpPr>
          <p:cNvPr id="3" name="Content Placeholder 2">
            <a:extLst>
              <a:ext uri="{FF2B5EF4-FFF2-40B4-BE49-F238E27FC236}">
                <a16:creationId xmlns:a16="http://schemas.microsoft.com/office/drawing/2014/main" id="{C3579C98-92E8-4802-B25D-8BDBCD6F5644}"/>
              </a:ext>
            </a:extLst>
          </p:cNvPr>
          <p:cNvSpPr>
            <a:spLocks noGrp="1"/>
          </p:cNvSpPr>
          <p:nvPr>
            <p:ph idx="1"/>
          </p:nvPr>
        </p:nvSpPr>
        <p:spPr/>
        <p:txBody>
          <a:bodyPr>
            <a:normAutofit/>
          </a:bodyPr>
          <a:lstStyle/>
          <a:p>
            <a:r>
              <a:rPr lang="en-US" sz="2800" dirty="0">
                <a:solidFill>
                  <a:srgbClr val="000000"/>
                </a:solidFill>
                <a:effectLst/>
                <a:latin typeface="Segoe UI" panose="020B0502040204020203" pitchFamily="34" charset="0"/>
                <a:ea typeface="Times New Roman" panose="02020603050405020304" pitchFamily="18" charset="0"/>
              </a:rPr>
              <a:t>On that day, </a:t>
            </a:r>
            <a:r>
              <a:rPr lang="en-US" sz="2800" b="1" dirty="0">
                <a:solidFill>
                  <a:srgbClr val="000000"/>
                </a:solidFill>
                <a:effectLst/>
                <a:latin typeface="Segoe UI" panose="020B0502040204020203" pitchFamily="34" charset="0"/>
                <a:ea typeface="Times New Roman" panose="02020603050405020304" pitchFamily="18" charset="0"/>
              </a:rPr>
              <a:t>the Lord will shave with a razor</a:t>
            </a:r>
            <a:r>
              <a:rPr lang="en-US" sz="2800" dirty="0">
                <a:solidFill>
                  <a:srgbClr val="000000"/>
                </a:solidFill>
                <a:effectLst/>
                <a:latin typeface="Segoe UI" panose="020B0502040204020203" pitchFamily="34" charset="0"/>
                <a:ea typeface="Times New Roman" panose="02020603050405020304" pitchFamily="18" charset="0"/>
              </a:rPr>
              <a:t> hired from beyond the Euphrates—with the king of Assyria—</a:t>
            </a:r>
            <a:r>
              <a:rPr lang="en-US" sz="2800" b="1" dirty="0">
                <a:solidFill>
                  <a:srgbClr val="000000"/>
                </a:solidFill>
                <a:effectLst/>
                <a:latin typeface="Segoe UI" panose="020B0502040204020203" pitchFamily="34" charset="0"/>
                <a:ea typeface="Times New Roman" panose="02020603050405020304" pitchFamily="18" charset="0"/>
              </a:rPr>
              <a:t>the head (Female Genitals)</a:t>
            </a:r>
            <a:r>
              <a:rPr lang="en-US" sz="2800" dirty="0">
                <a:solidFill>
                  <a:srgbClr val="000000"/>
                </a:solidFill>
                <a:effectLst/>
                <a:latin typeface="Segoe UI" panose="020B0502040204020203" pitchFamily="34" charset="0"/>
                <a:ea typeface="Times New Roman" panose="02020603050405020304" pitchFamily="18" charset="0"/>
              </a:rPr>
              <a:t> and the pubic hair, and will cut off the beard as well</a:t>
            </a:r>
            <a:endParaRPr lang="en-US" sz="3200" dirty="0"/>
          </a:p>
        </p:txBody>
      </p:sp>
    </p:spTree>
    <p:extLst>
      <p:ext uri="{BB962C8B-B14F-4D97-AF65-F5344CB8AC3E}">
        <p14:creationId xmlns:p14="http://schemas.microsoft.com/office/powerpoint/2010/main" val="164095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9838</TotalTime>
  <Words>5155</Words>
  <Application>Microsoft Office PowerPoint</Application>
  <PresentationFormat>Widescreen</PresentationFormat>
  <Paragraphs>314</Paragraphs>
  <Slides>112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Arial</vt:lpstr>
      <vt:lpstr>Calibri</vt:lpstr>
      <vt:lpstr>Georgia</vt:lpstr>
      <vt:lpstr>Roboto</vt:lpstr>
      <vt:lpstr>Segoe UI</vt:lpstr>
      <vt:lpstr>Symbol</vt:lpstr>
      <vt:lpstr>Times New Roman</vt:lpstr>
      <vt:lpstr>Verdana</vt:lpstr>
      <vt:lpstr>Diamond Grid 16x9</vt:lpstr>
      <vt:lpstr>The Mandela Effect</vt:lpstr>
      <vt:lpstr>Prov 18:13</vt:lpstr>
      <vt:lpstr>The problem</vt:lpstr>
      <vt:lpstr>Why people are unable or unwilling to conceded that this is happening</vt:lpstr>
      <vt:lpstr>Do you think that mind control weapons are just a conspiracy theory?</vt:lpstr>
      <vt:lpstr>What is the Mandela Effect?</vt:lpstr>
      <vt:lpstr>Warning</vt:lpstr>
      <vt:lpstr>What is the Mandela Effect?</vt:lpstr>
      <vt:lpstr>Fox News covers the Mandela Effect</vt:lpstr>
      <vt:lpstr>New Movie</vt:lpstr>
      <vt:lpstr>National Publications producing articles and Mandela Effect quizzes.</vt:lpstr>
      <vt:lpstr>Google Trends</vt:lpstr>
      <vt:lpstr>Example # 1 of what its like to experience the Mandela Effect</vt:lpstr>
      <vt:lpstr>Example # 2 of what its like to experience the Mandela Effect</vt:lpstr>
      <vt:lpstr>What its like (continued)</vt:lpstr>
      <vt:lpstr>What its like (continued)</vt:lpstr>
      <vt:lpstr>Understanding the exotic nature of the phenomena  (Example)</vt:lpstr>
      <vt:lpstr>Wormholes, portals, dimensional openings Psalms 18  </vt:lpstr>
      <vt:lpstr>Wormholes, portals, dimensional openings  Gen 28:10</vt:lpstr>
      <vt:lpstr>Wormholes, portals, dimensional openings  Rev 17:8</vt:lpstr>
      <vt:lpstr>Biblical examples of time distortion</vt:lpstr>
      <vt:lpstr>Biblical examples of time distortion  Joshua 10:12</vt:lpstr>
      <vt:lpstr>Dominion over time, space and matter</vt:lpstr>
      <vt:lpstr>Dominion over time, space and matter</vt:lpstr>
      <vt:lpstr>The devils ability to alter material things</vt:lpstr>
      <vt:lpstr>Devil has control over the elements Job 1:16 &amp; 18</vt:lpstr>
      <vt:lpstr>What is the Mandela Effect?</vt:lpstr>
      <vt:lpstr>Main arguments against the Mandela Effect</vt:lpstr>
      <vt:lpstr>Main arguments against Mandela Effect</vt:lpstr>
      <vt:lpstr>Implanted thought theory</vt:lpstr>
      <vt:lpstr>Not just relying on our memories  </vt:lpstr>
      <vt:lpstr>18 U.S. Code § 3502.   Admissibility in evidence of eye witness testimony </vt:lpstr>
      <vt:lpstr>According to PMC   US National Library of Medicine</vt:lpstr>
      <vt:lpstr>Long Term Memory Study</vt:lpstr>
      <vt:lpstr>Mis-remembering</vt:lpstr>
      <vt:lpstr>God wouldn’t tell me to do something  I couldn’t do!</vt:lpstr>
      <vt:lpstr>Preservation of scripture</vt:lpstr>
      <vt:lpstr>Don Stewart –http://www.educatingourworld.com/</vt:lpstr>
      <vt:lpstr>Scriptures used to teach the Bible can’t be changed</vt:lpstr>
      <vt:lpstr>God protected his word…. ”until”</vt:lpstr>
      <vt:lpstr>Protection has been lifted (Revelations 22:10)</vt:lpstr>
      <vt:lpstr>Revelations 22:18-19</vt:lpstr>
      <vt:lpstr>Dan 7:25</vt:lpstr>
      <vt:lpstr>Dan 7:25</vt:lpstr>
      <vt:lpstr>Dan 7:25</vt:lpstr>
      <vt:lpstr>Amos 8:11</vt:lpstr>
      <vt:lpstr>Details on Amos 8 prophecy</vt:lpstr>
      <vt:lpstr>Enoch described the Mandela Effect (Chap 80)</vt:lpstr>
      <vt:lpstr>Enoch called this one</vt:lpstr>
      <vt:lpstr>God will allow it </vt:lpstr>
      <vt:lpstr>“I don’t believe the Devil has that much power!”</vt:lpstr>
      <vt:lpstr>This is the reality of many Conspiracy Theorists</vt:lpstr>
      <vt:lpstr>Mandela Effect examples</vt:lpstr>
      <vt:lpstr>Which one seems correct?</vt:lpstr>
      <vt:lpstr>Which one seems correct?</vt:lpstr>
      <vt:lpstr>PowerPoint Presentation</vt:lpstr>
      <vt:lpstr>How many in the Jackson 5?</vt:lpstr>
      <vt:lpstr>King Henry The 8th</vt:lpstr>
      <vt:lpstr>Which one seems correct?</vt:lpstr>
      <vt:lpstr>PowerPoint Presentation</vt:lpstr>
      <vt:lpstr>Which one seems correct?</vt:lpstr>
      <vt:lpstr>Name has always been Vaseline</vt:lpstr>
      <vt:lpstr>PowerPoint Presentation</vt:lpstr>
      <vt:lpstr>Vaseline patent 1872</vt:lpstr>
      <vt:lpstr>Portrait or Picture of Dorian Grey?</vt:lpstr>
      <vt:lpstr>PowerPoint Presentation</vt:lpstr>
      <vt:lpstr>PowerPoint Presentation</vt:lpstr>
      <vt:lpstr>PowerPoint Presentation</vt:lpstr>
      <vt:lpstr>PowerPoint Presentation</vt:lpstr>
      <vt:lpstr>PowerPoint Presentation</vt:lpstr>
      <vt:lpstr>PowerPoint Presentation</vt:lpstr>
      <vt:lpstr>Folgers or Foldger’s</vt:lpstr>
      <vt:lpstr>PowerPoint Presentation</vt:lpstr>
      <vt:lpstr>PowerPoint Presentation</vt:lpstr>
      <vt:lpstr>PowerPoint Presentation</vt:lpstr>
      <vt:lpstr>PowerPoint Presentation</vt:lpstr>
      <vt:lpstr>PowerPoint Presentation</vt:lpstr>
      <vt:lpstr>Which one seems correct?</vt:lpstr>
      <vt:lpstr>Residual evidence</vt:lpstr>
      <vt:lpstr>PowerPoint Presentation</vt:lpstr>
      <vt:lpstr>Ellis </vt:lpstr>
      <vt:lpstr>PowerPoint Presentation</vt:lpstr>
      <vt:lpstr>PowerPoint Presentation</vt:lpstr>
      <vt:lpstr>PowerPoint Presentation</vt:lpstr>
      <vt:lpstr>PowerPoint Presentation</vt:lpstr>
      <vt:lpstr>The Home Depot</vt:lpstr>
      <vt:lpstr>PowerPoint Presentation</vt:lpstr>
      <vt:lpstr>Chuck e __________</vt:lpstr>
      <vt:lpstr>Which is it?  Its Flip Flopping</vt:lpstr>
      <vt:lpstr>As of 3/12/2022</vt:lpstr>
      <vt:lpstr>Chuck e cheese (Wikipedia timeline)</vt:lpstr>
      <vt:lpstr>From 2/18/2020</vt:lpstr>
      <vt:lpstr>File date is 2/2020</vt:lpstr>
      <vt:lpstr>CEB, EXB Versions</vt:lpstr>
      <vt:lpstr>PowerPoint Presentation</vt:lpstr>
      <vt:lpstr>PowerPoint Presentation</vt:lpstr>
      <vt:lpstr>PowerPoint Presentation</vt:lpstr>
      <vt:lpstr>PowerPoint Presentation</vt:lpstr>
      <vt:lpstr>CEB, EXB Versions</vt:lpstr>
      <vt:lpstr>Isaiah 27:12 NAS Version</vt:lpstr>
      <vt:lpstr>Nursing Fathers? LBGT adgenda</vt:lpstr>
      <vt:lpstr>Female Angels?</vt:lpstr>
      <vt:lpstr>Vulgar</vt:lpstr>
      <vt:lpstr>Fairy tales</vt:lpstr>
      <vt:lpstr>New places</vt:lpstr>
      <vt:lpstr>New names</vt:lpstr>
      <vt:lpstr>Isaiah 8:1-3 NIV</vt:lpstr>
      <vt:lpstr>PowerPoint Presentation</vt:lpstr>
      <vt:lpstr>Islam agenda  Luke 19:27</vt:lpstr>
      <vt:lpstr>Does god condone sin now</vt:lpstr>
      <vt:lpstr>Perversion will proliferate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Pain Of Seeing</dc:title>
  <dc:creator>John Kirwin</dc:creator>
  <cp:lastModifiedBy>John Kirwin</cp:lastModifiedBy>
  <cp:revision>108</cp:revision>
  <dcterms:created xsi:type="dcterms:W3CDTF">2021-10-29T23:27:35Z</dcterms:created>
  <dcterms:modified xsi:type="dcterms:W3CDTF">2022-03-13T21:22:46Z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