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1450" r:id="rId2"/>
    <p:sldId id="1451" r:id="rId3"/>
    <p:sldId id="1452" r:id="rId4"/>
    <p:sldId id="1453" r:id="rId5"/>
    <p:sldId id="1454" r:id="rId6"/>
    <p:sldId id="1455" r:id="rId7"/>
    <p:sldId id="1457" r:id="rId8"/>
    <p:sldId id="1456" r:id="rId9"/>
    <p:sldId id="1458" r:id="rId10"/>
    <p:sldId id="1397" r:id="rId11"/>
    <p:sldId id="1449" r:id="rId12"/>
    <p:sldId id="1438" r:id="rId13"/>
    <p:sldId id="284" r:id="rId14"/>
    <p:sldId id="1439" r:id="rId15"/>
    <p:sldId id="1441" r:id="rId16"/>
    <p:sldId id="1440" r:id="rId17"/>
    <p:sldId id="1459" r:id="rId18"/>
    <p:sldId id="1442" r:id="rId19"/>
    <p:sldId id="1443" r:id="rId20"/>
    <p:sldId id="1444" r:id="rId21"/>
    <p:sldId id="256" r:id="rId22"/>
    <p:sldId id="474" r:id="rId23"/>
    <p:sldId id="534" r:id="rId24"/>
    <p:sldId id="488" r:id="rId25"/>
    <p:sldId id="503" r:id="rId26"/>
    <p:sldId id="504" r:id="rId27"/>
    <p:sldId id="505" r:id="rId28"/>
    <p:sldId id="506" r:id="rId29"/>
    <p:sldId id="535" r:id="rId30"/>
    <p:sldId id="530" r:id="rId31"/>
    <p:sldId id="527" r:id="rId32"/>
    <p:sldId id="507" r:id="rId33"/>
    <p:sldId id="537" r:id="rId34"/>
    <p:sldId id="508" r:id="rId35"/>
    <p:sldId id="533" r:id="rId36"/>
    <p:sldId id="509" r:id="rId37"/>
    <p:sldId id="525" r:id="rId38"/>
    <p:sldId id="526" r:id="rId39"/>
    <p:sldId id="536" r:id="rId40"/>
    <p:sldId id="1448" r:id="rId41"/>
    <p:sldId id="1446" r:id="rId42"/>
    <p:sldId id="1460" r:id="rId43"/>
    <p:sldId id="1461" r:id="rId44"/>
    <p:sldId id="144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3" d="100"/>
          <a:sy n="53" d="100"/>
        </p:scale>
        <p:origin x="96" y="8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085912-4D59-43E2-ACBF-E79BA258799F}" type="datetimeFigureOut">
              <a:rPr lang="en-US" smtClean="0"/>
              <a:t>3/14/2020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420DEF-4042-4C4F-A59D-77CA7B5E4D23}" type="slidenum">
              <a:rPr lang="en-US" smtClean="0"/>
              <a:t>‹#›</a:t>
            </a:fld>
            <a:endParaRPr lang="en-US"/>
          </a:p>
        </p:txBody>
      </p:sp>
    </p:spTree>
    <p:extLst>
      <p:ext uri="{BB962C8B-B14F-4D97-AF65-F5344CB8AC3E}">
        <p14:creationId xmlns:p14="http://schemas.microsoft.com/office/powerpoint/2010/main" val="2897469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9E8B6-C096-4321-A965-1A6ADE57CD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9C3EB6-CE5B-4AEF-9296-A54B6A7233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EC7B4A-0E9C-4B94-96CF-3D065BE0D4D2}"/>
              </a:ext>
            </a:extLst>
          </p:cNvPr>
          <p:cNvSpPr>
            <a:spLocks noGrp="1"/>
          </p:cNvSpPr>
          <p:nvPr>
            <p:ph type="dt" sz="half" idx="10"/>
          </p:nvPr>
        </p:nvSpPr>
        <p:spPr/>
        <p:txBody>
          <a:bodyPr/>
          <a:lstStyle/>
          <a:p>
            <a:fld id="{17C7B447-E7C7-40D4-80BE-F97F1ECFE837}" type="datetimeFigureOut">
              <a:rPr lang="en-US" smtClean="0"/>
              <a:t>3/14/2020</a:t>
            </a:fld>
            <a:endParaRPr lang="en-US"/>
          </a:p>
        </p:txBody>
      </p:sp>
      <p:sp>
        <p:nvSpPr>
          <p:cNvPr id="5" name="Footer Placeholder 4">
            <a:extLst>
              <a:ext uri="{FF2B5EF4-FFF2-40B4-BE49-F238E27FC236}">
                <a16:creationId xmlns:a16="http://schemas.microsoft.com/office/drawing/2014/main" id="{9120763D-04F7-44FE-87D5-31D5F9D392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F31F66-944A-4A52-BCDE-47F7B106287B}"/>
              </a:ext>
            </a:extLst>
          </p:cNvPr>
          <p:cNvSpPr>
            <a:spLocks noGrp="1"/>
          </p:cNvSpPr>
          <p:nvPr>
            <p:ph type="sldNum" sz="quarter" idx="12"/>
          </p:nvPr>
        </p:nvSpPr>
        <p:spPr/>
        <p:txBody>
          <a:bodyPr/>
          <a:lstStyle/>
          <a:p>
            <a:fld id="{1C1D54C1-F091-441B-B33B-C0A20085BFBB}" type="slidenum">
              <a:rPr lang="en-US" smtClean="0"/>
              <a:t>‹#›</a:t>
            </a:fld>
            <a:endParaRPr lang="en-US"/>
          </a:p>
        </p:txBody>
      </p:sp>
    </p:spTree>
    <p:extLst>
      <p:ext uri="{BB962C8B-B14F-4D97-AF65-F5344CB8AC3E}">
        <p14:creationId xmlns:p14="http://schemas.microsoft.com/office/powerpoint/2010/main" val="2957912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CDCA6-DCFF-4599-912C-65EB1BF1E9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C91AFE-EA43-4DA6-9472-ED2DB39528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FD3B8A-EC45-407D-AF27-99C6647E4619}"/>
              </a:ext>
            </a:extLst>
          </p:cNvPr>
          <p:cNvSpPr>
            <a:spLocks noGrp="1"/>
          </p:cNvSpPr>
          <p:nvPr>
            <p:ph type="dt" sz="half" idx="10"/>
          </p:nvPr>
        </p:nvSpPr>
        <p:spPr/>
        <p:txBody>
          <a:bodyPr/>
          <a:lstStyle/>
          <a:p>
            <a:fld id="{17C7B447-E7C7-40D4-80BE-F97F1ECFE837}" type="datetimeFigureOut">
              <a:rPr lang="en-US" smtClean="0"/>
              <a:t>3/14/2020</a:t>
            </a:fld>
            <a:endParaRPr lang="en-US"/>
          </a:p>
        </p:txBody>
      </p:sp>
      <p:sp>
        <p:nvSpPr>
          <p:cNvPr id="5" name="Footer Placeholder 4">
            <a:extLst>
              <a:ext uri="{FF2B5EF4-FFF2-40B4-BE49-F238E27FC236}">
                <a16:creationId xmlns:a16="http://schemas.microsoft.com/office/drawing/2014/main" id="{85FBC108-7476-441D-80B0-5BAE80A88E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A5E1E5-AD1D-4880-9AFE-E919EAF6B98F}"/>
              </a:ext>
            </a:extLst>
          </p:cNvPr>
          <p:cNvSpPr>
            <a:spLocks noGrp="1"/>
          </p:cNvSpPr>
          <p:nvPr>
            <p:ph type="sldNum" sz="quarter" idx="12"/>
          </p:nvPr>
        </p:nvSpPr>
        <p:spPr/>
        <p:txBody>
          <a:bodyPr/>
          <a:lstStyle/>
          <a:p>
            <a:fld id="{1C1D54C1-F091-441B-B33B-C0A20085BFBB}" type="slidenum">
              <a:rPr lang="en-US" smtClean="0"/>
              <a:t>‹#›</a:t>
            </a:fld>
            <a:endParaRPr lang="en-US"/>
          </a:p>
        </p:txBody>
      </p:sp>
    </p:spTree>
    <p:extLst>
      <p:ext uri="{BB962C8B-B14F-4D97-AF65-F5344CB8AC3E}">
        <p14:creationId xmlns:p14="http://schemas.microsoft.com/office/powerpoint/2010/main" val="780152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14AB58-3B8D-4DC0-A0DC-6CD5102D1F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34C981-B68D-4319-A2D8-8D3E875DAD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71D7D-4D78-4BC2-8261-905C6B03F385}"/>
              </a:ext>
            </a:extLst>
          </p:cNvPr>
          <p:cNvSpPr>
            <a:spLocks noGrp="1"/>
          </p:cNvSpPr>
          <p:nvPr>
            <p:ph type="dt" sz="half" idx="10"/>
          </p:nvPr>
        </p:nvSpPr>
        <p:spPr/>
        <p:txBody>
          <a:bodyPr/>
          <a:lstStyle/>
          <a:p>
            <a:fld id="{17C7B447-E7C7-40D4-80BE-F97F1ECFE837}" type="datetimeFigureOut">
              <a:rPr lang="en-US" smtClean="0"/>
              <a:t>3/14/2020</a:t>
            </a:fld>
            <a:endParaRPr lang="en-US"/>
          </a:p>
        </p:txBody>
      </p:sp>
      <p:sp>
        <p:nvSpPr>
          <p:cNvPr id="5" name="Footer Placeholder 4">
            <a:extLst>
              <a:ext uri="{FF2B5EF4-FFF2-40B4-BE49-F238E27FC236}">
                <a16:creationId xmlns:a16="http://schemas.microsoft.com/office/drawing/2014/main" id="{AD0003B1-EEB6-4337-8B55-2D19380F92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7E1D00-2495-47CA-853E-C1B144CBE6D4}"/>
              </a:ext>
            </a:extLst>
          </p:cNvPr>
          <p:cNvSpPr>
            <a:spLocks noGrp="1"/>
          </p:cNvSpPr>
          <p:nvPr>
            <p:ph type="sldNum" sz="quarter" idx="12"/>
          </p:nvPr>
        </p:nvSpPr>
        <p:spPr/>
        <p:txBody>
          <a:bodyPr/>
          <a:lstStyle/>
          <a:p>
            <a:fld id="{1C1D54C1-F091-441B-B33B-C0A20085BFBB}" type="slidenum">
              <a:rPr lang="en-US" smtClean="0"/>
              <a:t>‹#›</a:t>
            </a:fld>
            <a:endParaRPr lang="en-US"/>
          </a:p>
        </p:txBody>
      </p:sp>
    </p:spTree>
    <p:extLst>
      <p:ext uri="{BB962C8B-B14F-4D97-AF65-F5344CB8AC3E}">
        <p14:creationId xmlns:p14="http://schemas.microsoft.com/office/powerpoint/2010/main" val="1197904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F033C-80EC-4CD7-B951-7D682176F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643FA1-F932-48F4-B316-3E537D2270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C476E5-F955-496A-9F29-8F19ACF756E2}"/>
              </a:ext>
            </a:extLst>
          </p:cNvPr>
          <p:cNvSpPr>
            <a:spLocks noGrp="1"/>
          </p:cNvSpPr>
          <p:nvPr>
            <p:ph type="dt" sz="half" idx="10"/>
          </p:nvPr>
        </p:nvSpPr>
        <p:spPr/>
        <p:txBody>
          <a:bodyPr/>
          <a:lstStyle/>
          <a:p>
            <a:fld id="{17C7B447-E7C7-40D4-80BE-F97F1ECFE837}" type="datetimeFigureOut">
              <a:rPr lang="en-US" smtClean="0"/>
              <a:t>3/14/2020</a:t>
            </a:fld>
            <a:endParaRPr lang="en-US"/>
          </a:p>
        </p:txBody>
      </p:sp>
      <p:sp>
        <p:nvSpPr>
          <p:cNvPr id="5" name="Footer Placeholder 4">
            <a:extLst>
              <a:ext uri="{FF2B5EF4-FFF2-40B4-BE49-F238E27FC236}">
                <a16:creationId xmlns:a16="http://schemas.microsoft.com/office/drawing/2014/main" id="{C43D92EA-EAD1-4B85-BAA7-86E43E5D52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D270F6-B3B9-4F72-807A-B756E6DB5C47}"/>
              </a:ext>
            </a:extLst>
          </p:cNvPr>
          <p:cNvSpPr>
            <a:spLocks noGrp="1"/>
          </p:cNvSpPr>
          <p:nvPr>
            <p:ph type="sldNum" sz="quarter" idx="12"/>
          </p:nvPr>
        </p:nvSpPr>
        <p:spPr/>
        <p:txBody>
          <a:bodyPr/>
          <a:lstStyle/>
          <a:p>
            <a:fld id="{1C1D54C1-F091-441B-B33B-C0A20085BFBB}" type="slidenum">
              <a:rPr lang="en-US" smtClean="0"/>
              <a:t>‹#›</a:t>
            </a:fld>
            <a:endParaRPr lang="en-US"/>
          </a:p>
        </p:txBody>
      </p:sp>
    </p:spTree>
    <p:extLst>
      <p:ext uri="{BB962C8B-B14F-4D97-AF65-F5344CB8AC3E}">
        <p14:creationId xmlns:p14="http://schemas.microsoft.com/office/powerpoint/2010/main" val="2089161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E9559-4768-4EC6-9EF7-782040F25D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A889E4-12CA-441A-A166-7A27F413E6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E13ED7-7DB7-4474-B5F7-75B7A39CA9EB}"/>
              </a:ext>
            </a:extLst>
          </p:cNvPr>
          <p:cNvSpPr>
            <a:spLocks noGrp="1"/>
          </p:cNvSpPr>
          <p:nvPr>
            <p:ph type="dt" sz="half" idx="10"/>
          </p:nvPr>
        </p:nvSpPr>
        <p:spPr/>
        <p:txBody>
          <a:bodyPr/>
          <a:lstStyle/>
          <a:p>
            <a:fld id="{17C7B447-E7C7-40D4-80BE-F97F1ECFE837}" type="datetimeFigureOut">
              <a:rPr lang="en-US" smtClean="0"/>
              <a:t>3/14/2020</a:t>
            </a:fld>
            <a:endParaRPr lang="en-US"/>
          </a:p>
        </p:txBody>
      </p:sp>
      <p:sp>
        <p:nvSpPr>
          <p:cNvPr id="5" name="Footer Placeholder 4">
            <a:extLst>
              <a:ext uri="{FF2B5EF4-FFF2-40B4-BE49-F238E27FC236}">
                <a16:creationId xmlns:a16="http://schemas.microsoft.com/office/drawing/2014/main" id="{DFFBFCFE-DDD3-4AE4-8BCA-22C869076E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F85447-EB76-43A2-87E4-294093BB54B0}"/>
              </a:ext>
            </a:extLst>
          </p:cNvPr>
          <p:cNvSpPr>
            <a:spLocks noGrp="1"/>
          </p:cNvSpPr>
          <p:nvPr>
            <p:ph type="sldNum" sz="quarter" idx="12"/>
          </p:nvPr>
        </p:nvSpPr>
        <p:spPr/>
        <p:txBody>
          <a:bodyPr/>
          <a:lstStyle/>
          <a:p>
            <a:fld id="{1C1D54C1-F091-441B-B33B-C0A20085BFBB}" type="slidenum">
              <a:rPr lang="en-US" smtClean="0"/>
              <a:t>‹#›</a:t>
            </a:fld>
            <a:endParaRPr lang="en-US"/>
          </a:p>
        </p:txBody>
      </p:sp>
    </p:spTree>
    <p:extLst>
      <p:ext uri="{BB962C8B-B14F-4D97-AF65-F5344CB8AC3E}">
        <p14:creationId xmlns:p14="http://schemas.microsoft.com/office/powerpoint/2010/main" val="181830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47B06-DF17-4F6A-BBFE-4C630C9C56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C0C00F-66C5-4D57-8798-5B4CEE8D3F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C8764A-76DE-4157-8049-6D1B5F3A10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D9CC48-5DF2-496A-9C2F-663007C41BE8}"/>
              </a:ext>
            </a:extLst>
          </p:cNvPr>
          <p:cNvSpPr>
            <a:spLocks noGrp="1"/>
          </p:cNvSpPr>
          <p:nvPr>
            <p:ph type="dt" sz="half" idx="10"/>
          </p:nvPr>
        </p:nvSpPr>
        <p:spPr/>
        <p:txBody>
          <a:bodyPr/>
          <a:lstStyle/>
          <a:p>
            <a:fld id="{17C7B447-E7C7-40D4-80BE-F97F1ECFE837}" type="datetimeFigureOut">
              <a:rPr lang="en-US" smtClean="0"/>
              <a:t>3/14/2020</a:t>
            </a:fld>
            <a:endParaRPr lang="en-US"/>
          </a:p>
        </p:txBody>
      </p:sp>
      <p:sp>
        <p:nvSpPr>
          <p:cNvPr id="6" name="Footer Placeholder 5">
            <a:extLst>
              <a:ext uri="{FF2B5EF4-FFF2-40B4-BE49-F238E27FC236}">
                <a16:creationId xmlns:a16="http://schemas.microsoft.com/office/drawing/2014/main" id="{F2706170-90A4-4C7B-BD8D-F793640406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0C94FA-E6A0-4B8C-94B9-A4481FEE94E6}"/>
              </a:ext>
            </a:extLst>
          </p:cNvPr>
          <p:cNvSpPr>
            <a:spLocks noGrp="1"/>
          </p:cNvSpPr>
          <p:nvPr>
            <p:ph type="sldNum" sz="quarter" idx="12"/>
          </p:nvPr>
        </p:nvSpPr>
        <p:spPr/>
        <p:txBody>
          <a:bodyPr/>
          <a:lstStyle/>
          <a:p>
            <a:fld id="{1C1D54C1-F091-441B-B33B-C0A20085BFBB}" type="slidenum">
              <a:rPr lang="en-US" smtClean="0"/>
              <a:t>‹#›</a:t>
            </a:fld>
            <a:endParaRPr lang="en-US"/>
          </a:p>
        </p:txBody>
      </p:sp>
    </p:spTree>
    <p:extLst>
      <p:ext uri="{BB962C8B-B14F-4D97-AF65-F5344CB8AC3E}">
        <p14:creationId xmlns:p14="http://schemas.microsoft.com/office/powerpoint/2010/main" val="3804494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9A292-EB17-450E-9F73-56D706A5A3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A841F3-87A7-4721-9F01-42C15446E6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962BC2-A52F-468C-A68A-FC9FC4B981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1255FC-E750-4184-8189-A5D1D956F8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B4B105-6ACC-44BE-9A8B-BEBECDFB97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29EF53-6C7A-4D8C-A225-EE1EA979BEB5}"/>
              </a:ext>
            </a:extLst>
          </p:cNvPr>
          <p:cNvSpPr>
            <a:spLocks noGrp="1"/>
          </p:cNvSpPr>
          <p:nvPr>
            <p:ph type="dt" sz="half" idx="10"/>
          </p:nvPr>
        </p:nvSpPr>
        <p:spPr/>
        <p:txBody>
          <a:bodyPr/>
          <a:lstStyle/>
          <a:p>
            <a:fld id="{17C7B447-E7C7-40D4-80BE-F97F1ECFE837}" type="datetimeFigureOut">
              <a:rPr lang="en-US" smtClean="0"/>
              <a:t>3/14/2020</a:t>
            </a:fld>
            <a:endParaRPr lang="en-US"/>
          </a:p>
        </p:txBody>
      </p:sp>
      <p:sp>
        <p:nvSpPr>
          <p:cNvPr id="8" name="Footer Placeholder 7">
            <a:extLst>
              <a:ext uri="{FF2B5EF4-FFF2-40B4-BE49-F238E27FC236}">
                <a16:creationId xmlns:a16="http://schemas.microsoft.com/office/drawing/2014/main" id="{8B0744FA-EB96-48B4-9EC3-76E6FFBFA4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B4B7FD-A390-43B9-9452-29741194186F}"/>
              </a:ext>
            </a:extLst>
          </p:cNvPr>
          <p:cNvSpPr>
            <a:spLocks noGrp="1"/>
          </p:cNvSpPr>
          <p:nvPr>
            <p:ph type="sldNum" sz="quarter" idx="12"/>
          </p:nvPr>
        </p:nvSpPr>
        <p:spPr/>
        <p:txBody>
          <a:bodyPr/>
          <a:lstStyle/>
          <a:p>
            <a:fld id="{1C1D54C1-F091-441B-B33B-C0A20085BFBB}" type="slidenum">
              <a:rPr lang="en-US" smtClean="0"/>
              <a:t>‹#›</a:t>
            </a:fld>
            <a:endParaRPr lang="en-US"/>
          </a:p>
        </p:txBody>
      </p:sp>
    </p:spTree>
    <p:extLst>
      <p:ext uri="{BB962C8B-B14F-4D97-AF65-F5344CB8AC3E}">
        <p14:creationId xmlns:p14="http://schemas.microsoft.com/office/powerpoint/2010/main" val="2553544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34259-5AE9-488F-879E-8DF85D7DFE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39D391-5C51-4D18-B445-C39DEED7D0D8}"/>
              </a:ext>
            </a:extLst>
          </p:cNvPr>
          <p:cNvSpPr>
            <a:spLocks noGrp="1"/>
          </p:cNvSpPr>
          <p:nvPr>
            <p:ph type="dt" sz="half" idx="10"/>
          </p:nvPr>
        </p:nvSpPr>
        <p:spPr/>
        <p:txBody>
          <a:bodyPr/>
          <a:lstStyle/>
          <a:p>
            <a:fld id="{17C7B447-E7C7-40D4-80BE-F97F1ECFE837}" type="datetimeFigureOut">
              <a:rPr lang="en-US" smtClean="0"/>
              <a:t>3/14/2020</a:t>
            </a:fld>
            <a:endParaRPr lang="en-US"/>
          </a:p>
        </p:txBody>
      </p:sp>
      <p:sp>
        <p:nvSpPr>
          <p:cNvPr id="4" name="Footer Placeholder 3">
            <a:extLst>
              <a:ext uri="{FF2B5EF4-FFF2-40B4-BE49-F238E27FC236}">
                <a16:creationId xmlns:a16="http://schemas.microsoft.com/office/drawing/2014/main" id="{124E20C2-E41B-486E-8630-C8D23D94E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848B72-92C6-4760-9523-ABEEBC9D7F60}"/>
              </a:ext>
            </a:extLst>
          </p:cNvPr>
          <p:cNvSpPr>
            <a:spLocks noGrp="1"/>
          </p:cNvSpPr>
          <p:nvPr>
            <p:ph type="sldNum" sz="quarter" idx="12"/>
          </p:nvPr>
        </p:nvSpPr>
        <p:spPr/>
        <p:txBody>
          <a:bodyPr/>
          <a:lstStyle/>
          <a:p>
            <a:fld id="{1C1D54C1-F091-441B-B33B-C0A20085BFBB}" type="slidenum">
              <a:rPr lang="en-US" smtClean="0"/>
              <a:t>‹#›</a:t>
            </a:fld>
            <a:endParaRPr lang="en-US"/>
          </a:p>
        </p:txBody>
      </p:sp>
    </p:spTree>
    <p:extLst>
      <p:ext uri="{BB962C8B-B14F-4D97-AF65-F5344CB8AC3E}">
        <p14:creationId xmlns:p14="http://schemas.microsoft.com/office/powerpoint/2010/main" val="2572456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0521A6-7A62-4648-8B75-E296F0CB7848}"/>
              </a:ext>
            </a:extLst>
          </p:cNvPr>
          <p:cNvSpPr>
            <a:spLocks noGrp="1"/>
          </p:cNvSpPr>
          <p:nvPr>
            <p:ph type="dt" sz="half" idx="10"/>
          </p:nvPr>
        </p:nvSpPr>
        <p:spPr/>
        <p:txBody>
          <a:bodyPr/>
          <a:lstStyle/>
          <a:p>
            <a:fld id="{17C7B447-E7C7-40D4-80BE-F97F1ECFE837}" type="datetimeFigureOut">
              <a:rPr lang="en-US" smtClean="0"/>
              <a:t>3/14/2020</a:t>
            </a:fld>
            <a:endParaRPr lang="en-US"/>
          </a:p>
        </p:txBody>
      </p:sp>
      <p:sp>
        <p:nvSpPr>
          <p:cNvPr id="3" name="Footer Placeholder 2">
            <a:extLst>
              <a:ext uri="{FF2B5EF4-FFF2-40B4-BE49-F238E27FC236}">
                <a16:creationId xmlns:a16="http://schemas.microsoft.com/office/drawing/2014/main" id="{E3F02F9D-7FA4-4CBE-AA09-01CB2FA4C7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361255-BEBC-4496-9DC9-607873D3EF06}"/>
              </a:ext>
            </a:extLst>
          </p:cNvPr>
          <p:cNvSpPr>
            <a:spLocks noGrp="1"/>
          </p:cNvSpPr>
          <p:nvPr>
            <p:ph type="sldNum" sz="quarter" idx="12"/>
          </p:nvPr>
        </p:nvSpPr>
        <p:spPr/>
        <p:txBody>
          <a:bodyPr/>
          <a:lstStyle/>
          <a:p>
            <a:fld id="{1C1D54C1-F091-441B-B33B-C0A20085BFBB}" type="slidenum">
              <a:rPr lang="en-US" smtClean="0"/>
              <a:t>‹#›</a:t>
            </a:fld>
            <a:endParaRPr lang="en-US"/>
          </a:p>
        </p:txBody>
      </p:sp>
    </p:spTree>
    <p:extLst>
      <p:ext uri="{BB962C8B-B14F-4D97-AF65-F5344CB8AC3E}">
        <p14:creationId xmlns:p14="http://schemas.microsoft.com/office/powerpoint/2010/main" val="3868545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6A735-3061-481D-B3D4-77B6DFDDD6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E90313-9322-4B65-A67B-F971EE6150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9440F3-EFDD-4315-A0D2-C2580007FC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A4EB92-14CC-495B-A6A9-09C64A3A7F87}"/>
              </a:ext>
            </a:extLst>
          </p:cNvPr>
          <p:cNvSpPr>
            <a:spLocks noGrp="1"/>
          </p:cNvSpPr>
          <p:nvPr>
            <p:ph type="dt" sz="half" idx="10"/>
          </p:nvPr>
        </p:nvSpPr>
        <p:spPr/>
        <p:txBody>
          <a:bodyPr/>
          <a:lstStyle/>
          <a:p>
            <a:fld id="{17C7B447-E7C7-40D4-80BE-F97F1ECFE837}" type="datetimeFigureOut">
              <a:rPr lang="en-US" smtClean="0"/>
              <a:t>3/14/2020</a:t>
            </a:fld>
            <a:endParaRPr lang="en-US"/>
          </a:p>
        </p:txBody>
      </p:sp>
      <p:sp>
        <p:nvSpPr>
          <p:cNvPr id="6" name="Footer Placeholder 5">
            <a:extLst>
              <a:ext uri="{FF2B5EF4-FFF2-40B4-BE49-F238E27FC236}">
                <a16:creationId xmlns:a16="http://schemas.microsoft.com/office/drawing/2014/main" id="{8E788ABC-2AB1-4BDB-86EC-01241FAEB3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A98220-96FD-4AB4-AC26-A45D17204B61}"/>
              </a:ext>
            </a:extLst>
          </p:cNvPr>
          <p:cNvSpPr>
            <a:spLocks noGrp="1"/>
          </p:cNvSpPr>
          <p:nvPr>
            <p:ph type="sldNum" sz="quarter" idx="12"/>
          </p:nvPr>
        </p:nvSpPr>
        <p:spPr/>
        <p:txBody>
          <a:bodyPr/>
          <a:lstStyle/>
          <a:p>
            <a:fld id="{1C1D54C1-F091-441B-B33B-C0A20085BFBB}" type="slidenum">
              <a:rPr lang="en-US" smtClean="0"/>
              <a:t>‹#›</a:t>
            </a:fld>
            <a:endParaRPr lang="en-US"/>
          </a:p>
        </p:txBody>
      </p:sp>
    </p:spTree>
    <p:extLst>
      <p:ext uri="{BB962C8B-B14F-4D97-AF65-F5344CB8AC3E}">
        <p14:creationId xmlns:p14="http://schemas.microsoft.com/office/powerpoint/2010/main" val="2948629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26FF-A7D2-4E84-8325-75102A41BB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C28A8B-F6F1-4C1A-82AA-D5F5545F57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8BC873-5666-4690-9CAD-1C6964EEAE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F41BF7-EA6F-45FE-9013-52D93F8A6FBD}"/>
              </a:ext>
            </a:extLst>
          </p:cNvPr>
          <p:cNvSpPr>
            <a:spLocks noGrp="1"/>
          </p:cNvSpPr>
          <p:nvPr>
            <p:ph type="dt" sz="half" idx="10"/>
          </p:nvPr>
        </p:nvSpPr>
        <p:spPr/>
        <p:txBody>
          <a:bodyPr/>
          <a:lstStyle/>
          <a:p>
            <a:fld id="{17C7B447-E7C7-40D4-80BE-F97F1ECFE837}" type="datetimeFigureOut">
              <a:rPr lang="en-US" smtClean="0"/>
              <a:t>3/14/2020</a:t>
            </a:fld>
            <a:endParaRPr lang="en-US"/>
          </a:p>
        </p:txBody>
      </p:sp>
      <p:sp>
        <p:nvSpPr>
          <p:cNvPr id="6" name="Footer Placeholder 5">
            <a:extLst>
              <a:ext uri="{FF2B5EF4-FFF2-40B4-BE49-F238E27FC236}">
                <a16:creationId xmlns:a16="http://schemas.microsoft.com/office/drawing/2014/main" id="{C03C296F-4BB6-4D7C-A044-EF2F4A36A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9148DC-F062-4D1C-830F-612356A382CE}"/>
              </a:ext>
            </a:extLst>
          </p:cNvPr>
          <p:cNvSpPr>
            <a:spLocks noGrp="1"/>
          </p:cNvSpPr>
          <p:nvPr>
            <p:ph type="sldNum" sz="quarter" idx="12"/>
          </p:nvPr>
        </p:nvSpPr>
        <p:spPr/>
        <p:txBody>
          <a:bodyPr/>
          <a:lstStyle/>
          <a:p>
            <a:fld id="{1C1D54C1-F091-441B-B33B-C0A20085BFBB}" type="slidenum">
              <a:rPr lang="en-US" smtClean="0"/>
              <a:t>‹#›</a:t>
            </a:fld>
            <a:endParaRPr lang="en-US"/>
          </a:p>
        </p:txBody>
      </p:sp>
    </p:spTree>
    <p:extLst>
      <p:ext uri="{BB962C8B-B14F-4D97-AF65-F5344CB8AC3E}">
        <p14:creationId xmlns:p14="http://schemas.microsoft.com/office/powerpoint/2010/main" val="7656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4934B6-4624-4058-971F-A13D00BCCF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846D64-4F66-42DD-B535-CE38B697CF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D13FD9-3809-40B3-A353-7573134E4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C7B447-E7C7-40D4-80BE-F97F1ECFE837}" type="datetimeFigureOut">
              <a:rPr lang="en-US" smtClean="0"/>
              <a:t>3/14/2020</a:t>
            </a:fld>
            <a:endParaRPr lang="en-US"/>
          </a:p>
        </p:txBody>
      </p:sp>
      <p:sp>
        <p:nvSpPr>
          <p:cNvPr id="5" name="Footer Placeholder 4">
            <a:extLst>
              <a:ext uri="{FF2B5EF4-FFF2-40B4-BE49-F238E27FC236}">
                <a16:creationId xmlns:a16="http://schemas.microsoft.com/office/drawing/2014/main" id="{00D7B4E4-CBB0-4AA3-B5B5-AF64D78049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E7A7DC-7062-49E1-9449-3DFE932F3E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1D54C1-F091-441B-B33B-C0A20085BFBB}" type="slidenum">
              <a:rPr lang="en-US" smtClean="0"/>
              <a:t>‹#›</a:t>
            </a:fld>
            <a:endParaRPr lang="en-US"/>
          </a:p>
        </p:txBody>
      </p:sp>
    </p:spTree>
    <p:extLst>
      <p:ext uri="{BB962C8B-B14F-4D97-AF65-F5344CB8AC3E}">
        <p14:creationId xmlns:p14="http://schemas.microsoft.com/office/powerpoint/2010/main" val="72309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mailto:cldnnetwork@gmail.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bereansa.com/" TargetMode="External"/><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3" Type="http://schemas.openxmlformats.org/officeDocument/2006/relationships/hyperlink" Target="http://www.bereansa.com/" TargetMode="Externa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hyperlink" Target="mailto:cldnnetwork@gmail.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player.vimeo.com/video/398081218?app_id=122963" TargetMode="Externa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012E9-3A23-4F92-AC4F-EE426942D6EA}"/>
              </a:ext>
            </a:extLst>
          </p:cNvPr>
          <p:cNvSpPr>
            <a:spLocks noGrp="1"/>
          </p:cNvSpPr>
          <p:nvPr>
            <p:ph type="title"/>
          </p:nvPr>
        </p:nvSpPr>
        <p:spPr>
          <a:xfrm>
            <a:off x="838200" y="18255"/>
            <a:ext cx="10515600" cy="1325563"/>
          </a:xfrm>
        </p:spPr>
        <p:txBody>
          <a:bodyPr/>
          <a:lstStyle/>
          <a:p>
            <a:pPr algn="ctr"/>
            <a:r>
              <a:rPr lang="en-US" b="1" dirty="0">
                <a:solidFill>
                  <a:schemeClr val="accent2">
                    <a:lumMod val="50000"/>
                  </a:schemeClr>
                </a:solidFill>
                <a:latin typeface="+mn-lt"/>
              </a:rPr>
              <a:t>Keeping the Flock Fed and Connected</a:t>
            </a:r>
          </a:p>
        </p:txBody>
      </p:sp>
      <p:pic>
        <p:nvPicPr>
          <p:cNvPr id="32772" name="Picture 4" descr="Image result for the flock of god">
            <a:extLst>
              <a:ext uri="{FF2B5EF4-FFF2-40B4-BE49-F238E27FC236}">
                <a16:creationId xmlns:a16="http://schemas.microsoft.com/office/drawing/2014/main" id="{F9170A79-CB0B-4620-B309-6A9606B2FB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1343818"/>
            <a:ext cx="9334500" cy="4152900"/>
          </a:xfrm>
          <a:prstGeom prst="rect">
            <a:avLst/>
          </a:prstGeom>
          <a:noFill/>
          <a:ln w="41275">
            <a:solidFill>
              <a:schemeClr val="accent2">
                <a:lumMod val="50000"/>
              </a:schemeClr>
            </a:solidFill>
          </a:ln>
          <a:extLst>
            <a:ext uri="{909E8E84-426E-40DD-AFC4-6F175D3DCCD1}">
              <a14:hiddenFill xmlns:a14="http://schemas.microsoft.com/office/drawing/2010/main">
                <a:solidFill>
                  <a:srgbClr val="FFFFFF"/>
                </a:solidFill>
              </a14:hiddenFill>
            </a:ext>
          </a:extLst>
        </p:spPr>
      </p:pic>
      <p:pic>
        <p:nvPicPr>
          <p:cNvPr id="6" name="Picture 5" descr="A picture containing drawing&#10;&#10;Description automatically generated">
            <a:extLst>
              <a:ext uri="{FF2B5EF4-FFF2-40B4-BE49-F238E27FC236}">
                <a16:creationId xmlns:a16="http://schemas.microsoft.com/office/drawing/2014/main" id="{50F7B637-2CB5-46D4-82DC-ED9F0C608F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503" y="6044184"/>
            <a:ext cx="1236428" cy="652190"/>
          </a:xfrm>
          <a:prstGeom prst="rect">
            <a:avLst/>
          </a:prstGeom>
        </p:spPr>
      </p:pic>
      <p:sp>
        <p:nvSpPr>
          <p:cNvPr id="7" name="TextBox 6">
            <a:extLst>
              <a:ext uri="{FF2B5EF4-FFF2-40B4-BE49-F238E27FC236}">
                <a16:creationId xmlns:a16="http://schemas.microsoft.com/office/drawing/2014/main" id="{CA031B8B-71B0-4DCE-81AA-5B88796DF766}"/>
              </a:ext>
            </a:extLst>
          </p:cNvPr>
          <p:cNvSpPr txBox="1"/>
          <p:nvPr/>
        </p:nvSpPr>
        <p:spPr>
          <a:xfrm>
            <a:off x="5458954" y="5640250"/>
            <a:ext cx="6438494" cy="830997"/>
          </a:xfrm>
          <a:prstGeom prst="rect">
            <a:avLst/>
          </a:prstGeom>
          <a:noFill/>
        </p:spPr>
        <p:txBody>
          <a:bodyPr wrap="none" rtlCol="0">
            <a:spAutoFit/>
          </a:bodyPr>
          <a:lstStyle/>
          <a:p>
            <a:r>
              <a:rPr lang="en-US" sz="2400" b="1" dirty="0"/>
              <a:t>Gary Charles Patterson, M. Div., Th. M., D.D., PCC</a:t>
            </a:r>
          </a:p>
          <a:p>
            <a:r>
              <a:rPr lang="en-US" sz="2400" b="1" dirty="0">
                <a:hlinkClick r:id="rId4"/>
              </a:rPr>
              <a:t>cldnnetwork@gmail.com</a:t>
            </a:r>
            <a:r>
              <a:rPr lang="en-US" sz="2400" b="1" dirty="0"/>
              <a:t>  -  (210) 710-0998</a:t>
            </a:r>
          </a:p>
        </p:txBody>
      </p:sp>
    </p:spTree>
    <p:extLst>
      <p:ext uri="{BB962C8B-B14F-4D97-AF65-F5344CB8AC3E}">
        <p14:creationId xmlns:p14="http://schemas.microsoft.com/office/powerpoint/2010/main" val="2821997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0039" y="3444874"/>
            <a:ext cx="9244012" cy="3098801"/>
          </a:xfrm>
          <a:prstGeom prst="rect">
            <a:avLst/>
          </a:prstGeom>
          <a:ln w="47625">
            <a:solidFill>
              <a:schemeClr val="accent4">
                <a:lumMod val="50000"/>
              </a:schemeClr>
            </a:solidFill>
          </a:ln>
        </p:spPr>
      </p:pic>
      <p:pic>
        <p:nvPicPr>
          <p:cNvPr id="5" name="Picture 4"/>
          <p:cNvPicPr>
            <a:picLocks noChangeAspect="1"/>
          </p:cNvPicPr>
          <p:nvPr/>
        </p:nvPicPr>
        <p:blipFill>
          <a:blip r:embed="rId3"/>
          <a:stretch>
            <a:fillRect/>
          </a:stretch>
        </p:blipFill>
        <p:spPr>
          <a:xfrm>
            <a:off x="9998075" y="3444874"/>
            <a:ext cx="1631950" cy="3263900"/>
          </a:xfrm>
          <a:prstGeom prst="rect">
            <a:avLst/>
          </a:prstGeom>
        </p:spPr>
      </p:pic>
      <p:sp>
        <p:nvSpPr>
          <p:cNvPr id="6" name="TextBox 5"/>
          <p:cNvSpPr txBox="1"/>
          <p:nvPr/>
        </p:nvSpPr>
        <p:spPr>
          <a:xfrm>
            <a:off x="442913" y="100013"/>
            <a:ext cx="11347978" cy="3046988"/>
          </a:xfrm>
          <a:prstGeom prst="rect">
            <a:avLst/>
          </a:prstGeom>
          <a:noFill/>
        </p:spPr>
        <p:txBody>
          <a:bodyPr wrap="none" rtlCol="0">
            <a:spAutoFit/>
          </a:bodyPr>
          <a:lstStyle/>
          <a:p>
            <a:r>
              <a:rPr lang="en-US" sz="6000" b="1" dirty="0">
                <a:solidFill>
                  <a:schemeClr val="accent4">
                    <a:lumMod val="50000"/>
                  </a:schemeClr>
                </a:solidFill>
                <a:latin typeface="Monotype Corsiva" charset="0"/>
                <a:ea typeface="Monotype Corsiva" charset="0"/>
                <a:cs typeface="Monotype Corsiva" charset="0"/>
              </a:rPr>
              <a:t>Welcome to the Berean Bible Fellowship </a:t>
            </a:r>
          </a:p>
          <a:p>
            <a:pPr algn="ctr"/>
            <a:r>
              <a:rPr lang="en-US" sz="6000" b="1" dirty="0">
                <a:solidFill>
                  <a:schemeClr val="accent4">
                    <a:lumMod val="50000"/>
                  </a:schemeClr>
                </a:solidFill>
                <a:latin typeface="Monotype Corsiva" charset="0"/>
                <a:ea typeface="Monotype Corsiva" charset="0"/>
                <a:cs typeface="Monotype Corsiva" charset="0"/>
              </a:rPr>
              <a:t>Church</a:t>
            </a:r>
          </a:p>
          <a:p>
            <a:pPr algn="ctr"/>
            <a:r>
              <a:rPr lang="en-US" sz="3600" b="1" dirty="0">
                <a:solidFill>
                  <a:schemeClr val="accent4">
                    <a:lumMod val="50000"/>
                  </a:schemeClr>
                </a:solidFill>
                <a:latin typeface="Monotype Corsiva" charset="0"/>
                <a:ea typeface="Monotype Corsiva" charset="0"/>
                <a:cs typeface="Monotype Corsiva" charset="0"/>
              </a:rPr>
              <a:t>Sermon Today: “The Whole Armor of God”</a:t>
            </a:r>
          </a:p>
          <a:p>
            <a:pPr algn="ctr"/>
            <a:r>
              <a:rPr lang="en-US" sz="3600" b="1" dirty="0">
                <a:solidFill>
                  <a:schemeClr val="accent4">
                    <a:lumMod val="50000"/>
                  </a:schemeClr>
                </a:solidFill>
                <a:latin typeface="Monotype Corsiva" charset="0"/>
                <a:ea typeface="Monotype Corsiva" charset="0"/>
                <a:cs typeface="Monotype Corsiva" charset="0"/>
              </a:rPr>
              <a:t>Ephesians 6:10-20  Dr. Randolph Smith</a:t>
            </a:r>
          </a:p>
        </p:txBody>
      </p:sp>
      <p:sp>
        <p:nvSpPr>
          <p:cNvPr id="2" name="TextBox 1">
            <a:extLst>
              <a:ext uri="{FF2B5EF4-FFF2-40B4-BE49-F238E27FC236}">
                <a16:creationId xmlns:a16="http://schemas.microsoft.com/office/drawing/2014/main" id="{5998F239-2D45-4C65-B141-6DD913307656}"/>
              </a:ext>
            </a:extLst>
          </p:cNvPr>
          <p:cNvSpPr txBox="1"/>
          <p:nvPr/>
        </p:nvSpPr>
        <p:spPr>
          <a:xfrm>
            <a:off x="0" y="6472216"/>
            <a:ext cx="4567469" cy="369332"/>
          </a:xfrm>
          <a:prstGeom prst="rect">
            <a:avLst/>
          </a:prstGeom>
          <a:noFill/>
        </p:spPr>
        <p:txBody>
          <a:bodyPr wrap="none" rtlCol="0">
            <a:spAutoFit/>
          </a:bodyPr>
          <a:lstStyle/>
          <a:p>
            <a:r>
              <a:rPr lang="en-US" b="1" dirty="0">
                <a:highlight>
                  <a:srgbClr val="FFFF00"/>
                </a:highlight>
              </a:rPr>
              <a:t>The Berean Virtual Lifeguard – (210) 381-4600</a:t>
            </a:r>
          </a:p>
        </p:txBody>
      </p:sp>
      <p:pic>
        <p:nvPicPr>
          <p:cNvPr id="7" name="Picture 6" descr="A picture containing drawing&#10;&#10;Description automatically generated">
            <a:extLst>
              <a:ext uri="{FF2B5EF4-FFF2-40B4-BE49-F238E27FC236}">
                <a16:creationId xmlns:a16="http://schemas.microsoft.com/office/drawing/2014/main" id="{159950B7-F5E6-442F-BC47-2AD288554F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039" y="2317653"/>
            <a:ext cx="1236428" cy="652190"/>
          </a:xfrm>
          <a:prstGeom prst="rect">
            <a:avLst/>
          </a:prstGeom>
        </p:spPr>
      </p:pic>
    </p:spTree>
    <p:extLst>
      <p:ext uri="{BB962C8B-B14F-4D97-AF65-F5344CB8AC3E}">
        <p14:creationId xmlns:p14="http://schemas.microsoft.com/office/powerpoint/2010/main" val="3134708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421D6-A670-47F0-AF8D-BAD42848FDE7}"/>
              </a:ext>
            </a:extLst>
          </p:cNvPr>
          <p:cNvSpPr>
            <a:spLocks noGrp="1"/>
          </p:cNvSpPr>
          <p:nvPr>
            <p:ph type="title"/>
          </p:nvPr>
        </p:nvSpPr>
        <p:spPr>
          <a:xfrm>
            <a:off x="258755" y="2766218"/>
            <a:ext cx="3089356" cy="2959333"/>
          </a:xfrm>
        </p:spPr>
        <p:txBody>
          <a:bodyPr>
            <a:noAutofit/>
          </a:bodyPr>
          <a:lstStyle/>
          <a:p>
            <a:pPr algn="ctr"/>
            <a:r>
              <a:rPr lang="en-US" sz="3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t>The Berean Challenge Fellowship Hour</a:t>
            </a:r>
            <a:br>
              <a:rPr lang="en-US" sz="3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br>
            <a:br>
              <a:rPr lang="en-US" sz="3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br>
            <a:r>
              <a:rPr lang="en-US" sz="3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t>Online Etiquette</a:t>
            </a:r>
            <a:br>
              <a:rPr lang="en-US" sz="3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br>
            <a:r>
              <a:rPr lang="en-US" sz="24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t>Mute your Audio****</a:t>
            </a:r>
            <a:br>
              <a:rPr lang="en-US" sz="1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br>
            <a:br>
              <a:rPr lang="en-US" sz="1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br>
            <a:r>
              <a:rPr lang="en-US" sz="1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t>Use the Chat Box to respond</a:t>
            </a:r>
            <a:br>
              <a:rPr lang="en-US" sz="1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br>
            <a:r>
              <a:rPr lang="en-US" sz="1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t>Call the Lifeguard w/problems</a:t>
            </a:r>
            <a:br>
              <a:rPr lang="en-US" sz="1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br>
            <a:r>
              <a:rPr lang="en-US" sz="1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t>Text Gwen w/Important Message </a:t>
            </a:r>
            <a:br>
              <a:rPr lang="en-US" sz="1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br>
            <a:r>
              <a:rPr lang="en-US" sz="1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t>Join the After-Service  Fellowship</a:t>
            </a:r>
            <a:br>
              <a:rPr lang="en-US" sz="1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br>
            <a:br>
              <a:rPr lang="en-US" sz="1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br>
            <a:br>
              <a:rPr lang="en-US" sz="1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br>
            <a:br>
              <a:rPr lang="en-US" sz="1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br>
            <a:br>
              <a:rPr lang="en-US" sz="1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br>
            <a:br>
              <a:rPr lang="en-US" sz="3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br>
            <a:endParaRPr lang="en-US" sz="6600" b="1" dirty="0"/>
          </a:p>
        </p:txBody>
      </p:sp>
      <p:sp>
        <p:nvSpPr>
          <p:cNvPr id="6" name="TextBox 5">
            <a:extLst>
              <a:ext uri="{FF2B5EF4-FFF2-40B4-BE49-F238E27FC236}">
                <a16:creationId xmlns:a16="http://schemas.microsoft.com/office/drawing/2014/main" id="{8E8753A6-1A86-4BB8-80E5-A9DF3A31416A}"/>
              </a:ext>
            </a:extLst>
          </p:cNvPr>
          <p:cNvSpPr txBox="1"/>
          <p:nvPr/>
        </p:nvSpPr>
        <p:spPr>
          <a:xfrm>
            <a:off x="0" y="6472216"/>
            <a:ext cx="4567469" cy="369332"/>
          </a:xfrm>
          <a:prstGeom prst="rect">
            <a:avLst/>
          </a:prstGeom>
          <a:noFill/>
        </p:spPr>
        <p:txBody>
          <a:bodyPr wrap="none" rtlCol="0">
            <a:spAutoFit/>
          </a:bodyPr>
          <a:lstStyle/>
          <a:p>
            <a:r>
              <a:rPr lang="en-US" b="1" dirty="0">
                <a:highlight>
                  <a:srgbClr val="FFFF00"/>
                </a:highlight>
              </a:rPr>
              <a:t>The Berean Virtual Lifeguard – (210) 381-4600</a:t>
            </a:r>
          </a:p>
        </p:txBody>
      </p:sp>
      <p:pic>
        <p:nvPicPr>
          <p:cNvPr id="12290" name="Picture 2" descr="Image result for online etiquette">
            <a:extLst>
              <a:ext uri="{FF2B5EF4-FFF2-40B4-BE49-F238E27FC236}">
                <a16:creationId xmlns:a16="http://schemas.microsoft.com/office/drawing/2014/main" id="{84C76C33-8F7C-4FDA-9445-19C9357ADB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4030" y="898432"/>
            <a:ext cx="6523080" cy="59595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drawing&#10;&#10;Description automatically generated">
            <a:extLst>
              <a:ext uri="{FF2B5EF4-FFF2-40B4-BE49-F238E27FC236}">
                <a16:creationId xmlns:a16="http://schemas.microsoft.com/office/drawing/2014/main" id="{D609AA5D-D886-4E9B-8A35-26BE08BAE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5457" y="6085848"/>
            <a:ext cx="1236428" cy="652190"/>
          </a:xfrm>
          <a:prstGeom prst="rect">
            <a:avLst/>
          </a:prstGeom>
        </p:spPr>
      </p:pic>
    </p:spTree>
    <p:extLst>
      <p:ext uri="{BB962C8B-B14F-4D97-AF65-F5344CB8AC3E}">
        <p14:creationId xmlns:p14="http://schemas.microsoft.com/office/powerpoint/2010/main" val="4138265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421D6-A670-47F0-AF8D-BAD42848FDE7}"/>
              </a:ext>
            </a:extLst>
          </p:cNvPr>
          <p:cNvSpPr>
            <a:spLocks noGrp="1"/>
          </p:cNvSpPr>
          <p:nvPr>
            <p:ph type="title"/>
          </p:nvPr>
        </p:nvSpPr>
        <p:spPr>
          <a:xfrm>
            <a:off x="258755" y="2766218"/>
            <a:ext cx="3089356" cy="2959333"/>
          </a:xfrm>
        </p:spPr>
        <p:txBody>
          <a:bodyPr>
            <a:noAutofit/>
          </a:bodyPr>
          <a:lstStyle/>
          <a:p>
            <a:pPr algn="ctr"/>
            <a:r>
              <a:rPr lang="en-US" sz="3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t>The Berean Challenge Fellowship Hour</a:t>
            </a:r>
            <a:br>
              <a:rPr lang="en-US" sz="3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br>
            <a:br>
              <a:rPr lang="en-US" sz="3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br>
            <a:r>
              <a:rPr lang="en-US" sz="3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t>Order of Service</a:t>
            </a:r>
            <a:br>
              <a:rPr lang="en-US" sz="3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br>
            <a:r>
              <a:rPr lang="en-US" sz="1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t>Scripture Reading</a:t>
            </a:r>
            <a:br>
              <a:rPr lang="en-US" sz="1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br>
            <a:r>
              <a:rPr lang="en-US" sz="1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t>Announcements</a:t>
            </a:r>
            <a:br>
              <a:rPr lang="en-US" sz="1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br>
            <a:r>
              <a:rPr lang="en-US" sz="1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t>Worship and Praise</a:t>
            </a:r>
            <a:br>
              <a:rPr lang="en-US" sz="1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br>
            <a:r>
              <a:rPr lang="en-US" sz="1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t>Giving</a:t>
            </a:r>
            <a:br>
              <a:rPr lang="en-US" sz="1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br>
            <a:r>
              <a:rPr lang="en-US" sz="1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t>Community Prayer</a:t>
            </a:r>
            <a:br>
              <a:rPr lang="en-US" sz="1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br>
            <a:r>
              <a:rPr lang="en-US" sz="1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t>Special Music</a:t>
            </a:r>
            <a:br>
              <a:rPr lang="en-US" sz="1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br>
            <a:r>
              <a:rPr lang="en-US" sz="1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t>The Preached Word</a:t>
            </a:r>
            <a:br>
              <a:rPr lang="en-US" sz="1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br>
            <a:r>
              <a:rPr lang="en-US" sz="1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t>Invitation </a:t>
            </a:r>
            <a:br>
              <a:rPr lang="en-US" sz="1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br>
            <a:r>
              <a:rPr lang="en-US" sz="1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t>Song of Celebration</a:t>
            </a:r>
            <a:br>
              <a:rPr lang="en-US" sz="1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br>
            <a:r>
              <a:rPr lang="en-US" sz="1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t>Benediction</a:t>
            </a:r>
            <a:br>
              <a:rPr lang="en-US" sz="1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br>
            <a:br>
              <a:rPr lang="en-US" sz="1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br>
            <a:br>
              <a:rPr lang="en-US" sz="1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br>
            <a:br>
              <a:rPr lang="en-US" sz="1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br>
            <a:br>
              <a:rPr lang="en-US" sz="1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br>
            <a:br>
              <a:rPr lang="en-US" sz="3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br>
            <a:endParaRPr lang="en-US" sz="6600" b="1" dirty="0"/>
          </a:p>
        </p:txBody>
      </p:sp>
      <p:pic>
        <p:nvPicPr>
          <p:cNvPr id="4098" name="Picture 2" descr="Image result for wlcome to our worship service">
            <a:extLst>
              <a:ext uri="{FF2B5EF4-FFF2-40B4-BE49-F238E27FC236}">
                <a16:creationId xmlns:a16="http://schemas.microsoft.com/office/drawing/2014/main" id="{0D4C477E-0038-43F0-9B8D-2E61A012C5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9915" y="661182"/>
            <a:ext cx="7990450" cy="5641144"/>
          </a:xfrm>
          <a:prstGeom prst="rect">
            <a:avLst/>
          </a:prstGeom>
          <a:noFill/>
          <a:ln w="47625">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E8753A6-1A86-4BB8-80E5-A9DF3A31416A}"/>
              </a:ext>
            </a:extLst>
          </p:cNvPr>
          <p:cNvSpPr txBox="1"/>
          <p:nvPr/>
        </p:nvSpPr>
        <p:spPr>
          <a:xfrm>
            <a:off x="0" y="6472216"/>
            <a:ext cx="4567469" cy="369332"/>
          </a:xfrm>
          <a:prstGeom prst="rect">
            <a:avLst/>
          </a:prstGeom>
          <a:noFill/>
        </p:spPr>
        <p:txBody>
          <a:bodyPr wrap="none" rtlCol="0">
            <a:spAutoFit/>
          </a:bodyPr>
          <a:lstStyle/>
          <a:p>
            <a:r>
              <a:rPr lang="en-US" b="1" dirty="0">
                <a:highlight>
                  <a:srgbClr val="FFFF00"/>
                </a:highlight>
              </a:rPr>
              <a:t>The Berean Virtual Lifeguard – (210) 381-4600</a:t>
            </a:r>
          </a:p>
        </p:txBody>
      </p:sp>
      <p:pic>
        <p:nvPicPr>
          <p:cNvPr id="7" name="Picture 6" descr="A picture containing drawing&#10;&#10;Description automatically generated">
            <a:extLst>
              <a:ext uri="{FF2B5EF4-FFF2-40B4-BE49-F238E27FC236}">
                <a16:creationId xmlns:a16="http://schemas.microsoft.com/office/drawing/2014/main" id="{F37A41D4-A740-42F9-B912-792250C5C2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5457" y="6085848"/>
            <a:ext cx="1236428" cy="652190"/>
          </a:xfrm>
          <a:prstGeom prst="rect">
            <a:avLst/>
          </a:prstGeom>
        </p:spPr>
      </p:pic>
    </p:spTree>
    <p:extLst>
      <p:ext uri="{BB962C8B-B14F-4D97-AF65-F5344CB8AC3E}">
        <p14:creationId xmlns:p14="http://schemas.microsoft.com/office/powerpoint/2010/main" val="2729971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421D6-A670-47F0-AF8D-BAD42848FDE7}"/>
              </a:ext>
            </a:extLst>
          </p:cNvPr>
          <p:cNvSpPr>
            <a:spLocks noGrp="1"/>
          </p:cNvSpPr>
          <p:nvPr>
            <p:ph type="title"/>
          </p:nvPr>
        </p:nvSpPr>
        <p:spPr>
          <a:xfrm>
            <a:off x="476868" y="2766218"/>
            <a:ext cx="4282115" cy="1325563"/>
          </a:xfrm>
        </p:spPr>
        <p:txBody>
          <a:bodyPr>
            <a:noAutofit/>
          </a:bodyPr>
          <a:lstStyle/>
          <a:p>
            <a:pPr algn="ctr"/>
            <a:r>
              <a:rPr lang="en-US" sz="3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t>The Berean Challenge Fellowship Hour</a:t>
            </a:r>
            <a:br>
              <a:rPr lang="en-US" sz="3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br>
            <a:br>
              <a:rPr lang="en-US" sz="48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br>
            <a:r>
              <a:rPr lang="en-US" sz="6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t>Scripture Reading</a:t>
            </a:r>
            <a:endParaRPr lang="en-US" sz="6600" b="1" dirty="0"/>
          </a:p>
        </p:txBody>
      </p:sp>
      <p:pic>
        <p:nvPicPr>
          <p:cNvPr id="1026" name="Picture 2" descr="Image result for 2 corinthians 4:7-10">
            <a:extLst>
              <a:ext uri="{FF2B5EF4-FFF2-40B4-BE49-F238E27FC236}">
                <a16:creationId xmlns:a16="http://schemas.microsoft.com/office/drawing/2014/main" id="{7A3DD4D6-B93D-4909-A3BF-16F56E69F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5082" y="723900"/>
            <a:ext cx="6762750" cy="5410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95D774F-339B-4255-B69D-DCF155398F87}"/>
              </a:ext>
            </a:extLst>
          </p:cNvPr>
          <p:cNvSpPr txBox="1"/>
          <p:nvPr/>
        </p:nvSpPr>
        <p:spPr>
          <a:xfrm>
            <a:off x="0" y="6472216"/>
            <a:ext cx="4567469" cy="369332"/>
          </a:xfrm>
          <a:prstGeom prst="rect">
            <a:avLst/>
          </a:prstGeom>
          <a:noFill/>
        </p:spPr>
        <p:txBody>
          <a:bodyPr wrap="none" rtlCol="0">
            <a:spAutoFit/>
          </a:bodyPr>
          <a:lstStyle/>
          <a:p>
            <a:r>
              <a:rPr lang="en-US" b="1" dirty="0">
                <a:highlight>
                  <a:srgbClr val="FFFF00"/>
                </a:highlight>
              </a:rPr>
              <a:t>The Berean Virtual Lifeguard – (210) 381-4600</a:t>
            </a:r>
          </a:p>
        </p:txBody>
      </p:sp>
      <p:pic>
        <p:nvPicPr>
          <p:cNvPr id="11" name="Picture 10" descr="A picture containing drawing&#10;&#10;Description automatically generated">
            <a:extLst>
              <a:ext uri="{FF2B5EF4-FFF2-40B4-BE49-F238E27FC236}">
                <a16:creationId xmlns:a16="http://schemas.microsoft.com/office/drawing/2014/main" id="{1930AAC5-F832-4E4E-9E75-4E1FB0D7A1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5457" y="6085848"/>
            <a:ext cx="1236428" cy="652190"/>
          </a:xfrm>
          <a:prstGeom prst="rect">
            <a:avLst/>
          </a:prstGeom>
        </p:spPr>
      </p:pic>
    </p:spTree>
    <p:extLst>
      <p:ext uri="{BB962C8B-B14F-4D97-AF65-F5344CB8AC3E}">
        <p14:creationId xmlns:p14="http://schemas.microsoft.com/office/powerpoint/2010/main" val="245614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421D6-A670-47F0-AF8D-BAD42848FDE7}"/>
              </a:ext>
            </a:extLst>
          </p:cNvPr>
          <p:cNvSpPr>
            <a:spLocks noGrp="1"/>
          </p:cNvSpPr>
          <p:nvPr>
            <p:ph type="title"/>
          </p:nvPr>
        </p:nvSpPr>
        <p:spPr>
          <a:xfrm>
            <a:off x="0" y="0"/>
            <a:ext cx="7451186" cy="1325563"/>
          </a:xfrm>
        </p:spPr>
        <p:txBody>
          <a:bodyPr>
            <a:noAutofit/>
          </a:bodyPr>
          <a:lstStyle/>
          <a:p>
            <a:pPr algn="ctr"/>
            <a:r>
              <a:rPr lang="en-US" sz="3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t>The Berean Challenge Fellowship Hour</a:t>
            </a:r>
            <a:endParaRPr lang="en-US" sz="6600" b="1" dirty="0"/>
          </a:p>
        </p:txBody>
      </p:sp>
      <p:pic>
        <p:nvPicPr>
          <p:cNvPr id="3074" name="Picture 2" descr="Image result for church announcements">
            <a:extLst>
              <a:ext uri="{FF2B5EF4-FFF2-40B4-BE49-F238E27FC236}">
                <a16:creationId xmlns:a16="http://schemas.microsoft.com/office/drawing/2014/main" id="{240B9FCD-1A17-491D-AD01-DE72129D99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478" y="1325563"/>
            <a:ext cx="9150822" cy="1550987"/>
          </a:xfrm>
          <a:prstGeom prst="rect">
            <a:avLst/>
          </a:prstGeom>
          <a:noFill/>
          <a:ln w="66675">
            <a:solidFill>
              <a:schemeClr val="accent2">
                <a:lumMod val="50000"/>
              </a:schemeClr>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F844F0C-0D29-40E2-8F60-5438D2DBF0FA}"/>
              </a:ext>
            </a:extLst>
          </p:cNvPr>
          <p:cNvSpPr txBox="1"/>
          <p:nvPr/>
        </p:nvSpPr>
        <p:spPr>
          <a:xfrm>
            <a:off x="1448974" y="3137095"/>
            <a:ext cx="6583679" cy="4524315"/>
          </a:xfrm>
          <a:prstGeom prst="rect">
            <a:avLst/>
          </a:prstGeom>
          <a:noFill/>
        </p:spPr>
        <p:txBody>
          <a:bodyPr wrap="square" rtlCol="0">
            <a:spAutoFit/>
          </a:bodyPr>
          <a:lstStyle/>
          <a:p>
            <a:r>
              <a:rPr lang="en-US" b="1" dirty="0"/>
              <a:t>The Issues We Are Facing</a:t>
            </a:r>
          </a:p>
          <a:p>
            <a:pPr marL="285750" indent="-285750">
              <a:buFont typeface="Arial" panose="020B0604020202020204" pitchFamily="34" charset="0"/>
              <a:buChar char="•"/>
            </a:pPr>
            <a:r>
              <a:rPr lang="en-US" dirty="0"/>
              <a:t>Community Spread  </a:t>
            </a:r>
          </a:p>
          <a:p>
            <a:pPr marL="285750" indent="-285750">
              <a:buFont typeface="Arial" panose="020B0604020202020204" pitchFamily="34" charset="0"/>
              <a:buChar char="•"/>
            </a:pPr>
            <a:r>
              <a:rPr lang="en-US" dirty="0"/>
              <a:t>Social Distancing </a:t>
            </a:r>
          </a:p>
          <a:p>
            <a:pPr marL="285750" indent="-285750">
              <a:buFont typeface="Arial" panose="020B0604020202020204" pitchFamily="34" charset="0"/>
              <a:buChar char="•"/>
            </a:pPr>
            <a:r>
              <a:rPr lang="en-US" dirty="0"/>
              <a:t>Daily Fellowship/Prayer Check-In Hour 12:15</a:t>
            </a:r>
          </a:p>
          <a:p>
            <a:pPr marL="285750" indent="-285750">
              <a:buFont typeface="Arial" panose="020B0604020202020204" pitchFamily="34" charset="0"/>
              <a:buChar char="•"/>
            </a:pPr>
            <a:r>
              <a:rPr lang="en-US" dirty="0"/>
              <a:t>Long Run Approach</a:t>
            </a:r>
          </a:p>
          <a:p>
            <a:r>
              <a:rPr lang="en-US" b="1" dirty="0"/>
              <a:t>Zoom Orientation</a:t>
            </a:r>
          </a:p>
          <a:p>
            <a:r>
              <a:rPr lang="en-US" b="1" dirty="0"/>
              <a:t>We Are Working On </a:t>
            </a:r>
          </a:p>
          <a:p>
            <a:pPr marL="285750" indent="-285750">
              <a:buFont typeface="Arial" panose="020B0604020202020204" pitchFamily="34" charset="0"/>
              <a:buChar char="•"/>
            </a:pPr>
            <a:r>
              <a:rPr lang="en-US" dirty="0"/>
              <a:t>The Berean Challenge Fellowship Hour – Sundays 11:00</a:t>
            </a:r>
          </a:p>
          <a:p>
            <a:pPr marL="285750" indent="-285750">
              <a:buFont typeface="Arial" panose="020B0604020202020204" pitchFamily="34" charset="0"/>
              <a:buChar char="•"/>
            </a:pPr>
            <a:r>
              <a:rPr lang="en-US" dirty="0"/>
              <a:t>The Berean Challenge Disciple Hour – Sundays 9:30</a:t>
            </a:r>
          </a:p>
          <a:p>
            <a:pPr marL="285750" indent="-285750">
              <a:buFont typeface="Arial" panose="020B0604020202020204" pitchFamily="34" charset="0"/>
              <a:buChar char="•"/>
            </a:pPr>
            <a:r>
              <a:rPr lang="en-US" dirty="0"/>
              <a:t>The Berean Challenge Teaching Hour – Wednesdays 6:00</a:t>
            </a:r>
          </a:p>
          <a:p>
            <a:pPr marL="285750" indent="-285750">
              <a:buFont typeface="Arial" panose="020B0604020202020204" pitchFamily="34" charset="0"/>
              <a:buChar char="•"/>
            </a:pPr>
            <a:r>
              <a:rPr lang="en-US" dirty="0"/>
              <a:t>The Berean YEA Challenge Hour – Wednesdays 6:00</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
        <p:nvSpPr>
          <p:cNvPr id="6" name="TextBox 5">
            <a:extLst>
              <a:ext uri="{FF2B5EF4-FFF2-40B4-BE49-F238E27FC236}">
                <a16:creationId xmlns:a16="http://schemas.microsoft.com/office/drawing/2014/main" id="{B62B8C4D-4817-4092-A827-0258339E0746}"/>
              </a:ext>
            </a:extLst>
          </p:cNvPr>
          <p:cNvSpPr txBox="1"/>
          <p:nvPr/>
        </p:nvSpPr>
        <p:spPr>
          <a:xfrm>
            <a:off x="7451186" y="3137095"/>
            <a:ext cx="4090025" cy="3970318"/>
          </a:xfrm>
          <a:prstGeom prst="rect">
            <a:avLst/>
          </a:prstGeom>
          <a:noFill/>
        </p:spPr>
        <p:txBody>
          <a:bodyPr wrap="square" rtlCol="0">
            <a:spAutoFit/>
          </a:bodyPr>
          <a:lstStyle/>
          <a:p>
            <a:r>
              <a:rPr lang="en-US" b="1" dirty="0"/>
              <a:t>Online Giving</a:t>
            </a:r>
          </a:p>
          <a:p>
            <a:pPr marL="285750" indent="-285750">
              <a:buFont typeface="Arial" panose="020B0604020202020204" pitchFamily="34" charset="0"/>
              <a:buChar char="•"/>
            </a:pPr>
            <a:r>
              <a:rPr lang="en-US" dirty="0" err="1"/>
              <a:t>Givelify</a:t>
            </a:r>
            <a:r>
              <a:rPr lang="en-US" dirty="0"/>
              <a:t> </a:t>
            </a:r>
          </a:p>
          <a:p>
            <a:pPr marL="285750" indent="-285750">
              <a:buFont typeface="Arial" panose="020B0604020202020204" pitchFamily="34" charset="0"/>
              <a:buChar char="•"/>
            </a:pPr>
            <a:r>
              <a:rPr lang="en-US" dirty="0"/>
              <a:t>Cash App</a:t>
            </a:r>
          </a:p>
          <a:p>
            <a:pPr marL="285750" indent="-285750">
              <a:buFont typeface="Arial" panose="020B0604020202020204" pitchFamily="34" charset="0"/>
              <a:buChar char="•"/>
            </a:pPr>
            <a:r>
              <a:rPr lang="en-US" dirty="0"/>
              <a:t>Square  </a:t>
            </a:r>
          </a:p>
          <a:p>
            <a:pPr marL="285750" indent="-285750">
              <a:buFont typeface="Arial" panose="020B0604020202020204" pitchFamily="34" charset="0"/>
              <a:buChar char="•"/>
            </a:pPr>
            <a:r>
              <a:rPr lang="en-US" dirty="0"/>
              <a:t>Mailing Envelopes</a:t>
            </a:r>
          </a:p>
          <a:p>
            <a:pPr marL="285750" indent="-285750">
              <a:buFont typeface="Arial" panose="020B0604020202020204" pitchFamily="34" charset="0"/>
              <a:buChar char="•"/>
            </a:pPr>
            <a:r>
              <a:rPr lang="en-US" dirty="0"/>
              <a:t>Direct Deposit</a:t>
            </a:r>
          </a:p>
          <a:p>
            <a:r>
              <a:rPr lang="en-US" b="1" dirty="0"/>
              <a:t>Technology Setup Assistance</a:t>
            </a:r>
          </a:p>
          <a:p>
            <a:r>
              <a:rPr lang="en-US" b="1" dirty="0"/>
              <a:t>Let's Reach Out to all Bereans </a:t>
            </a:r>
          </a:p>
          <a:p>
            <a:pPr marL="285750" indent="-285750">
              <a:buFont typeface="Arial" panose="020B0604020202020204" pitchFamily="34" charset="0"/>
              <a:buChar char="•"/>
            </a:pPr>
            <a:r>
              <a:rPr lang="en-US" dirty="0"/>
              <a:t>Send Link to Family and Friends</a:t>
            </a:r>
          </a:p>
          <a:p>
            <a:pPr marL="285750" indent="-285750">
              <a:buFont typeface="Arial" panose="020B0604020202020204" pitchFamily="34" charset="0"/>
              <a:buChar char="•"/>
            </a:pPr>
            <a:r>
              <a:rPr lang="en-US" dirty="0">
                <a:hlinkClick r:id="rId3"/>
              </a:rPr>
              <a:t>www.Bereansa.com</a:t>
            </a:r>
            <a:endParaRPr lang="en-US" dirty="0"/>
          </a:p>
          <a:p>
            <a:pPr marL="285750" indent="-285750">
              <a:buFont typeface="Arial" panose="020B0604020202020204" pitchFamily="34" charset="0"/>
              <a:buChar char="•"/>
            </a:pPr>
            <a:r>
              <a:rPr lang="en-US" dirty="0"/>
              <a:t>Live Stream on Facebook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sp>
        <p:nvSpPr>
          <p:cNvPr id="7" name="TextBox 6">
            <a:extLst>
              <a:ext uri="{FF2B5EF4-FFF2-40B4-BE49-F238E27FC236}">
                <a16:creationId xmlns:a16="http://schemas.microsoft.com/office/drawing/2014/main" id="{363336BD-94F2-436D-9827-A28022B99B31}"/>
              </a:ext>
            </a:extLst>
          </p:cNvPr>
          <p:cNvSpPr txBox="1"/>
          <p:nvPr/>
        </p:nvSpPr>
        <p:spPr>
          <a:xfrm>
            <a:off x="0" y="6472216"/>
            <a:ext cx="4567469" cy="369332"/>
          </a:xfrm>
          <a:prstGeom prst="rect">
            <a:avLst/>
          </a:prstGeom>
          <a:noFill/>
        </p:spPr>
        <p:txBody>
          <a:bodyPr wrap="none" rtlCol="0">
            <a:spAutoFit/>
          </a:bodyPr>
          <a:lstStyle/>
          <a:p>
            <a:r>
              <a:rPr lang="en-US" b="1" dirty="0">
                <a:highlight>
                  <a:srgbClr val="FFFF00"/>
                </a:highlight>
              </a:rPr>
              <a:t>The Berean Virtual Lifeguard – (210) 381-4600</a:t>
            </a:r>
          </a:p>
        </p:txBody>
      </p:sp>
      <p:pic>
        <p:nvPicPr>
          <p:cNvPr id="8" name="Picture 7" descr="A picture containing drawing&#10;&#10;Description automatically generated">
            <a:extLst>
              <a:ext uri="{FF2B5EF4-FFF2-40B4-BE49-F238E27FC236}">
                <a16:creationId xmlns:a16="http://schemas.microsoft.com/office/drawing/2014/main" id="{E1FDC3AE-3F28-44A1-AC96-CE9EA63E8F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5457" y="6085848"/>
            <a:ext cx="1236428" cy="652190"/>
          </a:xfrm>
          <a:prstGeom prst="rect">
            <a:avLst/>
          </a:prstGeom>
        </p:spPr>
      </p:pic>
    </p:spTree>
    <p:extLst>
      <p:ext uri="{BB962C8B-B14F-4D97-AF65-F5344CB8AC3E}">
        <p14:creationId xmlns:p14="http://schemas.microsoft.com/office/powerpoint/2010/main" val="3182175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FD421D6-A670-47F0-AF8D-BAD42848FDE7}"/>
              </a:ext>
            </a:extLst>
          </p:cNvPr>
          <p:cNvSpPr>
            <a:spLocks noGrp="1"/>
          </p:cNvSpPr>
          <p:nvPr>
            <p:ph type="title"/>
          </p:nvPr>
        </p:nvSpPr>
        <p:spPr>
          <a:xfrm>
            <a:off x="8842248" y="1481328"/>
            <a:ext cx="2926080" cy="2468880"/>
          </a:xfrm>
        </p:spPr>
        <p:txBody>
          <a:bodyPr vert="horz" lIns="91440" tIns="45720" rIns="91440" bIns="45720" rtlCol="0" anchor="b">
            <a:normAutofit/>
          </a:bodyPr>
          <a:lstStyle/>
          <a:p>
            <a:r>
              <a:rPr lang="en-US" sz="3400" b="1" i="1">
                <a:effectLst>
                  <a:outerShdw blurRad="38100" dist="38100" dir="2700000" algn="tl">
                    <a:srgbClr val="000000">
                      <a:alpha val="43137"/>
                    </a:srgbClr>
                  </a:outerShdw>
                </a:effectLst>
              </a:rPr>
              <a:t>The Berean Challenge Fellowship Hour</a:t>
            </a:r>
            <a:br>
              <a:rPr lang="en-US" sz="3400" b="1" i="1">
                <a:effectLst>
                  <a:outerShdw blurRad="38100" dist="38100" dir="2700000" algn="tl">
                    <a:srgbClr val="000000">
                      <a:alpha val="43137"/>
                    </a:srgbClr>
                  </a:outerShdw>
                </a:effectLst>
              </a:rPr>
            </a:br>
            <a:br>
              <a:rPr lang="en-US" sz="3400" b="1" i="1">
                <a:effectLst>
                  <a:outerShdw blurRad="38100" dist="38100" dir="2700000" algn="tl">
                    <a:srgbClr val="000000">
                      <a:alpha val="43137"/>
                    </a:srgbClr>
                  </a:outerShdw>
                </a:effectLst>
              </a:rPr>
            </a:br>
            <a:endParaRPr lang="en-US" sz="3400" b="1"/>
          </a:p>
        </p:txBody>
      </p:sp>
      <p:sp>
        <p:nvSpPr>
          <p:cNvPr id="93"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Freeform: Shape 96">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5122" name="Picture 2" descr="Image result for worship and praise">
            <a:extLst>
              <a:ext uri="{FF2B5EF4-FFF2-40B4-BE49-F238E27FC236}">
                <a16:creationId xmlns:a16="http://schemas.microsoft.com/office/drawing/2014/main" id="{E3D159BF-91E2-425D-9DA1-4695C9DDCA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12" r="1" b="2206"/>
          <a:stretch/>
        </p:blipFill>
        <p:spPr bwMode="auto">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2E29F39-3A14-4237-871F-3E60EE510ED0}"/>
              </a:ext>
            </a:extLst>
          </p:cNvPr>
          <p:cNvSpPr txBox="1"/>
          <p:nvPr/>
        </p:nvSpPr>
        <p:spPr>
          <a:xfrm>
            <a:off x="8434972" y="5167730"/>
            <a:ext cx="2962158" cy="830997"/>
          </a:xfrm>
          <a:prstGeom prst="rect">
            <a:avLst/>
          </a:prstGeom>
          <a:noFill/>
        </p:spPr>
        <p:txBody>
          <a:bodyPr wrap="none" rtlCol="0">
            <a:spAutoFit/>
          </a:bodyPr>
          <a:lstStyle/>
          <a:p>
            <a:r>
              <a:rPr lang="en-US" sz="2400" b="1" i="1" dirty="0"/>
              <a:t>Use the Chat Box</a:t>
            </a:r>
          </a:p>
          <a:p>
            <a:r>
              <a:rPr lang="en-US" sz="2400" b="1" i="1" dirty="0"/>
              <a:t>To record your praise!</a:t>
            </a:r>
          </a:p>
        </p:txBody>
      </p:sp>
      <p:sp>
        <p:nvSpPr>
          <p:cNvPr id="20" name="TextBox 19">
            <a:extLst>
              <a:ext uri="{FF2B5EF4-FFF2-40B4-BE49-F238E27FC236}">
                <a16:creationId xmlns:a16="http://schemas.microsoft.com/office/drawing/2014/main" id="{9601F10A-1D52-4DAC-A4BC-2E3F965DA2CB}"/>
              </a:ext>
            </a:extLst>
          </p:cNvPr>
          <p:cNvSpPr txBox="1"/>
          <p:nvPr/>
        </p:nvSpPr>
        <p:spPr>
          <a:xfrm>
            <a:off x="0" y="6472216"/>
            <a:ext cx="4567469" cy="369332"/>
          </a:xfrm>
          <a:prstGeom prst="rect">
            <a:avLst/>
          </a:prstGeom>
          <a:noFill/>
        </p:spPr>
        <p:txBody>
          <a:bodyPr wrap="none" rtlCol="0">
            <a:spAutoFit/>
          </a:bodyPr>
          <a:lstStyle/>
          <a:p>
            <a:r>
              <a:rPr lang="en-US" b="1" dirty="0">
                <a:highlight>
                  <a:srgbClr val="FFFF00"/>
                </a:highlight>
              </a:rPr>
              <a:t>The Berean Virtual Lifeguard – (210) 381-4600</a:t>
            </a:r>
          </a:p>
        </p:txBody>
      </p:sp>
      <p:pic>
        <p:nvPicPr>
          <p:cNvPr id="21" name="Picture 20" descr="A picture containing drawing&#10;&#10;Description automatically generated">
            <a:extLst>
              <a:ext uri="{FF2B5EF4-FFF2-40B4-BE49-F238E27FC236}">
                <a16:creationId xmlns:a16="http://schemas.microsoft.com/office/drawing/2014/main" id="{ECA44AA6-D8A4-451C-A6C8-8DCDC45D0E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5457" y="6085848"/>
            <a:ext cx="1236428" cy="652190"/>
          </a:xfrm>
          <a:prstGeom prst="rect">
            <a:avLst/>
          </a:prstGeom>
        </p:spPr>
      </p:pic>
    </p:spTree>
    <p:extLst>
      <p:ext uri="{BB962C8B-B14F-4D97-AF65-F5344CB8AC3E}">
        <p14:creationId xmlns:p14="http://schemas.microsoft.com/office/powerpoint/2010/main" val="3941486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43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D421D6-A670-47F0-AF8D-BAD42848FDE7}"/>
              </a:ext>
            </a:extLst>
          </p:cNvPr>
          <p:cNvSpPr>
            <a:spLocks noGrp="1"/>
          </p:cNvSpPr>
          <p:nvPr>
            <p:ph type="title"/>
          </p:nvPr>
        </p:nvSpPr>
        <p:spPr>
          <a:xfrm>
            <a:off x="9100249" y="791775"/>
            <a:ext cx="2613872" cy="4794567"/>
          </a:xfrm>
        </p:spPr>
        <p:txBody>
          <a:bodyPr vert="horz" lIns="91440" tIns="45720" rIns="91440" bIns="45720" rtlCol="0" anchor="ctr">
            <a:normAutofit fontScale="90000"/>
          </a:bodyPr>
          <a:lstStyle/>
          <a:p>
            <a:pPr algn="ctr"/>
            <a:r>
              <a:rPr lang="en-US" sz="3600" b="1" i="1" dirty="0">
                <a:solidFill>
                  <a:srgbClr val="FFFFFF"/>
                </a:solidFill>
                <a:effectLst>
                  <a:outerShdw blurRad="38100" dist="38100" dir="2700000" algn="tl">
                    <a:srgbClr val="000000">
                      <a:alpha val="43137"/>
                    </a:srgbClr>
                  </a:outerShdw>
                </a:effectLst>
              </a:rPr>
              <a:t>The Berean Challenge Fellowship Hour</a:t>
            </a:r>
            <a:br>
              <a:rPr lang="en-US" sz="3600" b="1" i="1" dirty="0">
                <a:solidFill>
                  <a:srgbClr val="FFFFFF"/>
                </a:solidFill>
                <a:effectLst>
                  <a:outerShdw blurRad="38100" dist="38100" dir="2700000" algn="tl">
                    <a:srgbClr val="000000">
                      <a:alpha val="43137"/>
                    </a:srgbClr>
                  </a:outerShdw>
                </a:effectLst>
              </a:rPr>
            </a:br>
            <a:br>
              <a:rPr lang="en-US" sz="3600" b="1" i="1" dirty="0">
                <a:solidFill>
                  <a:srgbClr val="FFFFFF"/>
                </a:solidFill>
                <a:effectLst>
                  <a:outerShdw blurRad="38100" dist="38100" dir="2700000" algn="tl">
                    <a:srgbClr val="000000">
                      <a:alpha val="43137"/>
                    </a:srgbClr>
                  </a:outerShdw>
                </a:effectLst>
              </a:rPr>
            </a:br>
            <a:r>
              <a:rPr lang="en-US" sz="5400" b="1" i="1" dirty="0">
                <a:solidFill>
                  <a:srgbClr val="FFFFFF"/>
                </a:solidFill>
                <a:effectLst>
                  <a:outerShdw blurRad="38100" dist="38100" dir="2700000" algn="tl">
                    <a:srgbClr val="000000">
                      <a:alpha val="43137"/>
                    </a:srgbClr>
                  </a:outerShdw>
                </a:effectLst>
              </a:rPr>
              <a:t>Giving</a:t>
            </a:r>
            <a:br>
              <a:rPr lang="en-US" sz="5400" b="1" i="1" dirty="0">
                <a:solidFill>
                  <a:srgbClr val="FFFFFF"/>
                </a:solidFill>
                <a:effectLst>
                  <a:outerShdw blurRad="38100" dist="38100" dir="2700000" algn="tl">
                    <a:srgbClr val="000000">
                      <a:alpha val="43137"/>
                    </a:srgbClr>
                  </a:outerShdw>
                </a:effectLst>
              </a:rPr>
            </a:br>
            <a:r>
              <a:rPr lang="en-US" sz="5400" b="1" i="1" dirty="0">
                <a:solidFill>
                  <a:srgbClr val="FFFFFF"/>
                </a:solidFill>
                <a:effectLst>
                  <a:outerShdw blurRad="38100" dist="38100" dir="2700000" algn="tl">
                    <a:srgbClr val="000000">
                      <a:alpha val="43137"/>
                    </a:srgbClr>
                  </a:outerShdw>
                </a:effectLst>
              </a:rPr>
              <a:t>Time</a:t>
            </a:r>
            <a:br>
              <a:rPr lang="en-US" sz="5400" b="1" i="1" dirty="0">
                <a:solidFill>
                  <a:srgbClr val="FFFFFF"/>
                </a:solidFill>
                <a:effectLst>
                  <a:outerShdw blurRad="38100" dist="38100" dir="2700000" algn="tl">
                    <a:srgbClr val="000000">
                      <a:alpha val="43137"/>
                    </a:srgbClr>
                  </a:outerShdw>
                </a:effectLst>
              </a:rPr>
            </a:br>
            <a:r>
              <a:rPr lang="en-US" sz="2700" b="1" i="1" dirty="0" err="1">
                <a:solidFill>
                  <a:srgbClr val="FFFFFF"/>
                </a:solidFill>
                <a:effectLst>
                  <a:outerShdw blurRad="38100" dist="38100" dir="2700000" algn="tl">
                    <a:srgbClr val="000000">
                      <a:alpha val="43137"/>
                    </a:srgbClr>
                  </a:outerShdw>
                </a:effectLst>
              </a:rPr>
              <a:t>Givelify</a:t>
            </a:r>
            <a:br>
              <a:rPr lang="en-US" sz="2700" b="1" i="1" dirty="0">
                <a:solidFill>
                  <a:srgbClr val="FFFFFF"/>
                </a:solidFill>
                <a:effectLst>
                  <a:outerShdw blurRad="38100" dist="38100" dir="2700000" algn="tl">
                    <a:srgbClr val="000000">
                      <a:alpha val="43137"/>
                    </a:srgbClr>
                  </a:outerShdw>
                </a:effectLst>
              </a:rPr>
            </a:br>
            <a:r>
              <a:rPr lang="en-US" sz="2700" b="1" i="1" dirty="0" err="1">
                <a:solidFill>
                  <a:srgbClr val="FFFFFF"/>
                </a:solidFill>
                <a:effectLst>
                  <a:outerShdw blurRad="38100" dist="38100" dir="2700000" algn="tl">
                    <a:srgbClr val="000000">
                      <a:alpha val="43137"/>
                    </a:srgbClr>
                  </a:outerShdw>
                </a:effectLst>
              </a:rPr>
              <a:t>xxxxxx</a:t>
            </a:r>
            <a:r>
              <a:rPr lang="en-US" sz="2700" b="1" i="1" dirty="0">
                <a:solidFill>
                  <a:srgbClr val="FFFFFF"/>
                </a:solidFill>
                <a:effectLst>
                  <a:outerShdw blurRad="38100" dist="38100" dir="2700000" algn="tl">
                    <a:srgbClr val="000000">
                      <a:alpha val="43137"/>
                    </a:srgbClr>
                  </a:outerShdw>
                </a:effectLst>
              </a:rPr>
              <a:t>-xx</a:t>
            </a:r>
            <a:br>
              <a:rPr lang="en-US" sz="2700" b="1" i="1" dirty="0">
                <a:solidFill>
                  <a:srgbClr val="FFFFFF"/>
                </a:solidFill>
                <a:effectLst>
                  <a:outerShdw blurRad="38100" dist="38100" dir="2700000" algn="tl">
                    <a:srgbClr val="000000">
                      <a:alpha val="43137"/>
                    </a:srgbClr>
                  </a:outerShdw>
                </a:effectLst>
              </a:rPr>
            </a:br>
            <a:r>
              <a:rPr lang="en-US" sz="2700" b="1" i="1" dirty="0">
                <a:solidFill>
                  <a:srgbClr val="FFFFFF"/>
                </a:solidFill>
                <a:effectLst>
                  <a:outerShdw blurRad="38100" dist="38100" dir="2700000" algn="tl">
                    <a:srgbClr val="000000">
                      <a:alpha val="43137"/>
                    </a:srgbClr>
                  </a:outerShdw>
                </a:effectLst>
              </a:rPr>
              <a:t>Cash App</a:t>
            </a:r>
            <a:br>
              <a:rPr lang="en-US" sz="2700" b="1" i="1" dirty="0">
                <a:solidFill>
                  <a:srgbClr val="FFFFFF"/>
                </a:solidFill>
                <a:effectLst>
                  <a:outerShdw blurRad="38100" dist="38100" dir="2700000" algn="tl">
                    <a:srgbClr val="000000">
                      <a:alpha val="43137"/>
                    </a:srgbClr>
                  </a:outerShdw>
                </a:effectLst>
              </a:rPr>
            </a:br>
            <a:r>
              <a:rPr lang="en-US" sz="2700" b="1" i="1" dirty="0" err="1">
                <a:solidFill>
                  <a:srgbClr val="FFFFFF"/>
                </a:solidFill>
                <a:effectLst>
                  <a:outerShdw blurRad="38100" dist="38100" dir="2700000" algn="tl">
                    <a:srgbClr val="000000">
                      <a:alpha val="43137"/>
                    </a:srgbClr>
                  </a:outerShdw>
                </a:effectLst>
              </a:rPr>
              <a:t>xxxxxxx</a:t>
            </a:r>
            <a:r>
              <a:rPr lang="en-US" sz="2700" b="1" i="1" dirty="0">
                <a:solidFill>
                  <a:srgbClr val="FFFFFF"/>
                </a:solidFill>
                <a:effectLst>
                  <a:outerShdw blurRad="38100" dist="38100" dir="2700000" algn="tl">
                    <a:srgbClr val="000000">
                      <a:alpha val="43137"/>
                    </a:srgbClr>
                  </a:outerShdw>
                </a:effectLst>
              </a:rPr>
              <a:t>-xxx</a:t>
            </a:r>
            <a:br>
              <a:rPr lang="en-US" sz="2700" b="1" i="1" dirty="0">
                <a:solidFill>
                  <a:srgbClr val="FFFFFF"/>
                </a:solidFill>
                <a:effectLst>
                  <a:outerShdw blurRad="38100" dist="38100" dir="2700000" algn="tl">
                    <a:srgbClr val="000000">
                      <a:alpha val="43137"/>
                    </a:srgbClr>
                  </a:outerShdw>
                </a:effectLst>
              </a:rPr>
            </a:br>
            <a:r>
              <a:rPr lang="en-US" sz="2700" b="1" i="1" dirty="0">
                <a:solidFill>
                  <a:srgbClr val="FFFFFF"/>
                </a:solidFill>
                <a:effectLst>
                  <a:outerShdw blurRad="38100" dist="38100" dir="2700000" algn="tl">
                    <a:srgbClr val="000000">
                      <a:alpha val="43137"/>
                    </a:srgbClr>
                  </a:outerShdw>
                </a:effectLst>
              </a:rPr>
              <a:t>Square</a:t>
            </a:r>
            <a:br>
              <a:rPr lang="en-US" sz="2700" b="1" i="1" dirty="0">
                <a:solidFill>
                  <a:srgbClr val="FFFFFF"/>
                </a:solidFill>
                <a:effectLst>
                  <a:outerShdw blurRad="38100" dist="38100" dir="2700000" algn="tl">
                    <a:srgbClr val="000000">
                      <a:alpha val="43137"/>
                    </a:srgbClr>
                  </a:outerShdw>
                </a:effectLst>
              </a:rPr>
            </a:br>
            <a:r>
              <a:rPr lang="en-US" sz="2700" b="1" i="1" dirty="0">
                <a:solidFill>
                  <a:srgbClr val="FFFFFF"/>
                </a:solidFill>
                <a:effectLst>
                  <a:outerShdw blurRad="38100" dist="38100" dir="2700000" algn="tl">
                    <a:srgbClr val="000000">
                      <a:alpha val="43137"/>
                    </a:srgbClr>
                  </a:outerShdw>
                </a:effectLst>
              </a:rPr>
              <a:t>Envelopes</a:t>
            </a:r>
            <a:br>
              <a:rPr lang="en-US" sz="2700" b="1" i="1" dirty="0">
                <a:solidFill>
                  <a:srgbClr val="FFFFFF"/>
                </a:solidFill>
                <a:effectLst>
                  <a:outerShdw blurRad="38100" dist="38100" dir="2700000" algn="tl">
                    <a:srgbClr val="000000">
                      <a:alpha val="43137"/>
                    </a:srgbClr>
                  </a:outerShdw>
                </a:effectLst>
              </a:rPr>
            </a:br>
            <a:r>
              <a:rPr lang="en-US" sz="2700" b="1" i="1" dirty="0">
                <a:solidFill>
                  <a:srgbClr val="FFFFFF"/>
                </a:solidFill>
                <a:effectLst>
                  <a:outerShdw blurRad="38100" dist="38100" dir="2700000" algn="tl">
                    <a:srgbClr val="000000">
                      <a:alpha val="43137"/>
                    </a:srgbClr>
                  </a:outerShdw>
                </a:effectLst>
              </a:rPr>
              <a:t>Direct Deposit</a:t>
            </a:r>
            <a:endParaRPr lang="en-US" sz="2700" b="1" dirty="0">
              <a:solidFill>
                <a:srgbClr val="FFFFFF"/>
              </a:solidFill>
            </a:endParaRPr>
          </a:p>
        </p:txBody>
      </p:sp>
      <p:sp>
        <p:nvSpPr>
          <p:cNvPr id="7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mage result for the lord loves a cheerful giver">
            <a:extLst>
              <a:ext uri="{FF2B5EF4-FFF2-40B4-BE49-F238E27FC236}">
                <a16:creationId xmlns:a16="http://schemas.microsoft.com/office/drawing/2014/main" id="{75A41C70-0F2A-407F-BC7E-A2B0C5DFB3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499"/>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FBF84E8-CBA3-4B95-ADAF-FA567D1982F2}"/>
              </a:ext>
            </a:extLst>
          </p:cNvPr>
          <p:cNvSpPr txBox="1"/>
          <p:nvPr/>
        </p:nvSpPr>
        <p:spPr>
          <a:xfrm>
            <a:off x="0" y="6472216"/>
            <a:ext cx="4567469" cy="369332"/>
          </a:xfrm>
          <a:prstGeom prst="rect">
            <a:avLst/>
          </a:prstGeom>
          <a:noFill/>
        </p:spPr>
        <p:txBody>
          <a:bodyPr wrap="none" rtlCol="0">
            <a:spAutoFit/>
          </a:bodyPr>
          <a:lstStyle/>
          <a:p>
            <a:r>
              <a:rPr lang="en-US" b="1" dirty="0">
                <a:highlight>
                  <a:srgbClr val="FFFF00"/>
                </a:highlight>
              </a:rPr>
              <a:t>The Berean Virtual Lifeguard – (210) 381-4600</a:t>
            </a:r>
          </a:p>
        </p:txBody>
      </p:sp>
      <p:pic>
        <p:nvPicPr>
          <p:cNvPr id="8" name="Picture 7" descr="A picture containing drawing&#10;&#10;Description automatically generated">
            <a:extLst>
              <a:ext uri="{FF2B5EF4-FFF2-40B4-BE49-F238E27FC236}">
                <a16:creationId xmlns:a16="http://schemas.microsoft.com/office/drawing/2014/main" id="{4CAF142A-6498-49EC-87C3-182E835C1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6356" y="6146121"/>
            <a:ext cx="1236428" cy="652190"/>
          </a:xfrm>
          <a:prstGeom prst="rect">
            <a:avLst/>
          </a:prstGeom>
        </p:spPr>
      </p:pic>
    </p:spTree>
    <p:extLst>
      <p:ext uri="{BB962C8B-B14F-4D97-AF65-F5344CB8AC3E}">
        <p14:creationId xmlns:p14="http://schemas.microsoft.com/office/powerpoint/2010/main" val="3829650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68A7ACB0-42DF-4B73-9570-DDF48F861AFF}"/>
              </a:ext>
            </a:extLst>
          </p:cNvPr>
          <p:cNvSpPr txBox="1">
            <a:spLocks/>
          </p:cNvSpPr>
          <p:nvPr/>
        </p:nvSpPr>
        <p:spPr>
          <a:xfrm>
            <a:off x="8740797" y="1122363"/>
            <a:ext cx="3084758" cy="290288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000" b="1" i="1" kern="1200" dirty="0">
                <a:solidFill>
                  <a:schemeClr val="accent2">
                    <a:lumMod val="50000"/>
                  </a:schemeClr>
                </a:solidFill>
                <a:effectLst>
                  <a:outerShdw blurRad="38100" dist="38100" dir="2700000" algn="tl">
                    <a:srgbClr val="000000">
                      <a:alpha val="43137"/>
                    </a:srgbClr>
                  </a:outerShdw>
                </a:effectLst>
                <a:latin typeface="+mj-lt"/>
                <a:ea typeface="+mj-ea"/>
                <a:cs typeface="+mj-cs"/>
              </a:rPr>
              <a:t>The Berean Challenge Fellowship Hour</a:t>
            </a:r>
            <a:endParaRPr lang="en-US" sz="4000" b="1" kern="1200" dirty="0">
              <a:solidFill>
                <a:schemeClr val="accent2">
                  <a:lumMod val="50000"/>
                </a:schemeClr>
              </a:solidFill>
              <a:latin typeface="+mj-lt"/>
              <a:ea typeface="+mj-ea"/>
              <a:cs typeface="+mj-cs"/>
            </a:endParaRPr>
          </a:p>
        </p:txBody>
      </p:sp>
      <p:grpSp>
        <p:nvGrpSpPr>
          <p:cNvPr id="20" name="Group 19">
            <a:extLst>
              <a:ext uri="{FF2B5EF4-FFF2-40B4-BE49-F238E27FC236}">
                <a16:creationId xmlns:a16="http://schemas.microsoft.com/office/drawing/2014/main" id="{9A19A3F5-314C-46CC-8695-7C6BFCACFE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41664" y="73152"/>
            <a:ext cx="1178966" cy="232963"/>
            <a:chOff x="7763256" y="73152"/>
            <a:chExt cx="1178966" cy="232963"/>
          </a:xfrm>
        </p:grpSpPr>
        <p:sp>
          <p:nvSpPr>
            <p:cNvPr id="21" name="Rectangle 64">
              <a:extLst>
                <a:ext uri="{FF2B5EF4-FFF2-40B4-BE49-F238E27FC236}">
                  <a16:creationId xmlns:a16="http://schemas.microsoft.com/office/drawing/2014/main" id="{278F674D-D76D-4798-B032-C8B53BB24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93C95A67-CFD6-49FD-BAAA-A697C0CD3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182CC514-9A22-43DC-9B8B-274A1BA4F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C5736E08-B988-4CC3-A244-9E5F806B4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B2938EAC-3109-4B44-9E80-A9A7D99F1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E10B9525-3F05-4446-8486-E44910EE65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F93E511D-E6DC-4D13-976A-0110E165A5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85684F25-E83E-4E6D-AD9A-B9BDDB0E7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118B2579-8426-416F-8744-D7EB91511A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5B4CB9E6-5FA1-4665-888E-BEBD41CC8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5095E589-7E16-4865-B076-8C04BA65A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6D0546CB-725B-4586-BEDD-A8E1DA496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AB5EE017-5E43-4AB4-BF17-C2150694C3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456BFE42-FE3E-4763-A6E8-BC9C34C10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A395DBA0-7465-4857-B1C8-CB25971B0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BC8EB897-B7B1-4BAD-AB7C-A40DE6F4B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4664B19C-7F4F-4092-ADCA-581CE08E1A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1841D5A7-F7A1-4A43-834B-F6DF2B0E2F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4">
              <a:extLst>
                <a:ext uri="{FF2B5EF4-FFF2-40B4-BE49-F238E27FC236}">
                  <a16:creationId xmlns:a16="http://schemas.microsoft.com/office/drawing/2014/main" id="{07387B72-31EA-4F4A-8CAD-2132C333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6">
              <a:extLst>
                <a:ext uri="{FF2B5EF4-FFF2-40B4-BE49-F238E27FC236}">
                  <a16:creationId xmlns:a16="http://schemas.microsoft.com/office/drawing/2014/main" id="{99841BC6-D90A-4F47-B7B0-21B4DEA249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A screenshot of a cell phone&#10;&#10;Description automatically generated">
            <a:extLst>
              <a:ext uri="{FF2B5EF4-FFF2-40B4-BE49-F238E27FC236}">
                <a16:creationId xmlns:a16="http://schemas.microsoft.com/office/drawing/2014/main" id="{54E41132-64C6-42B8-B910-89546D56B3FF}"/>
              </a:ext>
            </a:extLst>
          </p:cNvPr>
          <p:cNvPicPr>
            <a:picLocks noChangeAspect="1"/>
          </p:cNvPicPr>
          <p:nvPr/>
        </p:nvPicPr>
        <p:blipFill rotWithShape="1">
          <a:blip r:embed="rId2">
            <a:extLst>
              <a:ext uri="{28A0092B-C50C-407E-A947-70E740481C1C}">
                <a14:useLocalDpi xmlns:a14="http://schemas.microsoft.com/office/drawing/2010/main" val="0"/>
              </a:ext>
            </a:extLst>
          </a:blip>
          <a:srcRect l="5196" r="185" b="-3"/>
          <a:stretch/>
        </p:blipFill>
        <p:spPr>
          <a:xfrm>
            <a:off x="224949" y="576072"/>
            <a:ext cx="3919228" cy="5522976"/>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3BB5C65C-62B3-4E43-805C-FD30CB2A4F0D}"/>
              </a:ext>
            </a:extLst>
          </p:cNvPr>
          <p:cNvPicPr>
            <a:picLocks noChangeAspect="1"/>
          </p:cNvPicPr>
          <p:nvPr/>
        </p:nvPicPr>
        <p:blipFill rotWithShape="1">
          <a:blip r:embed="rId3">
            <a:extLst>
              <a:ext uri="{28A0092B-C50C-407E-A947-70E740481C1C}">
                <a14:useLocalDpi xmlns:a14="http://schemas.microsoft.com/office/drawing/2010/main" val="0"/>
              </a:ext>
            </a:extLst>
          </a:blip>
          <a:srcRect l="14520" r="32210"/>
          <a:stretch/>
        </p:blipFill>
        <p:spPr>
          <a:xfrm>
            <a:off x="4346544" y="576072"/>
            <a:ext cx="3922776" cy="5522976"/>
          </a:xfrm>
          <a:prstGeom prst="rect">
            <a:avLst/>
          </a:prstGeom>
        </p:spPr>
      </p:pic>
      <p:sp>
        <p:nvSpPr>
          <p:cNvPr id="42" name="Rectangle 41">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2">
            <a:extLst>
              <a:ext uri="{FF2B5EF4-FFF2-40B4-BE49-F238E27FC236}">
                <a16:creationId xmlns:a16="http://schemas.microsoft.com/office/drawing/2014/main" id="{09AEDC7F-C106-45B1-97D7-EF0267445D1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A picture containing drawing&#10;&#10;Description automatically generated">
            <a:extLst>
              <a:ext uri="{FF2B5EF4-FFF2-40B4-BE49-F238E27FC236}">
                <a16:creationId xmlns:a16="http://schemas.microsoft.com/office/drawing/2014/main" id="{988E1A78-89EF-4AC8-AD58-4B948A857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0623" y="6099048"/>
            <a:ext cx="1236428" cy="652190"/>
          </a:xfrm>
          <a:prstGeom prst="rect">
            <a:avLst/>
          </a:prstGeom>
        </p:spPr>
      </p:pic>
    </p:spTree>
    <p:extLst>
      <p:ext uri="{BB962C8B-B14F-4D97-AF65-F5344CB8AC3E}">
        <p14:creationId xmlns:p14="http://schemas.microsoft.com/office/powerpoint/2010/main" val="3861925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65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D421D6-A670-47F0-AF8D-BAD42848FDE7}"/>
              </a:ext>
            </a:extLst>
          </p:cNvPr>
          <p:cNvSpPr>
            <a:spLocks noGrp="1"/>
          </p:cNvSpPr>
          <p:nvPr>
            <p:ph type="title"/>
          </p:nvPr>
        </p:nvSpPr>
        <p:spPr>
          <a:xfrm>
            <a:off x="9084774" y="829694"/>
            <a:ext cx="2613872" cy="4794567"/>
          </a:xfrm>
        </p:spPr>
        <p:txBody>
          <a:bodyPr vert="horz" lIns="91440" tIns="45720" rIns="91440" bIns="45720" rtlCol="0" anchor="ctr">
            <a:normAutofit fontScale="90000"/>
          </a:bodyPr>
          <a:lstStyle/>
          <a:p>
            <a:pPr algn="ctr"/>
            <a:r>
              <a:rPr lang="en-US" sz="3600" b="1" i="1" dirty="0">
                <a:solidFill>
                  <a:srgbClr val="FFFFFF"/>
                </a:solidFill>
                <a:effectLst>
                  <a:outerShdw blurRad="38100" dist="38100" dir="2700000" algn="tl">
                    <a:srgbClr val="000000">
                      <a:alpha val="43137"/>
                    </a:srgbClr>
                  </a:outerShdw>
                </a:effectLst>
              </a:rPr>
              <a:t>The Berean Challenge Fellowship Hour</a:t>
            </a:r>
            <a:br>
              <a:rPr lang="en-US" sz="3600" b="1" i="1" dirty="0">
                <a:solidFill>
                  <a:srgbClr val="FFFFFF"/>
                </a:solidFill>
                <a:effectLst>
                  <a:outerShdw blurRad="38100" dist="38100" dir="2700000" algn="tl">
                    <a:srgbClr val="000000">
                      <a:alpha val="43137"/>
                    </a:srgbClr>
                  </a:outerShdw>
                </a:effectLst>
              </a:rPr>
            </a:br>
            <a:br>
              <a:rPr lang="en-US" sz="3600" b="1" i="1" dirty="0">
                <a:solidFill>
                  <a:srgbClr val="FFFFFF"/>
                </a:solidFill>
                <a:effectLst>
                  <a:outerShdw blurRad="38100" dist="38100" dir="2700000" algn="tl">
                    <a:srgbClr val="000000">
                      <a:alpha val="43137"/>
                    </a:srgbClr>
                  </a:outerShdw>
                </a:effectLst>
              </a:rPr>
            </a:br>
            <a:r>
              <a:rPr lang="en-US" b="1" i="1" dirty="0">
                <a:solidFill>
                  <a:srgbClr val="FFFFFF"/>
                </a:solidFill>
                <a:effectLst>
                  <a:outerShdw blurRad="38100" dist="38100" dir="2700000" algn="tl">
                    <a:srgbClr val="000000">
                      <a:alpha val="43137"/>
                    </a:srgbClr>
                  </a:outerShdw>
                </a:effectLst>
              </a:rPr>
              <a:t>Community</a:t>
            </a:r>
            <a:br>
              <a:rPr lang="en-US" b="1" i="1" dirty="0">
                <a:solidFill>
                  <a:srgbClr val="FFFFFF"/>
                </a:solidFill>
                <a:effectLst>
                  <a:outerShdw blurRad="38100" dist="38100" dir="2700000" algn="tl">
                    <a:srgbClr val="000000">
                      <a:alpha val="43137"/>
                    </a:srgbClr>
                  </a:outerShdw>
                </a:effectLst>
              </a:rPr>
            </a:br>
            <a:r>
              <a:rPr lang="en-US" b="1" i="1" dirty="0">
                <a:solidFill>
                  <a:srgbClr val="FFFFFF"/>
                </a:solidFill>
                <a:effectLst>
                  <a:outerShdw blurRad="38100" dist="38100" dir="2700000" algn="tl">
                    <a:srgbClr val="000000">
                      <a:alpha val="43137"/>
                    </a:srgbClr>
                  </a:outerShdw>
                </a:effectLst>
              </a:rPr>
              <a:t>Prayer Time</a:t>
            </a:r>
            <a:br>
              <a:rPr lang="en-US" b="1" i="1" dirty="0">
                <a:solidFill>
                  <a:srgbClr val="FFFFFF"/>
                </a:solidFill>
                <a:effectLst>
                  <a:outerShdw blurRad="38100" dist="38100" dir="2700000" algn="tl">
                    <a:srgbClr val="000000">
                      <a:alpha val="43137"/>
                    </a:srgbClr>
                  </a:outerShdw>
                </a:effectLst>
              </a:rPr>
            </a:br>
            <a:br>
              <a:rPr lang="en-US" b="1" i="1" dirty="0">
                <a:solidFill>
                  <a:srgbClr val="FFFFFF"/>
                </a:solidFill>
                <a:effectLst>
                  <a:outerShdw blurRad="38100" dist="38100" dir="2700000" algn="tl">
                    <a:srgbClr val="000000">
                      <a:alpha val="43137"/>
                    </a:srgbClr>
                  </a:outerShdw>
                </a:effectLst>
              </a:rPr>
            </a:br>
            <a:r>
              <a:rPr lang="en-US" sz="3100" b="1" i="1" dirty="0">
                <a:solidFill>
                  <a:srgbClr val="FFFFFF"/>
                </a:solidFill>
                <a:effectLst>
                  <a:outerShdw blurRad="38100" dist="38100" dir="2700000" algn="tl">
                    <a:srgbClr val="000000">
                      <a:alpha val="43137"/>
                    </a:srgbClr>
                  </a:outerShdw>
                </a:effectLst>
              </a:rPr>
              <a:t>Use the Chat Box to Request Prayer</a:t>
            </a:r>
            <a:endParaRPr lang="en-US" sz="3100" b="1" dirty="0">
              <a:solidFill>
                <a:srgbClr val="FFFFFF"/>
              </a:solidFill>
            </a:endParaRPr>
          </a:p>
        </p:txBody>
      </p:sp>
      <p:sp>
        <p:nvSpPr>
          <p:cNvPr id="7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Image result for prayer time">
            <a:extLst>
              <a:ext uri="{FF2B5EF4-FFF2-40B4-BE49-F238E27FC236}">
                <a16:creationId xmlns:a16="http://schemas.microsoft.com/office/drawing/2014/main" id="{E65B6D51-F711-4DB9-BAF7-358BBFD037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67" r="8907"/>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8FBF622-6C31-4765-A419-638A49BF3007}"/>
              </a:ext>
            </a:extLst>
          </p:cNvPr>
          <p:cNvSpPr txBox="1"/>
          <p:nvPr/>
        </p:nvSpPr>
        <p:spPr>
          <a:xfrm>
            <a:off x="0" y="6472216"/>
            <a:ext cx="4567469" cy="369332"/>
          </a:xfrm>
          <a:prstGeom prst="rect">
            <a:avLst/>
          </a:prstGeom>
          <a:noFill/>
        </p:spPr>
        <p:txBody>
          <a:bodyPr wrap="none" rtlCol="0">
            <a:spAutoFit/>
          </a:bodyPr>
          <a:lstStyle/>
          <a:p>
            <a:r>
              <a:rPr lang="en-US" b="1" dirty="0">
                <a:highlight>
                  <a:srgbClr val="FFFF00"/>
                </a:highlight>
              </a:rPr>
              <a:t>The Berean Virtual Lifeguard – (210) 381-4600</a:t>
            </a:r>
          </a:p>
        </p:txBody>
      </p:sp>
      <p:pic>
        <p:nvPicPr>
          <p:cNvPr id="11" name="Picture 10" descr="A picture containing drawing&#10;&#10;Description automatically generated">
            <a:extLst>
              <a:ext uri="{FF2B5EF4-FFF2-40B4-BE49-F238E27FC236}">
                <a16:creationId xmlns:a16="http://schemas.microsoft.com/office/drawing/2014/main" id="{1A92C7C6-B790-46BC-8F92-B62156EC7A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5457" y="6085848"/>
            <a:ext cx="1236428" cy="652190"/>
          </a:xfrm>
          <a:prstGeom prst="rect">
            <a:avLst/>
          </a:prstGeom>
        </p:spPr>
      </p:pic>
    </p:spTree>
    <p:extLst>
      <p:ext uri="{BB962C8B-B14F-4D97-AF65-F5344CB8AC3E}">
        <p14:creationId xmlns:p14="http://schemas.microsoft.com/office/powerpoint/2010/main" val="4018395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D421D6-A670-47F0-AF8D-BAD42848FDE7}"/>
              </a:ext>
            </a:extLst>
          </p:cNvPr>
          <p:cNvSpPr>
            <a:spLocks noGrp="1"/>
          </p:cNvSpPr>
          <p:nvPr>
            <p:ph type="title"/>
          </p:nvPr>
        </p:nvSpPr>
        <p:spPr>
          <a:xfrm>
            <a:off x="9093496" y="618681"/>
            <a:ext cx="2613872" cy="4794567"/>
          </a:xfrm>
        </p:spPr>
        <p:txBody>
          <a:bodyPr vert="horz" lIns="91440" tIns="45720" rIns="91440" bIns="45720" rtlCol="0" anchor="ctr">
            <a:normAutofit fontScale="90000"/>
          </a:bodyPr>
          <a:lstStyle/>
          <a:p>
            <a:pPr algn="ctr"/>
            <a:r>
              <a:rPr lang="en-US" sz="3600" b="1" i="1" dirty="0">
                <a:solidFill>
                  <a:srgbClr val="FFFFFF"/>
                </a:solidFill>
                <a:effectLst>
                  <a:outerShdw blurRad="38100" dist="38100" dir="2700000" algn="tl">
                    <a:srgbClr val="000000">
                      <a:alpha val="43137"/>
                    </a:srgbClr>
                  </a:outerShdw>
                </a:effectLst>
              </a:rPr>
              <a:t>The Berean Challenge Fellowship Hour</a:t>
            </a:r>
            <a:br>
              <a:rPr lang="en-US" sz="3600" b="1" i="1" dirty="0">
                <a:solidFill>
                  <a:srgbClr val="FFFFFF"/>
                </a:solidFill>
                <a:effectLst>
                  <a:outerShdw blurRad="38100" dist="38100" dir="2700000" algn="tl">
                    <a:srgbClr val="000000">
                      <a:alpha val="43137"/>
                    </a:srgbClr>
                  </a:outerShdw>
                </a:effectLst>
              </a:rPr>
            </a:br>
            <a:br>
              <a:rPr lang="en-US" sz="3600" b="1" i="1" dirty="0">
                <a:solidFill>
                  <a:srgbClr val="FFFFFF"/>
                </a:solidFill>
                <a:effectLst>
                  <a:outerShdw blurRad="38100" dist="38100" dir="2700000" algn="tl">
                    <a:srgbClr val="000000">
                      <a:alpha val="43137"/>
                    </a:srgbClr>
                  </a:outerShdw>
                </a:effectLst>
              </a:rPr>
            </a:br>
            <a:r>
              <a:rPr lang="en-US" b="1" i="1" dirty="0">
                <a:solidFill>
                  <a:srgbClr val="FFFFFF"/>
                </a:solidFill>
                <a:effectLst>
                  <a:outerShdw blurRad="38100" dist="38100" dir="2700000" algn="tl">
                    <a:srgbClr val="000000">
                      <a:alpha val="43137"/>
                    </a:srgbClr>
                  </a:outerShdw>
                </a:effectLst>
              </a:rPr>
              <a:t>Preparation</a:t>
            </a:r>
            <a:br>
              <a:rPr lang="en-US" b="1" i="1" dirty="0">
                <a:solidFill>
                  <a:srgbClr val="FFFFFF"/>
                </a:solidFill>
                <a:effectLst>
                  <a:outerShdw blurRad="38100" dist="38100" dir="2700000" algn="tl">
                    <a:srgbClr val="000000">
                      <a:alpha val="43137"/>
                    </a:srgbClr>
                  </a:outerShdw>
                </a:effectLst>
              </a:rPr>
            </a:br>
            <a:r>
              <a:rPr lang="en-US" b="1" i="1" dirty="0">
                <a:solidFill>
                  <a:srgbClr val="FFFFFF"/>
                </a:solidFill>
                <a:effectLst>
                  <a:outerShdw blurRad="38100" dist="38100" dir="2700000" algn="tl">
                    <a:srgbClr val="000000">
                      <a:alpha val="43137"/>
                    </a:srgbClr>
                  </a:outerShdw>
                </a:effectLst>
              </a:rPr>
              <a:t>for the </a:t>
            </a:r>
            <a:br>
              <a:rPr lang="en-US" b="1" i="1" dirty="0">
                <a:solidFill>
                  <a:srgbClr val="FFFFFF"/>
                </a:solidFill>
                <a:effectLst>
                  <a:outerShdw blurRad="38100" dist="38100" dir="2700000" algn="tl">
                    <a:srgbClr val="000000">
                      <a:alpha val="43137"/>
                    </a:srgbClr>
                  </a:outerShdw>
                </a:effectLst>
              </a:rPr>
            </a:br>
            <a:r>
              <a:rPr lang="en-US" b="1" i="1" dirty="0">
                <a:solidFill>
                  <a:srgbClr val="FFFFFF"/>
                </a:solidFill>
                <a:effectLst>
                  <a:outerShdw blurRad="38100" dist="38100" dir="2700000" algn="tl">
                    <a:srgbClr val="000000">
                      <a:alpha val="43137"/>
                    </a:srgbClr>
                  </a:outerShdw>
                </a:effectLst>
              </a:rPr>
              <a:t>Word</a:t>
            </a:r>
            <a:endParaRPr lang="en-US" b="1" dirty="0">
              <a:solidFill>
                <a:srgbClr val="FFFFFF"/>
              </a:solidFill>
            </a:endParaRPr>
          </a:p>
        </p:txBody>
      </p:sp>
      <p:sp>
        <p:nvSpPr>
          <p:cNvPr id="7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Image result for prepare your heart for the word of god">
            <a:extLst>
              <a:ext uri="{FF2B5EF4-FFF2-40B4-BE49-F238E27FC236}">
                <a16:creationId xmlns:a16="http://schemas.microsoft.com/office/drawing/2014/main" id="{BF64B09C-6AD3-47B5-9587-BA27BEB702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3" r="1" b="1"/>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EEC06F6-F670-47FE-9225-F311FC739B54}"/>
              </a:ext>
            </a:extLst>
          </p:cNvPr>
          <p:cNvSpPr txBox="1"/>
          <p:nvPr/>
        </p:nvSpPr>
        <p:spPr>
          <a:xfrm>
            <a:off x="0" y="6472216"/>
            <a:ext cx="4567469" cy="369332"/>
          </a:xfrm>
          <a:prstGeom prst="rect">
            <a:avLst/>
          </a:prstGeom>
          <a:noFill/>
        </p:spPr>
        <p:txBody>
          <a:bodyPr wrap="none" rtlCol="0">
            <a:spAutoFit/>
          </a:bodyPr>
          <a:lstStyle/>
          <a:p>
            <a:r>
              <a:rPr lang="en-US" b="1" dirty="0">
                <a:highlight>
                  <a:srgbClr val="FFFF00"/>
                </a:highlight>
              </a:rPr>
              <a:t>The Berean Virtual Lifeguard – (210) 381-4600</a:t>
            </a:r>
          </a:p>
        </p:txBody>
      </p:sp>
      <p:pic>
        <p:nvPicPr>
          <p:cNvPr id="8" name="Picture 7" descr="A picture containing drawing&#10;&#10;Description automatically generated">
            <a:extLst>
              <a:ext uri="{FF2B5EF4-FFF2-40B4-BE49-F238E27FC236}">
                <a16:creationId xmlns:a16="http://schemas.microsoft.com/office/drawing/2014/main" id="{52C73207-545A-4D1A-9460-79C35F0C52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5457" y="6085848"/>
            <a:ext cx="1236428" cy="652190"/>
          </a:xfrm>
          <a:prstGeom prst="rect">
            <a:avLst/>
          </a:prstGeom>
        </p:spPr>
      </p:pic>
    </p:spTree>
    <p:extLst>
      <p:ext uri="{BB962C8B-B14F-4D97-AF65-F5344CB8AC3E}">
        <p14:creationId xmlns:p14="http://schemas.microsoft.com/office/powerpoint/2010/main" val="871094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012E9-3A23-4F92-AC4F-EE426942D6EA}"/>
              </a:ext>
            </a:extLst>
          </p:cNvPr>
          <p:cNvSpPr>
            <a:spLocks noGrp="1"/>
          </p:cNvSpPr>
          <p:nvPr>
            <p:ph type="title"/>
          </p:nvPr>
        </p:nvSpPr>
        <p:spPr>
          <a:xfrm>
            <a:off x="867980" y="18255"/>
            <a:ext cx="10515600" cy="1325563"/>
          </a:xfrm>
        </p:spPr>
        <p:txBody>
          <a:bodyPr/>
          <a:lstStyle/>
          <a:p>
            <a:pPr algn="ctr"/>
            <a:r>
              <a:rPr lang="en-US" b="1">
                <a:solidFill>
                  <a:schemeClr val="accent2">
                    <a:lumMod val="50000"/>
                  </a:schemeClr>
                </a:solidFill>
                <a:latin typeface="+mn-lt"/>
              </a:rPr>
              <a:t>Keeping the Flock Fed and Connected</a:t>
            </a:r>
            <a:endParaRPr lang="en-US" b="1" dirty="0">
              <a:solidFill>
                <a:schemeClr val="accent2">
                  <a:lumMod val="50000"/>
                </a:schemeClr>
              </a:solidFill>
              <a:latin typeface="+mn-lt"/>
            </a:endParaRPr>
          </a:p>
        </p:txBody>
      </p:sp>
      <p:sp>
        <p:nvSpPr>
          <p:cNvPr id="3" name="Content Placeholder 2">
            <a:extLst>
              <a:ext uri="{FF2B5EF4-FFF2-40B4-BE49-F238E27FC236}">
                <a16:creationId xmlns:a16="http://schemas.microsoft.com/office/drawing/2014/main" id="{ECE7DCC1-EC2C-443F-8489-8C11CE52DE00}"/>
              </a:ext>
            </a:extLst>
          </p:cNvPr>
          <p:cNvSpPr>
            <a:spLocks noGrp="1"/>
          </p:cNvSpPr>
          <p:nvPr>
            <p:ph idx="1"/>
          </p:nvPr>
        </p:nvSpPr>
        <p:spPr>
          <a:xfrm>
            <a:off x="440635" y="1353895"/>
            <a:ext cx="10515600" cy="4351338"/>
          </a:xfrm>
        </p:spPr>
        <p:txBody>
          <a:bodyPr>
            <a:normAutofit lnSpcReduction="10000"/>
          </a:bodyPr>
          <a:lstStyle/>
          <a:p>
            <a:r>
              <a:rPr lang="en-US" b="1" i="1">
                <a:solidFill>
                  <a:schemeClr val="accent2">
                    <a:lumMod val="50000"/>
                  </a:schemeClr>
                </a:solidFill>
              </a:rPr>
              <a:t>Running pulling our britches up</a:t>
            </a:r>
          </a:p>
          <a:p>
            <a:r>
              <a:rPr lang="en-US" b="1" i="1">
                <a:solidFill>
                  <a:schemeClr val="accent2">
                    <a:lumMod val="50000"/>
                  </a:schemeClr>
                </a:solidFill>
              </a:rPr>
              <a:t>Shining a light through the fog</a:t>
            </a:r>
          </a:p>
          <a:p>
            <a:r>
              <a:rPr lang="en-US" b="1" i="1">
                <a:solidFill>
                  <a:schemeClr val="accent2">
                    <a:lumMod val="50000"/>
                  </a:schemeClr>
                </a:solidFill>
              </a:rPr>
              <a:t>Further evidence of a VUCA world </a:t>
            </a:r>
          </a:p>
          <a:p>
            <a:r>
              <a:rPr lang="en-US" b="1" i="1">
                <a:solidFill>
                  <a:schemeClr val="accent2">
                    <a:lumMod val="50000"/>
                  </a:schemeClr>
                </a:solidFill>
              </a:rPr>
              <a:t>We are being organically disrupted</a:t>
            </a:r>
          </a:p>
          <a:p>
            <a:r>
              <a:rPr lang="en-US" b="1" i="1">
                <a:solidFill>
                  <a:schemeClr val="accent2">
                    <a:lumMod val="50000"/>
                  </a:schemeClr>
                </a:solidFill>
              </a:rPr>
              <a:t>Churches that are hurting could die</a:t>
            </a:r>
          </a:p>
          <a:p>
            <a:r>
              <a:rPr lang="en-US" b="1" i="1">
                <a:solidFill>
                  <a:schemeClr val="accent2">
                    <a:lumMod val="50000"/>
                  </a:schemeClr>
                </a:solidFill>
              </a:rPr>
              <a:t>Things will not be the same Post-Corona</a:t>
            </a:r>
          </a:p>
          <a:p>
            <a:r>
              <a:rPr lang="en-US" b="1" i="1">
                <a:solidFill>
                  <a:schemeClr val="accent2">
                    <a:lumMod val="50000"/>
                  </a:schemeClr>
                </a:solidFill>
              </a:rPr>
              <a:t>Forced into the future </a:t>
            </a:r>
          </a:p>
          <a:p>
            <a:pPr marL="0" indent="0">
              <a:buNone/>
            </a:pPr>
            <a:r>
              <a:rPr lang="en-US" b="1" i="1">
                <a:solidFill>
                  <a:schemeClr val="accent2">
                    <a:lumMod val="50000"/>
                  </a:schemeClr>
                </a:solidFill>
              </a:rPr>
              <a:t>	Fred Flintstone meets George Jetson </a:t>
            </a:r>
          </a:p>
          <a:p>
            <a:r>
              <a:rPr lang="en-US" b="1" i="1">
                <a:solidFill>
                  <a:schemeClr val="accent2">
                    <a:lumMod val="50000"/>
                  </a:schemeClr>
                </a:solidFill>
              </a:rPr>
              <a:t>But the gates of hades shall not prevail</a:t>
            </a:r>
          </a:p>
          <a:p>
            <a:endParaRPr lang="en-US" dirty="0"/>
          </a:p>
        </p:txBody>
      </p:sp>
      <p:pic>
        <p:nvPicPr>
          <p:cNvPr id="32770" name="Picture 2" descr="Image result for pull up your pants and do the work">
            <a:extLst>
              <a:ext uri="{FF2B5EF4-FFF2-40B4-BE49-F238E27FC236}">
                <a16:creationId xmlns:a16="http://schemas.microsoft.com/office/drawing/2014/main" id="{EED373E6-2905-4F3F-BC24-E0FC9C557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7587" y="1027907"/>
            <a:ext cx="3663778" cy="5387909"/>
          </a:xfrm>
          <a:prstGeom prst="rect">
            <a:avLst/>
          </a:prstGeom>
          <a:noFill/>
          <a:ln w="60325">
            <a:solidFill>
              <a:schemeClr val="accent2">
                <a:lumMod val="50000"/>
              </a:schemeClr>
            </a:solidFill>
          </a:ln>
          <a:extLst>
            <a:ext uri="{909E8E84-426E-40DD-AFC4-6F175D3DCCD1}">
              <a14:hiddenFill xmlns:a14="http://schemas.microsoft.com/office/drawing/2010/main">
                <a:solidFill>
                  <a:srgbClr val="FFFFFF"/>
                </a:solidFill>
              </a14:hiddenFill>
            </a:ext>
          </a:extLst>
        </p:spPr>
      </p:pic>
      <p:pic>
        <p:nvPicPr>
          <p:cNvPr id="6" name="Picture 5" descr="A picture containing drawing&#10;&#10;Description automatically generated">
            <a:extLst>
              <a:ext uri="{FF2B5EF4-FFF2-40B4-BE49-F238E27FC236}">
                <a16:creationId xmlns:a16="http://schemas.microsoft.com/office/drawing/2014/main" id="{73A8EF46-8576-4A9A-AA80-90F7B21F8F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503" y="6044184"/>
            <a:ext cx="1236428" cy="652190"/>
          </a:xfrm>
          <a:prstGeom prst="rect">
            <a:avLst/>
          </a:prstGeom>
        </p:spPr>
      </p:pic>
    </p:spTree>
    <p:extLst>
      <p:ext uri="{BB962C8B-B14F-4D97-AF65-F5344CB8AC3E}">
        <p14:creationId xmlns:p14="http://schemas.microsoft.com/office/powerpoint/2010/main" val="2230498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Image result for black preaching the word of god">
            <a:extLst>
              <a:ext uri="{FF2B5EF4-FFF2-40B4-BE49-F238E27FC236}">
                <a16:creationId xmlns:a16="http://schemas.microsoft.com/office/drawing/2014/main" id="{9B1338F4-C31F-4E51-BAFA-36B8D2C5B461}"/>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15730"/>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FD421D6-A670-47F0-AF8D-BAD42848FDE7}"/>
              </a:ext>
            </a:extLst>
          </p:cNvPr>
          <p:cNvSpPr>
            <a:spLocks noGrp="1"/>
          </p:cNvSpPr>
          <p:nvPr>
            <p:ph type="title"/>
          </p:nvPr>
        </p:nvSpPr>
        <p:spPr>
          <a:xfrm>
            <a:off x="1238250" y="3065462"/>
            <a:ext cx="10267950" cy="3792538"/>
          </a:xfrm>
        </p:spPr>
        <p:txBody>
          <a:bodyPr vert="horz" lIns="91440" tIns="45720" rIns="91440" bIns="45720" rtlCol="0" anchor="b">
            <a:normAutofit fontScale="90000"/>
          </a:bodyPr>
          <a:lstStyle/>
          <a:p>
            <a:pPr algn="ctr"/>
            <a:r>
              <a:rPr lang="en-US" sz="4700" b="1" i="1" dirty="0">
                <a:solidFill>
                  <a:srgbClr val="FFFFFF"/>
                </a:solidFill>
                <a:effectLst>
                  <a:outerShdw blurRad="38100" dist="38100" dir="2700000" algn="tl">
                    <a:srgbClr val="000000">
                      <a:alpha val="43137"/>
                    </a:srgbClr>
                  </a:outerShdw>
                </a:effectLst>
              </a:rPr>
              <a:t>The Berean Challenge Fellowship Hour</a:t>
            </a:r>
            <a:br>
              <a:rPr lang="en-US" sz="4700" b="1" i="1" dirty="0">
                <a:solidFill>
                  <a:srgbClr val="FFFFFF"/>
                </a:solidFill>
                <a:effectLst>
                  <a:outerShdw blurRad="38100" dist="38100" dir="2700000" algn="tl">
                    <a:srgbClr val="000000">
                      <a:alpha val="43137"/>
                    </a:srgbClr>
                  </a:outerShdw>
                </a:effectLst>
              </a:rPr>
            </a:br>
            <a:br>
              <a:rPr lang="en-US" sz="4700" b="1" i="1" dirty="0">
                <a:solidFill>
                  <a:srgbClr val="FFFFFF"/>
                </a:solidFill>
                <a:effectLst>
                  <a:outerShdw blurRad="38100" dist="38100" dir="2700000" algn="tl">
                    <a:srgbClr val="000000">
                      <a:alpha val="43137"/>
                    </a:srgbClr>
                  </a:outerShdw>
                </a:effectLst>
              </a:rPr>
            </a:br>
            <a:br>
              <a:rPr lang="en-US" sz="4700" b="1" i="1" dirty="0">
                <a:solidFill>
                  <a:srgbClr val="FFFFFF"/>
                </a:solidFill>
                <a:effectLst>
                  <a:outerShdw blurRad="38100" dist="38100" dir="2700000" algn="tl">
                    <a:srgbClr val="000000">
                      <a:alpha val="43137"/>
                    </a:srgbClr>
                  </a:outerShdw>
                </a:effectLst>
              </a:rPr>
            </a:br>
            <a:br>
              <a:rPr lang="en-US" sz="4700" b="1" i="1" dirty="0">
                <a:solidFill>
                  <a:srgbClr val="FFFFFF"/>
                </a:solidFill>
                <a:effectLst>
                  <a:outerShdw blurRad="38100" dist="38100" dir="2700000" algn="tl">
                    <a:srgbClr val="000000">
                      <a:alpha val="43137"/>
                    </a:srgbClr>
                  </a:outerShdw>
                </a:effectLst>
              </a:rPr>
            </a:br>
            <a:br>
              <a:rPr lang="en-US" sz="4700" b="1" i="1" dirty="0">
                <a:solidFill>
                  <a:srgbClr val="FFFFFF"/>
                </a:solidFill>
                <a:effectLst>
                  <a:outerShdw blurRad="38100" dist="38100" dir="2700000" algn="tl">
                    <a:srgbClr val="000000">
                      <a:alpha val="43137"/>
                    </a:srgbClr>
                  </a:outerShdw>
                </a:effectLst>
              </a:rPr>
            </a:br>
            <a:br>
              <a:rPr lang="en-US" sz="4700" b="1" i="1" dirty="0">
                <a:solidFill>
                  <a:srgbClr val="FFFFFF"/>
                </a:solidFill>
                <a:effectLst>
                  <a:outerShdw blurRad="38100" dist="38100" dir="2700000" algn="tl">
                    <a:srgbClr val="000000">
                      <a:alpha val="43137"/>
                    </a:srgbClr>
                  </a:outerShdw>
                </a:effectLst>
              </a:rPr>
            </a:br>
            <a:br>
              <a:rPr lang="en-US" sz="4700" b="1" i="1" dirty="0">
                <a:solidFill>
                  <a:srgbClr val="FFFFFF"/>
                </a:solidFill>
                <a:effectLst>
                  <a:outerShdw blurRad="38100" dist="38100" dir="2700000" algn="tl">
                    <a:srgbClr val="000000">
                      <a:alpha val="43137"/>
                    </a:srgbClr>
                  </a:outerShdw>
                </a:effectLst>
              </a:rPr>
            </a:br>
            <a:br>
              <a:rPr lang="en-US" sz="4700" b="1" i="1" dirty="0">
                <a:solidFill>
                  <a:srgbClr val="FFFFFF"/>
                </a:solidFill>
                <a:effectLst>
                  <a:outerShdw blurRad="38100" dist="38100" dir="2700000" algn="tl">
                    <a:srgbClr val="000000">
                      <a:alpha val="43137"/>
                    </a:srgbClr>
                  </a:outerShdw>
                </a:effectLst>
              </a:rPr>
            </a:br>
            <a:br>
              <a:rPr lang="en-US" sz="4700" b="1" i="1" dirty="0">
                <a:solidFill>
                  <a:srgbClr val="FFFFFF"/>
                </a:solidFill>
                <a:effectLst>
                  <a:outerShdw blurRad="38100" dist="38100" dir="2700000" algn="tl">
                    <a:srgbClr val="000000">
                      <a:alpha val="43137"/>
                    </a:srgbClr>
                  </a:outerShdw>
                </a:effectLst>
              </a:rPr>
            </a:br>
            <a:r>
              <a:rPr lang="en-US" sz="6000" b="1" i="1" dirty="0">
                <a:solidFill>
                  <a:srgbClr val="FFFFFF"/>
                </a:solidFill>
                <a:effectLst>
                  <a:outerShdw blurRad="38100" dist="38100" dir="2700000" algn="tl">
                    <a:srgbClr val="000000">
                      <a:alpha val="43137"/>
                    </a:srgbClr>
                  </a:outerShdw>
                </a:effectLst>
              </a:rPr>
              <a:t>The Berean Challenge Message</a:t>
            </a:r>
            <a:br>
              <a:rPr lang="en-US" sz="4700" b="1" i="1" dirty="0">
                <a:solidFill>
                  <a:srgbClr val="FFFFFF"/>
                </a:solidFill>
                <a:effectLst>
                  <a:outerShdw blurRad="38100" dist="38100" dir="2700000" algn="tl">
                    <a:srgbClr val="000000">
                      <a:alpha val="43137"/>
                    </a:srgbClr>
                  </a:outerShdw>
                </a:effectLst>
              </a:rPr>
            </a:br>
            <a:endParaRPr lang="en-US" sz="4700" b="1" dirty="0">
              <a:solidFill>
                <a:srgbClr val="FFFFFF"/>
              </a:solidFill>
            </a:endParaRPr>
          </a:p>
        </p:txBody>
      </p:sp>
      <p:sp>
        <p:nvSpPr>
          <p:cNvPr id="6" name="TextBox 5">
            <a:extLst>
              <a:ext uri="{FF2B5EF4-FFF2-40B4-BE49-F238E27FC236}">
                <a16:creationId xmlns:a16="http://schemas.microsoft.com/office/drawing/2014/main" id="{EA2B78D1-4E60-4696-A1D1-40E4263F7EAC}"/>
              </a:ext>
            </a:extLst>
          </p:cNvPr>
          <p:cNvSpPr txBox="1"/>
          <p:nvPr/>
        </p:nvSpPr>
        <p:spPr>
          <a:xfrm>
            <a:off x="0" y="6472216"/>
            <a:ext cx="4567469" cy="369332"/>
          </a:xfrm>
          <a:prstGeom prst="rect">
            <a:avLst/>
          </a:prstGeom>
          <a:noFill/>
        </p:spPr>
        <p:txBody>
          <a:bodyPr wrap="none" rtlCol="0">
            <a:spAutoFit/>
          </a:bodyPr>
          <a:lstStyle/>
          <a:p>
            <a:r>
              <a:rPr lang="en-US" b="1" dirty="0">
                <a:highlight>
                  <a:srgbClr val="FFFF00"/>
                </a:highlight>
              </a:rPr>
              <a:t>The Berean Virtual Lifeguard – (210) 381-4600</a:t>
            </a:r>
          </a:p>
        </p:txBody>
      </p:sp>
      <p:pic>
        <p:nvPicPr>
          <p:cNvPr id="7" name="Picture 6" descr="A picture containing drawing&#10;&#10;Description automatically generated">
            <a:extLst>
              <a:ext uri="{FF2B5EF4-FFF2-40B4-BE49-F238E27FC236}">
                <a16:creationId xmlns:a16="http://schemas.microsoft.com/office/drawing/2014/main" id="{4EA4B07D-0AAE-4B95-B8A2-318B0E9395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5457" y="6085848"/>
            <a:ext cx="1236428" cy="652190"/>
          </a:xfrm>
          <a:prstGeom prst="rect">
            <a:avLst/>
          </a:prstGeom>
        </p:spPr>
      </p:pic>
    </p:spTree>
    <p:extLst>
      <p:ext uri="{BB962C8B-B14F-4D97-AF65-F5344CB8AC3E}">
        <p14:creationId xmlns:p14="http://schemas.microsoft.com/office/powerpoint/2010/main" val="3773941630"/>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ubtitle 2">
            <a:extLst>
              <a:ext uri="{FF2B5EF4-FFF2-40B4-BE49-F238E27FC236}">
                <a16:creationId xmlns:a16="http://schemas.microsoft.com/office/drawing/2014/main" id="{BD6EF1A4-428F-4B75-AA4B-A58288D08ED5}"/>
              </a:ext>
            </a:extLst>
          </p:cNvPr>
          <p:cNvSpPr>
            <a:spLocks noGrp="1"/>
          </p:cNvSpPr>
          <p:nvPr>
            <p:ph type="subTitle" idx="1"/>
          </p:nvPr>
        </p:nvSpPr>
        <p:spPr>
          <a:xfrm>
            <a:off x="3733800" y="4191000"/>
            <a:ext cx="6400800" cy="685800"/>
          </a:xfrm>
          <a:ln w="9525"/>
          <a:extLst>
            <a:ext uri="{91240B29-F687-4f45-9708-019B960494DF}">
              <a14:hiddenLine xmlns:a14="http://schemas.microsoft.com/office/drawing/2010/main" xmlns="" w="38100" cap="flat">
                <a:solidFill>
                  <a:srgbClr val="000000"/>
                </a:solidFill>
                <a:miter lim="800000"/>
                <a:headEnd/>
                <a:tailEnd/>
              </a14:hiddenLine>
            </a:ext>
          </a:extLst>
        </p:spPr>
        <p:txBody>
          <a:bodyPr>
            <a:noAutofit/>
          </a:bodyPr>
          <a:lstStyle/>
          <a:p>
            <a:pPr eaLnBrk="1" hangingPunct="1">
              <a:buFont typeface="Arial" charset="0"/>
              <a:buNone/>
              <a:defRPr/>
            </a:pPr>
            <a:r>
              <a:rPr lang="en-US" b="1" dirty="0">
                <a:ea typeface="ＭＳ Ｐゴシック" charset="0"/>
                <a:cs typeface="Abadi MT Condensed Extra Bold"/>
              </a:rPr>
              <a:t> Ephesians 6:10-20</a:t>
            </a:r>
            <a:endParaRPr lang="en-US" b="1" baseline="30000" dirty="0">
              <a:ea typeface="ＭＳ Ｐゴシック" charset="0"/>
              <a:cs typeface="Abadi MT Condensed Extra Bold"/>
            </a:endParaRPr>
          </a:p>
          <a:p>
            <a:pPr eaLnBrk="1" hangingPunct="1">
              <a:buFont typeface="Arial" charset="0"/>
              <a:buNone/>
              <a:defRPr/>
            </a:pPr>
            <a:endParaRPr lang="en-US" dirty="0">
              <a:ea typeface="ＭＳ Ｐゴシック" charset="0"/>
            </a:endParaRPr>
          </a:p>
          <a:p>
            <a:pPr eaLnBrk="1" hangingPunct="1">
              <a:buFont typeface="Arial" charset="0"/>
              <a:buNone/>
              <a:defRPr/>
            </a:pPr>
            <a:r>
              <a:rPr lang="en-US" b="1" dirty="0">
                <a:ea typeface="ＭＳ Ｐゴシック" charset="0"/>
              </a:rPr>
              <a:t>Reverend Dr. Randolph Smith</a:t>
            </a:r>
          </a:p>
        </p:txBody>
      </p:sp>
      <p:pic>
        <p:nvPicPr>
          <p:cNvPr id="5" name="Picture 2" descr="C:\Users\Adeel\Desktop\gpatter573\Beran_Logo.png">
            <a:extLst>
              <a:ext uri="{FF2B5EF4-FFF2-40B4-BE49-F238E27FC236}">
                <a16:creationId xmlns:a16="http://schemas.microsoft.com/office/drawing/2014/main" id="{B8D9A9CD-2655-485F-970C-0E34485280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524001"/>
            <a:ext cx="2209800" cy="40227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itle 1">
            <a:extLst>
              <a:ext uri="{FF2B5EF4-FFF2-40B4-BE49-F238E27FC236}">
                <a16:creationId xmlns:a16="http://schemas.microsoft.com/office/drawing/2014/main" id="{9AA4ABD1-8699-47AC-8E41-AC65DF0758B9}"/>
              </a:ext>
            </a:extLst>
          </p:cNvPr>
          <p:cNvSpPr>
            <a:spLocks noGrp="1"/>
          </p:cNvSpPr>
          <p:nvPr>
            <p:ph type="ctrTitle"/>
          </p:nvPr>
        </p:nvSpPr>
        <p:spPr>
          <a:xfrm>
            <a:off x="4114800" y="2743201"/>
            <a:ext cx="5995218" cy="936625"/>
          </a:xfrm>
          <a:extLst>
            <a:ext uri="{FAA26D3D-D897-4be2-8F04-BA451C77F1D7}">
              <ma14:placeholderFlag xmlns:ma14="http://schemas.microsoft.com/office/mac/drawingml/2011/main" xmlns="" val="1"/>
            </a:ext>
          </a:extLst>
        </p:spPr>
        <p:txBody>
          <a:bodyPr rtlCol="0">
            <a:normAutofit fontScale="90000"/>
          </a:bodyPr>
          <a:lstStyle/>
          <a:p>
            <a:pPr>
              <a:defRPr/>
            </a:pPr>
            <a:r>
              <a:rPr lang="en-US" sz="3600" b="1" dirty="0"/>
              <a:t>Introduction</a:t>
            </a:r>
            <a:br>
              <a:rPr lang="en-US" sz="3600" b="1" dirty="0"/>
            </a:br>
            <a:br>
              <a:rPr lang="en-US" sz="3600" b="1" dirty="0"/>
            </a:br>
            <a:r>
              <a:rPr lang="en-US" sz="3600" b="1" dirty="0"/>
              <a:t>Whole </a:t>
            </a:r>
            <a:r>
              <a:rPr lang="en-US" sz="3600" b="1" dirty="0" err="1"/>
              <a:t>Armour</a:t>
            </a:r>
            <a:r>
              <a:rPr lang="en-US" sz="3600" b="1" dirty="0"/>
              <a:t> of God </a:t>
            </a:r>
            <a:br>
              <a:rPr lang="en-US" sz="3600" b="1" dirty="0"/>
            </a:br>
            <a:endParaRPr lang="en-US" sz="3600" b="1" dirty="0"/>
          </a:p>
        </p:txBody>
      </p:sp>
      <p:pic>
        <p:nvPicPr>
          <p:cNvPr id="6" name="Picture 5" descr="A picture containing drawing&#10;&#10;Description automatically generated">
            <a:extLst>
              <a:ext uri="{FF2B5EF4-FFF2-40B4-BE49-F238E27FC236}">
                <a16:creationId xmlns:a16="http://schemas.microsoft.com/office/drawing/2014/main" id="{EB699284-1762-4DA7-9783-1260C5525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5457" y="6085848"/>
            <a:ext cx="1236428" cy="65219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a:extLst>
              <a:ext uri="{FF2B5EF4-FFF2-40B4-BE49-F238E27FC236}">
                <a16:creationId xmlns:a16="http://schemas.microsoft.com/office/drawing/2014/main" id="{9F8FC8A9-100B-47C4-B7D8-86D68ECA178C}"/>
              </a:ext>
            </a:extLst>
          </p:cNvPr>
          <p:cNvSpPr>
            <a:spLocks noGrp="1"/>
          </p:cNvSpPr>
          <p:nvPr>
            <p:ph type="title"/>
          </p:nvPr>
        </p:nvSpPr>
        <p:spPr/>
        <p:txBody>
          <a:bodyPr/>
          <a:lstStyle/>
          <a:p>
            <a:endParaRPr lang="en-US" altLang="en-US"/>
          </a:p>
        </p:txBody>
      </p:sp>
      <p:sp>
        <p:nvSpPr>
          <p:cNvPr id="12290" name="Content Placeholder 2">
            <a:extLst>
              <a:ext uri="{FF2B5EF4-FFF2-40B4-BE49-F238E27FC236}">
                <a16:creationId xmlns:a16="http://schemas.microsoft.com/office/drawing/2014/main" id="{3D15685E-3EA8-4341-B682-A84854D4EC11}"/>
              </a:ext>
            </a:extLst>
          </p:cNvPr>
          <p:cNvSpPr>
            <a:spLocks noGrp="1"/>
          </p:cNvSpPr>
          <p:nvPr>
            <p:ph idx="1"/>
          </p:nvPr>
        </p:nvSpPr>
        <p:spPr>
          <a:xfrm>
            <a:off x="2209800" y="1676401"/>
            <a:ext cx="8001000" cy="4449763"/>
          </a:xfrm>
        </p:spPr>
        <p:txBody>
          <a:bodyPr/>
          <a:lstStyle/>
          <a:p>
            <a:endParaRPr lang="en-US" altLang="en-US" baseline="30000"/>
          </a:p>
          <a:p>
            <a:r>
              <a:rPr lang="en-US" altLang="en-US"/>
              <a:t>Key Scripture Text: </a:t>
            </a:r>
            <a:r>
              <a:rPr lang="en-US" altLang="en-US" baseline="30000"/>
              <a:t> 11</a:t>
            </a:r>
            <a:r>
              <a:rPr lang="en-US" altLang="en-US"/>
              <a:t>Put on the whole armour of God, that ye may be able to stand against the wiles of the devil. </a:t>
            </a:r>
          </a:p>
          <a:p>
            <a:endParaRPr lang="en-US"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a16="http://schemas.microsoft.com/office/drawing/2014/main" id="{120591A5-A2F8-4960-BC74-A76D047000A7}"/>
              </a:ext>
            </a:extLst>
          </p:cNvPr>
          <p:cNvSpPr>
            <a:spLocks noGrp="1"/>
          </p:cNvSpPr>
          <p:nvPr>
            <p:ph type="title"/>
          </p:nvPr>
        </p:nvSpPr>
        <p:spPr>
          <a:xfrm>
            <a:off x="3505200" y="274638"/>
            <a:ext cx="7010400" cy="715962"/>
          </a:xfrm>
        </p:spPr>
        <p:txBody>
          <a:bodyPr/>
          <a:lstStyle/>
          <a:p>
            <a:r>
              <a:rPr lang="en-US" altLang="en-US"/>
              <a:t>Whole Armour of God</a:t>
            </a:r>
          </a:p>
        </p:txBody>
      </p:sp>
      <p:sp>
        <p:nvSpPr>
          <p:cNvPr id="13314" name="Content Placeholder 2">
            <a:extLst>
              <a:ext uri="{FF2B5EF4-FFF2-40B4-BE49-F238E27FC236}">
                <a16:creationId xmlns:a16="http://schemas.microsoft.com/office/drawing/2014/main" id="{F3474A04-CB87-4024-9D5F-E67D0C9BC0C8}"/>
              </a:ext>
            </a:extLst>
          </p:cNvPr>
          <p:cNvSpPr>
            <a:spLocks noGrp="1"/>
          </p:cNvSpPr>
          <p:nvPr>
            <p:ph idx="1"/>
          </p:nvPr>
        </p:nvSpPr>
        <p:spPr>
          <a:xfrm>
            <a:off x="2286000" y="1676401"/>
            <a:ext cx="8001000" cy="4449763"/>
          </a:xfrm>
        </p:spPr>
        <p:txBody>
          <a:bodyPr/>
          <a:lstStyle/>
          <a:p>
            <a:endParaRPr lang="en-US" altLang="en-US" baseline="30000"/>
          </a:p>
          <a:p>
            <a:endParaRPr lang="en-US" altLang="en-US"/>
          </a:p>
        </p:txBody>
      </p:sp>
      <p:pic>
        <p:nvPicPr>
          <p:cNvPr id="13315" name="Picture 1">
            <a:extLst>
              <a:ext uri="{FF2B5EF4-FFF2-40B4-BE49-F238E27FC236}">
                <a16:creationId xmlns:a16="http://schemas.microsoft.com/office/drawing/2014/main" id="{C20FB037-18B4-4A91-A6B3-264B357804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143000"/>
            <a:ext cx="3581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0D1D256D-8030-4412-847E-27AA540AF4CE}"/>
              </a:ext>
            </a:extLst>
          </p:cNvPr>
          <p:cNvSpPr>
            <a:spLocks noGrp="1"/>
          </p:cNvSpPr>
          <p:nvPr>
            <p:ph type="title"/>
          </p:nvPr>
        </p:nvSpPr>
        <p:spPr/>
        <p:txBody>
          <a:bodyPr/>
          <a:lstStyle/>
          <a:p>
            <a:endParaRPr lang="en-US" altLang="en-US"/>
          </a:p>
        </p:txBody>
      </p:sp>
      <p:sp>
        <p:nvSpPr>
          <p:cNvPr id="14338" name="Content Placeholder 2">
            <a:extLst>
              <a:ext uri="{FF2B5EF4-FFF2-40B4-BE49-F238E27FC236}">
                <a16:creationId xmlns:a16="http://schemas.microsoft.com/office/drawing/2014/main" id="{35D21C91-BE9B-456E-9405-FD30340D4544}"/>
              </a:ext>
            </a:extLst>
          </p:cNvPr>
          <p:cNvSpPr>
            <a:spLocks noGrp="1"/>
          </p:cNvSpPr>
          <p:nvPr>
            <p:ph idx="1"/>
          </p:nvPr>
        </p:nvSpPr>
        <p:spPr/>
        <p:txBody>
          <a:bodyPr/>
          <a:lstStyle/>
          <a:p>
            <a:pPr>
              <a:lnSpc>
                <a:spcPct val="200000"/>
              </a:lnSpc>
            </a:pPr>
            <a:r>
              <a:rPr lang="en-US" altLang="en-US" b="1" baseline="30000">
                <a:latin typeface="Times New Roman" panose="02020603050405020304" pitchFamily="18" charset="0"/>
                <a:cs typeface="Times New Roman" panose="02020603050405020304" pitchFamily="18" charset="0"/>
              </a:rPr>
              <a:t>Paul seeks to present the church as members of Jesus Body possessing the closest possible relationship with him. To encourage the church as a unified body of believers. At end of the Chapters Paul tells Christians</a:t>
            </a:r>
            <a:r>
              <a:rPr lang="en-US" altLang="en-US" b="1">
                <a:latin typeface="Times New Roman" panose="02020603050405020304" pitchFamily="18" charset="0"/>
                <a:cs typeface="Times New Roman" panose="02020603050405020304" pitchFamily="18" charset="0"/>
              </a:rPr>
              <a:t> </a:t>
            </a:r>
            <a:r>
              <a:rPr lang="en-US" altLang="en-US" b="1" baseline="30000">
                <a:latin typeface="Times New Roman" panose="02020603050405020304" pitchFamily="18" charset="0"/>
                <a:cs typeface="Times New Roman" panose="02020603050405020304" pitchFamily="18" charset="0"/>
              </a:rPr>
              <a:t>to be prepared for the Christian Spiritual Battle against the evil one. He tells us to be prepared by putting on the Whole Armor of God. Remember we are soldiers in the Army of the Lord</a:t>
            </a:r>
            <a:r>
              <a:rPr lang="en-US" altLang="en-US" b="1" baseline="30000"/>
              <a:t>. </a:t>
            </a:r>
            <a:endParaRPr lang="en-US"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ubtitle 2">
            <a:extLst>
              <a:ext uri="{FF2B5EF4-FFF2-40B4-BE49-F238E27FC236}">
                <a16:creationId xmlns:a16="http://schemas.microsoft.com/office/drawing/2014/main" id="{FD39AB75-A880-44DF-A5F0-4CC7D89DCBAD}"/>
              </a:ext>
            </a:extLst>
          </p:cNvPr>
          <p:cNvSpPr>
            <a:spLocks noGrp="1"/>
          </p:cNvSpPr>
          <p:nvPr>
            <p:ph type="subTitle" idx="1"/>
          </p:nvPr>
        </p:nvSpPr>
        <p:spPr>
          <a:xfrm>
            <a:off x="3733800" y="4191000"/>
            <a:ext cx="6400800" cy="685800"/>
          </a:xfrm>
          <a:ln w="9525"/>
          <a:extLst>
            <a:ext uri="{91240B29-F687-4f45-9708-019B960494DF}">
              <a14:hiddenLine xmlns:a14="http://schemas.microsoft.com/office/drawing/2010/main" xmlns="" w="38100" cap="flat">
                <a:solidFill>
                  <a:srgbClr val="000000"/>
                </a:solidFill>
                <a:miter lim="800000"/>
                <a:headEnd/>
                <a:tailEnd/>
              </a14:hiddenLine>
            </a:ext>
          </a:extLst>
        </p:spPr>
        <p:txBody>
          <a:bodyPr/>
          <a:lstStyle/>
          <a:p>
            <a:pPr eaLnBrk="1" hangingPunct="1">
              <a:buFont typeface="Arial" charset="0"/>
              <a:buNone/>
              <a:defRPr/>
            </a:pPr>
            <a:endParaRPr lang="en-US" sz="3600" baseline="30000" dirty="0">
              <a:ea typeface="ＭＳ Ｐゴシック" charset="0"/>
            </a:endParaRPr>
          </a:p>
          <a:p>
            <a:pPr eaLnBrk="1" hangingPunct="1">
              <a:buFont typeface="Arial" charset="0"/>
              <a:buNone/>
              <a:defRPr/>
            </a:pPr>
            <a:endParaRPr lang="en-US" sz="3600" dirty="0">
              <a:ea typeface="ＭＳ Ｐゴシック" charset="0"/>
            </a:endParaRPr>
          </a:p>
          <a:p>
            <a:pPr eaLnBrk="1" hangingPunct="1">
              <a:buFont typeface="Arial" charset="0"/>
              <a:buNone/>
              <a:defRPr/>
            </a:pPr>
            <a:endParaRPr lang="en-US" sz="3600" baseline="30000" dirty="0">
              <a:ea typeface="ＭＳ Ｐゴシック" charset="0"/>
            </a:endParaRPr>
          </a:p>
          <a:p>
            <a:pPr eaLnBrk="1" hangingPunct="1">
              <a:buFont typeface="Arial" charset="0"/>
              <a:buNone/>
              <a:defRPr/>
            </a:pPr>
            <a:endParaRPr lang="en-US" sz="3600" b="1" dirty="0">
              <a:ea typeface="ＭＳ Ｐゴシック" charset="0"/>
            </a:endParaRPr>
          </a:p>
        </p:txBody>
      </p:sp>
      <p:pic>
        <p:nvPicPr>
          <p:cNvPr id="5" name="Picture 2" descr="C:\Users\Adeel\Desktop\gpatter573\Beran_Logo.png">
            <a:extLst>
              <a:ext uri="{FF2B5EF4-FFF2-40B4-BE49-F238E27FC236}">
                <a16:creationId xmlns:a16="http://schemas.microsoft.com/office/drawing/2014/main" id="{1529FED1-27CC-4840-A066-82662280D9C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2681" y="1158825"/>
            <a:ext cx="2209800" cy="40227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itle 1">
            <a:extLst>
              <a:ext uri="{FF2B5EF4-FFF2-40B4-BE49-F238E27FC236}">
                <a16:creationId xmlns:a16="http://schemas.microsoft.com/office/drawing/2014/main" id="{443F08D5-B962-411D-8373-E6EDB66CF0AE}"/>
              </a:ext>
            </a:extLst>
          </p:cNvPr>
          <p:cNvSpPr>
            <a:spLocks noGrp="1"/>
          </p:cNvSpPr>
          <p:nvPr>
            <p:ph type="ctrTitle"/>
          </p:nvPr>
        </p:nvSpPr>
        <p:spPr>
          <a:xfrm>
            <a:off x="4314567" y="2098589"/>
            <a:ext cx="5995218" cy="3886200"/>
          </a:xfrm>
          <a:extLst>
            <a:ext uri="{FAA26D3D-D897-4be2-8F04-BA451C77F1D7}">
              <ma14:placeholderFlag xmlns:ma14="http://schemas.microsoft.com/office/mac/drawingml/2011/main" xmlns="" val="1"/>
            </a:ext>
          </a:extLst>
        </p:spPr>
        <p:txBody>
          <a:bodyPr>
            <a:normAutofit fontScale="90000"/>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l">
              <a:lnSpc>
                <a:spcPct val="200000"/>
              </a:lnSpc>
            </a:pPr>
            <a:br>
              <a:rPr lang="en-US" altLang="en-US" sz="3200" b="1" u="sng" baseline="30000" dirty="0">
                <a:solidFill>
                  <a:srgbClr val="663300"/>
                </a:solidFill>
              </a:rPr>
            </a:br>
            <a:br>
              <a:rPr lang="en-US" altLang="en-US" sz="3200" b="1" u="sng" baseline="30000" dirty="0">
                <a:solidFill>
                  <a:srgbClr val="663300"/>
                </a:solidFill>
              </a:rPr>
            </a:br>
            <a:br>
              <a:rPr lang="en-US" altLang="en-US" sz="3200" b="1" u="sng" baseline="30000" dirty="0">
                <a:solidFill>
                  <a:srgbClr val="663300"/>
                </a:solidFill>
              </a:rPr>
            </a:br>
            <a:r>
              <a:rPr lang="en-US" altLang="en-US" sz="4000" b="1" u="sng" baseline="30000" dirty="0">
                <a:solidFill>
                  <a:srgbClr val="663300"/>
                </a:solidFill>
              </a:rPr>
              <a:t>Overview: </a:t>
            </a:r>
            <a:br>
              <a:rPr lang="en-US" altLang="en-US" sz="4000" dirty="0">
                <a:solidFill>
                  <a:srgbClr val="663300"/>
                </a:solidFill>
              </a:rPr>
            </a:br>
            <a:r>
              <a:rPr lang="en-US" altLang="en-US" sz="4000" b="1" baseline="30000" dirty="0">
                <a:solidFill>
                  <a:srgbClr val="663300"/>
                </a:solidFill>
              </a:rPr>
              <a:t>I.  Reason for the </a:t>
            </a:r>
            <a:r>
              <a:rPr lang="en-US" altLang="en-US" sz="4000" b="1" baseline="30000" dirty="0" err="1">
                <a:solidFill>
                  <a:srgbClr val="663300"/>
                </a:solidFill>
              </a:rPr>
              <a:t>Armour</a:t>
            </a:r>
            <a:r>
              <a:rPr lang="en-US" altLang="en-US" sz="4000" b="1" baseline="30000" dirty="0">
                <a:solidFill>
                  <a:srgbClr val="663300"/>
                </a:solidFill>
              </a:rPr>
              <a:t>? vs 10-12</a:t>
            </a:r>
            <a:br>
              <a:rPr lang="en-US" altLang="en-US" sz="4000" dirty="0">
                <a:solidFill>
                  <a:srgbClr val="663300"/>
                </a:solidFill>
              </a:rPr>
            </a:br>
            <a:r>
              <a:rPr lang="en-US" altLang="en-US" sz="4000" b="1" baseline="30000" dirty="0">
                <a:solidFill>
                  <a:srgbClr val="663300"/>
                </a:solidFill>
              </a:rPr>
              <a:t>II.  Put on the Whole </a:t>
            </a:r>
            <a:r>
              <a:rPr lang="en-US" altLang="en-US" sz="4000" b="1" baseline="30000" dirty="0" err="1">
                <a:solidFill>
                  <a:srgbClr val="663300"/>
                </a:solidFill>
              </a:rPr>
              <a:t>Armour</a:t>
            </a:r>
            <a:r>
              <a:rPr lang="en-US" altLang="en-US" sz="4000" b="1" baseline="30000" dirty="0">
                <a:solidFill>
                  <a:srgbClr val="663300"/>
                </a:solidFill>
              </a:rPr>
              <a:t> of God VS 13-17</a:t>
            </a:r>
            <a:br>
              <a:rPr lang="en-US" altLang="en-US" sz="4000" dirty="0">
                <a:solidFill>
                  <a:srgbClr val="663300"/>
                </a:solidFill>
              </a:rPr>
            </a:br>
            <a:r>
              <a:rPr lang="en-US" altLang="en-US" sz="4000" b="1" baseline="30000" dirty="0">
                <a:solidFill>
                  <a:srgbClr val="663300"/>
                </a:solidFill>
              </a:rPr>
              <a:t>III.  Prayer Activates the </a:t>
            </a:r>
            <a:r>
              <a:rPr lang="en-US" altLang="en-US" sz="4000" b="1" baseline="30000" dirty="0" err="1">
                <a:solidFill>
                  <a:srgbClr val="663300"/>
                </a:solidFill>
              </a:rPr>
              <a:t>Armour</a:t>
            </a:r>
            <a:r>
              <a:rPr lang="en-US" altLang="en-US" sz="4000" b="1" baseline="30000" dirty="0">
                <a:solidFill>
                  <a:srgbClr val="663300"/>
                </a:solidFill>
              </a:rPr>
              <a:t> VS 18-20</a:t>
            </a:r>
            <a:br>
              <a:rPr lang="en-US" altLang="en-US" sz="3200" dirty="0">
                <a:solidFill>
                  <a:srgbClr val="663300"/>
                </a:solidFill>
              </a:rPr>
            </a:br>
            <a:r>
              <a:rPr lang="en-US" altLang="en-US" sz="3200" dirty="0">
                <a:solidFill>
                  <a:srgbClr val="663300"/>
                </a:solidFill>
              </a:rPr>
              <a:t>KJV version</a:t>
            </a:r>
            <a:endParaRPr lang="en-US" altLang="en-US" sz="3200" b="1" dirty="0">
              <a:solidFill>
                <a:srgbClr val="6633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a:extLst>
              <a:ext uri="{FF2B5EF4-FFF2-40B4-BE49-F238E27FC236}">
                <a16:creationId xmlns:a16="http://schemas.microsoft.com/office/drawing/2014/main" id="{9699E763-1013-4CBB-8582-D94D339D9BCD}"/>
              </a:ext>
            </a:extLst>
          </p:cNvPr>
          <p:cNvSpPr>
            <a:spLocks noGrp="1"/>
          </p:cNvSpPr>
          <p:nvPr>
            <p:ph idx="1"/>
          </p:nvPr>
        </p:nvSpPr>
        <p:spPr/>
        <p:txBody>
          <a:bodyPr/>
          <a:lstStyle/>
          <a:p>
            <a:pPr marL="0" indent="0">
              <a:buNone/>
            </a:pPr>
            <a:r>
              <a:rPr lang="en-US" altLang="en-US" sz="3600" b="1" baseline="30000" dirty="0"/>
              <a:t>I.  Reason for the </a:t>
            </a:r>
            <a:r>
              <a:rPr lang="en-US" altLang="en-US" sz="3600" b="1" baseline="30000" dirty="0" err="1"/>
              <a:t>Armour</a:t>
            </a:r>
            <a:r>
              <a:rPr lang="en-US" altLang="en-US" sz="3600" b="1" baseline="30000" dirty="0"/>
              <a:t>? vs 10-1</a:t>
            </a:r>
            <a:r>
              <a:rPr lang="en-US" altLang="en-US" sz="3200" b="1" baseline="30000" dirty="0"/>
              <a:t>2</a:t>
            </a:r>
            <a:endParaRPr lang="en-US" altLang="en-US" sz="3200" baseline="30000" dirty="0"/>
          </a:p>
          <a:p>
            <a:pPr marL="0" indent="0">
              <a:buNone/>
            </a:pPr>
            <a:r>
              <a:rPr lang="en-US" altLang="en-US" baseline="30000" dirty="0"/>
              <a:t>10</a:t>
            </a:r>
            <a:r>
              <a:rPr lang="en-US" altLang="en-US" dirty="0"/>
              <a:t>Finally, my brethren, be strong in the Lord, and in the power of his might. </a:t>
            </a:r>
            <a:r>
              <a:rPr lang="en-US" altLang="en-US" baseline="30000" dirty="0"/>
              <a:t>11</a:t>
            </a:r>
            <a:r>
              <a:rPr lang="en-US" altLang="en-US" dirty="0"/>
              <a:t>Put on the whole </a:t>
            </a:r>
            <a:r>
              <a:rPr lang="en-US" altLang="en-US" dirty="0" err="1"/>
              <a:t>armour</a:t>
            </a:r>
            <a:r>
              <a:rPr lang="en-US" altLang="en-US" dirty="0"/>
              <a:t> of God, that ye may be able to stand against the wiles of the devil.</a:t>
            </a:r>
          </a:p>
          <a:p>
            <a:pPr marL="0" indent="0">
              <a:buNone/>
            </a:pPr>
            <a:r>
              <a:rPr lang="en-US" altLang="en-US" baseline="30000" dirty="0"/>
              <a:t>12</a:t>
            </a:r>
            <a:r>
              <a:rPr lang="en-US" altLang="en-US" dirty="0"/>
              <a:t>For we wrestle not against flesh and blood, but against principalities, against powers, against the rulers of the darkness of this world, against spiritual wickedness in high </a:t>
            </a:r>
            <a:r>
              <a:rPr lang="en-US" altLang="en-US" i="1" dirty="0"/>
              <a:t>places</a:t>
            </a:r>
            <a:r>
              <a:rPr lang="en-US" altLang="en-US" dirty="0"/>
              <a:t>.    </a:t>
            </a:r>
          </a:p>
          <a:p>
            <a:r>
              <a:rPr lang="en-US" altLang="en-US" dirty="0"/>
              <a:t> </a:t>
            </a:r>
            <a:endParaRPr lang="en-US" altLang="en-US" baseline="300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a:extLst>
              <a:ext uri="{FF2B5EF4-FFF2-40B4-BE49-F238E27FC236}">
                <a16:creationId xmlns:a16="http://schemas.microsoft.com/office/drawing/2014/main" id="{24FA8A97-4F73-43C3-8C9C-DC31B2DAE651}"/>
              </a:ext>
            </a:extLst>
          </p:cNvPr>
          <p:cNvSpPr>
            <a:spLocks noGrp="1"/>
          </p:cNvSpPr>
          <p:nvPr>
            <p:ph idx="1"/>
          </p:nvPr>
        </p:nvSpPr>
        <p:spPr>
          <a:xfrm>
            <a:off x="1905000" y="1600201"/>
            <a:ext cx="8229600" cy="4525963"/>
          </a:xfrm>
        </p:spPr>
        <p:txBody>
          <a:bodyPr/>
          <a:lstStyle/>
          <a:p>
            <a:pPr marL="0" indent="0">
              <a:buNone/>
              <a:defRPr/>
            </a:pPr>
            <a:r>
              <a:rPr lang="en-US" sz="3600" b="1" baseline="30000" dirty="0">
                <a:ea typeface="ＭＳ Ｐゴシック" charset="0"/>
                <a:cs typeface="Times New Roman"/>
              </a:rPr>
              <a:t>II.  Put on the Whole </a:t>
            </a:r>
            <a:r>
              <a:rPr lang="en-US" sz="3600" b="1" baseline="30000" dirty="0" err="1">
                <a:ea typeface="ＭＳ Ｐゴシック" charset="0"/>
                <a:cs typeface="Times New Roman"/>
              </a:rPr>
              <a:t>Armour</a:t>
            </a:r>
            <a:r>
              <a:rPr lang="en-US" sz="3600" b="1" baseline="30000" dirty="0">
                <a:ea typeface="ＭＳ Ｐゴシック" charset="0"/>
                <a:cs typeface="Times New Roman"/>
              </a:rPr>
              <a:t> of God VS 13-17</a:t>
            </a:r>
            <a:br>
              <a:rPr lang="en-US" dirty="0">
                <a:latin typeface="+mj-lt"/>
                <a:ea typeface="ＭＳ Ｐゴシック" charset="0"/>
                <a:cs typeface="Times New Roman"/>
              </a:rPr>
            </a:br>
            <a:r>
              <a:rPr lang="en-US" baseline="30000" dirty="0">
                <a:ea typeface="ＭＳ Ｐゴシック" charset="0"/>
              </a:rPr>
              <a:t>13</a:t>
            </a:r>
            <a:r>
              <a:rPr lang="en-US" dirty="0">
                <a:ea typeface="ＭＳ Ｐゴシック" charset="0"/>
              </a:rPr>
              <a:t>Wherefore take unto you the whole </a:t>
            </a:r>
            <a:r>
              <a:rPr lang="en-US" dirty="0" err="1">
                <a:ea typeface="ＭＳ Ｐゴシック" charset="0"/>
              </a:rPr>
              <a:t>armour</a:t>
            </a:r>
            <a:r>
              <a:rPr lang="en-US" dirty="0">
                <a:ea typeface="ＭＳ Ｐゴシック" charset="0"/>
              </a:rPr>
              <a:t> of God that ye may be able to withstand in the evil day, and having done all, to stand.  </a:t>
            </a:r>
            <a:r>
              <a:rPr lang="en-US" baseline="30000" dirty="0">
                <a:ea typeface="ＭＳ Ｐゴシック" charset="0"/>
              </a:rPr>
              <a:t>14</a:t>
            </a:r>
            <a:r>
              <a:rPr lang="en-US" dirty="0">
                <a:ea typeface="ＭＳ Ｐゴシック" charset="0"/>
              </a:rPr>
              <a:t>Stand therefore, having your loins girt about with truth, and having on the breastplate of righteousness; </a:t>
            </a:r>
            <a:r>
              <a:rPr lang="en-US" baseline="30000" dirty="0">
                <a:ea typeface="ＭＳ Ｐゴシック" charset="0"/>
              </a:rPr>
              <a:t>15</a:t>
            </a:r>
            <a:r>
              <a:rPr lang="en-US" dirty="0">
                <a:ea typeface="ＭＳ Ｐゴシック" charset="0"/>
              </a:rPr>
              <a:t>And your feet shod with the preparation of the gospel of peace; </a:t>
            </a:r>
            <a:r>
              <a:rPr lang="en-US" baseline="30000" dirty="0">
                <a:ea typeface="ＭＳ Ｐゴシック" charset="0"/>
              </a:rPr>
              <a:t>16</a:t>
            </a:r>
            <a:r>
              <a:rPr lang="en-US" dirty="0">
                <a:ea typeface="ＭＳ Ｐゴシック" charset="0"/>
              </a:rPr>
              <a:t>Above all, taking the shield of faith, wherewith ye shall be able to quench all the fiery darts of the wicked. </a:t>
            </a:r>
            <a:endParaRPr lang="en-US" baseline="30000" dirty="0">
              <a:latin typeface="Times New Roman"/>
              <a:ea typeface="ＭＳ Ｐゴシック" charset="0"/>
              <a:cs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a:extLst>
              <a:ext uri="{FF2B5EF4-FFF2-40B4-BE49-F238E27FC236}">
                <a16:creationId xmlns:a16="http://schemas.microsoft.com/office/drawing/2014/main" id="{E84DA1F6-FBC6-4627-AB88-73C539AC39BA}"/>
              </a:ext>
            </a:extLst>
          </p:cNvPr>
          <p:cNvSpPr>
            <a:spLocks noGrp="1"/>
          </p:cNvSpPr>
          <p:nvPr>
            <p:ph idx="1"/>
          </p:nvPr>
        </p:nvSpPr>
        <p:spPr/>
        <p:txBody>
          <a:bodyPr/>
          <a:lstStyle/>
          <a:p>
            <a:pPr marL="0" indent="0">
              <a:buNone/>
            </a:pPr>
            <a:r>
              <a:rPr lang="en-US" altLang="en-US" baseline="30000" dirty="0"/>
              <a:t>17</a:t>
            </a:r>
            <a:r>
              <a:rPr lang="en-US" altLang="en-US" dirty="0"/>
              <a:t>And take the helmet of salvation, and the sword of the Spirit, which is the word of God: </a:t>
            </a:r>
          </a:p>
          <a:p>
            <a:endParaRPr lang="en-US" altLang="en-US" baseline="300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F77B3B7C-0523-4DA5-927F-728EF318C09A}"/>
              </a:ext>
            </a:extLst>
          </p:cNvPr>
          <p:cNvSpPr>
            <a:spLocks noGrp="1"/>
          </p:cNvSpPr>
          <p:nvPr>
            <p:ph type="title"/>
          </p:nvPr>
        </p:nvSpPr>
        <p:spPr>
          <a:xfrm>
            <a:off x="3505200" y="274638"/>
            <a:ext cx="7010400" cy="715962"/>
          </a:xfrm>
        </p:spPr>
        <p:txBody>
          <a:bodyPr/>
          <a:lstStyle/>
          <a:p>
            <a:r>
              <a:rPr lang="en-US" altLang="en-US"/>
              <a:t>Whole Armor of God</a:t>
            </a:r>
          </a:p>
        </p:txBody>
      </p:sp>
      <p:sp>
        <p:nvSpPr>
          <p:cNvPr id="19458" name="Content Placeholder 2">
            <a:extLst>
              <a:ext uri="{FF2B5EF4-FFF2-40B4-BE49-F238E27FC236}">
                <a16:creationId xmlns:a16="http://schemas.microsoft.com/office/drawing/2014/main" id="{BE2A1BA8-9A16-4573-BDC8-82572A903BC4}"/>
              </a:ext>
            </a:extLst>
          </p:cNvPr>
          <p:cNvSpPr>
            <a:spLocks noGrp="1"/>
          </p:cNvSpPr>
          <p:nvPr>
            <p:ph idx="1"/>
          </p:nvPr>
        </p:nvSpPr>
        <p:spPr>
          <a:xfrm>
            <a:off x="2286000" y="1676401"/>
            <a:ext cx="8001000" cy="4449763"/>
          </a:xfrm>
        </p:spPr>
        <p:txBody>
          <a:bodyPr/>
          <a:lstStyle/>
          <a:p>
            <a:endParaRPr lang="en-US" altLang="en-US" baseline="30000"/>
          </a:p>
          <a:p>
            <a:endParaRPr lang="en-US" altLang="en-US"/>
          </a:p>
        </p:txBody>
      </p:sp>
      <p:pic>
        <p:nvPicPr>
          <p:cNvPr id="19459" name="Picture 1">
            <a:extLst>
              <a:ext uri="{FF2B5EF4-FFF2-40B4-BE49-F238E27FC236}">
                <a16:creationId xmlns:a16="http://schemas.microsoft.com/office/drawing/2014/main" id="{260A616F-56DF-4EC3-AB65-8B03B536BA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143000"/>
            <a:ext cx="3581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012E9-3A23-4F92-AC4F-EE426942D6EA}"/>
              </a:ext>
            </a:extLst>
          </p:cNvPr>
          <p:cNvSpPr>
            <a:spLocks noGrp="1"/>
          </p:cNvSpPr>
          <p:nvPr>
            <p:ph type="title"/>
          </p:nvPr>
        </p:nvSpPr>
        <p:spPr>
          <a:xfrm>
            <a:off x="867980" y="18255"/>
            <a:ext cx="10515600" cy="1325563"/>
          </a:xfrm>
        </p:spPr>
        <p:txBody>
          <a:bodyPr/>
          <a:lstStyle/>
          <a:p>
            <a:pPr algn="ctr"/>
            <a:r>
              <a:rPr lang="en-US" b="1">
                <a:solidFill>
                  <a:schemeClr val="accent2">
                    <a:lumMod val="50000"/>
                  </a:schemeClr>
                </a:solidFill>
                <a:latin typeface="+mn-lt"/>
              </a:rPr>
              <a:t>Keeping the Flock Fed and Connected</a:t>
            </a:r>
            <a:endParaRPr lang="en-US" b="1" dirty="0">
              <a:solidFill>
                <a:schemeClr val="accent2">
                  <a:lumMod val="50000"/>
                </a:schemeClr>
              </a:solidFill>
              <a:latin typeface="+mn-lt"/>
            </a:endParaRPr>
          </a:p>
        </p:txBody>
      </p:sp>
      <p:sp>
        <p:nvSpPr>
          <p:cNvPr id="3" name="Content Placeholder 2">
            <a:extLst>
              <a:ext uri="{FF2B5EF4-FFF2-40B4-BE49-F238E27FC236}">
                <a16:creationId xmlns:a16="http://schemas.microsoft.com/office/drawing/2014/main" id="{ECE7DCC1-EC2C-443F-8489-8C11CE52DE00}"/>
              </a:ext>
            </a:extLst>
          </p:cNvPr>
          <p:cNvSpPr>
            <a:spLocks noGrp="1"/>
          </p:cNvSpPr>
          <p:nvPr>
            <p:ph idx="1"/>
          </p:nvPr>
        </p:nvSpPr>
        <p:spPr>
          <a:xfrm>
            <a:off x="440635" y="1353895"/>
            <a:ext cx="10515600" cy="4351338"/>
          </a:xfrm>
        </p:spPr>
        <p:txBody>
          <a:bodyPr>
            <a:normAutofit fontScale="92500" lnSpcReduction="10000"/>
          </a:bodyPr>
          <a:lstStyle/>
          <a:p>
            <a:pPr marL="0" indent="0">
              <a:buNone/>
            </a:pPr>
            <a:r>
              <a:rPr lang="en-US" b="1" dirty="0">
                <a:solidFill>
                  <a:schemeClr val="accent2">
                    <a:lumMod val="50000"/>
                  </a:schemeClr>
                </a:solidFill>
              </a:rPr>
              <a:t>The Need of the Hour</a:t>
            </a:r>
          </a:p>
          <a:p>
            <a:pPr marL="0" indent="0">
              <a:buNone/>
            </a:pPr>
            <a:r>
              <a:rPr lang="en-US" b="1" dirty="0">
                <a:solidFill>
                  <a:schemeClr val="accent2">
                    <a:lumMod val="50000"/>
                  </a:schemeClr>
                </a:solidFill>
              </a:rPr>
              <a:t>	We must do like the Williams Brothers song says…</a:t>
            </a:r>
          </a:p>
          <a:p>
            <a:pPr marL="0" indent="0">
              <a:buNone/>
            </a:pPr>
            <a:r>
              <a:rPr lang="en-US" b="1" dirty="0">
                <a:solidFill>
                  <a:schemeClr val="accent2">
                    <a:lumMod val="50000"/>
                  </a:schemeClr>
                </a:solidFill>
              </a:rPr>
              <a:t>	 	“Shake it off and pack it under”</a:t>
            </a:r>
          </a:p>
          <a:p>
            <a:pPr marL="0" indent="0">
              <a:buNone/>
            </a:pPr>
            <a:r>
              <a:rPr lang="en-US" b="1" dirty="0">
                <a:solidFill>
                  <a:schemeClr val="accent2">
                    <a:lumMod val="50000"/>
                  </a:schemeClr>
                </a:solidFill>
              </a:rPr>
              <a:t>By</a:t>
            </a:r>
          </a:p>
          <a:p>
            <a:pPr marL="0" indent="0">
              <a:buNone/>
            </a:pPr>
            <a:r>
              <a:rPr lang="en-US" b="1" dirty="0">
                <a:solidFill>
                  <a:schemeClr val="accent2">
                    <a:lumMod val="50000"/>
                  </a:schemeClr>
                </a:solidFill>
              </a:rPr>
              <a:t>Finding a way to keep the flock together </a:t>
            </a:r>
          </a:p>
          <a:p>
            <a:pPr lvl="1"/>
            <a:r>
              <a:rPr lang="en-US" b="1" i="1" dirty="0">
                <a:solidFill>
                  <a:schemeClr val="accent2">
                    <a:lumMod val="50000"/>
                  </a:schemeClr>
                </a:solidFill>
              </a:rPr>
              <a:t>To feed the flock</a:t>
            </a:r>
          </a:p>
          <a:p>
            <a:pPr lvl="1"/>
            <a:r>
              <a:rPr lang="en-US" b="1" i="1" dirty="0">
                <a:solidFill>
                  <a:schemeClr val="accent2">
                    <a:lumMod val="50000"/>
                  </a:schemeClr>
                </a:solidFill>
              </a:rPr>
              <a:t>To encourage the flock </a:t>
            </a:r>
          </a:p>
          <a:p>
            <a:pPr lvl="1"/>
            <a:r>
              <a:rPr lang="en-US" b="1" i="1" dirty="0">
                <a:solidFill>
                  <a:schemeClr val="accent2">
                    <a:lumMod val="50000"/>
                  </a:schemeClr>
                </a:solidFill>
              </a:rPr>
              <a:t>To communicate with the flock</a:t>
            </a:r>
          </a:p>
          <a:p>
            <a:pPr lvl="1"/>
            <a:r>
              <a:rPr lang="en-US" b="1" i="1" dirty="0">
                <a:solidFill>
                  <a:schemeClr val="accent2">
                    <a:lumMod val="50000"/>
                  </a:schemeClr>
                </a:solidFill>
              </a:rPr>
              <a:t>To facilitate the ministry of the flock</a:t>
            </a:r>
          </a:p>
          <a:p>
            <a:pPr lvl="1"/>
            <a:r>
              <a:rPr lang="en-US" b="1" i="1" dirty="0">
                <a:solidFill>
                  <a:schemeClr val="accent2">
                    <a:lumMod val="50000"/>
                  </a:schemeClr>
                </a:solidFill>
              </a:rPr>
              <a:t>To allow to flock to participate in Kingdom Building</a:t>
            </a:r>
          </a:p>
          <a:p>
            <a:pPr lvl="1"/>
            <a:r>
              <a:rPr lang="en-US" b="1" i="1" dirty="0">
                <a:solidFill>
                  <a:schemeClr val="accent2">
                    <a:lumMod val="50000"/>
                  </a:schemeClr>
                </a:solidFill>
              </a:rPr>
              <a:t>To stimulate the fellowship of the flock </a:t>
            </a:r>
          </a:p>
          <a:p>
            <a:endParaRPr lang="en-US" dirty="0"/>
          </a:p>
          <a:p>
            <a:endParaRPr lang="en-US" dirty="0"/>
          </a:p>
        </p:txBody>
      </p:sp>
      <p:pic>
        <p:nvPicPr>
          <p:cNvPr id="34818" name="Picture 2" descr="Image result for mule in the well williams brothers  pack it under">
            <a:extLst>
              <a:ext uri="{FF2B5EF4-FFF2-40B4-BE49-F238E27FC236}">
                <a16:creationId xmlns:a16="http://schemas.microsoft.com/office/drawing/2014/main" id="{01449E63-0546-40FD-9915-E5A875E473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7625" y="2485611"/>
            <a:ext cx="4022701" cy="34214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drawing&#10;&#10;Description automatically generated">
            <a:extLst>
              <a:ext uri="{FF2B5EF4-FFF2-40B4-BE49-F238E27FC236}">
                <a16:creationId xmlns:a16="http://schemas.microsoft.com/office/drawing/2014/main" id="{C9BFCA77-795F-45A2-8779-05F39C45D6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503" y="6044184"/>
            <a:ext cx="1236428" cy="652190"/>
          </a:xfrm>
          <a:prstGeom prst="rect">
            <a:avLst/>
          </a:prstGeom>
        </p:spPr>
      </p:pic>
    </p:spTree>
    <p:extLst>
      <p:ext uri="{BB962C8B-B14F-4D97-AF65-F5344CB8AC3E}">
        <p14:creationId xmlns:p14="http://schemas.microsoft.com/office/powerpoint/2010/main" val="4125262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a:extLst>
              <a:ext uri="{FF2B5EF4-FFF2-40B4-BE49-F238E27FC236}">
                <a16:creationId xmlns:a16="http://schemas.microsoft.com/office/drawing/2014/main" id="{F9E5F360-828D-4D97-AF57-A498D77DBD0E}"/>
              </a:ext>
            </a:extLst>
          </p:cNvPr>
          <p:cNvSpPr>
            <a:spLocks noGrp="1"/>
          </p:cNvSpPr>
          <p:nvPr>
            <p:ph idx="1"/>
          </p:nvPr>
        </p:nvSpPr>
        <p:spPr/>
        <p:txBody>
          <a:bodyPr/>
          <a:lstStyle/>
          <a:p>
            <a:pPr marL="0" indent="0">
              <a:buNone/>
            </a:pPr>
            <a:r>
              <a:rPr lang="en-US" altLang="en-US" dirty="0"/>
              <a:t>1) </a:t>
            </a:r>
            <a:r>
              <a:rPr lang="en-US" altLang="en-US" b="1" i="1" dirty="0"/>
              <a:t>Loins</a:t>
            </a:r>
            <a:r>
              <a:rPr lang="en-US" altLang="en-US" dirty="0"/>
              <a:t> –waist (belt), girt or held up. Relates to the Truth of God’s Word, Jesus Christ is the Way, the Truth and the life. </a:t>
            </a:r>
          </a:p>
          <a:p>
            <a:pPr marL="0" indent="0">
              <a:buNone/>
            </a:pPr>
            <a:r>
              <a:rPr lang="en-US" altLang="en-US" dirty="0"/>
              <a:t>2) </a:t>
            </a:r>
            <a:r>
              <a:rPr lang="en-US" altLang="en-US" b="1" i="1" dirty="0"/>
              <a:t>Breastplate of Righteousness </a:t>
            </a:r>
            <a:r>
              <a:rPr lang="en-US" altLang="en-US" dirty="0"/>
              <a:t>- God’s Jesus Christ’s Holy Character and moral Conduct</a:t>
            </a:r>
          </a:p>
          <a:p>
            <a:pPr marL="0" indent="0">
              <a:buNone/>
            </a:pPr>
            <a:endParaRPr lang="en-US" altLang="en-US" baseline="30000" dirty="0"/>
          </a:p>
          <a:p>
            <a:pPr marL="0" indent="0">
              <a:buNone/>
            </a:pPr>
            <a:r>
              <a:rPr lang="en-US" altLang="en-US" dirty="0"/>
              <a:t>3) </a:t>
            </a:r>
            <a:r>
              <a:rPr lang="en-US" altLang="en-US" b="1" i="1" dirty="0"/>
              <a:t>Preparation of the gospel </a:t>
            </a:r>
            <a:r>
              <a:rPr lang="en-US" altLang="en-US" dirty="0"/>
              <a:t>- Eagerness to carry the Gospel to or advance it to the world.. on Satan’s turf.  </a:t>
            </a:r>
          </a:p>
          <a:p>
            <a:pPr marL="0" indent="0">
              <a:buNone/>
            </a:pPr>
            <a:r>
              <a:rPr lang="en-US" altLang="en-US" dirty="0"/>
              <a:t>Are you ready or willing:  How? Study </a:t>
            </a:r>
            <a:r>
              <a:rPr lang="en-US" altLang="en-US" u="sng" dirty="0"/>
              <a:t>2 Tim 2:15</a:t>
            </a:r>
            <a:r>
              <a:rPr lang="en-US" altLang="en-US" dirty="0"/>
              <a:t>. </a:t>
            </a:r>
          </a:p>
          <a:p>
            <a:endParaRPr lang="en-US" altLang="en-US" baseline="300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a:extLst>
              <a:ext uri="{FF2B5EF4-FFF2-40B4-BE49-F238E27FC236}">
                <a16:creationId xmlns:a16="http://schemas.microsoft.com/office/drawing/2014/main" id="{179571C6-C037-49F8-AC02-394BC3DA179A}"/>
              </a:ext>
            </a:extLst>
          </p:cNvPr>
          <p:cNvSpPr>
            <a:spLocks noGrp="1"/>
          </p:cNvSpPr>
          <p:nvPr>
            <p:ph idx="1"/>
          </p:nvPr>
        </p:nvSpPr>
        <p:spPr/>
        <p:txBody>
          <a:bodyPr/>
          <a:lstStyle/>
          <a:p>
            <a:pPr marL="0" indent="0">
              <a:buNone/>
            </a:pPr>
            <a:r>
              <a:rPr lang="en-US" altLang="en-US" dirty="0"/>
              <a:t>4) </a:t>
            </a:r>
            <a:r>
              <a:rPr lang="en-US" altLang="en-US" b="1" i="1" dirty="0"/>
              <a:t>Shield of Faith </a:t>
            </a:r>
            <a:r>
              <a:rPr lang="en-US" altLang="en-US" dirty="0"/>
              <a:t>- Believe God’s Promises </a:t>
            </a:r>
            <a:r>
              <a:rPr lang="en-US" altLang="en-US" u="sng" dirty="0"/>
              <a:t>Heb 11:1</a:t>
            </a:r>
            <a:r>
              <a:rPr lang="en-US" altLang="en-US" dirty="0"/>
              <a:t> Now then faith is the substance of things hoped for and the evidence of things not seen. </a:t>
            </a:r>
          </a:p>
          <a:p>
            <a:pPr marL="0" indent="0">
              <a:buNone/>
            </a:pPr>
            <a:r>
              <a:rPr lang="en-US" altLang="en-US" dirty="0"/>
              <a:t>5) </a:t>
            </a:r>
            <a:r>
              <a:rPr lang="en-US" altLang="en-US" b="1" i="1" dirty="0"/>
              <a:t>Helmet of Salvation </a:t>
            </a:r>
            <a:r>
              <a:rPr lang="en-US" altLang="en-US" dirty="0"/>
              <a:t>- Assurance of salvation through Jesus Christ.</a:t>
            </a:r>
          </a:p>
          <a:p>
            <a:pPr marL="0" indent="0">
              <a:buNone/>
            </a:pPr>
            <a:r>
              <a:rPr lang="en-US" altLang="en-US" dirty="0"/>
              <a:t>6) </a:t>
            </a:r>
            <a:r>
              <a:rPr lang="en-US" altLang="en-US" b="1" i="1" dirty="0"/>
              <a:t>The Sword of the Spirit </a:t>
            </a:r>
            <a:r>
              <a:rPr lang="en-US" altLang="en-US" dirty="0"/>
              <a:t>– The word of God. The only offensive part of the Armor.  </a:t>
            </a:r>
          </a:p>
          <a:p>
            <a:pPr marL="0" indent="0">
              <a:buNone/>
            </a:pPr>
            <a:r>
              <a:rPr lang="en-US" altLang="en-US" dirty="0"/>
              <a:t>We now understand what the armor is and why it is to be used? We must have the power of the Holy Spirit who lives in us. We must now pray to activate the armor’s power. Paul gives discourse in verse 18. </a:t>
            </a:r>
          </a:p>
          <a:p>
            <a:endParaRPr lang="en-US" altLang="en-US" baseline="300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6BB81D6-4336-4BE7-B745-CCD8BCB1E6E5}"/>
              </a:ext>
            </a:extLst>
          </p:cNvPr>
          <p:cNvSpPr>
            <a:spLocks noGrp="1"/>
          </p:cNvSpPr>
          <p:nvPr>
            <p:ph idx="1"/>
          </p:nvPr>
        </p:nvSpPr>
        <p:spPr/>
        <p:txBody>
          <a:bodyPr rtlCol="0">
            <a:normAutofit fontScale="90000" lnSpcReduction="20000"/>
          </a:bodyPr>
          <a:lstStyle/>
          <a:p>
            <a:pPr marL="0" indent="0">
              <a:lnSpc>
                <a:spcPct val="200000"/>
              </a:lnSpc>
              <a:buNone/>
              <a:defRPr/>
            </a:pPr>
            <a:r>
              <a:rPr lang="en-US" sz="4000" b="1" baseline="30000" dirty="0">
                <a:ea typeface="ＭＳ Ｐゴシック" charset="0"/>
              </a:rPr>
              <a:t>Prayer Activates the </a:t>
            </a:r>
            <a:r>
              <a:rPr lang="en-US" sz="4000" b="1" baseline="30000" dirty="0" err="1">
                <a:ea typeface="ＭＳ Ｐゴシック" charset="0"/>
              </a:rPr>
              <a:t>Armour</a:t>
            </a:r>
            <a:r>
              <a:rPr lang="en-US" sz="4000" b="1" baseline="30000" dirty="0">
                <a:ea typeface="ＭＳ Ｐゴシック" charset="0"/>
              </a:rPr>
              <a:t> VS 18-20</a:t>
            </a:r>
            <a:endParaRPr lang="en-US" sz="4000" dirty="0">
              <a:ea typeface="ＭＳ Ｐゴシック" charset="0"/>
            </a:endParaRPr>
          </a:p>
          <a:p>
            <a:pPr marL="0" indent="0">
              <a:buNone/>
              <a:defRPr/>
            </a:pPr>
            <a:r>
              <a:rPr lang="en-US" sz="3600" baseline="30000" dirty="0">
                <a:ea typeface="ＭＳ Ｐゴシック" charset="0"/>
              </a:rPr>
              <a:t>18</a:t>
            </a:r>
            <a:r>
              <a:rPr lang="en-US" sz="3600" dirty="0">
                <a:ea typeface="ＭＳ Ｐゴシック" charset="0"/>
              </a:rPr>
              <a:t>Praying always with all prayer and supplication in the Spirit, and watching thereunto with all perseverance and supplication for all saints; </a:t>
            </a:r>
          </a:p>
          <a:p>
            <a:pPr marL="0" indent="0">
              <a:buNone/>
              <a:defRPr/>
            </a:pPr>
            <a:r>
              <a:rPr lang="en-US" sz="3600" baseline="30000" dirty="0">
                <a:ea typeface="ＭＳ Ｐゴシック" charset="0"/>
              </a:rPr>
              <a:t>19</a:t>
            </a:r>
            <a:r>
              <a:rPr lang="en-US" sz="3600" dirty="0">
                <a:ea typeface="ＭＳ Ｐゴシック" charset="0"/>
              </a:rPr>
              <a:t>And for me, that utterance may be given unto me, that I may open my mouth boldly, to make known the mystery of the gospel, </a:t>
            </a:r>
            <a:r>
              <a:rPr lang="en-US" sz="3600" baseline="30000" dirty="0">
                <a:ea typeface="ＭＳ Ｐゴシック" charset="0"/>
              </a:rPr>
              <a:t>20</a:t>
            </a:r>
            <a:r>
              <a:rPr lang="en-US" sz="3600" dirty="0">
                <a:ea typeface="ＭＳ Ｐゴシック" charset="0"/>
              </a:rPr>
              <a:t>For which I am an ambassador in bonds: that therein I may speak boldly, as I ought to speak. </a:t>
            </a:r>
            <a:r>
              <a:rPr lang="en-US" sz="3600" i="1" dirty="0">
                <a:ea typeface="ＭＳ Ｐゴシック" charset="0"/>
              </a:rPr>
              <a:t>The King James Version</a:t>
            </a:r>
            <a:r>
              <a:rPr lang="en-US" sz="3600" dirty="0">
                <a:ea typeface="ＭＳ Ｐゴシック" charset="0"/>
              </a:rPr>
              <a:t>, (Cambridge: Cambridge) 1769.</a:t>
            </a:r>
          </a:p>
          <a:p>
            <a:pPr>
              <a:lnSpc>
                <a:spcPct val="200000"/>
              </a:lnSpc>
              <a:buFont typeface="Arial" charset="0"/>
              <a:buChar char="•"/>
              <a:defRPr/>
            </a:pPr>
            <a:endParaRPr lang="en-US" sz="3600" b="1" dirty="0">
              <a:ea typeface="+mj-ea"/>
              <a:cs typeface="+mj-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05D71209-124D-41D5-9E05-62F7DC9A3F4E}"/>
              </a:ext>
            </a:extLst>
          </p:cNvPr>
          <p:cNvSpPr>
            <a:spLocks noGrp="1"/>
          </p:cNvSpPr>
          <p:nvPr>
            <p:ph type="title"/>
          </p:nvPr>
        </p:nvSpPr>
        <p:spPr>
          <a:xfrm>
            <a:off x="3505200" y="274638"/>
            <a:ext cx="7010400" cy="715962"/>
          </a:xfrm>
        </p:spPr>
        <p:txBody>
          <a:bodyPr/>
          <a:lstStyle/>
          <a:p>
            <a:r>
              <a:rPr lang="en-US" altLang="en-US"/>
              <a:t>Whole Armour of God</a:t>
            </a:r>
          </a:p>
        </p:txBody>
      </p:sp>
      <p:sp>
        <p:nvSpPr>
          <p:cNvPr id="23554" name="Content Placeholder 2">
            <a:extLst>
              <a:ext uri="{FF2B5EF4-FFF2-40B4-BE49-F238E27FC236}">
                <a16:creationId xmlns:a16="http://schemas.microsoft.com/office/drawing/2014/main" id="{B666624E-F7B6-44B7-ADD0-689B37DF8468}"/>
              </a:ext>
            </a:extLst>
          </p:cNvPr>
          <p:cNvSpPr>
            <a:spLocks noGrp="1"/>
          </p:cNvSpPr>
          <p:nvPr>
            <p:ph idx="1"/>
          </p:nvPr>
        </p:nvSpPr>
        <p:spPr>
          <a:xfrm>
            <a:off x="2286000" y="1676401"/>
            <a:ext cx="8001000" cy="4449763"/>
          </a:xfrm>
        </p:spPr>
        <p:txBody>
          <a:bodyPr/>
          <a:lstStyle/>
          <a:p>
            <a:endParaRPr lang="en-US" altLang="en-US" baseline="30000"/>
          </a:p>
          <a:p>
            <a:endParaRPr lang="en-US" altLang="en-US"/>
          </a:p>
        </p:txBody>
      </p:sp>
      <p:pic>
        <p:nvPicPr>
          <p:cNvPr id="23555" name="Picture 1">
            <a:extLst>
              <a:ext uri="{FF2B5EF4-FFF2-40B4-BE49-F238E27FC236}">
                <a16:creationId xmlns:a16="http://schemas.microsoft.com/office/drawing/2014/main" id="{C8F103C6-793D-4C41-922D-802556E84D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143000"/>
            <a:ext cx="3581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1AAABD8A-8E45-46A2-BA8E-4DBEEE166EBD}"/>
              </a:ext>
            </a:extLst>
          </p:cNvPr>
          <p:cNvSpPr>
            <a:spLocks noGrp="1"/>
          </p:cNvSpPr>
          <p:nvPr>
            <p:ph type="title"/>
          </p:nvPr>
        </p:nvSpPr>
        <p:spPr/>
        <p:txBody>
          <a:bodyPr/>
          <a:lstStyle/>
          <a:p>
            <a:endParaRPr lang="en-US" altLang="en-US"/>
          </a:p>
        </p:txBody>
      </p:sp>
      <p:sp>
        <p:nvSpPr>
          <p:cNvPr id="24578" name="Content Placeholder 2">
            <a:extLst>
              <a:ext uri="{FF2B5EF4-FFF2-40B4-BE49-F238E27FC236}">
                <a16:creationId xmlns:a16="http://schemas.microsoft.com/office/drawing/2014/main" id="{942C2FD2-9834-41D9-8742-8420A69F93AC}"/>
              </a:ext>
            </a:extLst>
          </p:cNvPr>
          <p:cNvSpPr>
            <a:spLocks noGrp="1"/>
          </p:cNvSpPr>
          <p:nvPr>
            <p:ph idx="1"/>
          </p:nvPr>
        </p:nvSpPr>
        <p:spPr/>
        <p:txBody>
          <a:bodyPr/>
          <a:lstStyle/>
          <a:p>
            <a:r>
              <a:rPr lang="en-US" altLang="en-US" i="1"/>
              <a:t>We as disciples or learners should be able to be bold in sharing the Gospel of Jesus Christ. We have the power of the Holy Spirit and the Armor of God powered through prayer to God. </a:t>
            </a:r>
            <a:endParaRPr lang="en-US" altLang="en-US"/>
          </a:p>
          <a:p>
            <a:r>
              <a:rPr lang="en-US" altLang="en-US"/>
              <a:t> </a:t>
            </a:r>
          </a:p>
          <a:p>
            <a:endParaRPr lang="en-US" altLang="en-US" baseline="30000"/>
          </a:p>
        </p:txBody>
      </p:sp>
      <p:sp>
        <p:nvSpPr>
          <p:cNvPr id="24579" name="Content Placeholder 2">
            <a:extLst>
              <a:ext uri="{FF2B5EF4-FFF2-40B4-BE49-F238E27FC236}">
                <a16:creationId xmlns:a16="http://schemas.microsoft.com/office/drawing/2014/main" id="{AEC82246-7CA1-419B-96D6-CAAFFE536BF6}"/>
              </a:ext>
            </a:extLst>
          </p:cNvPr>
          <p:cNvSpPr txBox="1">
            <a:spLocks/>
          </p:cNvSpPr>
          <p:nvPr/>
        </p:nvSpPr>
        <p:spPr bwMode="auto">
          <a:xfrm>
            <a:off x="2133600" y="1600201"/>
            <a:ext cx="80010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ct val="20000"/>
              </a:spcBef>
              <a:buFont typeface="Arial" panose="020B0604020202020204" pitchFamily="34" charset="0"/>
              <a:buChar char="•"/>
            </a:pPr>
            <a:endParaRPr lang="en-US" altLang="en-US" sz="2800" baseline="30000"/>
          </a:p>
          <a:p>
            <a:pPr>
              <a:spcBef>
                <a:spcPct val="20000"/>
              </a:spcBef>
              <a:buFont typeface="Arial" panose="020B0604020202020204" pitchFamily="34" charset="0"/>
              <a:buChar char="•"/>
            </a:pPr>
            <a:endParaRPr lang="en-US" altLang="en-US" sz="28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098DCE7D-4ABB-4317-96BC-040D271B1993}"/>
              </a:ext>
            </a:extLst>
          </p:cNvPr>
          <p:cNvSpPr>
            <a:spLocks noGrp="1"/>
          </p:cNvSpPr>
          <p:nvPr>
            <p:ph type="title"/>
          </p:nvPr>
        </p:nvSpPr>
        <p:spPr>
          <a:xfrm>
            <a:off x="3505200" y="274638"/>
            <a:ext cx="7010400" cy="715962"/>
          </a:xfrm>
        </p:spPr>
        <p:txBody>
          <a:bodyPr/>
          <a:lstStyle/>
          <a:p>
            <a:r>
              <a:rPr lang="en-US" altLang="en-US"/>
              <a:t>Whole Armor of God</a:t>
            </a:r>
          </a:p>
        </p:txBody>
      </p:sp>
      <p:sp>
        <p:nvSpPr>
          <p:cNvPr id="25602" name="Content Placeholder 2">
            <a:extLst>
              <a:ext uri="{FF2B5EF4-FFF2-40B4-BE49-F238E27FC236}">
                <a16:creationId xmlns:a16="http://schemas.microsoft.com/office/drawing/2014/main" id="{74E0E0B7-3335-4F43-BE74-7C846244C5AD}"/>
              </a:ext>
            </a:extLst>
          </p:cNvPr>
          <p:cNvSpPr>
            <a:spLocks noGrp="1"/>
          </p:cNvSpPr>
          <p:nvPr>
            <p:ph idx="1"/>
          </p:nvPr>
        </p:nvSpPr>
        <p:spPr>
          <a:xfrm>
            <a:off x="2286000" y="1676401"/>
            <a:ext cx="8001000" cy="4449763"/>
          </a:xfrm>
        </p:spPr>
        <p:txBody>
          <a:bodyPr/>
          <a:lstStyle/>
          <a:p>
            <a:endParaRPr lang="en-US" altLang="en-US" baseline="30000"/>
          </a:p>
          <a:p>
            <a:endParaRPr lang="en-US" altLang="en-US"/>
          </a:p>
        </p:txBody>
      </p:sp>
      <p:pic>
        <p:nvPicPr>
          <p:cNvPr id="25603" name="Picture 1">
            <a:extLst>
              <a:ext uri="{FF2B5EF4-FFF2-40B4-BE49-F238E27FC236}">
                <a16:creationId xmlns:a16="http://schemas.microsoft.com/office/drawing/2014/main" id="{C748BB9E-50E9-4DBD-ACD3-5B68266F7F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143000"/>
            <a:ext cx="3581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DA21DC09-80B7-44F8-9EA9-8D28A2F03AAB}"/>
              </a:ext>
            </a:extLst>
          </p:cNvPr>
          <p:cNvSpPr>
            <a:spLocks noGrp="1"/>
          </p:cNvSpPr>
          <p:nvPr>
            <p:ph type="title"/>
          </p:nvPr>
        </p:nvSpPr>
        <p:spPr/>
        <p:txBody>
          <a:bodyPr/>
          <a:lstStyle/>
          <a:p>
            <a:endParaRPr lang="en-US" altLang="en-US"/>
          </a:p>
        </p:txBody>
      </p:sp>
      <p:sp>
        <p:nvSpPr>
          <p:cNvPr id="26626" name="Content Placeholder 2">
            <a:extLst>
              <a:ext uri="{FF2B5EF4-FFF2-40B4-BE49-F238E27FC236}">
                <a16:creationId xmlns:a16="http://schemas.microsoft.com/office/drawing/2014/main" id="{680106E7-0F1F-441A-B75E-E2EE145B9656}"/>
              </a:ext>
            </a:extLst>
          </p:cNvPr>
          <p:cNvSpPr>
            <a:spLocks noGrp="1"/>
          </p:cNvSpPr>
          <p:nvPr>
            <p:ph idx="1"/>
          </p:nvPr>
        </p:nvSpPr>
        <p:spPr>
          <a:xfrm>
            <a:off x="1981200" y="1600200"/>
            <a:ext cx="8229600" cy="4724400"/>
          </a:xfrm>
        </p:spPr>
        <p:txBody>
          <a:bodyPr/>
          <a:lstStyle/>
          <a:p>
            <a:r>
              <a:rPr lang="en-US" altLang="en-US" i="1"/>
              <a:t>Summary: We must be read to carry the Gospel and be well armed.  </a:t>
            </a:r>
            <a:endParaRPr lang="en-US" altLang="en-US"/>
          </a:p>
          <a:p>
            <a:r>
              <a:rPr lang="en-US" altLang="en-US"/>
              <a:t> </a:t>
            </a:r>
          </a:p>
          <a:p>
            <a:r>
              <a:rPr lang="en-US" altLang="en-US" b="1"/>
              <a:t>Re-motivation: We are prayed up and studied up.. Put on the Christian Armour. That is our Battle gear.</a:t>
            </a:r>
            <a:endParaRPr lang="en-US" altLang="en-US"/>
          </a:p>
          <a:p>
            <a:r>
              <a:rPr lang="en-US" altLang="en-US" b="1"/>
              <a:t> </a:t>
            </a:r>
            <a:endParaRPr lang="en-US" altLang="en-US"/>
          </a:p>
          <a:p>
            <a:r>
              <a:rPr lang="en-US" altLang="en-US" b="1"/>
              <a:t>Closure: Are you ready to take the Battle to the Enemy if not he still will bring to you?  You might  as well be ready by putting on and using the Armor of God.</a:t>
            </a:r>
            <a:endParaRPr lang="en-US" altLang="en-US" baseline="300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ubtitle 2">
            <a:extLst>
              <a:ext uri="{FF2B5EF4-FFF2-40B4-BE49-F238E27FC236}">
                <a16:creationId xmlns:a16="http://schemas.microsoft.com/office/drawing/2014/main" id="{7390D243-A0D6-4520-8C90-2E0B8A991736}"/>
              </a:ext>
            </a:extLst>
          </p:cNvPr>
          <p:cNvSpPr>
            <a:spLocks noGrp="1"/>
          </p:cNvSpPr>
          <p:nvPr>
            <p:ph type="subTitle" idx="1"/>
          </p:nvPr>
        </p:nvSpPr>
        <p:spPr>
          <a:xfrm>
            <a:off x="3733800" y="4191000"/>
            <a:ext cx="6400800" cy="685800"/>
          </a:xfrm>
          <a:ln w="9525"/>
          <a:extLst>
            <a:ext uri="{91240B29-F687-4f45-9708-019B960494DF}">
              <a14:hiddenLine xmlns:a14="http://schemas.microsoft.com/office/drawing/2010/main" xmlns="" w="38100" cap="flat">
                <a:solidFill>
                  <a:srgbClr val="000000"/>
                </a:solidFill>
                <a:miter lim="800000"/>
                <a:headEnd/>
                <a:tailEnd/>
              </a14:hiddenLine>
            </a:ext>
          </a:extLst>
        </p:spPr>
        <p:txBody>
          <a:bodyPr/>
          <a:lstStyle/>
          <a:p>
            <a:pPr eaLnBrk="1" hangingPunct="1">
              <a:buFont typeface="Arial" charset="0"/>
              <a:buNone/>
              <a:defRPr/>
            </a:pPr>
            <a:endParaRPr lang="en-US" sz="3600" baseline="30000" dirty="0">
              <a:ea typeface="ＭＳ Ｐゴシック" charset="0"/>
            </a:endParaRPr>
          </a:p>
          <a:p>
            <a:pPr eaLnBrk="1" hangingPunct="1">
              <a:buFont typeface="Arial" charset="0"/>
              <a:buNone/>
              <a:defRPr/>
            </a:pPr>
            <a:endParaRPr lang="en-US" sz="3600" dirty="0">
              <a:ea typeface="ＭＳ Ｐゴシック" charset="0"/>
            </a:endParaRPr>
          </a:p>
          <a:p>
            <a:pPr eaLnBrk="1" hangingPunct="1">
              <a:buFont typeface="Arial" charset="0"/>
              <a:buNone/>
              <a:defRPr/>
            </a:pPr>
            <a:endParaRPr lang="en-US" sz="3600" baseline="30000" dirty="0">
              <a:ea typeface="ＭＳ Ｐゴシック" charset="0"/>
            </a:endParaRPr>
          </a:p>
          <a:p>
            <a:pPr eaLnBrk="1" hangingPunct="1">
              <a:buFont typeface="Arial" charset="0"/>
              <a:buNone/>
              <a:defRPr/>
            </a:pPr>
            <a:endParaRPr lang="en-US" sz="3600" b="1" dirty="0">
              <a:ea typeface="ＭＳ Ｐゴシック" charset="0"/>
            </a:endParaRPr>
          </a:p>
        </p:txBody>
      </p:sp>
      <p:pic>
        <p:nvPicPr>
          <p:cNvPr id="5" name="Picture 2" descr="C:\Users\Adeel\Desktop\gpatter573\Beran_Logo.png">
            <a:extLst>
              <a:ext uri="{FF2B5EF4-FFF2-40B4-BE49-F238E27FC236}">
                <a16:creationId xmlns:a16="http://schemas.microsoft.com/office/drawing/2014/main" id="{F1C1C036-CE4D-4224-A085-B602DE0B65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919417"/>
            <a:ext cx="2209800" cy="40227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itle 1">
            <a:extLst>
              <a:ext uri="{FF2B5EF4-FFF2-40B4-BE49-F238E27FC236}">
                <a16:creationId xmlns:a16="http://schemas.microsoft.com/office/drawing/2014/main" id="{ADC5EB3E-35F8-4204-B345-52A5FB94BE32}"/>
              </a:ext>
            </a:extLst>
          </p:cNvPr>
          <p:cNvSpPr>
            <a:spLocks noGrp="1"/>
          </p:cNvSpPr>
          <p:nvPr>
            <p:ph type="ctrTitle"/>
          </p:nvPr>
        </p:nvSpPr>
        <p:spPr>
          <a:xfrm>
            <a:off x="5327822" y="5171304"/>
            <a:ext cx="5995218" cy="1165225"/>
          </a:xfrm>
          <a:extLst>
            <a:ext uri="{FAA26D3D-D897-4be2-8F04-BA451C77F1D7}">
              <ma14:placeholderFlag xmlns:ma14="http://schemas.microsoft.com/office/mac/drawingml/2011/main" xmlns="" val="1"/>
            </a:ext>
          </a:extLst>
        </p:spPr>
        <p:txBody>
          <a:bodyPr rtlCol="0">
            <a:normAutofit fontScale="90000"/>
          </a:bodyPr>
          <a:lstStyle/>
          <a:p>
            <a:pPr algn="l">
              <a:lnSpc>
                <a:spcPct val="200000"/>
              </a:lnSpc>
              <a:defRPr/>
            </a:pPr>
            <a:r>
              <a:rPr lang="en-US" sz="3600" b="1" u="sng" baseline="30000" dirty="0">
                <a:ea typeface="ＭＳ Ｐゴシック" charset="0"/>
              </a:rPr>
              <a:t>Summary: </a:t>
            </a:r>
            <a:br>
              <a:rPr lang="en-US" sz="3600" dirty="0">
                <a:ea typeface="ＭＳ Ｐゴシック" charset="0"/>
              </a:rPr>
            </a:br>
            <a:r>
              <a:rPr lang="en-US" sz="3600" b="1" baseline="30000" dirty="0">
                <a:ea typeface="ＭＳ Ｐゴシック" charset="0"/>
              </a:rPr>
              <a:t>I.  Reason for the </a:t>
            </a:r>
            <a:r>
              <a:rPr lang="en-US" sz="3600" b="1" baseline="30000" dirty="0" err="1">
                <a:ea typeface="ＭＳ Ｐゴシック" charset="0"/>
              </a:rPr>
              <a:t>Armour</a:t>
            </a:r>
            <a:r>
              <a:rPr lang="en-US" sz="3600" b="1" baseline="30000" dirty="0">
                <a:ea typeface="ＭＳ Ｐゴシック" charset="0"/>
              </a:rPr>
              <a:t>? </a:t>
            </a:r>
            <a:r>
              <a:rPr lang="en-US" sz="3600" b="1" baseline="30000" dirty="0" err="1">
                <a:ea typeface="ＭＳ Ｐゴシック" charset="0"/>
              </a:rPr>
              <a:t>vs</a:t>
            </a:r>
            <a:r>
              <a:rPr lang="en-US" sz="3600" b="1" baseline="30000" dirty="0">
                <a:ea typeface="ＭＳ Ｐゴシック" charset="0"/>
              </a:rPr>
              <a:t> 10-12</a:t>
            </a:r>
            <a:br>
              <a:rPr lang="en-US" sz="3600" dirty="0">
                <a:ea typeface="ＭＳ Ｐゴシック" charset="0"/>
              </a:rPr>
            </a:br>
            <a:r>
              <a:rPr lang="en-US" sz="3600" b="1" baseline="30000" dirty="0">
                <a:ea typeface="ＭＳ Ｐゴシック" charset="0"/>
              </a:rPr>
              <a:t>II.  Put on the Whole </a:t>
            </a:r>
            <a:r>
              <a:rPr lang="en-US" sz="3600" b="1" baseline="30000" dirty="0" err="1">
                <a:ea typeface="ＭＳ Ｐゴシック" charset="0"/>
              </a:rPr>
              <a:t>Armour</a:t>
            </a:r>
            <a:r>
              <a:rPr lang="en-US" sz="3600" b="1" baseline="30000" dirty="0">
                <a:ea typeface="ＭＳ Ｐゴシック" charset="0"/>
              </a:rPr>
              <a:t> of God VS 13-17</a:t>
            </a:r>
            <a:br>
              <a:rPr lang="en-US" sz="3600" dirty="0">
                <a:ea typeface="ＭＳ Ｐゴシック" charset="0"/>
              </a:rPr>
            </a:br>
            <a:r>
              <a:rPr lang="en-US" sz="3600" b="1" baseline="30000" dirty="0">
                <a:ea typeface="ＭＳ Ｐゴシック" charset="0"/>
              </a:rPr>
              <a:t>III.  Prayer Activates the </a:t>
            </a:r>
            <a:r>
              <a:rPr lang="en-US" sz="3600" b="1" baseline="30000" dirty="0" err="1">
                <a:ea typeface="ＭＳ Ｐゴシック" charset="0"/>
              </a:rPr>
              <a:t>Armour</a:t>
            </a:r>
            <a:r>
              <a:rPr lang="en-US" sz="3600" b="1" baseline="30000" dirty="0">
                <a:ea typeface="ＭＳ Ｐゴシック" charset="0"/>
              </a:rPr>
              <a:t> VS 18-20</a:t>
            </a:r>
            <a:br>
              <a:rPr lang="en-US" sz="3600" dirty="0">
                <a:ea typeface="ＭＳ Ｐゴシック" charset="0"/>
              </a:rPr>
            </a:br>
            <a:endParaRPr lang="en-US" sz="3600" b="1"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ubtitle 2">
            <a:extLst>
              <a:ext uri="{FF2B5EF4-FFF2-40B4-BE49-F238E27FC236}">
                <a16:creationId xmlns:a16="http://schemas.microsoft.com/office/drawing/2014/main" id="{1E6CCFFB-E176-4571-A438-5DE1F273E64C}"/>
              </a:ext>
            </a:extLst>
          </p:cNvPr>
          <p:cNvSpPr>
            <a:spLocks noGrp="1"/>
          </p:cNvSpPr>
          <p:nvPr>
            <p:ph type="subTitle" idx="1"/>
          </p:nvPr>
        </p:nvSpPr>
        <p:spPr>
          <a:xfrm>
            <a:off x="4549346" y="4153930"/>
            <a:ext cx="6400800" cy="685800"/>
          </a:xfrm>
          <a:ln w="9525"/>
          <a:extLst>
            <a:ext uri="{91240B29-F687-4f45-9708-019B960494DF}">
              <a14:hiddenLine xmlns:a14="http://schemas.microsoft.com/office/drawing/2010/main" xmlns="" w="38100" cap="flat">
                <a:solidFill>
                  <a:srgbClr val="000000"/>
                </a:solidFill>
                <a:miter lim="800000"/>
                <a:headEnd/>
                <a:tailEnd/>
              </a14:hiddenLine>
            </a:ext>
          </a:extLst>
        </p:spPr>
        <p:txBody>
          <a:bodyPr>
            <a:noAutofit/>
          </a:bodyPr>
          <a:lstStyle/>
          <a:p>
            <a:pPr eaLnBrk="1" hangingPunct="1">
              <a:buFont typeface="Arial" charset="0"/>
              <a:buNone/>
              <a:defRPr/>
            </a:pPr>
            <a:r>
              <a:rPr lang="en-US" sz="3600" b="1" dirty="0">
                <a:ea typeface="ＭＳ Ｐゴシック" charset="0"/>
                <a:cs typeface="Abadi MT Condensed Extra Bold"/>
              </a:rPr>
              <a:t> Ephesians 6:10-20</a:t>
            </a:r>
            <a:endParaRPr lang="en-US" sz="3600" b="1" baseline="30000" dirty="0">
              <a:ea typeface="ＭＳ Ｐゴシック" charset="0"/>
              <a:cs typeface="Abadi MT Condensed Extra Bold"/>
            </a:endParaRPr>
          </a:p>
          <a:p>
            <a:pPr eaLnBrk="1" hangingPunct="1">
              <a:buFont typeface="Arial" charset="0"/>
              <a:buNone/>
              <a:defRPr/>
            </a:pPr>
            <a:endParaRPr lang="en-US" sz="3600" dirty="0">
              <a:ea typeface="ＭＳ Ｐゴシック" charset="0"/>
            </a:endParaRPr>
          </a:p>
          <a:p>
            <a:pPr eaLnBrk="1" hangingPunct="1">
              <a:buFont typeface="Arial" charset="0"/>
              <a:buNone/>
              <a:defRPr/>
            </a:pPr>
            <a:r>
              <a:rPr lang="en-US" sz="3600" b="1" dirty="0">
                <a:ea typeface="ＭＳ Ｐゴシック" charset="0"/>
              </a:rPr>
              <a:t>Reverend Dr. Randolph Smith</a:t>
            </a:r>
          </a:p>
        </p:txBody>
      </p:sp>
      <p:pic>
        <p:nvPicPr>
          <p:cNvPr id="5" name="Picture 2" descr="C:\Users\Adeel\Desktop\gpatter573\Beran_Logo.png">
            <a:extLst>
              <a:ext uri="{FF2B5EF4-FFF2-40B4-BE49-F238E27FC236}">
                <a16:creationId xmlns:a16="http://schemas.microsoft.com/office/drawing/2014/main" id="{D7C21910-C77D-448D-9F9E-7424CFC9E4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524001"/>
            <a:ext cx="2209800" cy="40227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itle 1">
            <a:extLst>
              <a:ext uri="{FF2B5EF4-FFF2-40B4-BE49-F238E27FC236}">
                <a16:creationId xmlns:a16="http://schemas.microsoft.com/office/drawing/2014/main" id="{03F35D1B-82BB-4DA6-A211-5FB3D5889479}"/>
              </a:ext>
            </a:extLst>
          </p:cNvPr>
          <p:cNvSpPr>
            <a:spLocks noGrp="1"/>
          </p:cNvSpPr>
          <p:nvPr>
            <p:ph type="ctrTitle"/>
          </p:nvPr>
        </p:nvSpPr>
        <p:spPr>
          <a:xfrm>
            <a:off x="4646141" y="2370163"/>
            <a:ext cx="5995218" cy="1165225"/>
          </a:xfrm>
          <a:extLst>
            <a:ext uri="{FAA26D3D-D897-4be2-8F04-BA451C77F1D7}">
              <ma14:placeholderFlag xmlns:ma14="http://schemas.microsoft.com/office/mac/drawingml/2011/main" xmlns="" val="1"/>
            </a:ext>
          </a:extLst>
        </p:spPr>
        <p:txBody>
          <a:bodyPr rtlCol="0">
            <a:normAutofit fontScale="90000"/>
          </a:bodyPr>
          <a:lstStyle/>
          <a:p>
            <a:pPr>
              <a:defRPr/>
            </a:pPr>
            <a:r>
              <a:rPr lang="en-US" sz="3600" b="1" dirty="0"/>
              <a:t>Conclusion</a:t>
            </a:r>
            <a:br>
              <a:rPr lang="en-US" sz="3600" b="1" dirty="0"/>
            </a:br>
            <a:br>
              <a:rPr lang="en-US" sz="3600" b="1" dirty="0"/>
            </a:br>
            <a:r>
              <a:rPr lang="en-US" sz="3600" b="1" dirty="0"/>
              <a:t>Whole </a:t>
            </a:r>
            <a:r>
              <a:rPr lang="en-US" sz="3600" b="1" dirty="0" err="1"/>
              <a:t>Armour</a:t>
            </a:r>
            <a:r>
              <a:rPr lang="en-US" sz="3600" b="1" dirty="0"/>
              <a:t> of God </a:t>
            </a:r>
            <a:br>
              <a:rPr lang="en-US" sz="3600" b="1" dirty="0"/>
            </a:br>
            <a:endParaRPr lang="en-US" sz="3600" b="1"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FF8DDE20-0AFB-44F4-B22F-66E633F157B7}"/>
              </a:ext>
            </a:extLst>
          </p:cNvPr>
          <p:cNvSpPr>
            <a:spLocks noGrp="1"/>
          </p:cNvSpPr>
          <p:nvPr>
            <p:ph type="title"/>
          </p:nvPr>
        </p:nvSpPr>
        <p:spPr>
          <a:xfrm>
            <a:off x="3505200" y="274638"/>
            <a:ext cx="7010400" cy="715962"/>
          </a:xfrm>
        </p:spPr>
        <p:txBody>
          <a:bodyPr/>
          <a:lstStyle/>
          <a:p>
            <a:r>
              <a:rPr lang="en-US" altLang="en-US"/>
              <a:t>Whole Armor of God</a:t>
            </a:r>
          </a:p>
        </p:txBody>
      </p:sp>
      <p:sp>
        <p:nvSpPr>
          <p:cNvPr id="29698" name="Content Placeholder 2">
            <a:extLst>
              <a:ext uri="{FF2B5EF4-FFF2-40B4-BE49-F238E27FC236}">
                <a16:creationId xmlns:a16="http://schemas.microsoft.com/office/drawing/2014/main" id="{FAD45247-201A-4672-84E7-540B7DE4D760}"/>
              </a:ext>
            </a:extLst>
          </p:cNvPr>
          <p:cNvSpPr>
            <a:spLocks noGrp="1"/>
          </p:cNvSpPr>
          <p:nvPr>
            <p:ph idx="1"/>
          </p:nvPr>
        </p:nvSpPr>
        <p:spPr>
          <a:xfrm>
            <a:off x="2286000" y="1676401"/>
            <a:ext cx="8001000" cy="4449763"/>
          </a:xfrm>
        </p:spPr>
        <p:txBody>
          <a:bodyPr/>
          <a:lstStyle/>
          <a:p>
            <a:endParaRPr lang="en-US" altLang="en-US" baseline="30000"/>
          </a:p>
          <a:p>
            <a:endParaRPr lang="en-US" altLang="en-US"/>
          </a:p>
        </p:txBody>
      </p:sp>
      <p:pic>
        <p:nvPicPr>
          <p:cNvPr id="29699" name="Picture 1">
            <a:extLst>
              <a:ext uri="{FF2B5EF4-FFF2-40B4-BE49-F238E27FC236}">
                <a16:creationId xmlns:a16="http://schemas.microsoft.com/office/drawing/2014/main" id="{2EC79E98-5A38-4CA0-8591-29182C4317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143000"/>
            <a:ext cx="3581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B01BCB6-97F9-42BD-872D-827E95D6FB6B}"/>
              </a:ext>
            </a:extLst>
          </p:cNvPr>
          <p:cNvSpPr txBox="1"/>
          <p:nvPr/>
        </p:nvSpPr>
        <p:spPr>
          <a:xfrm>
            <a:off x="8279027" y="3110925"/>
            <a:ext cx="3644203" cy="584775"/>
          </a:xfrm>
          <a:prstGeom prst="rect">
            <a:avLst/>
          </a:prstGeom>
          <a:noFill/>
        </p:spPr>
        <p:txBody>
          <a:bodyPr wrap="none" rtlCol="0">
            <a:spAutoFit/>
          </a:bodyPr>
          <a:lstStyle/>
          <a:p>
            <a:r>
              <a:rPr lang="en-US" sz="3200" dirty="0"/>
              <a:t>Prayer of Invitation…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012E9-3A23-4F92-AC4F-EE426942D6EA}"/>
              </a:ext>
            </a:extLst>
          </p:cNvPr>
          <p:cNvSpPr>
            <a:spLocks noGrp="1"/>
          </p:cNvSpPr>
          <p:nvPr>
            <p:ph type="title"/>
          </p:nvPr>
        </p:nvSpPr>
        <p:spPr>
          <a:xfrm>
            <a:off x="867980" y="18255"/>
            <a:ext cx="10515600" cy="1325563"/>
          </a:xfrm>
        </p:spPr>
        <p:txBody>
          <a:bodyPr/>
          <a:lstStyle/>
          <a:p>
            <a:pPr algn="ctr"/>
            <a:r>
              <a:rPr lang="en-US" b="1">
                <a:solidFill>
                  <a:schemeClr val="accent2">
                    <a:lumMod val="50000"/>
                  </a:schemeClr>
                </a:solidFill>
                <a:latin typeface="+mn-lt"/>
              </a:rPr>
              <a:t>Keeping the Flock Fed and Connected</a:t>
            </a:r>
            <a:endParaRPr lang="en-US" b="1" dirty="0">
              <a:solidFill>
                <a:schemeClr val="accent2">
                  <a:lumMod val="50000"/>
                </a:schemeClr>
              </a:solidFill>
              <a:latin typeface="+mn-lt"/>
            </a:endParaRPr>
          </a:p>
        </p:txBody>
      </p:sp>
      <p:sp>
        <p:nvSpPr>
          <p:cNvPr id="3" name="Content Placeholder 2">
            <a:extLst>
              <a:ext uri="{FF2B5EF4-FFF2-40B4-BE49-F238E27FC236}">
                <a16:creationId xmlns:a16="http://schemas.microsoft.com/office/drawing/2014/main" id="{ECE7DCC1-EC2C-443F-8489-8C11CE52DE00}"/>
              </a:ext>
            </a:extLst>
          </p:cNvPr>
          <p:cNvSpPr>
            <a:spLocks noGrp="1"/>
          </p:cNvSpPr>
          <p:nvPr>
            <p:ph idx="1"/>
          </p:nvPr>
        </p:nvSpPr>
        <p:spPr>
          <a:xfrm>
            <a:off x="440635" y="1353895"/>
            <a:ext cx="4369904" cy="4351338"/>
          </a:xfrm>
        </p:spPr>
        <p:txBody>
          <a:bodyPr>
            <a:normAutofit fontScale="92500" lnSpcReduction="20000"/>
          </a:bodyPr>
          <a:lstStyle/>
          <a:p>
            <a:pPr marL="0" indent="0">
              <a:buNone/>
            </a:pPr>
            <a:r>
              <a:rPr lang="en-US" b="1" dirty="0">
                <a:solidFill>
                  <a:schemeClr val="accent2">
                    <a:lumMod val="50000"/>
                  </a:schemeClr>
                </a:solidFill>
              </a:rPr>
              <a:t>Ways to do that</a:t>
            </a:r>
          </a:p>
          <a:p>
            <a:r>
              <a:rPr lang="en-US" b="1" dirty="0">
                <a:solidFill>
                  <a:schemeClr val="accent2">
                    <a:lumMod val="50000"/>
                  </a:schemeClr>
                </a:solidFill>
              </a:rPr>
              <a:t>Live Streaming (Facebook)</a:t>
            </a:r>
          </a:p>
          <a:p>
            <a:r>
              <a:rPr lang="en-US" b="1" dirty="0">
                <a:solidFill>
                  <a:schemeClr val="accent2">
                    <a:lumMod val="50000"/>
                  </a:schemeClr>
                </a:solidFill>
              </a:rPr>
              <a:t>Recordings</a:t>
            </a:r>
          </a:p>
          <a:p>
            <a:r>
              <a:rPr lang="en-US" b="1" dirty="0">
                <a:solidFill>
                  <a:schemeClr val="accent2">
                    <a:lumMod val="50000"/>
                  </a:schemeClr>
                </a:solidFill>
              </a:rPr>
              <a:t>Tele/smart phone ☎️ 📱 </a:t>
            </a:r>
          </a:p>
          <a:p>
            <a:pPr marL="0" indent="0">
              <a:buNone/>
            </a:pPr>
            <a:endParaRPr lang="en-US" b="1" dirty="0">
              <a:solidFill>
                <a:schemeClr val="accent2">
                  <a:lumMod val="50000"/>
                </a:schemeClr>
              </a:solidFill>
            </a:endParaRPr>
          </a:p>
          <a:p>
            <a:pPr marL="0" indent="0">
              <a:buNone/>
            </a:pPr>
            <a:r>
              <a:rPr lang="en-US" b="1" dirty="0">
                <a:solidFill>
                  <a:schemeClr val="accent2">
                    <a:lumMod val="50000"/>
                  </a:schemeClr>
                </a:solidFill>
              </a:rPr>
              <a:t>Pros and Cons</a:t>
            </a:r>
          </a:p>
          <a:p>
            <a:r>
              <a:rPr lang="en-US" b="1" dirty="0">
                <a:solidFill>
                  <a:schemeClr val="accent2">
                    <a:lumMod val="50000"/>
                  </a:schemeClr>
                </a:solidFill>
              </a:rPr>
              <a:t>Live vs Recorded</a:t>
            </a:r>
          </a:p>
          <a:p>
            <a:r>
              <a:rPr lang="en-US" b="1" dirty="0">
                <a:solidFill>
                  <a:schemeClr val="accent2">
                    <a:lumMod val="50000"/>
                  </a:schemeClr>
                </a:solidFill>
              </a:rPr>
              <a:t>Availability</a:t>
            </a:r>
          </a:p>
          <a:p>
            <a:r>
              <a:rPr lang="en-US" b="1" dirty="0">
                <a:solidFill>
                  <a:schemeClr val="accent2">
                    <a:lumMod val="50000"/>
                  </a:schemeClr>
                </a:solidFill>
              </a:rPr>
              <a:t>Ability</a:t>
            </a:r>
          </a:p>
          <a:p>
            <a:r>
              <a:rPr lang="en-US" b="1" dirty="0">
                <a:solidFill>
                  <a:schemeClr val="accent2">
                    <a:lumMod val="50000"/>
                  </a:schemeClr>
                </a:solidFill>
              </a:rPr>
              <a:t>Cost</a:t>
            </a:r>
          </a:p>
          <a:p>
            <a:endParaRPr lang="en-US" dirty="0"/>
          </a:p>
          <a:p>
            <a:pPr marL="0" indent="0">
              <a:buNone/>
            </a:pPr>
            <a:endParaRPr lang="en-US" dirty="0"/>
          </a:p>
        </p:txBody>
      </p:sp>
      <p:pic>
        <p:nvPicPr>
          <p:cNvPr id="35842" name="Picture 2" descr="Image result for george jetson meets fred flinstone">
            <a:extLst>
              <a:ext uri="{FF2B5EF4-FFF2-40B4-BE49-F238E27FC236}">
                <a16:creationId xmlns:a16="http://schemas.microsoft.com/office/drawing/2014/main" id="{660F88DC-1B6F-44C4-851B-69DE641954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3727" y="1668770"/>
            <a:ext cx="2481059" cy="3721588"/>
          </a:xfrm>
          <a:prstGeom prst="rect">
            <a:avLst/>
          </a:prstGeom>
          <a:noFill/>
          <a:ln w="38100">
            <a:solidFill>
              <a:schemeClr val="accent2">
                <a:lumMod val="50000"/>
              </a:schemeClr>
            </a:solidFill>
          </a:ln>
          <a:extLst>
            <a:ext uri="{909E8E84-426E-40DD-AFC4-6F175D3DCCD1}">
              <a14:hiddenFill xmlns:a14="http://schemas.microsoft.com/office/drawing/2010/main">
                <a:solidFill>
                  <a:srgbClr val="FFFFFF"/>
                </a:solidFill>
              </a14:hiddenFill>
            </a:ext>
          </a:extLst>
        </p:spPr>
      </p:pic>
      <p:pic>
        <p:nvPicPr>
          <p:cNvPr id="35844" name="Picture 4" descr="Image result for george jetson meets fred flinstone">
            <a:extLst>
              <a:ext uri="{FF2B5EF4-FFF2-40B4-BE49-F238E27FC236}">
                <a16:creationId xmlns:a16="http://schemas.microsoft.com/office/drawing/2014/main" id="{80441D71-8BD7-44E9-AAA4-79C21ECF48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7974" y="2368276"/>
            <a:ext cx="4116659" cy="2322576"/>
          </a:xfrm>
          <a:prstGeom prst="rect">
            <a:avLst/>
          </a:prstGeom>
          <a:noFill/>
          <a:ln w="38100">
            <a:solidFill>
              <a:schemeClr val="accent2">
                <a:lumMod val="50000"/>
              </a:schemeClr>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E8A867B-44A5-44FA-AA5E-69C9533B0068}"/>
              </a:ext>
            </a:extLst>
          </p:cNvPr>
          <p:cNvSpPr txBox="1"/>
          <p:nvPr/>
        </p:nvSpPr>
        <p:spPr>
          <a:xfrm>
            <a:off x="1206300" y="5551543"/>
            <a:ext cx="10985700" cy="646331"/>
          </a:xfrm>
          <a:prstGeom prst="rect">
            <a:avLst/>
          </a:prstGeom>
          <a:noFill/>
        </p:spPr>
        <p:txBody>
          <a:bodyPr wrap="none" rtlCol="0">
            <a:spAutoFit/>
          </a:bodyPr>
          <a:lstStyle/>
          <a:p>
            <a:r>
              <a:rPr lang="en-US" sz="3600" b="1" i="1" dirty="0">
                <a:solidFill>
                  <a:schemeClr val="accent2">
                    <a:lumMod val="50000"/>
                  </a:schemeClr>
                </a:solidFill>
                <a:latin typeface="Monotype Corsiva" panose="03010101010201010101" pitchFamily="66" charset="0"/>
              </a:rPr>
              <a:t>“Welcome to the Future and you are here – Baptism by Corona…”</a:t>
            </a:r>
          </a:p>
        </p:txBody>
      </p:sp>
      <p:pic>
        <p:nvPicPr>
          <p:cNvPr id="8" name="Picture 7" descr="A picture containing drawing&#10;&#10;Description automatically generated">
            <a:extLst>
              <a:ext uri="{FF2B5EF4-FFF2-40B4-BE49-F238E27FC236}">
                <a16:creationId xmlns:a16="http://schemas.microsoft.com/office/drawing/2014/main" id="{80F9239C-1D56-43DE-8F44-D5B32AAD24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503" y="6044184"/>
            <a:ext cx="1236428" cy="652190"/>
          </a:xfrm>
          <a:prstGeom prst="rect">
            <a:avLst/>
          </a:prstGeom>
        </p:spPr>
      </p:pic>
    </p:spTree>
    <p:extLst>
      <p:ext uri="{BB962C8B-B14F-4D97-AF65-F5344CB8AC3E}">
        <p14:creationId xmlns:p14="http://schemas.microsoft.com/office/powerpoint/2010/main" val="9215530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D81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D421D6-A670-47F0-AF8D-BAD42848FDE7}"/>
              </a:ext>
            </a:extLst>
          </p:cNvPr>
          <p:cNvSpPr>
            <a:spLocks noGrp="1"/>
          </p:cNvSpPr>
          <p:nvPr>
            <p:ph type="title"/>
          </p:nvPr>
        </p:nvSpPr>
        <p:spPr>
          <a:xfrm>
            <a:off x="9100249" y="861658"/>
            <a:ext cx="2613872" cy="4794567"/>
          </a:xfrm>
        </p:spPr>
        <p:txBody>
          <a:bodyPr vert="horz" lIns="91440" tIns="45720" rIns="91440" bIns="45720" rtlCol="0" anchor="ctr">
            <a:normAutofit fontScale="90000"/>
          </a:bodyPr>
          <a:lstStyle/>
          <a:p>
            <a:pPr algn="ctr"/>
            <a:r>
              <a:rPr lang="en-US" sz="3600" b="1" i="1" dirty="0">
                <a:solidFill>
                  <a:srgbClr val="FFFFFF"/>
                </a:solidFill>
                <a:effectLst>
                  <a:outerShdw blurRad="38100" dist="38100" dir="2700000" algn="tl">
                    <a:srgbClr val="000000">
                      <a:alpha val="43137"/>
                    </a:srgbClr>
                  </a:outerShdw>
                </a:effectLst>
              </a:rPr>
              <a:t>The Berean Challenge Fellowship Hour</a:t>
            </a:r>
            <a:br>
              <a:rPr lang="en-US" sz="3600" b="1" i="1" dirty="0">
                <a:solidFill>
                  <a:srgbClr val="FFFFFF"/>
                </a:solidFill>
                <a:effectLst>
                  <a:outerShdw blurRad="38100" dist="38100" dir="2700000" algn="tl">
                    <a:srgbClr val="000000">
                      <a:alpha val="43137"/>
                    </a:srgbClr>
                  </a:outerShdw>
                </a:effectLst>
              </a:rPr>
            </a:br>
            <a:br>
              <a:rPr lang="en-US" b="1" i="1" dirty="0">
                <a:effectLst>
                  <a:outerShdw blurRad="38100" dist="38100" dir="2700000" algn="tl">
                    <a:srgbClr val="000000">
                      <a:alpha val="43137"/>
                    </a:srgbClr>
                  </a:outerShdw>
                </a:effectLst>
              </a:rPr>
            </a:br>
            <a:r>
              <a:rPr lang="en-US" b="1" i="1" dirty="0">
                <a:effectLst>
                  <a:outerShdw blurRad="38100" dist="38100" dir="2700000" algn="tl">
                    <a:srgbClr val="000000">
                      <a:alpha val="43137"/>
                    </a:srgbClr>
                  </a:outerShdw>
                </a:effectLst>
              </a:rPr>
              <a:t>“What Really Happens When We Die?”</a:t>
            </a:r>
            <a:br>
              <a:rPr lang="en-US" b="1" i="1" dirty="0">
                <a:effectLst>
                  <a:outerShdw blurRad="38100" dist="38100" dir="2700000" algn="tl">
                    <a:srgbClr val="000000">
                      <a:alpha val="43137"/>
                    </a:srgbClr>
                  </a:outerShdw>
                </a:effectLst>
              </a:rPr>
            </a:br>
            <a:r>
              <a:rPr lang="en-US" sz="2700" b="1" i="1" dirty="0">
                <a:effectLst>
                  <a:outerShdw blurRad="38100" dist="38100" dir="2700000" algn="tl">
                    <a:srgbClr val="000000">
                      <a:alpha val="43137"/>
                    </a:srgbClr>
                  </a:outerShdw>
                </a:effectLst>
              </a:rPr>
              <a:t>Dr. G. C. Patterson</a:t>
            </a:r>
            <a:endParaRPr lang="en-US" sz="2700" b="1" dirty="0"/>
          </a:p>
        </p:txBody>
      </p:sp>
      <p:sp>
        <p:nvSpPr>
          <p:cNvPr id="7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Image result for what happens when we die">
            <a:extLst>
              <a:ext uri="{FF2B5EF4-FFF2-40B4-BE49-F238E27FC236}">
                <a16:creationId xmlns:a16="http://schemas.microsoft.com/office/drawing/2014/main" id="{A9641C0D-096A-43B4-9057-B88EE540C0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181" r="-1" b="-1"/>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BF5EFA4-511A-4265-867F-18B3E2127B40}"/>
              </a:ext>
            </a:extLst>
          </p:cNvPr>
          <p:cNvSpPr txBox="1"/>
          <p:nvPr/>
        </p:nvSpPr>
        <p:spPr>
          <a:xfrm>
            <a:off x="4093208" y="3901899"/>
            <a:ext cx="4044762" cy="1754326"/>
          </a:xfrm>
          <a:prstGeom prst="rect">
            <a:avLst/>
          </a:prstGeom>
          <a:noFill/>
        </p:spPr>
        <p:txBody>
          <a:bodyPr wrap="none" rtlCol="0">
            <a:spAutoFit/>
          </a:bodyPr>
          <a:lstStyle/>
          <a:p>
            <a:r>
              <a:rPr lang="en-US" b="1" i="1" dirty="0">
                <a:solidFill>
                  <a:schemeClr val="bg1"/>
                </a:solidFill>
              </a:rPr>
              <a:t>The Death Experience…</a:t>
            </a:r>
          </a:p>
          <a:p>
            <a:r>
              <a:rPr lang="en-US" b="1" i="1" dirty="0">
                <a:solidFill>
                  <a:schemeClr val="bg1"/>
                </a:solidFill>
              </a:rPr>
              <a:t>The Journey of the Resurrected Body…</a:t>
            </a:r>
          </a:p>
          <a:p>
            <a:r>
              <a:rPr lang="en-US" b="1" i="1" dirty="0">
                <a:solidFill>
                  <a:schemeClr val="bg1"/>
                </a:solidFill>
              </a:rPr>
              <a:t>The “Thy Kingdom Come” Reality…</a:t>
            </a:r>
          </a:p>
          <a:p>
            <a:r>
              <a:rPr lang="en-US" b="1" i="1" dirty="0">
                <a:solidFill>
                  <a:schemeClr val="bg1"/>
                </a:solidFill>
              </a:rPr>
              <a:t>The Eternal State in Glory/Heaven…</a:t>
            </a:r>
          </a:p>
          <a:p>
            <a:r>
              <a:rPr lang="en-US" b="1" i="1" dirty="0">
                <a:solidFill>
                  <a:schemeClr val="bg1"/>
                </a:solidFill>
              </a:rPr>
              <a:t>The Mercy &amp; Grace of God Throughout…</a:t>
            </a:r>
          </a:p>
          <a:p>
            <a:r>
              <a:rPr lang="en-US" dirty="0">
                <a:solidFill>
                  <a:schemeClr val="bg1"/>
                </a:solidFill>
              </a:rPr>
              <a:t> </a:t>
            </a:r>
          </a:p>
        </p:txBody>
      </p:sp>
      <p:sp>
        <p:nvSpPr>
          <p:cNvPr id="4" name="TextBox 3">
            <a:extLst>
              <a:ext uri="{FF2B5EF4-FFF2-40B4-BE49-F238E27FC236}">
                <a16:creationId xmlns:a16="http://schemas.microsoft.com/office/drawing/2014/main" id="{80C74DAE-AB32-4F8F-BFA3-E3D1A40EDB47}"/>
              </a:ext>
            </a:extLst>
          </p:cNvPr>
          <p:cNvSpPr txBox="1"/>
          <p:nvPr/>
        </p:nvSpPr>
        <p:spPr>
          <a:xfrm>
            <a:off x="1763824" y="4259463"/>
            <a:ext cx="2327881" cy="707886"/>
          </a:xfrm>
          <a:prstGeom prst="rect">
            <a:avLst/>
          </a:prstGeom>
          <a:noFill/>
        </p:spPr>
        <p:txBody>
          <a:bodyPr wrap="none" rtlCol="0">
            <a:spAutoFit/>
          </a:bodyPr>
          <a:lstStyle/>
          <a:p>
            <a:r>
              <a:rPr lang="en-US" sz="4000" b="1" i="1" dirty="0">
                <a:solidFill>
                  <a:schemeClr val="bg1"/>
                </a:solidFill>
              </a:rPr>
              <a:t>The Series</a:t>
            </a:r>
          </a:p>
        </p:txBody>
      </p:sp>
      <p:sp>
        <p:nvSpPr>
          <p:cNvPr id="5" name="TextBox 4">
            <a:extLst>
              <a:ext uri="{FF2B5EF4-FFF2-40B4-BE49-F238E27FC236}">
                <a16:creationId xmlns:a16="http://schemas.microsoft.com/office/drawing/2014/main" id="{DCC78923-FE1A-4572-A258-F2480F5BF714}"/>
              </a:ext>
            </a:extLst>
          </p:cNvPr>
          <p:cNvSpPr txBox="1"/>
          <p:nvPr/>
        </p:nvSpPr>
        <p:spPr>
          <a:xfrm>
            <a:off x="3842951" y="1201775"/>
            <a:ext cx="2847254" cy="646331"/>
          </a:xfrm>
          <a:prstGeom prst="rect">
            <a:avLst/>
          </a:prstGeom>
          <a:noFill/>
        </p:spPr>
        <p:txBody>
          <a:bodyPr wrap="none" rtlCol="0">
            <a:spAutoFit/>
          </a:bodyPr>
          <a:lstStyle/>
          <a:p>
            <a:r>
              <a:rPr lang="en-US" b="1" i="1" dirty="0">
                <a:solidFill>
                  <a:schemeClr val="bg1"/>
                </a:solidFill>
              </a:rPr>
              <a:t>Go to </a:t>
            </a:r>
            <a:r>
              <a:rPr lang="en-US" b="1" i="1" dirty="0">
                <a:solidFill>
                  <a:schemeClr val="bg1"/>
                </a:solidFill>
                <a:hlinkClick r:id="rId3"/>
              </a:rPr>
              <a:t>www.bereansa.com</a:t>
            </a:r>
            <a:endParaRPr lang="en-US" b="1" i="1" dirty="0">
              <a:solidFill>
                <a:schemeClr val="bg1"/>
              </a:solidFill>
            </a:endParaRPr>
          </a:p>
          <a:p>
            <a:r>
              <a:rPr lang="en-US" b="1" i="1" dirty="0">
                <a:solidFill>
                  <a:schemeClr val="bg1"/>
                </a:solidFill>
              </a:rPr>
              <a:t>Starting Next Sunday 11:00 </a:t>
            </a:r>
          </a:p>
        </p:txBody>
      </p:sp>
      <p:sp>
        <p:nvSpPr>
          <p:cNvPr id="11" name="TextBox 10">
            <a:extLst>
              <a:ext uri="{FF2B5EF4-FFF2-40B4-BE49-F238E27FC236}">
                <a16:creationId xmlns:a16="http://schemas.microsoft.com/office/drawing/2014/main" id="{73BC6F6A-EB55-4A39-A8DC-B335699DD107}"/>
              </a:ext>
            </a:extLst>
          </p:cNvPr>
          <p:cNvSpPr txBox="1"/>
          <p:nvPr/>
        </p:nvSpPr>
        <p:spPr>
          <a:xfrm>
            <a:off x="0" y="6472216"/>
            <a:ext cx="4567469" cy="369332"/>
          </a:xfrm>
          <a:prstGeom prst="rect">
            <a:avLst/>
          </a:prstGeom>
          <a:noFill/>
        </p:spPr>
        <p:txBody>
          <a:bodyPr wrap="none" rtlCol="0">
            <a:spAutoFit/>
          </a:bodyPr>
          <a:lstStyle/>
          <a:p>
            <a:r>
              <a:rPr lang="en-US" b="1" dirty="0">
                <a:highlight>
                  <a:srgbClr val="FFFF00"/>
                </a:highlight>
              </a:rPr>
              <a:t>The Berean Virtual Lifeguard – (210) 381-4600</a:t>
            </a:r>
          </a:p>
        </p:txBody>
      </p:sp>
      <p:pic>
        <p:nvPicPr>
          <p:cNvPr id="12" name="Picture 11" descr="A picture containing drawing&#10;&#10;Description automatically generated">
            <a:extLst>
              <a:ext uri="{FF2B5EF4-FFF2-40B4-BE49-F238E27FC236}">
                <a16:creationId xmlns:a16="http://schemas.microsoft.com/office/drawing/2014/main" id="{7BB4A676-E393-46B0-A1CF-172ACF4C84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5457" y="6085848"/>
            <a:ext cx="1236428" cy="652190"/>
          </a:xfrm>
          <a:prstGeom prst="rect">
            <a:avLst/>
          </a:prstGeom>
        </p:spPr>
      </p:pic>
    </p:spTree>
    <p:extLst>
      <p:ext uri="{BB962C8B-B14F-4D97-AF65-F5344CB8AC3E}">
        <p14:creationId xmlns:p14="http://schemas.microsoft.com/office/powerpoint/2010/main" val="33470768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421D6-A670-47F0-AF8D-BAD42848FDE7}"/>
              </a:ext>
            </a:extLst>
          </p:cNvPr>
          <p:cNvSpPr>
            <a:spLocks noGrp="1"/>
          </p:cNvSpPr>
          <p:nvPr>
            <p:ph type="title"/>
          </p:nvPr>
        </p:nvSpPr>
        <p:spPr>
          <a:xfrm>
            <a:off x="336191" y="2766218"/>
            <a:ext cx="4282115" cy="1325563"/>
          </a:xfrm>
        </p:spPr>
        <p:txBody>
          <a:bodyPr>
            <a:noAutofit/>
          </a:bodyPr>
          <a:lstStyle/>
          <a:p>
            <a:pPr algn="ctr"/>
            <a:r>
              <a:rPr lang="en-US" sz="3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t>The Berean Challenge Fellowship Hour</a:t>
            </a:r>
            <a:br>
              <a:rPr lang="en-US" sz="3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br>
            <a:br>
              <a:rPr lang="en-US" sz="48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br>
            <a:r>
              <a:rPr lang="en-US" sz="6600" b="1" i="1" dirty="0">
                <a:solidFill>
                  <a:schemeClr val="accent2">
                    <a:lumMod val="50000"/>
                  </a:schemeClr>
                </a:solidFill>
                <a:effectLst>
                  <a:outerShdw blurRad="38100" dist="38100" dir="2700000" algn="tl">
                    <a:srgbClr val="000000">
                      <a:alpha val="43137"/>
                    </a:srgbClr>
                  </a:outerShdw>
                </a:effectLst>
                <a:ea typeface="Monotype Corsiva" charset="0"/>
                <a:cs typeface="Monotype Corsiva" charset="0"/>
              </a:rPr>
              <a:t>Service Benediction</a:t>
            </a:r>
            <a:endParaRPr lang="en-US" sz="6600" b="1" dirty="0"/>
          </a:p>
        </p:txBody>
      </p:sp>
      <p:pic>
        <p:nvPicPr>
          <p:cNvPr id="9218" name="Picture 2" descr="Image result for benediction">
            <a:extLst>
              <a:ext uri="{FF2B5EF4-FFF2-40B4-BE49-F238E27FC236}">
                <a16:creationId xmlns:a16="http://schemas.microsoft.com/office/drawing/2014/main" id="{4D497F1E-F86C-464A-B78D-0533E5E46C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8870" y="607020"/>
            <a:ext cx="6692966" cy="5205046"/>
          </a:xfrm>
          <a:prstGeom prst="rect">
            <a:avLst/>
          </a:prstGeom>
          <a:noFill/>
          <a:ln w="50800">
            <a:solidFill>
              <a:schemeClr val="accent2">
                <a:lumMod val="50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96E67C6-48C4-4872-A3B3-EA3BF4DFA9D4}"/>
              </a:ext>
            </a:extLst>
          </p:cNvPr>
          <p:cNvSpPr txBox="1"/>
          <p:nvPr/>
        </p:nvSpPr>
        <p:spPr>
          <a:xfrm>
            <a:off x="0" y="6472216"/>
            <a:ext cx="4567469" cy="369332"/>
          </a:xfrm>
          <a:prstGeom prst="rect">
            <a:avLst/>
          </a:prstGeom>
          <a:noFill/>
        </p:spPr>
        <p:txBody>
          <a:bodyPr wrap="none" rtlCol="0">
            <a:spAutoFit/>
          </a:bodyPr>
          <a:lstStyle/>
          <a:p>
            <a:r>
              <a:rPr lang="en-US" b="1" dirty="0">
                <a:highlight>
                  <a:srgbClr val="FFFF00"/>
                </a:highlight>
              </a:rPr>
              <a:t>The Berean Virtual Lifeguard – (210) 381-4600</a:t>
            </a:r>
          </a:p>
        </p:txBody>
      </p:sp>
      <p:pic>
        <p:nvPicPr>
          <p:cNvPr id="6" name="Picture 5" descr="A picture containing drawing&#10;&#10;Description automatically generated">
            <a:extLst>
              <a:ext uri="{FF2B5EF4-FFF2-40B4-BE49-F238E27FC236}">
                <a16:creationId xmlns:a16="http://schemas.microsoft.com/office/drawing/2014/main" id="{0781A125-7503-4904-952E-DD53D5F544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5457" y="6085848"/>
            <a:ext cx="1236428" cy="652190"/>
          </a:xfrm>
          <a:prstGeom prst="rect">
            <a:avLst/>
          </a:prstGeom>
        </p:spPr>
      </p:pic>
    </p:spTree>
    <p:extLst>
      <p:ext uri="{BB962C8B-B14F-4D97-AF65-F5344CB8AC3E}">
        <p14:creationId xmlns:p14="http://schemas.microsoft.com/office/powerpoint/2010/main" val="41355140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D002BA2-0561-44DF-A884-22D480F726D8}"/>
              </a:ext>
            </a:extLst>
          </p:cNvPr>
          <p:cNvSpPr txBox="1">
            <a:spLocks/>
          </p:cNvSpPr>
          <p:nvPr/>
        </p:nvSpPr>
        <p:spPr>
          <a:xfrm>
            <a:off x="1286614" y="0"/>
            <a:ext cx="10515600" cy="10856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2">
                    <a:lumMod val="50000"/>
                  </a:schemeClr>
                </a:solidFill>
                <a:latin typeface="+mn-lt"/>
              </a:rPr>
              <a:t>Keeping the Flock Fed and Connected</a:t>
            </a:r>
          </a:p>
        </p:txBody>
      </p:sp>
      <p:pic>
        <p:nvPicPr>
          <p:cNvPr id="6" name="Picture 5" descr="A screenshot of a cell phone&#10;&#10;Description automatically generated">
            <a:extLst>
              <a:ext uri="{FF2B5EF4-FFF2-40B4-BE49-F238E27FC236}">
                <a16:creationId xmlns:a16="http://schemas.microsoft.com/office/drawing/2014/main" id="{10505562-B851-4D02-BA2D-BA3F252DB7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480" y="1030784"/>
            <a:ext cx="5541626" cy="5626047"/>
          </a:xfrm>
          <a:prstGeom prst="rect">
            <a:avLst/>
          </a:prstGeom>
        </p:spPr>
      </p:pic>
      <p:sp>
        <p:nvSpPr>
          <p:cNvPr id="7" name="TextBox 6">
            <a:extLst>
              <a:ext uri="{FF2B5EF4-FFF2-40B4-BE49-F238E27FC236}">
                <a16:creationId xmlns:a16="http://schemas.microsoft.com/office/drawing/2014/main" id="{4D496BF5-3A6D-4AD8-95C2-B9842C02BF37}"/>
              </a:ext>
            </a:extLst>
          </p:cNvPr>
          <p:cNvSpPr txBox="1"/>
          <p:nvPr/>
        </p:nvSpPr>
        <p:spPr>
          <a:xfrm>
            <a:off x="7462564" y="1140512"/>
            <a:ext cx="4339650" cy="4093428"/>
          </a:xfrm>
          <a:prstGeom prst="rect">
            <a:avLst/>
          </a:prstGeom>
          <a:noFill/>
        </p:spPr>
        <p:txBody>
          <a:bodyPr wrap="none" rtlCol="0">
            <a:spAutoFit/>
          </a:bodyPr>
          <a:lstStyle/>
          <a:p>
            <a:r>
              <a:rPr lang="en-US" sz="2000" b="1" dirty="0">
                <a:solidFill>
                  <a:schemeClr val="accent2">
                    <a:lumMod val="50000"/>
                  </a:schemeClr>
                </a:solidFill>
              </a:rPr>
              <a:t>Emerging Ministries…</a:t>
            </a:r>
          </a:p>
          <a:p>
            <a:pPr marL="285750" indent="-285750">
              <a:buFont typeface="Arial" panose="020B0604020202020204" pitchFamily="34" charset="0"/>
              <a:buChar char="•"/>
            </a:pPr>
            <a:r>
              <a:rPr lang="en-US" sz="2000" b="1" dirty="0" err="1">
                <a:solidFill>
                  <a:schemeClr val="accent2">
                    <a:lumMod val="50000"/>
                  </a:schemeClr>
                </a:solidFill>
              </a:rPr>
              <a:t>Barnabus</a:t>
            </a:r>
            <a:r>
              <a:rPr lang="en-US" sz="2000" b="1" dirty="0">
                <a:solidFill>
                  <a:schemeClr val="accent2">
                    <a:lumMod val="50000"/>
                  </a:schemeClr>
                </a:solidFill>
              </a:rPr>
              <a:t> Encouragement Session</a:t>
            </a:r>
          </a:p>
          <a:p>
            <a:pPr marL="742950" lvl="1" indent="-285750">
              <a:buFont typeface="Arial" panose="020B0604020202020204" pitchFamily="34" charset="0"/>
              <a:buChar char="•"/>
            </a:pPr>
            <a:r>
              <a:rPr lang="en-US" sz="2000" b="1" dirty="0">
                <a:solidFill>
                  <a:schemeClr val="accent2">
                    <a:lumMod val="50000"/>
                  </a:schemeClr>
                </a:solidFill>
              </a:rPr>
              <a:t>Adult</a:t>
            </a:r>
          </a:p>
          <a:p>
            <a:pPr marL="742950" lvl="1" indent="-285750">
              <a:buFont typeface="Arial" panose="020B0604020202020204" pitchFamily="34" charset="0"/>
              <a:buChar char="•"/>
            </a:pPr>
            <a:r>
              <a:rPr lang="en-US" sz="2000" b="1" dirty="0">
                <a:solidFill>
                  <a:schemeClr val="accent2">
                    <a:lumMod val="50000"/>
                  </a:schemeClr>
                </a:solidFill>
              </a:rPr>
              <a:t>Youth</a:t>
            </a:r>
          </a:p>
          <a:p>
            <a:pPr marL="285750" indent="-285750">
              <a:buFont typeface="Arial" panose="020B0604020202020204" pitchFamily="34" charset="0"/>
              <a:buChar char="•"/>
            </a:pPr>
            <a:r>
              <a:rPr lang="en-US" sz="2000" b="1" dirty="0">
                <a:solidFill>
                  <a:schemeClr val="accent2">
                    <a:lumMod val="50000"/>
                  </a:schemeClr>
                </a:solidFill>
              </a:rPr>
              <a:t>Daily Prayer Time 12:15/6:30</a:t>
            </a:r>
          </a:p>
          <a:p>
            <a:pPr marL="285750" indent="-285750">
              <a:buFont typeface="Arial" panose="020B0604020202020204" pitchFamily="34" charset="0"/>
              <a:buChar char="•"/>
            </a:pPr>
            <a:r>
              <a:rPr lang="en-US" sz="2000" b="1" dirty="0">
                <a:solidFill>
                  <a:schemeClr val="accent2">
                    <a:lumMod val="50000"/>
                  </a:schemeClr>
                </a:solidFill>
              </a:rPr>
              <a:t>Zoom Training Sessions</a:t>
            </a:r>
          </a:p>
          <a:p>
            <a:pPr marL="285750" indent="-285750">
              <a:buFont typeface="Arial" panose="020B0604020202020204" pitchFamily="34" charset="0"/>
              <a:buChar char="•"/>
            </a:pPr>
            <a:r>
              <a:rPr lang="en-US" sz="2000" b="1" dirty="0">
                <a:solidFill>
                  <a:schemeClr val="accent2">
                    <a:lumMod val="50000"/>
                  </a:schemeClr>
                </a:solidFill>
              </a:rPr>
              <a:t>Staff Meeting Platform</a:t>
            </a:r>
          </a:p>
          <a:p>
            <a:pPr marL="285750" indent="-285750">
              <a:buFont typeface="Arial" panose="020B0604020202020204" pitchFamily="34" charset="0"/>
              <a:buChar char="•"/>
            </a:pPr>
            <a:r>
              <a:rPr lang="en-US" sz="2000" b="1" dirty="0">
                <a:solidFill>
                  <a:schemeClr val="accent2">
                    <a:lumMod val="50000"/>
                  </a:schemeClr>
                </a:solidFill>
              </a:rPr>
              <a:t>Giving in Real Time</a:t>
            </a:r>
          </a:p>
          <a:p>
            <a:pPr marL="285750" indent="-285750">
              <a:buFont typeface="Arial" panose="020B0604020202020204" pitchFamily="34" charset="0"/>
              <a:buChar char="•"/>
            </a:pPr>
            <a:r>
              <a:rPr lang="en-US" sz="2000" b="1" dirty="0">
                <a:solidFill>
                  <a:schemeClr val="accent2">
                    <a:lumMod val="50000"/>
                  </a:schemeClr>
                </a:solidFill>
              </a:rPr>
              <a:t>Technology Team</a:t>
            </a:r>
          </a:p>
          <a:p>
            <a:pPr marL="285750" indent="-285750">
              <a:buFont typeface="Arial" panose="020B0604020202020204" pitchFamily="34" charset="0"/>
              <a:buChar char="•"/>
            </a:pPr>
            <a:r>
              <a:rPr lang="en-US" sz="2000" b="1" dirty="0">
                <a:solidFill>
                  <a:schemeClr val="accent2">
                    <a:lumMod val="50000"/>
                  </a:schemeClr>
                </a:solidFill>
              </a:rPr>
              <a:t>Pastoral Care Team (Daily Outreach)</a:t>
            </a:r>
          </a:p>
          <a:p>
            <a:pPr marL="285750" indent="-285750">
              <a:buFont typeface="Arial" panose="020B0604020202020204" pitchFamily="34" charset="0"/>
              <a:buChar char="•"/>
            </a:pPr>
            <a:r>
              <a:rPr lang="en-US" sz="2000" b="1" dirty="0">
                <a:solidFill>
                  <a:schemeClr val="accent2">
                    <a:lumMod val="50000"/>
                  </a:schemeClr>
                </a:solidFill>
              </a:rPr>
              <a:t>Family Worship Clusters</a:t>
            </a:r>
          </a:p>
          <a:p>
            <a:pPr marL="285750" indent="-285750">
              <a:buFont typeface="Arial" panose="020B0604020202020204" pitchFamily="34" charset="0"/>
              <a:buChar char="•"/>
            </a:pPr>
            <a:r>
              <a:rPr lang="en-US" sz="2000" b="1" dirty="0">
                <a:solidFill>
                  <a:schemeClr val="accent2">
                    <a:lumMod val="50000"/>
                  </a:schemeClr>
                </a:solidFill>
              </a:rPr>
              <a:t>TV Program Approach</a:t>
            </a:r>
          </a:p>
          <a:p>
            <a:pPr marL="285750" indent="-285750">
              <a:buFont typeface="Arial" panose="020B0604020202020204" pitchFamily="34" charset="0"/>
              <a:buChar char="•"/>
            </a:pPr>
            <a:r>
              <a:rPr lang="en-US" sz="2000" b="1" i="1" dirty="0">
                <a:solidFill>
                  <a:schemeClr val="accent2">
                    <a:lumMod val="50000"/>
                  </a:schemeClr>
                </a:solidFill>
              </a:rPr>
              <a:t>And growing….</a:t>
            </a:r>
          </a:p>
        </p:txBody>
      </p:sp>
      <p:pic>
        <p:nvPicPr>
          <p:cNvPr id="8" name="Picture 7" descr="A picture containing drawing&#10;&#10;Description automatically generated">
            <a:extLst>
              <a:ext uri="{FF2B5EF4-FFF2-40B4-BE49-F238E27FC236}">
                <a16:creationId xmlns:a16="http://schemas.microsoft.com/office/drawing/2014/main" id="{90F2072A-6960-444E-925E-985ACD2F6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5457" y="6085848"/>
            <a:ext cx="1236428" cy="652190"/>
          </a:xfrm>
          <a:prstGeom prst="rect">
            <a:avLst/>
          </a:prstGeom>
        </p:spPr>
      </p:pic>
    </p:spTree>
    <p:extLst>
      <p:ext uri="{BB962C8B-B14F-4D97-AF65-F5344CB8AC3E}">
        <p14:creationId xmlns:p14="http://schemas.microsoft.com/office/powerpoint/2010/main" val="23501615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2D32DA8B-4E8E-48D1-AC63-AE00F54FE3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1382" y="1825625"/>
            <a:ext cx="5069235" cy="4351338"/>
          </a:xfrm>
        </p:spPr>
      </p:pic>
      <p:sp>
        <p:nvSpPr>
          <p:cNvPr id="6" name="Title 1">
            <a:extLst>
              <a:ext uri="{FF2B5EF4-FFF2-40B4-BE49-F238E27FC236}">
                <a16:creationId xmlns:a16="http://schemas.microsoft.com/office/drawing/2014/main" id="{D6F1726A-9A24-4C5E-A096-C958281176EA}"/>
              </a:ext>
            </a:extLst>
          </p:cNvPr>
          <p:cNvSpPr txBox="1">
            <a:spLocks/>
          </p:cNvSpPr>
          <p:nvPr/>
        </p:nvSpPr>
        <p:spPr>
          <a:xfrm>
            <a:off x="1286614" y="0"/>
            <a:ext cx="10515600" cy="10856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accent2">
                    <a:lumMod val="50000"/>
                  </a:schemeClr>
                </a:solidFill>
                <a:latin typeface="+mn-lt"/>
              </a:rPr>
              <a:t>Keeping the Flock Fed and Connected</a:t>
            </a:r>
          </a:p>
        </p:txBody>
      </p:sp>
      <p:pic>
        <p:nvPicPr>
          <p:cNvPr id="7" name="Picture 6" descr="A picture containing drawing&#10;&#10;Description automatically generated">
            <a:extLst>
              <a:ext uri="{FF2B5EF4-FFF2-40B4-BE49-F238E27FC236}">
                <a16:creationId xmlns:a16="http://schemas.microsoft.com/office/drawing/2014/main" id="{A2CDD19A-EF79-419F-ACB0-D447A6C4C5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5457" y="6085848"/>
            <a:ext cx="1236428" cy="652190"/>
          </a:xfrm>
          <a:prstGeom prst="rect">
            <a:avLst/>
          </a:prstGeom>
        </p:spPr>
      </p:pic>
    </p:spTree>
    <p:extLst>
      <p:ext uri="{BB962C8B-B14F-4D97-AF65-F5344CB8AC3E}">
        <p14:creationId xmlns:p14="http://schemas.microsoft.com/office/powerpoint/2010/main" val="32749841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D10551D6-41AD-46D0-877B-C6F33C9CE475}"/>
              </a:ext>
            </a:extLst>
          </p:cNvPr>
          <p:cNvPicPr>
            <a:picLocks noChangeAspect="1"/>
          </p:cNvPicPr>
          <p:nvPr/>
        </p:nvPicPr>
        <p:blipFill rotWithShape="1">
          <a:blip r:embed="rId2">
            <a:extLst>
              <a:ext uri="{28A0092B-C50C-407E-A947-70E740481C1C}">
                <a14:useLocalDpi xmlns:a14="http://schemas.microsoft.com/office/drawing/2010/main" val="0"/>
              </a:ext>
            </a:extLst>
          </a:blip>
          <a:srcRect r="-2" b="11012"/>
          <a:stretch/>
        </p:blipFill>
        <p:spPr>
          <a:xfrm>
            <a:off x="20" y="10"/>
            <a:ext cx="5234499" cy="6210619"/>
          </a:xfrm>
          <a:custGeom>
            <a:avLst/>
            <a:gdLst>
              <a:gd name="connsiteX0" fmla="*/ 1082595 w 5234519"/>
              <a:gd name="connsiteY0" fmla="*/ 0 h 6210629"/>
              <a:gd name="connsiteX1" fmla="*/ 3027450 w 5234519"/>
              <a:gd name="connsiteY1" fmla="*/ 0 h 6210629"/>
              <a:gd name="connsiteX2" fmla="*/ 3291029 w 5234519"/>
              <a:gd name="connsiteY2" fmla="*/ 96471 h 6210629"/>
              <a:gd name="connsiteX3" fmla="*/ 5234519 w 5234519"/>
              <a:gd name="connsiteY3" fmla="*/ 3028517 h 6210629"/>
              <a:gd name="connsiteX4" fmla="*/ 2052407 w 5234519"/>
              <a:gd name="connsiteY4" fmla="*/ 6210629 h 6210629"/>
              <a:gd name="connsiteX5" fmla="*/ 28288 w 5234519"/>
              <a:gd name="connsiteY5" fmla="*/ 5483989 h 6210629"/>
              <a:gd name="connsiteX6" fmla="*/ 0 w 5234519"/>
              <a:gd name="connsiteY6" fmla="*/ 5458279 h 6210629"/>
              <a:gd name="connsiteX7" fmla="*/ 0 w 5234519"/>
              <a:gd name="connsiteY7" fmla="*/ 598754 h 6210629"/>
              <a:gd name="connsiteX8" fmla="*/ 28288 w 5234519"/>
              <a:gd name="connsiteY8" fmla="*/ 573044 h 6210629"/>
              <a:gd name="connsiteX9" fmla="*/ 958290 w 5234519"/>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sp>
        <p:nvSpPr>
          <p:cNvPr id="4" name="Title 3">
            <a:extLst>
              <a:ext uri="{FF2B5EF4-FFF2-40B4-BE49-F238E27FC236}">
                <a16:creationId xmlns:a16="http://schemas.microsoft.com/office/drawing/2014/main" id="{0EF2CF07-5F57-4958-9FC6-35DD1E0D624A}"/>
              </a:ext>
            </a:extLst>
          </p:cNvPr>
          <p:cNvSpPr>
            <a:spLocks noGrp="1"/>
          </p:cNvSpPr>
          <p:nvPr>
            <p:ph type="title"/>
          </p:nvPr>
        </p:nvSpPr>
        <p:spPr>
          <a:xfrm>
            <a:off x="4517136" y="218693"/>
            <a:ext cx="7604749" cy="951749"/>
          </a:xfrm>
        </p:spPr>
        <p:txBody>
          <a:bodyPr/>
          <a:lstStyle/>
          <a:p>
            <a:r>
              <a:rPr lang="en-US" b="1" dirty="0"/>
              <a:t>Your questions/suggestions etc.</a:t>
            </a:r>
          </a:p>
        </p:txBody>
      </p:sp>
      <p:pic>
        <p:nvPicPr>
          <p:cNvPr id="11" name="Picture 10" descr="A picture containing drawing&#10;&#10;Description automatically generated">
            <a:extLst>
              <a:ext uri="{FF2B5EF4-FFF2-40B4-BE49-F238E27FC236}">
                <a16:creationId xmlns:a16="http://schemas.microsoft.com/office/drawing/2014/main" id="{4B5D700A-8557-4D3E-B3F1-0F29F37BFF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3883" y="1389125"/>
            <a:ext cx="6708637" cy="3538666"/>
          </a:xfrm>
          <a:prstGeom prst="rect">
            <a:avLst/>
          </a:prstGeom>
        </p:spPr>
      </p:pic>
      <p:sp>
        <p:nvSpPr>
          <p:cNvPr id="6" name="TextBox 5">
            <a:extLst>
              <a:ext uri="{FF2B5EF4-FFF2-40B4-BE49-F238E27FC236}">
                <a16:creationId xmlns:a16="http://schemas.microsoft.com/office/drawing/2014/main" id="{F56F6454-A9E4-40EA-85A3-619102580F44}"/>
              </a:ext>
            </a:extLst>
          </p:cNvPr>
          <p:cNvSpPr txBox="1"/>
          <p:nvPr/>
        </p:nvSpPr>
        <p:spPr>
          <a:xfrm>
            <a:off x="5458954" y="5640250"/>
            <a:ext cx="6438494" cy="830997"/>
          </a:xfrm>
          <a:prstGeom prst="rect">
            <a:avLst/>
          </a:prstGeom>
          <a:noFill/>
        </p:spPr>
        <p:txBody>
          <a:bodyPr wrap="none" rtlCol="0">
            <a:spAutoFit/>
          </a:bodyPr>
          <a:lstStyle/>
          <a:p>
            <a:r>
              <a:rPr lang="en-US" sz="2400" b="1" dirty="0"/>
              <a:t>Gary Charles Patterson, M. Div., Th. M., D.D., PCC</a:t>
            </a:r>
          </a:p>
          <a:p>
            <a:r>
              <a:rPr lang="en-US" sz="2400" b="1" dirty="0">
                <a:hlinkClick r:id="rId4"/>
              </a:rPr>
              <a:t>cldnnetwork@gmail.com</a:t>
            </a:r>
            <a:r>
              <a:rPr lang="en-US" sz="2400" b="1" dirty="0"/>
              <a:t>  -  (210) 710-0998</a:t>
            </a:r>
          </a:p>
        </p:txBody>
      </p:sp>
    </p:spTree>
    <p:extLst>
      <p:ext uri="{BB962C8B-B14F-4D97-AF65-F5344CB8AC3E}">
        <p14:creationId xmlns:p14="http://schemas.microsoft.com/office/powerpoint/2010/main" val="2629023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012E9-3A23-4F92-AC4F-EE426942D6EA}"/>
              </a:ext>
            </a:extLst>
          </p:cNvPr>
          <p:cNvSpPr>
            <a:spLocks noGrp="1"/>
          </p:cNvSpPr>
          <p:nvPr>
            <p:ph type="title"/>
          </p:nvPr>
        </p:nvSpPr>
        <p:spPr>
          <a:xfrm>
            <a:off x="867980" y="18255"/>
            <a:ext cx="10515600" cy="1325563"/>
          </a:xfrm>
        </p:spPr>
        <p:txBody>
          <a:bodyPr/>
          <a:lstStyle/>
          <a:p>
            <a:pPr algn="ctr"/>
            <a:r>
              <a:rPr lang="en-US" b="1">
                <a:solidFill>
                  <a:schemeClr val="accent2">
                    <a:lumMod val="50000"/>
                  </a:schemeClr>
                </a:solidFill>
                <a:latin typeface="+mn-lt"/>
              </a:rPr>
              <a:t>Keeping the Flock Fed and Connected</a:t>
            </a:r>
            <a:endParaRPr lang="en-US" b="1" dirty="0">
              <a:solidFill>
                <a:schemeClr val="accent2">
                  <a:lumMod val="50000"/>
                </a:schemeClr>
              </a:solidFill>
              <a:latin typeface="+mn-lt"/>
            </a:endParaRPr>
          </a:p>
        </p:txBody>
      </p:sp>
      <p:sp>
        <p:nvSpPr>
          <p:cNvPr id="3" name="Content Placeholder 2">
            <a:extLst>
              <a:ext uri="{FF2B5EF4-FFF2-40B4-BE49-F238E27FC236}">
                <a16:creationId xmlns:a16="http://schemas.microsoft.com/office/drawing/2014/main" id="{ECE7DCC1-EC2C-443F-8489-8C11CE52DE00}"/>
              </a:ext>
            </a:extLst>
          </p:cNvPr>
          <p:cNvSpPr>
            <a:spLocks noGrp="1"/>
          </p:cNvSpPr>
          <p:nvPr>
            <p:ph idx="1"/>
          </p:nvPr>
        </p:nvSpPr>
        <p:spPr>
          <a:xfrm>
            <a:off x="440635" y="1353895"/>
            <a:ext cx="10515600" cy="4351338"/>
          </a:xfrm>
        </p:spPr>
        <p:txBody>
          <a:bodyPr>
            <a:normAutofit/>
          </a:bodyPr>
          <a:lstStyle/>
          <a:p>
            <a:pPr marL="0" indent="0">
              <a:buNone/>
            </a:pPr>
            <a:r>
              <a:rPr lang="en-US" b="1" dirty="0">
                <a:solidFill>
                  <a:schemeClr val="accent2">
                    <a:lumMod val="50000"/>
                  </a:schemeClr>
                </a:solidFill>
              </a:rPr>
              <a:t>Technological Platforms </a:t>
            </a:r>
          </a:p>
          <a:p>
            <a:r>
              <a:rPr lang="en-US" b="1" dirty="0">
                <a:solidFill>
                  <a:schemeClr val="accent2">
                    <a:lumMod val="50000"/>
                  </a:schemeClr>
                </a:solidFill>
              </a:rPr>
              <a:t>Facebook </a:t>
            </a:r>
          </a:p>
          <a:p>
            <a:r>
              <a:rPr lang="en-US" b="1" dirty="0">
                <a:solidFill>
                  <a:schemeClr val="accent2">
                    <a:lumMod val="50000"/>
                  </a:schemeClr>
                </a:solidFill>
              </a:rPr>
              <a:t>Free Conference Pro</a:t>
            </a:r>
          </a:p>
          <a:p>
            <a:r>
              <a:rPr lang="en-US" b="1" dirty="0">
                <a:solidFill>
                  <a:schemeClr val="accent2">
                    <a:lumMod val="50000"/>
                  </a:schemeClr>
                </a:solidFill>
              </a:rPr>
              <a:t>Adobe Connect </a:t>
            </a:r>
          </a:p>
          <a:p>
            <a:r>
              <a:rPr lang="en-US" b="1" dirty="0">
                <a:solidFill>
                  <a:schemeClr val="accent2">
                    <a:lumMod val="50000"/>
                  </a:schemeClr>
                </a:solidFill>
              </a:rPr>
              <a:t>Go to Meeting</a:t>
            </a:r>
          </a:p>
          <a:p>
            <a:r>
              <a:rPr lang="en-US" b="1" dirty="0">
                <a:solidFill>
                  <a:schemeClr val="accent2">
                    <a:lumMod val="50000"/>
                  </a:schemeClr>
                </a:solidFill>
              </a:rPr>
              <a:t>Skype</a:t>
            </a:r>
          </a:p>
          <a:p>
            <a:r>
              <a:rPr lang="en-US" sz="4000" b="1" i="1" dirty="0">
                <a:solidFill>
                  <a:schemeClr val="accent2">
                    <a:lumMod val="50000"/>
                  </a:schemeClr>
                </a:solidFill>
              </a:rPr>
              <a:t>Zoom</a:t>
            </a:r>
          </a:p>
          <a:p>
            <a:pPr marL="0" indent="0">
              <a:buNone/>
            </a:pPr>
            <a:endParaRPr lang="en-US" dirty="0"/>
          </a:p>
        </p:txBody>
      </p:sp>
      <p:pic>
        <p:nvPicPr>
          <p:cNvPr id="36866" name="Picture 2" descr="Image result for communication platforms">
            <a:extLst>
              <a:ext uri="{FF2B5EF4-FFF2-40B4-BE49-F238E27FC236}">
                <a16:creationId xmlns:a16="http://schemas.microsoft.com/office/drawing/2014/main" id="{495783DC-C267-42B0-BAB3-ED31685642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5657" y="1509807"/>
            <a:ext cx="5995440" cy="3838385"/>
          </a:xfrm>
          <a:prstGeom prst="rect">
            <a:avLst/>
          </a:prstGeom>
          <a:noFill/>
          <a:ln w="38100">
            <a:solidFill>
              <a:schemeClr val="accent2">
                <a:lumMod val="50000"/>
              </a:schemeClr>
            </a:solidFill>
          </a:ln>
          <a:extLst>
            <a:ext uri="{909E8E84-426E-40DD-AFC4-6F175D3DCCD1}">
              <a14:hiddenFill xmlns:a14="http://schemas.microsoft.com/office/drawing/2010/main">
                <a:solidFill>
                  <a:srgbClr val="FFFFFF"/>
                </a:solidFill>
              </a14:hiddenFill>
            </a:ext>
          </a:extLst>
        </p:spPr>
      </p:pic>
      <p:pic>
        <p:nvPicPr>
          <p:cNvPr id="6" name="Picture 5" descr="A picture containing drawing&#10;&#10;Description automatically generated">
            <a:extLst>
              <a:ext uri="{FF2B5EF4-FFF2-40B4-BE49-F238E27FC236}">
                <a16:creationId xmlns:a16="http://schemas.microsoft.com/office/drawing/2014/main" id="{6DA860D3-B294-4711-B7B4-66C284BE1D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503" y="6044184"/>
            <a:ext cx="1236428" cy="652190"/>
          </a:xfrm>
          <a:prstGeom prst="rect">
            <a:avLst/>
          </a:prstGeom>
        </p:spPr>
      </p:pic>
    </p:spTree>
    <p:extLst>
      <p:ext uri="{BB962C8B-B14F-4D97-AF65-F5344CB8AC3E}">
        <p14:creationId xmlns:p14="http://schemas.microsoft.com/office/powerpoint/2010/main" val="2814165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012E9-3A23-4F92-AC4F-EE426942D6EA}"/>
              </a:ext>
            </a:extLst>
          </p:cNvPr>
          <p:cNvSpPr>
            <a:spLocks noGrp="1"/>
          </p:cNvSpPr>
          <p:nvPr>
            <p:ph type="title"/>
          </p:nvPr>
        </p:nvSpPr>
        <p:spPr>
          <a:xfrm>
            <a:off x="4965429" y="347519"/>
            <a:ext cx="6586491" cy="1286160"/>
          </a:xfrm>
        </p:spPr>
        <p:txBody>
          <a:bodyPr anchor="b">
            <a:normAutofit/>
          </a:bodyPr>
          <a:lstStyle/>
          <a:p>
            <a:r>
              <a:rPr lang="en-US" sz="4100" b="1" dirty="0">
                <a:solidFill>
                  <a:schemeClr val="accent2">
                    <a:lumMod val="50000"/>
                  </a:schemeClr>
                </a:solidFill>
                <a:latin typeface="+mn-lt"/>
              </a:rPr>
              <a:t>Keeping the Flock Fed and Connected</a:t>
            </a:r>
          </a:p>
        </p:txBody>
      </p:sp>
      <p:sp>
        <p:nvSpPr>
          <p:cNvPr id="3" name="Content Placeholder 2">
            <a:extLst>
              <a:ext uri="{FF2B5EF4-FFF2-40B4-BE49-F238E27FC236}">
                <a16:creationId xmlns:a16="http://schemas.microsoft.com/office/drawing/2014/main" id="{ECE7DCC1-EC2C-443F-8489-8C11CE52DE00}"/>
              </a:ext>
            </a:extLst>
          </p:cNvPr>
          <p:cNvSpPr>
            <a:spLocks noGrp="1"/>
          </p:cNvSpPr>
          <p:nvPr>
            <p:ph idx="1"/>
          </p:nvPr>
        </p:nvSpPr>
        <p:spPr>
          <a:xfrm>
            <a:off x="4965431" y="2438400"/>
            <a:ext cx="6586489" cy="3785419"/>
          </a:xfrm>
        </p:spPr>
        <p:txBody>
          <a:bodyPr>
            <a:normAutofit fontScale="92500" lnSpcReduction="20000"/>
          </a:bodyPr>
          <a:lstStyle/>
          <a:p>
            <a:pPr marL="0" indent="0">
              <a:buNone/>
            </a:pPr>
            <a:r>
              <a:rPr lang="en-US" sz="1800" b="1" dirty="0">
                <a:solidFill>
                  <a:schemeClr val="accent2">
                    <a:lumMod val="50000"/>
                  </a:schemeClr>
                </a:solidFill>
              </a:rPr>
              <a:t>Positive aspects of Zoom usage</a:t>
            </a:r>
          </a:p>
          <a:p>
            <a:pPr marL="0" indent="0">
              <a:buNone/>
            </a:pPr>
            <a:endParaRPr lang="en-US" sz="1800" b="1" dirty="0">
              <a:solidFill>
                <a:schemeClr val="accent2">
                  <a:lumMod val="50000"/>
                </a:schemeClr>
              </a:solidFill>
            </a:endParaRPr>
          </a:p>
          <a:p>
            <a:r>
              <a:rPr lang="en-US" sz="1800" b="1" dirty="0">
                <a:solidFill>
                  <a:schemeClr val="accent2">
                    <a:lumMod val="50000"/>
                  </a:schemeClr>
                </a:solidFill>
              </a:rPr>
              <a:t>Non-Facebook Community </a:t>
            </a:r>
          </a:p>
          <a:p>
            <a:r>
              <a:rPr lang="en-US" sz="1800" b="1" dirty="0">
                <a:solidFill>
                  <a:schemeClr val="accent2">
                    <a:lumMod val="50000"/>
                  </a:schemeClr>
                </a:solidFill>
              </a:rPr>
              <a:t>Low Cost ($15.00 Monthly)</a:t>
            </a:r>
          </a:p>
          <a:p>
            <a:r>
              <a:rPr lang="en-US" sz="1800" b="1" dirty="0">
                <a:solidFill>
                  <a:schemeClr val="accent2">
                    <a:lumMod val="50000"/>
                  </a:schemeClr>
                </a:solidFill>
              </a:rPr>
              <a:t>Consistently</a:t>
            </a:r>
          </a:p>
          <a:p>
            <a:r>
              <a:rPr lang="en-US" sz="1800" b="1" dirty="0">
                <a:solidFill>
                  <a:schemeClr val="accent2">
                    <a:lumMod val="50000"/>
                  </a:schemeClr>
                </a:solidFill>
              </a:rPr>
              <a:t>Simplicity </a:t>
            </a:r>
          </a:p>
          <a:p>
            <a:r>
              <a:rPr lang="en-US" sz="1800" b="1" dirty="0">
                <a:solidFill>
                  <a:schemeClr val="accent2">
                    <a:lumMod val="50000"/>
                  </a:schemeClr>
                </a:solidFill>
              </a:rPr>
              <a:t>Versatility (Audio/Video/Movies/Desktop/Automation/</a:t>
            </a:r>
          </a:p>
          <a:p>
            <a:r>
              <a:rPr lang="en-US" sz="1800" b="1" dirty="0">
                <a:solidFill>
                  <a:schemeClr val="accent2">
                    <a:lumMod val="50000"/>
                  </a:schemeClr>
                </a:solidFill>
              </a:rPr>
              <a:t>Interactive (Chat/Polls/Breakout Rooms/Whiteboard/Calendar Interface)</a:t>
            </a:r>
          </a:p>
          <a:p>
            <a:r>
              <a:rPr lang="en-US" sz="1800" b="1" dirty="0">
                <a:solidFill>
                  <a:schemeClr val="accent2">
                    <a:lumMod val="50000"/>
                  </a:schemeClr>
                </a:solidFill>
              </a:rPr>
              <a:t>Live</a:t>
            </a:r>
          </a:p>
          <a:p>
            <a:r>
              <a:rPr lang="en-US" sz="1800" b="1" dirty="0">
                <a:solidFill>
                  <a:schemeClr val="accent2">
                    <a:lumMod val="50000"/>
                  </a:schemeClr>
                </a:solidFill>
              </a:rPr>
              <a:t>Connecting (Multiple Groups)</a:t>
            </a:r>
          </a:p>
          <a:p>
            <a:r>
              <a:rPr lang="en-US" sz="1800" b="1" dirty="0">
                <a:solidFill>
                  <a:schemeClr val="accent2">
                    <a:lumMod val="50000"/>
                  </a:schemeClr>
                </a:solidFill>
              </a:rPr>
              <a:t>Internet availability widespread </a:t>
            </a:r>
          </a:p>
          <a:p>
            <a:pPr marL="0" indent="0">
              <a:buNone/>
            </a:pPr>
            <a:endParaRPr lang="en-US" sz="1600" b="1" dirty="0"/>
          </a:p>
        </p:txBody>
      </p:sp>
      <p:pic>
        <p:nvPicPr>
          <p:cNvPr id="37890" name="Picture 2" descr="Image result for zoom communication">
            <a:extLst>
              <a:ext uri="{FF2B5EF4-FFF2-40B4-BE49-F238E27FC236}">
                <a16:creationId xmlns:a16="http://schemas.microsoft.com/office/drawing/2014/main" id="{F6684AE9-7D29-455F-A4EC-6A9862F895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842" r="24406" b="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ED9FF"/>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67B9C2AD-1477-4B08-8769-553728A9B4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503" y="6044184"/>
            <a:ext cx="1236428" cy="652190"/>
          </a:xfrm>
          <a:prstGeom prst="rect">
            <a:avLst/>
          </a:prstGeom>
        </p:spPr>
      </p:pic>
    </p:spTree>
    <p:extLst>
      <p:ext uri="{BB962C8B-B14F-4D97-AF65-F5344CB8AC3E}">
        <p14:creationId xmlns:p14="http://schemas.microsoft.com/office/powerpoint/2010/main" val="249708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012E9-3A23-4F92-AC4F-EE426942D6EA}"/>
              </a:ext>
            </a:extLst>
          </p:cNvPr>
          <p:cNvSpPr>
            <a:spLocks noGrp="1"/>
          </p:cNvSpPr>
          <p:nvPr>
            <p:ph type="title"/>
          </p:nvPr>
        </p:nvSpPr>
        <p:spPr>
          <a:xfrm>
            <a:off x="1914940" y="318051"/>
            <a:ext cx="8362120" cy="719279"/>
          </a:xfrm>
        </p:spPr>
        <p:txBody>
          <a:bodyPr anchor="b">
            <a:normAutofit/>
          </a:bodyPr>
          <a:lstStyle/>
          <a:p>
            <a:r>
              <a:rPr lang="en-US" sz="4100" b="1">
                <a:solidFill>
                  <a:schemeClr val="accent2">
                    <a:lumMod val="50000"/>
                  </a:schemeClr>
                </a:solidFill>
                <a:latin typeface="+mn-lt"/>
              </a:rPr>
              <a:t>Keeping the Flock Fed and Connected</a:t>
            </a:r>
            <a:endParaRPr lang="en-US" sz="4100" b="1" dirty="0">
              <a:solidFill>
                <a:schemeClr val="accent2">
                  <a:lumMod val="50000"/>
                </a:schemeClr>
              </a:solidFill>
              <a:latin typeface="+mn-lt"/>
            </a:endParaRPr>
          </a:p>
        </p:txBody>
      </p:sp>
      <p:pic>
        <p:nvPicPr>
          <p:cNvPr id="38914" name="Picture 2" descr="Image result for zoom communication">
            <a:extLst>
              <a:ext uri="{FF2B5EF4-FFF2-40B4-BE49-F238E27FC236}">
                <a16:creationId xmlns:a16="http://schemas.microsoft.com/office/drawing/2014/main" id="{14E4FB60-3AAA-4067-9185-154285E7C0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7330"/>
            <a:ext cx="6238037" cy="3950208"/>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Image result for smart tv">
            <a:extLst>
              <a:ext uri="{FF2B5EF4-FFF2-40B4-BE49-F238E27FC236}">
                <a16:creationId xmlns:a16="http://schemas.microsoft.com/office/drawing/2014/main" id="{860BBF94-2C9A-4010-BFDC-DC15F3A9E9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7681" y="2510542"/>
            <a:ext cx="5677539" cy="395020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drawing&#10;&#10;Description automatically generated">
            <a:extLst>
              <a:ext uri="{FF2B5EF4-FFF2-40B4-BE49-F238E27FC236}">
                <a16:creationId xmlns:a16="http://schemas.microsoft.com/office/drawing/2014/main" id="{783D92C9-5CBD-47B4-9848-B4832561B1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503" y="6044184"/>
            <a:ext cx="1236428" cy="652190"/>
          </a:xfrm>
          <a:prstGeom prst="rect">
            <a:avLst/>
          </a:prstGeom>
        </p:spPr>
      </p:pic>
    </p:spTree>
    <p:extLst>
      <p:ext uri="{BB962C8B-B14F-4D97-AF65-F5344CB8AC3E}">
        <p14:creationId xmlns:p14="http://schemas.microsoft.com/office/powerpoint/2010/main" val="1939595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557A916-FDD1-44A1-A7A1-70009FD6B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D012E9-3A23-4F92-AC4F-EE426942D6EA}"/>
              </a:ext>
            </a:extLst>
          </p:cNvPr>
          <p:cNvSpPr>
            <a:spLocks noGrp="1"/>
          </p:cNvSpPr>
          <p:nvPr>
            <p:ph type="title"/>
          </p:nvPr>
        </p:nvSpPr>
        <p:spPr>
          <a:xfrm>
            <a:off x="8123429" y="638012"/>
            <a:ext cx="3689091" cy="1960157"/>
          </a:xfrm>
        </p:spPr>
        <p:txBody>
          <a:bodyPr vert="horz" lIns="91440" tIns="45720" rIns="91440" bIns="45720" rtlCol="0" anchor="ctr">
            <a:normAutofit/>
          </a:bodyPr>
          <a:lstStyle/>
          <a:p>
            <a:r>
              <a:rPr lang="en-US" sz="4000" b="1" dirty="0">
                <a:solidFill>
                  <a:schemeClr val="accent2">
                    <a:lumMod val="50000"/>
                  </a:schemeClr>
                </a:solidFill>
              </a:rPr>
              <a:t>Keeping the Flock Fed and Connected</a:t>
            </a:r>
          </a:p>
        </p:txBody>
      </p:sp>
      <p:pic>
        <p:nvPicPr>
          <p:cNvPr id="39938" name="Picture 2" descr="Image result for black pulpit preaching the word of god">
            <a:extLst>
              <a:ext uri="{FF2B5EF4-FFF2-40B4-BE49-F238E27FC236}">
                <a16:creationId xmlns:a16="http://schemas.microsoft.com/office/drawing/2014/main" id="{4D86B396-D478-47A8-826A-B8B3821F3A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417"/>
          <a:stretch/>
        </p:blipFill>
        <p:spPr bwMode="auto">
          <a:xfrm>
            <a:off x="20" y="10"/>
            <a:ext cx="7743929" cy="6857990"/>
          </a:xfrm>
          <a:custGeom>
            <a:avLst/>
            <a:gdLst/>
            <a:ahLst/>
            <a:cxnLst/>
            <a:rect l="l" t="t" r="r" b="b"/>
            <a:pathLst>
              <a:path w="7743949" h="6858000">
                <a:moveTo>
                  <a:pt x="956085" y="2071857"/>
                </a:moveTo>
                <a:cubicBezTo>
                  <a:pt x="956085" y="2071857"/>
                  <a:pt x="956085" y="2071857"/>
                  <a:pt x="4999548" y="2071857"/>
                </a:cubicBezTo>
                <a:cubicBezTo>
                  <a:pt x="5252811" y="2071857"/>
                  <a:pt x="5497339" y="2211072"/>
                  <a:pt x="5619604" y="2437296"/>
                </a:cubicBezTo>
                <a:cubicBezTo>
                  <a:pt x="5619604" y="2437296"/>
                  <a:pt x="5619604" y="2437296"/>
                  <a:pt x="7645701" y="5926372"/>
                </a:cubicBezTo>
                <a:cubicBezTo>
                  <a:pt x="7776699" y="6143896"/>
                  <a:pt x="7776699" y="6422327"/>
                  <a:pt x="7645701" y="6639850"/>
                </a:cubicBezTo>
                <a:cubicBezTo>
                  <a:pt x="7645701" y="6639850"/>
                  <a:pt x="7645701" y="6639850"/>
                  <a:pt x="7538856" y="6823844"/>
                </a:cubicBezTo>
                <a:lnTo>
                  <a:pt x="7519022" y="6858000"/>
                </a:lnTo>
                <a:lnTo>
                  <a:pt x="0" y="6858000"/>
                </a:lnTo>
                <a:lnTo>
                  <a:pt x="0" y="3003362"/>
                </a:lnTo>
                <a:lnTo>
                  <a:pt x="144017" y="2754282"/>
                </a:lnTo>
                <a:cubicBezTo>
                  <a:pt x="203181" y="2651956"/>
                  <a:pt x="264254" y="2546330"/>
                  <a:pt x="327296" y="2437296"/>
                </a:cubicBezTo>
                <a:cubicBezTo>
                  <a:pt x="458294" y="2211072"/>
                  <a:pt x="694090" y="2071857"/>
                  <a:pt x="956085" y="2071857"/>
                </a:cubicBezTo>
                <a:close/>
                <a:moveTo>
                  <a:pt x="6281397" y="1163923"/>
                </a:moveTo>
                <a:cubicBezTo>
                  <a:pt x="6281397" y="1163923"/>
                  <a:pt x="6281397" y="1163923"/>
                  <a:pt x="7148441" y="1163923"/>
                </a:cubicBezTo>
                <a:cubicBezTo>
                  <a:pt x="7202749" y="1163923"/>
                  <a:pt x="7255183" y="1193775"/>
                  <a:pt x="7281401" y="1242285"/>
                </a:cubicBezTo>
                <a:cubicBezTo>
                  <a:pt x="7281401" y="1242285"/>
                  <a:pt x="7281401" y="1242285"/>
                  <a:pt x="7715859" y="1990451"/>
                </a:cubicBezTo>
                <a:cubicBezTo>
                  <a:pt x="7743949" y="2037095"/>
                  <a:pt x="7743949" y="2096799"/>
                  <a:pt x="7715859" y="2143443"/>
                </a:cubicBezTo>
                <a:cubicBezTo>
                  <a:pt x="7715859" y="2143443"/>
                  <a:pt x="7715859" y="2143443"/>
                  <a:pt x="7281401" y="2891610"/>
                </a:cubicBezTo>
                <a:cubicBezTo>
                  <a:pt x="7255183" y="2940119"/>
                  <a:pt x="7202749" y="2969971"/>
                  <a:pt x="7148441" y="2969971"/>
                </a:cubicBezTo>
                <a:cubicBezTo>
                  <a:pt x="7148441" y="2969971"/>
                  <a:pt x="7148441" y="2969971"/>
                  <a:pt x="6281397" y="2969971"/>
                </a:cubicBezTo>
                <a:cubicBezTo>
                  <a:pt x="6225217" y="2969971"/>
                  <a:pt x="6174655" y="2940119"/>
                  <a:pt x="6146565" y="2891610"/>
                </a:cubicBezTo>
                <a:cubicBezTo>
                  <a:pt x="6146565" y="2891610"/>
                  <a:pt x="6146565" y="2891610"/>
                  <a:pt x="5713979" y="2143443"/>
                </a:cubicBezTo>
                <a:cubicBezTo>
                  <a:pt x="5685889" y="2096799"/>
                  <a:pt x="5685889" y="2037095"/>
                  <a:pt x="5713979" y="1990451"/>
                </a:cubicBezTo>
                <a:cubicBezTo>
                  <a:pt x="5713979" y="1990451"/>
                  <a:pt x="5713979" y="1990451"/>
                  <a:pt x="6146565" y="1242285"/>
                </a:cubicBezTo>
                <a:cubicBezTo>
                  <a:pt x="6174655" y="1193775"/>
                  <a:pt x="6225217" y="1163923"/>
                  <a:pt x="6281397" y="1163923"/>
                </a:cubicBezTo>
                <a:close/>
                <a:moveTo>
                  <a:pt x="0" y="0"/>
                </a:moveTo>
                <a:lnTo>
                  <a:pt x="6600525" y="0"/>
                </a:lnTo>
                <a:lnTo>
                  <a:pt x="6486618" y="196155"/>
                </a:lnTo>
                <a:cubicBezTo>
                  <a:pt x="6261242" y="584267"/>
                  <a:pt x="5994130" y="1044253"/>
                  <a:pt x="5677553" y="1589421"/>
                </a:cubicBezTo>
                <a:cubicBezTo>
                  <a:pt x="5555288" y="1815646"/>
                  <a:pt x="5310759" y="1954861"/>
                  <a:pt x="5057496" y="1954861"/>
                </a:cubicBezTo>
                <a:cubicBezTo>
                  <a:pt x="5057496" y="1954861"/>
                  <a:pt x="5057496" y="1954861"/>
                  <a:pt x="1014033" y="1954861"/>
                </a:cubicBezTo>
                <a:cubicBezTo>
                  <a:pt x="752038" y="1954861"/>
                  <a:pt x="516243" y="1815646"/>
                  <a:pt x="385244" y="1589421"/>
                </a:cubicBezTo>
                <a:cubicBezTo>
                  <a:pt x="385244" y="1589421"/>
                  <a:pt x="385244" y="1589421"/>
                  <a:pt x="69234" y="1042874"/>
                </a:cubicBezTo>
                <a:lnTo>
                  <a:pt x="0" y="923133"/>
                </a:lnTo>
                <a:close/>
              </a:path>
            </a:pathLst>
          </a:cu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46EECC9-01AA-4F61-86AC-62BFE3ADC0D7}"/>
              </a:ext>
            </a:extLst>
          </p:cNvPr>
          <p:cNvSpPr/>
          <p:nvPr/>
        </p:nvSpPr>
        <p:spPr>
          <a:xfrm>
            <a:off x="8006085" y="3236181"/>
            <a:ext cx="3689091" cy="3384075"/>
          </a:xfrm>
          <a:prstGeom prst="rect">
            <a:avLst/>
          </a:prstGeom>
        </p:spPr>
        <p:txBody>
          <a:bodyPr vert="horz" lIns="91440" tIns="45720" rIns="91440" bIns="45720" rtlCol="0">
            <a:normAutofit/>
          </a:bodyPr>
          <a:lstStyle/>
          <a:p>
            <a:pPr>
              <a:lnSpc>
                <a:spcPct val="90000"/>
              </a:lnSpc>
              <a:spcAft>
                <a:spcPts val="600"/>
              </a:spcAft>
            </a:pPr>
            <a:r>
              <a:rPr lang="en-US" b="1" dirty="0">
                <a:solidFill>
                  <a:schemeClr val="accent2">
                    <a:lumMod val="50000"/>
                  </a:schemeClr>
                </a:solidFill>
              </a:rPr>
              <a:t>Practical Considerations</a:t>
            </a:r>
          </a:p>
          <a:p>
            <a:pPr marL="285750" indent="-228600">
              <a:lnSpc>
                <a:spcPct val="90000"/>
              </a:lnSpc>
              <a:spcAft>
                <a:spcPts val="600"/>
              </a:spcAft>
              <a:buFont typeface="Arial" panose="020B0604020202020204" pitchFamily="34" charset="0"/>
              <a:buChar char="•"/>
            </a:pPr>
            <a:r>
              <a:rPr lang="en-US" b="1" i="1" dirty="0">
                <a:solidFill>
                  <a:schemeClr val="accent2">
                    <a:lumMod val="50000"/>
                  </a:schemeClr>
                </a:solidFill>
              </a:rPr>
              <a:t>Church building upkeep and bills</a:t>
            </a:r>
          </a:p>
          <a:p>
            <a:pPr marL="285750" indent="-228600">
              <a:lnSpc>
                <a:spcPct val="90000"/>
              </a:lnSpc>
              <a:spcAft>
                <a:spcPts val="600"/>
              </a:spcAft>
              <a:buFont typeface="Arial" panose="020B0604020202020204" pitchFamily="34" charset="0"/>
              <a:buChar char="•"/>
            </a:pPr>
            <a:r>
              <a:rPr lang="en-US" b="1" i="1" dirty="0">
                <a:solidFill>
                  <a:schemeClr val="accent2">
                    <a:lumMod val="50000"/>
                  </a:schemeClr>
                </a:solidFill>
              </a:rPr>
              <a:t>Church staff salaries and volunteers </a:t>
            </a:r>
          </a:p>
          <a:p>
            <a:pPr marL="285750" indent="-228600">
              <a:lnSpc>
                <a:spcPct val="90000"/>
              </a:lnSpc>
              <a:spcAft>
                <a:spcPts val="600"/>
              </a:spcAft>
              <a:buFont typeface="Arial" panose="020B0604020202020204" pitchFamily="34" charset="0"/>
              <a:buChar char="•"/>
            </a:pPr>
            <a:r>
              <a:rPr lang="en-US" b="1" i="1" dirty="0">
                <a:solidFill>
                  <a:schemeClr val="accent2">
                    <a:lumMod val="50000"/>
                  </a:schemeClr>
                </a:solidFill>
              </a:rPr>
              <a:t>Psychological impact of displacement </a:t>
            </a:r>
          </a:p>
          <a:p>
            <a:pPr marL="285750" indent="-228600">
              <a:lnSpc>
                <a:spcPct val="90000"/>
              </a:lnSpc>
              <a:spcAft>
                <a:spcPts val="600"/>
              </a:spcAft>
              <a:buFont typeface="Arial" panose="020B0604020202020204" pitchFamily="34" charset="0"/>
              <a:buChar char="•"/>
            </a:pPr>
            <a:r>
              <a:rPr lang="en-US" b="1" i="1" dirty="0">
                <a:solidFill>
                  <a:schemeClr val="accent2">
                    <a:lumMod val="50000"/>
                  </a:schemeClr>
                </a:solidFill>
              </a:rPr>
              <a:t>Flock isolation </a:t>
            </a:r>
          </a:p>
          <a:p>
            <a:pPr marL="285750" indent="-228600">
              <a:lnSpc>
                <a:spcPct val="90000"/>
              </a:lnSpc>
              <a:spcAft>
                <a:spcPts val="600"/>
              </a:spcAft>
              <a:buFont typeface="Arial" panose="020B0604020202020204" pitchFamily="34" charset="0"/>
              <a:buChar char="•"/>
            </a:pPr>
            <a:r>
              <a:rPr lang="en-US" b="1" i="1" dirty="0">
                <a:solidFill>
                  <a:schemeClr val="accent2">
                    <a:lumMod val="50000"/>
                  </a:schemeClr>
                </a:solidFill>
              </a:rPr>
              <a:t>Potential multiple traumatic grief layers </a:t>
            </a:r>
          </a:p>
          <a:p>
            <a:pPr indent="-228600">
              <a:lnSpc>
                <a:spcPct val="90000"/>
              </a:lnSpc>
              <a:spcAft>
                <a:spcPts val="600"/>
              </a:spcAft>
              <a:buFont typeface="Arial" panose="020B0604020202020204" pitchFamily="34" charset="0"/>
              <a:buChar char="•"/>
            </a:pPr>
            <a:br>
              <a:rPr lang="en-US" sz="1500" dirty="0"/>
            </a:br>
            <a:endParaRPr lang="en-US" sz="1500" dirty="0"/>
          </a:p>
        </p:txBody>
      </p:sp>
      <p:pic>
        <p:nvPicPr>
          <p:cNvPr id="10" name="Picture 9" descr="A picture containing drawing&#10;&#10;Description automatically generated">
            <a:extLst>
              <a:ext uri="{FF2B5EF4-FFF2-40B4-BE49-F238E27FC236}">
                <a16:creationId xmlns:a16="http://schemas.microsoft.com/office/drawing/2014/main" id="{C881BB9F-ADB5-42C5-AD38-D92B95C478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503" y="6044184"/>
            <a:ext cx="1236428" cy="652190"/>
          </a:xfrm>
          <a:prstGeom prst="rect">
            <a:avLst/>
          </a:prstGeom>
        </p:spPr>
      </p:pic>
    </p:spTree>
    <p:extLst>
      <p:ext uri="{BB962C8B-B14F-4D97-AF65-F5344CB8AC3E}">
        <p14:creationId xmlns:p14="http://schemas.microsoft.com/office/powerpoint/2010/main" val="2842342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012E9-3A23-4F92-AC4F-EE426942D6EA}"/>
              </a:ext>
            </a:extLst>
          </p:cNvPr>
          <p:cNvSpPr>
            <a:spLocks noGrp="1"/>
          </p:cNvSpPr>
          <p:nvPr>
            <p:ph type="title"/>
          </p:nvPr>
        </p:nvSpPr>
        <p:spPr>
          <a:xfrm>
            <a:off x="867980" y="18255"/>
            <a:ext cx="10515600" cy="1325563"/>
          </a:xfrm>
        </p:spPr>
        <p:txBody>
          <a:bodyPr/>
          <a:lstStyle/>
          <a:p>
            <a:pPr algn="ctr"/>
            <a:r>
              <a:rPr lang="en-US" b="1" dirty="0">
                <a:solidFill>
                  <a:schemeClr val="accent2">
                    <a:lumMod val="50000"/>
                  </a:schemeClr>
                </a:solidFill>
                <a:latin typeface="+mn-lt"/>
              </a:rPr>
              <a:t>Keeping the Flock Fed and Connected</a:t>
            </a:r>
            <a:br>
              <a:rPr lang="en-US" b="1" dirty="0">
                <a:solidFill>
                  <a:schemeClr val="accent2">
                    <a:lumMod val="50000"/>
                  </a:schemeClr>
                </a:solidFill>
                <a:latin typeface="+mn-lt"/>
              </a:rPr>
            </a:br>
            <a:r>
              <a:rPr lang="en-US" b="1" i="1" dirty="0">
                <a:solidFill>
                  <a:schemeClr val="accent2">
                    <a:lumMod val="50000"/>
                  </a:schemeClr>
                </a:solidFill>
                <a:latin typeface="+mn-lt"/>
              </a:rPr>
              <a:t>So… Where do we start?</a:t>
            </a:r>
          </a:p>
        </p:txBody>
      </p:sp>
      <p:pic>
        <p:nvPicPr>
          <p:cNvPr id="6" name="Online Media 5" title="The Berean Virtual Sunday Sermon Mar15,2020">
            <a:hlinkClick r:id="" action="ppaction://media"/>
            <a:extLst>
              <a:ext uri="{FF2B5EF4-FFF2-40B4-BE49-F238E27FC236}">
                <a16:creationId xmlns:a16="http://schemas.microsoft.com/office/drawing/2014/main" id="{8136E777-1435-4D0A-8D9E-D429D124C4B4}"/>
              </a:ext>
            </a:extLst>
          </p:cNvPr>
          <p:cNvPicPr>
            <a:picLocks noRot="1" noChangeAspect="1"/>
          </p:cNvPicPr>
          <p:nvPr>
            <a:videoFile r:link="rId1"/>
          </p:nvPr>
        </p:nvPicPr>
        <p:blipFill>
          <a:blip r:embed="rId3"/>
          <a:stretch>
            <a:fillRect/>
          </a:stretch>
        </p:blipFill>
        <p:spPr>
          <a:xfrm>
            <a:off x="1265872" y="1343818"/>
            <a:ext cx="9660255" cy="5442398"/>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39A0F4CD-03EA-49AF-8AC0-C3EF1E588C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503" y="6044184"/>
            <a:ext cx="1236428" cy="652190"/>
          </a:xfrm>
          <a:prstGeom prst="rect">
            <a:avLst/>
          </a:prstGeom>
        </p:spPr>
      </p:pic>
    </p:spTree>
    <p:extLst>
      <p:ext uri="{BB962C8B-B14F-4D97-AF65-F5344CB8AC3E}">
        <p14:creationId xmlns:p14="http://schemas.microsoft.com/office/powerpoint/2010/main" val="188034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1768</Words>
  <Application>Microsoft Office PowerPoint</Application>
  <PresentationFormat>Widescreen</PresentationFormat>
  <Paragraphs>198</Paragraphs>
  <Slides>44</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Calibri</vt:lpstr>
      <vt:lpstr>Calibri Light</vt:lpstr>
      <vt:lpstr>Monotype Corsiva</vt:lpstr>
      <vt:lpstr>Rockwell</vt:lpstr>
      <vt:lpstr>Times New Roman</vt:lpstr>
      <vt:lpstr>Office Theme</vt:lpstr>
      <vt:lpstr>Keeping the Flock Fed and Connected</vt:lpstr>
      <vt:lpstr>Keeping the Flock Fed and Connected</vt:lpstr>
      <vt:lpstr>Keeping the Flock Fed and Connected</vt:lpstr>
      <vt:lpstr>Keeping the Flock Fed and Connected</vt:lpstr>
      <vt:lpstr>Keeping the Flock Fed and Connected</vt:lpstr>
      <vt:lpstr>Keeping the Flock Fed and Connected</vt:lpstr>
      <vt:lpstr>Keeping the Flock Fed and Connected</vt:lpstr>
      <vt:lpstr>Keeping the Flock Fed and Connected</vt:lpstr>
      <vt:lpstr>Keeping the Flock Fed and Connected So… Where do we start?</vt:lpstr>
      <vt:lpstr>PowerPoint Presentation</vt:lpstr>
      <vt:lpstr>The Berean Challenge Fellowship Hour  Online Etiquette Mute your Audio****  Use the Chat Box to respond Call the Lifeguard w/problems Text Gwen w/Important Message  Join the After-Service  Fellowship      </vt:lpstr>
      <vt:lpstr>The Berean Challenge Fellowship Hour  Order of Service Scripture Reading Announcements Worship and Praise Giving Community Prayer Special Music The Preached Word Invitation  Song of Celebration Benediction      </vt:lpstr>
      <vt:lpstr>The Berean Challenge Fellowship Hour  Scripture Reading</vt:lpstr>
      <vt:lpstr>The Berean Challenge Fellowship Hour</vt:lpstr>
      <vt:lpstr>The Berean Challenge Fellowship Hour  </vt:lpstr>
      <vt:lpstr>The Berean Challenge Fellowship Hour  Giving Time Givelify xxxxxx-xx Cash App xxxxxxx-xxx Square Envelopes Direct Deposit</vt:lpstr>
      <vt:lpstr>PowerPoint Presentation</vt:lpstr>
      <vt:lpstr>The Berean Challenge Fellowship Hour  Community Prayer Time  Use the Chat Box to Request Prayer</vt:lpstr>
      <vt:lpstr>The Berean Challenge Fellowship Hour  Preparation for the  Word</vt:lpstr>
      <vt:lpstr>The Berean Challenge Fellowship Hour         The Berean Challenge Message </vt:lpstr>
      <vt:lpstr>Introduction  Whole Armour of God  </vt:lpstr>
      <vt:lpstr>PowerPoint Presentation</vt:lpstr>
      <vt:lpstr>Whole Armour of God</vt:lpstr>
      <vt:lpstr>PowerPoint Presentation</vt:lpstr>
      <vt:lpstr>   Overview:  I.  Reason for the Armour? vs 10-12 II.  Put on the Whole Armour of God VS 13-17 III.  Prayer Activates the Armour VS 18-20 KJV version</vt:lpstr>
      <vt:lpstr>PowerPoint Presentation</vt:lpstr>
      <vt:lpstr>PowerPoint Presentation</vt:lpstr>
      <vt:lpstr>PowerPoint Presentation</vt:lpstr>
      <vt:lpstr>Whole Armor of God</vt:lpstr>
      <vt:lpstr>PowerPoint Presentation</vt:lpstr>
      <vt:lpstr>PowerPoint Presentation</vt:lpstr>
      <vt:lpstr>PowerPoint Presentation</vt:lpstr>
      <vt:lpstr>Whole Armour of God</vt:lpstr>
      <vt:lpstr>PowerPoint Presentation</vt:lpstr>
      <vt:lpstr>Whole Armor of God</vt:lpstr>
      <vt:lpstr>PowerPoint Presentation</vt:lpstr>
      <vt:lpstr>Summary:  I.  Reason for the Armour? vs 10-12 II.  Put on the Whole Armour of God VS 13-17 III.  Prayer Activates the Armour VS 18-20 </vt:lpstr>
      <vt:lpstr>Conclusion  Whole Armour of God  </vt:lpstr>
      <vt:lpstr>Whole Armor of God</vt:lpstr>
      <vt:lpstr>The Berean Challenge Fellowship Hour  “What Really Happens When We Die?” Dr. G. C. Patterson</vt:lpstr>
      <vt:lpstr>The Berean Challenge Fellowship Hour  Service Benediction</vt:lpstr>
      <vt:lpstr>PowerPoint Presentation</vt:lpstr>
      <vt:lpstr>PowerPoint Presentation</vt:lpstr>
      <vt:lpstr>Your questions/suggestions etc.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Keeping the Flock Fed and Connected</dc:title>
  <dc:creator>Gary Patterson</dc:creator>
  <cp:lastModifiedBy>Gary Patterson</cp:lastModifiedBy>
  <cp:revision>6</cp:revision>
  <dcterms:created xsi:type="dcterms:W3CDTF">2020-03-17T12:19:10Z</dcterms:created>
  <dcterms:modified xsi:type="dcterms:W3CDTF">2020-03-17T13:14:22Z</dcterms:modified>
</cp:coreProperties>
</file>