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95" r:id="rId24"/>
    <p:sldId id="278" r:id="rId25"/>
    <p:sldId id="279" r:id="rId26"/>
    <p:sldId id="280" r:id="rId27"/>
    <p:sldId id="281" r:id="rId28"/>
    <p:sldId id="282" r:id="rId29"/>
    <p:sldId id="283" r:id="rId30"/>
    <p:sldId id="296" r:id="rId31"/>
    <p:sldId id="284" r:id="rId32"/>
    <p:sldId id="285" r:id="rId33"/>
    <p:sldId id="286" r:id="rId34"/>
    <p:sldId id="287" r:id="rId35"/>
    <p:sldId id="288" r:id="rId36"/>
    <p:sldId id="289" r:id="rId37"/>
    <p:sldId id="290" r:id="rId38"/>
    <p:sldId id="291" r:id="rId39"/>
    <p:sldId id="292" r:id="rId40"/>
    <p:sldId id="293" r:id="rId41"/>
    <p:sldId id="294" r:id="rId42"/>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jfCIRY1koHcGnZS1w2Bs6EbrrpV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464" autoAdjust="0"/>
  </p:normalViewPr>
  <p:slideViewPr>
    <p:cSldViewPr snapToGrid="0">
      <p:cViewPr varScale="1">
        <p:scale>
          <a:sx n="72" d="100"/>
          <a:sy n="72" d="100"/>
        </p:scale>
        <p:origin x="1506" y="5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
        <p:nvSpPr>
          <p:cNvPr id="83" name="Google Shape;83;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p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US" dirty="0"/>
              <a:t>This is the list of students who has submitted the </a:t>
            </a:r>
            <a:r>
              <a:rPr lang="en-US" b="1" dirty="0"/>
              <a:t>Data Worksheet.  </a:t>
            </a:r>
          </a:p>
          <a:p>
            <a:pPr marL="0" indent="0">
              <a:buNone/>
            </a:pPr>
            <a:endParaRPr lang="en-US" b="1" dirty="0">
              <a:solidFill>
                <a:schemeClr val="dk1"/>
              </a:solidFill>
            </a:endParaRPr>
          </a:p>
          <a:p>
            <a:pPr marL="0" indent="0">
              <a:buNone/>
            </a:pPr>
            <a:r>
              <a:rPr lang="en-US" dirty="0">
                <a:solidFill>
                  <a:schemeClr val="dk1"/>
                </a:solidFill>
              </a:rPr>
              <a:t>The </a:t>
            </a:r>
            <a:r>
              <a:rPr lang="en-US" b="1" dirty="0">
                <a:solidFill>
                  <a:schemeClr val="dk1"/>
                </a:solidFill>
              </a:rPr>
              <a:t>Work-study</a:t>
            </a:r>
            <a:r>
              <a:rPr lang="en-US" dirty="0">
                <a:solidFill>
                  <a:schemeClr val="dk1"/>
                </a:solidFill>
              </a:rPr>
              <a:t> will get all the information off this report to add them into the </a:t>
            </a:r>
            <a:r>
              <a:rPr lang="en-US" b="1" dirty="0">
                <a:solidFill>
                  <a:schemeClr val="dk1"/>
                </a:solidFill>
              </a:rPr>
              <a:t>VAONCE System</a:t>
            </a:r>
            <a:r>
              <a:rPr lang="en-US" dirty="0">
                <a:solidFill>
                  <a:schemeClr val="dk1"/>
                </a:solidFill>
              </a:rPr>
              <a:t>.  </a:t>
            </a:r>
          </a:p>
          <a:p>
            <a:pPr marL="0" indent="0">
              <a:buNone/>
            </a:pPr>
            <a:endParaRPr lang="en-US" dirty="0">
              <a:solidFill>
                <a:schemeClr val="dk1"/>
              </a:solidFill>
            </a:endParaRPr>
          </a:p>
          <a:p>
            <a:pPr marL="0" indent="0">
              <a:buNone/>
            </a:pPr>
            <a:r>
              <a:rPr lang="en-US" dirty="0">
                <a:solidFill>
                  <a:schemeClr val="dk1"/>
                </a:solidFill>
              </a:rPr>
              <a:t>They will not add them into </a:t>
            </a:r>
            <a:r>
              <a:rPr lang="en-US" b="1" dirty="0" err="1">
                <a:solidFill>
                  <a:schemeClr val="dk1"/>
                </a:solidFill>
              </a:rPr>
              <a:t>VAOnce</a:t>
            </a:r>
            <a:r>
              <a:rPr lang="en-US" b="1" dirty="0">
                <a:solidFill>
                  <a:schemeClr val="dk1"/>
                </a:solidFill>
              </a:rPr>
              <a:t> system </a:t>
            </a:r>
            <a:r>
              <a:rPr lang="en-US" dirty="0">
                <a:solidFill>
                  <a:schemeClr val="dk1"/>
                </a:solidFill>
              </a:rPr>
              <a:t>until we have all necessary documents on file.  </a:t>
            </a:r>
          </a:p>
          <a:p>
            <a:pPr marL="0" indent="0">
              <a:buNone/>
            </a:pPr>
            <a:endParaRPr lang="en-US" dirty="0">
              <a:solidFill>
                <a:schemeClr val="dk1"/>
              </a:solidFill>
            </a:endParaRPr>
          </a:p>
          <a:p>
            <a:pPr marL="0" indent="0">
              <a:buNone/>
            </a:pPr>
            <a:r>
              <a:rPr lang="en-US" dirty="0">
                <a:solidFill>
                  <a:schemeClr val="dk1"/>
                </a:solidFill>
              </a:rPr>
              <a:t>After we have everything on file then they will ask the </a:t>
            </a:r>
            <a:r>
              <a:rPr lang="en-US" b="1" dirty="0">
                <a:solidFill>
                  <a:schemeClr val="dk1"/>
                </a:solidFill>
              </a:rPr>
              <a:t>SCO’s</a:t>
            </a:r>
            <a:r>
              <a:rPr lang="en-US" dirty="0">
                <a:solidFill>
                  <a:schemeClr val="dk1"/>
                </a:solidFill>
              </a:rPr>
              <a:t>  to add the  </a:t>
            </a:r>
            <a:r>
              <a:rPr lang="en-US" b="1" dirty="0">
                <a:solidFill>
                  <a:schemeClr val="dk1"/>
                </a:solidFill>
              </a:rPr>
              <a:t>VA attributes.</a:t>
            </a:r>
            <a:endParaRPr b="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cdb87cf3af_1_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gcdb87cf3af_1_2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cf10bb7269_1_3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Clr>
                <a:schemeClr val="dk1"/>
              </a:buClr>
              <a:buNone/>
            </a:pPr>
            <a:r>
              <a:rPr lang="en-US" dirty="0">
                <a:solidFill>
                  <a:schemeClr val="dk1"/>
                </a:solidFill>
              </a:rPr>
              <a:t>Work Study students will contact us to add the VA 01 attribute that allows the student to submit their schedule to us. </a:t>
            </a:r>
          </a:p>
          <a:p>
            <a:pPr marL="0" indent="0">
              <a:buClr>
                <a:schemeClr val="dk1"/>
              </a:buClr>
              <a:buNone/>
            </a:pPr>
            <a:endParaRPr lang="en-US" dirty="0">
              <a:solidFill>
                <a:schemeClr val="dk1"/>
              </a:solidFill>
            </a:endParaRPr>
          </a:p>
          <a:p>
            <a:pPr marL="0" indent="0">
              <a:buClr>
                <a:schemeClr val="dk1"/>
              </a:buClr>
              <a:buNone/>
            </a:pPr>
            <a:r>
              <a:rPr lang="en-US" dirty="0">
                <a:solidFill>
                  <a:schemeClr val="dk1"/>
                </a:solidFill>
              </a:rPr>
              <a:t>Once the attribute has been added to their file, the Work Study students  will proceed to add the students info in VA Once system.  </a:t>
            </a:r>
          </a:p>
          <a:p>
            <a:pPr marL="0" indent="0">
              <a:buClr>
                <a:schemeClr val="dk1"/>
              </a:buClr>
              <a:buNone/>
            </a:pPr>
            <a:endParaRPr lang="en-US" dirty="0">
              <a:solidFill>
                <a:schemeClr val="dk1"/>
              </a:solidFill>
            </a:endParaRPr>
          </a:p>
          <a:p>
            <a:pPr marL="0" indent="0">
              <a:buClr>
                <a:schemeClr val="dk1"/>
              </a:buClr>
              <a:buNone/>
            </a:pPr>
            <a:r>
              <a:rPr lang="en-US" dirty="0">
                <a:solidFill>
                  <a:schemeClr val="dk1"/>
                </a:solidFill>
              </a:rPr>
              <a:t>They will send an email to the students explaining to them how to submit their schedule to our department. </a:t>
            </a:r>
            <a:endParaRPr dirty="0">
              <a:solidFill>
                <a:schemeClr val="dk1"/>
              </a:solidFill>
            </a:endParaRPr>
          </a:p>
          <a:p>
            <a:pPr marL="0" indent="0">
              <a:buNone/>
            </a:pPr>
            <a:endParaRPr dirty="0"/>
          </a:p>
        </p:txBody>
      </p:sp>
      <p:sp>
        <p:nvSpPr>
          <p:cNvPr id="167" name="Google Shape;167;gcf10bb7269_1_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US" b="1" dirty="0"/>
              <a:t>SGASADD</a:t>
            </a:r>
            <a:r>
              <a:rPr lang="en-US" dirty="0"/>
              <a:t> is the screen that we add all the attributes to the student files</a:t>
            </a:r>
          </a:p>
          <a:p>
            <a:pPr marL="0" indent="0">
              <a:buNone/>
            </a:pPr>
            <a:endParaRPr lang="en-US" b="1" dirty="0"/>
          </a:p>
          <a:p>
            <a:pPr marL="0" indent="0">
              <a:buNone/>
            </a:pPr>
            <a:r>
              <a:rPr lang="en-US" b="1" dirty="0"/>
              <a:t>MV</a:t>
            </a:r>
            <a:r>
              <a:rPr lang="en-US" dirty="0"/>
              <a:t> is the </a:t>
            </a:r>
            <a:r>
              <a:rPr lang="en-US" b="1" dirty="0"/>
              <a:t>Military Benefit</a:t>
            </a:r>
            <a:r>
              <a:rPr lang="en-US" dirty="0"/>
              <a:t>.  </a:t>
            </a:r>
          </a:p>
          <a:p>
            <a:pPr marL="0" indent="0">
              <a:buNone/>
            </a:pPr>
            <a:r>
              <a:rPr lang="en-US" b="1" dirty="0"/>
              <a:t>VA 01</a:t>
            </a:r>
            <a:r>
              <a:rPr lang="en-US" dirty="0"/>
              <a:t> using VA Benefits and able to </a:t>
            </a:r>
            <a:r>
              <a:rPr lang="en-US" b="1" dirty="0"/>
              <a:t>submit schedule</a:t>
            </a:r>
            <a:r>
              <a:rPr lang="en-US" dirty="0"/>
              <a:t>. </a:t>
            </a:r>
          </a:p>
          <a:p>
            <a:pPr marL="0" indent="0">
              <a:buNone/>
            </a:pPr>
            <a:r>
              <a:rPr lang="en-US" b="1" dirty="0"/>
              <a:t>VA 03 Military Orientation </a:t>
            </a:r>
            <a:r>
              <a:rPr lang="en-US" b="0" dirty="0"/>
              <a:t>M</a:t>
            </a:r>
            <a:r>
              <a:rPr lang="en-US" dirty="0"/>
              <a:t>ay complete the </a:t>
            </a:r>
            <a:r>
              <a:rPr lang="en-US" b="1" dirty="0"/>
              <a:t>Online Orientation </a:t>
            </a:r>
            <a:r>
              <a:rPr lang="en-US" dirty="0"/>
              <a:t>for free. </a:t>
            </a:r>
          </a:p>
          <a:p>
            <a:pPr marL="0" indent="0">
              <a:buNone/>
            </a:pPr>
            <a:r>
              <a:rPr lang="en-US" b="1" dirty="0"/>
              <a:t>VA02</a:t>
            </a:r>
            <a:r>
              <a:rPr lang="en-US" b="0" dirty="0"/>
              <a:t> they are no longer eligible for the benefit. </a:t>
            </a:r>
          </a:p>
          <a:p>
            <a:pPr marL="0" indent="0">
              <a:buNone/>
            </a:pPr>
            <a:r>
              <a:rPr lang="en-US" b="1" dirty="0"/>
              <a:t>VA 04 </a:t>
            </a:r>
            <a:r>
              <a:rPr lang="en-US" b="0" dirty="0"/>
              <a:t>– Using Tuition Assistance. </a:t>
            </a:r>
            <a:r>
              <a:rPr lang="en-US" b="1" dirty="0"/>
              <a:t>VAEB is </a:t>
            </a:r>
            <a:r>
              <a:rPr lang="en-US" b="0" dirty="0"/>
              <a:t>using their VA Benefits</a:t>
            </a:r>
            <a:r>
              <a:rPr lang="en-US" b="1" dirty="0"/>
              <a:t>. </a:t>
            </a:r>
          </a:p>
          <a:p>
            <a:pPr marL="0" indent="0">
              <a:buNone/>
            </a:pPr>
            <a:endParaRPr lang="en-US" b="1" dirty="0"/>
          </a:p>
          <a:p>
            <a:pPr marL="0" indent="0">
              <a:buNone/>
            </a:pPr>
            <a:r>
              <a:rPr lang="en-US" b="0" dirty="0"/>
              <a:t>After the </a:t>
            </a:r>
            <a:r>
              <a:rPr lang="en-US" b="1" dirty="0"/>
              <a:t>attributes </a:t>
            </a:r>
            <a:r>
              <a:rPr lang="en-US" b="0" dirty="0"/>
              <a:t>has been added to the student file</a:t>
            </a:r>
            <a:r>
              <a:rPr lang="en-US" b="1" dirty="0"/>
              <a:t>. </a:t>
            </a:r>
            <a:r>
              <a:rPr lang="en-US" b="0" dirty="0"/>
              <a:t> </a:t>
            </a:r>
          </a:p>
          <a:p>
            <a:pPr marL="0" indent="0">
              <a:buNone/>
            </a:pPr>
            <a:endParaRPr lang="en-US" b="0" dirty="0"/>
          </a:p>
          <a:p>
            <a:pPr marL="0" indent="0">
              <a:buNone/>
            </a:pPr>
            <a:r>
              <a:rPr lang="en-US" b="0" dirty="0"/>
              <a:t>The </a:t>
            </a:r>
            <a:r>
              <a:rPr lang="en-US" dirty="0"/>
              <a:t>Work-study will send the student an email with the instructions on how to submit their </a:t>
            </a:r>
            <a:r>
              <a:rPr lang="en-US" b="1" dirty="0"/>
              <a:t>electronic </a:t>
            </a:r>
            <a:r>
              <a:rPr lang="en-US" dirty="0"/>
              <a:t>schedule.</a:t>
            </a:r>
          </a:p>
        </p:txBody>
      </p:sp>
      <p:sp>
        <p:nvSpPr>
          <p:cNvPr id="173" name="Google Shape;173;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cdb87cf3af_1_4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
        <p:nvSpPr>
          <p:cNvPr id="181" name="Google Shape;181;gcdb87cf3af_1_4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9: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465887" indent="-232943">
              <a:buNone/>
            </a:pPr>
            <a:r>
              <a:rPr lang="en-US" dirty="0"/>
              <a:t>Run Cert Process Report we run Daily. </a:t>
            </a:r>
          </a:p>
          <a:p>
            <a:pPr marL="465887" indent="-232943">
              <a:buNone/>
            </a:pPr>
            <a:endParaRPr lang="en-US" dirty="0"/>
          </a:p>
          <a:p>
            <a:pPr marL="465887" indent="-232943">
              <a:buNone/>
            </a:pPr>
            <a:r>
              <a:rPr lang="en-US" dirty="0"/>
              <a:t>This sends an email reminder to the students to submit their schedules.</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7: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US" dirty="0"/>
              <a:t>This Report is ran first thing in the morning.  Again this is a reminder to the student to submit their schedules.</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cdb87cf3af_1_5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gcdb87cf3af_1_5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US" dirty="0"/>
              <a:t>This is the Email Notification they receive after the Cert Report has been ran. </a:t>
            </a:r>
          </a:p>
          <a:p>
            <a:pPr marL="0" indent="0">
              <a:buNone/>
            </a:pPr>
            <a:endParaRPr lang="en-US" dirty="0"/>
          </a:p>
          <a:p>
            <a:pPr marL="0" indent="0">
              <a:buNone/>
            </a:pPr>
            <a:r>
              <a:rPr lang="en-US" dirty="0"/>
              <a:t>It has the instructions in the email on how to submit their schedule to us.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cdb87cf3af_1_5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gcdb87cf3af_1_5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US" dirty="0"/>
              <a:t>Enrollment Certification Request form.  </a:t>
            </a:r>
          </a:p>
          <a:p>
            <a:pPr marL="0" indent="0">
              <a:buNone/>
            </a:pPr>
            <a:endParaRPr lang="en-US" dirty="0"/>
          </a:p>
          <a:p>
            <a:pPr marL="0" indent="0">
              <a:buNone/>
            </a:pPr>
            <a:r>
              <a:rPr lang="en-US" dirty="0"/>
              <a:t>This is the form they must complete to submit their schedule to us electronically. </a:t>
            </a:r>
          </a:p>
          <a:p>
            <a:pPr marL="0" indent="0">
              <a:buNone/>
            </a:pPr>
            <a:endParaRPr lang="en-US" dirty="0"/>
          </a:p>
          <a:p>
            <a:pPr marL="0" indent="0">
              <a:buNone/>
            </a:pPr>
            <a:r>
              <a:rPr lang="en-US" dirty="0"/>
              <a:t>They may elect to use their benefit or not.  </a:t>
            </a:r>
          </a:p>
          <a:p>
            <a:pPr marL="0" indent="0">
              <a:buNone/>
            </a:pPr>
            <a:endParaRPr lang="en-US" dirty="0"/>
          </a:p>
          <a:p>
            <a:pPr marL="0" indent="0">
              <a:buNone/>
            </a:pPr>
            <a:r>
              <a:rPr lang="en-US" dirty="0"/>
              <a:t>The next 3 screens will show the actual form they must complete. </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US" dirty="0"/>
              <a:t>All students using benefits must complete this form. It ask if they are new or re-certification.  </a:t>
            </a:r>
          </a:p>
          <a:p>
            <a:pPr marL="0" indent="0">
              <a:buNone/>
            </a:pPr>
            <a:endParaRPr lang="en-US" dirty="0"/>
          </a:p>
          <a:p>
            <a:pPr marL="0" indent="0">
              <a:buNone/>
            </a:pPr>
            <a:r>
              <a:rPr lang="en-US" dirty="0"/>
              <a:t>If they have change Major, and finally their benefit they are using.  </a:t>
            </a:r>
          </a:p>
          <a:p>
            <a:pPr marL="0" indent="0">
              <a:buNone/>
            </a:pPr>
            <a:endParaRPr lang="en-US" dirty="0"/>
          </a:p>
          <a:p>
            <a:pPr marL="0" indent="0">
              <a:buNone/>
            </a:pPr>
            <a:r>
              <a:rPr lang="en-US" dirty="0"/>
              <a:t>We really can’t go on the benefits that they mark in these boxes, because sometimes they aren’t sure. </a:t>
            </a:r>
          </a:p>
          <a:p>
            <a:pPr marL="0" indent="0">
              <a:buNone/>
            </a:pPr>
            <a:endParaRPr lang="en-US" dirty="0"/>
          </a:p>
          <a:p>
            <a:pPr marL="0" indent="0">
              <a:buNone/>
            </a:pPr>
            <a:r>
              <a:rPr lang="en-US" dirty="0"/>
              <a:t> So we look at their COE in our imaging system before we put their benefit in VA Once.</a:t>
            </a:r>
            <a:endParaRPr dirty="0"/>
          </a:p>
        </p:txBody>
      </p:sp>
      <p:sp>
        <p:nvSpPr>
          <p:cNvPr id="212" name="Google Shape;212;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US" dirty="0">
                <a:solidFill>
                  <a:schemeClr val="dk1"/>
                </a:solidFill>
              </a:rPr>
              <a:t>In 2019 our Department presented to GAVCO the Paper Trail, No Paper.  </a:t>
            </a:r>
          </a:p>
          <a:p>
            <a:pPr marL="0" indent="0">
              <a:buNone/>
            </a:pPr>
            <a:endParaRPr lang="en-US" dirty="0">
              <a:solidFill>
                <a:schemeClr val="dk1"/>
              </a:solidFill>
            </a:endParaRPr>
          </a:p>
          <a:p>
            <a:pPr marL="0" indent="0">
              <a:buNone/>
            </a:pPr>
            <a:r>
              <a:rPr lang="en-US" dirty="0">
                <a:solidFill>
                  <a:schemeClr val="dk1"/>
                </a:solidFill>
              </a:rPr>
              <a:t>Since then, we are completely paperless. </a:t>
            </a:r>
          </a:p>
          <a:p>
            <a:pPr marL="0" indent="0">
              <a:buNone/>
            </a:pPr>
            <a:endParaRPr lang="en-US" dirty="0">
              <a:solidFill>
                <a:schemeClr val="dk1"/>
              </a:solidFill>
            </a:endParaRPr>
          </a:p>
          <a:p>
            <a:pPr marL="0" indent="0">
              <a:buNone/>
            </a:pPr>
            <a:r>
              <a:rPr lang="en-US" dirty="0">
                <a:solidFill>
                  <a:schemeClr val="dk1"/>
                </a:solidFill>
              </a:rPr>
              <a:t>So our Presentation today will be talking about how we have enhanced.  </a:t>
            </a:r>
            <a:endParaRPr dirty="0"/>
          </a:p>
          <a:p>
            <a:pPr marL="0" indent="0">
              <a:buNone/>
            </a:pPr>
            <a:endParaRPr dirty="0"/>
          </a:p>
          <a:p>
            <a:pPr marL="0" indent="0">
              <a:buNone/>
            </a:pPr>
            <a:r>
              <a:rPr lang="en-US" dirty="0"/>
              <a:t>What was painful in the past (TOO MUCH PAPER).  Why did we create this? </a:t>
            </a:r>
            <a:endParaRPr dirty="0"/>
          </a:p>
          <a:p>
            <a:pPr marL="0" indent="0">
              <a:buNone/>
            </a:pPr>
            <a:endParaRPr dirty="0"/>
          </a:p>
          <a:p>
            <a:pPr marL="0" indent="0">
              <a:buNone/>
            </a:pPr>
            <a:endParaRPr dirty="0"/>
          </a:p>
        </p:txBody>
      </p:sp>
      <p:sp>
        <p:nvSpPr>
          <p:cNvPr id="89" name="Google Shape;89;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US" dirty="0"/>
              <a:t>Here they mark their Classification and if they are a service member.</a:t>
            </a:r>
            <a:endParaRPr dirty="0"/>
          </a:p>
        </p:txBody>
      </p:sp>
      <p:sp>
        <p:nvSpPr>
          <p:cNvPr id="218" name="Google Shape;218;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US" dirty="0"/>
              <a:t>This screen explains to them about the add/drop period as well as courses that are not in their degree works. </a:t>
            </a:r>
            <a:endParaRPr dirty="0"/>
          </a:p>
        </p:txBody>
      </p:sp>
      <p:sp>
        <p:nvSpPr>
          <p:cNvPr id="224" name="Google Shape;224;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US" dirty="0"/>
              <a:t>This page makes them aware of their responsibilities and they will comply to all.  </a:t>
            </a:r>
          </a:p>
          <a:p>
            <a:pPr marL="0" indent="0">
              <a:buNone/>
            </a:pPr>
            <a:endParaRPr lang="en-US" dirty="0"/>
          </a:p>
          <a:p>
            <a:pPr marL="0" indent="0">
              <a:buNone/>
            </a:pPr>
            <a:r>
              <a:rPr lang="en-US" dirty="0"/>
              <a:t>We all know how they will come back and say no one told me..</a:t>
            </a:r>
          </a:p>
          <a:p>
            <a:pPr marL="0" indent="0">
              <a:buNone/>
            </a:pPr>
            <a:endParaRPr lang="en-US" dirty="0"/>
          </a:p>
          <a:p>
            <a:pPr marL="0" indent="0">
              <a:buNone/>
            </a:pPr>
            <a:r>
              <a:rPr lang="en-US" dirty="0"/>
              <a:t>We can use this statement and say that you did sign each box that you did understand.  A reading Man is a Ready Man. </a:t>
            </a:r>
          </a:p>
          <a:p>
            <a:pPr marL="0" indent="0">
              <a:buNone/>
            </a:pPr>
            <a:endParaRPr lang="en-US" dirty="0"/>
          </a:p>
          <a:p>
            <a:pPr marL="0" indent="0">
              <a:buNone/>
            </a:pPr>
            <a:endParaRPr dirty="0"/>
          </a:p>
        </p:txBody>
      </p:sp>
      <p:sp>
        <p:nvSpPr>
          <p:cNvPr id="230" name="Google Shape;230;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d0a6ea4c87_0_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gd0a6ea4c87_0_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lnSpc>
                <a:spcPct val="115000"/>
              </a:lnSpc>
              <a:buClr>
                <a:schemeClr val="dk1"/>
              </a:buClr>
              <a:buNone/>
            </a:pPr>
            <a:r>
              <a:rPr lang="en-US" dirty="0"/>
              <a:t>Once the student has submitted the Enrollment Request form we will click on </a:t>
            </a:r>
            <a:r>
              <a:rPr lang="en-US" b="1" dirty="0"/>
              <a:t>See Response </a:t>
            </a:r>
            <a:r>
              <a:rPr lang="en-US" dirty="0"/>
              <a:t>tab to see their information. </a:t>
            </a:r>
            <a:endParaRPr dirty="0"/>
          </a:p>
          <a:p>
            <a:pPr marL="0" indent="0">
              <a:buNone/>
            </a:pPr>
            <a:endParaRPr dirty="0"/>
          </a:p>
        </p:txBody>
      </p:sp>
    </p:spTree>
    <p:extLst>
      <p:ext uri="{BB962C8B-B14F-4D97-AF65-F5344CB8AC3E}">
        <p14:creationId xmlns:p14="http://schemas.microsoft.com/office/powerpoint/2010/main" val="2105026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cdb87cf3af_1_4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gcdb87cf3af_1_46: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US" dirty="0"/>
              <a:t>We can now see a list of our students that have submitted their schedules for the term.</a:t>
            </a:r>
          </a:p>
          <a:p>
            <a:pPr marL="0" indent="0">
              <a:buNone/>
            </a:pPr>
            <a:endParaRPr lang="en-US" dirty="0"/>
          </a:p>
          <a:p>
            <a:pPr marL="0" indent="0">
              <a:buNone/>
            </a:pPr>
            <a:r>
              <a:rPr lang="en-US" dirty="0"/>
              <a:t>On this Report we see their benefit, major, attribute and date the SCO certified the hours.  </a:t>
            </a:r>
          </a:p>
          <a:p>
            <a:pPr marL="0" indent="0">
              <a:buNone/>
            </a:pPr>
            <a:endParaRPr lang="en-US" dirty="0"/>
          </a:p>
          <a:p>
            <a:pPr marL="0" indent="0">
              <a:buNone/>
            </a:pPr>
            <a:r>
              <a:rPr lang="en-US" dirty="0"/>
              <a:t>If there is not a date listed in the Cert Hours column then we have not certify the student.  </a:t>
            </a:r>
          </a:p>
          <a:p>
            <a:pPr marL="0" indent="0">
              <a:buNone/>
            </a:pPr>
            <a:endParaRPr lang="en-US" dirty="0"/>
          </a:p>
          <a:p>
            <a:pPr marL="0" indent="0">
              <a:buNone/>
            </a:pPr>
            <a:r>
              <a:rPr lang="en-US" dirty="0"/>
              <a:t>We must click on the student name,  and click submit then it will take us to the next screen. </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cdb87cf3af_1_6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gcdb87cf3af_1_6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lnSpc>
                <a:spcPct val="115000"/>
              </a:lnSpc>
              <a:buNone/>
            </a:pPr>
            <a:r>
              <a:rPr lang="en-US" dirty="0"/>
              <a:t>This screen allows you to see most recent schedule they have submitted.  </a:t>
            </a:r>
          </a:p>
          <a:p>
            <a:pPr marL="0" indent="0">
              <a:lnSpc>
                <a:spcPct val="115000"/>
              </a:lnSpc>
              <a:buNone/>
            </a:pPr>
            <a:endParaRPr lang="en-US" dirty="0"/>
          </a:p>
          <a:p>
            <a:pPr marL="0" indent="0">
              <a:lnSpc>
                <a:spcPct val="115000"/>
              </a:lnSpc>
              <a:buNone/>
            </a:pPr>
            <a:r>
              <a:rPr lang="en-US" dirty="0"/>
              <a:t>Click on the most recent schedule and press submit, the next slide will show you the schedule in detail.  </a:t>
            </a:r>
          </a:p>
          <a:p>
            <a:pPr marL="0" indent="0">
              <a:lnSpc>
                <a:spcPct val="115000"/>
              </a:lnSpc>
              <a:buNone/>
            </a:pPr>
            <a:endParaRPr lang="en-US" dirty="0"/>
          </a:p>
          <a:p>
            <a:pPr marL="0" indent="0">
              <a:lnSpc>
                <a:spcPct val="115000"/>
              </a:lnSpc>
              <a:buNone/>
            </a:pPr>
            <a:r>
              <a:rPr lang="en-US" dirty="0"/>
              <a:t>Every time they change their schedule they must re-submit their schedule to us. </a:t>
            </a:r>
          </a:p>
          <a:p>
            <a:pPr marL="0" indent="0">
              <a:lnSpc>
                <a:spcPct val="115000"/>
              </a:lnSpc>
              <a:buNone/>
            </a:pPr>
            <a:endParaRPr lang="en-US" dirty="0"/>
          </a:p>
          <a:p>
            <a:pPr marL="0" indent="0">
              <a:lnSpc>
                <a:spcPct val="115000"/>
              </a:lnSpc>
              <a:buNone/>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cdb87cf3af_1_7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gcdb87cf3af_1_7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US" dirty="0"/>
              <a:t>We now see the classes they are taking. </a:t>
            </a:r>
          </a:p>
          <a:p>
            <a:pPr marL="0" indent="0">
              <a:buNone/>
            </a:pPr>
            <a:endParaRPr lang="en-US" dirty="0"/>
          </a:p>
          <a:p>
            <a:pPr marL="0" indent="0">
              <a:buNone/>
            </a:pPr>
            <a:r>
              <a:rPr lang="en-US" dirty="0"/>
              <a:t>We can see if they are using </a:t>
            </a:r>
            <a:r>
              <a:rPr lang="en-US" b="1" dirty="0"/>
              <a:t>TA benefits</a:t>
            </a:r>
            <a:r>
              <a:rPr lang="en-US" dirty="0"/>
              <a:t>, the </a:t>
            </a:r>
            <a:r>
              <a:rPr lang="en-US" b="1" dirty="0"/>
              <a:t>Term Code</a:t>
            </a:r>
            <a:r>
              <a:rPr lang="en-US" dirty="0"/>
              <a:t>, </a:t>
            </a:r>
            <a:r>
              <a:rPr lang="en-US" b="1" dirty="0"/>
              <a:t>Part of term</a:t>
            </a:r>
            <a:r>
              <a:rPr lang="en-US" dirty="0"/>
              <a:t>, </a:t>
            </a:r>
            <a:r>
              <a:rPr lang="en-US" b="1" dirty="0"/>
              <a:t>Subject</a:t>
            </a:r>
            <a:r>
              <a:rPr lang="en-US" dirty="0"/>
              <a:t> and </a:t>
            </a:r>
            <a:r>
              <a:rPr lang="en-US" b="1" dirty="0"/>
              <a:t>total credit hours </a:t>
            </a:r>
            <a:r>
              <a:rPr lang="en-US" dirty="0"/>
              <a:t>for the term.  </a:t>
            </a:r>
          </a:p>
          <a:p>
            <a:pPr marL="0" indent="0">
              <a:buNone/>
            </a:pPr>
            <a:endParaRPr lang="en-US" dirty="0"/>
          </a:p>
          <a:p>
            <a:pPr marL="0" indent="0">
              <a:buNone/>
            </a:pPr>
            <a:r>
              <a:rPr lang="en-US" dirty="0"/>
              <a:t>We can see if the classes are in the student </a:t>
            </a:r>
            <a:r>
              <a:rPr lang="en-US" b="1" dirty="0"/>
              <a:t>degree works.  </a:t>
            </a:r>
          </a:p>
          <a:p>
            <a:pPr marL="0" indent="0">
              <a:buNone/>
            </a:pPr>
            <a:endParaRPr lang="en-US" b="1" dirty="0"/>
          </a:p>
          <a:p>
            <a:pPr marL="0" indent="0">
              <a:buNone/>
            </a:pPr>
            <a:r>
              <a:rPr lang="en-US" b="0" dirty="0"/>
              <a:t>****The next screen we begin to Certify hours. </a:t>
            </a:r>
            <a:endParaRPr b="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cdb87cf3af_1_7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cdb87cf3af_1_7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US" dirty="0"/>
              <a:t>We submit their hours on this screen. </a:t>
            </a:r>
          </a:p>
          <a:p>
            <a:pPr marL="0" indent="0">
              <a:buNone/>
            </a:pPr>
            <a:endParaRPr lang="en-US" dirty="0"/>
          </a:p>
          <a:p>
            <a:pPr marL="0" indent="0">
              <a:buNone/>
            </a:pPr>
            <a:r>
              <a:rPr lang="en-US" dirty="0"/>
              <a:t>The Vet Codes that are listed on the side of the screen are the different VA benefits students are eligible to receive. </a:t>
            </a:r>
          </a:p>
          <a:p>
            <a:pPr marL="0" indent="0">
              <a:buNone/>
            </a:pPr>
            <a:endParaRPr lang="en-US" dirty="0"/>
          </a:p>
          <a:p>
            <a:pPr marL="0" indent="0">
              <a:buNone/>
            </a:pPr>
            <a:r>
              <a:rPr lang="en-US" dirty="0"/>
              <a:t>We will check the student COE  in our imaging system to see which benefit they are eligible to receive.  </a:t>
            </a:r>
          </a:p>
          <a:p>
            <a:pPr marL="0" indent="0">
              <a:buNone/>
            </a:pPr>
            <a:endParaRPr lang="en-US" dirty="0"/>
          </a:p>
          <a:p>
            <a:pPr marL="0" indent="0">
              <a:buNone/>
            </a:pPr>
            <a:r>
              <a:rPr lang="en-US" dirty="0"/>
              <a:t>We will then process the student accordingly to the benefit they are eligible to receive. </a:t>
            </a:r>
          </a:p>
          <a:p>
            <a:pPr marL="0" indent="0">
              <a:buNone/>
            </a:pPr>
            <a:endParaRPr lang="en-US" dirty="0"/>
          </a:p>
          <a:p>
            <a:pPr marL="0" indent="0">
              <a:buNone/>
            </a:pPr>
            <a:r>
              <a:rPr lang="en-US" dirty="0"/>
              <a:t>After we have certify hours, we will leave a message in the SPACMNT box to say if we certified their hours or if they didn’t have enough months left to add the 3</a:t>
            </a:r>
            <a:r>
              <a:rPr lang="en-US" baseline="30000" dirty="0"/>
              <a:t>rd</a:t>
            </a:r>
            <a:r>
              <a:rPr lang="en-US" dirty="0"/>
              <a:t> party to the invoice. </a:t>
            </a:r>
          </a:p>
          <a:p>
            <a:pPr marL="0" indent="0">
              <a:buNone/>
            </a:pPr>
            <a:endParaRPr lang="en-US" dirty="0"/>
          </a:p>
          <a:p>
            <a:pPr marL="0" indent="0">
              <a:buNone/>
            </a:pPr>
            <a:r>
              <a:rPr lang="en-US" dirty="0"/>
              <a:t>After we submit the hours, then the Bursar office will see the student has been certified, and they will process their file accordingly to the </a:t>
            </a:r>
            <a:r>
              <a:rPr lang="en-US" b="1" dirty="0"/>
              <a:t>VET Code </a:t>
            </a:r>
            <a:r>
              <a:rPr lang="en-US" dirty="0"/>
              <a:t>that we submitted on the student. </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1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US" dirty="0"/>
              <a:t>This is the screen the Bursar Office will see that the student hours has been certified.  </a:t>
            </a:r>
          </a:p>
          <a:p>
            <a:pPr marL="0" indent="0">
              <a:buNone/>
            </a:pPr>
            <a:endParaRPr lang="en-US" dirty="0"/>
          </a:p>
          <a:p>
            <a:pPr marL="0" indent="0">
              <a:buNone/>
            </a:pPr>
            <a:r>
              <a:rPr lang="en-US" dirty="0"/>
              <a:t>They will add the 3</a:t>
            </a:r>
            <a:r>
              <a:rPr lang="en-US" baseline="30000" dirty="0"/>
              <a:t>rd</a:t>
            </a:r>
            <a:r>
              <a:rPr lang="en-US" dirty="0"/>
              <a:t> party accordingly to the VET Code that we placed on the student file. </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p1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US" dirty="0"/>
              <a:t>We’ll  leave a message in </a:t>
            </a:r>
            <a:r>
              <a:rPr lang="en-US" b="1"/>
              <a:t>SPACMNT</a:t>
            </a:r>
            <a:r>
              <a:rPr lang="en-US"/>
              <a:t> let </a:t>
            </a:r>
            <a:r>
              <a:rPr lang="en-US" dirty="0"/>
              <a:t>everyone know how we processed the student file in case they call in to check their status.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US"/>
              <a:t>FERPA if asked.</a:t>
            </a:r>
            <a:endParaRPr/>
          </a:p>
        </p:txBody>
      </p:sp>
      <p:sp>
        <p:nvSpPr>
          <p:cNvPr id="95" name="Google Shape;95;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p1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lnSpc>
                <a:spcPct val="115000"/>
              </a:lnSpc>
              <a:buNone/>
            </a:pPr>
            <a:r>
              <a:rPr lang="en-US" dirty="0"/>
              <a:t>The </a:t>
            </a:r>
            <a:r>
              <a:rPr lang="en-US" b="1" dirty="0"/>
              <a:t>Update Status tab </a:t>
            </a:r>
            <a:r>
              <a:rPr lang="en-US" dirty="0"/>
              <a:t>allows you to update the student file after you have certify the student hours.  </a:t>
            </a:r>
          </a:p>
          <a:p>
            <a:pPr marL="0" indent="0">
              <a:lnSpc>
                <a:spcPct val="115000"/>
              </a:lnSpc>
              <a:buNone/>
            </a:pPr>
            <a:endParaRPr lang="en-US" dirty="0"/>
          </a:p>
          <a:p>
            <a:pPr marL="0" indent="0">
              <a:lnSpc>
                <a:spcPct val="115000"/>
              </a:lnSpc>
              <a:buNone/>
            </a:pPr>
            <a:r>
              <a:rPr lang="en-US" dirty="0"/>
              <a:t>Sometime we are not able to certify their hours because we may be waiting on their benefits, classes aren’t in degree works or their major change has not been processed yet.  </a:t>
            </a:r>
          </a:p>
          <a:p>
            <a:pPr marL="0" indent="0">
              <a:lnSpc>
                <a:spcPct val="115000"/>
              </a:lnSpc>
              <a:buNone/>
            </a:pPr>
            <a:endParaRPr lang="en-US" dirty="0"/>
          </a:p>
          <a:p>
            <a:pPr marL="0" indent="0">
              <a:lnSpc>
                <a:spcPct val="115000"/>
              </a:lnSpc>
              <a:buNone/>
            </a:pPr>
            <a:r>
              <a:rPr lang="en-US" dirty="0"/>
              <a:t>Once we coded them we will go back in the system periodically to check for updates on the student. </a:t>
            </a:r>
          </a:p>
        </p:txBody>
      </p:sp>
    </p:spTree>
    <p:extLst>
      <p:ext uri="{BB962C8B-B14F-4D97-AF65-F5344CB8AC3E}">
        <p14:creationId xmlns:p14="http://schemas.microsoft.com/office/powerpoint/2010/main" val="2676233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6: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
        <p:nvSpPr>
          <p:cNvPr id="275" name="Google Shape;275;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cf10bb7269_1_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cf10bb7269_1_1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US" dirty="0">
                <a:solidFill>
                  <a:schemeClr val="dk1"/>
                </a:solidFill>
              </a:rPr>
              <a:t>This Report was just created a few weeks ago.  </a:t>
            </a:r>
          </a:p>
          <a:p>
            <a:pPr marL="0" indent="0">
              <a:buNone/>
            </a:pPr>
            <a:endParaRPr lang="en-US" dirty="0">
              <a:solidFill>
                <a:schemeClr val="dk1"/>
              </a:solidFill>
            </a:endParaRPr>
          </a:p>
          <a:p>
            <a:pPr marL="0" indent="0">
              <a:buNone/>
            </a:pPr>
            <a:r>
              <a:rPr lang="en-US" dirty="0">
                <a:solidFill>
                  <a:schemeClr val="dk1"/>
                </a:solidFill>
              </a:rPr>
              <a:t>We noticed that when it was time certify the </a:t>
            </a:r>
            <a:r>
              <a:rPr lang="en-US" b="1" dirty="0">
                <a:solidFill>
                  <a:schemeClr val="dk1"/>
                </a:solidFill>
              </a:rPr>
              <a:t>tuition</a:t>
            </a:r>
            <a:r>
              <a:rPr lang="en-US" dirty="0">
                <a:solidFill>
                  <a:schemeClr val="dk1"/>
                </a:solidFill>
              </a:rPr>
              <a:t> and </a:t>
            </a:r>
            <a:r>
              <a:rPr lang="en-US" b="1" dirty="0">
                <a:solidFill>
                  <a:schemeClr val="dk1"/>
                </a:solidFill>
              </a:rPr>
              <a:t>fees</a:t>
            </a:r>
            <a:r>
              <a:rPr lang="en-US" dirty="0">
                <a:solidFill>
                  <a:schemeClr val="dk1"/>
                </a:solidFill>
              </a:rPr>
              <a:t> for our non-standard term students, we would have to go back through all our students under </a:t>
            </a:r>
            <a:r>
              <a:rPr lang="en-US" b="1" dirty="0">
                <a:solidFill>
                  <a:schemeClr val="dk1"/>
                </a:solidFill>
              </a:rPr>
              <a:t>VA Enrollment Certification Report </a:t>
            </a:r>
            <a:r>
              <a:rPr lang="en-US" dirty="0">
                <a:solidFill>
                  <a:schemeClr val="dk1"/>
                </a:solidFill>
              </a:rPr>
              <a:t>to try to  locate our students that needed their tuition and fees submitted for the non-terms classes. </a:t>
            </a:r>
          </a:p>
          <a:p>
            <a:pPr marL="0" indent="0">
              <a:buNone/>
            </a:pPr>
            <a:endParaRPr lang="en-US" dirty="0">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d2fa2cb622_0_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gd2fa2cb622_0_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lnSpc>
                <a:spcPct val="115000"/>
              </a:lnSpc>
              <a:buClr>
                <a:schemeClr val="dk1"/>
              </a:buClr>
              <a:buNone/>
            </a:pPr>
            <a:r>
              <a:rPr lang="en-US" dirty="0">
                <a:solidFill>
                  <a:schemeClr val="dk1"/>
                </a:solidFill>
              </a:rPr>
              <a:t>This is the list of Part of Terms for Spring 2021 term that is generated from SOATERMS in Banner Sis.</a:t>
            </a:r>
          </a:p>
          <a:p>
            <a:pPr marL="0" indent="0">
              <a:lnSpc>
                <a:spcPct val="115000"/>
              </a:lnSpc>
              <a:buClr>
                <a:schemeClr val="dk1"/>
              </a:buClr>
              <a:buNone/>
            </a:pPr>
            <a:endParaRPr lang="en-US" dirty="0">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cf10bb7269_1_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gcf10bb7269_1_1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lnSpc>
                <a:spcPct val="115000"/>
              </a:lnSpc>
              <a:buClr>
                <a:schemeClr val="dk1"/>
              </a:buClr>
              <a:buNone/>
            </a:pPr>
            <a:r>
              <a:rPr lang="en-US" dirty="0"/>
              <a:t>This shows the students ID# and names for the </a:t>
            </a:r>
            <a:r>
              <a:rPr lang="en-US" b="1" dirty="0"/>
              <a:t>2</a:t>
            </a:r>
            <a:r>
              <a:rPr lang="en-US" b="1" baseline="30000" dirty="0"/>
              <a:t>nd</a:t>
            </a:r>
            <a:r>
              <a:rPr lang="en-US" b="1" dirty="0"/>
              <a:t> Half of term</a:t>
            </a:r>
            <a:r>
              <a:rPr lang="en-US" dirty="0"/>
              <a:t>. </a:t>
            </a:r>
          </a:p>
          <a:p>
            <a:pPr marL="0" indent="0">
              <a:lnSpc>
                <a:spcPct val="115000"/>
              </a:lnSpc>
              <a:buClr>
                <a:schemeClr val="dk1"/>
              </a:buClr>
              <a:buNone/>
            </a:pPr>
            <a:endParaRPr lang="en-US" dirty="0"/>
          </a:p>
          <a:p>
            <a:pPr marL="0" indent="0">
              <a:lnSpc>
                <a:spcPct val="115000"/>
              </a:lnSpc>
              <a:buClr>
                <a:schemeClr val="dk1"/>
              </a:buClr>
              <a:buNone/>
            </a:pPr>
            <a:r>
              <a:rPr lang="en-US" dirty="0"/>
              <a:t>We can click on our student and submit the tuition and fees for the term. </a:t>
            </a:r>
          </a:p>
          <a:p>
            <a:pPr marL="0" indent="0">
              <a:lnSpc>
                <a:spcPct val="115000"/>
              </a:lnSpc>
              <a:buClr>
                <a:schemeClr val="dk1"/>
              </a:buClr>
              <a:buNone/>
            </a:pPr>
            <a:endParaRPr lang="en-US" dirty="0"/>
          </a:p>
          <a:p>
            <a:pPr marL="0" indent="0">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cd20690976_2_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gcd20690976_2_2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US" dirty="0">
                <a:solidFill>
                  <a:schemeClr val="dk1"/>
                </a:solidFill>
              </a:rPr>
              <a:t>This report was created a few weeks ago, especially after we received the new notifications about Ch 33 Overpayments on Withdraws.  Again we talked to our IT guy and he has generated this report for us. </a:t>
            </a:r>
          </a:p>
          <a:p>
            <a:pPr marL="0" indent="0">
              <a:buNone/>
            </a:pPr>
            <a:endParaRPr lang="en-US" dirty="0">
              <a:solidFill>
                <a:schemeClr val="dk1"/>
              </a:solidFill>
            </a:endParaRPr>
          </a:p>
          <a:p>
            <a:pPr marL="0" indent="0">
              <a:buNone/>
            </a:pPr>
            <a:endParaRPr lang="en-US" dirty="0">
              <a:solidFill>
                <a:schemeClr val="dk1"/>
              </a:solidFill>
            </a:endParaRPr>
          </a:p>
          <a:p>
            <a:pPr marL="0" indent="0">
              <a:buNone/>
            </a:pPr>
            <a:r>
              <a:rPr lang="en-US" dirty="0">
                <a:solidFill>
                  <a:schemeClr val="dk1"/>
                </a:solidFill>
              </a:rPr>
              <a:t>This Report will show all of our CH 33 students who have receive a W for any of their courses they have withdrawn from.  We select the term we wish to view and run the report.  </a:t>
            </a: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cd20690976_2_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gcd20690976_2_2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US" dirty="0">
                <a:solidFill>
                  <a:schemeClr val="dk1"/>
                </a:solidFill>
              </a:rPr>
              <a:t>This screen shows their names, and the courses that they withdrew from.  Our Bursar Office will also have access to this report. </a:t>
            </a: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d0a6ea4c87_0_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
        <p:nvSpPr>
          <p:cNvPr id="315" name="Google Shape;315;gd0a6ea4c87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6: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
        <p:nvSpPr>
          <p:cNvPr id="321" name="Google Shape;321;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
        <p:nvSpPr>
          <p:cNvPr id="327" name="Google Shape;327;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US" b="1" dirty="0"/>
              <a:t>What is the student First Step: </a:t>
            </a:r>
            <a:r>
              <a:rPr lang="en-US" dirty="0"/>
              <a:t> </a:t>
            </a:r>
            <a:endParaRPr dirty="0"/>
          </a:p>
          <a:p>
            <a:pPr marL="0" indent="0">
              <a:buNone/>
            </a:pPr>
            <a:r>
              <a:rPr lang="en-US" dirty="0"/>
              <a:t>The first step is that the Student reaches out to Military Enrollment Dept advising them they are planning to enroll and use their Military Benefit. </a:t>
            </a:r>
          </a:p>
          <a:p>
            <a:pPr marL="0" indent="0">
              <a:buNone/>
            </a:pPr>
            <a:endParaRPr lang="en-US" dirty="0"/>
          </a:p>
          <a:p>
            <a:pPr marL="0" indent="0">
              <a:buNone/>
            </a:pPr>
            <a:r>
              <a:rPr lang="en-US" dirty="0"/>
              <a:t>Work study students will send a detailed email to the student directing them to the </a:t>
            </a:r>
            <a:r>
              <a:rPr lang="en-US" b="1" dirty="0"/>
              <a:t>New Military Enrollment Form </a:t>
            </a:r>
            <a:r>
              <a:rPr lang="en-US" dirty="0"/>
              <a:t>found in the student’s MYCSU portal to complete the </a:t>
            </a:r>
            <a:r>
              <a:rPr lang="en-US" b="1" dirty="0"/>
              <a:t>Data Worksheet Online</a:t>
            </a:r>
            <a:r>
              <a:rPr lang="en-US" dirty="0"/>
              <a:t>. </a:t>
            </a:r>
          </a:p>
          <a:p>
            <a:pPr marL="0" indent="0">
              <a:buNone/>
            </a:pPr>
            <a:endParaRPr lang="en-US" dirty="0">
              <a:solidFill>
                <a:schemeClr val="dk1"/>
              </a:solidFill>
            </a:endParaRPr>
          </a:p>
          <a:p>
            <a:pPr marL="0" indent="0">
              <a:buNone/>
            </a:pPr>
            <a:r>
              <a:rPr lang="en-US" dirty="0">
                <a:solidFill>
                  <a:schemeClr val="dk1"/>
                </a:solidFill>
              </a:rPr>
              <a:t>Any student using benefits for the first time must submit this form. </a:t>
            </a:r>
            <a:endParaRPr dirty="0"/>
          </a:p>
          <a:p>
            <a:pPr marL="0" indent="0">
              <a:buNone/>
            </a:pPr>
            <a:endParaRPr dirty="0"/>
          </a:p>
        </p:txBody>
      </p:sp>
      <p:sp>
        <p:nvSpPr>
          <p:cNvPr id="101" name="Google Shape;101;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cd20690976_2_6: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US" dirty="0"/>
              <a:t>If you have any questions about the backside of the process you may send me an email and I will be happy to forward the email on to Keith.</a:t>
            </a:r>
            <a:endParaRPr dirty="0"/>
          </a:p>
        </p:txBody>
      </p:sp>
      <p:sp>
        <p:nvSpPr>
          <p:cNvPr id="332" name="Google Shape;332;gcd20690976_2_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dirty="0"/>
          </a:p>
        </p:txBody>
      </p:sp>
      <p:sp>
        <p:nvSpPr>
          <p:cNvPr id="338" name="Google Shape;338;p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Clr>
                <a:schemeClr val="dk1"/>
              </a:buClr>
              <a:buNone/>
            </a:pPr>
            <a:r>
              <a:rPr lang="en-US" sz="1000" dirty="0">
                <a:solidFill>
                  <a:schemeClr val="dk1"/>
                </a:solidFill>
              </a:rPr>
              <a:t>This is the actual form that they will complete online. </a:t>
            </a:r>
          </a:p>
          <a:p>
            <a:pPr marL="0" indent="0">
              <a:buClr>
                <a:schemeClr val="dk1"/>
              </a:buClr>
              <a:buNone/>
            </a:pPr>
            <a:endParaRPr lang="en-US" sz="1000" dirty="0">
              <a:solidFill>
                <a:schemeClr val="dk1"/>
              </a:solidFill>
            </a:endParaRPr>
          </a:p>
          <a:p>
            <a:pPr marL="0" indent="0">
              <a:buClr>
                <a:schemeClr val="dk1"/>
              </a:buClr>
              <a:buNone/>
            </a:pPr>
            <a:r>
              <a:rPr lang="en-US" sz="1000" dirty="0">
                <a:solidFill>
                  <a:schemeClr val="dk1"/>
                </a:solidFill>
              </a:rPr>
              <a:t>Notice the student’s information is generated from our Banner Sis.  </a:t>
            </a:r>
          </a:p>
          <a:p>
            <a:pPr marL="0" indent="0">
              <a:buClr>
                <a:schemeClr val="dk1"/>
              </a:buClr>
              <a:buNone/>
            </a:pPr>
            <a:endParaRPr lang="en-US" sz="1000" dirty="0">
              <a:solidFill>
                <a:schemeClr val="dk1"/>
              </a:solidFill>
            </a:endParaRPr>
          </a:p>
          <a:p>
            <a:pPr marL="0" indent="0">
              <a:buClr>
                <a:schemeClr val="dk1"/>
              </a:buClr>
              <a:buNone/>
            </a:pPr>
            <a:r>
              <a:rPr lang="en-US" sz="1000" dirty="0">
                <a:solidFill>
                  <a:schemeClr val="dk1"/>
                </a:solidFill>
              </a:rPr>
              <a:t>This is critical to us because when our Student workers enter the info into the VA Once system we would like for the Major to match up what's in the Students Degree works. </a:t>
            </a:r>
            <a:endParaRPr dirty="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d0a6ea4c87_0_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gd0a6ea4c87_0_1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US" dirty="0"/>
              <a:t>This form was created because the student would always call and say that they weren’t aware of the procedures.  </a:t>
            </a:r>
          </a:p>
          <a:p>
            <a:pPr marL="0" indent="0">
              <a:buNone/>
            </a:pPr>
            <a:endParaRPr lang="en-US" dirty="0"/>
          </a:p>
          <a:p>
            <a:pPr marL="0" indent="0">
              <a:buNone/>
            </a:pPr>
            <a:r>
              <a:rPr lang="en-US" dirty="0"/>
              <a:t>This form puts the responsibility back on the student.   </a:t>
            </a:r>
          </a:p>
          <a:p>
            <a:pPr marL="0" indent="0">
              <a:buNone/>
            </a:pPr>
            <a:endParaRPr lang="en-US" dirty="0"/>
          </a:p>
          <a:p>
            <a:pPr marL="0" indent="0">
              <a:buNone/>
            </a:pPr>
            <a:r>
              <a:rPr lang="en-US" dirty="0"/>
              <a:t>The last statement on this form we recently added. </a:t>
            </a:r>
          </a:p>
          <a:p>
            <a:pPr marL="0" indent="0">
              <a:buNone/>
            </a:pPr>
            <a:endParaRPr lang="en-US" dirty="0"/>
          </a:p>
          <a:p>
            <a:pPr marL="0" indent="0">
              <a:buNone/>
            </a:pPr>
            <a:r>
              <a:rPr lang="en-US" dirty="0"/>
              <a:t>We felt like with the new Changes with the Overpayment for Ch. 33 we want to make them aware of the new changes with withdrawals.</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cf10bb7269_0_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gcf10bb7269_0_1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US" dirty="0"/>
              <a:t>Once the student has upload their documents into our system an email will be sent to our veterans affairs email account with the attached documents. </a:t>
            </a:r>
          </a:p>
          <a:p>
            <a:pPr marL="0" indent="0">
              <a:buNone/>
            </a:pPr>
            <a:endParaRPr lang="en-US" dirty="0"/>
          </a:p>
          <a:p>
            <a:pPr marL="0" indent="0">
              <a:buNone/>
            </a:pPr>
            <a:r>
              <a:rPr lang="en-US" dirty="0"/>
              <a:t>They may upload any documents that is needed for their files, like their COE, Major Change form, </a:t>
            </a:r>
            <a:r>
              <a:rPr lang="en-US" dirty="0" err="1"/>
              <a:t>ChampVa</a:t>
            </a:r>
            <a:r>
              <a:rPr lang="en-US" dirty="0"/>
              <a:t> form, etc.  </a:t>
            </a:r>
          </a:p>
          <a:p>
            <a:pPr marL="0" indent="0">
              <a:buNone/>
            </a:pPr>
            <a:endParaRPr lang="en-US" dirty="0"/>
          </a:p>
          <a:p>
            <a:pPr marL="0" indent="0">
              <a:buNone/>
            </a:pPr>
            <a:r>
              <a:rPr lang="en-US" dirty="0"/>
              <a:t>Work Study students will then upload document to our imaging system. </a:t>
            </a:r>
            <a:endParaRPr dirty="0"/>
          </a:p>
          <a:p>
            <a:pPr marL="0" indent="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cf10bb7269_1_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gcf10bb7269_1_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US" dirty="0">
                <a:solidFill>
                  <a:schemeClr val="dk1"/>
                </a:solidFill>
              </a:rPr>
              <a:t>This is the email we receive once the student has completed the Data Worksheet.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d0a6ea4c87_0_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gd0a6ea4c87_0_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lnSpc>
                <a:spcPct val="115000"/>
              </a:lnSpc>
              <a:buClr>
                <a:schemeClr val="dk1"/>
              </a:buClr>
              <a:buNone/>
            </a:pPr>
            <a:r>
              <a:rPr lang="en-US" b="0" dirty="0"/>
              <a:t>After the student has submitted the data worksheet, where can we find their information they submitted?</a:t>
            </a:r>
          </a:p>
          <a:p>
            <a:pPr marL="0" indent="0">
              <a:lnSpc>
                <a:spcPct val="115000"/>
              </a:lnSpc>
              <a:buClr>
                <a:schemeClr val="dk1"/>
              </a:buClr>
              <a:buNone/>
            </a:pPr>
            <a:endParaRPr lang="en-US" b="0" dirty="0"/>
          </a:p>
          <a:p>
            <a:pPr marL="0" indent="0">
              <a:lnSpc>
                <a:spcPct val="115000"/>
              </a:lnSpc>
              <a:buClr>
                <a:schemeClr val="dk1"/>
              </a:buClr>
              <a:buNone/>
            </a:pPr>
            <a:r>
              <a:rPr lang="en-US" b="0" dirty="0"/>
              <a:t>We must go to the </a:t>
            </a:r>
            <a:r>
              <a:rPr lang="en-US" b="1" dirty="0"/>
              <a:t>Student Data Worksheet Report</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7"/>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6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4" name="Google Shape;14;p27"/>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100000"/>
              </a:lnSpc>
              <a:spcBef>
                <a:spcPts val="480"/>
              </a:spcBef>
              <a:spcAft>
                <a:spcPts val="0"/>
              </a:spcAft>
              <a:buClr>
                <a:schemeClr val="dk1"/>
              </a:buClr>
              <a:buSzPts val="2400"/>
              <a:buFont typeface="Arial"/>
              <a:buNone/>
              <a:defRPr sz="2400"/>
            </a:lvl1pPr>
            <a:lvl2pPr lvl="1" algn="ctr">
              <a:lnSpc>
                <a:spcPct val="100000"/>
              </a:lnSpc>
              <a:spcBef>
                <a:spcPts val="400"/>
              </a:spcBef>
              <a:spcAft>
                <a:spcPts val="0"/>
              </a:spcAft>
              <a:buClr>
                <a:schemeClr val="dk1"/>
              </a:buClr>
              <a:buSzPts val="2000"/>
              <a:buFont typeface="Arial"/>
              <a:buNone/>
              <a:defRPr sz="2000"/>
            </a:lvl2pPr>
            <a:lvl3pPr lvl="2" algn="ctr">
              <a:lnSpc>
                <a:spcPct val="100000"/>
              </a:lnSpc>
              <a:spcBef>
                <a:spcPts val="360"/>
              </a:spcBef>
              <a:spcAft>
                <a:spcPts val="0"/>
              </a:spcAft>
              <a:buClr>
                <a:schemeClr val="dk1"/>
              </a:buClr>
              <a:buSzPts val="1800"/>
              <a:buFont typeface="Arial"/>
              <a:buNone/>
              <a:defRPr sz="1800"/>
            </a:lvl3pPr>
            <a:lvl4pPr lvl="3" algn="ctr">
              <a:lnSpc>
                <a:spcPct val="100000"/>
              </a:lnSpc>
              <a:spcBef>
                <a:spcPts val="320"/>
              </a:spcBef>
              <a:spcAft>
                <a:spcPts val="0"/>
              </a:spcAft>
              <a:buClr>
                <a:schemeClr val="dk1"/>
              </a:buClr>
              <a:buSzPts val="1600"/>
              <a:buFont typeface="Arial"/>
              <a:buNone/>
              <a:defRPr sz="1600"/>
            </a:lvl4pPr>
            <a:lvl5pPr lvl="4" algn="ctr">
              <a:lnSpc>
                <a:spcPct val="100000"/>
              </a:lnSpc>
              <a:spcBef>
                <a:spcPts val="320"/>
              </a:spcBef>
              <a:spcAft>
                <a:spcPts val="0"/>
              </a:spcAft>
              <a:buClr>
                <a:schemeClr val="dk1"/>
              </a:buClr>
              <a:buSzPts val="1600"/>
              <a:buFont typeface="Arial"/>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2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
        <p:cNvGrpSpPr/>
        <p:nvPr/>
      </p:nvGrpSpPr>
      <p:grpSpPr>
        <a:xfrm>
          <a:off x="0" y="0"/>
          <a:ext cx="0" cy="0"/>
          <a:chOff x="0" y="0"/>
          <a:chExt cx="0" cy="0"/>
        </a:xfrm>
      </p:grpSpPr>
      <p:sp>
        <p:nvSpPr>
          <p:cNvPr id="69" name="Google Shape;69;p3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0" name="Google Shape;70;p3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3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5"/>
        <p:cNvGrpSpPr/>
        <p:nvPr/>
      </p:nvGrpSpPr>
      <p:grpSpPr>
        <a:xfrm>
          <a:off x="0" y="0"/>
          <a:ext cx="0" cy="0"/>
          <a:chOff x="0" y="0"/>
          <a:chExt cx="0" cy="0"/>
        </a:xfrm>
      </p:grpSpPr>
      <p:sp>
        <p:nvSpPr>
          <p:cNvPr id="76" name="Google Shape;76;p37"/>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6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7" name="Google Shape;77;p37"/>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Font typeface="Arial"/>
              <a:buNone/>
              <a:defRPr sz="2400"/>
            </a:lvl1pPr>
            <a:lvl2pPr marL="914400" lvl="1" indent="-228600" algn="l">
              <a:lnSpc>
                <a:spcPct val="100000"/>
              </a:lnSpc>
              <a:spcBef>
                <a:spcPts val="400"/>
              </a:spcBef>
              <a:spcAft>
                <a:spcPts val="0"/>
              </a:spcAft>
              <a:buClr>
                <a:schemeClr val="dk1"/>
              </a:buClr>
              <a:buSzPts val="2000"/>
              <a:buFont typeface="Arial"/>
              <a:buNone/>
              <a:defRPr sz="2000"/>
            </a:lvl2pPr>
            <a:lvl3pPr marL="1371600" lvl="2" indent="-228600" algn="l">
              <a:lnSpc>
                <a:spcPct val="100000"/>
              </a:lnSpc>
              <a:spcBef>
                <a:spcPts val="360"/>
              </a:spcBef>
              <a:spcAft>
                <a:spcPts val="0"/>
              </a:spcAft>
              <a:buClr>
                <a:schemeClr val="dk1"/>
              </a:buClr>
              <a:buSzPts val="1800"/>
              <a:buFont typeface="Arial"/>
              <a:buNone/>
              <a:defRPr sz="1800"/>
            </a:lvl3pPr>
            <a:lvl4pPr marL="1828800" lvl="3" indent="-228600" algn="l">
              <a:lnSpc>
                <a:spcPct val="100000"/>
              </a:lnSpc>
              <a:spcBef>
                <a:spcPts val="320"/>
              </a:spcBef>
              <a:spcAft>
                <a:spcPts val="0"/>
              </a:spcAft>
              <a:buClr>
                <a:schemeClr val="dk1"/>
              </a:buClr>
              <a:buSzPts val="1600"/>
              <a:buFont typeface="Arial"/>
              <a:buNone/>
              <a:defRPr sz="1600"/>
            </a:lvl4pPr>
            <a:lvl5pPr marL="2286000" lvl="4" indent="-228600" algn="l">
              <a:lnSpc>
                <a:spcPct val="100000"/>
              </a:lnSpc>
              <a:spcBef>
                <a:spcPts val="320"/>
              </a:spcBef>
              <a:spcAft>
                <a:spcPts val="0"/>
              </a:spcAft>
              <a:buClr>
                <a:schemeClr val="dk1"/>
              </a:buClr>
              <a:buSzPts val="1600"/>
              <a:buFont typeface="Arial"/>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78" name="Google Shape;78;p3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28"/>
          <p:cNvSpPr txBox="1">
            <a:spLocks noGrp="1"/>
          </p:cNvSpPr>
          <p:nvPr>
            <p:ph type="title"/>
          </p:nvPr>
        </p:nvSpPr>
        <p:spPr>
          <a:xfrm>
            <a:off x="457200" y="274637"/>
            <a:ext cx="8229600" cy="1143000"/>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0" name="Google Shape;20;p28"/>
          <p:cNvSpPr txBox="1">
            <a:spLocks noGrp="1"/>
          </p:cNvSpPr>
          <p:nvPr>
            <p:ph type="body" idx="1"/>
          </p:nvPr>
        </p:nvSpPr>
        <p:spPr>
          <a:xfrm>
            <a:off x="457200" y="1568375"/>
            <a:ext cx="8229600" cy="45261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3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6" name="Google Shape;26;p3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9"/>
        <p:cNvGrpSpPr/>
        <p:nvPr/>
      </p:nvGrpSpPr>
      <p:grpSpPr>
        <a:xfrm>
          <a:off x="0" y="0"/>
          <a:ext cx="0" cy="0"/>
          <a:chOff x="0" y="0"/>
          <a:chExt cx="0" cy="0"/>
        </a:xfrm>
      </p:grpSpPr>
      <p:sp>
        <p:nvSpPr>
          <p:cNvPr id="30" name="Google Shape;30;p2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1" name="Google Shape;31;p2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
        <p:cNvGrpSpPr/>
        <p:nvPr/>
      </p:nvGrpSpPr>
      <p:grpSpPr>
        <a:xfrm>
          <a:off x="0" y="0"/>
          <a:ext cx="0" cy="0"/>
          <a:chOff x="0" y="0"/>
          <a:chExt cx="0" cy="0"/>
        </a:xfrm>
      </p:grpSpPr>
      <p:sp>
        <p:nvSpPr>
          <p:cNvPr id="36" name="Google Shape;36;p3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7" name="Google Shape;37;p30"/>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1"/>
        <p:cNvGrpSpPr/>
        <p:nvPr/>
      </p:nvGrpSpPr>
      <p:grpSpPr>
        <a:xfrm>
          <a:off x="0" y="0"/>
          <a:ext cx="0" cy="0"/>
          <a:chOff x="0" y="0"/>
          <a:chExt cx="0" cy="0"/>
        </a:xfrm>
      </p:grpSpPr>
      <p:sp>
        <p:nvSpPr>
          <p:cNvPr id="42" name="Google Shape;42;p31"/>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32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3" name="Google Shape;43;p31"/>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4" name="Google Shape;44;p31"/>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a:lvl1pPr>
            <a:lvl2pPr marL="914400" lvl="1" indent="-228600" algn="l">
              <a:lnSpc>
                <a:spcPct val="100000"/>
              </a:lnSpc>
              <a:spcBef>
                <a:spcPts val="280"/>
              </a:spcBef>
              <a:spcAft>
                <a:spcPts val="0"/>
              </a:spcAft>
              <a:buClr>
                <a:schemeClr val="dk1"/>
              </a:buClr>
              <a:buSzPts val="1400"/>
              <a:buFont typeface="Arial"/>
              <a:buNone/>
              <a:defRPr sz="1400"/>
            </a:lvl2pPr>
            <a:lvl3pPr marL="1371600" lvl="2" indent="-228600" algn="l">
              <a:lnSpc>
                <a:spcPct val="100000"/>
              </a:lnSpc>
              <a:spcBef>
                <a:spcPts val="240"/>
              </a:spcBef>
              <a:spcAft>
                <a:spcPts val="0"/>
              </a:spcAft>
              <a:buClr>
                <a:schemeClr val="dk1"/>
              </a:buClr>
              <a:buSzPts val="1200"/>
              <a:buFont typeface="Arial"/>
              <a:buNone/>
              <a:defRPr sz="1200"/>
            </a:lvl3pPr>
            <a:lvl4pPr marL="1828800" lvl="3" indent="-228600" algn="l">
              <a:lnSpc>
                <a:spcPct val="100000"/>
              </a:lnSpc>
              <a:spcBef>
                <a:spcPts val="200"/>
              </a:spcBef>
              <a:spcAft>
                <a:spcPts val="0"/>
              </a:spcAft>
              <a:buClr>
                <a:schemeClr val="dk1"/>
              </a:buClr>
              <a:buSzPts val="1000"/>
              <a:buFont typeface="Arial"/>
              <a:buNone/>
              <a:defRPr sz="1000"/>
            </a:lvl4pPr>
            <a:lvl5pPr marL="2286000" lvl="4" indent="-228600" algn="l">
              <a:lnSpc>
                <a:spcPct val="100000"/>
              </a:lnSpc>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5" name="Google Shape;45;p3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32"/>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32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0" name="Google Shape;50;p32"/>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Arial"/>
              <a:buChar char="•"/>
              <a:defRPr sz="3200"/>
            </a:lvl1pPr>
            <a:lvl2pPr marL="914400" lvl="1" indent="-406400" algn="l">
              <a:lnSpc>
                <a:spcPct val="100000"/>
              </a:lnSpc>
              <a:spcBef>
                <a:spcPts val="560"/>
              </a:spcBef>
              <a:spcAft>
                <a:spcPts val="0"/>
              </a:spcAft>
              <a:buClr>
                <a:schemeClr val="dk1"/>
              </a:buClr>
              <a:buSzPts val="2800"/>
              <a:buFont typeface="Arial"/>
              <a:buChar char="–"/>
              <a:defRPr sz="2800"/>
            </a:lvl2pPr>
            <a:lvl3pPr marL="1371600" lvl="2" indent="-381000" algn="l">
              <a:lnSpc>
                <a:spcPct val="100000"/>
              </a:lnSpc>
              <a:spcBef>
                <a:spcPts val="480"/>
              </a:spcBef>
              <a:spcAft>
                <a:spcPts val="0"/>
              </a:spcAft>
              <a:buClr>
                <a:schemeClr val="dk1"/>
              </a:buClr>
              <a:buSzPts val="2400"/>
              <a:buFont typeface="Arial"/>
              <a:buChar char="•"/>
              <a:defRPr sz="2400"/>
            </a:lvl3pPr>
            <a:lvl4pPr marL="1828800" lvl="3" indent="-355600" algn="l">
              <a:lnSpc>
                <a:spcPct val="100000"/>
              </a:lnSpc>
              <a:spcBef>
                <a:spcPts val="400"/>
              </a:spcBef>
              <a:spcAft>
                <a:spcPts val="0"/>
              </a:spcAft>
              <a:buClr>
                <a:schemeClr val="dk1"/>
              </a:buClr>
              <a:buSzPts val="2000"/>
              <a:buFont typeface="Arial"/>
              <a:buChar char="–"/>
              <a:defRPr sz="2000"/>
            </a:lvl4pPr>
            <a:lvl5pPr marL="2286000" lvl="4" indent="-355600" algn="l">
              <a:lnSpc>
                <a:spcPct val="100000"/>
              </a:lnSpc>
              <a:spcBef>
                <a:spcPts val="400"/>
              </a:spcBef>
              <a:spcAft>
                <a:spcPts val="0"/>
              </a:spcAft>
              <a:buClr>
                <a:schemeClr val="dk1"/>
              </a:buClr>
              <a:buSzPts val="2000"/>
              <a:buFont typeface="Arial"/>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32"/>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20"/>
              </a:spcBef>
              <a:spcAft>
                <a:spcPts val="0"/>
              </a:spcAft>
              <a:buClr>
                <a:schemeClr val="dk1"/>
              </a:buClr>
              <a:buSzPts val="1600"/>
              <a:buFont typeface="Arial"/>
              <a:buNone/>
              <a:defRPr sz="1600"/>
            </a:lvl1pPr>
            <a:lvl2pPr marL="914400" lvl="1" indent="-228600" algn="l">
              <a:lnSpc>
                <a:spcPct val="100000"/>
              </a:lnSpc>
              <a:spcBef>
                <a:spcPts val="280"/>
              </a:spcBef>
              <a:spcAft>
                <a:spcPts val="0"/>
              </a:spcAft>
              <a:buClr>
                <a:schemeClr val="dk1"/>
              </a:buClr>
              <a:buSzPts val="1400"/>
              <a:buFont typeface="Arial"/>
              <a:buNone/>
              <a:defRPr sz="1400"/>
            </a:lvl2pPr>
            <a:lvl3pPr marL="1371600" lvl="2" indent="-228600" algn="l">
              <a:lnSpc>
                <a:spcPct val="100000"/>
              </a:lnSpc>
              <a:spcBef>
                <a:spcPts val="240"/>
              </a:spcBef>
              <a:spcAft>
                <a:spcPts val="0"/>
              </a:spcAft>
              <a:buClr>
                <a:schemeClr val="dk1"/>
              </a:buClr>
              <a:buSzPts val="1200"/>
              <a:buFont typeface="Arial"/>
              <a:buNone/>
              <a:defRPr sz="1200"/>
            </a:lvl3pPr>
            <a:lvl4pPr marL="1828800" lvl="3" indent="-228600" algn="l">
              <a:lnSpc>
                <a:spcPct val="100000"/>
              </a:lnSpc>
              <a:spcBef>
                <a:spcPts val="200"/>
              </a:spcBef>
              <a:spcAft>
                <a:spcPts val="0"/>
              </a:spcAft>
              <a:buClr>
                <a:schemeClr val="dk1"/>
              </a:buClr>
              <a:buSzPts val="1000"/>
              <a:buFont typeface="Arial"/>
              <a:buNone/>
              <a:defRPr sz="1000"/>
            </a:lvl4pPr>
            <a:lvl5pPr marL="2286000" lvl="4" indent="-228600" algn="l">
              <a:lnSpc>
                <a:spcPct val="100000"/>
              </a:lnSpc>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3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3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9"/>
        <p:cNvGrpSpPr/>
        <p:nvPr/>
      </p:nvGrpSpPr>
      <p:grpSpPr>
        <a:xfrm>
          <a:off x="0" y="0"/>
          <a:ext cx="0" cy="0"/>
          <a:chOff x="0" y="0"/>
          <a:chExt cx="0" cy="0"/>
        </a:xfrm>
      </p:grpSpPr>
      <p:sp>
        <p:nvSpPr>
          <p:cNvPr id="60" name="Google Shape;60;p35"/>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1" name="Google Shape;61;p35"/>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35"/>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5"/>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35"/>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DB0000"/>
            </a:gs>
            <a:gs pos="100000">
              <a:srgbClr val="540303"/>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7" name="Google Shape;7;p26"/>
          <p:cNvSpPr txBox="1">
            <a:spLocks noGrp="1"/>
          </p:cNvSpPr>
          <p:nvPr>
            <p:ph type="body" idx="1"/>
          </p:nvPr>
        </p:nvSpPr>
        <p:spPr>
          <a:xfrm>
            <a:off x="457200" y="1568375"/>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2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2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pic>
        <p:nvPicPr>
          <p:cNvPr id="11" name="Google Shape;11;p26"/>
          <p:cNvPicPr preferRelativeResize="0"/>
          <p:nvPr/>
        </p:nvPicPr>
        <p:blipFill rotWithShape="1">
          <a:blip r:embed="rId13">
            <a:alphaModFix/>
          </a:blip>
          <a:srcRect/>
          <a:stretch/>
        </p:blipFill>
        <p:spPr>
          <a:xfrm>
            <a:off x="5713273" y="5883773"/>
            <a:ext cx="2973525" cy="6581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harris_willie@columbusstate.edu"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mailto:jenkins_stefanie@columbusstate.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txBox="1">
            <a:spLocks noGrp="1"/>
          </p:cNvSpPr>
          <p:nvPr>
            <p:ph type="ctrTitle"/>
          </p:nvPr>
        </p:nvSpPr>
        <p:spPr>
          <a:xfrm>
            <a:off x="1143000" y="826237"/>
            <a:ext cx="6858000" cy="23877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lt1"/>
              </a:buClr>
              <a:buSzPts val="3600"/>
              <a:buFont typeface="Arial"/>
              <a:buNone/>
            </a:pPr>
            <a:r>
              <a:rPr lang="en-US" sz="3600" b="0" i="0" u="none">
                <a:solidFill>
                  <a:schemeClr val="lt1"/>
                </a:solidFill>
                <a:latin typeface="Arial"/>
                <a:ea typeface="Arial"/>
                <a:cs typeface="Arial"/>
                <a:sym typeface="Arial"/>
              </a:rPr>
              <a:t> </a:t>
            </a:r>
            <a:r>
              <a:rPr lang="en-US" sz="3600">
                <a:solidFill>
                  <a:schemeClr val="lt1"/>
                </a:solidFill>
              </a:rPr>
              <a:t>Paperless Submission of Military Enrollment Forms, Award Letters and Tracking Updates.</a:t>
            </a:r>
            <a:endParaRPr/>
          </a:p>
        </p:txBody>
      </p:sp>
      <p:sp>
        <p:nvSpPr>
          <p:cNvPr id="86" name="Google Shape;86;p1"/>
          <p:cNvSpPr txBox="1">
            <a:spLocks noGrp="1"/>
          </p:cNvSpPr>
          <p:nvPr>
            <p:ph type="subTitle" idx="1"/>
          </p:nvPr>
        </p:nvSpPr>
        <p:spPr>
          <a:xfrm>
            <a:off x="1143000" y="3898137"/>
            <a:ext cx="6858000" cy="16557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2400"/>
              <a:buFont typeface="Arial"/>
              <a:buNone/>
            </a:pPr>
            <a:r>
              <a:rPr lang="en-US">
                <a:solidFill>
                  <a:schemeClr val="lt1"/>
                </a:solidFill>
              </a:rPr>
              <a:t>Willie Harris</a:t>
            </a:r>
            <a:r>
              <a:rPr lang="en-US" sz="2400" b="0" i="0" u="none">
                <a:solidFill>
                  <a:schemeClr val="lt1"/>
                </a:solidFill>
                <a:latin typeface="Arial"/>
                <a:ea typeface="Arial"/>
                <a:cs typeface="Arial"/>
                <a:sym typeface="Arial"/>
              </a:rPr>
              <a:t>, School Certifying Official </a:t>
            </a:r>
            <a:endParaRPr sz="2400" b="0" i="0" u="none">
              <a:solidFill>
                <a:schemeClr val="lt1"/>
              </a:solidFill>
              <a:latin typeface="Arial"/>
              <a:ea typeface="Arial"/>
              <a:cs typeface="Arial"/>
              <a:sym typeface="Arial"/>
            </a:endParaRPr>
          </a:p>
          <a:p>
            <a:pPr marL="0" lvl="0" indent="0" algn="ctr" rtl="0">
              <a:lnSpc>
                <a:spcPct val="100000"/>
              </a:lnSpc>
              <a:spcBef>
                <a:spcPts val="0"/>
              </a:spcBef>
              <a:spcAft>
                <a:spcPts val="0"/>
              </a:spcAft>
              <a:buClr>
                <a:schemeClr val="lt1"/>
              </a:buClr>
              <a:buSzPts val="2400"/>
              <a:buFont typeface="Arial"/>
              <a:buNone/>
            </a:pPr>
            <a:r>
              <a:rPr lang="en-US">
                <a:solidFill>
                  <a:schemeClr val="lt1"/>
                </a:solidFill>
              </a:rPr>
              <a:t>Stefanie Jenkins, School Certifying Official</a:t>
            </a:r>
            <a:endParaRPr>
              <a:solidFill>
                <a:schemeClr val="lt1"/>
              </a:solidFill>
            </a:endParaRPr>
          </a:p>
          <a:p>
            <a:pPr marL="0" lvl="0" indent="0" algn="ctr" rtl="0">
              <a:lnSpc>
                <a:spcPct val="100000"/>
              </a:lnSpc>
              <a:spcBef>
                <a:spcPts val="48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GAVCO </a:t>
            </a:r>
            <a:r>
              <a:rPr lang="en-US">
                <a:solidFill>
                  <a:schemeClr val="lt1"/>
                </a:solidFill>
              </a:rPr>
              <a:t>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8"/>
          <p:cNvSpPr txBox="1">
            <a:spLocks noGrp="1"/>
          </p:cNvSpPr>
          <p:nvPr>
            <p:ph type="title"/>
          </p:nvPr>
        </p:nvSpPr>
        <p:spPr>
          <a:xfrm>
            <a:off x="457200" y="274637"/>
            <a:ext cx="8229600" cy="1143000"/>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a:solidFill>
                  <a:schemeClr val="lt1"/>
                </a:solidFill>
              </a:rPr>
              <a:t>Student Data Worksheet</a:t>
            </a:r>
            <a:endParaRPr sz="3200">
              <a:solidFill>
                <a:schemeClr val="lt1"/>
              </a:solidFill>
            </a:endParaRPr>
          </a:p>
          <a:p>
            <a:pPr marL="0" lvl="0" indent="0" algn="ctr" rtl="0">
              <a:lnSpc>
                <a:spcPct val="100000"/>
              </a:lnSpc>
              <a:spcBef>
                <a:spcPts val="0"/>
              </a:spcBef>
              <a:spcAft>
                <a:spcPts val="0"/>
              </a:spcAft>
              <a:buSzPts val="1400"/>
              <a:buNone/>
            </a:pPr>
            <a:r>
              <a:rPr lang="en-US" sz="2400">
                <a:solidFill>
                  <a:schemeClr val="lt1"/>
                </a:solidFill>
              </a:rPr>
              <a:t>List of students that have submitted data worksheet</a:t>
            </a:r>
            <a:endParaRPr sz="2400">
              <a:solidFill>
                <a:schemeClr val="lt1"/>
              </a:solidFill>
            </a:endParaRPr>
          </a:p>
        </p:txBody>
      </p:sp>
      <p:pic>
        <p:nvPicPr>
          <p:cNvPr id="151" name="Google Shape;151;p8"/>
          <p:cNvPicPr preferRelativeResize="0"/>
          <p:nvPr/>
        </p:nvPicPr>
        <p:blipFill rotWithShape="1">
          <a:blip r:embed="rId3">
            <a:alphaModFix/>
          </a:blip>
          <a:srcRect/>
          <a:stretch/>
        </p:blipFill>
        <p:spPr>
          <a:xfrm>
            <a:off x="618050" y="1971050"/>
            <a:ext cx="8163075" cy="3260699"/>
          </a:xfrm>
          <a:prstGeom prst="rect">
            <a:avLst/>
          </a:prstGeom>
          <a:noFill/>
          <a:ln>
            <a:noFill/>
          </a:ln>
        </p:spPr>
      </p:pic>
      <p:sp>
        <p:nvSpPr>
          <p:cNvPr id="152" name="Google Shape;152;p8"/>
          <p:cNvSpPr txBox="1"/>
          <p:nvPr/>
        </p:nvSpPr>
        <p:spPr>
          <a:xfrm>
            <a:off x="2716775" y="3301650"/>
            <a:ext cx="1273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8"/>
          <p:cNvSpPr txBox="1"/>
          <p:nvPr/>
        </p:nvSpPr>
        <p:spPr>
          <a:xfrm>
            <a:off x="5329800" y="3292225"/>
            <a:ext cx="500100" cy="1669800"/>
          </a:xfrm>
          <a:prstGeom prst="rect">
            <a:avLst/>
          </a:prstGeom>
          <a:solidFill>
            <a:srgbClr val="000000"/>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8"/>
          <p:cNvSpPr txBox="1"/>
          <p:nvPr/>
        </p:nvSpPr>
        <p:spPr>
          <a:xfrm>
            <a:off x="683788" y="3292225"/>
            <a:ext cx="417300" cy="1658400"/>
          </a:xfrm>
          <a:prstGeom prst="rect">
            <a:avLst/>
          </a:prstGeom>
          <a:solidFill>
            <a:srgbClr val="000000"/>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8"/>
          <p:cNvSpPr txBox="1"/>
          <p:nvPr/>
        </p:nvSpPr>
        <p:spPr>
          <a:xfrm>
            <a:off x="2097075" y="3270825"/>
            <a:ext cx="553500" cy="1705475"/>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8"/>
          <p:cNvSpPr txBox="1"/>
          <p:nvPr/>
        </p:nvSpPr>
        <p:spPr>
          <a:xfrm>
            <a:off x="2716775" y="3292225"/>
            <a:ext cx="1327800" cy="1705475"/>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8"/>
          <p:cNvSpPr txBox="1"/>
          <p:nvPr/>
        </p:nvSpPr>
        <p:spPr>
          <a:xfrm>
            <a:off x="1455150" y="3270825"/>
            <a:ext cx="553500" cy="1052175"/>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8"/>
          <p:cNvSpPr txBox="1"/>
          <p:nvPr/>
        </p:nvSpPr>
        <p:spPr>
          <a:xfrm>
            <a:off x="1476550" y="4452730"/>
            <a:ext cx="553500" cy="51217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cdb87cf3af_1_24"/>
          <p:cNvSpPr txBox="1">
            <a:spLocks noGrp="1"/>
          </p:cNvSpPr>
          <p:nvPr>
            <p:ph type="title"/>
          </p:nvPr>
        </p:nvSpPr>
        <p:spPr>
          <a:xfrm>
            <a:off x="457200" y="2857512"/>
            <a:ext cx="8229600" cy="1143000"/>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a:solidFill>
                  <a:schemeClr val="lt1"/>
                </a:solidFill>
              </a:rPr>
              <a:t>Time to Certify Student</a:t>
            </a:r>
            <a:endParaRPr sz="3200">
              <a:solidFill>
                <a:schemeClr val="lt1"/>
              </a:solidFill>
            </a:endParaRPr>
          </a:p>
          <a:p>
            <a:pPr marL="0" lvl="0" indent="0" algn="ctr" rtl="0">
              <a:lnSpc>
                <a:spcPct val="100000"/>
              </a:lnSpc>
              <a:spcBef>
                <a:spcPts val="0"/>
              </a:spcBef>
              <a:spcAft>
                <a:spcPts val="0"/>
              </a:spcAft>
              <a:buSzPts val="1400"/>
              <a:buNone/>
            </a:pPr>
            <a:endParaRPr sz="3200">
              <a:solidFill>
                <a:schemeClr val="lt1"/>
              </a:solidFill>
            </a:endParaRPr>
          </a:p>
        </p:txBody>
      </p:sp>
      <p:sp>
        <p:nvSpPr>
          <p:cNvPr id="164" name="Google Shape;164;gcdb87cf3af_1_24"/>
          <p:cNvSpPr txBox="1"/>
          <p:nvPr/>
        </p:nvSpPr>
        <p:spPr>
          <a:xfrm>
            <a:off x="2716775" y="3301650"/>
            <a:ext cx="1273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cf10bb7269_1_30"/>
          <p:cNvSpPr txBox="1">
            <a:spLocks noGrp="1"/>
          </p:cNvSpPr>
          <p:nvPr>
            <p:ph type="ctrTitle"/>
          </p:nvPr>
        </p:nvSpPr>
        <p:spPr>
          <a:xfrm>
            <a:off x="545725" y="859075"/>
            <a:ext cx="8052550" cy="465780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600"/>
              <a:buFont typeface="Arial"/>
              <a:buNone/>
            </a:pPr>
            <a:endParaRPr sz="2000" dirty="0">
              <a:solidFill>
                <a:schemeClr val="lt1"/>
              </a:solidFill>
            </a:endParaRPr>
          </a:p>
          <a:p>
            <a:pPr marL="342900" lvl="0" indent="-292100" algn="l" rtl="0">
              <a:lnSpc>
                <a:spcPct val="100000"/>
              </a:lnSpc>
              <a:spcBef>
                <a:spcPts val="0"/>
              </a:spcBef>
              <a:spcAft>
                <a:spcPts val="0"/>
              </a:spcAft>
              <a:buClr>
                <a:schemeClr val="lt1"/>
              </a:buClr>
              <a:buSzPts val="2400"/>
              <a:buChar char="•"/>
            </a:pPr>
            <a:r>
              <a:rPr lang="en-US" sz="2600" dirty="0">
                <a:solidFill>
                  <a:schemeClr val="lt1"/>
                </a:solidFill>
              </a:rPr>
              <a:t>Student receives “VA01” Attribute in Banner when they have complete all necessary documents online. </a:t>
            </a:r>
            <a:br>
              <a:rPr lang="en-US" sz="2600" dirty="0">
                <a:solidFill>
                  <a:schemeClr val="lt1"/>
                </a:solidFill>
              </a:rPr>
            </a:br>
            <a:endParaRPr sz="2600" dirty="0">
              <a:solidFill>
                <a:schemeClr val="lt1"/>
              </a:solidFill>
            </a:endParaRPr>
          </a:p>
          <a:p>
            <a:pPr marL="393700" lvl="0" indent="-342900" algn="l" rtl="0">
              <a:lnSpc>
                <a:spcPct val="100000"/>
              </a:lnSpc>
              <a:spcBef>
                <a:spcPts val="640"/>
              </a:spcBef>
              <a:spcAft>
                <a:spcPts val="0"/>
              </a:spcAft>
              <a:buClr>
                <a:schemeClr val="lt1"/>
              </a:buClr>
              <a:buSzPts val="2400"/>
              <a:buFont typeface="Arial"/>
              <a:buChar char="•"/>
            </a:pPr>
            <a:r>
              <a:rPr lang="en-US" sz="2600" dirty="0">
                <a:solidFill>
                  <a:schemeClr val="lt1"/>
                </a:solidFill>
              </a:rPr>
              <a:t>VA01 Attribute is used to identity students utilizing VA Education Benefits.</a:t>
            </a:r>
            <a:br>
              <a:rPr lang="en-US" sz="2600" dirty="0">
                <a:solidFill>
                  <a:schemeClr val="lt1"/>
                </a:solidFill>
              </a:rPr>
            </a:br>
            <a:endParaRPr sz="2600" dirty="0">
              <a:solidFill>
                <a:schemeClr val="lt1"/>
              </a:solidFill>
            </a:endParaRPr>
          </a:p>
          <a:p>
            <a:pPr marL="393700" lvl="0" indent="-342900" algn="l" rtl="0">
              <a:lnSpc>
                <a:spcPct val="100000"/>
              </a:lnSpc>
              <a:spcBef>
                <a:spcPts val="0"/>
              </a:spcBef>
              <a:spcAft>
                <a:spcPts val="0"/>
              </a:spcAft>
              <a:buClr>
                <a:schemeClr val="lt1"/>
              </a:buClr>
              <a:buSzPts val="2400"/>
              <a:buFont typeface="Arial"/>
              <a:buChar char="•"/>
            </a:pPr>
            <a:r>
              <a:rPr lang="en-US" sz="2600" dirty="0">
                <a:solidFill>
                  <a:schemeClr val="lt1"/>
                </a:solidFill>
              </a:rPr>
              <a:t>Once student has exhausted benefits “VA02” Attribute is added to remove student from the certification list. </a:t>
            </a:r>
            <a:endParaRPr lang="en-US" sz="2600" dirty="0">
              <a:solidFill>
                <a:schemeClr val="dk1"/>
              </a:solidFill>
            </a:endParaRPr>
          </a:p>
          <a:p>
            <a:pPr marL="0" lvl="0" indent="0" algn="l" rtl="0">
              <a:lnSpc>
                <a:spcPct val="100000"/>
              </a:lnSpc>
              <a:spcBef>
                <a:spcPts val="0"/>
              </a:spcBef>
              <a:spcAft>
                <a:spcPts val="0"/>
              </a:spcAft>
              <a:buClr>
                <a:schemeClr val="lt1"/>
              </a:buClr>
              <a:buSzPts val="3600"/>
              <a:buNone/>
            </a:pPr>
            <a:br>
              <a:rPr lang="en-US" sz="1800" dirty="0">
                <a:solidFill>
                  <a:schemeClr val="lt1"/>
                </a:solidFill>
              </a:rPr>
            </a:br>
            <a:br>
              <a:rPr lang="en-US" sz="1800" dirty="0">
                <a:solidFill>
                  <a:schemeClr val="lt1"/>
                </a:solidFill>
              </a:rPr>
            </a:br>
            <a:endParaRPr sz="2000" dirty="0">
              <a:solidFill>
                <a:schemeClr val="lt1"/>
              </a:solidFill>
            </a:endParaRPr>
          </a:p>
          <a:p>
            <a:pPr marL="0" lvl="0" indent="0" algn="l" rtl="0">
              <a:lnSpc>
                <a:spcPct val="100000"/>
              </a:lnSpc>
              <a:spcBef>
                <a:spcPts val="0"/>
              </a:spcBef>
              <a:spcAft>
                <a:spcPts val="0"/>
              </a:spcAft>
              <a:buClr>
                <a:schemeClr val="lt1"/>
              </a:buClr>
              <a:buSzPts val="3600"/>
              <a:buFont typeface="Arial"/>
              <a:buNone/>
            </a:pPr>
            <a:endParaRPr sz="2000" dirty="0">
              <a:solidFill>
                <a:schemeClr val="lt1"/>
              </a:solidFill>
            </a:endParaRPr>
          </a:p>
        </p:txBody>
      </p:sp>
      <p:sp>
        <p:nvSpPr>
          <p:cNvPr id="170" name="Google Shape;170;gcf10bb7269_1_30"/>
          <p:cNvSpPr txBox="1"/>
          <p:nvPr/>
        </p:nvSpPr>
        <p:spPr>
          <a:xfrm>
            <a:off x="545725" y="297450"/>
            <a:ext cx="78852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Arial"/>
                <a:ea typeface="Arial"/>
                <a:cs typeface="Arial"/>
                <a:sym typeface="Arial"/>
              </a:rPr>
              <a:t>Cert Process</a:t>
            </a: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4"/>
          <p:cNvSpPr txBox="1">
            <a:spLocks noGrp="1"/>
          </p:cNvSpPr>
          <p:nvPr>
            <p:ph type="title"/>
          </p:nvPr>
        </p:nvSpPr>
        <p:spPr>
          <a:xfrm>
            <a:off x="457200" y="274637"/>
            <a:ext cx="8229600" cy="1071088"/>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chemeClr val="lt1"/>
                </a:solidFill>
              </a:rPr>
              <a:t>Banner-SGASADD</a:t>
            </a:r>
            <a:endParaRPr/>
          </a:p>
        </p:txBody>
      </p:sp>
      <p:pic>
        <p:nvPicPr>
          <p:cNvPr id="176" name="Google Shape;176;p4"/>
          <p:cNvPicPr preferRelativeResize="0"/>
          <p:nvPr/>
        </p:nvPicPr>
        <p:blipFill rotWithShape="1">
          <a:blip r:embed="rId3">
            <a:alphaModFix/>
          </a:blip>
          <a:srcRect/>
          <a:stretch/>
        </p:blipFill>
        <p:spPr>
          <a:xfrm>
            <a:off x="457200" y="1345725"/>
            <a:ext cx="8229600" cy="4526100"/>
          </a:xfrm>
          <a:prstGeom prst="rect">
            <a:avLst/>
          </a:prstGeom>
          <a:noFill/>
          <a:ln>
            <a:noFill/>
          </a:ln>
        </p:spPr>
      </p:pic>
      <p:sp>
        <p:nvSpPr>
          <p:cNvPr id="177" name="Google Shape;177;p4"/>
          <p:cNvSpPr/>
          <p:nvPr/>
        </p:nvSpPr>
        <p:spPr>
          <a:xfrm>
            <a:off x="1660850" y="1847462"/>
            <a:ext cx="1082350" cy="149288"/>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8" name="Google Shape;178;p4"/>
          <p:cNvSpPr/>
          <p:nvPr/>
        </p:nvSpPr>
        <p:spPr>
          <a:xfrm>
            <a:off x="774441" y="1847460"/>
            <a:ext cx="802433" cy="149289"/>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cdb87cf3af_1_41"/>
          <p:cNvSpPr txBox="1">
            <a:spLocks noGrp="1"/>
          </p:cNvSpPr>
          <p:nvPr>
            <p:ph type="ctrTitle"/>
          </p:nvPr>
        </p:nvSpPr>
        <p:spPr>
          <a:xfrm>
            <a:off x="594900" y="1159350"/>
            <a:ext cx="8394900" cy="4476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600"/>
              <a:buFont typeface="Arial"/>
              <a:buNone/>
            </a:pPr>
            <a:endParaRPr sz="2000">
              <a:solidFill>
                <a:schemeClr val="lt1"/>
              </a:solidFill>
            </a:endParaRPr>
          </a:p>
          <a:p>
            <a:pPr marL="457200" lvl="0" indent="-381000" algn="l" rtl="0">
              <a:lnSpc>
                <a:spcPct val="100000"/>
              </a:lnSpc>
              <a:spcBef>
                <a:spcPts val="0"/>
              </a:spcBef>
              <a:spcAft>
                <a:spcPts val="0"/>
              </a:spcAft>
              <a:buClr>
                <a:schemeClr val="lt1"/>
              </a:buClr>
              <a:buSzPts val="2400"/>
              <a:buChar char="•"/>
            </a:pPr>
            <a:r>
              <a:rPr lang="en-US" sz="2400">
                <a:solidFill>
                  <a:schemeClr val="lt1"/>
                </a:solidFill>
              </a:rPr>
              <a:t>SCO runs the report daily.</a:t>
            </a:r>
            <a:endParaRPr sz="2400">
              <a:solidFill>
                <a:schemeClr val="lt1"/>
              </a:solidFill>
            </a:endParaRPr>
          </a:p>
          <a:p>
            <a:pPr marL="0" lvl="0" indent="0" algn="l" rtl="0">
              <a:lnSpc>
                <a:spcPct val="100000"/>
              </a:lnSpc>
              <a:spcBef>
                <a:spcPts val="0"/>
              </a:spcBef>
              <a:spcAft>
                <a:spcPts val="0"/>
              </a:spcAft>
              <a:buSzPts val="1400"/>
              <a:buNone/>
            </a:pPr>
            <a:endParaRPr sz="2400">
              <a:solidFill>
                <a:schemeClr val="lt1"/>
              </a:solidFill>
            </a:endParaRPr>
          </a:p>
          <a:p>
            <a:pPr marL="457200" lvl="0" indent="-381000" algn="l" rtl="0">
              <a:lnSpc>
                <a:spcPct val="100000"/>
              </a:lnSpc>
              <a:spcBef>
                <a:spcPts val="640"/>
              </a:spcBef>
              <a:spcAft>
                <a:spcPts val="0"/>
              </a:spcAft>
              <a:buClr>
                <a:schemeClr val="lt1"/>
              </a:buClr>
              <a:buSzPts val="2400"/>
              <a:buChar char="•"/>
            </a:pPr>
            <a:r>
              <a:rPr lang="en-US" sz="2400">
                <a:solidFill>
                  <a:schemeClr val="lt1"/>
                </a:solidFill>
              </a:rPr>
              <a:t>Student receives email notification to submit schedule. </a:t>
            </a:r>
            <a:endParaRPr sz="2400">
              <a:solidFill>
                <a:schemeClr val="lt1"/>
              </a:solidFill>
            </a:endParaRPr>
          </a:p>
          <a:p>
            <a:pPr marL="0" lvl="0" indent="0" algn="l" rtl="0">
              <a:lnSpc>
                <a:spcPct val="100000"/>
              </a:lnSpc>
              <a:spcBef>
                <a:spcPts val="640"/>
              </a:spcBef>
              <a:spcAft>
                <a:spcPts val="0"/>
              </a:spcAft>
              <a:buSzPts val="1400"/>
              <a:buNone/>
            </a:pPr>
            <a:endParaRPr sz="2400">
              <a:solidFill>
                <a:schemeClr val="lt1"/>
              </a:solidFill>
            </a:endParaRPr>
          </a:p>
          <a:p>
            <a:pPr marL="457200" lvl="0" indent="-381000" algn="l" rtl="0">
              <a:lnSpc>
                <a:spcPct val="100000"/>
              </a:lnSpc>
              <a:spcBef>
                <a:spcPts val="640"/>
              </a:spcBef>
              <a:spcAft>
                <a:spcPts val="0"/>
              </a:spcAft>
              <a:buClr>
                <a:schemeClr val="lt1"/>
              </a:buClr>
              <a:buSzPts val="2400"/>
              <a:buChar char="•"/>
            </a:pPr>
            <a:r>
              <a:rPr lang="en-US" sz="2400">
                <a:solidFill>
                  <a:schemeClr val="lt1"/>
                </a:solidFill>
              </a:rPr>
              <a:t>SCO receives updated schedule. </a:t>
            </a:r>
            <a:endParaRPr sz="2400">
              <a:solidFill>
                <a:schemeClr val="lt1"/>
              </a:solidFill>
            </a:endParaRPr>
          </a:p>
          <a:p>
            <a:pPr marL="0" lvl="0" indent="0" algn="l" rtl="0">
              <a:lnSpc>
                <a:spcPct val="100000"/>
              </a:lnSpc>
              <a:spcBef>
                <a:spcPts val="640"/>
              </a:spcBef>
              <a:spcAft>
                <a:spcPts val="0"/>
              </a:spcAft>
              <a:buSzPts val="1400"/>
              <a:buNone/>
            </a:pPr>
            <a:endParaRPr sz="2400">
              <a:solidFill>
                <a:schemeClr val="lt1"/>
              </a:solidFill>
            </a:endParaRPr>
          </a:p>
          <a:p>
            <a:pPr marL="457200" lvl="0" indent="-381000" algn="l" rtl="0">
              <a:lnSpc>
                <a:spcPct val="100000"/>
              </a:lnSpc>
              <a:spcBef>
                <a:spcPts val="640"/>
              </a:spcBef>
              <a:spcAft>
                <a:spcPts val="0"/>
              </a:spcAft>
              <a:buClr>
                <a:schemeClr val="lt1"/>
              </a:buClr>
              <a:buSzPts val="2400"/>
              <a:buChar char="•"/>
            </a:pPr>
            <a:r>
              <a:rPr lang="en-US" sz="2400">
                <a:solidFill>
                  <a:schemeClr val="lt1"/>
                </a:solidFill>
              </a:rPr>
              <a:t>SCO updates certified student's hours and codes student accordingly. </a:t>
            </a:r>
            <a:endParaRPr sz="2400">
              <a:solidFill>
                <a:schemeClr val="lt1"/>
              </a:solidFill>
            </a:endParaRPr>
          </a:p>
          <a:p>
            <a:pPr marL="0" lvl="0" indent="0" algn="l" rtl="0">
              <a:lnSpc>
                <a:spcPct val="100000"/>
              </a:lnSpc>
              <a:spcBef>
                <a:spcPts val="0"/>
              </a:spcBef>
              <a:spcAft>
                <a:spcPts val="0"/>
              </a:spcAft>
              <a:buClr>
                <a:schemeClr val="lt1"/>
              </a:buClr>
              <a:buSzPts val="3600"/>
              <a:buFont typeface="Arial"/>
              <a:buNone/>
            </a:pPr>
            <a:endParaRPr sz="3000">
              <a:solidFill>
                <a:schemeClr val="lt1"/>
              </a:solidFill>
            </a:endParaRPr>
          </a:p>
          <a:p>
            <a:pPr marL="0" lvl="0" indent="0" algn="l" rtl="0">
              <a:lnSpc>
                <a:spcPct val="100000"/>
              </a:lnSpc>
              <a:spcBef>
                <a:spcPts val="640"/>
              </a:spcBef>
              <a:spcAft>
                <a:spcPts val="0"/>
              </a:spcAft>
              <a:buSzPts val="1400"/>
              <a:buNone/>
            </a:pPr>
            <a:endParaRPr sz="1700">
              <a:solidFill>
                <a:schemeClr val="lt1"/>
              </a:solidFill>
            </a:endParaRPr>
          </a:p>
          <a:p>
            <a:pPr marL="0" lvl="0" indent="0" algn="l" rtl="0">
              <a:lnSpc>
                <a:spcPct val="100000"/>
              </a:lnSpc>
              <a:spcBef>
                <a:spcPts val="0"/>
              </a:spcBef>
              <a:spcAft>
                <a:spcPts val="0"/>
              </a:spcAft>
              <a:buClr>
                <a:schemeClr val="lt1"/>
              </a:buClr>
              <a:buSzPts val="3600"/>
              <a:buFont typeface="Arial"/>
              <a:buNone/>
            </a:pPr>
            <a:endParaRPr sz="2000">
              <a:solidFill>
                <a:schemeClr val="lt1"/>
              </a:solidFill>
            </a:endParaRPr>
          </a:p>
          <a:p>
            <a:pPr marL="0" lvl="0" indent="0" algn="l" rtl="0">
              <a:lnSpc>
                <a:spcPct val="100000"/>
              </a:lnSpc>
              <a:spcBef>
                <a:spcPts val="0"/>
              </a:spcBef>
              <a:spcAft>
                <a:spcPts val="0"/>
              </a:spcAft>
              <a:buClr>
                <a:schemeClr val="lt1"/>
              </a:buClr>
              <a:buSzPts val="3600"/>
              <a:buFont typeface="Arial"/>
              <a:buNone/>
            </a:pPr>
            <a:endParaRPr sz="2000">
              <a:solidFill>
                <a:schemeClr val="lt1"/>
              </a:solidFill>
            </a:endParaRPr>
          </a:p>
          <a:p>
            <a:pPr marL="0" lvl="0" indent="0" algn="l" rtl="0">
              <a:lnSpc>
                <a:spcPct val="100000"/>
              </a:lnSpc>
              <a:spcBef>
                <a:spcPts val="0"/>
              </a:spcBef>
              <a:spcAft>
                <a:spcPts val="0"/>
              </a:spcAft>
              <a:buClr>
                <a:schemeClr val="lt1"/>
              </a:buClr>
              <a:buSzPts val="3600"/>
              <a:buFont typeface="Arial"/>
              <a:buNone/>
            </a:pPr>
            <a:endParaRPr sz="2000">
              <a:solidFill>
                <a:schemeClr val="lt1"/>
              </a:solidFill>
            </a:endParaRPr>
          </a:p>
        </p:txBody>
      </p:sp>
      <p:sp>
        <p:nvSpPr>
          <p:cNvPr id="184" name="Google Shape;184;gcdb87cf3af_1_41"/>
          <p:cNvSpPr txBox="1"/>
          <p:nvPr/>
        </p:nvSpPr>
        <p:spPr>
          <a:xfrm>
            <a:off x="545725" y="297450"/>
            <a:ext cx="78852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Arial"/>
                <a:ea typeface="Arial"/>
                <a:cs typeface="Arial"/>
                <a:sym typeface="Arial"/>
              </a:rPr>
              <a:t>Cert Process</a:t>
            </a:r>
            <a:endParaRPr sz="3200" b="0"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9"/>
          <p:cNvSpPr txBox="1">
            <a:spLocks noGrp="1"/>
          </p:cNvSpPr>
          <p:nvPr>
            <p:ph type="title"/>
          </p:nvPr>
        </p:nvSpPr>
        <p:spPr>
          <a:xfrm>
            <a:off x="457200" y="274637"/>
            <a:ext cx="8229600" cy="1143000"/>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chemeClr val="lt1"/>
                </a:solidFill>
              </a:rPr>
              <a:t>Argos VA Admin Datablock</a:t>
            </a:r>
            <a:endParaRPr>
              <a:solidFill>
                <a:schemeClr val="lt1"/>
              </a:solidFill>
            </a:endParaRPr>
          </a:p>
        </p:txBody>
      </p:sp>
      <p:pic>
        <p:nvPicPr>
          <p:cNvPr id="190" name="Google Shape;190;p9"/>
          <p:cNvPicPr preferRelativeResize="0"/>
          <p:nvPr/>
        </p:nvPicPr>
        <p:blipFill rotWithShape="1">
          <a:blip r:embed="rId3">
            <a:alphaModFix/>
          </a:blip>
          <a:srcRect/>
          <a:stretch/>
        </p:blipFill>
        <p:spPr>
          <a:xfrm>
            <a:off x="1267326" y="1457838"/>
            <a:ext cx="7106654" cy="3942323"/>
          </a:xfrm>
          <a:prstGeom prst="rect">
            <a:avLst/>
          </a:prstGeom>
          <a:noFill/>
          <a:ln>
            <a:noFill/>
          </a:ln>
        </p:spPr>
      </p:pic>
      <p:sp>
        <p:nvSpPr>
          <p:cNvPr id="191" name="Google Shape;191;p9"/>
          <p:cNvSpPr/>
          <p:nvPr/>
        </p:nvSpPr>
        <p:spPr>
          <a:xfrm>
            <a:off x="4178968" y="3577390"/>
            <a:ext cx="786064" cy="240631"/>
          </a:xfrm>
          <a:prstGeom prst="rightArrow">
            <a:avLst>
              <a:gd name="adj1" fmla="val 50000"/>
              <a:gd name="adj2" fmla="val 50000"/>
            </a:avLst>
          </a:prstGeom>
          <a:solidFill>
            <a:srgbClr val="FFFF00"/>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txBox="1">
            <a:spLocks noGrp="1"/>
          </p:cNvSpPr>
          <p:nvPr>
            <p:ph type="title"/>
          </p:nvPr>
        </p:nvSpPr>
        <p:spPr>
          <a:xfrm>
            <a:off x="457200" y="274637"/>
            <a:ext cx="8229600" cy="1143000"/>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chemeClr val="lt1"/>
                </a:solidFill>
              </a:rPr>
              <a:t>Run Cert Report</a:t>
            </a:r>
            <a:endParaRPr>
              <a:solidFill>
                <a:schemeClr val="lt1"/>
              </a:solidFill>
            </a:endParaRPr>
          </a:p>
        </p:txBody>
      </p:sp>
      <p:pic>
        <p:nvPicPr>
          <p:cNvPr id="197" name="Google Shape;197;p7"/>
          <p:cNvPicPr preferRelativeResize="0"/>
          <p:nvPr/>
        </p:nvPicPr>
        <p:blipFill rotWithShape="1">
          <a:blip r:embed="rId3">
            <a:alphaModFix/>
          </a:blip>
          <a:srcRect/>
          <a:stretch/>
        </p:blipFill>
        <p:spPr>
          <a:xfrm>
            <a:off x="457200" y="1653675"/>
            <a:ext cx="8229600" cy="406130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cdb87cf3af_1_52"/>
          <p:cNvSpPr txBox="1">
            <a:spLocks noGrp="1"/>
          </p:cNvSpPr>
          <p:nvPr>
            <p:ph type="title"/>
          </p:nvPr>
        </p:nvSpPr>
        <p:spPr>
          <a:xfrm>
            <a:off x="457200" y="274637"/>
            <a:ext cx="8229600" cy="1143000"/>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a:solidFill>
                  <a:schemeClr val="lt1"/>
                </a:solidFill>
              </a:rPr>
              <a:t>Email Notification</a:t>
            </a:r>
            <a:endParaRPr sz="3200">
              <a:solidFill>
                <a:schemeClr val="lt1"/>
              </a:solidFill>
            </a:endParaRPr>
          </a:p>
        </p:txBody>
      </p:sp>
      <p:pic>
        <p:nvPicPr>
          <p:cNvPr id="203" name="Google Shape;203;gcdb87cf3af_1_52"/>
          <p:cNvPicPr preferRelativeResize="0"/>
          <p:nvPr/>
        </p:nvPicPr>
        <p:blipFill rotWithShape="1">
          <a:blip r:embed="rId3">
            <a:alphaModFix/>
          </a:blip>
          <a:srcRect/>
          <a:stretch/>
        </p:blipFill>
        <p:spPr>
          <a:xfrm>
            <a:off x="683150" y="1482975"/>
            <a:ext cx="8135050" cy="4021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cdb87cf3af_1_58"/>
          <p:cNvSpPr txBox="1">
            <a:spLocks noGrp="1"/>
          </p:cNvSpPr>
          <p:nvPr>
            <p:ph type="title"/>
          </p:nvPr>
        </p:nvSpPr>
        <p:spPr>
          <a:xfrm>
            <a:off x="457200" y="274637"/>
            <a:ext cx="8229600" cy="1143000"/>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a:solidFill>
                  <a:schemeClr val="lt1"/>
                </a:solidFill>
              </a:rPr>
              <a:t>Enrollment Request Form</a:t>
            </a:r>
            <a:endParaRPr sz="3200">
              <a:solidFill>
                <a:schemeClr val="lt1"/>
              </a:solidFill>
            </a:endParaRPr>
          </a:p>
        </p:txBody>
      </p:sp>
      <p:pic>
        <p:nvPicPr>
          <p:cNvPr id="209" name="Google Shape;209;gcdb87cf3af_1_58"/>
          <p:cNvPicPr preferRelativeResize="0"/>
          <p:nvPr/>
        </p:nvPicPr>
        <p:blipFill rotWithShape="1">
          <a:blip r:embed="rId3">
            <a:alphaModFix/>
          </a:blip>
          <a:srcRect/>
          <a:stretch/>
        </p:blipFill>
        <p:spPr>
          <a:xfrm>
            <a:off x="625613" y="1400625"/>
            <a:ext cx="7892775" cy="40567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chemeClr val="lt1"/>
                </a:solidFill>
              </a:rPr>
              <a:t>Enrollment Request Form</a:t>
            </a:r>
            <a:endParaRPr/>
          </a:p>
        </p:txBody>
      </p:sp>
      <p:pic>
        <p:nvPicPr>
          <p:cNvPr id="215" name="Google Shape;215;p10"/>
          <p:cNvPicPr preferRelativeResize="0"/>
          <p:nvPr/>
        </p:nvPicPr>
        <p:blipFill rotWithShape="1">
          <a:blip r:embed="rId3">
            <a:alphaModFix/>
          </a:blip>
          <a:srcRect/>
          <a:stretch/>
        </p:blipFill>
        <p:spPr>
          <a:xfrm>
            <a:off x="457200" y="1417637"/>
            <a:ext cx="8229601" cy="4292263"/>
          </a:xfrm>
          <a:prstGeom prst="rect">
            <a:avLst/>
          </a:prstGeom>
          <a:noFill/>
          <a:ln>
            <a:noFill/>
          </a:ln>
        </p:spPr>
      </p:pic>
      <p:cxnSp>
        <p:nvCxnSpPr>
          <p:cNvPr id="3" name="Straight Connector 2">
            <a:extLst>
              <a:ext uri="{FF2B5EF4-FFF2-40B4-BE49-F238E27FC236}">
                <a16:creationId xmlns:a16="http://schemas.microsoft.com/office/drawing/2014/main" id="{4EA3A712-D86A-4E56-B1B0-EFE5B25A6FB1}"/>
              </a:ext>
            </a:extLst>
          </p:cNvPr>
          <p:cNvCxnSpPr/>
          <p:nvPr/>
        </p:nvCxnSpPr>
        <p:spPr>
          <a:xfrm>
            <a:off x="806824" y="5045336"/>
            <a:ext cx="137697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457200" y="12"/>
            <a:ext cx="8229600" cy="1143000"/>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Arial"/>
              <a:buNone/>
            </a:pPr>
            <a:r>
              <a:rPr lang="en-US" sz="4400" b="0" i="0" u="none">
                <a:solidFill>
                  <a:schemeClr val="lt1"/>
                </a:solidFill>
                <a:latin typeface="Arial"/>
                <a:ea typeface="Arial"/>
                <a:cs typeface="Arial"/>
                <a:sym typeface="Arial"/>
              </a:rPr>
              <a:t>Purpose</a:t>
            </a:r>
            <a:endParaRPr/>
          </a:p>
        </p:txBody>
      </p:sp>
      <p:sp>
        <p:nvSpPr>
          <p:cNvPr id="92" name="Google Shape;92;p2"/>
          <p:cNvSpPr txBox="1">
            <a:spLocks noGrp="1"/>
          </p:cNvSpPr>
          <p:nvPr>
            <p:ph type="body" idx="1"/>
          </p:nvPr>
        </p:nvSpPr>
        <p:spPr>
          <a:xfrm>
            <a:off x="457200" y="955277"/>
            <a:ext cx="8229600" cy="5376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3200"/>
              <a:buFont typeface="Arial"/>
              <a:buNone/>
            </a:pPr>
            <a:r>
              <a:rPr lang="en-US" sz="2800" b="0" i="0" u="none" strike="noStrike" cap="none" dirty="0">
                <a:solidFill>
                  <a:schemeClr val="lt1"/>
                </a:solidFill>
                <a:latin typeface="Arial"/>
                <a:ea typeface="Arial"/>
                <a:cs typeface="Arial"/>
                <a:sym typeface="Arial"/>
              </a:rPr>
              <a:t>	</a:t>
            </a:r>
            <a:endParaRPr sz="28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200"/>
              <a:buFont typeface="Arial"/>
              <a:buNone/>
            </a:pPr>
            <a:r>
              <a:rPr lang="en-US" sz="2800" b="0" u="none" strike="noStrike" cap="none" dirty="0">
                <a:solidFill>
                  <a:schemeClr val="lt1"/>
                </a:solidFill>
                <a:latin typeface="Arial"/>
                <a:ea typeface="Arial"/>
                <a:cs typeface="Arial"/>
                <a:sym typeface="Arial"/>
              </a:rPr>
              <a:t>The purpose of this training is to share </a:t>
            </a:r>
            <a:r>
              <a:rPr lang="en-US" sz="2800" dirty="0">
                <a:solidFill>
                  <a:schemeClr val="lt1"/>
                </a:solidFill>
              </a:rPr>
              <a:t>CSU’s new paperless Military Enrollment  process to include the following:    </a:t>
            </a:r>
            <a:endParaRPr sz="2800" dirty="0">
              <a:solidFill>
                <a:schemeClr val="lt1"/>
              </a:solidFill>
            </a:endParaRPr>
          </a:p>
          <a:p>
            <a:pPr marL="0" marR="0" lvl="0" indent="0" algn="l" rtl="0">
              <a:lnSpc>
                <a:spcPct val="100000"/>
              </a:lnSpc>
              <a:spcBef>
                <a:spcPts val="0"/>
              </a:spcBef>
              <a:spcAft>
                <a:spcPts val="0"/>
              </a:spcAft>
              <a:buClr>
                <a:schemeClr val="lt1"/>
              </a:buClr>
              <a:buSzPts val="3200"/>
              <a:buFont typeface="Arial"/>
              <a:buNone/>
            </a:pPr>
            <a:endParaRPr sz="2800" dirty="0">
              <a:solidFill>
                <a:schemeClr val="lt1"/>
              </a:solidFill>
            </a:endParaRPr>
          </a:p>
          <a:p>
            <a:pPr marL="342900" lvl="0" indent="-342900" algn="l" rtl="0">
              <a:lnSpc>
                <a:spcPct val="100000"/>
              </a:lnSpc>
              <a:spcBef>
                <a:spcPts val="0"/>
              </a:spcBef>
              <a:spcAft>
                <a:spcPts val="0"/>
              </a:spcAft>
              <a:buClr>
                <a:schemeClr val="lt1"/>
              </a:buClr>
              <a:buSzPts val="3200"/>
              <a:buChar char="•"/>
            </a:pPr>
            <a:r>
              <a:rPr lang="en-US" sz="2800" dirty="0">
                <a:solidFill>
                  <a:schemeClr val="lt1"/>
                </a:solidFill>
              </a:rPr>
              <a:t>An electronic solution for</a:t>
            </a:r>
            <a:r>
              <a:rPr lang="en-US" sz="2800" b="0" u="none" strike="noStrike" cap="none" dirty="0">
                <a:solidFill>
                  <a:schemeClr val="lt1"/>
                </a:solidFill>
                <a:latin typeface="Arial"/>
                <a:ea typeface="Arial"/>
                <a:cs typeface="Arial"/>
                <a:sym typeface="Arial"/>
              </a:rPr>
              <a:t> </a:t>
            </a:r>
            <a:r>
              <a:rPr lang="en-US" sz="2800" dirty="0">
                <a:solidFill>
                  <a:schemeClr val="lt1"/>
                </a:solidFill>
              </a:rPr>
              <a:t>students to submit required documents for Military Enrollment. </a:t>
            </a:r>
            <a:endParaRPr sz="2800" dirty="0">
              <a:solidFill>
                <a:schemeClr val="lt1"/>
              </a:solidFill>
            </a:endParaRPr>
          </a:p>
          <a:p>
            <a:pPr marL="0" marR="0" lvl="0" indent="0" algn="l" rtl="0">
              <a:lnSpc>
                <a:spcPct val="100000"/>
              </a:lnSpc>
              <a:spcBef>
                <a:spcPts val="0"/>
              </a:spcBef>
              <a:spcAft>
                <a:spcPts val="0"/>
              </a:spcAft>
              <a:buClr>
                <a:schemeClr val="lt1"/>
              </a:buClr>
              <a:buSzPts val="3200"/>
              <a:buFont typeface="Arial"/>
              <a:buNone/>
            </a:pPr>
            <a:endParaRPr sz="2800" dirty="0">
              <a:solidFill>
                <a:schemeClr val="lt1"/>
              </a:solidFill>
            </a:endParaRPr>
          </a:p>
          <a:p>
            <a:pPr marL="342900" lvl="0" indent="-342900" algn="l" rtl="0">
              <a:lnSpc>
                <a:spcPct val="100000"/>
              </a:lnSpc>
              <a:spcBef>
                <a:spcPts val="0"/>
              </a:spcBef>
              <a:spcAft>
                <a:spcPts val="0"/>
              </a:spcAft>
              <a:buClr>
                <a:schemeClr val="lt1"/>
              </a:buClr>
              <a:buSzPts val="3200"/>
              <a:buChar char="•"/>
            </a:pPr>
            <a:r>
              <a:rPr lang="en-US" sz="2800" dirty="0">
                <a:solidFill>
                  <a:schemeClr val="lt1"/>
                </a:solidFill>
              </a:rPr>
              <a:t>An electronic solution for School Certifying Officials to keep track of student responses and schedules. </a:t>
            </a:r>
            <a:endParaRPr sz="2800" dirty="0">
              <a:solidFill>
                <a:schemeClr val="lt1"/>
              </a:solidFill>
            </a:endParaRPr>
          </a:p>
          <a:p>
            <a:pPr marL="0" lvl="0" indent="0" algn="l" rtl="0">
              <a:lnSpc>
                <a:spcPct val="100000"/>
              </a:lnSpc>
              <a:spcBef>
                <a:spcPts val="0"/>
              </a:spcBef>
              <a:spcAft>
                <a:spcPts val="0"/>
              </a:spcAft>
              <a:buClr>
                <a:schemeClr val="lt1"/>
              </a:buClr>
              <a:buSzPts val="3200"/>
              <a:buFont typeface="Arial"/>
              <a:buNone/>
            </a:pPr>
            <a:endParaRPr sz="2800" dirty="0">
              <a:solidFill>
                <a:schemeClr val="lt1"/>
              </a:solidFill>
            </a:endParaRPr>
          </a:p>
          <a:p>
            <a:pPr marL="0" lvl="0" indent="0" algn="l" rtl="0">
              <a:lnSpc>
                <a:spcPct val="100000"/>
              </a:lnSpc>
              <a:spcBef>
                <a:spcPts val="0"/>
              </a:spcBef>
              <a:spcAft>
                <a:spcPts val="0"/>
              </a:spcAft>
              <a:buClr>
                <a:schemeClr val="lt1"/>
              </a:buClr>
              <a:buSzPts val="3200"/>
              <a:buFont typeface="Arial"/>
              <a:buNone/>
            </a:pPr>
            <a:endParaRPr sz="2800" dirty="0">
              <a:solidFill>
                <a:schemeClr val="lt1"/>
              </a:solidFill>
            </a:endParaRPr>
          </a:p>
          <a:p>
            <a:pPr marL="0" lvl="0" indent="0" algn="l" rtl="0">
              <a:lnSpc>
                <a:spcPct val="100000"/>
              </a:lnSpc>
              <a:spcBef>
                <a:spcPts val="0"/>
              </a:spcBef>
              <a:spcAft>
                <a:spcPts val="0"/>
              </a:spcAft>
              <a:buClr>
                <a:schemeClr val="dk1"/>
              </a:buClr>
              <a:buSzPts val="1100"/>
              <a:buFont typeface="Arial"/>
              <a:buNone/>
            </a:pPr>
            <a:endParaRP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chemeClr val="lt1"/>
                </a:solidFill>
              </a:rPr>
              <a:t>Enrollment Request Form</a:t>
            </a:r>
            <a:endParaRPr/>
          </a:p>
        </p:txBody>
      </p:sp>
      <p:pic>
        <p:nvPicPr>
          <p:cNvPr id="221" name="Google Shape;221;p11"/>
          <p:cNvPicPr preferRelativeResize="0"/>
          <p:nvPr/>
        </p:nvPicPr>
        <p:blipFill rotWithShape="1">
          <a:blip r:embed="rId3">
            <a:alphaModFix/>
          </a:blip>
          <a:srcRect r="22999"/>
          <a:stretch/>
        </p:blipFill>
        <p:spPr>
          <a:xfrm>
            <a:off x="527539" y="1283677"/>
            <a:ext cx="8326315" cy="4526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chemeClr val="lt1"/>
                </a:solidFill>
              </a:rPr>
              <a:t>Enrollment Request Form</a:t>
            </a:r>
            <a:endParaRPr/>
          </a:p>
        </p:txBody>
      </p:sp>
      <p:pic>
        <p:nvPicPr>
          <p:cNvPr id="227" name="Google Shape;227;p12"/>
          <p:cNvPicPr preferRelativeResize="0"/>
          <p:nvPr/>
        </p:nvPicPr>
        <p:blipFill rotWithShape="1">
          <a:blip r:embed="rId3">
            <a:alphaModFix/>
          </a:blip>
          <a:srcRect/>
          <a:stretch/>
        </p:blipFill>
        <p:spPr>
          <a:xfrm>
            <a:off x="553915" y="1478750"/>
            <a:ext cx="8416534" cy="425383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chemeClr val="lt1"/>
                </a:solidFill>
              </a:rPr>
              <a:t>Enrollment Request Form</a:t>
            </a:r>
            <a:endParaRPr/>
          </a:p>
        </p:txBody>
      </p:sp>
      <p:pic>
        <p:nvPicPr>
          <p:cNvPr id="233" name="Google Shape;233;p13"/>
          <p:cNvPicPr preferRelativeResize="0"/>
          <p:nvPr/>
        </p:nvPicPr>
        <p:blipFill rotWithShape="1">
          <a:blip r:embed="rId3">
            <a:alphaModFix/>
          </a:blip>
          <a:srcRect r="2825"/>
          <a:stretch/>
        </p:blipFill>
        <p:spPr>
          <a:xfrm>
            <a:off x="457200" y="1600200"/>
            <a:ext cx="8317524" cy="421064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d0a6ea4c87_0_5"/>
          <p:cNvSpPr txBox="1">
            <a:spLocks noGrp="1"/>
          </p:cNvSpPr>
          <p:nvPr>
            <p:ph type="title"/>
          </p:nvPr>
        </p:nvSpPr>
        <p:spPr>
          <a:xfrm>
            <a:off x="457200" y="274637"/>
            <a:ext cx="8229600" cy="1143000"/>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dirty="0">
                <a:solidFill>
                  <a:schemeClr val="lt1"/>
                </a:solidFill>
              </a:rPr>
              <a:t>ARGOS Reporting</a:t>
            </a:r>
            <a:endParaRPr dirty="0">
              <a:solidFill>
                <a:schemeClr val="lt1"/>
              </a:solidFill>
            </a:endParaRPr>
          </a:p>
        </p:txBody>
      </p:sp>
      <p:pic>
        <p:nvPicPr>
          <p:cNvPr id="144" name="Google Shape;144;gd0a6ea4c87_0_5"/>
          <p:cNvPicPr preferRelativeResize="0"/>
          <p:nvPr/>
        </p:nvPicPr>
        <p:blipFill rotWithShape="1">
          <a:blip r:embed="rId3">
            <a:alphaModFix/>
          </a:blip>
          <a:srcRect/>
          <a:stretch/>
        </p:blipFill>
        <p:spPr>
          <a:xfrm>
            <a:off x="567050" y="1814937"/>
            <a:ext cx="8119750" cy="3228125"/>
          </a:xfrm>
          <a:prstGeom prst="rect">
            <a:avLst/>
          </a:prstGeom>
          <a:noFill/>
          <a:ln>
            <a:noFill/>
          </a:ln>
        </p:spPr>
      </p:pic>
      <p:sp>
        <p:nvSpPr>
          <p:cNvPr id="145" name="Google Shape;145;gd0a6ea4c87_0_5"/>
          <p:cNvSpPr/>
          <p:nvPr/>
        </p:nvSpPr>
        <p:spPr>
          <a:xfrm>
            <a:off x="3499456" y="3591632"/>
            <a:ext cx="447300" cy="194100"/>
          </a:xfrm>
          <a:prstGeom prst="righ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70785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cdb87cf3af_1_46"/>
          <p:cNvSpPr txBox="1">
            <a:spLocks noGrp="1"/>
          </p:cNvSpPr>
          <p:nvPr>
            <p:ph type="title"/>
          </p:nvPr>
        </p:nvSpPr>
        <p:spPr>
          <a:xfrm>
            <a:off x="457200" y="274637"/>
            <a:ext cx="8229600" cy="1143000"/>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a:solidFill>
                  <a:schemeClr val="lt1"/>
                </a:solidFill>
              </a:rPr>
              <a:t>ARGOS Reporting</a:t>
            </a:r>
            <a:endParaRPr sz="3200">
              <a:solidFill>
                <a:schemeClr val="lt1"/>
              </a:solidFill>
            </a:endParaRPr>
          </a:p>
        </p:txBody>
      </p:sp>
      <p:pic>
        <p:nvPicPr>
          <p:cNvPr id="3" name="Picture 2">
            <a:extLst>
              <a:ext uri="{FF2B5EF4-FFF2-40B4-BE49-F238E27FC236}">
                <a16:creationId xmlns:a16="http://schemas.microsoft.com/office/drawing/2014/main" id="{CE8178F0-7C33-4BC8-A563-AD35E242560E}"/>
              </a:ext>
            </a:extLst>
          </p:cNvPr>
          <p:cNvPicPr>
            <a:picLocks noChangeAspect="1"/>
          </p:cNvPicPr>
          <p:nvPr/>
        </p:nvPicPr>
        <p:blipFill>
          <a:blip r:embed="rId3"/>
          <a:stretch>
            <a:fillRect/>
          </a:stretch>
        </p:blipFill>
        <p:spPr>
          <a:xfrm>
            <a:off x="457200" y="1417637"/>
            <a:ext cx="8336280" cy="4205923"/>
          </a:xfrm>
          <a:prstGeom prst="rect">
            <a:avLst/>
          </a:prstGeom>
        </p:spPr>
      </p:pic>
      <p:sp>
        <p:nvSpPr>
          <p:cNvPr id="4" name="Rectangle 3">
            <a:extLst>
              <a:ext uri="{FF2B5EF4-FFF2-40B4-BE49-F238E27FC236}">
                <a16:creationId xmlns:a16="http://schemas.microsoft.com/office/drawing/2014/main" id="{6855F3E6-41B0-4322-A562-4029EBDDB469}"/>
              </a:ext>
            </a:extLst>
          </p:cNvPr>
          <p:cNvSpPr/>
          <p:nvPr/>
        </p:nvSpPr>
        <p:spPr>
          <a:xfrm>
            <a:off x="636998" y="3287730"/>
            <a:ext cx="431515" cy="162331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cdb87cf3af_1_65"/>
          <p:cNvSpPr txBox="1">
            <a:spLocks noGrp="1"/>
          </p:cNvSpPr>
          <p:nvPr>
            <p:ph type="title"/>
          </p:nvPr>
        </p:nvSpPr>
        <p:spPr>
          <a:xfrm>
            <a:off x="457200" y="274637"/>
            <a:ext cx="8229600" cy="1143000"/>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a:solidFill>
                  <a:schemeClr val="lt1"/>
                </a:solidFill>
              </a:rPr>
              <a:t>View Certification Responses</a:t>
            </a:r>
            <a:endParaRPr sz="3200">
              <a:solidFill>
                <a:schemeClr val="lt1"/>
              </a:solidFill>
            </a:endParaRPr>
          </a:p>
        </p:txBody>
      </p:sp>
      <p:pic>
        <p:nvPicPr>
          <p:cNvPr id="5" name="Picture 4">
            <a:extLst>
              <a:ext uri="{FF2B5EF4-FFF2-40B4-BE49-F238E27FC236}">
                <a16:creationId xmlns:a16="http://schemas.microsoft.com/office/drawing/2014/main" id="{8F9176D4-1272-49C5-ADE0-85D3F18ABA5B}"/>
              </a:ext>
            </a:extLst>
          </p:cNvPr>
          <p:cNvPicPr>
            <a:picLocks noChangeAspect="1"/>
          </p:cNvPicPr>
          <p:nvPr/>
        </p:nvPicPr>
        <p:blipFill>
          <a:blip r:embed="rId3"/>
          <a:stretch>
            <a:fillRect/>
          </a:stretch>
        </p:blipFill>
        <p:spPr>
          <a:xfrm>
            <a:off x="251460" y="1628227"/>
            <a:ext cx="8686800" cy="3812453"/>
          </a:xfrm>
          <a:prstGeom prst="rect">
            <a:avLst/>
          </a:prstGeom>
        </p:spPr>
      </p:pic>
      <p:sp>
        <p:nvSpPr>
          <p:cNvPr id="6" name="Rectangle 5">
            <a:extLst>
              <a:ext uri="{FF2B5EF4-FFF2-40B4-BE49-F238E27FC236}">
                <a16:creationId xmlns:a16="http://schemas.microsoft.com/office/drawing/2014/main" id="{16E43D11-C2E0-40FC-BFA6-4624A70175D4}"/>
              </a:ext>
            </a:extLst>
          </p:cNvPr>
          <p:cNvSpPr/>
          <p:nvPr/>
        </p:nvSpPr>
        <p:spPr>
          <a:xfrm>
            <a:off x="457200" y="2771227"/>
            <a:ext cx="1497330" cy="2577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cdb87cf3af_1_70"/>
          <p:cNvSpPr txBox="1">
            <a:spLocks noGrp="1"/>
          </p:cNvSpPr>
          <p:nvPr>
            <p:ph type="title"/>
          </p:nvPr>
        </p:nvSpPr>
        <p:spPr>
          <a:xfrm>
            <a:off x="457200" y="274637"/>
            <a:ext cx="8229600" cy="1143000"/>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400"/>
              <a:buFont typeface="Arial"/>
              <a:buNone/>
            </a:pPr>
            <a:r>
              <a:rPr lang="en-US" sz="3200">
                <a:solidFill>
                  <a:schemeClr val="lt1"/>
                </a:solidFill>
              </a:rPr>
              <a:t>View Student Courses</a:t>
            </a:r>
            <a:endParaRPr sz="3200">
              <a:solidFill>
                <a:schemeClr val="lt1"/>
              </a:solidFill>
            </a:endParaRPr>
          </a:p>
        </p:txBody>
      </p:sp>
      <p:pic>
        <p:nvPicPr>
          <p:cNvPr id="251" name="Google Shape;251;gcdb87cf3af_1_70"/>
          <p:cNvPicPr preferRelativeResize="0"/>
          <p:nvPr/>
        </p:nvPicPr>
        <p:blipFill rotWithShape="1">
          <a:blip r:embed="rId3">
            <a:alphaModFix/>
          </a:blip>
          <a:srcRect/>
          <a:stretch/>
        </p:blipFill>
        <p:spPr>
          <a:xfrm>
            <a:off x="152400" y="1570037"/>
            <a:ext cx="8839199" cy="3741169"/>
          </a:xfrm>
          <a:prstGeom prst="rect">
            <a:avLst/>
          </a:prstGeom>
          <a:noFill/>
          <a:ln>
            <a:noFill/>
          </a:ln>
        </p:spPr>
      </p:pic>
      <p:sp>
        <p:nvSpPr>
          <p:cNvPr id="252" name="Google Shape;252;gcdb87cf3af_1_70"/>
          <p:cNvSpPr/>
          <p:nvPr/>
        </p:nvSpPr>
        <p:spPr>
          <a:xfrm>
            <a:off x="550325" y="2667000"/>
            <a:ext cx="1806300" cy="2259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cdb87cf3af_1_75"/>
          <p:cNvSpPr txBox="1">
            <a:spLocks noGrp="1"/>
          </p:cNvSpPr>
          <p:nvPr>
            <p:ph type="title"/>
          </p:nvPr>
        </p:nvSpPr>
        <p:spPr>
          <a:xfrm>
            <a:off x="457200" y="274637"/>
            <a:ext cx="8229600" cy="1143000"/>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a:solidFill>
                  <a:schemeClr val="lt1"/>
                </a:solidFill>
              </a:rPr>
              <a:t>Certify Student Hours</a:t>
            </a:r>
            <a:endParaRPr sz="3200">
              <a:solidFill>
                <a:schemeClr val="lt1"/>
              </a:solidFill>
            </a:endParaRPr>
          </a:p>
        </p:txBody>
      </p:sp>
      <p:pic>
        <p:nvPicPr>
          <p:cNvPr id="258" name="Google Shape;258;gcdb87cf3af_1_75"/>
          <p:cNvPicPr preferRelativeResize="0"/>
          <p:nvPr/>
        </p:nvPicPr>
        <p:blipFill rotWithShape="1">
          <a:blip r:embed="rId3">
            <a:alphaModFix/>
          </a:blip>
          <a:srcRect/>
          <a:stretch/>
        </p:blipFill>
        <p:spPr>
          <a:xfrm>
            <a:off x="325313" y="1437537"/>
            <a:ext cx="8493369" cy="398291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4"/>
          <p:cNvSpPr txBox="1">
            <a:spLocks noGrp="1"/>
          </p:cNvSpPr>
          <p:nvPr>
            <p:ph type="title"/>
          </p:nvPr>
        </p:nvSpPr>
        <p:spPr>
          <a:xfrm>
            <a:off x="457200" y="274637"/>
            <a:ext cx="8229600" cy="1143000"/>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a:solidFill>
                  <a:schemeClr val="lt1"/>
                </a:solidFill>
              </a:rPr>
              <a:t>Banner-SGASTDN</a:t>
            </a:r>
            <a:endParaRPr sz="3200">
              <a:solidFill>
                <a:schemeClr val="lt1"/>
              </a:solidFill>
            </a:endParaRPr>
          </a:p>
        </p:txBody>
      </p:sp>
      <p:pic>
        <p:nvPicPr>
          <p:cNvPr id="264" name="Google Shape;264;p14"/>
          <p:cNvPicPr preferRelativeResize="0"/>
          <p:nvPr/>
        </p:nvPicPr>
        <p:blipFill rotWithShape="1">
          <a:blip r:embed="rId3">
            <a:alphaModFix/>
          </a:blip>
          <a:srcRect/>
          <a:stretch/>
        </p:blipFill>
        <p:spPr>
          <a:xfrm>
            <a:off x="457200" y="1235242"/>
            <a:ext cx="8365958" cy="3978442"/>
          </a:xfrm>
          <a:prstGeom prst="rect">
            <a:avLst/>
          </a:prstGeom>
          <a:noFill/>
          <a:ln>
            <a:noFill/>
          </a:ln>
        </p:spPr>
      </p:pic>
      <p:sp>
        <p:nvSpPr>
          <p:cNvPr id="265" name="Google Shape;265;p14"/>
          <p:cNvSpPr/>
          <p:nvPr/>
        </p:nvSpPr>
        <p:spPr>
          <a:xfrm>
            <a:off x="577516" y="2181726"/>
            <a:ext cx="1299410" cy="320842"/>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5"/>
          <p:cNvSpPr txBox="1">
            <a:spLocks noGrp="1"/>
          </p:cNvSpPr>
          <p:nvPr>
            <p:ph type="title"/>
          </p:nvPr>
        </p:nvSpPr>
        <p:spPr>
          <a:xfrm>
            <a:off x="457200" y="274637"/>
            <a:ext cx="8229600" cy="1143000"/>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a:solidFill>
                  <a:schemeClr val="lt1"/>
                </a:solidFill>
              </a:rPr>
              <a:t>Banner-SPACMNT</a:t>
            </a:r>
            <a:endParaRPr sz="3200">
              <a:solidFill>
                <a:schemeClr val="lt1"/>
              </a:solidFill>
            </a:endParaRPr>
          </a:p>
        </p:txBody>
      </p:sp>
      <p:pic>
        <p:nvPicPr>
          <p:cNvPr id="271" name="Google Shape;271;p15"/>
          <p:cNvPicPr preferRelativeResize="0"/>
          <p:nvPr/>
        </p:nvPicPr>
        <p:blipFill rotWithShape="1">
          <a:blip r:embed="rId3">
            <a:alphaModFix/>
          </a:blip>
          <a:srcRect/>
          <a:stretch/>
        </p:blipFill>
        <p:spPr>
          <a:xfrm>
            <a:off x="457199" y="1443789"/>
            <a:ext cx="8229601" cy="3933345"/>
          </a:xfrm>
          <a:prstGeom prst="rect">
            <a:avLst/>
          </a:prstGeom>
          <a:noFill/>
          <a:ln>
            <a:noFill/>
          </a:ln>
        </p:spPr>
      </p:pic>
      <p:sp>
        <p:nvSpPr>
          <p:cNvPr id="272" name="Google Shape;272;p15"/>
          <p:cNvSpPr/>
          <p:nvPr/>
        </p:nvSpPr>
        <p:spPr>
          <a:xfrm>
            <a:off x="744966" y="1890445"/>
            <a:ext cx="1443429" cy="205484"/>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title"/>
          </p:nvPr>
        </p:nvSpPr>
        <p:spPr>
          <a:xfrm>
            <a:off x="457200" y="201485"/>
            <a:ext cx="8229600" cy="1143000"/>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Arial"/>
              <a:buNone/>
            </a:pPr>
            <a:r>
              <a:rPr lang="en-US" sz="4400" b="0" i="0" u="none">
                <a:solidFill>
                  <a:schemeClr val="lt1"/>
                </a:solidFill>
                <a:latin typeface="Arial"/>
                <a:ea typeface="Arial"/>
                <a:cs typeface="Arial"/>
                <a:sym typeface="Arial"/>
              </a:rPr>
              <a:t>Agenda</a:t>
            </a:r>
            <a:endParaRPr/>
          </a:p>
        </p:txBody>
      </p:sp>
      <p:sp>
        <p:nvSpPr>
          <p:cNvPr id="98" name="Google Shape;98;p3"/>
          <p:cNvSpPr txBox="1">
            <a:spLocks noGrp="1"/>
          </p:cNvSpPr>
          <p:nvPr>
            <p:ph type="body" idx="1"/>
          </p:nvPr>
        </p:nvSpPr>
        <p:spPr>
          <a:xfrm>
            <a:off x="268941" y="1225930"/>
            <a:ext cx="8417859" cy="4571462"/>
          </a:xfrm>
          <a:prstGeom prst="rect">
            <a:avLst/>
          </a:prstGeom>
          <a:noFill/>
          <a:ln>
            <a:noFill/>
          </a:ln>
        </p:spPr>
        <p:txBody>
          <a:bodyPr spcFirstLastPara="1" wrap="square" lIns="91425" tIns="45700" rIns="91425" bIns="45700" anchor="t" anchorCtr="0">
            <a:noAutofit/>
          </a:bodyPr>
          <a:lstStyle/>
          <a:p>
            <a:pPr marL="457200" marR="0" lvl="0" indent="-152400" algn="l" rtl="0">
              <a:lnSpc>
                <a:spcPct val="100000"/>
              </a:lnSpc>
              <a:spcBef>
                <a:spcPts val="640"/>
              </a:spcBef>
              <a:spcAft>
                <a:spcPts val="0"/>
              </a:spcAft>
              <a:buClr>
                <a:schemeClr val="lt1"/>
              </a:buClr>
              <a:buSzPts val="2400"/>
              <a:buFont typeface="Arial"/>
              <a:buChar char="●"/>
            </a:pPr>
            <a:r>
              <a:rPr lang="en-US" sz="2800" dirty="0">
                <a:solidFill>
                  <a:schemeClr val="lt1"/>
                </a:solidFill>
              </a:rPr>
              <a:t> Military Enrollment Data Worksheet</a:t>
            </a:r>
            <a:endParaRPr sz="2800" dirty="0"/>
          </a:p>
          <a:p>
            <a:pPr marL="457200" marR="0" lvl="0" indent="-152400" algn="l" rtl="0">
              <a:lnSpc>
                <a:spcPct val="100000"/>
              </a:lnSpc>
              <a:spcBef>
                <a:spcPts val="640"/>
              </a:spcBef>
              <a:spcAft>
                <a:spcPts val="0"/>
              </a:spcAft>
              <a:buClr>
                <a:schemeClr val="lt1"/>
              </a:buClr>
              <a:buSzPts val="2400"/>
              <a:buFont typeface="Arial"/>
              <a:buChar char="●"/>
            </a:pPr>
            <a:r>
              <a:rPr lang="en-US" sz="2800" dirty="0">
                <a:solidFill>
                  <a:schemeClr val="lt1"/>
                </a:solidFill>
              </a:rPr>
              <a:t> Statement of Understanding</a:t>
            </a:r>
            <a:endParaRPr sz="2800" dirty="0"/>
          </a:p>
          <a:p>
            <a:pPr marL="457200" marR="0" lvl="0" indent="-152400" algn="l" rtl="0">
              <a:lnSpc>
                <a:spcPct val="100000"/>
              </a:lnSpc>
              <a:spcBef>
                <a:spcPts val="640"/>
              </a:spcBef>
              <a:spcAft>
                <a:spcPts val="0"/>
              </a:spcAft>
              <a:buClr>
                <a:schemeClr val="lt1"/>
              </a:buClr>
              <a:buSzPts val="2400"/>
              <a:buFont typeface="Arial"/>
              <a:buChar char="●"/>
            </a:pPr>
            <a:r>
              <a:rPr lang="en-US" sz="2800" dirty="0">
                <a:solidFill>
                  <a:schemeClr val="lt1"/>
                </a:solidFill>
              </a:rPr>
              <a:t> Certificate of Eligibility Upload</a:t>
            </a:r>
            <a:endParaRPr sz="2800" dirty="0">
              <a:solidFill>
                <a:schemeClr val="lt1"/>
              </a:solidFill>
            </a:endParaRPr>
          </a:p>
          <a:p>
            <a:pPr marL="457200" marR="0" lvl="0" indent="-152400" algn="l" rtl="0">
              <a:lnSpc>
                <a:spcPct val="100000"/>
              </a:lnSpc>
              <a:spcBef>
                <a:spcPts val="640"/>
              </a:spcBef>
              <a:spcAft>
                <a:spcPts val="0"/>
              </a:spcAft>
              <a:buClr>
                <a:schemeClr val="lt1"/>
              </a:buClr>
              <a:buSzPts val="2400"/>
              <a:buChar char="●"/>
            </a:pPr>
            <a:r>
              <a:rPr lang="en-US" sz="2800" dirty="0">
                <a:solidFill>
                  <a:schemeClr val="lt1"/>
                </a:solidFill>
              </a:rPr>
              <a:t> Cert Process</a:t>
            </a:r>
            <a:endParaRPr sz="2800" dirty="0">
              <a:solidFill>
                <a:schemeClr val="lt1"/>
              </a:solidFill>
            </a:endParaRPr>
          </a:p>
          <a:p>
            <a:pPr marL="457200" marR="0" lvl="0" indent="-152400" algn="l" rtl="0">
              <a:lnSpc>
                <a:spcPct val="100000"/>
              </a:lnSpc>
              <a:spcBef>
                <a:spcPts val="640"/>
              </a:spcBef>
              <a:spcAft>
                <a:spcPts val="0"/>
              </a:spcAft>
              <a:buClr>
                <a:schemeClr val="lt1"/>
              </a:buClr>
              <a:buSzPts val="2400"/>
              <a:buChar char="●"/>
            </a:pPr>
            <a:r>
              <a:rPr lang="en-US" sz="2800" dirty="0">
                <a:solidFill>
                  <a:schemeClr val="lt1"/>
                </a:solidFill>
              </a:rPr>
              <a:t> Report Functions</a:t>
            </a:r>
            <a:endParaRPr sz="2800" dirty="0">
              <a:solidFill>
                <a:schemeClr val="lt1"/>
              </a:solidFill>
            </a:endParaRPr>
          </a:p>
          <a:p>
            <a:pPr marL="457200" marR="0" lvl="0" indent="-152400" algn="l" rtl="0">
              <a:lnSpc>
                <a:spcPct val="100000"/>
              </a:lnSpc>
              <a:spcBef>
                <a:spcPts val="640"/>
              </a:spcBef>
              <a:spcAft>
                <a:spcPts val="0"/>
              </a:spcAft>
              <a:buClr>
                <a:schemeClr val="lt1"/>
              </a:buClr>
              <a:buSzPts val="2400"/>
              <a:buFont typeface="Arial"/>
              <a:buChar char="●"/>
            </a:pPr>
            <a:r>
              <a:rPr lang="en-US" sz="2800" dirty="0">
                <a:solidFill>
                  <a:schemeClr val="lt1"/>
                </a:solidFill>
              </a:rPr>
              <a:t> Tracking Updates	</a:t>
            </a:r>
            <a:endParaRPr sz="2800" dirty="0">
              <a:solidFill>
                <a:schemeClr val="lt1"/>
              </a:solidFill>
            </a:endParaRPr>
          </a:p>
          <a:p>
            <a:pPr marL="876300" lvl="1" indent="-342900" algn="l" rtl="0">
              <a:lnSpc>
                <a:spcPct val="100000"/>
              </a:lnSpc>
              <a:spcBef>
                <a:spcPts val="640"/>
              </a:spcBef>
              <a:spcAft>
                <a:spcPts val="0"/>
              </a:spcAft>
              <a:buClr>
                <a:schemeClr val="lt1"/>
              </a:buClr>
              <a:buSzPts val="2400"/>
              <a:buFont typeface="Courier New"/>
              <a:buChar char="o"/>
            </a:pPr>
            <a:r>
              <a:rPr lang="en-US" dirty="0">
                <a:solidFill>
                  <a:schemeClr val="lt1"/>
                </a:solidFill>
              </a:rPr>
              <a:t>Part of Terms for Students</a:t>
            </a:r>
            <a:endParaRPr dirty="0">
              <a:solidFill>
                <a:schemeClr val="lt1"/>
              </a:solidFill>
            </a:endParaRPr>
          </a:p>
          <a:p>
            <a:pPr marL="914400" lvl="1" indent="-381000" algn="l" rtl="0">
              <a:lnSpc>
                <a:spcPct val="100000"/>
              </a:lnSpc>
              <a:spcBef>
                <a:spcPts val="640"/>
              </a:spcBef>
              <a:spcAft>
                <a:spcPts val="0"/>
              </a:spcAft>
              <a:buClr>
                <a:schemeClr val="lt1"/>
              </a:buClr>
              <a:buSzPts val="2400"/>
              <a:buChar char="○"/>
            </a:pPr>
            <a:r>
              <a:rPr lang="en-US" dirty="0">
                <a:solidFill>
                  <a:schemeClr val="lt1"/>
                </a:solidFill>
              </a:rPr>
              <a:t>Overpayment (Chapter 33) Report</a:t>
            </a:r>
            <a:endParaRPr dirty="0"/>
          </a:p>
          <a:p>
            <a:pPr marL="660400" lvl="1" indent="0" algn="l" rtl="0">
              <a:lnSpc>
                <a:spcPct val="100000"/>
              </a:lnSpc>
              <a:spcBef>
                <a:spcPts val="640"/>
              </a:spcBef>
              <a:spcAft>
                <a:spcPts val="0"/>
              </a:spcAft>
              <a:buSzPts val="3200"/>
              <a:buNone/>
            </a:pPr>
            <a:r>
              <a:rPr lang="en-US" b="0" i="0" u="none" dirty="0">
                <a:solidFill>
                  <a:schemeClr val="lt1"/>
                </a:solidFill>
                <a:latin typeface="Arial"/>
                <a:ea typeface="Arial"/>
                <a:cs typeface="Arial"/>
                <a:sym typeface="Arial"/>
              </a:rPr>
              <a:t>	</a:t>
            </a:r>
            <a:endParaRPr b="0" i="0" u="none" dirty="0">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5"/>
          <p:cNvSpPr txBox="1">
            <a:spLocks noGrp="1"/>
          </p:cNvSpPr>
          <p:nvPr>
            <p:ph type="title"/>
          </p:nvPr>
        </p:nvSpPr>
        <p:spPr>
          <a:xfrm>
            <a:off x="457200" y="274637"/>
            <a:ext cx="8229600" cy="1143000"/>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dirty="0">
                <a:solidFill>
                  <a:schemeClr val="lt1"/>
                </a:solidFill>
              </a:rPr>
              <a:t>Update Student Status</a:t>
            </a:r>
            <a:endParaRPr sz="3200" dirty="0">
              <a:solidFill>
                <a:schemeClr val="lt1"/>
              </a:solidFill>
            </a:endParaRPr>
          </a:p>
        </p:txBody>
      </p:sp>
      <p:pic>
        <p:nvPicPr>
          <p:cNvPr id="4" name="Picture 3">
            <a:extLst>
              <a:ext uri="{FF2B5EF4-FFF2-40B4-BE49-F238E27FC236}">
                <a16:creationId xmlns:a16="http://schemas.microsoft.com/office/drawing/2014/main" id="{DABFE1E6-174A-42E7-BFA4-35E0E5B79D2D}"/>
              </a:ext>
            </a:extLst>
          </p:cNvPr>
          <p:cNvPicPr>
            <a:picLocks noChangeAspect="1"/>
          </p:cNvPicPr>
          <p:nvPr/>
        </p:nvPicPr>
        <p:blipFill>
          <a:blip r:embed="rId3"/>
          <a:stretch>
            <a:fillRect/>
          </a:stretch>
        </p:blipFill>
        <p:spPr>
          <a:xfrm>
            <a:off x="914400" y="1553488"/>
            <a:ext cx="7095744" cy="4079215"/>
          </a:xfrm>
          <a:prstGeom prst="rect">
            <a:avLst/>
          </a:prstGeom>
        </p:spPr>
      </p:pic>
      <p:sp>
        <p:nvSpPr>
          <p:cNvPr id="7" name="Rectangle 6">
            <a:extLst>
              <a:ext uri="{FF2B5EF4-FFF2-40B4-BE49-F238E27FC236}">
                <a16:creationId xmlns:a16="http://schemas.microsoft.com/office/drawing/2014/main" id="{AA9F5EB8-D07D-4F98-ADF8-3D6E9FE7D3DB}"/>
              </a:ext>
            </a:extLst>
          </p:cNvPr>
          <p:cNvSpPr/>
          <p:nvPr/>
        </p:nvSpPr>
        <p:spPr>
          <a:xfrm>
            <a:off x="3749040" y="2696488"/>
            <a:ext cx="1499616" cy="22959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5488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6"/>
          <p:cNvSpPr txBox="1">
            <a:spLocks noGrp="1"/>
          </p:cNvSpPr>
          <p:nvPr>
            <p:ph type="title"/>
          </p:nvPr>
        </p:nvSpPr>
        <p:spPr>
          <a:xfrm>
            <a:off x="602900" y="2538187"/>
            <a:ext cx="8229600" cy="1143000"/>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400"/>
              <a:buFont typeface="Arial"/>
              <a:buNone/>
            </a:pPr>
            <a:r>
              <a:rPr lang="en-US">
                <a:solidFill>
                  <a:schemeClr val="lt1"/>
                </a:solidFill>
              </a:rPr>
              <a:t>Recent Tracking Enhancements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cf10bb7269_1_10"/>
          <p:cNvSpPr txBox="1">
            <a:spLocks noGrp="1"/>
          </p:cNvSpPr>
          <p:nvPr>
            <p:ph type="title"/>
          </p:nvPr>
        </p:nvSpPr>
        <p:spPr>
          <a:xfrm>
            <a:off x="457200" y="296087"/>
            <a:ext cx="8229600" cy="1143000"/>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chemeClr val="lt1"/>
                </a:solidFill>
              </a:rPr>
              <a:t>Part of Terms</a:t>
            </a:r>
            <a:endParaRPr>
              <a:solidFill>
                <a:schemeClr val="lt1"/>
              </a:solidFill>
            </a:endParaRPr>
          </a:p>
        </p:txBody>
      </p:sp>
      <p:pic>
        <p:nvPicPr>
          <p:cNvPr id="283" name="Google Shape;283;gcf10bb7269_1_10"/>
          <p:cNvPicPr preferRelativeResize="0"/>
          <p:nvPr/>
        </p:nvPicPr>
        <p:blipFill rotWithShape="1">
          <a:blip r:embed="rId3">
            <a:alphaModFix/>
          </a:blip>
          <a:srcRect/>
          <a:stretch/>
        </p:blipFill>
        <p:spPr>
          <a:xfrm>
            <a:off x="512125" y="1814937"/>
            <a:ext cx="8119750" cy="3228125"/>
          </a:xfrm>
          <a:prstGeom prst="rect">
            <a:avLst/>
          </a:prstGeom>
          <a:noFill/>
          <a:ln>
            <a:noFill/>
          </a:ln>
        </p:spPr>
      </p:pic>
      <p:sp>
        <p:nvSpPr>
          <p:cNvPr id="284" name="Google Shape;284;gcf10bb7269_1_10"/>
          <p:cNvSpPr/>
          <p:nvPr/>
        </p:nvSpPr>
        <p:spPr>
          <a:xfrm>
            <a:off x="3474720" y="3785937"/>
            <a:ext cx="453506" cy="194391"/>
          </a:xfrm>
          <a:prstGeom prst="righ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d2fa2cb622_0_2"/>
          <p:cNvSpPr txBox="1">
            <a:spLocks noGrp="1"/>
          </p:cNvSpPr>
          <p:nvPr>
            <p:ph type="title"/>
          </p:nvPr>
        </p:nvSpPr>
        <p:spPr>
          <a:xfrm>
            <a:off x="457200" y="296087"/>
            <a:ext cx="8229600" cy="1143000"/>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chemeClr val="lt1"/>
                </a:solidFill>
              </a:rPr>
              <a:t>Part of Terms</a:t>
            </a:r>
            <a:endParaRPr>
              <a:solidFill>
                <a:schemeClr val="lt1"/>
              </a:solidFill>
            </a:endParaRPr>
          </a:p>
        </p:txBody>
      </p:sp>
      <p:pic>
        <p:nvPicPr>
          <p:cNvPr id="290" name="Google Shape;290;gd2fa2cb622_0_2"/>
          <p:cNvPicPr preferRelativeResize="0"/>
          <p:nvPr/>
        </p:nvPicPr>
        <p:blipFill rotWithShape="1">
          <a:blip r:embed="rId3">
            <a:alphaModFix/>
          </a:blip>
          <a:srcRect/>
          <a:stretch/>
        </p:blipFill>
        <p:spPr>
          <a:xfrm>
            <a:off x="725025" y="1591487"/>
            <a:ext cx="7524750" cy="35623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cf10bb7269_1_15"/>
          <p:cNvSpPr txBox="1">
            <a:spLocks noGrp="1"/>
          </p:cNvSpPr>
          <p:nvPr>
            <p:ph type="title"/>
          </p:nvPr>
        </p:nvSpPr>
        <p:spPr>
          <a:xfrm>
            <a:off x="535588" y="220962"/>
            <a:ext cx="8229600" cy="1143000"/>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chemeClr val="lt1"/>
                </a:solidFill>
              </a:rPr>
              <a:t>Part of Terms</a:t>
            </a:r>
            <a:endParaRPr>
              <a:solidFill>
                <a:schemeClr val="lt1"/>
              </a:solidFill>
            </a:endParaRPr>
          </a:p>
        </p:txBody>
      </p:sp>
      <p:pic>
        <p:nvPicPr>
          <p:cNvPr id="3" name="Picture 2">
            <a:extLst>
              <a:ext uri="{FF2B5EF4-FFF2-40B4-BE49-F238E27FC236}">
                <a16:creationId xmlns:a16="http://schemas.microsoft.com/office/drawing/2014/main" id="{F6B99B56-1E79-44FF-9762-26C45DE9D2FE}"/>
              </a:ext>
            </a:extLst>
          </p:cNvPr>
          <p:cNvPicPr>
            <a:picLocks noChangeAspect="1"/>
          </p:cNvPicPr>
          <p:nvPr/>
        </p:nvPicPr>
        <p:blipFill>
          <a:blip r:embed="rId3"/>
          <a:stretch>
            <a:fillRect/>
          </a:stretch>
        </p:blipFill>
        <p:spPr>
          <a:xfrm>
            <a:off x="378812" y="1136309"/>
            <a:ext cx="8386376" cy="4493929"/>
          </a:xfrm>
          <a:prstGeom prst="rect">
            <a:avLst/>
          </a:prstGeom>
        </p:spPr>
      </p:pic>
      <p:sp>
        <p:nvSpPr>
          <p:cNvPr id="4" name="Rectangle 3">
            <a:extLst>
              <a:ext uri="{FF2B5EF4-FFF2-40B4-BE49-F238E27FC236}">
                <a16:creationId xmlns:a16="http://schemas.microsoft.com/office/drawing/2014/main" id="{82ED60C4-F833-4429-8B9D-90B795A8087B}"/>
              </a:ext>
            </a:extLst>
          </p:cNvPr>
          <p:cNvSpPr/>
          <p:nvPr/>
        </p:nvSpPr>
        <p:spPr>
          <a:xfrm>
            <a:off x="603954" y="3127761"/>
            <a:ext cx="464270" cy="178607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cd20690976_2_20"/>
          <p:cNvSpPr txBox="1">
            <a:spLocks noGrp="1"/>
          </p:cNvSpPr>
          <p:nvPr>
            <p:ph type="title"/>
          </p:nvPr>
        </p:nvSpPr>
        <p:spPr>
          <a:xfrm>
            <a:off x="457200" y="274637"/>
            <a:ext cx="8229600" cy="1143000"/>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chemeClr val="lt1"/>
                </a:solidFill>
              </a:rPr>
              <a:t>Overpayment (Chapter 33) Report </a:t>
            </a:r>
            <a:endParaRPr>
              <a:solidFill>
                <a:schemeClr val="lt1"/>
              </a:solidFill>
            </a:endParaRPr>
          </a:p>
        </p:txBody>
      </p:sp>
      <p:pic>
        <p:nvPicPr>
          <p:cNvPr id="303" name="Google Shape;303;gcd20690976_2_20"/>
          <p:cNvPicPr preferRelativeResize="0"/>
          <p:nvPr/>
        </p:nvPicPr>
        <p:blipFill rotWithShape="1">
          <a:blip r:embed="rId3">
            <a:alphaModFix/>
          </a:blip>
          <a:srcRect/>
          <a:stretch/>
        </p:blipFill>
        <p:spPr>
          <a:xfrm>
            <a:off x="457200" y="1742600"/>
            <a:ext cx="8401725" cy="37892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cd20690976_2_28"/>
          <p:cNvSpPr txBox="1">
            <a:spLocks noGrp="1"/>
          </p:cNvSpPr>
          <p:nvPr>
            <p:ph type="title"/>
          </p:nvPr>
        </p:nvSpPr>
        <p:spPr>
          <a:xfrm>
            <a:off x="457200" y="274637"/>
            <a:ext cx="8229600" cy="1143000"/>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chemeClr val="lt1"/>
                </a:solidFill>
              </a:rPr>
              <a:t>Overpayment (Chapter 33) Report </a:t>
            </a:r>
            <a:endParaRPr>
              <a:solidFill>
                <a:schemeClr val="lt1"/>
              </a:solidFill>
            </a:endParaRPr>
          </a:p>
        </p:txBody>
      </p:sp>
      <p:pic>
        <p:nvPicPr>
          <p:cNvPr id="309" name="Google Shape;309;gcd20690976_2_28"/>
          <p:cNvPicPr preferRelativeResize="0"/>
          <p:nvPr/>
        </p:nvPicPr>
        <p:blipFill rotWithShape="1">
          <a:blip r:embed="rId3">
            <a:alphaModFix/>
          </a:blip>
          <a:srcRect/>
          <a:stretch/>
        </p:blipFill>
        <p:spPr>
          <a:xfrm>
            <a:off x="152400" y="1627675"/>
            <a:ext cx="8839202" cy="3602669"/>
          </a:xfrm>
          <a:prstGeom prst="rect">
            <a:avLst/>
          </a:prstGeom>
          <a:noFill/>
          <a:ln>
            <a:noFill/>
          </a:ln>
        </p:spPr>
      </p:pic>
      <p:sp>
        <p:nvSpPr>
          <p:cNvPr id="310" name="Google Shape;310;gcd20690976_2_28"/>
          <p:cNvSpPr txBox="1"/>
          <p:nvPr/>
        </p:nvSpPr>
        <p:spPr>
          <a:xfrm>
            <a:off x="2813900" y="2632475"/>
            <a:ext cx="417300" cy="796500"/>
          </a:xfrm>
          <a:prstGeom prst="rect">
            <a:avLst/>
          </a:prstGeom>
          <a:solidFill>
            <a:srgbClr val="000000"/>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gcd20690976_2_28"/>
          <p:cNvSpPr txBox="1"/>
          <p:nvPr/>
        </p:nvSpPr>
        <p:spPr>
          <a:xfrm>
            <a:off x="3420900" y="2632475"/>
            <a:ext cx="1294500" cy="7965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gcd20690976_2_28"/>
          <p:cNvSpPr txBox="1"/>
          <p:nvPr/>
        </p:nvSpPr>
        <p:spPr>
          <a:xfrm>
            <a:off x="1559650" y="2632475"/>
            <a:ext cx="417300" cy="796500"/>
          </a:xfrm>
          <a:prstGeom prst="rect">
            <a:avLst/>
          </a:prstGeom>
          <a:solidFill>
            <a:srgbClr val="0000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d0a6ea4c87_0_0"/>
          <p:cNvSpPr txBox="1">
            <a:spLocks noGrp="1"/>
          </p:cNvSpPr>
          <p:nvPr>
            <p:ph type="title"/>
          </p:nvPr>
        </p:nvSpPr>
        <p:spPr>
          <a:xfrm>
            <a:off x="457200" y="0"/>
            <a:ext cx="8229600" cy="1143000"/>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Arial"/>
              <a:buNone/>
            </a:pPr>
            <a:r>
              <a:rPr lang="en-US" sz="3200" b="0" i="0" u="none">
                <a:solidFill>
                  <a:schemeClr val="lt1"/>
                </a:solidFill>
                <a:latin typeface="Arial"/>
                <a:ea typeface="Arial"/>
                <a:cs typeface="Arial"/>
                <a:sym typeface="Arial"/>
              </a:rPr>
              <a:t>Benefits</a:t>
            </a:r>
            <a:endParaRPr sz="3200"/>
          </a:p>
        </p:txBody>
      </p:sp>
      <p:sp>
        <p:nvSpPr>
          <p:cNvPr id="318" name="Google Shape;318;gd0a6ea4c87_0_0"/>
          <p:cNvSpPr txBox="1">
            <a:spLocks noGrp="1"/>
          </p:cNvSpPr>
          <p:nvPr>
            <p:ph type="body" idx="1"/>
          </p:nvPr>
        </p:nvSpPr>
        <p:spPr>
          <a:xfrm>
            <a:off x="457200" y="916200"/>
            <a:ext cx="8229600" cy="5025600"/>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640"/>
              </a:spcBef>
              <a:spcAft>
                <a:spcPts val="0"/>
              </a:spcAft>
              <a:buClr>
                <a:schemeClr val="lt1"/>
              </a:buClr>
              <a:buSzPts val="1600"/>
              <a:buChar char="•"/>
            </a:pPr>
            <a:r>
              <a:rPr lang="en-US" sz="2400">
                <a:solidFill>
                  <a:schemeClr val="lt1"/>
                </a:solidFill>
              </a:rPr>
              <a:t>User friendly for students. </a:t>
            </a:r>
            <a:endParaRPr/>
          </a:p>
          <a:p>
            <a:pPr marL="457200" lvl="0" indent="-228600" algn="l" rtl="0">
              <a:lnSpc>
                <a:spcPct val="100000"/>
              </a:lnSpc>
              <a:spcBef>
                <a:spcPts val="640"/>
              </a:spcBef>
              <a:spcAft>
                <a:spcPts val="0"/>
              </a:spcAft>
              <a:buClr>
                <a:schemeClr val="lt1"/>
              </a:buClr>
              <a:buSzPts val="1600"/>
              <a:buNone/>
            </a:pPr>
            <a:endParaRPr sz="2400">
              <a:solidFill>
                <a:schemeClr val="lt1"/>
              </a:solidFill>
            </a:endParaRPr>
          </a:p>
          <a:p>
            <a:pPr marL="457200" lvl="0" indent="-330200" algn="l" rtl="0">
              <a:lnSpc>
                <a:spcPct val="100000"/>
              </a:lnSpc>
              <a:spcBef>
                <a:spcPts val="0"/>
              </a:spcBef>
              <a:spcAft>
                <a:spcPts val="0"/>
              </a:spcAft>
              <a:buClr>
                <a:schemeClr val="lt1"/>
              </a:buClr>
              <a:buSzPts val="1600"/>
              <a:buChar char="•"/>
            </a:pPr>
            <a:r>
              <a:rPr lang="en-US" sz="2400">
                <a:solidFill>
                  <a:schemeClr val="lt1"/>
                </a:solidFill>
              </a:rPr>
              <a:t>Saves time for students (no delivery or trip to campus).</a:t>
            </a:r>
            <a:endParaRPr/>
          </a:p>
          <a:p>
            <a:pPr marL="457200" lvl="0" indent="-228600" algn="l" rtl="0">
              <a:lnSpc>
                <a:spcPct val="100000"/>
              </a:lnSpc>
              <a:spcBef>
                <a:spcPts val="0"/>
              </a:spcBef>
              <a:spcAft>
                <a:spcPts val="0"/>
              </a:spcAft>
              <a:buClr>
                <a:schemeClr val="lt1"/>
              </a:buClr>
              <a:buSzPts val="1600"/>
              <a:buNone/>
            </a:pPr>
            <a:endParaRPr sz="2400">
              <a:solidFill>
                <a:schemeClr val="lt1"/>
              </a:solidFill>
            </a:endParaRPr>
          </a:p>
          <a:p>
            <a:pPr marL="457200" lvl="0" indent="-330200" algn="l" rtl="0">
              <a:lnSpc>
                <a:spcPct val="100000"/>
              </a:lnSpc>
              <a:spcBef>
                <a:spcPts val="0"/>
              </a:spcBef>
              <a:spcAft>
                <a:spcPts val="0"/>
              </a:spcAft>
              <a:buClr>
                <a:schemeClr val="lt1"/>
              </a:buClr>
              <a:buSzPts val="1600"/>
              <a:buChar char="•"/>
            </a:pPr>
            <a:r>
              <a:rPr lang="en-US" sz="2400">
                <a:solidFill>
                  <a:schemeClr val="lt1"/>
                </a:solidFill>
              </a:rPr>
              <a:t>Reduces paper schedules.</a:t>
            </a:r>
            <a:endParaRPr/>
          </a:p>
          <a:p>
            <a:pPr marL="457200" lvl="0" indent="-228600" algn="l" rtl="0">
              <a:lnSpc>
                <a:spcPct val="100000"/>
              </a:lnSpc>
              <a:spcBef>
                <a:spcPts val="0"/>
              </a:spcBef>
              <a:spcAft>
                <a:spcPts val="0"/>
              </a:spcAft>
              <a:buClr>
                <a:schemeClr val="lt1"/>
              </a:buClr>
              <a:buSzPts val="1600"/>
              <a:buNone/>
            </a:pPr>
            <a:endParaRPr sz="2400"/>
          </a:p>
          <a:p>
            <a:pPr marL="457200" lvl="0" indent="-330200" algn="l" rtl="0">
              <a:lnSpc>
                <a:spcPct val="100000"/>
              </a:lnSpc>
              <a:spcBef>
                <a:spcPts val="0"/>
              </a:spcBef>
              <a:spcAft>
                <a:spcPts val="0"/>
              </a:spcAft>
              <a:buClr>
                <a:schemeClr val="lt1"/>
              </a:buClr>
              <a:buSzPts val="1600"/>
              <a:buChar char="•"/>
            </a:pPr>
            <a:r>
              <a:rPr lang="en-US" sz="2400">
                <a:solidFill>
                  <a:schemeClr val="lt1"/>
                </a:solidFill>
              </a:rPr>
              <a:t>Eliminates SCO from certifying students that do not       want to use VA Education Benefits.</a:t>
            </a:r>
            <a:endParaRPr/>
          </a:p>
          <a:p>
            <a:pPr marL="457200" lvl="0" indent="-228600" algn="l" rtl="0">
              <a:lnSpc>
                <a:spcPct val="100000"/>
              </a:lnSpc>
              <a:spcBef>
                <a:spcPts val="0"/>
              </a:spcBef>
              <a:spcAft>
                <a:spcPts val="0"/>
              </a:spcAft>
              <a:buClr>
                <a:schemeClr val="lt1"/>
              </a:buClr>
              <a:buSzPts val="1600"/>
              <a:buNone/>
            </a:pPr>
            <a:endParaRPr sz="2400"/>
          </a:p>
          <a:p>
            <a:pPr marL="457200" lvl="0" indent="-330200" algn="l" rtl="0">
              <a:lnSpc>
                <a:spcPct val="100000"/>
              </a:lnSpc>
              <a:spcBef>
                <a:spcPts val="0"/>
              </a:spcBef>
              <a:spcAft>
                <a:spcPts val="0"/>
              </a:spcAft>
              <a:buClr>
                <a:schemeClr val="lt1"/>
              </a:buClr>
              <a:buSzPts val="1600"/>
              <a:buChar char="•"/>
            </a:pPr>
            <a:r>
              <a:rPr lang="en-US" sz="2400">
                <a:solidFill>
                  <a:schemeClr val="lt1"/>
                </a:solidFill>
              </a:rPr>
              <a:t>Places the responsibility on the student to notify office of schedule changes.</a:t>
            </a:r>
            <a:endParaRPr/>
          </a:p>
          <a:p>
            <a:pPr marL="457200" lvl="0" indent="-228600" algn="l" rtl="0">
              <a:lnSpc>
                <a:spcPct val="100000"/>
              </a:lnSpc>
              <a:spcBef>
                <a:spcPts val="0"/>
              </a:spcBef>
              <a:spcAft>
                <a:spcPts val="0"/>
              </a:spcAft>
              <a:buClr>
                <a:schemeClr val="lt1"/>
              </a:buClr>
              <a:buSzPts val="1600"/>
              <a:buNone/>
            </a:pPr>
            <a:endParaRPr sz="2400"/>
          </a:p>
          <a:p>
            <a:pPr marL="457200" lvl="0" indent="-330200" algn="l" rtl="0">
              <a:lnSpc>
                <a:spcPct val="100000"/>
              </a:lnSpc>
              <a:spcBef>
                <a:spcPts val="0"/>
              </a:spcBef>
              <a:spcAft>
                <a:spcPts val="0"/>
              </a:spcAft>
              <a:buClr>
                <a:schemeClr val="lt1"/>
              </a:buClr>
              <a:buSzPts val="1600"/>
              <a:buChar char="•"/>
            </a:pPr>
            <a:r>
              <a:rPr lang="en-US" sz="2400">
                <a:solidFill>
                  <a:schemeClr val="lt1"/>
                </a:solidFill>
              </a:rPr>
              <a:t>SCO receives email for complete withdrawals. </a:t>
            </a:r>
            <a:endParaRPr sz="2400">
              <a:solidFill>
                <a:schemeClr val="lt1"/>
              </a:solidFill>
            </a:endParaRPr>
          </a:p>
          <a:p>
            <a:pPr marL="0" lvl="0" indent="0" algn="l" rtl="0">
              <a:lnSpc>
                <a:spcPct val="100000"/>
              </a:lnSpc>
              <a:spcBef>
                <a:spcPts val="640"/>
              </a:spcBef>
              <a:spcAft>
                <a:spcPts val="0"/>
              </a:spcAft>
              <a:buSzPts val="1800"/>
              <a:buNone/>
            </a:pPr>
            <a:endParaRPr sz="2400">
              <a:solidFill>
                <a:schemeClr val="lt1"/>
              </a:solidFill>
            </a:endParaRPr>
          </a:p>
          <a:p>
            <a:pPr marL="0" lvl="0" indent="0" algn="l" rtl="0">
              <a:lnSpc>
                <a:spcPct val="100000"/>
              </a:lnSpc>
              <a:spcBef>
                <a:spcPts val="640"/>
              </a:spcBef>
              <a:spcAft>
                <a:spcPts val="0"/>
              </a:spcAft>
              <a:buSzPts val="1800"/>
              <a:buNone/>
            </a:pPr>
            <a:r>
              <a:rPr lang="en-US" sz="2400">
                <a:solidFill>
                  <a:schemeClr val="lt1"/>
                </a:solidFill>
              </a:rPr>
              <a:t>	</a:t>
            </a:r>
            <a:endParaRPr sz="2400">
              <a:solidFill>
                <a:schemeClr val="lt1"/>
              </a:solidFill>
            </a:endParaRPr>
          </a:p>
          <a:p>
            <a:pPr marL="0" lvl="0" indent="0" algn="l" rtl="0">
              <a:lnSpc>
                <a:spcPct val="100000"/>
              </a:lnSpc>
              <a:spcBef>
                <a:spcPts val="640"/>
              </a:spcBef>
              <a:spcAft>
                <a:spcPts val="0"/>
              </a:spcAft>
              <a:buSzPts val="1800"/>
              <a:buNone/>
            </a:pPr>
            <a:endParaRPr sz="2400">
              <a:solidFill>
                <a:schemeClr val="lt1"/>
              </a:solidFill>
            </a:endParaRPr>
          </a:p>
          <a:p>
            <a:pPr marL="0" lvl="0" indent="0" algn="l" rtl="0">
              <a:lnSpc>
                <a:spcPct val="100000"/>
              </a:lnSpc>
              <a:spcBef>
                <a:spcPts val="640"/>
              </a:spcBef>
              <a:spcAft>
                <a:spcPts val="0"/>
              </a:spcAft>
              <a:buSzPts val="1800"/>
              <a:buNone/>
            </a:pPr>
            <a:endParaRPr sz="2400">
              <a:solidFill>
                <a:schemeClr val="lt1"/>
              </a:solidFill>
            </a:endParaRPr>
          </a:p>
          <a:p>
            <a:pPr marL="0" lvl="0" indent="0" algn="l" rtl="0">
              <a:lnSpc>
                <a:spcPct val="100000"/>
              </a:lnSpc>
              <a:spcBef>
                <a:spcPts val="640"/>
              </a:spcBef>
              <a:spcAft>
                <a:spcPts val="0"/>
              </a:spcAft>
              <a:buSzPts val="1800"/>
              <a:buNone/>
            </a:pPr>
            <a:endParaRPr sz="2400">
              <a:solidFill>
                <a:schemeClr val="lt1"/>
              </a:solidFill>
            </a:endParaRPr>
          </a:p>
          <a:p>
            <a:pPr marL="342900" marR="0" lvl="0" indent="-139700" algn="l" rtl="0">
              <a:lnSpc>
                <a:spcPct val="100000"/>
              </a:lnSpc>
              <a:spcBef>
                <a:spcPts val="640"/>
              </a:spcBef>
              <a:spcAft>
                <a:spcPts val="0"/>
              </a:spcAft>
              <a:buClr>
                <a:schemeClr val="dk1"/>
              </a:buClr>
              <a:buSzPts val="3200"/>
              <a:buFont typeface="Arial"/>
              <a:buNone/>
            </a:pPr>
            <a:endParaRPr sz="2400" b="0" i="0" u="none">
              <a:solidFill>
                <a:schemeClr val="lt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6"/>
          <p:cNvSpPr txBox="1">
            <a:spLocks noGrp="1"/>
          </p:cNvSpPr>
          <p:nvPr>
            <p:ph type="title"/>
          </p:nvPr>
        </p:nvSpPr>
        <p:spPr>
          <a:xfrm>
            <a:off x="729705" y="-170136"/>
            <a:ext cx="8229600" cy="1143000"/>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Arial"/>
              <a:buNone/>
            </a:pPr>
            <a:r>
              <a:rPr lang="en-US" sz="3200" b="0" i="0" u="none">
                <a:solidFill>
                  <a:schemeClr val="lt1"/>
                </a:solidFill>
                <a:latin typeface="Arial"/>
                <a:ea typeface="Arial"/>
                <a:cs typeface="Arial"/>
                <a:sym typeface="Arial"/>
              </a:rPr>
              <a:t>Benefits …</a:t>
            </a:r>
            <a:endParaRPr sz="3200"/>
          </a:p>
        </p:txBody>
      </p:sp>
      <p:sp>
        <p:nvSpPr>
          <p:cNvPr id="324" name="Google Shape;324;p16"/>
          <p:cNvSpPr txBox="1">
            <a:spLocks noGrp="1"/>
          </p:cNvSpPr>
          <p:nvPr>
            <p:ph type="body" idx="1"/>
          </p:nvPr>
        </p:nvSpPr>
        <p:spPr>
          <a:xfrm>
            <a:off x="184695" y="623592"/>
            <a:ext cx="8008329" cy="4844520"/>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0"/>
              </a:spcBef>
              <a:spcAft>
                <a:spcPts val="0"/>
              </a:spcAft>
              <a:buClr>
                <a:schemeClr val="lt1"/>
              </a:buClr>
              <a:buSzPts val="1600"/>
              <a:buChar char="•"/>
            </a:pPr>
            <a:r>
              <a:rPr lang="en-US" sz="2000">
                <a:solidFill>
                  <a:schemeClr val="lt1"/>
                </a:solidFill>
              </a:rPr>
              <a:t>The Student Data Worksheet provides student’s major from Banner to ensure the correct information is entered in VA Once.</a:t>
            </a:r>
            <a:endParaRPr/>
          </a:p>
          <a:p>
            <a:pPr marL="457200" lvl="0" indent="-228600" algn="l" rtl="0">
              <a:lnSpc>
                <a:spcPct val="100000"/>
              </a:lnSpc>
              <a:spcBef>
                <a:spcPts val="0"/>
              </a:spcBef>
              <a:spcAft>
                <a:spcPts val="0"/>
              </a:spcAft>
              <a:buClr>
                <a:schemeClr val="lt1"/>
              </a:buClr>
              <a:buSzPts val="1600"/>
              <a:buNone/>
            </a:pPr>
            <a:endParaRPr sz="2000">
              <a:solidFill>
                <a:schemeClr val="lt1"/>
              </a:solidFill>
            </a:endParaRPr>
          </a:p>
          <a:p>
            <a:pPr marL="457200" lvl="0" indent="-330200" algn="l" rtl="0">
              <a:lnSpc>
                <a:spcPct val="100000"/>
              </a:lnSpc>
              <a:spcBef>
                <a:spcPts val="640"/>
              </a:spcBef>
              <a:spcAft>
                <a:spcPts val="0"/>
              </a:spcAft>
              <a:buClr>
                <a:schemeClr val="lt1"/>
              </a:buClr>
              <a:buSzPts val="1600"/>
              <a:buChar char="•"/>
            </a:pPr>
            <a:r>
              <a:rPr lang="en-US" sz="2000">
                <a:solidFill>
                  <a:schemeClr val="lt1"/>
                </a:solidFill>
              </a:rPr>
              <a:t>Part of Terms benefits SCO. System sorts and creates report behind the scenes.  Compared to tracking individual student schedules for mini terms.</a:t>
            </a:r>
            <a:endParaRPr/>
          </a:p>
          <a:p>
            <a:pPr marL="457200" lvl="0" indent="-228600" algn="l" rtl="0">
              <a:lnSpc>
                <a:spcPct val="100000"/>
              </a:lnSpc>
              <a:spcBef>
                <a:spcPts val="640"/>
              </a:spcBef>
              <a:spcAft>
                <a:spcPts val="0"/>
              </a:spcAft>
              <a:buClr>
                <a:schemeClr val="lt1"/>
              </a:buClr>
              <a:buSzPts val="1600"/>
              <a:buNone/>
            </a:pPr>
            <a:endParaRPr sz="2000">
              <a:solidFill>
                <a:schemeClr val="lt1"/>
              </a:solidFill>
            </a:endParaRPr>
          </a:p>
          <a:p>
            <a:pPr marL="457200" lvl="0" indent="-330200" algn="l" rtl="0">
              <a:lnSpc>
                <a:spcPct val="100000"/>
              </a:lnSpc>
              <a:spcBef>
                <a:spcPts val="640"/>
              </a:spcBef>
              <a:spcAft>
                <a:spcPts val="0"/>
              </a:spcAft>
              <a:buClr>
                <a:schemeClr val="lt1"/>
              </a:buClr>
              <a:buSzPts val="1600"/>
              <a:buChar char="•"/>
            </a:pPr>
            <a:r>
              <a:rPr lang="en-US" sz="2000">
                <a:solidFill>
                  <a:schemeClr val="lt1"/>
                </a:solidFill>
              </a:rPr>
              <a:t>Total Hours allows us to confirm schedule and VA Hours are matching/same. Due to multiple schedule changes.</a:t>
            </a:r>
            <a:endParaRPr/>
          </a:p>
          <a:p>
            <a:pPr marL="457200" lvl="0" indent="-228600" algn="l" rtl="0">
              <a:lnSpc>
                <a:spcPct val="100000"/>
              </a:lnSpc>
              <a:spcBef>
                <a:spcPts val="640"/>
              </a:spcBef>
              <a:spcAft>
                <a:spcPts val="0"/>
              </a:spcAft>
              <a:buClr>
                <a:schemeClr val="lt1"/>
              </a:buClr>
              <a:buSzPts val="1600"/>
              <a:buNone/>
            </a:pPr>
            <a:endParaRPr sz="2000">
              <a:solidFill>
                <a:schemeClr val="lt1"/>
              </a:solidFill>
            </a:endParaRPr>
          </a:p>
          <a:p>
            <a:pPr marL="457200" lvl="0" indent="-330200" algn="l" rtl="0">
              <a:lnSpc>
                <a:spcPct val="100000"/>
              </a:lnSpc>
              <a:spcBef>
                <a:spcPts val="640"/>
              </a:spcBef>
              <a:spcAft>
                <a:spcPts val="0"/>
              </a:spcAft>
              <a:buClr>
                <a:schemeClr val="lt1"/>
              </a:buClr>
              <a:buSzPts val="1600"/>
              <a:buChar char="•"/>
            </a:pPr>
            <a:r>
              <a:rPr lang="en-US" sz="2000">
                <a:solidFill>
                  <a:schemeClr val="lt1"/>
                </a:solidFill>
              </a:rPr>
              <a:t>SCO receives emails when student has submitted new COE to our office.</a:t>
            </a:r>
            <a:endParaRPr/>
          </a:p>
          <a:p>
            <a:pPr marL="457200" lvl="0" indent="-228600" algn="l" rtl="0">
              <a:lnSpc>
                <a:spcPct val="100000"/>
              </a:lnSpc>
              <a:spcBef>
                <a:spcPts val="640"/>
              </a:spcBef>
              <a:spcAft>
                <a:spcPts val="0"/>
              </a:spcAft>
              <a:buClr>
                <a:schemeClr val="lt1"/>
              </a:buClr>
              <a:buSzPts val="1600"/>
              <a:buNone/>
            </a:pPr>
            <a:endParaRPr sz="2000">
              <a:solidFill>
                <a:schemeClr val="lt1"/>
              </a:solidFill>
            </a:endParaRPr>
          </a:p>
          <a:p>
            <a:pPr marL="457200" lvl="0" indent="-330200" algn="l" rtl="0">
              <a:lnSpc>
                <a:spcPct val="100000"/>
              </a:lnSpc>
              <a:spcBef>
                <a:spcPts val="640"/>
              </a:spcBef>
              <a:spcAft>
                <a:spcPts val="0"/>
              </a:spcAft>
              <a:buClr>
                <a:schemeClr val="lt1"/>
              </a:buClr>
              <a:buSzPts val="1600"/>
              <a:buChar char="•"/>
            </a:pPr>
            <a:r>
              <a:rPr lang="en-US" sz="2000">
                <a:solidFill>
                  <a:schemeClr val="lt1"/>
                </a:solidFill>
              </a:rPr>
              <a:t>Overpayment (Chapter 33) Report allows us to confirm we have made certification adjustments for all chapter 33 students that have withdrawn from any course.  Bursar will also use this report for tracking purposes.</a:t>
            </a:r>
            <a:endParaRPr sz="2000">
              <a:solidFill>
                <a:schemeClr val="lt1"/>
              </a:solidFill>
            </a:endParaRPr>
          </a:p>
          <a:p>
            <a:pPr marL="0" lvl="0" indent="0" algn="l" rtl="0">
              <a:lnSpc>
                <a:spcPct val="100000"/>
              </a:lnSpc>
              <a:spcBef>
                <a:spcPts val="640"/>
              </a:spcBef>
              <a:spcAft>
                <a:spcPts val="0"/>
              </a:spcAft>
              <a:buSzPts val="1800"/>
              <a:buNone/>
            </a:pPr>
            <a:endParaRPr sz="2000">
              <a:solidFill>
                <a:schemeClr val="lt1"/>
              </a:solidFill>
            </a:endParaRPr>
          </a:p>
          <a:p>
            <a:pPr marL="0" lvl="0" indent="0" algn="l" rtl="0">
              <a:lnSpc>
                <a:spcPct val="100000"/>
              </a:lnSpc>
              <a:spcBef>
                <a:spcPts val="640"/>
              </a:spcBef>
              <a:spcAft>
                <a:spcPts val="0"/>
              </a:spcAft>
              <a:buSzPts val="1800"/>
              <a:buNone/>
            </a:pPr>
            <a:r>
              <a:rPr lang="en-US" sz="2000">
                <a:solidFill>
                  <a:schemeClr val="lt1"/>
                </a:solidFill>
              </a:rPr>
              <a:t>	</a:t>
            </a:r>
            <a:endParaRPr sz="2000">
              <a:solidFill>
                <a:schemeClr val="lt1"/>
              </a:solidFill>
            </a:endParaRPr>
          </a:p>
          <a:p>
            <a:pPr marL="0" lvl="0" indent="0" algn="l" rtl="0">
              <a:lnSpc>
                <a:spcPct val="100000"/>
              </a:lnSpc>
              <a:spcBef>
                <a:spcPts val="640"/>
              </a:spcBef>
              <a:spcAft>
                <a:spcPts val="0"/>
              </a:spcAft>
              <a:buSzPts val="1800"/>
              <a:buNone/>
            </a:pPr>
            <a:endParaRPr sz="2000">
              <a:solidFill>
                <a:schemeClr val="lt1"/>
              </a:solidFill>
            </a:endParaRPr>
          </a:p>
          <a:p>
            <a:pPr marL="0" lvl="0" indent="0" algn="l" rtl="0">
              <a:lnSpc>
                <a:spcPct val="100000"/>
              </a:lnSpc>
              <a:spcBef>
                <a:spcPts val="640"/>
              </a:spcBef>
              <a:spcAft>
                <a:spcPts val="0"/>
              </a:spcAft>
              <a:buSzPts val="1800"/>
              <a:buNone/>
            </a:pPr>
            <a:endParaRPr sz="2000">
              <a:solidFill>
                <a:schemeClr val="lt1"/>
              </a:solidFill>
            </a:endParaRPr>
          </a:p>
          <a:p>
            <a:pPr marL="0" lvl="0" indent="0" algn="l" rtl="0">
              <a:lnSpc>
                <a:spcPct val="100000"/>
              </a:lnSpc>
              <a:spcBef>
                <a:spcPts val="640"/>
              </a:spcBef>
              <a:spcAft>
                <a:spcPts val="0"/>
              </a:spcAft>
              <a:buSzPts val="1800"/>
              <a:buNone/>
            </a:pPr>
            <a:endParaRPr sz="2000">
              <a:solidFill>
                <a:schemeClr val="lt1"/>
              </a:solidFill>
            </a:endParaRPr>
          </a:p>
          <a:p>
            <a:pPr marL="342900" marR="0" lvl="0" indent="-139700" algn="l" rtl="0">
              <a:lnSpc>
                <a:spcPct val="100000"/>
              </a:lnSpc>
              <a:spcBef>
                <a:spcPts val="640"/>
              </a:spcBef>
              <a:spcAft>
                <a:spcPts val="0"/>
              </a:spcAft>
              <a:buClr>
                <a:schemeClr val="dk1"/>
              </a:buClr>
              <a:buSzPts val="3200"/>
              <a:buFont typeface="Arial"/>
              <a:buNone/>
            </a:pPr>
            <a:endParaRPr sz="2000" b="0" i="0" u="none">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4"/>
          <p:cNvSpPr txBox="1">
            <a:spLocks noGrp="1"/>
          </p:cNvSpPr>
          <p:nvPr>
            <p:ph type="title"/>
          </p:nvPr>
        </p:nvSpPr>
        <p:spPr>
          <a:xfrm>
            <a:off x="457200" y="1686869"/>
            <a:ext cx="8229600" cy="1742100"/>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Arial"/>
              <a:buNone/>
            </a:pPr>
            <a:r>
              <a:rPr lang="en-US">
                <a:solidFill>
                  <a:schemeClr val="lt1"/>
                </a:solidFill>
              </a:rPr>
              <a:t>Thanks to Keith Grier II, Programmer II -UTIS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2"/>
          <p:cNvSpPr txBox="1">
            <a:spLocks noGrp="1"/>
          </p:cNvSpPr>
          <p:nvPr>
            <p:ph type="title"/>
          </p:nvPr>
        </p:nvSpPr>
        <p:spPr>
          <a:xfrm>
            <a:off x="987425" y="378700"/>
            <a:ext cx="7304100" cy="834900"/>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Arial"/>
              <a:buNone/>
            </a:pPr>
            <a:r>
              <a:rPr lang="en-US" sz="3200">
                <a:solidFill>
                  <a:schemeClr val="lt1"/>
                </a:solidFill>
              </a:rPr>
              <a:t>Military Enrollment Form</a:t>
            </a:r>
            <a:endParaRPr/>
          </a:p>
        </p:txBody>
      </p:sp>
      <p:pic>
        <p:nvPicPr>
          <p:cNvPr id="104" name="Google Shape;104;p22"/>
          <p:cNvPicPr preferRelativeResize="0"/>
          <p:nvPr/>
        </p:nvPicPr>
        <p:blipFill rotWithShape="1">
          <a:blip r:embed="rId3">
            <a:alphaModFix/>
          </a:blip>
          <a:srcRect/>
          <a:stretch/>
        </p:blipFill>
        <p:spPr>
          <a:xfrm>
            <a:off x="291150" y="1231900"/>
            <a:ext cx="8561701" cy="4394225"/>
          </a:xfrm>
          <a:prstGeom prst="rect">
            <a:avLst/>
          </a:prstGeom>
          <a:noFill/>
          <a:ln>
            <a:noFill/>
          </a:ln>
        </p:spPr>
      </p:pic>
      <p:sp>
        <p:nvSpPr>
          <p:cNvPr id="105" name="Google Shape;105;p22"/>
          <p:cNvSpPr/>
          <p:nvPr/>
        </p:nvSpPr>
        <p:spPr>
          <a:xfrm>
            <a:off x="7246200" y="4658275"/>
            <a:ext cx="711600" cy="237300"/>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cd20690976_2_6"/>
          <p:cNvSpPr txBox="1">
            <a:spLocks noGrp="1"/>
          </p:cNvSpPr>
          <p:nvPr>
            <p:ph type="title"/>
          </p:nvPr>
        </p:nvSpPr>
        <p:spPr>
          <a:xfrm>
            <a:off x="457200" y="274637"/>
            <a:ext cx="8229600" cy="1143000"/>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Arial"/>
              <a:buNone/>
            </a:pPr>
            <a:r>
              <a:rPr lang="en-US" sz="4400" b="0" i="0" u="none">
                <a:solidFill>
                  <a:schemeClr val="lt1"/>
                </a:solidFill>
                <a:latin typeface="Arial"/>
                <a:ea typeface="Arial"/>
                <a:cs typeface="Arial"/>
                <a:sym typeface="Arial"/>
              </a:rPr>
              <a:t>Questions</a:t>
            </a:r>
            <a:endParaRPr/>
          </a:p>
        </p:txBody>
      </p:sp>
      <p:pic>
        <p:nvPicPr>
          <p:cNvPr id="335" name="Google Shape;335;gcd20690976_2_6" descr="File:Who is the Devil??.jpg - Wikimedia Commons"/>
          <p:cNvPicPr preferRelativeResize="0">
            <a:picLocks noGrp="1"/>
          </p:cNvPicPr>
          <p:nvPr>
            <p:ph type="body" idx="1"/>
          </p:nvPr>
        </p:nvPicPr>
        <p:blipFill rotWithShape="1">
          <a:blip r:embed="rId3">
            <a:alphaModFix/>
          </a:blip>
          <a:srcRect/>
          <a:stretch/>
        </p:blipFill>
        <p:spPr>
          <a:xfrm>
            <a:off x="1554162" y="1219200"/>
            <a:ext cx="6035700" cy="45261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5"/>
          <p:cNvSpPr txBox="1">
            <a:spLocks noGrp="1"/>
          </p:cNvSpPr>
          <p:nvPr>
            <p:ph type="title"/>
          </p:nvPr>
        </p:nvSpPr>
        <p:spPr>
          <a:xfrm>
            <a:off x="457200" y="274637"/>
            <a:ext cx="8229600" cy="1143000"/>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400"/>
              <a:buFont typeface="Arial"/>
              <a:buNone/>
            </a:pPr>
            <a:r>
              <a:rPr lang="en-US" sz="4400" b="0" i="0" u="none">
                <a:solidFill>
                  <a:schemeClr val="lt1"/>
                </a:solidFill>
                <a:latin typeface="Arial"/>
                <a:ea typeface="Arial"/>
                <a:cs typeface="Arial"/>
                <a:sym typeface="Arial"/>
              </a:rPr>
              <a:t>Contact Information</a:t>
            </a:r>
            <a:endParaRPr/>
          </a:p>
        </p:txBody>
      </p:sp>
      <p:sp>
        <p:nvSpPr>
          <p:cNvPr id="341" name="Google Shape;341;p25"/>
          <p:cNvSpPr txBox="1">
            <a:spLocks noGrp="1"/>
          </p:cNvSpPr>
          <p:nvPr>
            <p:ph type="body" idx="1"/>
          </p:nvPr>
        </p:nvSpPr>
        <p:spPr>
          <a:xfrm>
            <a:off x="457200" y="1568375"/>
            <a:ext cx="8229600" cy="4526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400"/>
              <a:buFont typeface="Arial"/>
              <a:buNone/>
            </a:pPr>
            <a:r>
              <a:rPr lang="en-US" sz="2400">
                <a:solidFill>
                  <a:schemeClr val="lt1"/>
                </a:solidFill>
              </a:rPr>
              <a:t>Willie Harris</a:t>
            </a:r>
            <a:endParaRPr/>
          </a:p>
          <a:p>
            <a:pPr marL="0" marR="0" lvl="0" indent="0" algn="ctr" rtl="0">
              <a:lnSpc>
                <a:spcPct val="100000"/>
              </a:lnSpc>
              <a:spcBef>
                <a:spcPts val="48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Military Service Representative-Military Enrollment</a:t>
            </a:r>
            <a:endParaRPr/>
          </a:p>
          <a:p>
            <a:pPr marL="0" marR="0" lvl="0" indent="0" algn="ctr" rtl="0">
              <a:lnSpc>
                <a:spcPct val="100000"/>
              </a:lnSpc>
              <a:spcBef>
                <a:spcPts val="48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706-507-88</a:t>
            </a:r>
            <a:r>
              <a:rPr lang="en-US" sz="2400">
                <a:solidFill>
                  <a:schemeClr val="lt1"/>
                </a:solidFill>
              </a:rPr>
              <a:t>13</a:t>
            </a:r>
            <a:endParaRPr/>
          </a:p>
          <a:p>
            <a:pPr marL="0" marR="0" lvl="0" indent="0" algn="ctr" rtl="0">
              <a:lnSpc>
                <a:spcPct val="100000"/>
              </a:lnSpc>
              <a:spcBef>
                <a:spcPts val="480"/>
              </a:spcBef>
              <a:spcAft>
                <a:spcPts val="0"/>
              </a:spcAft>
              <a:buClr>
                <a:schemeClr val="lt1"/>
              </a:buClr>
              <a:buSzPts val="2400"/>
              <a:buFont typeface="Arial"/>
              <a:buNone/>
            </a:pPr>
            <a:r>
              <a:rPr lang="en-US" sz="2400" u="sng">
                <a:solidFill>
                  <a:schemeClr val="accent3"/>
                </a:solidFill>
                <a:hlinkClick r:id="rId3">
                  <a:extLst>
                    <a:ext uri="{A12FA001-AC4F-418D-AE19-62706E023703}">
                      <ahyp:hlinkClr xmlns:ahyp="http://schemas.microsoft.com/office/drawing/2018/hyperlinkcolor" val="tx"/>
                    </a:ext>
                  </a:extLst>
                </a:hlinkClick>
              </a:rPr>
              <a:t>harris_willie2</a:t>
            </a:r>
            <a:r>
              <a:rPr lang="en-US" sz="2400" b="0" i="0" u="sng">
                <a:solidFill>
                  <a:schemeClr val="accent3"/>
                </a:solidFill>
                <a:latin typeface="Arial"/>
                <a:ea typeface="Arial"/>
                <a:cs typeface="Arial"/>
                <a:sym typeface="Arial"/>
                <a:hlinkClick r:id="rId3">
                  <a:extLst>
                    <a:ext uri="{A12FA001-AC4F-418D-AE19-62706E023703}">
                      <ahyp:hlinkClr xmlns:ahyp="http://schemas.microsoft.com/office/drawing/2018/hyperlinkcolor" val="tx"/>
                    </a:ext>
                  </a:extLst>
                </a:hlinkClick>
              </a:rPr>
              <a:t>@columbusstate.edu</a:t>
            </a:r>
            <a:endParaRPr sz="2400" b="0" i="0" u="none">
              <a:solidFill>
                <a:schemeClr val="accent3"/>
              </a:solidFill>
              <a:latin typeface="Arial"/>
              <a:ea typeface="Arial"/>
              <a:cs typeface="Arial"/>
              <a:sym typeface="Arial"/>
            </a:endParaRPr>
          </a:p>
          <a:p>
            <a:pPr marL="0" marR="0" lvl="0" indent="0" algn="ctr" rtl="0">
              <a:lnSpc>
                <a:spcPct val="100000"/>
              </a:lnSpc>
              <a:spcBef>
                <a:spcPts val="480"/>
              </a:spcBef>
              <a:spcAft>
                <a:spcPts val="0"/>
              </a:spcAft>
              <a:buClr>
                <a:schemeClr val="lt1"/>
              </a:buClr>
              <a:buSzPts val="2400"/>
              <a:buFont typeface="Arial"/>
              <a:buNone/>
            </a:pPr>
            <a:endParaRPr sz="2400">
              <a:solidFill>
                <a:schemeClr val="lt1"/>
              </a:solidFill>
            </a:endParaRPr>
          </a:p>
          <a:p>
            <a:pPr marL="0" lvl="0" indent="0" algn="ctr" rtl="0">
              <a:lnSpc>
                <a:spcPct val="100000"/>
              </a:lnSpc>
              <a:spcBef>
                <a:spcPts val="0"/>
              </a:spcBef>
              <a:spcAft>
                <a:spcPts val="0"/>
              </a:spcAft>
              <a:buClr>
                <a:schemeClr val="lt1"/>
              </a:buClr>
              <a:buSzPts val="2400"/>
              <a:buFont typeface="Arial"/>
              <a:buNone/>
            </a:pPr>
            <a:r>
              <a:rPr lang="en-US" sz="2400">
                <a:solidFill>
                  <a:schemeClr val="lt1"/>
                </a:solidFill>
              </a:rPr>
              <a:t>Stefanie Jenkins</a:t>
            </a:r>
            <a:endParaRPr sz="2400">
              <a:solidFill>
                <a:schemeClr val="lt1"/>
              </a:solidFill>
            </a:endParaRPr>
          </a:p>
          <a:p>
            <a:pPr marL="0" lvl="0" indent="0" algn="ctr" rtl="0">
              <a:lnSpc>
                <a:spcPct val="100000"/>
              </a:lnSpc>
              <a:spcBef>
                <a:spcPts val="480"/>
              </a:spcBef>
              <a:spcAft>
                <a:spcPts val="0"/>
              </a:spcAft>
              <a:buClr>
                <a:schemeClr val="lt1"/>
              </a:buClr>
              <a:buSzPts val="2400"/>
              <a:buFont typeface="Arial"/>
              <a:buNone/>
            </a:pPr>
            <a:r>
              <a:rPr lang="en-US" sz="2400">
                <a:solidFill>
                  <a:schemeClr val="lt1"/>
                </a:solidFill>
              </a:rPr>
              <a:t>Military Service Representative-Military Enrollment</a:t>
            </a:r>
            <a:endParaRPr/>
          </a:p>
          <a:p>
            <a:pPr marL="0" lvl="0" indent="0" algn="ctr" rtl="0">
              <a:lnSpc>
                <a:spcPct val="100000"/>
              </a:lnSpc>
              <a:spcBef>
                <a:spcPts val="480"/>
              </a:spcBef>
              <a:spcAft>
                <a:spcPts val="0"/>
              </a:spcAft>
              <a:buClr>
                <a:schemeClr val="lt1"/>
              </a:buClr>
              <a:buSzPts val="2400"/>
              <a:buFont typeface="Arial"/>
              <a:buNone/>
            </a:pPr>
            <a:r>
              <a:rPr lang="en-US" sz="2400">
                <a:solidFill>
                  <a:schemeClr val="lt1"/>
                </a:solidFill>
              </a:rPr>
              <a:t>706-507-8865</a:t>
            </a:r>
            <a:endParaRPr/>
          </a:p>
          <a:p>
            <a:pPr marL="0" lvl="0" indent="0" algn="ctr" rtl="0">
              <a:lnSpc>
                <a:spcPct val="100000"/>
              </a:lnSpc>
              <a:spcBef>
                <a:spcPts val="480"/>
              </a:spcBef>
              <a:spcAft>
                <a:spcPts val="0"/>
              </a:spcAft>
              <a:buClr>
                <a:schemeClr val="lt1"/>
              </a:buClr>
              <a:buSzPts val="2400"/>
              <a:buFont typeface="Arial"/>
              <a:buNone/>
            </a:pPr>
            <a:r>
              <a:rPr lang="en-US" sz="2400" u="sng">
                <a:solidFill>
                  <a:schemeClr val="lt1"/>
                </a:solidFill>
                <a:hlinkClick r:id="rId4">
                  <a:extLst>
                    <a:ext uri="{A12FA001-AC4F-418D-AE19-62706E023703}">
                      <ahyp:hlinkClr xmlns:ahyp="http://schemas.microsoft.com/office/drawing/2018/hyperlinkcolor" val="tx"/>
                    </a:ext>
                  </a:extLst>
                </a:hlinkClick>
              </a:rPr>
              <a:t>jenkins_stefanie@columbusstate</a:t>
            </a:r>
            <a:r>
              <a:rPr lang="en-US" sz="2400" u="sng">
                <a:solidFill>
                  <a:srgbClr val="009999"/>
                </a:solidFill>
                <a:hlinkClick r:id="rId4">
                  <a:extLst>
                    <a:ext uri="{A12FA001-AC4F-418D-AE19-62706E023703}">
                      <ahyp:hlinkClr xmlns:ahyp="http://schemas.microsoft.com/office/drawing/2018/hyperlinkcolor" val="tx"/>
                    </a:ext>
                  </a:extLst>
                </a:hlinkClick>
              </a:rPr>
              <a:t>.</a:t>
            </a:r>
            <a:r>
              <a:rPr lang="en-US" sz="2400" u="sng">
                <a:solidFill>
                  <a:schemeClr val="lt1"/>
                </a:solidFill>
                <a:hlinkClick r:id="rId4">
                  <a:extLst>
                    <a:ext uri="{A12FA001-AC4F-418D-AE19-62706E023703}">
                      <ahyp:hlinkClr xmlns:ahyp="http://schemas.microsoft.com/office/drawing/2018/hyperlinkcolor" val="tx"/>
                    </a:ext>
                  </a:extLst>
                </a:hlinkClick>
              </a:rPr>
              <a:t>edu</a:t>
            </a:r>
            <a:endParaRPr sz="2400">
              <a:solidFill>
                <a:schemeClr val="lt1"/>
              </a:solidFill>
            </a:endParaRPr>
          </a:p>
          <a:p>
            <a:pPr marL="0" lvl="0" indent="0" algn="ctr" rtl="0">
              <a:lnSpc>
                <a:spcPct val="100000"/>
              </a:lnSpc>
              <a:spcBef>
                <a:spcPts val="480"/>
              </a:spcBef>
              <a:spcAft>
                <a:spcPts val="0"/>
              </a:spcAft>
              <a:buClr>
                <a:schemeClr val="lt1"/>
              </a:buClr>
              <a:buSzPts val="2400"/>
              <a:buFont typeface="Arial"/>
              <a:buNone/>
            </a:pPr>
            <a:endParaRPr/>
          </a:p>
          <a:p>
            <a:pPr marL="0" marR="0" lvl="0" indent="0" algn="ctr" rtl="0">
              <a:lnSpc>
                <a:spcPct val="100000"/>
              </a:lnSpc>
              <a:spcBef>
                <a:spcPts val="480"/>
              </a:spcBef>
              <a:spcAft>
                <a:spcPts val="0"/>
              </a:spcAft>
              <a:buClr>
                <a:schemeClr val="lt1"/>
              </a:buClr>
              <a:buSzPts val="2400"/>
              <a:buFont typeface="Arial"/>
              <a:buNone/>
            </a:pPr>
            <a:endParaRPr sz="24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5"/>
          <p:cNvPicPr preferRelativeResize="0"/>
          <p:nvPr/>
        </p:nvPicPr>
        <p:blipFill rotWithShape="1">
          <a:blip r:embed="rId3">
            <a:alphaModFix/>
          </a:blip>
          <a:srcRect t="24772"/>
          <a:stretch/>
        </p:blipFill>
        <p:spPr>
          <a:xfrm>
            <a:off x="659663" y="1007600"/>
            <a:ext cx="4657525" cy="5625899"/>
          </a:xfrm>
          <a:prstGeom prst="rect">
            <a:avLst/>
          </a:prstGeom>
          <a:noFill/>
          <a:ln>
            <a:noFill/>
          </a:ln>
        </p:spPr>
      </p:pic>
      <p:sp>
        <p:nvSpPr>
          <p:cNvPr id="111" name="Google Shape;111;p5"/>
          <p:cNvSpPr txBox="1"/>
          <p:nvPr/>
        </p:nvSpPr>
        <p:spPr>
          <a:xfrm>
            <a:off x="5638425" y="1817300"/>
            <a:ext cx="3301800" cy="321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lt1"/>
                </a:solidFill>
                <a:latin typeface="Arial"/>
                <a:ea typeface="Arial"/>
                <a:cs typeface="Arial"/>
                <a:sym typeface="Arial"/>
              </a:rPr>
              <a:t>Any student using benefits for the first time must submit this form to initiate the certification process.</a:t>
            </a:r>
            <a:endParaRPr sz="24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lt1"/>
              </a:solidFill>
              <a:latin typeface="Arial"/>
              <a:ea typeface="Arial"/>
              <a:cs typeface="Arial"/>
              <a:sym typeface="Arial"/>
            </a:endParaRPr>
          </a:p>
        </p:txBody>
      </p:sp>
      <p:sp>
        <p:nvSpPr>
          <p:cNvPr id="112" name="Google Shape;112;p5"/>
          <p:cNvSpPr txBox="1"/>
          <p:nvPr/>
        </p:nvSpPr>
        <p:spPr>
          <a:xfrm>
            <a:off x="380075" y="330500"/>
            <a:ext cx="85602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Arial"/>
                <a:ea typeface="Arial"/>
                <a:cs typeface="Arial"/>
                <a:sym typeface="Arial"/>
              </a:rPr>
              <a:t>Military Enrollment Data Sheet</a:t>
            </a:r>
            <a:endParaRPr sz="3200" b="0" i="0" u="none" strike="noStrike" cap="none">
              <a:solidFill>
                <a:srgbClr val="000000"/>
              </a:solidFill>
              <a:latin typeface="Arial"/>
              <a:ea typeface="Arial"/>
              <a:cs typeface="Arial"/>
              <a:sym typeface="Arial"/>
            </a:endParaRPr>
          </a:p>
        </p:txBody>
      </p:sp>
      <p:sp>
        <p:nvSpPr>
          <p:cNvPr id="113" name="Google Shape;113;p5"/>
          <p:cNvSpPr txBox="1"/>
          <p:nvPr/>
        </p:nvSpPr>
        <p:spPr>
          <a:xfrm>
            <a:off x="927600" y="1817300"/>
            <a:ext cx="1294200" cy="115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5"/>
          <p:cNvSpPr txBox="1"/>
          <p:nvPr/>
        </p:nvSpPr>
        <p:spPr>
          <a:xfrm>
            <a:off x="3241350" y="1728675"/>
            <a:ext cx="1427400" cy="8004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Notice the student’s information is generated from Banner.</a:t>
            </a:r>
            <a:endParaRPr sz="1000" b="0" i="0" u="none" strike="noStrike" cap="none">
              <a:solidFill>
                <a:srgbClr val="000000"/>
              </a:solidFill>
              <a:latin typeface="Arial"/>
              <a:ea typeface="Arial"/>
              <a:cs typeface="Arial"/>
              <a:sym typeface="Arial"/>
            </a:endParaRPr>
          </a:p>
        </p:txBody>
      </p:sp>
      <p:sp>
        <p:nvSpPr>
          <p:cNvPr id="115" name="Google Shape;115;p5"/>
          <p:cNvSpPr/>
          <p:nvPr/>
        </p:nvSpPr>
        <p:spPr>
          <a:xfrm>
            <a:off x="2489737" y="1933100"/>
            <a:ext cx="533162" cy="115800"/>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5"/>
          <p:cNvSpPr txBox="1"/>
          <p:nvPr/>
        </p:nvSpPr>
        <p:spPr>
          <a:xfrm>
            <a:off x="1487250" y="1562600"/>
            <a:ext cx="396000" cy="115800"/>
          </a:xfrm>
          <a:prstGeom prst="rect">
            <a:avLst/>
          </a:prstGeom>
          <a:solidFill>
            <a:srgbClr val="000000"/>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d0a6ea4c87_0_15"/>
          <p:cNvSpPr txBox="1"/>
          <p:nvPr/>
        </p:nvSpPr>
        <p:spPr>
          <a:xfrm>
            <a:off x="5852400" y="1192400"/>
            <a:ext cx="3087900" cy="4553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The Statement of Understanding is specific to CSU.  By signing the document, the student acknowledges they have read all statements and understand their responsibility in the accurate and timely certification of their military benefit.</a:t>
            </a:r>
            <a:endParaRPr sz="1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Although this form is submitted electronically, a personal call is made to each student to reiterate all statements listed.</a:t>
            </a:r>
            <a:endParaRPr sz="1800" b="0" i="0" u="none" strike="noStrike" cap="none">
              <a:solidFill>
                <a:schemeClr val="lt1"/>
              </a:solidFill>
              <a:latin typeface="Arial"/>
              <a:ea typeface="Arial"/>
              <a:cs typeface="Arial"/>
              <a:sym typeface="Arial"/>
            </a:endParaRPr>
          </a:p>
        </p:txBody>
      </p:sp>
      <p:sp>
        <p:nvSpPr>
          <p:cNvPr id="122" name="Google Shape;122;gd0a6ea4c87_0_15"/>
          <p:cNvSpPr txBox="1"/>
          <p:nvPr/>
        </p:nvSpPr>
        <p:spPr>
          <a:xfrm>
            <a:off x="380075" y="330500"/>
            <a:ext cx="85602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Arial"/>
                <a:ea typeface="Arial"/>
                <a:cs typeface="Arial"/>
                <a:sym typeface="Arial"/>
              </a:rPr>
              <a:t>Statement of Understanding</a:t>
            </a:r>
            <a:endParaRPr sz="3200" b="0" i="0" u="none" strike="noStrike" cap="none">
              <a:solidFill>
                <a:srgbClr val="000000"/>
              </a:solidFill>
              <a:latin typeface="Arial"/>
              <a:ea typeface="Arial"/>
              <a:cs typeface="Arial"/>
              <a:sym typeface="Arial"/>
            </a:endParaRPr>
          </a:p>
        </p:txBody>
      </p:sp>
      <p:pic>
        <p:nvPicPr>
          <p:cNvPr id="123" name="Google Shape;123;gd0a6ea4c87_0_15"/>
          <p:cNvPicPr preferRelativeResize="0"/>
          <p:nvPr/>
        </p:nvPicPr>
        <p:blipFill rotWithShape="1">
          <a:blip r:embed="rId3">
            <a:alphaModFix/>
          </a:blip>
          <a:srcRect t="24395"/>
          <a:stretch/>
        </p:blipFill>
        <p:spPr>
          <a:xfrm>
            <a:off x="823900" y="1094225"/>
            <a:ext cx="4615526" cy="5551450"/>
          </a:xfrm>
          <a:prstGeom prst="rect">
            <a:avLst/>
          </a:prstGeom>
          <a:noFill/>
          <a:ln>
            <a:noFill/>
          </a:ln>
        </p:spPr>
      </p:pic>
      <p:sp>
        <p:nvSpPr>
          <p:cNvPr id="124" name="Google Shape;124;gd0a6ea4c87_0_15"/>
          <p:cNvSpPr/>
          <p:nvPr/>
        </p:nvSpPr>
        <p:spPr>
          <a:xfrm>
            <a:off x="2289650" y="6367575"/>
            <a:ext cx="609900" cy="181800"/>
          </a:xfrm>
          <a:prstGeom prst="lef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gd0a6ea4c87_0_15"/>
          <p:cNvSpPr txBox="1"/>
          <p:nvPr/>
        </p:nvSpPr>
        <p:spPr>
          <a:xfrm>
            <a:off x="2985100" y="6281475"/>
            <a:ext cx="17010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Recently added</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cf10bb7269_0_14"/>
          <p:cNvSpPr txBox="1"/>
          <p:nvPr/>
        </p:nvSpPr>
        <p:spPr>
          <a:xfrm>
            <a:off x="134100" y="160975"/>
            <a:ext cx="8875800" cy="1108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chemeClr val="lt1"/>
                </a:solidFill>
                <a:latin typeface="Arial"/>
                <a:ea typeface="Arial"/>
                <a:cs typeface="Arial"/>
                <a:sym typeface="Arial"/>
              </a:rPr>
              <a:t>Military Enrollment and Adult Learner Document Submission</a:t>
            </a:r>
            <a:endParaRPr sz="3000" b="0" i="0" u="none" strike="noStrike" cap="none">
              <a:solidFill>
                <a:schemeClr val="dk1"/>
              </a:solidFill>
              <a:latin typeface="Arial"/>
              <a:ea typeface="Arial"/>
              <a:cs typeface="Arial"/>
              <a:sym typeface="Arial"/>
            </a:endParaRPr>
          </a:p>
        </p:txBody>
      </p:sp>
      <p:pic>
        <p:nvPicPr>
          <p:cNvPr id="131" name="Google Shape;131;gcf10bb7269_0_14"/>
          <p:cNvPicPr preferRelativeResize="0"/>
          <p:nvPr/>
        </p:nvPicPr>
        <p:blipFill rotWithShape="1">
          <a:blip r:embed="rId3">
            <a:alphaModFix/>
          </a:blip>
          <a:srcRect/>
          <a:stretch/>
        </p:blipFill>
        <p:spPr>
          <a:xfrm>
            <a:off x="484050" y="1349688"/>
            <a:ext cx="3945401" cy="4458224"/>
          </a:xfrm>
          <a:prstGeom prst="rect">
            <a:avLst/>
          </a:prstGeom>
          <a:noFill/>
          <a:ln>
            <a:noFill/>
          </a:ln>
        </p:spPr>
      </p:pic>
      <p:pic>
        <p:nvPicPr>
          <p:cNvPr id="132" name="Google Shape;132;gcf10bb7269_0_14"/>
          <p:cNvPicPr preferRelativeResize="0"/>
          <p:nvPr/>
        </p:nvPicPr>
        <p:blipFill rotWithShape="1">
          <a:blip r:embed="rId4">
            <a:alphaModFix/>
          </a:blip>
          <a:srcRect/>
          <a:stretch/>
        </p:blipFill>
        <p:spPr>
          <a:xfrm>
            <a:off x="4858434" y="1349700"/>
            <a:ext cx="3818466" cy="44581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cf10bb7269_1_5"/>
          <p:cNvSpPr txBox="1">
            <a:spLocks noGrp="1"/>
          </p:cNvSpPr>
          <p:nvPr>
            <p:ph type="title"/>
          </p:nvPr>
        </p:nvSpPr>
        <p:spPr>
          <a:xfrm>
            <a:off x="457200" y="274637"/>
            <a:ext cx="8229600" cy="1143000"/>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a:solidFill>
                  <a:schemeClr val="lt1"/>
                </a:solidFill>
              </a:rPr>
              <a:t>Student Data Worksheet</a:t>
            </a:r>
            <a:endParaRPr sz="3200">
              <a:solidFill>
                <a:schemeClr val="lt1"/>
              </a:solidFill>
            </a:endParaRPr>
          </a:p>
          <a:p>
            <a:pPr marL="0" lvl="0" indent="0" algn="ctr" rtl="0">
              <a:lnSpc>
                <a:spcPct val="100000"/>
              </a:lnSpc>
              <a:spcBef>
                <a:spcPts val="0"/>
              </a:spcBef>
              <a:spcAft>
                <a:spcPts val="0"/>
              </a:spcAft>
              <a:buSzPts val="1400"/>
              <a:buNone/>
            </a:pPr>
            <a:r>
              <a:rPr lang="en-US" sz="3200">
                <a:solidFill>
                  <a:schemeClr val="lt1"/>
                </a:solidFill>
              </a:rPr>
              <a:t>Email Generated</a:t>
            </a:r>
            <a:endParaRPr sz="3200">
              <a:solidFill>
                <a:schemeClr val="lt1"/>
              </a:solidFill>
            </a:endParaRPr>
          </a:p>
        </p:txBody>
      </p:sp>
      <p:pic>
        <p:nvPicPr>
          <p:cNvPr id="138" name="Google Shape;138;gcf10bb7269_1_5"/>
          <p:cNvPicPr preferRelativeResize="0"/>
          <p:nvPr/>
        </p:nvPicPr>
        <p:blipFill rotWithShape="1">
          <a:blip r:embed="rId3">
            <a:alphaModFix/>
          </a:blip>
          <a:srcRect/>
          <a:stretch/>
        </p:blipFill>
        <p:spPr>
          <a:xfrm>
            <a:off x="705975" y="1490400"/>
            <a:ext cx="7601250" cy="4280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d0a6ea4c87_0_5"/>
          <p:cNvSpPr txBox="1">
            <a:spLocks noGrp="1"/>
          </p:cNvSpPr>
          <p:nvPr>
            <p:ph type="title"/>
          </p:nvPr>
        </p:nvSpPr>
        <p:spPr>
          <a:xfrm>
            <a:off x="457200" y="274637"/>
            <a:ext cx="8229600" cy="1143000"/>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solidFill>
                  <a:schemeClr val="lt1"/>
                </a:solidFill>
              </a:rPr>
              <a:t>Student Data Worksheet Report</a:t>
            </a:r>
            <a:endParaRPr>
              <a:solidFill>
                <a:schemeClr val="lt1"/>
              </a:solidFill>
            </a:endParaRPr>
          </a:p>
        </p:txBody>
      </p:sp>
      <p:pic>
        <p:nvPicPr>
          <p:cNvPr id="144" name="Google Shape;144;gd0a6ea4c87_0_5"/>
          <p:cNvPicPr preferRelativeResize="0"/>
          <p:nvPr/>
        </p:nvPicPr>
        <p:blipFill rotWithShape="1">
          <a:blip r:embed="rId3">
            <a:alphaModFix/>
          </a:blip>
          <a:srcRect/>
          <a:stretch/>
        </p:blipFill>
        <p:spPr>
          <a:xfrm>
            <a:off x="567050" y="1814937"/>
            <a:ext cx="8119750" cy="3228125"/>
          </a:xfrm>
          <a:prstGeom prst="rect">
            <a:avLst/>
          </a:prstGeom>
          <a:noFill/>
          <a:ln>
            <a:noFill/>
          </a:ln>
        </p:spPr>
      </p:pic>
      <p:sp>
        <p:nvSpPr>
          <p:cNvPr id="145" name="Google Shape;145;gd0a6ea4c87_0_5"/>
          <p:cNvSpPr/>
          <p:nvPr/>
        </p:nvSpPr>
        <p:spPr>
          <a:xfrm>
            <a:off x="3456425" y="3968150"/>
            <a:ext cx="447300" cy="1941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TotalTime>
  <Words>2116</Words>
  <Application>Microsoft Office PowerPoint</Application>
  <PresentationFormat>On-screen Show (4:3)</PresentationFormat>
  <Paragraphs>261</Paragraphs>
  <Slides>41</Slides>
  <Notes>41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Courier New</vt:lpstr>
      <vt:lpstr>Default Design</vt:lpstr>
      <vt:lpstr> Paperless Submission of Military Enrollment Forms, Award Letters and Tracking Updates.</vt:lpstr>
      <vt:lpstr>Purpose</vt:lpstr>
      <vt:lpstr>Agenda</vt:lpstr>
      <vt:lpstr>Military Enrollment Form</vt:lpstr>
      <vt:lpstr>PowerPoint Presentation</vt:lpstr>
      <vt:lpstr>PowerPoint Presentation</vt:lpstr>
      <vt:lpstr>PowerPoint Presentation</vt:lpstr>
      <vt:lpstr>Student Data Worksheet Email Generated</vt:lpstr>
      <vt:lpstr>Student Data Worksheet Report</vt:lpstr>
      <vt:lpstr>Student Data Worksheet List of students that have submitted data worksheet</vt:lpstr>
      <vt:lpstr>Time to Certify Student </vt:lpstr>
      <vt:lpstr> Student receives “VA01” Attribute in Banner when they have complete all necessary documents online.   VA01 Attribute is used to identity students utilizing VA Education Benefits.  Once student has exhausted benefits “VA02” Attribute is added to remove student from the certification list.     </vt:lpstr>
      <vt:lpstr>Banner-SGASADD</vt:lpstr>
      <vt:lpstr> SCO runs the report daily.  Student receives email notification to submit schedule.   SCO receives updated schedule.   SCO updates certified student's hours and codes student accordingly.      </vt:lpstr>
      <vt:lpstr>Argos VA Admin Datablock</vt:lpstr>
      <vt:lpstr>Run Cert Report</vt:lpstr>
      <vt:lpstr>Email Notification</vt:lpstr>
      <vt:lpstr>Enrollment Request Form</vt:lpstr>
      <vt:lpstr>Enrollment Request Form</vt:lpstr>
      <vt:lpstr>Enrollment Request Form</vt:lpstr>
      <vt:lpstr>Enrollment Request Form</vt:lpstr>
      <vt:lpstr>Enrollment Request Form</vt:lpstr>
      <vt:lpstr>ARGOS Reporting</vt:lpstr>
      <vt:lpstr>ARGOS Reporting</vt:lpstr>
      <vt:lpstr>View Certification Responses</vt:lpstr>
      <vt:lpstr>View Student Courses</vt:lpstr>
      <vt:lpstr>Certify Student Hours</vt:lpstr>
      <vt:lpstr>Banner-SGASTDN</vt:lpstr>
      <vt:lpstr>Banner-SPACMNT</vt:lpstr>
      <vt:lpstr>Update Student Status</vt:lpstr>
      <vt:lpstr>Recent Tracking Enhancements</vt:lpstr>
      <vt:lpstr>Part of Terms</vt:lpstr>
      <vt:lpstr>Part of Terms</vt:lpstr>
      <vt:lpstr>Part of Terms</vt:lpstr>
      <vt:lpstr>Overpayment (Chapter 33) Report </vt:lpstr>
      <vt:lpstr>Overpayment (Chapter 33) Report </vt:lpstr>
      <vt:lpstr>Benefits</vt:lpstr>
      <vt:lpstr>Benefits …</vt:lpstr>
      <vt:lpstr>Thanks to Keith Grier II, Programmer II -UTIS</vt:lpstr>
      <vt:lpstr>Questions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Paperless Submission of Military Enrollment Forms, Award Letters and Tracking Updates.</dc:title>
  <dc:creator>Hicks, Tamara</dc:creator>
  <cp:lastModifiedBy>Harris, Willie</cp:lastModifiedBy>
  <cp:revision>67</cp:revision>
  <cp:lastPrinted>2021-04-20T19:09:29Z</cp:lastPrinted>
  <dcterms:modified xsi:type="dcterms:W3CDTF">2021-04-22T19:00:16Z</dcterms:modified>
</cp:coreProperties>
</file>