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3"/>
  </p:notesMasterIdLst>
  <p:sldIdLst>
    <p:sldId id="256" r:id="rId2"/>
    <p:sldId id="257" r:id="rId3"/>
    <p:sldId id="267" r:id="rId4"/>
    <p:sldId id="270" r:id="rId5"/>
    <p:sldId id="269" r:id="rId6"/>
    <p:sldId id="258" r:id="rId7"/>
    <p:sldId id="284" r:id="rId8"/>
    <p:sldId id="281" r:id="rId9"/>
    <p:sldId id="282" r:id="rId10"/>
    <p:sldId id="283" r:id="rId11"/>
    <p:sldId id="271" r:id="rId12"/>
    <p:sldId id="272" r:id="rId13"/>
    <p:sldId id="259" r:id="rId14"/>
    <p:sldId id="273" r:id="rId15"/>
    <p:sldId id="275" r:id="rId16"/>
    <p:sldId id="260" r:id="rId17"/>
    <p:sldId id="261" r:id="rId18"/>
    <p:sldId id="278" r:id="rId19"/>
    <p:sldId id="285" r:id="rId20"/>
    <p:sldId id="277" r:id="rId21"/>
    <p:sldId id="280" r:id="rId22"/>
    <p:sldId id="262" r:id="rId23"/>
    <p:sldId id="279" r:id="rId24"/>
    <p:sldId id="263" r:id="rId25"/>
    <p:sldId id="276" r:id="rId26"/>
    <p:sldId id="286" r:id="rId27"/>
    <p:sldId id="287" r:id="rId28"/>
    <p:sldId id="288" r:id="rId29"/>
    <p:sldId id="291" r:id="rId30"/>
    <p:sldId id="264" r:id="rId31"/>
    <p:sldId id="266" r:id="rId32"/>
    <p:sldId id="265" r:id="rId33"/>
    <p:sldId id="296" r:id="rId34"/>
    <p:sldId id="294" r:id="rId35"/>
    <p:sldId id="295" r:id="rId36"/>
    <p:sldId id="297" r:id="rId37"/>
    <p:sldId id="298" r:id="rId38"/>
    <p:sldId id="292" r:id="rId39"/>
    <p:sldId id="293" r:id="rId40"/>
    <p:sldId id="301" r:id="rId41"/>
    <p:sldId id="299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1" autoAdjust="0"/>
    <p:restoredTop sz="94660"/>
  </p:normalViewPr>
  <p:slideViewPr>
    <p:cSldViewPr>
      <p:cViewPr varScale="1">
        <p:scale>
          <a:sx n="53" d="100"/>
          <a:sy n="53" d="100"/>
        </p:scale>
        <p:origin x="-10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970631-FC6C-432E-A0D3-92D10BEB2BB1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112706-CA5E-4514-8F51-47D565F78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749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112706-CA5E-4514-8F51-47D565F785F0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919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8087-D35B-4EC9-A04B-6C1A975EB0D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E2C31-2081-4308-89DA-7A9F82BEE0A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8087-D35B-4EC9-A04B-6C1A975EB0D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E2C31-2081-4308-89DA-7A9F82BEE0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8087-D35B-4EC9-A04B-6C1A975EB0D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E2C31-2081-4308-89DA-7A9F82BEE0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8087-D35B-4EC9-A04B-6C1A975EB0D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E2C31-2081-4308-89DA-7A9F82BEE0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8087-D35B-4EC9-A04B-6C1A975EB0D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E2C31-2081-4308-89DA-7A9F82BEE0A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8087-D35B-4EC9-A04B-6C1A975EB0D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E2C31-2081-4308-89DA-7A9F82BEE0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8087-D35B-4EC9-A04B-6C1A975EB0D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E2C31-2081-4308-89DA-7A9F82BEE0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8087-D35B-4EC9-A04B-6C1A975EB0D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E2C31-2081-4308-89DA-7A9F82BEE0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8087-D35B-4EC9-A04B-6C1A975EB0D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E2C31-2081-4308-89DA-7A9F82BEE0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8087-D35B-4EC9-A04B-6C1A975EB0D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E2C31-2081-4308-89DA-7A9F82BEE0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D8087-D35B-4EC9-A04B-6C1A975EB0D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65E2C31-2081-4308-89DA-7A9F82BEE0A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53D8087-D35B-4EC9-A04B-6C1A975EB0D6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65E2C31-2081-4308-89DA-7A9F82BEE0AF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ncsacw.samsha.gov/resources/child-welfare-and-treatment-statistics.aspx" TargetMode="External"/><Relationship Id="rId2" Type="http://schemas.openxmlformats.org/officeDocument/2006/relationships/hyperlink" Target="http://www.vdh.virginia.gov/data/opioid-overdose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Substance Use Disorders Impact on Children and Adolescents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November 3, 2017</a:t>
            </a:r>
          </a:p>
          <a:p>
            <a:r>
              <a:rPr lang="en-US" dirty="0" smtClean="0"/>
              <a:t>Jaime M. Bamford, </a:t>
            </a:r>
          </a:p>
          <a:p>
            <a:r>
              <a:rPr lang="en-US" dirty="0" smtClean="0"/>
              <a:t>MD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67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062" y="657225"/>
            <a:ext cx="7381875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55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ffect on Children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 in 8 children (8.7 million) aged 17 or younger lived in households with at least one parent who had a past year </a:t>
            </a:r>
            <a:r>
              <a:rPr lang="en-US" dirty="0" smtClean="0"/>
              <a:t>SUD</a:t>
            </a:r>
          </a:p>
          <a:p>
            <a:pPr lvl="1"/>
            <a:r>
              <a:rPr lang="en-US" dirty="0"/>
              <a:t>Alcohol use is more common</a:t>
            </a:r>
          </a:p>
          <a:p>
            <a:pPr lvl="1"/>
            <a:r>
              <a:rPr lang="en-US" dirty="0"/>
              <a:t>Illicit drug use (especially heroin &amp; prescription </a:t>
            </a:r>
            <a:r>
              <a:rPr lang="en-US" dirty="0" smtClean="0"/>
              <a:t>drug </a:t>
            </a:r>
            <a:r>
              <a:rPr lang="en-US" dirty="0"/>
              <a:t>abuse) is on the </a:t>
            </a:r>
            <a:r>
              <a:rPr lang="en-US" dirty="0" smtClean="0"/>
              <a:t>rise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4532172"/>
            <a:ext cx="8316507" cy="2173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9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on Children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Children of parents with SUD</a:t>
            </a:r>
          </a:p>
          <a:p>
            <a:pPr lvl="1"/>
            <a:r>
              <a:rPr lang="en-US" dirty="0" smtClean="0"/>
              <a:t>Lower </a:t>
            </a:r>
            <a:r>
              <a:rPr lang="en-US" dirty="0"/>
              <a:t>socioeconomic </a:t>
            </a:r>
            <a:r>
              <a:rPr lang="en-US" dirty="0" smtClean="0"/>
              <a:t>status</a:t>
            </a:r>
          </a:p>
          <a:p>
            <a:pPr lvl="1"/>
            <a:r>
              <a:rPr lang="en-US" dirty="0" smtClean="0"/>
              <a:t>More </a:t>
            </a:r>
            <a:r>
              <a:rPr lang="en-US" dirty="0"/>
              <a:t>academic and social </a:t>
            </a:r>
            <a:r>
              <a:rPr lang="en-US" dirty="0" smtClean="0"/>
              <a:t>difficulties</a:t>
            </a:r>
          </a:p>
          <a:p>
            <a:pPr lvl="1"/>
            <a:r>
              <a:rPr lang="en-US" dirty="0" smtClean="0"/>
              <a:t>Inadequate medical and dental care</a:t>
            </a:r>
          </a:p>
          <a:p>
            <a:pPr lvl="1"/>
            <a:r>
              <a:rPr lang="en-US" dirty="0" smtClean="0"/>
              <a:t>Higher </a:t>
            </a:r>
            <a:r>
              <a:rPr lang="en-US" dirty="0"/>
              <a:t>risk of physical abuse, sexual abuse and </a:t>
            </a:r>
            <a:r>
              <a:rPr lang="en-US" dirty="0" smtClean="0"/>
              <a:t>neglect</a:t>
            </a:r>
          </a:p>
          <a:p>
            <a:pPr lvl="1"/>
            <a:r>
              <a:rPr lang="en-US" dirty="0" smtClean="0"/>
              <a:t>Higher </a:t>
            </a:r>
            <a:r>
              <a:rPr lang="en-US" dirty="0"/>
              <a:t>rates of mental and behavioral </a:t>
            </a:r>
            <a:r>
              <a:rPr lang="en-US" dirty="0" smtClean="0"/>
              <a:t>disorders</a:t>
            </a:r>
          </a:p>
          <a:p>
            <a:pPr lvl="1"/>
            <a:r>
              <a:rPr lang="en-US" dirty="0" smtClean="0"/>
              <a:t>More </a:t>
            </a:r>
            <a:r>
              <a:rPr lang="en-US" dirty="0"/>
              <a:t>likely to develop </a:t>
            </a:r>
            <a:r>
              <a:rPr lang="en-US" dirty="0" smtClean="0"/>
              <a:t>SUD</a:t>
            </a:r>
          </a:p>
          <a:p>
            <a:pPr lvl="1"/>
            <a:r>
              <a:rPr lang="en-US" i="1" dirty="0" smtClean="0"/>
              <a:t>Accumulation of Risk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36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Academic and Cognitive Functioning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Lower grade point averages</a:t>
            </a:r>
          </a:p>
          <a:p>
            <a:r>
              <a:rPr lang="en-US" dirty="0" smtClean="0"/>
              <a:t>Increased grade retention</a:t>
            </a:r>
          </a:p>
          <a:p>
            <a:r>
              <a:rPr lang="en-US" dirty="0" smtClean="0"/>
              <a:t>High absenteeism rate</a:t>
            </a:r>
          </a:p>
          <a:p>
            <a:r>
              <a:rPr lang="en-US" dirty="0" smtClean="0"/>
              <a:t>Greater risk of suspension and expulsion</a:t>
            </a:r>
          </a:p>
          <a:p>
            <a:r>
              <a:rPr lang="en-US" dirty="0" smtClean="0"/>
              <a:t>Less likely to pursue secondary education</a:t>
            </a:r>
          </a:p>
          <a:p>
            <a:r>
              <a:rPr lang="en-US" dirty="0" smtClean="0"/>
              <a:t>Deficits worse if there was prenatal exposure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92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Prenatal Exposure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Children with Fetal Alcohol Syndrome have difficulties acquiring and learning new information</a:t>
            </a:r>
          </a:p>
          <a:p>
            <a:r>
              <a:rPr lang="en-US" dirty="0" smtClean="0"/>
              <a:t>Children exposed to cannabis have small-for-age head circumference, lower verbal reasoning skills, increased levels of aggression and poor attention span (heavy use defined as more than 1 joint per day)</a:t>
            </a:r>
          </a:p>
          <a:p>
            <a:r>
              <a:rPr lang="en-US" dirty="0" smtClean="0"/>
              <a:t>Prenatal opioid exposure can lead to increased activity levels, poor coordination, impulsivity in childhood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54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Rise of Neonatal Abstinence Syndrome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25 minutes a baby is born suffering from opioid withdrawal</a:t>
            </a:r>
          </a:p>
          <a:p>
            <a:r>
              <a:rPr lang="en-US" dirty="0" smtClean="0"/>
              <a:t>Mean length of stay is 16.9 days (compared to 2.1 days)</a:t>
            </a:r>
          </a:p>
          <a:p>
            <a:r>
              <a:rPr lang="en-US" dirty="0"/>
              <a:t>H</a:t>
            </a:r>
            <a:r>
              <a:rPr lang="en-US" dirty="0" smtClean="0"/>
              <a:t>ospital </a:t>
            </a:r>
            <a:r>
              <a:rPr lang="en-US" dirty="0"/>
              <a:t>costs </a:t>
            </a:r>
            <a:r>
              <a:rPr lang="en-US" dirty="0" smtClean="0"/>
              <a:t>were </a:t>
            </a:r>
            <a:r>
              <a:rPr lang="en-US" dirty="0"/>
              <a:t>$66,700 on average compared to $</a:t>
            </a:r>
            <a:r>
              <a:rPr lang="en-US" dirty="0" smtClean="0"/>
              <a:t>3,500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98" y="4800600"/>
            <a:ext cx="8801702" cy="1913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58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Attachment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Infants exposed prenatally or with parents who abuse substances after birth tend to develop insecure attachment styles</a:t>
            </a:r>
          </a:p>
          <a:p>
            <a:r>
              <a:rPr lang="en-US" dirty="0" smtClean="0"/>
              <a:t>Insecure attachment defined as ambivalence, indifference and lack of distress to parental presence</a:t>
            </a:r>
          </a:p>
          <a:p>
            <a:r>
              <a:rPr lang="en-US" dirty="0" smtClean="0"/>
              <a:t>Risk for insecure attachment is greatest at the youngest ages</a:t>
            </a:r>
          </a:p>
          <a:p>
            <a:r>
              <a:rPr lang="en-US" dirty="0" smtClean="0"/>
              <a:t>Impact of insecure attachment on children may depend on presence of non-substance-abusing caregiver who can offset this risk*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68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on Parenting Styles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Mothers who abuse substances are less responsive to their children</a:t>
            </a:r>
          </a:p>
          <a:p>
            <a:r>
              <a:rPr lang="en-US" dirty="0" smtClean="0"/>
              <a:t>Display less warmth, encouragement and engagement with their children</a:t>
            </a:r>
          </a:p>
          <a:p>
            <a:r>
              <a:rPr lang="en-US" dirty="0" smtClean="0"/>
              <a:t>In adolescence, maternal alcohol and substance abuse are associated with</a:t>
            </a:r>
          </a:p>
          <a:p>
            <a:pPr lvl="1"/>
            <a:r>
              <a:rPr lang="en-US" dirty="0" smtClean="0"/>
              <a:t>Authoritarian, over-involved parenting styles</a:t>
            </a:r>
          </a:p>
          <a:p>
            <a:pPr lvl="1"/>
            <a:r>
              <a:rPr lang="en-US" dirty="0" smtClean="0"/>
              <a:t>More harsh, commanding and punitive discipline</a:t>
            </a:r>
          </a:p>
          <a:p>
            <a:pPr lvl="1"/>
            <a:r>
              <a:rPr lang="en-US" dirty="0" smtClean="0"/>
              <a:t>Less parental monitoring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10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Parenting Styles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Fathers with alcohol use disorder show</a:t>
            </a:r>
          </a:p>
          <a:p>
            <a:pPr lvl="1"/>
            <a:r>
              <a:rPr lang="en-US" dirty="0" smtClean="0"/>
              <a:t>Higher negative affect</a:t>
            </a:r>
          </a:p>
          <a:p>
            <a:pPr lvl="1"/>
            <a:r>
              <a:rPr lang="en-US" dirty="0" smtClean="0"/>
              <a:t>Less sensitivity</a:t>
            </a:r>
          </a:p>
          <a:p>
            <a:pPr lvl="1"/>
            <a:r>
              <a:rPr lang="en-US" dirty="0" smtClean="0"/>
              <a:t>Low levels of  positive engagement</a:t>
            </a:r>
          </a:p>
          <a:p>
            <a:pPr lvl="1"/>
            <a:r>
              <a:rPr lang="en-US" dirty="0" smtClean="0"/>
              <a:t>Lower quality and number of verbalizations*</a:t>
            </a:r>
          </a:p>
          <a:p>
            <a:pPr lvl="1"/>
            <a:r>
              <a:rPr lang="en-US" dirty="0" smtClean="0"/>
              <a:t>Poorer quality and less effective discipline</a:t>
            </a:r>
          </a:p>
          <a:p>
            <a:pPr lvl="1"/>
            <a:r>
              <a:rPr lang="en-US" dirty="0" smtClean="0"/>
              <a:t>During adolescence, more parent-child conflict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48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30 Million Word Gap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US" dirty="0" smtClean="0"/>
              <a:t>y </a:t>
            </a:r>
            <a:r>
              <a:rPr lang="en-US" dirty="0"/>
              <a:t>the age of 3, children born into low-income families heard roughly 30 million fewer words than their more affluent </a:t>
            </a:r>
            <a:r>
              <a:rPr lang="en-US" dirty="0" smtClean="0"/>
              <a:t>peers</a:t>
            </a:r>
          </a:p>
          <a:p>
            <a:r>
              <a:rPr lang="en-US" dirty="0"/>
              <a:t>C</a:t>
            </a:r>
            <a:r>
              <a:rPr lang="en-US" dirty="0" smtClean="0"/>
              <a:t>hildren </a:t>
            </a:r>
            <a:r>
              <a:rPr lang="en-US" dirty="0"/>
              <a:t>who heard more words were better prepared when they entered </a:t>
            </a:r>
            <a:r>
              <a:rPr lang="en-US" dirty="0" smtClean="0"/>
              <a:t>school </a:t>
            </a:r>
          </a:p>
          <a:p>
            <a:r>
              <a:rPr lang="en-US" dirty="0" smtClean="0"/>
              <a:t>These </a:t>
            </a:r>
            <a:r>
              <a:rPr lang="en-US" dirty="0"/>
              <a:t>same kids, when followed into third grade, had bigger vocabularies, were stronger readers, and got higher test </a:t>
            </a:r>
            <a:r>
              <a:rPr lang="en-US" dirty="0" smtClean="0"/>
              <a:t>scores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77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 current scope of substance use disorders (SUD) in VA</a:t>
            </a:r>
          </a:p>
          <a:p>
            <a:r>
              <a:rPr lang="en-US" dirty="0" smtClean="0"/>
              <a:t>Understand impact on child and adolescent development</a:t>
            </a:r>
          </a:p>
          <a:p>
            <a:r>
              <a:rPr lang="en-US" dirty="0" smtClean="0"/>
              <a:t>Develop framework for viewing SUDs in parents and children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10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Parenting Styles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Parents abusing ETOH, MJ, heroin and other anxiolytic drugs are more likely to display depressed or withdrawn behavior during interactions with their children</a:t>
            </a:r>
          </a:p>
          <a:p>
            <a:r>
              <a:rPr lang="en-US" dirty="0" smtClean="0"/>
              <a:t>Cocaine and other stimulant abuse lead to more intrusive, impulsive and hostile parenting</a:t>
            </a:r>
          </a:p>
          <a:p>
            <a:r>
              <a:rPr lang="en-US" dirty="0"/>
              <a:t>M</a:t>
            </a:r>
            <a:r>
              <a:rPr lang="en-US" dirty="0" smtClean="0"/>
              <a:t>other-child relationship factors (attachment security) may buffer children’s risk for negative outcomes associated with having an alcoholic father*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14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Environmental and Societal Impacts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Parents with SUDs often experience</a:t>
            </a:r>
          </a:p>
          <a:p>
            <a:pPr lvl="1"/>
            <a:r>
              <a:rPr lang="en-US" dirty="0" smtClean="0"/>
              <a:t>Financial instability</a:t>
            </a:r>
          </a:p>
          <a:p>
            <a:pPr lvl="1"/>
            <a:r>
              <a:rPr lang="en-US" dirty="0" smtClean="0"/>
              <a:t>Food and housing insecurity</a:t>
            </a:r>
          </a:p>
          <a:p>
            <a:pPr lvl="1"/>
            <a:r>
              <a:rPr lang="en-US" dirty="0" smtClean="0"/>
              <a:t>Chaotic living environment</a:t>
            </a:r>
          </a:p>
          <a:p>
            <a:pPr lvl="1"/>
            <a:r>
              <a:rPr lang="en-US" dirty="0" smtClean="0"/>
              <a:t>Inconsistent employment</a:t>
            </a:r>
          </a:p>
          <a:p>
            <a:pPr lvl="1"/>
            <a:r>
              <a:rPr lang="en-US" dirty="0" smtClean="0"/>
              <a:t>Social stigma or isolation</a:t>
            </a:r>
          </a:p>
          <a:p>
            <a:pPr lvl="1"/>
            <a:r>
              <a:rPr lang="en-US" dirty="0" smtClean="0"/>
              <a:t>Incarceration</a:t>
            </a:r>
          </a:p>
          <a:p>
            <a:pPr lvl="1"/>
            <a:r>
              <a:rPr lang="en-US" dirty="0" smtClean="0"/>
              <a:t>Unsafe living environment due to chemicals, exposure to needles and drug paraphernalia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24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Child &amp; Adolescent Maltreatment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2.7 times more likely to be physically or sexually abused</a:t>
            </a:r>
          </a:p>
          <a:p>
            <a:r>
              <a:rPr lang="en-US" dirty="0" smtClean="0"/>
              <a:t>4.2 times more likely to be neglected</a:t>
            </a:r>
          </a:p>
          <a:p>
            <a:r>
              <a:rPr lang="en-US" dirty="0" smtClean="0"/>
              <a:t>Higher rates of neglect in rural populations</a:t>
            </a:r>
          </a:p>
          <a:p>
            <a:r>
              <a:rPr lang="en-US" dirty="0" smtClean="0"/>
              <a:t>Neonatal period is the period of highest risk of harm</a:t>
            </a:r>
          </a:p>
          <a:p>
            <a:r>
              <a:rPr lang="en-US" dirty="0" smtClean="0"/>
              <a:t>27 % of children born to women with SUDs need involvement of CPS in preschool years</a:t>
            </a:r>
          </a:p>
          <a:p>
            <a:r>
              <a:rPr lang="en-US" dirty="0" smtClean="0"/>
              <a:t>More likely to be placed and remain in foster 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78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33400"/>
            <a:ext cx="8610600" cy="6019800"/>
          </a:xfrm>
        </p:spPr>
      </p:pic>
    </p:spTree>
    <p:extLst>
      <p:ext uri="{BB962C8B-B14F-4D97-AF65-F5344CB8AC3E}">
        <p14:creationId xmlns:p14="http://schemas.microsoft.com/office/powerpoint/2010/main" val="97454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Emotional, Behavioral and Social Adjustment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Increased rates of anxiety, depression, oppositional behavior, conduct problems and aggressive behavior</a:t>
            </a:r>
          </a:p>
          <a:p>
            <a:r>
              <a:rPr lang="en-US" dirty="0" smtClean="0"/>
              <a:t>Lower rates of self-esteem and social competence</a:t>
            </a:r>
          </a:p>
          <a:p>
            <a:r>
              <a:rPr lang="en-US" dirty="0" smtClean="0"/>
              <a:t>By young adulthood, mood disorders are double those of their peers</a:t>
            </a:r>
          </a:p>
          <a:p>
            <a:r>
              <a:rPr lang="en-US" dirty="0" smtClean="0"/>
              <a:t>Additive effects if co-occurring parental psychopathology and substance abuse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79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Emotional, Behavioral and Social Adjustment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 of paternal illness also impacts type of behavioral symptoms</a:t>
            </a:r>
          </a:p>
          <a:p>
            <a:pPr lvl="1"/>
            <a:r>
              <a:rPr lang="en-US" dirty="0"/>
              <a:t>Externalizing symptoms greatest among children in antisocial alcoholic families</a:t>
            </a:r>
          </a:p>
          <a:p>
            <a:pPr lvl="1"/>
            <a:r>
              <a:rPr lang="en-US" dirty="0"/>
              <a:t>Internalizing symptoms greatest among children in depressed alcoholic </a:t>
            </a:r>
            <a:r>
              <a:rPr lang="en-US" dirty="0" smtClean="0"/>
              <a:t>families</a:t>
            </a:r>
          </a:p>
          <a:p>
            <a:r>
              <a:rPr lang="en-US" dirty="0" smtClean="0"/>
              <a:t>Children in rural populations have a greater risk of mental health problems</a:t>
            </a:r>
          </a:p>
          <a:p>
            <a:r>
              <a:rPr lang="en-US" dirty="0" smtClean="0"/>
              <a:t>Greater risk if both parents are affected</a:t>
            </a:r>
          </a:p>
        </p:txBody>
      </p:sp>
    </p:spTree>
    <p:extLst>
      <p:ext uri="{BB962C8B-B14F-4D97-AF65-F5344CB8AC3E}">
        <p14:creationId xmlns:p14="http://schemas.microsoft.com/office/powerpoint/2010/main" val="304289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12 </a:t>
            </a:r>
            <a:r>
              <a:rPr lang="en-US" dirty="0" err="1" smtClean="0"/>
              <a:t>yo</a:t>
            </a:r>
            <a:r>
              <a:rPr lang="en-US" dirty="0" smtClean="0"/>
              <a:t> male here to establish care after recent hospitalization for suicide attempt</a:t>
            </a:r>
          </a:p>
          <a:p>
            <a:pPr lvl="1"/>
            <a:r>
              <a:rPr lang="en-US" dirty="0" smtClean="0"/>
              <a:t>Overdosed on 27 tablets of Tylenol</a:t>
            </a:r>
          </a:p>
          <a:p>
            <a:pPr lvl="1"/>
            <a:r>
              <a:rPr lang="en-US" dirty="0" smtClean="0"/>
              <a:t>Says he is hopeless, no one cares about him, he can’t do anything right, always in trouble, constantly irritable, difficulty sleeping</a:t>
            </a:r>
          </a:p>
          <a:p>
            <a:pPr lvl="1"/>
            <a:r>
              <a:rPr lang="en-US" dirty="0" smtClean="0"/>
              <a:t>Has cut on himself in the past</a:t>
            </a:r>
          </a:p>
          <a:p>
            <a:pPr lvl="1"/>
            <a:r>
              <a:rPr lang="en-US" dirty="0" smtClean="0"/>
              <a:t>3 previous hospitalizations for suicidal behavior within the last 4 months</a:t>
            </a:r>
          </a:p>
        </p:txBody>
      </p:sp>
    </p:spTree>
    <p:extLst>
      <p:ext uri="{BB962C8B-B14F-4D97-AF65-F5344CB8AC3E}">
        <p14:creationId xmlns:p14="http://schemas.microsoft.com/office/powerpoint/2010/main" val="413003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Cont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Diagnoses in last 6 month include bipolar disorder, ADHD, ODD, Conduct disorder, Major depressive </a:t>
            </a:r>
            <a:r>
              <a:rPr lang="en-US" sz="3200" dirty="0" smtClean="0"/>
              <a:t>disorder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Significant </a:t>
            </a:r>
            <a:r>
              <a:rPr lang="en-US" sz="3200" dirty="0"/>
              <a:t>problems in school, defiant, poor grades, fights with </a:t>
            </a:r>
            <a:r>
              <a:rPr lang="en-US" sz="3200" dirty="0" smtClean="0"/>
              <a:t>peers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/>
              <a:t>Tested positive for MJ in the hospital, states he has been using since he was 10 </a:t>
            </a:r>
            <a:r>
              <a:rPr lang="en-US" sz="3200" dirty="0" err="1" smtClean="0"/>
              <a:t>yo</a:t>
            </a:r>
            <a:endParaRPr lang="en-US" sz="3200" dirty="0"/>
          </a:p>
          <a:p>
            <a:pPr marL="0" lvl="1" indent="0">
              <a:buNone/>
            </a:pP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646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Lives with mom, dad and maternal grandparents who have joint custody</a:t>
            </a:r>
          </a:p>
          <a:p>
            <a:r>
              <a:rPr lang="en-US" dirty="0"/>
              <a:t>Mom admits to having a problem with alcohol and dad abused pills in the past but has been clean for several months</a:t>
            </a:r>
          </a:p>
          <a:p>
            <a:r>
              <a:rPr lang="en-US" dirty="0"/>
              <a:t>Significant family conflict and history of domestic violence between mom and dad</a:t>
            </a:r>
          </a:p>
          <a:p>
            <a:r>
              <a:rPr lang="en-US" dirty="0" smtClean="0"/>
              <a:t>Dad </a:t>
            </a:r>
            <a:r>
              <a:rPr lang="en-US" dirty="0"/>
              <a:t>is in and out of the house</a:t>
            </a:r>
          </a:p>
          <a:p>
            <a:r>
              <a:rPr lang="en-US" dirty="0"/>
              <a:t>Both parent with inconsistent employment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53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Substance Abuse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Heritability estimates range from 50-60% (strong genetic component)</a:t>
            </a:r>
          </a:p>
          <a:p>
            <a:r>
              <a:rPr lang="en-US" dirty="0"/>
              <a:t>Adopted children with </a:t>
            </a:r>
            <a:r>
              <a:rPr lang="en-US" dirty="0" smtClean="0"/>
              <a:t>alcohol dependent </a:t>
            </a:r>
            <a:r>
              <a:rPr lang="en-US" dirty="0"/>
              <a:t>biological parents are at least twice as likely as other adopted children to develop </a:t>
            </a:r>
            <a:r>
              <a:rPr lang="en-US" dirty="0" smtClean="0"/>
              <a:t>alcoholism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ability to tolerate a </a:t>
            </a:r>
            <a:r>
              <a:rPr lang="en-US" dirty="0" smtClean="0"/>
              <a:t>substance without </a:t>
            </a:r>
            <a:r>
              <a:rPr lang="en-US" dirty="0"/>
              <a:t>becoming impaired may be strongly influenced by genetic makeup, and may </a:t>
            </a:r>
            <a:r>
              <a:rPr lang="en-US" dirty="0" smtClean="0"/>
              <a:t>contribute </a:t>
            </a:r>
            <a:r>
              <a:rPr lang="en-US" dirty="0"/>
              <a:t>to a propensity to abuse that </a:t>
            </a:r>
            <a:r>
              <a:rPr lang="en-US" dirty="0" smtClean="0"/>
              <a:t>substance</a:t>
            </a:r>
          </a:p>
          <a:p>
            <a:r>
              <a:rPr lang="en-US" dirty="0"/>
              <a:t>Genetic influences are stronger in environments with lower parental monitoring and more substance-using friends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48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8517" y="5105400"/>
            <a:ext cx="6325483" cy="146705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14800"/>
            <a:ext cx="9144000" cy="117516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981200"/>
            <a:ext cx="6335009" cy="184810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762000"/>
            <a:ext cx="6649378" cy="77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46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Substance Abuse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 adulthood, 53% of children of parents with SUDs have an alcohol or drug use disorder (compared to 25% of their peers)</a:t>
            </a:r>
          </a:p>
          <a:p>
            <a:r>
              <a:rPr lang="en-US" dirty="0" smtClean="0"/>
              <a:t>Initiate substance use earlier and increase their rates of use more quickly</a:t>
            </a:r>
          </a:p>
          <a:p>
            <a:r>
              <a:rPr lang="en-US" dirty="0" smtClean="0"/>
              <a:t>Greater risk if 2 parents with SUDs.</a:t>
            </a:r>
          </a:p>
          <a:p>
            <a:r>
              <a:rPr lang="en-US" dirty="0" smtClean="0"/>
              <a:t>Greater risk if co-</a:t>
            </a:r>
            <a:r>
              <a:rPr lang="en-US" dirty="0" err="1" smtClean="0"/>
              <a:t>occuring</a:t>
            </a:r>
            <a:r>
              <a:rPr lang="en-US" dirty="0" smtClean="0"/>
              <a:t> SUDs and mental illness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48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9 </a:t>
            </a:r>
            <a:r>
              <a:rPr lang="en-US" dirty="0" err="1" smtClean="0"/>
              <a:t>yo</a:t>
            </a:r>
            <a:r>
              <a:rPr lang="en-US" dirty="0" smtClean="0"/>
              <a:t> female presents for evaluation of depression and anxiety</a:t>
            </a:r>
          </a:p>
          <a:p>
            <a:pPr lvl="1"/>
            <a:r>
              <a:rPr lang="en-US" dirty="0" smtClean="0"/>
              <a:t>Brought by dad and paternal GM</a:t>
            </a:r>
          </a:p>
          <a:p>
            <a:pPr lvl="1"/>
            <a:r>
              <a:rPr lang="en-US" dirty="0" smtClean="0"/>
              <a:t>Has been withdrawn and irritable since mom passed away a few months ago</a:t>
            </a:r>
          </a:p>
          <a:p>
            <a:pPr lvl="1"/>
            <a:r>
              <a:rPr lang="en-US" dirty="0" smtClean="0"/>
              <a:t>Refuses to sleep alone, very clingy</a:t>
            </a:r>
          </a:p>
          <a:p>
            <a:pPr lvl="1"/>
            <a:r>
              <a:rPr lang="en-US" dirty="0" smtClean="0"/>
              <a:t>Mom </a:t>
            </a:r>
            <a:r>
              <a:rPr lang="en-US" dirty="0"/>
              <a:t>died of opioid </a:t>
            </a:r>
            <a:r>
              <a:rPr lang="en-US" dirty="0" smtClean="0"/>
              <a:t>overdose 2 months ago</a:t>
            </a:r>
            <a:endParaRPr lang="en-US" dirty="0"/>
          </a:p>
          <a:p>
            <a:pPr lvl="1"/>
            <a:r>
              <a:rPr lang="en-US" dirty="0"/>
              <a:t>During evaluation, </a:t>
            </a:r>
            <a:r>
              <a:rPr lang="en-US" dirty="0" err="1"/>
              <a:t>pt</a:t>
            </a:r>
            <a:r>
              <a:rPr lang="en-US" dirty="0"/>
              <a:t> very quiet, doesn’t answer direct questions</a:t>
            </a:r>
          </a:p>
          <a:p>
            <a:pPr lvl="1"/>
            <a:r>
              <a:rPr lang="en-US" dirty="0" err="1"/>
              <a:t>Dx</a:t>
            </a:r>
            <a:r>
              <a:rPr lang="en-US" dirty="0"/>
              <a:t> with depression and referred to therapy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24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14 </a:t>
            </a:r>
            <a:r>
              <a:rPr lang="en-US" dirty="0" err="1" smtClean="0"/>
              <a:t>yo</a:t>
            </a:r>
            <a:r>
              <a:rPr lang="en-US" dirty="0" smtClean="0"/>
              <a:t> male presents to establish care after 14 months in residential treatment</a:t>
            </a:r>
          </a:p>
          <a:p>
            <a:pPr lvl="1"/>
            <a:r>
              <a:rPr lang="en-US" dirty="0" smtClean="0"/>
              <a:t>Placed after multiple hospitalizations for suicidal ideation (7 over last 3 years)</a:t>
            </a:r>
          </a:p>
          <a:p>
            <a:pPr lvl="1"/>
            <a:r>
              <a:rPr lang="en-US" dirty="0" smtClean="0"/>
              <a:t>Sent to facility with expertise in sexual predatory behavior in teens after </a:t>
            </a:r>
            <a:r>
              <a:rPr lang="en-US" dirty="0" err="1" smtClean="0"/>
              <a:t>pt</a:t>
            </a:r>
            <a:r>
              <a:rPr lang="en-US" dirty="0" smtClean="0"/>
              <a:t> was charged with sodomy, sexual assault and indecent exposure to female peers</a:t>
            </a:r>
          </a:p>
          <a:p>
            <a:pPr lvl="1"/>
            <a:r>
              <a:rPr lang="en-US" dirty="0" smtClean="0"/>
              <a:t>Current diagnosis is Bipolar disorder and ADHD</a:t>
            </a:r>
          </a:p>
          <a:p>
            <a:pPr lvl="1"/>
            <a:r>
              <a:rPr lang="en-US" dirty="0" smtClean="0"/>
              <a:t>Living with grandparents</a:t>
            </a:r>
          </a:p>
          <a:p>
            <a:pPr lvl="1"/>
            <a:r>
              <a:rPr lang="en-US" dirty="0" smtClean="0"/>
              <a:t>Mom incarcerated for theft and Dad not involved due to his own substance abuse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44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17 </a:t>
            </a:r>
            <a:r>
              <a:rPr lang="en-US" dirty="0" err="1" smtClean="0"/>
              <a:t>yo</a:t>
            </a:r>
            <a:r>
              <a:rPr lang="en-US" dirty="0" smtClean="0"/>
              <a:t> female referred from court services due to truancy and MJ abuse</a:t>
            </a:r>
          </a:p>
          <a:p>
            <a:pPr lvl="1"/>
            <a:r>
              <a:rPr lang="en-US" dirty="0" smtClean="0"/>
              <a:t>As of Feb, has missed 37 days of school</a:t>
            </a:r>
          </a:p>
          <a:p>
            <a:pPr lvl="1"/>
            <a:r>
              <a:rPr lang="en-US" dirty="0" smtClean="0"/>
              <a:t>In court tested positive for MJ so referred for substance abuse evaluation</a:t>
            </a:r>
          </a:p>
          <a:p>
            <a:pPr lvl="1"/>
            <a:r>
              <a:rPr lang="en-US" dirty="0" smtClean="0"/>
              <a:t>Has chronic illness that leads to painful mouth ulcers</a:t>
            </a:r>
          </a:p>
          <a:p>
            <a:pPr lvl="1"/>
            <a:r>
              <a:rPr lang="en-US" dirty="0" smtClean="0"/>
              <a:t>After 1 </a:t>
            </a:r>
            <a:r>
              <a:rPr lang="en-US" dirty="0" err="1" smtClean="0"/>
              <a:t>mo</a:t>
            </a:r>
            <a:r>
              <a:rPr lang="en-US" dirty="0" smtClean="0"/>
              <a:t> of individual therapy, discloses to therapist that she has been abusing Tramadol (weak opioid) that PCP is prescribing for pain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45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19 </a:t>
            </a:r>
            <a:r>
              <a:rPr lang="en-US" dirty="0" err="1" smtClean="0"/>
              <a:t>yo</a:t>
            </a:r>
            <a:r>
              <a:rPr lang="en-US" dirty="0" smtClean="0"/>
              <a:t> male presents for help with substance abuse and irritability</a:t>
            </a:r>
          </a:p>
          <a:p>
            <a:pPr lvl="1"/>
            <a:r>
              <a:rPr lang="en-US" dirty="0" smtClean="0"/>
              <a:t>Recently spent 3 days in jail for disorderly conduct and breaking and entering while high on meth and opiates</a:t>
            </a:r>
          </a:p>
          <a:p>
            <a:pPr lvl="1"/>
            <a:r>
              <a:rPr lang="en-US" dirty="0" smtClean="0"/>
              <a:t>Long mental health treatment history</a:t>
            </a:r>
          </a:p>
          <a:p>
            <a:pPr lvl="1"/>
            <a:r>
              <a:rPr lang="en-US" dirty="0" smtClean="0"/>
              <a:t>Released from group home placement 1 month before turning 18 </a:t>
            </a:r>
            <a:r>
              <a:rPr lang="en-US" dirty="0" err="1" smtClean="0"/>
              <a:t>yo</a:t>
            </a:r>
            <a:endParaRPr lang="en-US" dirty="0"/>
          </a:p>
          <a:p>
            <a:pPr lvl="1"/>
            <a:r>
              <a:rPr lang="en-US" dirty="0" smtClean="0"/>
              <a:t>States he is “just pissed off at the world”</a:t>
            </a:r>
          </a:p>
        </p:txBody>
      </p:sp>
    </p:spTree>
    <p:extLst>
      <p:ext uri="{BB962C8B-B14F-4D97-AF65-F5344CB8AC3E}">
        <p14:creationId xmlns:p14="http://schemas.microsoft.com/office/powerpoint/2010/main" val="106930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Became tearful during interview “I never thought I would do this.” </a:t>
            </a:r>
          </a:p>
          <a:p>
            <a:pPr lvl="1"/>
            <a:r>
              <a:rPr lang="en-US" dirty="0" smtClean="0"/>
              <a:t>Starting shooting up heroin 1 week ago</a:t>
            </a:r>
          </a:p>
          <a:p>
            <a:pPr lvl="1"/>
            <a:r>
              <a:rPr lang="en-US" dirty="0" smtClean="0"/>
              <a:t>Lives with dad who also uses drugs </a:t>
            </a:r>
          </a:p>
          <a:p>
            <a:pPr lvl="1"/>
            <a:r>
              <a:rPr lang="en-US" dirty="0" smtClean="0"/>
              <a:t>“I’m basically his supplier but I don’t have anywhere else to go”</a:t>
            </a:r>
          </a:p>
          <a:p>
            <a:pPr lvl="1"/>
            <a:r>
              <a:rPr lang="en-US" dirty="0" smtClean="0"/>
              <a:t>Unemployed</a:t>
            </a:r>
          </a:p>
          <a:p>
            <a:pPr lvl="1"/>
            <a:r>
              <a:rPr lang="en-US" dirty="0" smtClean="0"/>
              <a:t>Longest period of sobriety in last 3 </a:t>
            </a:r>
            <a:r>
              <a:rPr lang="en-US" dirty="0" err="1" smtClean="0"/>
              <a:t>mo</a:t>
            </a:r>
            <a:r>
              <a:rPr lang="en-US" dirty="0" smtClean="0"/>
              <a:t> was when he was living with his sponsor for 1 </a:t>
            </a:r>
            <a:r>
              <a:rPr lang="en-US" dirty="0" err="1" smtClean="0"/>
              <a:t>mo</a:t>
            </a:r>
            <a:r>
              <a:rPr lang="en-US" dirty="0" smtClean="0"/>
              <a:t> who ended up stealing $ from him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411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19 </a:t>
            </a:r>
            <a:r>
              <a:rPr lang="en-US" dirty="0" err="1" smtClean="0"/>
              <a:t>yo</a:t>
            </a:r>
            <a:r>
              <a:rPr lang="en-US" dirty="0" smtClean="0"/>
              <a:t> male with history of PTSD and bipolar disorder presents for evaluation of drug use</a:t>
            </a:r>
          </a:p>
          <a:p>
            <a:pPr lvl="1"/>
            <a:r>
              <a:rPr lang="en-US" dirty="0" smtClean="0"/>
              <a:t>Got arrested and spent 4 days in jail for assaulting a police officer</a:t>
            </a:r>
          </a:p>
          <a:p>
            <a:pPr lvl="1"/>
            <a:r>
              <a:rPr lang="en-US" dirty="0" smtClean="0"/>
              <a:t>Was high on methamphetamine</a:t>
            </a:r>
          </a:p>
          <a:p>
            <a:pPr lvl="1"/>
            <a:r>
              <a:rPr lang="en-US" dirty="0" smtClean="0"/>
              <a:t>During argument with GF, put a gun to his head and threatened to kill himself so she called 911</a:t>
            </a:r>
          </a:p>
          <a:p>
            <a:pPr lvl="1"/>
            <a:r>
              <a:rPr lang="en-US" dirty="0" smtClean="0"/>
              <a:t>When police arrived, </a:t>
            </a:r>
            <a:r>
              <a:rPr lang="en-US" dirty="0" err="1" smtClean="0"/>
              <a:t>pt</a:t>
            </a:r>
            <a:r>
              <a:rPr lang="en-US" dirty="0" smtClean="0"/>
              <a:t> was agitated, paranoid and attempted to hit the officer</a:t>
            </a:r>
          </a:p>
          <a:p>
            <a:pPr lvl="1"/>
            <a:r>
              <a:rPr lang="en-US" dirty="0" smtClean="0"/>
              <a:t>Has to go to court soon and requests documentation that he has attend treatment 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1983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History reveals…</a:t>
            </a:r>
          </a:p>
          <a:p>
            <a:pPr lvl="1"/>
            <a:r>
              <a:rPr lang="en-US" dirty="0" smtClean="0"/>
              <a:t>Biological parents abused multiple substances during </a:t>
            </a:r>
            <a:r>
              <a:rPr lang="en-US" dirty="0" err="1" smtClean="0"/>
              <a:t>pt’s</a:t>
            </a:r>
            <a:r>
              <a:rPr lang="en-US" dirty="0" smtClean="0"/>
              <a:t> early years (unknown prenatal exposure) and have multiple mental health dx</a:t>
            </a:r>
          </a:p>
          <a:p>
            <a:pPr lvl="1"/>
            <a:r>
              <a:rPr lang="en-US" dirty="0" smtClean="0"/>
              <a:t>Pt was adopted from foster care at age 5 due to horrific physical and sexual abuse</a:t>
            </a:r>
          </a:p>
          <a:p>
            <a:pPr lvl="1"/>
            <a:r>
              <a:rPr lang="en-US" dirty="0" smtClean="0"/>
              <a:t>Adopted parents separated at age 9 </a:t>
            </a:r>
            <a:r>
              <a:rPr lang="en-US" dirty="0" err="1" smtClean="0"/>
              <a:t>yo</a:t>
            </a:r>
            <a:endParaRPr lang="en-US" dirty="0" smtClean="0"/>
          </a:p>
          <a:p>
            <a:pPr lvl="1"/>
            <a:r>
              <a:rPr lang="en-US" dirty="0" smtClean="0"/>
              <a:t>Adopted father killed himself when </a:t>
            </a:r>
            <a:r>
              <a:rPr lang="en-US" dirty="0" err="1" smtClean="0"/>
              <a:t>pt</a:t>
            </a:r>
            <a:r>
              <a:rPr lang="en-US" dirty="0" smtClean="0"/>
              <a:t> was 13 </a:t>
            </a:r>
            <a:r>
              <a:rPr lang="en-US" dirty="0" err="1" smtClean="0"/>
              <a:t>yo</a:t>
            </a:r>
            <a:endParaRPr lang="en-US" dirty="0"/>
          </a:p>
          <a:p>
            <a:pPr lvl="1"/>
            <a:r>
              <a:rPr lang="en-US" dirty="0" smtClean="0"/>
              <a:t>Pt was placed in residential treatment at age 14 due to out of control behavior 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98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we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400" dirty="0" smtClean="0"/>
              <a:t>Treatment for parents and children works</a:t>
            </a:r>
          </a:p>
          <a:p>
            <a:pPr lvl="1"/>
            <a:r>
              <a:rPr lang="en-US" sz="3400" dirty="0" smtClean="0"/>
              <a:t>Has to be affordable and accessible </a:t>
            </a:r>
          </a:p>
          <a:p>
            <a:r>
              <a:rPr lang="en-US" sz="3400" dirty="0" smtClean="0"/>
              <a:t>Encourage local communities to establish treatment programs, family drug courts</a:t>
            </a:r>
          </a:p>
          <a:p>
            <a:r>
              <a:rPr lang="en-US" sz="3400" dirty="0" smtClean="0"/>
              <a:t>Early intervention is the key….starting in pregnancy</a:t>
            </a:r>
          </a:p>
          <a:p>
            <a:pPr lvl="1"/>
            <a:r>
              <a:rPr lang="en-US" sz="3000" dirty="0" smtClean="0"/>
              <a:t>Teaching parents how to engage with their children</a:t>
            </a:r>
          </a:p>
          <a:p>
            <a:pPr lvl="1"/>
            <a:r>
              <a:rPr lang="en-US" sz="3000" dirty="0" smtClean="0"/>
              <a:t>Teens </a:t>
            </a:r>
            <a:r>
              <a:rPr lang="en-US" sz="3000" dirty="0"/>
              <a:t>whose </a:t>
            </a:r>
            <a:r>
              <a:rPr lang="en-US" sz="3000" dirty="0" smtClean="0"/>
              <a:t>caregivers </a:t>
            </a:r>
            <a:r>
              <a:rPr lang="en-US" sz="3000" dirty="0"/>
              <a:t>are “hands on”--engaged in their teens’ lives, supervising them, establishing rules and standards of behavior--are at one-fourth the risk of abusing </a:t>
            </a:r>
            <a:r>
              <a:rPr lang="en-US" sz="3000" dirty="0" smtClean="0"/>
              <a:t>substances</a:t>
            </a:r>
          </a:p>
          <a:p>
            <a:pPr lvl="1"/>
            <a:r>
              <a:rPr lang="en-US" sz="3000" dirty="0" smtClean="0"/>
              <a:t>Excellent </a:t>
            </a:r>
            <a:r>
              <a:rPr lang="en-US" sz="3000" dirty="0"/>
              <a:t>relationship with either parent are at 25 percent lower risk for substance </a:t>
            </a:r>
            <a:r>
              <a:rPr lang="en-US" sz="3000" dirty="0" smtClean="0"/>
              <a:t>abuse</a:t>
            </a:r>
          </a:p>
          <a:p>
            <a:pPr lvl="1"/>
            <a:r>
              <a:rPr lang="en-US" sz="3000" dirty="0"/>
              <a:t>E</a:t>
            </a:r>
            <a:r>
              <a:rPr lang="en-US" sz="3000" dirty="0" smtClean="0"/>
              <a:t>xcellent </a:t>
            </a:r>
            <a:r>
              <a:rPr lang="en-US" sz="3000" dirty="0"/>
              <a:t>relationships with both parents are at 40 percent lower risk</a:t>
            </a:r>
            <a:r>
              <a:rPr lang="en-US" sz="3000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2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we do?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/>
              <a:t>March 2015, </a:t>
            </a:r>
            <a:r>
              <a:rPr lang="en-US" dirty="0" smtClean="0"/>
              <a:t>Harvard’s Center on the Developing Child released </a:t>
            </a:r>
            <a:r>
              <a:rPr lang="en-US" dirty="0"/>
              <a:t>a study saying, “</a:t>
            </a:r>
            <a:r>
              <a:rPr lang="en-US" i="1" dirty="0"/>
              <a:t>Every child who winds up doing well has had at least one stable and committed relationship with a supportive adult.</a:t>
            </a:r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012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Question…..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42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81000"/>
            <a:ext cx="6095999" cy="6095999"/>
          </a:xfrm>
        </p:spPr>
      </p:pic>
    </p:spTree>
    <p:extLst>
      <p:ext uri="{BB962C8B-B14F-4D97-AF65-F5344CB8AC3E}">
        <p14:creationId xmlns:p14="http://schemas.microsoft.com/office/powerpoint/2010/main" val="286626346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i="1" dirty="0" smtClean="0"/>
              <a:t>Family Matters: Substance Abuse and the Family</a:t>
            </a:r>
            <a:r>
              <a:rPr lang="en-US" dirty="0" smtClean="0"/>
              <a:t>. The National Center on Addiction and Substance Abuse at Columbia University. March 2005</a:t>
            </a:r>
          </a:p>
          <a:p>
            <a:r>
              <a:rPr lang="en-US" dirty="0" smtClean="0"/>
              <a:t>Lipari, RN and Van Horn SL. </a:t>
            </a:r>
            <a:r>
              <a:rPr lang="en-US" i="1" dirty="0" smtClean="0"/>
              <a:t>Children Living with Parents who have a Substance Use Disorder</a:t>
            </a:r>
            <a:r>
              <a:rPr lang="en-US" dirty="0" smtClean="0"/>
              <a:t>. The CBHSQ Report. August 24, 2017. Center for Behavioral Health Statistics and Quality, Substance Abuse and Mental Health Services Administration.</a:t>
            </a:r>
          </a:p>
          <a:p>
            <a:r>
              <a:rPr lang="en-US" dirty="0" smtClean="0"/>
              <a:t>Smith VC, Wilson CR. AAP Committee on Substance Use and Prevention. Families Affected by Parental Substance Use. </a:t>
            </a:r>
            <a:r>
              <a:rPr lang="en-US" i="1" dirty="0" smtClean="0"/>
              <a:t>Pediatrics</a:t>
            </a:r>
            <a:r>
              <a:rPr lang="en-US" dirty="0" smtClean="0"/>
              <a:t>. 2016; 138(2):e20161575</a:t>
            </a:r>
          </a:p>
          <a:p>
            <a:r>
              <a:rPr lang="en-US" dirty="0" smtClean="0"/>
              <a:t>Solis, JM, </a:t>
            </a:r>
            <a:r>
              <a:rPr lang="en-US" dirty="0" err="1" smtClean="0"/>
              <a:t>Shardur</a:t>
            </a:r>
            <a:r>
              <a:rPr lang="en-US" dirty="0" smtClean="0"/>
              <a:t> J, Burns A and </a:t>
            </a:r>
            <a:r>
              <a:rPr lang="en-US" dirty="0" err="1" smtClean="0"/>
              <a:t>Hussong</a:t>
            </a:r>
            <a:r>
              <a:rPr lang="en-US" dirty="0" smtClean="0"/>
              <a:t> A. Understanding the Diverse Needs of Children whose Parents Abuse Substances. </a:t>
            </a:r>
            <a:r>
              <a:rPr lang="en-US" i="1" dirty="0" err="1" smtClean="0"/>
              <a:t>Curr</a:t>
            </a:r>
            <a:r>
              <a:rPr lang="en-US" i="1" dirty="0" smtClean="0"/>
              <a:t> Drug Abuse Rev</a:t>
            </a:r>
            <a:r>
              <a:rPr lang="en-US" dirty="0" smtClean="0"/>
              <a:t>. 2012 June; 5(2):135-147</a:t>
            </a:r>
          </a:p>
          <a:p>
            <a:r>
              <a:rPr lang="en-US" dirty="0" smtClean="0"/>
              <a:t>Virginia Department of Health. Opioid Addiction Indicators</a:t>
            </a:r>
            <a:r>
              <a:rPr lang="en-US" dirty="0"/>
              <a:t>.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://www.vdh.virginia.gov/data/opioid-overdose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err="1" smtClean="0"/>
              <a:t>ChildNational</a:t>
            </a:r>
            <a:r>
              <a:rPr lang="en-US" dirty="0" smtClean="0"/>
              <a:t> Center on Substance abuse and Child Welfare. AFCARS Data 2000-2015. </a:t>
            </a:r>
            <a:r>
              <a:rPr lang="en-US" dirty="0" smtClean="0">
                <a:hlinkClick r:id="rId3"/>
              </a:rPr>
              <a:t>https://ncsacw.samsha.gov/resources/child-welfare-and-treatment-statistics.aspx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6621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 </a:t>
            </a:r>
            <a:r>
              <a:rPr lang="en-US" dirty="0" err="1" smtClean="0"/>
              <a:t>yo</a:t>
            </a:r>
            <a:r>
              <a:rPr lang="en-US" dirty="0" smtClean="0"/>
              <a:t> male referred for defiance, hyperactivity and impulsivity at school</a:t>
            </a:r>
          </a:p>
          <a:p>
            <a:pPr lvl="1"/>
            <a:r>
              <a:rPr lang="en-US" dirty="0" smtClean="0"/>
              <a:t>Recently started kindergarten</a:t>
            </a:r>
          </a:p>
          <a:p>
            <a:pPr lvl="1"/>
            <a:r>
              <a:rPr lang="en-US" dirty="0" smtClean="0"/>
              <a:t>Behind academically</a:t>
            </a:r>
          </a:p>
          <a:p>
            <a:pPr lvl="1"/>
            <a:r>
              <a:rPr lang="en-US" dirty="0" smtClean="0"/>
              <a:t>Disruptive in class, not keeping his hands to himself, talks back to teacher</a:t>
            </a:r>
          </a:p>
          <a:p>
            <a:pPr lvl="1"/>
            <a:r>
              <a:rPr lang="en-US" dirty="0" smtClean="0"/>
              <a:t>Currently living with maternal grandparents due to parental substance abuse</a:t>
            </a:r>
          </a:p>
          <a:p>
            <a:pPr lvl="1"/>
            <a:r>
              <a:rPr lang="en-US" dirty="0" smtClean="0"/>
              <a:t>During </a:t>
            </a:r>
            <a:r>
              <a:rPr lang="en-US" dirty="0" err="1" smtClean="0"/>
              <a:t>appt</a:t>
            </a:r>
            <a:r>
              <a:rPr lang="en-US" dirty="0" smtClean="0"/>
              <a:t>, told GM to “shut the h…. up”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67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Scope of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400" dirty="0" smtClean="0"/>
              <a:t>Approximately </a:t>
            </a:r>
            <a:r>
              <a:rPr lang="en-US" sz="3400" dirty="0"/>
              <a:t>20.2 million adults aged 18 or older had a past year </a:t>
            </a:r>
            <a:r>
              <a:rPr lang="en-US" sz="3400" dirty="0" smtClean="0"/>
              <a:t>SUD</a:t>
            </a:r>
            <a:endParaRPr lang="en-US" sz="3400" dirty="0"/>
          </a:p>
          <a:p>
            <a:pPr lvl="1"/>
            <a:r>
              <a:rPr lang="en-US" dirty="0"/>
              <a:t> 16.3 million with an alcohol use disorder </a:t>
            </a:r>
          </a:p>
          <a:p>
            <a:pPr lvl="1"/>
            <a:r>
              <a:rPr lang="en-US" dirty="0"/>
              <a:t>6.2 million with an illicit drug use </a:t>
            </a:r>
            <a:r>
              <a:rPr lang="en-US" dirty="0" smtClean="0"/>
              <a:t>disorder </a:t>
            </a:r>
          </a:p>
          <a:p>
            <a:pPr lvl="2"/>
            <a:r>
              <a:rPr lang="en-US" dirty="0"/>
              <a:t>O</a:t>
            </a:r>
            <a:r>
              <a:rPr lang="en-US" dirty="0" smtClean="0"/>
              <a:t>pioid abuse is rising quickly</a:t>
            </a:r>
            <a:endParaRPr lang="en-US" dirty="0"/>
          </a:p>
          <a:p>
            <a:pPr lvl="1"/>
            <a:r>
              <a:rPr lang="en-US" dirty="0"/>
              <a:t>Only 7.6% received substance abuse </a:t>
            </a:r>
            <a:r>
              <a:rPr lang="en-US" dirty="0" smtClean="0"/>
              <a:t>treatment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74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Scope of Opiate Problem (Virginia)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Opioids have been the driving force behind the large increases in fatal overdoses since </a:t>
            </a:r>
            <a:r>
              <a:rPr lang="en-US" dirty="0" smtClean="0"/>
              <a:t>2013</a:t>
            </a:r>
          </a:p>
          <a:p>
            <a:pPr lvl="0"/>
            <a:r>
              <a:rPr lang="en-US" dirty="0" smtClean="0"/>
              <a:t>Fatal </a:t>
            </a:r>
            <a:r>
              <a:rPr lang="en-US" dirty="0"/>
              <a:t>fentanyl overdoses (Rx, illicit, and analogs) increased by </a:t>
            </a:r>
            <a:r>
              <a:rPr lang="en-US" dirty="0">
                <a:solidFill>
                  <a:srgbClr val="C00000"/>
                </a:solidFill>
              </a:rPr>
              <a:t>176.4% </a:t>
            </a:r>
            <a:r>
              <a:rPr lang="en-US" dirty="0"/>
              <a:t>from 2015 to 2016 </a:t>
            </a:r>
            <a:endParaRPr lang="en-US" dirty="0" smtClean="0"/>
          </a:p>
          <a:p>
            <a:pPr lvl="0"/>
            <a:r>
              <a:rPr lang="en-US" dirty="0" smtClean="0"/>
              <a:t>Rural areas have </a:t>
            </a:r>
            <a:r>
              <a:rPr lang="en-US" dirty="0"/>
              <a:t>the highest mortality rates due to Rx </a:t>
            </a:r>
            <a:r>
              <a:rPr lang="en-US" dirty="0" smtClean="0"/>
              <a:t>opioids</a:t>
            </a:r>
          </a:p>
          <a:p>
            <a:pPr lvl="0"/>
            <a:r>
              <a:rPr lang="en-US" dirty="0"/>
              <a:t>U</a:t>
            </a:r>
            <a:r>
              <a:rPr lang="en-US" dirty="0" smtClean="0"/>
              <a:t>rban </a:t>
            </a:r>
            <a:r>
              <a:rPr lang="en-US" dirty="0"/>
              <a:t>areas have the highest mortality rates due to illicit opioids </a:t>
            </a:r>
          </a:p>
          <a:p>
            <a:pPr lvl="0"/>
            <a:r>
              <a:rPr lang="en-US" dirty="0"/>
              <a:t>The number of fatal cocaine overdoses began increasing in 2015. In 2016, 54% of fatal cocaine overdoses also had fentanyl causing death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56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810" y="347232"/>
            <a:ext cx="8278380" cy="6163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26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62000"/>
            <a:ext cx="8853112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68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356</TotalTime>
  <Words>2078</Words>
  <Application>Microsoft Office PowerPoint</Application>
  <PresentationFormat>On-screen Show (4:3)</PresentationFormat>
  <Paragraphs>207</Paragraphs>
  <Slides>41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Flow</vt:lpstr>
      <vt:lpstr>Substance Use Disorders Impact on Children and Adolescents</vt:lpstr>
      <vt:lpstr>Objectives</vt:lpstr>
      <vt:lpstr>PowerPoint Presentation</vt:lpstr>
      <vt:lpstr>PowerPoint Presentation</vt:lpstr>
      <vt:lpstr>Case Study</vt:lpstr>
      <vt:lpstr>Scope of the Problem</vt:lpstr>
      <vt:lpstr>Scope of Opiate Problem (Virginia)</vt:lpstr>
      <vt:lpstr>PowerPoint Presentation</vt:lpstr>
      <vt:lpstr>PowerPoint Presentation</vt:lpstr>
      <vt:lpstr>PowerPoint Presentation</vt:lpstr>
      <vt:lpstr>Effect on Children</vt:lpstr>
      <vt:lpstr>Effect on Children</vt:lpstr>
      <vt:lpstr>Academic and Cognitive Functioning</vt:lpstr>
      <vt:lpstr>Prenatal Exposure</vt:lpstr>
      <vt:lpstr>Rise of Neonatal Abstinence Syndrome</vt:lpstr>
      <vt:lpstr>Attachment </vt:lpstr>
      <vt:lpstr>Effect on Parenting Styles</vt:lpstr>
      <vt:lpstr>Parenting Styles Cont.</vt:lpstr>
      <vt:lpstr>30 Million Word Gap</vt:lpstr>
      <vt:lpstr>Parenting Styles Cont.</vt:lpstr>
      <vt:lpstr>Environmental and Societal Impacts</vt:lpstr>
      <vt:lpstr>Child &amp; Adolescent Maltreatment</vt:lpstr>
      <vt:lpstr>PowerPoint Presentation</vt:lpstr>
      <vt:lpstr>Emotional, Behavioral and Social Adjustment</vt:lpstr>
      <vt:lpstr>Emotional, Behavioral and Social Adjustment</vt:lpstr>
      <vt:lpstr>Case Study</vt:lpstr>
      <vt:lpstr>Case Study Cont.</vt:lpstr>
      <vt:lpstr>Case Study Cont.</vt:lpstr>
      <vt:lpstr>Future Substance Abuse </vt:lpstr>
      <vt:lpstr>Future Substance Abuse Cont.</vt:lpstr>
      <vt:lpstr>Case Study</vt:lpstr>
      <vt:lpstr>Case Study</vt:lpstr>
      <vt:lpstr>Case Study</vt:lpstr>
      <vt:lpstr>Case Study</vt:lpstr>
      <vt:lpstr>Case Study Cont.</vt:lpstr>
      <vt:lpstr>Case Study</vt:lpstr>
      <vt:lpstr>Case Study Cont.</vt:lpstr>
      <vt:lpstr>What can we do?</vt:lpstr>
      <vt:lpstr>What can we do? </vt:lpstr>
      <vt:lpstr>PowerPoint Presentation</vt:lpstr>
      <vt:lpstr>Citations</vt:lpstr>
    </vt:vector>
  </TitlesOfParts>
  <Company>CVCSB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Substance Use Disorders Impact on Children and Adolescents</dc:title>
  <dc:creator>Administrator</dc:creator>
  <cp:lastModifiedBy>Administrator</cp:lastModifiedBy>
  <cp:revision>31</cp:revision>
  <dcterms:created xsi:type="dcterms:W3CDTF">2017-10-30T12:56:31Z</dcterms:created>
  <dcterms:modified xsi:type="dcterms:W3CDTF">2017-11-13T14:56:09Z</dcterms:modified>
</cp:coreProperties>
</file>