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E21C3-F54E-D087-909B-DB848991C2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F99694-7953-D622-1654-9DAF41294A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0F33C1-6815-0180-74AB-55E13C89D747}"/>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7C8CB83F-8973-44CE-A575-160BEAB8D3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952C0C-EEF8-A00B-1F85-3026C062506B}"/>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133351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55CA7-1F0B-DF80-2668-9A5F948A5D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2F3936-2270-11A8-AA45-924F3CDDE6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C90096-E641-E52E-B5AA-9D4332B3388D}"/>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0C0A72C6-D597-4F74-8933-F56D3E7D23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85312B-28CC-1600-9C04-8E156B15BAB8}"/>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2683287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E48897-D35F-EB97-B8B2-867F9CAE0D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1A57A6-4864-B612-41DB-CC37ADAEBA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D2281A-FB65-C7C7-EB53-98F155FA5CAA}"/>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9125AD7B-EE38-0D64-E7A7-ED7CF63F40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F4CEF-9A95-5E49-24C1-695124DA8E61}"/>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492687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6C933-3D99-429C-36A7-01E67D22C1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0443D-94C0-512B-1983-06CE05E4D0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C9662B-22DD-85B9-4807-3EE13968FC5E}"/>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79DFD020-B0ED-2233-87D3-2CB1A62808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4D36F-4061-C7B1-AB1F-387320CB3C65}"/>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365233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07EE0-7045-D68F-FF4A-C51466DB20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882C90-D4C6-03E3-0F0C-1FFC2EEBA1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7BB852-4FC8-FBA1-950D-AFFAE080DAEC}"/>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FF9291B1-59A7-0F5B-A2E1-48E9DC652B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2CFEDE-B59F-2942-9086-4C25DA4A928A}"/>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2555125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C0F8-715A-D1CE-984B-907080D621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EBF84E-CFA4-1FED-6BF2-8AA54E9F1D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389C7E8-AB5D-9167-7F53-61B69D237F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EFBA64-E9A2-7A30-D664-945FF295F78B}"/>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6" name="Footer Placeholder 5">
            <a:extLst>
              <a:ext uri="{FF2B5EF4-FFF2-40B4-BE49-F238E27FC236}">
                <a16:creationId xmlns:a16="http://schemas.microsoft.com/office/drawing/2014/main" id="{30CD4B0D-8B81-9886-A3EB-7D9D57CB0A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195D5A-13EC-1D02-14E3-DF10C88092EE}"/>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111167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130B5-F6B4-0519-C64C-3F4F81A5CF9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AE2190-D827-6211-88EC-EBE54134B1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656E0B-E3C6-7D5D-C752-01D3B48253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CDE019B-D9C7-6B96-E8DD-0FEA04883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293150-44E5-9C97-C3D7-4D1836FA94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3FB7F0-8A9E-6104-2BED-A180C1484CBB}"/>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8" name="Footer Placeholder 7">
            <a:extLst>
              <a:ext uri="{FF2B5EF4-FFF2-40B4-BE49-F238E27FC236}">
                <a16:creationId xmlns:a16="http://schemas.microsoft.com/office/drawing/2014/main" id="{3397B604-4DFE-273A-E6BA-B31D379278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F6E7E8-06F4-66F2-93AA-CB0834F7D649}"/>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2650906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0823D-60EE-515A-5AEE-07467F0241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C01061-4A41-B824-99E8-848CD0F6C330}"/>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4" name="Footer Placeholder 3">
            <a:extLst>
              <a:ext uri="{FF2B5EF4-FFF2-40B4-BE49-F238E27FC236}">
                <a16:creationId xmlns:a16="http://schemas.microsoft.com/office/drawing/2014/main" id="{65007986-444A-0BAE-0859-6F1A225C87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A5C000-FD95-058C-8E03-DF31A076E186}"/>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2553071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44B2EA-164A-9068-44CB-04E8B13527DC}"/>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3" name="Footer Placeholder 2">
            <a:extLst>
              <a:ext uri="{FF2B5EF4-FFF2-40B4-BE49-F238E27FC236}">
                <a16:creationId xmlns:a16="http://schemas.microsoft.com/office/drawing/2014/main" id="{5C464AB9-D3B4-73FC-38FE-262ED76DF7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17251F9-546C-1CF7-0BD5-67250663A17E}"/>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3556702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537D8-6159-2010-1E03-9741B9BD1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874624-39E5-9DD2-2415-6E7108EBB2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C7FBF93-5E0A-A834-E6DD-72FBFA5844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F6018-CEA1-0FB3-D943-5772D8C0505C}"/>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6" name="Footer Placeholder 5">
            <a:extLst>
              <a:ext uri="{FF2B5EF4-FFF2-40B4-BE49-F238E27FC236}">
                <a16:creationId xmlns:a16="http://schemas.microsoft.com/office/drawing/2014/main" id="{26F40B8C-D10E-BCF9-E9A4-C5C05BEE62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3D0CDA-BDDD-F5D3-1B44-893393B43AC1}"/>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176263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BD46B-8B1D-0FCD-16ED-5F8C671132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0E3DEF-5BB2-236A-F485-37AC67F904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9D9622-3947-8650-1D6C-7FC8A8EC20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9C071-DC97-1643-8EB9-4654754B8CA2}"/>
              </a:ext>
            </a:extLst>
          </p:cNvPr>
          <p:cNvSpPr>
            <a:spLocks noGrp="1"/>
          </p:cNvSpPr>
          <p:nvPr>
            <p:ph type="dt" sz="half" idx="10"/>
          </p:nvPr>
        </p:nvSpPr>
        <p:spPr/>
        <p:txBody>
          <a:bodyPr/>
          <a:lstStyle/>
          <a:p>
            <a:fld id="{75954308-6D9B-4180-9CDA-D654E1F259A6}" type="datetimeFigureOut">
              <a:rPr lang="en-GB" smtClean="0"/>
              <a:t>05/10/2022</a:t>
            </a:fld>
            <a:endParaRPr lang="en-GB"/>
          </a:p>
        </p:txBody>
      </p:sp>
      <p:sp>
        <p:nvSpPr>
          <p:cNvPr id="6" name="Footer Placeholder 5">
            <a:extLst>
              <a:ext uri="{FF2B5EF4-FFF2-40B4-BE49-F238E27FC236}">
                <a16:creationId xmlns:a16="http://schemas.microsoft.com/office/drawing/2014/main" id="{81EBE9ED-B4D2-EFD0-03CC-F46CBD1136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26E054-59E0-0A41-D022-396A7324EEC7}"/>
              </a:ext>
            </a:extLst>
          </p:cNvPr>
          <p:cNvSpPr>
            <a:spLocks noGrp="1"/>
          </p:cNvSpPr>
          <p:nvPr>
            <p:ph type="sldNum" sz="quarter" idx="12"/>
          </p:nvPr>
        </p:nvSpPr>
        <p:spPr/>
        <p:txBody>
          <a:bodyPr/>
          <a:lstStyle/>
          <a:p>
            <a:fld id="{ECE6EF75-844C-430A-91B9-FB9CE71FCF92}" type="slidenum">
              <a:rPr lang="en-GB" smtClean="0"/>
              <a:t>‹#›</a:t>
            </a:fld>
            <a:endParaRPr lang="en-GB"/>
          </a:p>
        </p:txBody>
      </p:sp>
    </p:spTree>
    <p:extLst>
      <p:ext uri="{BB962C8B-B14F-4D97-AF65-F5344CB8AC3E}">
        <p14:creationId xmlns:p14="http://schemas.microsoft.com/office/powerpoint/2010/main" val="85299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5F2F0-48AC-731F-20F0-4EE2D90F8D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D6D741-BB85-B34F-6B04-3ED6B6FBF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320B43-35B7-8223-398E-FDC6A8917C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54308-6D9B-4180-9CDA-D654E1F259A6}" type="datetimeFigureOut">
              <a:rPr lang="en-GB" smtClean="0"/>
              <a:t>05/10/2022</a:t>
            </a:fld>
            <a:endParaRPr lang="en-GB"/>
          </a:p>
        </p:txBody>
      </p:sp>
      <p:sp>
        <p:nvSpPr>
          <p:cNvPr id="5" name="Footer Placeholder 4">
            <a:extLst>
              <a:ext uri="{FF2B5EF4-FFF2-40B4-BE49-F238E27FC236}">
                <a16:creationId xmlns:a16="http://schemas.microsoft.com/office/drawing/2014/main" id="{7CE1D23C-E02D-F5FF-8B78-EF56534E0A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8248CB-5ECD-DFC0-2BD7-13358F8EAA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6EF75-844C-430A-91B9-FB9CE71FCF92}" type="slidenum">
              <a:rPr lang="en-GB" smtClean="0"/>
              <a:t>‹#›</a:t>
            </a:fld>
            <a:endParaRPr lang="en-GB"/>
          </a:p>
        </p:txBody>
      </p:sp>
    </p:spTree>
    <p:extLst>
      <p:ext uri="{BB962C8B-B14F-4D97-AF65-F5344CB8AC3E}">
        <p14:creationId xmlns:p14="http://schemas.microsoft.com/office/powerpoint/2010/main" val="1953941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Triangle 3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0FB3FB-C967-BC0F-0A62-C24701BF0F8E}"/>
              </a:ext>
            </a:extLst>
          </p:cNvPr>
          <p:cNvSpPr>
            <a:spLocks noGrp="1"/>
          </p:cNvSpPr>
          <p:nvPr>
            <p:ph type="ctrTitle"/>
          </p:nvPr>
        </p:nvSpPr>
        <p:spPr>
          <a:xfrm>
            <a:off x="965200" y="1383528"/>
            <a:ext cx="5925989" cy="3167510"/>
          </a:xfrm>
        </p:spPr>
        <p:txBody>
          <a:bodyPr anchor="b">
            <a:normAutofit/>
          </a:bodyPr>
          <a:lstStyle/>
          <a:p>
            <a:pPr algn="r"/>
            <a:r>
              <a:rPr lang="en-GB"/>
              <a:t>Cameroon Nurses &amp; Midwives Association UK</a:t>
            </a:r>
          </a:p>
        </p:txBody>
      </p:sp>
      <p:sp>
        <p:nvSpPr>
          <p:cNvPr id="3" name="Subtitle 2">
            <a:extLst>
              <a:ext uri="{FF2B5EF4-FFF2-40B4-BE49-F238E27FC236}">
                <a16:creationId xmlns:a16="http://schemas.microsoft.com/office/drawing/2014/main" id="{DF861CE9-B0B2-23EC-3BAB-66D15D166B4C}"/>
              </a:ext>
            </a:extLst>
          </p:cNvPr>
          <p:cNvSpPr>
            <a:spLocks noGrp="1"/>
          </p:cNvSpPr>
          <p:nvPr>
            <p:ph type="subTitle" idx="1"/>
          </p:nvPr>
        </p:nvSpPr>
        <p:spPr>
          <a:xfrm>
            <a:off x="965201" y="4582814"/>
            <a:ext cx="5925987" cy="1312657"/>
          </a:xfrm>
        </p:spPr>
        <p:txBody>
          <a:bodyPr anchor="t">
            <a:normAutofit/>
          </a:bodyPr>
          <a:lstStyle/>
          <a:p>
            <a:pPr algn="r"/>
            <a:r>
              <a:rPr lang="en-GB" b="1" dirty="0"/>
              <a:t>Rose Hombo</a:t>
            </a:r>
            <a:endParaRPr lang="en-GB" b="1"/>
          </a:p>
          <a:p>
            <a:pPr algn="r"/>
            <a:r>
              <a:rPr lang="en-GB" b="1" dirty="0"/>
              <a:t>President – CNMA-UK</a:t>
            </a:r>
            <a:endParaRPr lang="en-GB" b="1"/>
          </a:p>
        </p:txBody>
      </p:sp>
      <p:pic>
        <p:nvPicPr>
          <p:cNvPr id="7" name="Picture 6" descr="Logo&#10;&#10;Description automatically generated with medium confidence">
            <a:extLst>
              <a:ext uri="{FF2B5EF4-FFF2-40B4-BE49-F238E27FC236}">
                <a16:creationId xmlns:a16="http://schemas.microsoft.com/office/drawing/2014/main" id="{21589625-D363-7E47-F322-D9E83E41B1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9140" y="2209474"/>
            <a:ext cx="2489416" cy="2489416"/>
          </a:xfrm>
          <a:prstGeom prst="rect">
            <a:avLst/>
          </a:prstGeom>
        </p:spPr>
      </p:pic>
    </p:spTree>
    <p:extLst>
      <p:ext uri="{BB962C8B-B14F-4D97-AF65-F5344CB8AC3E}">
        <p14:creationId xmlns:p14="http://schemas.microsoft.com/office/powerpoint/2010/main" val="310904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1" name="Rectangle 150">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ight Triangle 152">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with medium confidence">
            <a:extLst>
              <a:ext uri="{FF2B5EF4-FFF2-40B4-BE49-F238E27FC236}">
                <a16:creationId xmlns:a16="http://schemas.microsoft.com/office/drawing/2014/main" id="{63F1AEAB-94F5-E968-FE5D-FAFB777E81D7}"/>
              </a:ext>
            </a:extLst>
          </p:cNvPr>
          <p:cNvPicPr>
            <a:picLocks noChangeAspect="1"/>
          </p:cNvPicPr>
          <p:nvPr/>
        </p:nvPicPr>
        <p:blipFill rotWithShape="1">
          <a:blip r:embed="rId2">
            <a:extLst>
              <a:ext uri="{28A0092B-C50C-407E-A947-70E740481C1C}">
                <a14:useLocalDpi xmlns:a14="http://schemas.microsoft.com/office/drawing/2010/main" val="0"/>
              </a:ext>
            </a:extLst>
          </a:blip>
          <a:srcRect l="15227" r="15177" b="1"/>
          <a:stretch/>
        </p:blipFill>
        <p:spPr>
          <a:xfrm>
            <a:off x="7544661" y="323519"/>
            <a:ext cx="4323899" cy="6212748"/>
          </a:xfrm>
          <a:custGeom>
            <a:avLst/>
            <a:gdLst/>
            <a:ahLst/>
            <a:cxnLst/>
            <a:rect l="l" t="t" r="r" b="b"/>
            <a:pathLst>
              <a:path w="4323899" h="6212748">
                <a:moveTo>
                  <a:pt x="0" y="0"/>
                </a:moveTo>
                <a:lnTo>
                  <a:pt x="4323899" y="0"/>
                </a:lnTo>
                <a:lnTo>
                  <a:pt x="4323899" y="2864954"/>
                </a:lnTo>
                <a:lnTo>
                  <a:pt x="880454" y="6212748"/>
                </a:lnTo>
                <a:lnTo>
                  <a:pt x="0" y="6212748"/>
                </a:lnTo>
                <a:close/>
              </a:path>
            </a:pathLst>
          </a:custGeom>
        </p:spPr>
      </p:pic>
      <p:sp>
        <p:nvSpPr>
          <p:cNvPr id="155" name="Rectangle 154">
            <a:extLst>
              <a:ext uri="{FF2B5EF4-FFF2-40B4-BE49-F238E27FC236}">
                <a16:creationId xmlns:a16="http://schemas.microsoft.com/office/drawing/2014/main" id="{51C89C42-AF83-451A-81EA-472844755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AC372F-D171-F9CD-6308-69992B9991C1}"/>
              </a:ext>
            </a:extLst>
          </p:cNvPr>
          <p:cNvSpPr>
            <a:spLocks noGrp="1"/>
          </p:cNvSpPr>
          <p:nvPr>
            <p:ph type="title"/>
          </p:nvPr>
        </p:nvSpPr>
        <p:spPr>
          <a:xfrm>
            <a:off x="934721" y="1188637"/>
            <a:ext cx="7254240" cy="1597228"/>
          </a:xfrm>
        </p:spPr>
        <p:txBody>
          <a:bodyPr vert="horz" lIns="91440" tIns="45720" rIns="91440" bIns="45720" rtlCol="0">
            <a:normAutofit fontScale="90000"/>
          </a:bodyPr>
          <a:lstStyle/>
          <a:p>
            <a:pPr marL="285750" indent="-285750" algn="ctr">
              <a:buFont typeface="Arial" panose="020B0604020202020204" pitchFamily="34" charset="0"/>
              <a:buChar char="•"/>
            </a:pPr>
            <a:br>
              <a:rPr lang="en-US" sz="1500" b="1" dirty="0"/>
            </a:br>
            <a:br>
              <a:rPr lang="en-US" sz="1500" b="1" dirty="0"/>
            </a:br>
            <a:br>
              <a:rPr lang="en-US" sz="1500" b="1" dirty="0"/>
            </a:br>
            <a:br>
              <a:rPr lang="en-US" sz="1500" b="1" dirty="0"/>
            </a:br>
            <a:br>
              <a:rPr lang="en-US" sz="1500" b="1" dirty="0"/>
            </a:br>
            <a:r>
              <a:rPr lang="en-US" sz="2200" b="1" u="sng" dirty="0">
                <a:latin typeface="+mn-lt"/>
              </a:rPr>
              <a:t>Background </a:t>
            </a:r>
            <a:r>
              <a:rPr lang="en-US" sz="2200" b="1" dirty="0">
                <a:latin typeface="+mn-lt"/>
              </a:rPr>
              <a:t>:</a:t>
            </a:r>
            <a:br>
              <a:rPr lang="en-US" sz="1500" b="1" dirty="0"/>
            </a:br>
            <a:br>
              <a:rPr lang="en-US" sz="1500" b="1" dirty="0"/>
            </a:br>
            <a:r>
              <a:rPr lang="en-US" sz="1500" b="1" dirty="0"/>
              <a:t>- Started in 2008 by 2 nurses</a:t>
            </a:r>
            <a:br>
              <a:rPr lang="en-US" sz="1500" b="1" dirty="0"/>
            </a:br>
            <a:r>
              <a:rPr lang="en-US" sz="1500" b="1" dirty="0"/>
              <a:t>- It is a non-party political organaisation, formed by and for Cameroonian registered nurses, -midwives and  health visitors who work and live in the united kingdom</a:t>
            </a:r>
            <a:br>
              <a:rPr lang="en-US" sz="1500" b="1" dirty="0"/>
            </a:br>
            <a:r>
              <a:rPr lang="en-US" sz="1500" b="1" dirty="0"/>
              <a:t>-  we are yet to become a registered charity</a:t>
            </a:r>
            <a:br>
              <a:rPr lang="en-US" sz="1500" b="1" dirty="0"/>
            </a:br>
            <a:r>
              <a:rPr lang="en-US" sz="1500" b="1" dirty="0"/>
              <a:t>-  we now have 35 registered active members</a:t>
            </a:r>
            <a:br>
              <a:rPr lang="en-US" sz="1500" b="1" dirty="0"/>
            </a:br>
            <a:br>
              <a:rPr lang="en-US" sz="1500" b="1" dirty="0"/>
            </a:br>
            <a:br>
              <a:rPr lang="en-US" sz="1500" b="1" dirty="0"/>
            </a:br>
            <a:r>
              <a:rPr lang="en-US" sz="1500" b="1" dirty="0"/>
              <a:t> </a:t>
            </a:r>
            <a:br>
              <a:rPr lang="en-US" sz="1500" b="1" dirty="0"/>
            </a:br>
            <a:br>
              <a:rPr lang="en-US" sz="1500" b="1" dirty="0"/>
            </a:br>
            <a:br>
              <a:rPr lang="en-US" sz="1500" b="1" dirty="0"/>
            </a:br>
            <a:br>
              <a:rPr lang="en-US" sz="1500" b="1" dirty="0"/>
            </a:br>
            <a:br>
              <a:rPr lang="en-US" sz="1500" b="1" dirty="0"/>
            </a:br>
            <a:br>
              <a:rPr lang="en-US" sz="1500" b="1" dirty="0"/>
            </a:br>
            <a:endParaRPr lang="en-US" sz="1500" b="1" dirty="0"/>
          </a:p>
        </p:txBody>
      </p:sp>
      <p:sp>
        <p:nvSpPr>
          <p:cNvPr id="110" name="Content Placeholder 85">
            <a:extLst>
              <a:ext uri="{FF2B5EF4-FFF2-40B4-BE49-F238E27FC236}">
                <a16:creationId xmlns:a16="http://schemas.microsoft.com/office/drawing/2014/main" id="{66F1FC2A-BC22-E911-C09D-C3CD6B450B00}"/>
              </a:ext>
            </a:extLst>
          </p:cNvPr>
          <p:cNvSpPr>
            <a:spLocks noGrp="1"/>
          </p:cNvSpPr>
          <p:nvPr>
            <p:ph idx="1"/>
          </p:nvPr>
        </p:nvSpPr>
        <p:spPr>
          <a:xfrm>
            <a:off x="1123359" y="2998278"/>
            <a:ext cx="5917520" cy="2728198"/>
          </a:xfrm>
        </p:spPr>
        <p:txBody>
          <a:bodyPr anchor="t">
            <a:normAutofit/>
          </a:bodyPr>
          <a:lstStyle/>
          <a:p>
            <a:pPr marL="0" indent="0">
              <a:buNone/>
            </a:pPr>
            <a:r>
              <a:rPr lang="en-US" sz="2000" b="1"/>
              <a:t>Our Mission Statement</a:t>
            </a:r>
          </a:p>
          <a:p>
            <a:pPr marL="0" indent="0">
              <a:buNone/>
            </a:pPr>
            <a:r>
              <a:rPr lang="en-US" sz="2000" i="1"/>
              <a:t>“We aim to work creatively &amp; proactively to support Cameroonian Nurses, Midwives &amp; Health visitors working &amp; living in the UK, professionally, socially and  to assists with health-related issues both in Cameroon &amp; the UK”</a:t>
            </a:r>
          </a:p>
          <a:p>
            <a:pPr marL="0" indent="0">
              <a:buNone/>
            </a:pPr>
            <a:endParaRPr lang="en-US" sz="2000"/>
          </a:p>
        </p:txBody>
      </p:sp>
    </p:spTree>
    <p:extLst>
      <p:ext uri="{BB962C8B-B14F-4D97-AF65-F5344CB8AC3E}">
        <p14:creationId xmlns:p14="http://schemas.microsoft.com/office/powerpoint/2010/main" val="168733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Logo&#10;&#10;Description automatically generated with medium confidence">
            <a:extLst>
              <a:ext uri="{FF2B5EF4-FFF2-40B4-BE49-F238E27FC236}">
                <a16:creationId xmlns:a16="http://schemas.microsoft.com/office/drawing/2014/main" id="{2C1A5489-625F-38D2-9603-BDD8B329BC86}"/>
              </a:ext>
            </a:extLst>
          </p:cNvPr>
          <p:cNvPicPr>
            <a:picLocks noChangeAspect="1"/>
          </p:cNvPicPr>
          <p:nvPr/>
        </p:nvPicPr>
        <p:blipFill rotWithShape="1">
          <a:blip r:embed="rId2">
            <a:extLst>
              <a:ext uri="{28A0092B-C50C-407E-A947-70E740481C1C}">
                <a14:useLocalDpi xmlns:a14="http://schemas.microsoft.com/office/drawing/2010/main" val="0"/>
              </a:ext>
            </a:extLst>
          </a:blip>
          <a:srcRect l="15227" r="15177" b="1"/>
          <a:stretch/>
        </p:blipFill>
        <p:spPr>
          <a:xfrm>
            <a:off x="7544661" y="323519"/>
            <a:ext cx="4323899" cy="6212748"/>
          </a:xfrm>
          <a:custGeom>
            <a:avLst/>
            <a:gdLst/>
            <a:ahLst/>
            <a:cxnLst/>
            <a:rect l="l" t="t" r="r" b="b"/>
            <a:pathLst>
              <a:path w="4323899" h="6212748">
                <a:moveTo>
                  <a:pt x="0" y="0"/>
                </a:moveTo>
                <a:lnTo>
                  <a:pt x="4323899" y="0"/>
                </a:lnTo>
                <a:lnTo>
                  <a:pt x="4323899" y="2864954"/>
                </a:lnTo>
                <a:lnTo>
                  <a:pt x="880454" y="6212748"/>
                </a:lnTo>
                <a:lnTo>
                  <a:pt x="0" y="6212748"/>
                </a:lnTo>
                <a:close/>
              </a:path>
            </a:pathLst>
          </a:custGeom>
        </p:spPr>
      </p:pic>
      <p:sp>
        <p:nvSpPr>
          <p:cNvPr id="18" name="Rectangle 17">
            <a:extLst>
              <a:ext uri="{FF2B5EF4-FFF2-40B4-BE49-F238E27FC236}">
                <a16:creationId xmlns:a16="http://schemas.microsoft.com/office/drawing/2014/main" id="{51C89C42-AF83-451A-81EA-472844755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7FC601-6A70-500F-C10B-265E0B0F8D36}"/>
              </a:ext>
            </a:extLst>
          </p:cNvPr>
          <p:cNvSpPr>
            <a:spLocks noGrp="1"/>
          </p:cNvSpPr>
          <p:nvPr>
            <p:ph type="title"/>
          </p:nvPr>
        </p:nvSpPr>
        <p:spPr>
          <a:xfrm>
            <a:off x="1123359" y="1188637"/>
            <a:ext cx="5917521" cy="884003"/>
          </a:xfrm>
        </p:spPr>
        <p:txBody>
          <a:bodyPr>
            <a:normAutofit/>
          </a:bodyPr>
          <a:lstStyle/>
          <a:p>
            <a:r>
              <a:rPr lang="en-GB" sz="4000" b="1" dirty="0"/>
              <a:t>Our Objectives 2022- 25</a:t>
            </a:r>
          </a:p>
        </p:txBody>
      </p:sp>
      <p:sp>
        <p:nvSpPr>
          <p:cNvPr id="7" name="Content Placeholder 6">
            <a:extLst>
              <a:ext uri="{FF2B5EF4-FFF2-40B4-BE49-F238E27FC236}">
                <a16:creationId xmlns:a16="http://schemas.microsoft.com/office/drawing/2014/main" id="{FF59CED8-8DD9-F98C-9AA6-5F4CAD650C77}"/>
              </a:ext>
            </a:extLst>
          </p:cNvPr>
          <p:cNvSpPr>
            <a:spLocks noGrp="1"/>
          </p:cNvSpPr>
          <p:nvPr>
            <p:ph idx="1"/>
          </p:nvPr>
        </p:nvSpPr>
        <p:spPr>
          <a:xfrm>
            <a:off x="641774" y="2458720"/>
            <a:ext cx="6998545" cy="3545840"/>
          </a:xfrm>
        </p:spPr>
        <p:txBody>
          <a:bodyPr anchor="t">
            <a:noAutofit/>
          </a:bodyPr>
          <a:lstStyle/>
          <a:p>
            <a:r>
              <a:rPr lang="en-US" sz="1600" b="1" dirty="0"/>
              <a:t>Increase publicity for our association(Active recruitment of Members)</a:t>
            </a:r>
          </a:p>
          <a:p>
            <a:r>
              <a:rPr lang="en-US" sz="1600" b="1" dirty="0"/>
              <a:t>Strengthen Relationship within the diaspora community</a:t>
            </a:r>
          </a:p>
          <a:p>
            <a:r>
              <a:rPr lang="en-US" sz="1600" b="1" dirty="0"/>
              <a:t>To provide a Pastoral care support to its group member through eight structured sessions which is culturally sensitive to the needs of the association members through social and spiritual support, acknowledging the impact of the pandemic and systems /institutional discrimination.</a:t>
            </a:r>
          </a:p>
          <a:p>
            <a:r>
              <a:rPr lang="en-US" sz="1600" b="1" dirty="0"/>
              <a:t> Develop some twining programmes between the UK &amp; Cameroon( Nurse/Midwifery Education programmes)</a:t>
            </a:r>
          </a:p>
          <a:p>
            <a:r>
              <a:rPr lang="en-US" sz="1600" b="1" dirty="0"/>
              <a:t>To develop an induction package for its member with fucus on carer coaching &amp; Mentoring support.</a:t>
            </a:r>
          </a:p>
          <a:p>
            <a:r>
              <a:rPr lang="en-US" sz="1600" b="1" dirty="0"/>
              <a:t>Registered Charity application</a:t>
            </a:r>
            <a:endParaRPr lang="en-GB" sz="1600" b="1" dirty="0"/>
          </a:p>
        </p:txBody>
      </p:sp>
    </p:spTree>
    <p:extLst>
      <p:ext uri="{BB962C8B-B14F-4D97-AF65-F5344CB8AC3E}">
        <p14:creationId xmlns:p14="http://schemas.microsoft.com/office/powerpoint/2010/main" val="707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with medium confidence">
            <a:extLst>
              <a:ext uri="{FF2B5EF4-FFF2-40B4-BE49-F238E27FC236}">
                <a16:creationId xmlns:a16="http://schemas.microsoft.com/office/drawing/2014/main" id="{13CB74BB-E8EE-E3E4-2847-83D73BD7FA5C}"/>
              </a:ext>
            </a:extLst>
          </p:cNvPr>
          <p:cNvPicPr>
            <a:picLocks noChangeAspect="1"/>
          </p:cNvPicPr>
          <p:nvPr/>
        </p:nvPicPr>
        <p:blipFill rotWithShape="1">
          <a:blip r:embed="rId2">
            <a:extLst>
              <a:ext uri="{28A0092B-C50C-407E-A947-70E740481C1C}">
                <a14:useLocalDpi xmlns:a14="http://schemas.microsoft.com/office/drawing/2010/main" val="0"/>
              </a:ext>
            </a:extLst>
          </a:blip>
          <a:srcRect l="15227" r="15177" b="1"/>
          <a:stretch/>
        </p:blipFill>
        <p:spPr>
          <a:xfrm>
            <a:off x="7544661" y="323519"/>
            <a:ext cx="4323899" cy="6212748"/>
          </a:xfrm>
          <a:custGeom>
            <a:avLst/>
            <a:gdLst/>
            <a:ahLst/>
            <a:cxnLst/>
            <a:rect l="l" t="t" r="r" b="b"/>
            <a:pathLst>
              <a:path w="4323899" h="6212748">
                <a:moveTo>
                  <a:pt x="0" y="0"/>
                </a:moveTo>
                <a:lnTo>
                  <a:pt x="4323899" y="0"/>
                </a:lnTo>
                <a:lnTo>
                  <a:pt x="4323899" y="2864954"/>
                </a:lnTo>
                <a:lnTo>
                  <a:pt x="880454" y="6212748"/>
                </a:lnTo>
                <a:lnTo>
                  <a:pt x="0" y="6212748"/>
                </a:lnTo>
                <a:close/>
              </a:path>
            </a:pathLst>
          </a:custGeom>
        </p:spPr>
      </p:pic>
      <p:sp>
        <p:nvSpPr>
          <p:cNvPr id="14" name="Rectangle 13">
            <a:extLst>
              <a:ext uri="{FF2B5EF4-FFF2-40B4-BE49-F238E27FC236}">
                <a16:creationId xmlns:a16="http://schemas.microsoft.com/office/drawing/2014/main" id="{51C89C42-AF83-451A-81EA-472844755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82544-0CC5-C31A-F098-AC49F7342FB9}"/>
              </a:ext>
            </a:extLst>
          </p:cNvPr>
          <p:cNvSpPr>
            <a:spLocks noGrp="1"/>
          </p:cNvSpPr>
          <p:nvPr>
            <p:ph type="title"/>
          </p:nvPr>
        </p:nvSpPr>
        <p:spPr>
          <a:xfrm>
            <a:off x="1123359" y="1188637"/>
            <a:ext cx="5917521" cy="1597228"/>
          </a:xfrm>
        </p:spPr>
        <p:txBody>
          <a:bodyPr>
            <a:normAutofit/>
          </a:bodyPr>
          <a:lstStyle/>
          <a:p>
            <a:r>
              <a:rPr lang="en-GB" sz="6000"/>
              <a:t>Our Processes</a:t>
            </a:r>
          </a:p>
        </p:txBody>
      </p:sp>
      <p:sp>
        <p:nvSpPr>
          <p:cNvPr id="3" name="Content Placeholder 2">
            <a:extLst>
              <a:ext uri="{FF2B5EF4-FFF2-40B4-BE49-F238E27FC236}">
                <a16:creationId xmlns:a16="http://schemas.microsoft.com/office/drawing/2014/main" id="{DFCA8E6C-E5CC-52BF-6274-60F003582867}"/>
              </a:ext>
            </a:extLst>
          </p:cNvPr>
          <p:cNvSpPr>
            <a:spLocks noGrp="1"/>
          </p:cNvSpPr>
          <p:nvPr>
            <p:ph idx="1"/>
          </p:nvPr>
        </p:nvSpPr>
        <p:spPr>
          <a:xfrm>
            <a:off x="1123359" y="2998278"/>
            <a:ext cx="5917520" cy="2728198"/>
          </a:xfrm>
        </p:spPr>
        <p:txBody>
          <a:bodyPr anchor="t">
            <a:normAutofit/>
          </a:bodyPr>
          <a:lstStyle/>
          <a:p>
            <a:pPr marL="0" indent="0">
              <a:buNone/>
            </a:pPr>
            <a:endParaRPr lang="en-US" sz="2000"/>
          </a:p>
          <a:p>
            <a:r>
              <a:rPr lang="en-US" sz="2000"/>
              <a:t>Meetings (Bi-monthly)</a:t>
            </a:r>
          </a:p>
          <a:p>
            <a:r>
              <a:rPr lang="en-US" sz="2000"/>
              <a:t>Executive Meetings – Quarterly</a:t>
            </a:r>
          </a:p>
          <a:p>
            <a:r>
              <a:rPr lang="en-US" sz="2000"/>
              <a:t>Annual general meetings- November</a:t>
            </a:r>
          </a:p>
          <a:p>
            <a:r>
              <a:rPr lang="en-US" sz="2000"/>
              <a:t>Support to projects/locally/Cameroon/International</a:t>
            </a:r>
          </a:p>
          <a:p>
            <a:r>
              <a:rPr lang="en-US" sz="2000"/>
              <a:t>Member dues</a:t>
            </a:r>
          </a:p>
          <a:p>
            <a:endParaRPr lang="en-GB" sz="2000"/>
          </a:p>
        </p:txBody>
      </p:sp>
    </p:spTree>
    <p:extLst>
      <p:ext uri="{BB962C8B-B14F-4D97-AF65-F5344CB8AC3E}">
        <p14:creationId xmlns:p14="http://schemas.microsoft.com/office/powerpoint/2010/main" val="1552756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255</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Cameroon Nurses &amp; Midwives Association UK</vt:lpstr>
      <vt:lpstr>     Background :  - Started in 2008 by 2 nurses - It is a non-party political organaisation, formed by and for Cameroonian registered nurses, -midwives and  health visitors who work and live in the united kingdom -  we are yet to become a registered charity -  we now have 35 registered active members          </vt:lpstr>
      <vt:lpstr>Our Objectives 2022- 25</vt:lpstr>
      <vt:lpstr>Our Processes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Cameroon Nurses &amp; Midwives Association UK</dc:title>
  <dc:creator>Hombo Rose (RNU) Oxford Health</dc:creator>
  <cp:lastModifiedBy>Hombo Rose (RNU) Oxford Health</cp:lastModifiedBy>
  <cp:revision>1</cp:revision>
  <dcterms:created xsi:type="dcterms:W3CDTF">2022-10-03T09:07:34Z</dcterms:created>
  <dcterms:modified xsi:type="dcterms:W3CDTF">2022-10-05T10:23:11Z</dcterms:modified>
</cp:coreProperties>
</file>