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72" autoAdjust="0"/>
    <p:restoredTop sz="95380" autoAdjust="0"/>
  </p:normalViewPr>
  <p:slideViewPr>
    <p:cSldViewPr>
      <p:cViewPr varScale="1">
        <p:scale>
          <a:sx n="78" d="100"/>
          <a:sy n="78" d="100"/>
        </p:scale>
        <p:origin x="763"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58440643-2DDA-4F7F-95F1-5F5DF7EF5FA6}" type="datetimeFigureOut">
              <a:rPr lang="en-US" smtClean="0"/>
              <a:pPr/>
              <a:t>11/7/2020</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2861B5AB-2858-4191-AA1B-EFD98D8C344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58440643-2DDA-4F7F-95F1-5F5DF7EF5FA6}" type="datetimeFigureOut">
              <a:rPr lang="en-US" smtClean="0"/>
              <a:pPr/>
              <a:t>11/7/2020</a:t>
            </a:fld>
            <a:endParaRPr lang="en-US" dirty="0"/>
          </a:p>
        </p:txBody>
      </p:sp>
      <p:sp>
        <p:nvSpPr>
          <p:cNvPr id="27" name="Slide Number Placeholder 26"/>
          <p:cNvSpPr>
            <a:spLocks noGrp="1"/>
          </p:cNvSpPr>
          <p:nvPr>
            <p:ph type="sldNum" sz="quarter" idx="11"/>
          </p:nvPr>
        </p:nvSpPr>
        <p:spPr/>
        <p:txBody>
          <a:bodyPr rtlCol="0"/>
          <a:lstStyle/>
          <a:p>
            <a:fld id="{2861B5AB-2858-4191-AA1B-EFD98D8C344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58440643-2DDA-4F7F-95F1-5F5DF7EF5FA6}" type="datetimeFigureOut">
              <a:rPr lang="en-US" smtClean="0"/>
              <a:pPr/>
              <a:t>11/7/2020</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2861B5AB-2858-4191-AA1B-EFD98D8C344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440643-2DDA-4F7F-95F1-5F5DF7EF5FA6}" type="datetimeFigureOut">
              <a:rPr lang="en-US" smtClean="0"/>
              <a:pPr/>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61B5AB-2858-4191-AA1B-EFD98D8C344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8440643-2DDA-4F7F-95F1-5F5DF7EF5FA6}" type="datetimeFigureOut">
              <a:rPr lang="en-US" smtClean="0"/>
              <a:pPr/>
              <a:t>11/7/2020</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2861B5AB-2858-4191-AA1B-EFD98D8C344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iblegateway.com/passage/?search=Habakkuk+2%3A12-14&amp;version=NKJV#fen-NKJV-22762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47801"/>
            <a:ext cx="11506200" cy="2057401"/>
          </a:xfrm>
        </p:spPr>
        <p:txBody>
          <a:bodyPr>
            <a:normAutofit fontScale="90000"/>
          </a:bodyPr>
          <a:lstStyle/>
          <a:p>
            <a:pPr algn="ctr"/>
            <a:br>
              <a:rPr lang="en-US" sz="4000" dirty="0"/>
            </a:br>
            <a:r>
              <a:rPr lang="en-US" sz="6000" b="1" dirty="0"/>
              <a:t>In Times Like These</a:t>
            </a:r>
            <a:br>
              <a:rPr lang="en-US" sz="4000" dirty="0"/>
            </a:br>
            <a:endParaRPr lang="en-US" sz="4000" dirty="0"/>
          </a:p>
        </p:txBody>
      </p:sp>
      <p:sp>
        <p:nvSpPr>
          <p:cNvPr id="3" name="Subtitle 2"/>
          <p:cNvSpPr>
            <a:spLocks noGrp="1"/>
          </p:cNvSpPr>
          <p:nvPr>
            <p:ph type="subTitle" idx="1"/>
          </p:nvPr>
        </p:nvSpPr>
        <p:spPr>
          <a:xfrm>
            <a:off x="1981200" y="4191000"/>
            <a:ext cx="6096000" cy="762000"/>
          </a:xfrm>
        </p:spPr>
        <p:txBody>
          <a:bodyPr>
            <a:noAutofit/>
          </a:bodyPr>
          <a:lstStyle/>
          <a:p>
            <a:pPr algn="ctr"/>
            <a:r>
              <a:rPr lang="en-US" sz="5400" b="1" i="1" dirty="0"/>
              <a:t>1 Peter 2:11-17</a:t>
            </a:r>
            <a:endParaRPr lang="en-US" sz="5400" b="1" kern="10" dirty="0">
              <a:ln w="9525">
                <a:solidFill>
                  <a:srgbClr val="000000"/>
                </a:solidFill>
                <a:round/>
                <a:headEnd/>
                <a:tailEnd/>
              </a:ln>
              <a:solidFill>
                <a:schemeClr val="tx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762000"/>
          </a:xfrm>
        </p:spPr>
        <p:txBody>
          <a:bodyPr>
            <a:normAutofit fontScale="90000"/>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447800"/>
            <a:ext cx="11734800" cy="5410200"/>
          </a:xfrm>
        </p:spPr>
        <p:txBody>
          <a:bodyPr>
            <a:normAutofit fontScale="25000" lnSpcReduction="20000"/>
          </a:bodyPr>
          <a:lstStyle/>
          <a:p>
            <a:pPr marL="0" marR="0" indent="0" algn="just">
              <a:lnSpc>
                <a:spcPct val="115000"/>
              </a:lnSpc>
              <a:spcBef>
                <a:spcPts val="0"/>
              </a:spcBef>
              <a:spcAft>
                <a:spcPts val="0"/>
              </a:spcAft>
              <a:buNone/>
            </a:pPr>
            <a:r>
              <a:rPr lang="en-US" sz="17600" b="1" dirty="0">
                <a:solidFill>
                  <a:srgbClr val="111111"/>
                </a:solidFill>
                <a:latin typeface="Franklin Gothic Medium" panose="020B0603020102020204" pitchFamily="34" charset="0"/>
                <a:ea typeface="Calibri" panose="020F0502020204030204" pitchFamily="34" charset="0"/>
                <a:cs typeface="Helvetica" panose="020B0604020202020204" pitchFamily="34" charset="0"/>
              </a:rPr>
              <a:t>G</a:t>
            </a: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od </a:t>
            </a:r>
            <a:r>
              <a:rPr lang="en-US" sz="17600" b="1" dirty="0">
                <a:solidFill>
                  <a:srgbClr val="111111"/>
                </a:solidFill>
                <a:latin typeface="Franklin Gothic Medium" panose="020B0603020102020204" pitchFamily="34" charset="0"/>
                <a:ea typeface="Calibri" panose="020F0502020204030204" pitchFamily="34" charset="0"/>
                <a:cs typeface="Helvetica" panose="020B0604020202020204" pitchFamily="34" charset="0"/>
              </a:rPr>
              <a:t>Will Be Glorified</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50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Daniel 2:44 “In the days of those kings, the God of the heavens will set up a kingdom that will never be destroyed, and this kingdom will not be left to another people. It will crush all these kingdoms and bring them to an end, but will itself endure forever.</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846799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762000"/>
          </a:xfrm>
        </p:spPr>
        <p:txBody>
          <a:bodyPr>
            <a:normAutofit fontScale="90000"/>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447800"/>
            <a:ext cx="11734800" cy="5410200"/>
          </a:xfrm>
        </p:spPr>
        <p:txBody>
          <a:bodyPr>
            <a:normAutofit fontScale="25000" lnSpcReduction="20000"/>
          </a:bodyPr>
          <a:lstStyle/>
          <a:p>
            <a:pPr marL="0" marR="0" indent="0" algn="just">
              <a:lnSpc>
                <a:spcPct val="115000"/>
              </a:lnSpc>
              <a:spcBef>
                <a:spcPts val="0"/>
              </a:spcBef>
              <a:spcAft>
                <a:spcPts val="0"/>
              </a:spcAft>
              <a:buNone/>
            </a:pPr>
            <a:r>
              <a:rPr lang="en-US" sz="17600" b="1" dirty="0">
                <a:solidFill>
                  <a:srgbClr val="111111"/>
                </a:solidFill>
                <a:latin typeface="Franklin Gothic Medium" panose="020B0603020102020204" pitchFamily="34" charset="0"/>
                <a:ea typeface="Calibri" panose="020F0502020204030204" pitchFamily="34" charset="0"/>
                <a:cs typeface="Helvetica" panose="020B0604020202020204" pitchFamily="34" charset="0"/>
              </a:rPr>
              <a:t>G</a:t>
            </a: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od </a:t>
            </a:r>
            <a:r>
              <a:rPr lang="en-US" sz="17600" b="1" dirty="0">
                <a:solidFill>
                  <a:srgbClr val="111111"/>
                </a:solidFill>
                <a:latin typeface="Franklin Gothic Medium" panose="020B0603020102020204" pitchFamily="34" charset="0"/>
                <a:ea typeface="Calibri" panose="020F0502020204030204" pitchFamily="34" charset="0"/>
                <a:cs typeface="Helvetica" panose="020B0604020202020204" pitchFamily="34" charset="0"/>
              </a:rPr>
              <a:t>Will Be Glorified</a:t>
            </a:r>
            <a:endParaRPr lang="en-US" sz="17600" dirty="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Habakkuk 2:12-15 “</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Woe to him who builds a town with bloodshed, Who establishes a city by iniquity! Behold, </a:t>
            </a:r>
            <a:r>
              <a:rPr lang="en-US" sz="17600" b="1" i="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is it</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 not of the </a:t>
            </a:r>
            <a:r>
              <a:rPr lang="en-US" sz="17600" b="1" cap="small"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Lord</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 of hosts That the peoples labor </a:t>
            </a:r>
            <a:r>
              <a:rPr lang="en-US" sz="17600" b="1" baseline="30000"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a:t>
            </a:r>
            <a:r>
              <a:rPr lang="en-US" sz="17600" b="1" u="sng" baseline="30000" dirty="0">
                <a:solidFill>
                  <a:srgbClr val="517E90"/>
                </a:solidFill>
                <a:effectLst/>
                <a:latin typeface="Franklin Gothic Medium" panose="020B0603020102020204" pitchFamily="34" charset="0"/>
                <a:ea typeface="Calibri" panose="020F0502020204030204" pitchFamily="34" charset="0"/>
                <a:cs typeface="Segoe UI" panose="020B0502040204020203" pitchFamily="34" charset="0"/>
                <a:hlinkClick r:id="rId2" tooltip="See footnote a"/>
              </a:rPr>
              <a:t>a</a:t>
            </a:r>
            <a:r>
              <a:rPr lang="en-US" sz="17600" b="1" baseline="30000"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to feed the fire, And nations weary themselves in vain? </a:t>
            </a:r>
            <a:r>
              <a:rPr lang="en-US" sz="17600" b="1" baseline="30000"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 </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For the earth will be filled With the knowledge of the glory of the </a:t>
            </a:r>
            <a:r>
              <a:rPr lang="en-US" sz="17600" b="1" cap="small"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Lord</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 As the waters cover the sea.”</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1503916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E875B-D227-4996-B3F6-726BF48AB524}"/>
              </a:ext>
            </a:extLst>
          </p:cNvPr>
          <p:cNvSpPr>
            <a:spLocks noGrp="1"/>
          </p:cNvSpPr>
          <p:nvPr>
            <p:ph idx="1"/>
          </p:nvPr>
        </p:nvSpPr>
        <p:spPr>
          <a:xfrm>
            <a:off x="304800" y="762000"/>
            <a:ext cx="11658600" cy="5943600"/>
          </a:xfrm>
        </p:spPr>
        <p:txBody>
          <a:bodyPr>
            <a:normAutofit/>
          </a:bodyPr>
          <a:lstStyle/>
          <a:p>
            <a:pPr marL="0" marR="0" indent="0" algn="just">
              <a:lnSpc>
                <a:spcPct val="115000"/>
              </a:lnSpc>
              <a:spcBef>
                <a:spcPts val="0"/>
              </a:spcBef>
              <a:spcAft>
                <a:spcPts val="0"/>
              </a:spcAft>
              <a:buNone/>
            </a:pPr>
            <a:r>
              <a:rPr lang="en-US" sz="4400" b="1"/>
              <a:t>TEXT I </a:t>
            </a:r>
            <a:r>
              <a:rPr lang="en-US" sz="4400" b="1" dirty="0"/>
              <a:t>Peter 2:11-17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Beloved, I beg </a:t>
            </a:r>
            <a:r>
              <a:rPr lang="en-US" sz="4400" b="1" i="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you</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 as sojourners and pilgrims, abstain from fleshly lusts which war against the soul, </a:t>
            </a: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12 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having your conduct honorable among the Gentiles, that when they speak against you as evildoers, they may, by </a:t>
            </a:r>
            <a:r>
              <a:rPr lang="en-US" sz="4400" b="1" i="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your</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 good works which they observe, glorify God in the day of visitation.</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p:txBody>
      </p:sp>
    </p:spTree>
    <p:extLst>
      <p:ext uri="{BB962C8B-B14F-4D97-AF65-F5344CB8AC3E}">
        <p14:creationId xmlns:p14="http://schemas.microsoft.com/office/powerpoint/2010/main" val="2486192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E875B-D227-4996-B3F6-726BF48AB524}"/>
              </a:ext>
            </a:extLst>
          </p:cNvPr>
          <p:cNvSpPr>
            <a:spLocks noGrp="1"/>
          </p:cNvSpPr>
          <p:nvPr>
            <p:ph idx="1"/>
          </p:nvPr>
        </p:nvSpPr>
        <p:spPr>
          <a:xfrm>
            <a:off x="304800" y="762000"/>
            <a:ext cx="11658600" cy="5943600"/>
          </a:xfrm>
        </p:spPr>
        <p:txBody>
          <a:bodyPr>
            <a:normAutofit/>
          </a:bodyPr>
          <a:lstStyle/>
          <a:p>
            <a:pPr marL="0" marR="0" indent="0">
              <a:lnSpc>
                <a:spcPct val="115000"/>
              </a:lnSpc>
              <a:spcBef>
                <a:spcPts val="0"/>
              </a:spcBef>
              <a:spcAft>
                <a:spcPts val="1000"/>
              </a:spcAft>
              <a:buNone/>
            </a:pP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13</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Therefore submit yourselves to every ordinance of man for the Lord’s sake, whether to the king as supreme, </a:t>
            </a: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14 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or to governors, as to those who are sent by him for the punishment of evildoers and </a:t>
            </a:r>
            <a:r>
              <a:rPr lang="en-US" sz="4400" b="1" i="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for the</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 praise of those who do good. </a:t>
            </a:r>
            <a:endParaRPr lang="en-US" sz="4400" b="1" dirty="0"/>
          </a:p>
        </p:txBody>
      </p:sp>
    </p:spTree>
    <p:extLst>
      <p:ext uri="{BB962C8B-B14F-4D97-AF65-F5344CB8AC3E}">
        <p14:creationId xmlns:p14="http://schemas.microsoft.com/office/powerpoint/2010/main" val="3728355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E875B-D227-4996-B3F6-726BF48AB524}"/>
              </a:ext>
            </a:extLst>
          </p:cNvPr>
          <p:cNvSpPr>
            <a:spLocks noGrp="1"/>
          </p:cNvSpPr>
          <p:nvPr>
            <p:ph idx="1"/>
          </p:nvPr>
        </p:nvSpPr>
        <p:spPr>
          <a:xfrm>
            <a:off x="304800" y="990600"/>
            <a:ext cx="11658600" cy="5715000"/>
          </a:xfrm>
        </p:spPr>
        <p:txBody>
          <a:bodyPr>
            <a:normAutofit/>
          </a:bodyPr>
          <a:lstStyle/>
          <a:p>
            <a:pPr marL="0" marR="0" indent="0" algn="just">
              <a:lnSpc>
                <a:spcPct val="115000"/>
              </a:lnSpc>
              <a:spcBef>
                <a:spcPts val="0"/>
              </a:spcBef>
              <a:spcAft>
                <a:spcPts val="1000"/>
              </a:spcAft>
              <a:buNone/>
            </a:pP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15 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For this is the will of God, that by doing good you may put to silence the ignorance of foolish men— </a:t>
            </a: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16 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as free, yet not using liberty as a cloak for vice, but as bondservants of God. </a:t>
            </a:r>
            <a:r>
              <a:rPr lang="en-US" sz="4400" b="1" baseline="30000"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17 </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Honor all </a:t>
            </a:r>
            <a:r>
              <a:rPr lang="en-US" sz="4400" b="1" i="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people.</a:t>
            </a: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 Love the brotherhood. Fear God. Honor the king.”</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1000"/>
              </a:spcAft>
              <a:buNone/>
            </a:pPr>
            <a:r>
              <a:rPr lang="en-US" sz="4400" b="1" dirty="0">
                <a:solidFill>
                  <a:srgbClr val="000000"/>
                </a:solidFill>
                <a:effectLst/>
                <a:latin typeface="Franklin Gothic Medium" panose="020B0603020102020204" pitchFamily="34" charset="0"/>
                <a:ea typeface="Times New Roman" panose="02020603050405020304" pitchFamily="18" charset="0"/>
                <a:cs typeface="Segoe UI" panose="020B0502040204020203"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0183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E875B-D227-4996-B3F6-726BF48AB524}"/>
              </a:ext>
            </a:extLst>
          </p:cNvPr>
          <p:cNvSpPr>
            <a:spLocks noGrp="1"/>
          </p:cNvSpPr>
          <p:nvPr>
            <p:ph idx="1"/>
          </p:nvPr>
        </p:nvSpPr>
        <p:spPr>
          <a:xfrm>
            <a:off x="304800" y="990600"/>
            <a:ext cx="11658600" cy="5715000"/>
          </a:xfrm>
        </p:spPr>
        <p:txBody>
          <a:bodyPr>
            <a:normAutofit/>
          </a:bodyPr>
          <a:lstStyle/>
          <a:p>
            <a:pPr marL="109728" indent="0" algn="l">
              <a:buNone/>
            </a:pPr>
            <a:r>
              <a:rPr lang="en-US" sz="4400" b="0" i="0" dirty="0">
                <a:solidFill>
                  <a:srgbClr val="000000"/>
                </a:solidFill>
                <a:effectLst/>
                <a:latin typeface="Franklin Gothic Medium" panose="020B0603020102020204" pitchFamily="34" charset="0"/>
              </a:rPr>
              <a:t>I Timothy 2:1-3 “I exhort therefore, that, first of all, supplications, prayers, intercessions, and giving of thanks, be made for all men;</a:t>
            </a:r>
          </a:p>
          <a:p>
            <a:pPr marL="109728" indent="0" algn="l">
              <a:buNone/>
            </a:pPr>
            <a:r>
              <a:rPr lang="en-US" sz="4400" b="1" i="0" baseline="30000" dirty="0">
                <a:solidFill>
                  <a:srgbClr val="000000"/>
                </a:solidFill>
                <a:effectLst/>
                <a:latin typeface="Franklin Gothic Medium" panose="020B0603020102020204" pitchFamily="34" charset="0"/>
              </a:rPr>
              <a:t>2 </a:t>
            </a:r>
            <a:r>
              <a:rPr lang="en-US" sz="4400" b="0" i="0" dirty="0">
                <a:solidFill>
                  <a:srgbClr val="000000"/>
                </a:solidFill>
                <a:effectLst/>
                <a:latin typeface="Franklin Gothic Medium" panose="020B0603020102020204" pitchFamily="34" charset="0"/>
              </a:rPr>
              <a:t>For kings, and for all that are in authority; that we may lead a quiet and peaceable life in all godliness and honesty.</a:t>
            </a:r>
          </a:p>
          <a:p>
            <a:pPr marL="109728" indent="0" algn="l">
              <a:buNone/>
            </a:pPr>
            <a:r>
              <a:rPr lang="en-US" sz="4400" b="1" i="0" baseline="30000" dirty="0">
                <a:solidFill>
                  <a:srgbClr val="000000"/>
                </a:solidFill>
                <a:effectLst/>
                <a:latin typeface="Franklin Gothic Medium" panose="020B0603020102020204" pitchFamily="34" charset="0"/>
              </a:rPr>
              <a:t>3 </a:t>
            </a:r>
            <a:r>
              <a:rPr lang="en-US" sz="4400" b="0" i="0" dirty="0">
                <a:solidFill>
                  <a:srgbClr val="000000"/>
                </a:solidFill>
                <a:effectLst/>
                <a:latin typeface="Franklin Gothic Medium" panose="020B0603020102020204" pitchFamily="34" charset="0"/>
              </a:rPr>
              <a:t>For this is good and acceptable in the sight of God our </a:t>
            </a:r>
            <a:r>
              <a:rPr lang="en-US" sz="4400" b="0" i="0" dirty="0" err="1">
                <a:solidFill>
                  <a:srgbClr val="000000"/>
                </a:solidFill>
                <a:effectLst/>
                <a:latin typeface="Franklin Gothic Medium" panose="020B0603020102020204" pitchFamily="34" charset="0"/>
              </a:rPr>
              <a:t>Saviour</a:t>
            </a:r>
            <a:r>
              <a:rPr lang="en-US" sz="4400" b="0" i="0">
                <a:solidFill>
                  <a:srgbClr val="000000"/>
                </a:solidFill>
                <a:effectLst/>
                <a:latin typeface="Franklin Gothic Medium" panose="020B0603020102020204" pitchFamily="34" charset="0"/>
              </a:rPr>
              <a:t>;”</a:t>
            </a:r>
            <a:endParaRPr lang="en-US" sz="4400" b="0" i="0" dirty="0">
              <a:solidFill>
                <a:srgbClr val="000000"/>
              </a:solidFill>
              <a:effectLst/>
              <a:latin typeface="Franklin Gothic Medium" panose="020B0603020102020204" pitchFamily="34" charset="0"/>
            </a:endParaRPr>
          </a:p>
        </p:txBody>
      </p:sp>
    </p:spTree>
    <p:extLst>
      <p:ext uri="{BB962C8B-B14F-4D97-AF65-F5344CB8AC3E}">
        <p14:creationId xmlns:p14="http://schemas.microsoft.com/office/powerpoint/2010/main" val="60741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609600" y="685800"/>
            <a:ext cx="10972800" cy="914400"/>
          </a:xfrm>
        </p:spPr>
        <p:txBody>
          <a:bodyPr>
            <a:normAutofit/>
          </a:bodyPr>
          <a:lstStyle/>
          <a:p>
            <a:pPr algn="ctr"/>
            <a:r>
              <a:rPr lang="en-US" sz="4800" b="1" dirty="0">
                <a:solidFill>
                  <a:schemeClr val="accent2"/>
                </a:solidFill>
              </a:rPr>
              <a:t>The State Of Our Nation</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905000"/>
            <a:ext cx="11734800" cy="4953000"/>
          </a:xfrm>
        </p:spPr>
        <p:txBody>
          <a:bodyPr>
            <a:normAutofit/>
          </a:bodyPr>
          <a:lstStyle/>
          <a:p>
            <a:pPr>
              <a:buFont typeface="Wingdings" panose="05000000000000000000" pitchFamily="2" charset="2"/>
              <a:buChar char="q"/>
            </a:pPr>
            <a:r>
              <a:rPr lang="en-US" sz="4400" b="1" dirty="0"/>
              <a:t> No Clear Sense Of Right And Wrong</a:t>
            </a:r>
          </a:p>
          <a:p>
            <a:pPr marL="109728" indent="0">
              <a:buNone/>
            </a:pPr>
            <a:r>
              <a:rPr lang="en-US" sz="4400" b="1" dirty="0"/>
              <a:t> </a:t>
            </a:r>
            <a:endParaRPr lang="en-US" sz="800" b="1" dirty="0"/>
          </a:p>
          <a:p>
            <a:pPr>
              <a:buFont typeface="Wingdings" panose="05000000000000000000" pitchFamily="2" charset="2"/>
              <a:buChar char="q"/>
            </a:pPr>
            <a:r>
              <a:rPr lang="en-US" sz="4400" b="1" dirty="0"/>
              <a:t> Ignorance Of Bible Knowledge </a:t>
            </a:r>
          </a:p>
          <a:p>
            <a:pPr marL="109728" indent="0">
              <a:buNone/>
            </a:pPr>
            <a:endParaRPr lang="en-US" sz="4400" b="1" dirty="0"/>
          </a:p>
          <a:p>
            <a:pPr>
              <a:buFont typeface="Wingdings" panose="05000000000000000000" pitchFamily="2" charset="2"/>
              <a:buChar char="q"/>
            </a:pPr>
            <a:r>
              <a:rPr lang="en-US" sz="4400" b="1" dirty="0"/>
              <a:t> Intensifying Post-Christian Beliefs</a:t>
            </a:r>
          </a:p>
          <a:p>
            <a:pPr marL="109728" indent="0">
              <a:buNone/>
            </a:pPr>
            <a:r>
              <a:rPr lang="en-US" sz="4000" b="1" dirty="0"/>
              <a:t>		</a:t>
            </a:r>
          </a:p>
          <a:p>
            <a:endParaRPr lang="en-US" sz="4400" b="1" dirty="0"/>
          </a:p>
        </p:txBody>
      </p:sp>
    </p:spTree>
    <p:extLst>
      <p:ext uri="{BB962C8B-B14F-4D97-AF65-F5344CB8AC3E}">
        <p14:creationId xmlns:p14="http://schemas.microsoft.com/office/powerpoint/2010/main" val="4149723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609600" y="685800"/>
            <a:ext cx="10972800" cy="914400"/>
          </a:xfrm>
        </p:spPr>
        <p:txBody>
          <a:bodyPr>
            <a:normAutofit/>
          </a:bodyPr>
          <a:lstStyle/>
          <a:p>
            <a:pPr algn="ctr"/>
            <a:r>
              <a:rPr lang="en-US" sz="4800" b="1" dirty="0">
                <a:solidFill>
                  <a:schemeClr val="accent2"/>
                </a:solidFill>
              </a:rPr>
              <a:t>Post Christian World View</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905000"/>
            <a:ext cx="11734800" cy="4953000"/>
          </a:xfrm>
        </p:spPr>
        <p:txBody>
          <a:bodyPr>
            <a:normAutofit/>
          </a:bodyPr>
          <a:lstStyle/>
          <a:p>
            <a:pPr>
              <a:buFont typeface="Wingdings" panose="05000000000000000000" pitchFamily="2" charset="2"/>
              <a:buChar char="q"/>
            </a:pPr>
            <a:r>
              <a:rPr lang="en-US" sz="4400" b="1" dirty="0"/>
              <a:t> No Authority Is Valid</a:t>
            </a:r>
          </a:p>
          <a:p>
            <a:pPr>
              <a:buFont typeface="Wingdings" panose="05000000000000000000" pitchFamily="2" charset="2"/>
              <a:buChar char="q"/>
            </a:pPr>
            <a:r>
              <a:rPr lang="en-US" sz="4400" b="1" dirty="0"/>
              <a:t> No Rules Are Valid</a:t>
            </a:r>
          </a:p>
          <a:p>
            <a:pPr>
              <a:buFont typeface="Wingdings" panose="05000000000000000000" pitchFamily="2" charset="2"/>
              <a:buChar char="q"/>
            </a:pPr>
            <a:r>
              <a:rPr lang="en-US" sz="4400" b="1" dirty="0"/>
              <a:t> Style Over Substance </a:t>
            </a:r>
          </a:p>
          <a:p>
            <a:pPr>
              <a:buFont typeface="Wingdings" panose="05000000000000000000" pitchFamily="2" charset="2"/>
              <a:buChar char="q"/>
            </a:pPr>
            <a:r>
              <a:rPr lang="en-US" sz="4400" b="1" dirty="0"/>
              <a:t> Morality Is A Matter Of Choice</a:t>
            </a:r>
          </a:p>
          <a:p>
            <a:pPr>
              <a:buFont typeface="Wingdings" panose="05000000000000000000" pitchFamily="2" charset="2"/>
              <a:buChar char="q"/>
            </a:pPr>
            <a:r>
              <a:rPr lang="en-US" sz="4400" b="1" dirty="0"/>
              <a:t> Tolerance Is the Greatest Virtue</a:t>
            </a:r>
          </a:p>
          <a:p>
            <a:pPr>
              <a:buFont typeface="Wingdings" panose="05000000000000000000" pitchFamily="2" charset="2"/>
              <a:buChar char="q"/>
            </a:pPr>
            <a:r>
              <a:rPr lang="en-US" sz="4400" b="1" dirty="0"/>
              <a:t> Words have No Meaning</a:t>
            </a:r>
          </a:p>
          <a:p>
            <a:pPr marL="109728" indent="0">
              <a:buNone/>
            </a:pPr>
            <a:r>
              <a:rPr lang="en-US" sz="4000" b="1" dirty="0"/>
              <a:t>		</a:t>
            </a:r>
          </a:p>
          <a:p>
            <a:endParaRPr lang="en-US" sz="4400" b="1" dirty="0"/>
          </a:p>
        </p:txBody>
      </p:sp>
    </p:spTree>
    <p:extLst>
      <p:ext uri="{BB962C8B-B14F-4D97-AF65-F5344CB8AC3E}">
        <p14:creationId xmlns:p14="http://schemas.microsoft.com/office/powerpoint/2010/main" val="415663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609600" y="685800"/>
            <a:ext cx="10972800" cy="914400"/>
          </a:xfrm>
        </p:spPr>
        <p:txBody>
          <a:bodyPr>
            <a:normAutofit/>
          </a:bodyPr>
          <a:lstStyle/>
          <a:p>
            <a:pPr algn="ctr"/>
            <a:r>
              <a:rPr lang="en-US" sz="4800" b="1" dirty="0">
                <a:solidFill>
                  <a:schemeClr val="accent2"/>
                </a:solidFill>
              </a:rPr>
              <a:t>Post Christian World View</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905000"/>
            <a:ext cx="11734800" cy="4953000"/>
          </a:xfrm>
        </p:spPr>
        <p:txBody>
          <a:bodyPr>
            <a:normAutofit/>
          </a:bodyPr>
          <a:lstStyle/>
          <a:p>
            <a:pPr>
              <a:buFont typeface="Wingdings" panose="05000000000000000000" pitchFamily="2" charset="2"/>
              <a:buChar char="q"/>
            </a:pPr>
            <a:r>
              <a:rPr lang="en-US" sz="4400" b="1" dirty="0"/>
              <a:t> Western Culture Is Oppressive</a:t>
            </a:r>
          </a:p>
          <a:p>
            <a:pPr>
              <a:buFont typeface="Wingdings" panose="05000000000000000000" pitchFamily="2" charset="2"/>
              <a:buChar char="q"/>
            </a:pPr>
            <a:r>
              <a:rPr lang="en-US" sz="4400" b="1" dirty="0"/>
              <a:t>  The Line Between Truth And 	 	Entertainment Is Removed</a:t>
            </a:r>
          </a:p>
          <a:p>
            <a:pPr>
              <a:buFont typeface="Wingdings" panose="05000000000000000000" pitchFamily="2" charset="2"/>
              <a:buChar char="q"/>
            </a:pPr>
            <a:r>
              <a:rPr lang="en-US" sz="4400" b="1" dirty="0"/>
              <a:t>  What Individuals Believe Is Right</a:t>
            </a:r>
          </a:p>
          <a:p>
            <a:pPr marL="109728" indent="0">
              <a:buNone/>
            </a:pPr>
            <a:r>
              <a:rPr lang="en-US" sz="4000" b="1" dirty="0"/>
              <a:t>		</a:t>
            </a:r>
          </a:p>
          <a:p>
            <a:endParaRPr lang="en-US" sz="4400" b="1" dirty="0"/>
          </a:p>
        </p:txBody>
      </p:sp>
    </p:spTree>
    <p:extLst>
      <p:ext uri="{BB962C8B-B14F-4D97-AF65-F5344CB8AC3E}">
        <p14:creationId xmlns:p14="http://schemas.microsoft.com/office/powerpoint/2010/main" val="4083862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914400"/>
          </a:xfrm>
        </p:spPr>
        <p:txBody>
          <a:bodyPr>
            <a:normAutofit/>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752600"/>
            <a:ext cx="11734800" cy="5105400"/>
          </a:xfrm>
        </p:spPr>
        <p:txBody>
          <a:bodyPr>
            <a:normAutofit fontScale="25000" lnSpcReduction="20000"/>
          </a:bodyPr>
          <a:lstStyle/>
          <a:p>
            <a:pPr marL="109728" indent="0">
              <a:buNone/>
            </a:pPr>
            <a:r>
              <a:rPr lang="en-US" sz="17600" b="1" dirty="0"/>
              <a:t>God Is Still In Charge</a:t>
            </a:r>
          </a:p>
          <a:p>
            <a:pPr marL="109728" indent="0">
              <a:buNone/>
            </a:pPr>
            <a:r>
              <a:rPr lang="en-US" sz="160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Psalm 135:6 “Whatever the Lord pleases, He does, in Heaven and in Earth, in the seas and in all the deeps.”</a:t>
            </a:r>
          </a:p>
          <a:p>
            <a:pPr marL="109728" indent="0">
              <a:buNone/>
            </a:pPr>
            <a:r>
              <a:rPr lang="en-US" sz="160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Daniel 4:35 “All the inhabitants of the earth are accounted as nothing, But He does according to His will in the host of heaven And among the inhabitants of earth; And no one can ward off His hand Or say to Him, ‘What have You done?”</a:t>
            </a:r>
            <a:endParaRPr lang="en-US" sz="160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350061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914400"/>
          </a:xfrm>
        </p:spPr>
        <p:txBody>
          <a:bodyPr>
            <a:normAutofit/>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752600"/>
            <a:ext cx="11734800" cy="5105400"/>
          </a:xfrm>
        </p:spPr>
        <p:txBody>
          <a:bodyPr>
            <a:normAutofit fontScale="25000" lnSpcReduction="20000"/>
          </a:bodyPr>
          <a:lstStyle/>
          <a:p>
            <a:pPr marL="109728" indent="0">
              <a:buNone/>
            </a:pPr>
            <a:r>
              <a:rPr lang="en-US" sz="17600" b="1" dirty="0"/>
              <a:t>God Governs In The Affairs Of Man</a:t>
            </a:r>
          </a:p>
          <a:p>
            <a:pPr marL="0" marR="0" indent="0">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Daniel 4:17 “</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This decision </a:t>
            </a:r>
            <a:r>
              <a:rPr lang="en-US" sz="17600" b="1" i="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is</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 by the decree of the watchers, And the sentence by the word of the holy ones, In order that the living may know That the Most High rules in the kingdom of men, Gives it to whomever He will, And sets over it the lowest of men.</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12924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914400"/>
          </a:xfrm>
        </p:spPr>
        <p:txBody>
          <a:bodyPr>
            <a:normAutofit/>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600200"/>
            <a:ext cx="11734800" cy="5257800"/>
          </a:xfrm>
        </p:spPr>
        <p:txBody>
          <a:bodyPr>
            <a:normAutofit fontScale="25000" lnSpcReduction="20000"/>
          </a:bodyPr>
          <a:lstStyle/>
          <a:p>
            <a:pPr marL="109728" indent="0">
              <a:buNone/>
            </a:pPr>
            <a:r>
              <a:rPr lang="en-US" sz="17600" b="1" dirty="0"/>
              <a:t>God Governs In The Affairs Of Man</a:t>
            </a:r>
          </a:p>
          <a:p>
            <a:pPr marL="0" marR="0" indent="0" algn="just">
              <a:lnSpc>
                <a:spcPct val="115000"/>
              </a:lnSpc>
              <a:spcBef>
                <a:spcPts val="0"/>
              </a:spcBef>
              <a:spcAft>
                <a:spcPts val="150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Job 12:23-25</a:t>
            </a:r>
            <a:r>
              <a:rPr lang="en-US" sz="17600" dirty="0">
                <a:solidFill>
                  <a:srgbClr val="111111"/>
                </a:solidFill>
                <a:effectLst/>
                <a:latin typeface="Helvetica" panose="020B0604020202020204" pitchFamily="34" charset="0"/>
                <a:ea typeface="Calibri" panose="020F0502020204030204" pitchFamily="34" charset="0"/>
                <a:cs typeface="Times New Roman" panose="02020603050405020304" pitchFamily="18" charset="0"/>
              </a:rPr>
              <a:t> </a:t>
            </a: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“He makes nations great, and he destroys them; he enlarges nations, and leads them away. He takes away understanding from the chiefs of the people of the earth and makes them wander in a pathless waste. They grope in the dark without light, and he makes them stagger like a drunken man.”</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101107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914400"/>
          </a:xfrm>
        </p:spPr>
        <p:txBody>
          <a:bodyPr>
            <a:normAutofit/>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752600"/>
            <a:ext cx="11734800" cy="5105400"/>
          </a:xfrm>
        </p:spPr>
        <p:txBody>
          <a:bodyPr>
            <a:normAutofit fontScale="25000" lnSpcReduction="20000"/>
          </a:bodyPr>
          <a:lstStyle/>
          <a:p>
            <a:pPr marL="0" marR="0" indent="0" algn="just">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God Appoints Rulers</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Romans 13:3 “For rulers are not to be feared by those who do good, but by those who do evil. Would you like to be unafraid of those in authority? Then do what is good, and they will praise you.”</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3558515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813FF-6400-4110-82BF-BEEB33126FA5}"/>
              </a:ext>
            </a:extLst>
          </p:cNvPr>
          <p:cNvSpPr>
            <a:spLocks noGrp="1"/>
          </p:cNvSpPr>
          <p:nvPr>
            <p:ph type="title"/>
          </p:nvPr>
        </p:nvSpPr>
        <p:spPr>
          <a:xfrm>
            <a:off x="381000" y="685800"/>
            <a:ext cx="11430000" cy="762000"/>
          </a:xfrm>
        </p:spPr>
        <p:txBody>
          <a:bodyPr>
            <a:normAutofit fontScale="90000"/>
          </a:bodyPr>
          <a:lstStyle/>
          <a:p>
            <a:pPr algn="ctr"/>
            <a:r>
              <a:rPr lang="en-US" sz="4800" b="1" dirty="0">
                <a:solidFill>
                  <a:schemeClr val="accent2"/>
                </a:solidFill>
              </a:rPr>
              <a:t>Comforting Truths In Times Like These</a:t>
            </a:r>
            <a:endParaRPr lang="en-US" sz="4800" b="1" dirty="0">
              <a:solidFill>
                <a:schemeClr val="tx1"/>
              </a:solidFill>
            </a:endParaRPr>
          </a:p>
        </p:txBody>
      </p:sp>
      <p:sp>
        <p:nvSpPr>
          <p:cNvPr id="3" name="Content Placeholder 2">
            <a:extLst>
              <a:ext uri="{FF2B5EF4-FFF2-40B4-BE49-F238E27FC236}">
                <a16:creationId xmlns:a16="http://schemas.microsoft.com/office/drawing/2014/main" id="{8CC7C110-ECF8-4CC4-AE32-92255067E3B8}"/>
              </a:ext>
            </a:extLst>
          </p:cNvPr>
          <p:cNvSpPr>
            <a:spLocks noGrp="1"/>
          </p:cNvSpPr>
          <p:nvPr>
            <p:ph idx="1"/>
          </p:nvPr>
        </p:nvSpPr>
        <p:spPr>
          <a:xfrm>
            <a:off x="304800" y="1600200"/>
            <a:ext cx="11734800" cy="5257800"/>
          </a:xfrm>
        </p:spPr>
        <p:txBody>
          <a:bodyPr>
            <a:normAutofit fontScale="25000" lnSpcReduction="20000"/>
          </a:bodyPr>
          <a:lstStyle/>
          <a:p>
            <a:pPr marL="0" marR="0" indent="0" algn="just">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God Appoints Rulers</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15000"/>
              </a:lnSpc>
              <a:spcBef>
                <a:spcPts val="0"/>
              </a:spcBef>
              <a:spcAft>
                <a:spcPts val="0"/>
              </a:spcAft>
              <a:buNone/>
            </a:pP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John 19:10-11 “</a:t>
            </a:r>
            <a:r>
              <a:rPr lang="en-US" sz="17600" b="1" dirty="0">
                <a:solidFill>
                  <a:srgbClr val="000000"/>
                </a:solidFill>
                <a:effectLst/>
                <a:latin typeface="Franklin Gothic Medium" panose="020B0603020102020204" pitchFamily="34" charset="0"/>
                <a:ea typeface="Calibri" panose="020F0502020204030204" pitchFamily="34" charset="0"/>
                <a:cs typeface="Segoe UI" panose="020B0502040204020203" pitchFamily="34" charset="0"/>
              </a:rPr>
              <a:t>Then Pilate said to Him, “Are You not speaking to me? Do You not know that I have power to crucify You, and power to release You?”</a:t>
            </a:r>
            <a:r>
              <a:rPr lang="en-US" sz="176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You would have no authority over me at all,” Jesus answered him, “if it hadn’t been given you from above. This is why the one who handed me over to you has the greater sin.”</a:t>
            </a:r>
            <a:endParaRPr lang="en-US" sz="176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135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endParaRPr>
          </a:p>
          <a:p>
            <a:pPr marL="109728" indent="0">
              <a:buNone/>
            </a:pPr>
            <a:r>
              <a:rPr lang="en-US" sz="4400" b="1" dirty="0">
                <a:solidFill>
                  <a:srgbClr val="111111"/>
                </a:solidFill>
                <a:effectLst/>
                <a:latin typeface="Franklin Gothic Medium" panose="020B0603020102020204" pitchFamily="34" charset="0"/>
                <a:ea typeface="Calibri" panose="020F0502020204030204" pitchFamily="34" charset="0"/>
                <a:cs typeface="Helvetica" panose="020B0604020202020204" pitchFamily="34" charset="0"/>
              </a:rPr>
              <a:t>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a:p>
            <a:pPr marL="109728" indent="0">
              <a:buNone/>
            </a:pPr>
            <a:endParaRPr lang="en-US" sz="4400" b="1" dirty="0"/>
          </a:p>
          <a:p>
            <a:pPr marL="109728" indent="0">
              <a:buNone/>
            </a:pPr>
            <a:endParaRPr lang="en-US" sz="4400" b="1" dirty="0"/>
          </a:p>
          <a:p>
            <a:pPr marL="109728" indent="0">
              <a:buNone/>
            </a:pPr>
            <a:r>
              <a:rPr lang="en-US" sz="4000" b="1" dirty="0"/>
              <a:t>		</a:t>
            </a:r>
          </a:p>
          <a:p>
            <a:endParaRPr lang="en-US" sz="4400" b="1" dirty="0"/>
          </a:p>
        </p:txBody>
      </p:sp>
    </p:spTree>
    <p:extLst>
      <p:ext uri="{BB962C8B-B14F-4D97-AF65-F5344CB8AC3E}">
        <p14:creationId xmlns:p14="http://schemas.microsoft.com/office/powerpoint/2010/main" val="1984518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782</TotalTime>
  <Words>888</Words>
  <Application>Microsoft Office PowerPoint</Application>
  <PresentationFormat>Widescreen</PresentationFormat>
  <Paragraphs>86</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Calibri</vt:lpstr>
      <vt:lpstr>Franklin Gothic Medium</vt:lpstr>
      <vt:lpstr>Georgia</vt:lpstr>
      <vt:lpstr>Helvetica</vt:lpstr>
      <vt:lpstr>Trebuchet MS</vt:lpstr>
      <vt:lpstr>Wingdings</vt:lpstr>
      <vt:lpstr>Wingdings 2</vt:lpstr>
      <vt:lpstr>Urban</vt:lpstr>
      <vt:lpstr> In Times Like These </vt:lpstr>
      <vt:lpstr>The State Of Our Nation</vt:lpstr>
      <vt:lpstr>Post Christian World View</vt:lpstr>
      <vt:lpstr>Post Christian World View</vt:lpstr>
      <vt:lpstr>Comforting Truths In Times Like These</vt:lpstr>
      <vt:lpstr>Comforting Truths In Times Like These</vt:lpstr>
      <vt:lpstr>Comforting Truths In Times Like These</vt:lpstr>
      <vt:lpstr>Comforting Truths In Times Like These</vt:lpstr>
      <vt:lpstr>Comforting Truths In Times Like These</vt:lpstr>
      <vt:lpstr>Comforting Truths In Times Like These</vt:lpstr>
      <vt:lpstr>Comforting Truths In Times Like These</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Most Dangerous Worship</dc:title>
  <dc:creator>The Youngs</dc:creator>
  <cp:lastModifiedBy>Summers Baptist Church</cp:lastModifiedBy>
  <cp:revision>144</cp:revision>
  <dcterms:created xsi:type="dcterms:W3CDTF">2010-10-31T05:03:18Z</dcterms:created>
  <dcterms:modified xsi:type="dcterms:W3CDTF">2020-11-08T03:58:10Z</dcterms:modified>
</cp:coreProperties>
</file>