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463" r:id="rId2"/>
    <p:sldId id="465" r:id="rId3"/>
    <p:sldId id="466" r:id="rId4"/>
    <p:sldId id="469" r:id="rId5"/>
    <p:sldId id="473" r:id="rId6"/>
    <p:sldId id="472" r:id="rId7"/>
    <p:sldId id="474" r:id="rId8"/>
    <p:sldId id="475" r:id="rId9"/>
    <p:sldId id="476" r:id="rId10"/>
    <p:sldId id="477" r:id="rId11"/>
    <p:sldId id="478" r:id="rId12"/>
    <p:sldId id="479" r:id="rId13"/>
    <p:sldId id="480" r:id="rId14"/>
    <p:sldId id="481" r:id="rId15"/>
    <p:sldId id="493" r:id="rId16"/>
    <p:sldId id="483" r:id="rId17"/>
    <p:sldId id="513" r:id="rId18"/>
    <p:sldId id="484" r:id="rId19"/>
    <p:sldId id="485" r:id="rId20"/>
    <p:sldId id="488" r:id="rId21"/>
    <p:sldId id="509" r:id="rId22"/>
    <p:sldId id="511" r:id="rId23"/>
    <p:sldId id="512" r:id="rId24"/>
    <p:sldId id="490" r:id="rId25"/>
    <p:sldId id="510" r:id="rId26"/>
    <p:sldId id="500" r:id="rId27"/>
    <p:sldId id="502" r:id="rId28"/>
    <p:sldId id="501" r:id="rId29"/>
    <p:sldId id="504" r:id="rId30"/>
    <p:sldId id="507" r:id="rId31"/>
    <p:sldId id="508" r:id="rId32"/>
    <p:sldId id="505"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56631" autoAdjust="0"/>
  </p:normalViewPr>
  <p:slideViewPr>
    <p:cSldViewPr>
      <p:cViewPr varScale="1">
        <p:scale>
          <a:sx n="36" d="100"/>
          <a:sy n="36" d="100"/>
        </p:scale>
        <p:origin x="-2274"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2" d="100"/>
          <a:sy n="52" d="100"/>
        </p:scale>
        <p:origin x="-2844"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5010" y="0"/>
            <a:ext cx="2971800" cy="457200"/>
          </a:xfrm>
          <a:prstGeom prst="rect">
            <a:avLst/>
          </a:prstGeom>
        </p:spPr>
        <p:txBody>
          <a:bodyPr vert="horz" lIns="91440" tIns="45720" rIns="91440" bIns="45720" rtlCol="0"/>
          <a:lstStyle>
            <a:lvl1pPr algn="r">
              <a:defRPr sz="1200"/>
            </a:lvl1pPr>
          </a:lstStyle>
          <a:p>
            <a:fld id="{61A7FD06-4179-45D7-86C8-39431B8977AE}" type="datetimeFigureOut">
              <a:rPr lang="en-US" smtClean="0"/>
              <a:pPr/>
              <a:t>5/1/2011</a:t>
            </a:fld>
            <a:endParaRPr lang="en-US"/>
          </a:p>
        </p:txBody>
      </p:sp>
      <p:sp>
        <p:nvSpPr>
          <p:cNvPr id="4" name="Footer Placeholder 3"/>
          <p:cNvSpPr>
            <a:spLocks noGrp="1"/>
          </p:cNvSpPr>
          <p:nvPr>
            <p:ph type="ftr" sz="quarter" idx="2"/>
          </p:nvPr>
        </p:nvSpPr>
        <p:spPr>
          <a:xfrm>
            <a:off x="0" y="8684684"/>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5010" y="8684684"/>
            <a:ext cx="2971800" cy="457200"/>
          </a:xfrm>
          <a:prstGeom prst="rect">
            <a:avLst/>
          </a:prstGeom>
        </p:spPr>
        <p:txBody>
          <a:bodyPr vert="horz" lIns="91440" tIns="45720" rIns="91440" bIns="45720" rtlCol="0" anchor="b"/>
          <a:lstStyle>
            <a:lvl1pPr algn="r">
              <a:defRPr sz="1200"/>
            </a:lvl1pPr>
          </a:lstStyle>
          <a:p>
            <a:fld id="{7D178841-800F-4348-BFEB-64B8A50D1411}"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1EA4817-236F-43DD-B9DA-038806BC26A3}" type="datetimeFigureOut">
              <a:rPr lang="en-US" smtClean="0"/>
              <a:pPr/>
              <a:t>5/1/2011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76D11D-E21B-40F7-9B73-F9D55109898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076D11D-E21B-40F7-9B73-F9D55109898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076D11D-E21B-40F7-9B73-F9D551098988}"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en-US" dirty="0" smtClean="0"/>
              <a:t>A view I personally favor is the one put forth by brother Alan Fowler in his book, </a:t>
            </a:r>
            <a:r>
              <a:rPr lang="en-US" i="1" dirty="0" smtClean="0"/>
              <a:t>A</a:t>
            </a:r>
            <a:r>
              <a:rPr lang="en-US" i="1" baseline="0" dirty="0" smtClean="0"/>
              <a:t> Drama of Creation</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B076D11D-E21B-40F7-9B73-F9D551098988}"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076D11D-E21B-40F7-9B73-F9D551098988}"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076D11D-E21B-40F7-9B73-F9D551098988}"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076D11D-E21B-40F7-9B73-F9D551098988}"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076D11D-E21B-40F7-9B73-F9D551098988}"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en-US" i="1" dirty="0" smtClean="0"/>
              <a:t>The Lost</a:t>
            </a:r>
            <a:r>
              <a:rPr lang="en-US" i="1" baseline="0" dirty="0" smtClean="0"/>
              <a:t> World of Genesis One: Ancient Cosmology and the Origins</a:t>
            </a:r>
            <a:r>
              <a:rPr lang="en-US" baseline="0" dirty="0" smtClean="0"/>
              <a:t> debate by John Walton gives the best account of this view I’ve encountered.</a:t>
            </a:r>
            <a:endParaRPr lang="en-US" dirty="0"/>
          </a:p>
        </p:txBody>
      </p:sp>
      <p:sp>
        <p:nvSpPr>
          <p:cNvPr id="4" name="Slide Number Placeholder 3"/>
          <p:cNvSpPr>
            <a:spLocks noGrp="1"/>
          </p:cNvSpPr>
          <p:nvPr>
            <p:ph type="sldNum" sz="quarter" idx="10"/>
          </p:nvPr>
        </p:nvSpPr>
        <p:spPr/>
        <p:txBody>
          <a:bodyPr/>
          <a:lstStyle/>
          <a:p>
            <a:fld id="{B076D11D-E21B-40F7-9B73-F9D551098988}"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076D11D-E21B-40F7-9B73-F9D551098988}"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076D11D-E21B-40F7-9B73-F9D551098988}"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en-US" dirty="0" smtClean="0"/>
              <a:t>The functionality of each domain (that which is formed)</a:t>
            </a:r>
            <a:r>
              <a:rPr lang="en-US" baseline="0" dirty="0" smtClean="0"/>
              <a:t> is emphasized in the Creation account.</a:t>
            </a:r>
            <a:endParaRPr lang="en-US" dirty="0"/>
          </a:p>
        </p:txBody>
      </p:sp>
      <p:sp>
        <p:nvSpPr>
          <p:cNvPr id="4" name="Slide Number Placeholder 3"/>
          <p:cNvSpPr>
            <a:spLocks noGrp="1"/>
          </p:cNvSpPr>
          <p:nvPr>
            <p:ph type="sldNum" sz="quarter" idx="10"/>
          </p:nvPr>
        </p:nvSpPr>
        <p:spPr/>
        <p:txBody>
          <a:bodyPr/>
          <a:lstStyle/>
          <a:p>
            <a:fld id="{B076D11D-E21B-40F7-9B73-F9D551098988}"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076D11D-E21B-40F7-9B73-F9D551098988}"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en-US" dirty="0" smtClean="0"/>
              <a:t>Within</a:t>
            </a:r>
            <a:r>
              <a:rPr lang="en-US" baseline="0" dirty="0" smtClean="0"/>
              <a:t> each domain God placed the respective occupant. This helps explain, for example, why day and night came to be on the first day yet the sun wasn’t created until day four.</a:t>
            </a:r>
            <a:endParaRPr lang="en-US" dirty="0"/>
          </a:p>
        </p:txBody>
      </p:sp>
      <p:sp>
        <p:nvSpPr>
          <p:cNvPr id="4" name="Slide Number Placeholder 3"/>
          <p:cNvSpPr>
            <a:spLocks noGrp="1"/>
          </p:cNvSpPr>
          <p:nvPr>
            <p:ph type="sldNum" sz="quarter" idx="10"/>
          </p:nvPr>
        </p:nvSpPr>
        <p:spPr/>
        <p:txBody>
          <a:bodyPr/>
          <a:lstStyle/>
          <a:p>
            <a:fld id="{B076D11D-E21B-40F7-9B73-F9D551098988}"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en-US" dirty="0" smtClean="0"/>
              <a:t>The Old Testament</a:t>
            </a:r>
            <a:r>
              <a:rPr lang="en-US" baseline="0" dirty="0" smtClean="0"/>
              <a:t> rightly acknowledges God’s direct work in Creation yet does not attempt to explain the physical laws we now understand govern the universe. However, to the original audience physics or meteorology would’ve meant little. Within their worldview they needed only understand God created everything. Something we also believe even while understanding the physical laws He put in place.</a:t>
            </a:r>
            <a:endParaRPr lang="en-US" dirty="0"/>
          </a:p>
        </p:txBody>
      </p:sp>
      <p:sp>
        <p:nvSpPr>
          <p:cNvPr id="4" name="Slide Number Placeholder 3"/>
          <p:cNvSpPr>
            <a:spLocks noGrp="1"/>
          </p:cNvSpPr>
          <p:nvPr>
            <p:ph type="sldNum" sz="quarter" idx="10"/>
          </p:nvPr>
        </p:nvSpPr>
        <p:spPr/>
        <p:txBody>
          <a:bodyPr/>
          <a:lstStyle/>
          <a:p>
            <a:fld id="{B076D11D-E21B-40F7-9B73-F9D551098988}"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en-US" dirty="0" smtClean="0"/>
              <a:t>God “makes it dark and night comes”,</a:t>
            </a:r>
            <a:r>
              <a:rPr lang="en-US" baseline="0" dirty="0" smtClean="0"/>
              <a:t> which we today understand to be because of the orbit of the earth around the sun and not because God every single evening must move the sun across the sky, set it in the west, and cause the moon to rise. The lions seek their food from God, but don’t expect Him to drop a wildebeest out of the sky. </a:t>
            </a:r>
            <a:endParaRPr lang="en-US" dirty="0"/>
          </a:p>
        </p:txBody>
      </p:sp>
      <p:sp>
        <p:nvSpPr>
          <p:cNvPr id="4" name="Slide Number Placeholder 3"/>
          <p:cNvSpPr>
            <a:spLocks noGrp="1"/>
          </p:cNvSpPr>
          <p:nvPr>
            <p:ph type="sldNum" sz="quarter" idx="10"/>
          </p:nvPr>
        </p:nvSpPr>
        <p:spPr/>
        <p:txBody>
          <a:bodyPr/>
          <a:lstStyle/>
          <a:p>
            <a:fld id="{B076D11D-E21B-40F7-9B73-F9D551098988}"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en-US" dirty="0" smtClean="0"/>
              <a:t>We know</a:t>
            </a:r>
            <a:r>
              <a:rPr lang="en-US" baseline="0" dirty="0" smtClean="0"/>
              <a:t> from science that the mountains aren’t literally watered by the upper rooms of God’s palace, yet we believe He, as Creator, is responsible for the established cycles of rain that replenish streams and rivers. Nor do we believe God must cause each piece of fruit to grow on every tree, but that in establishing the fecundity cycles He is indeed responsible for nature’s producing of food.</a:t>
            </a:r>
            <a:endParaRPr lang="en-US" dirty="0"/>
          </a:p>
        </p:txBody>
      </p:sp>
      <p:sp>
        <p:nvSpPr>
          <p:cNvPr id="4" name="Slide Number Placeholder 3"/>
          <p:cNvSpPr>
            <a:spLocks noGrp="1"/>
          </p:cNvSpPr>
          <p:nvPr>
            <p:ph type="sldNum" sz="quarter" idx="10"/>
          </p:nvPr>
        </p:nvSpPr>
        <p:spPr/>
        <p:txBody>
          <a:bodyPr/>
          <a:lstStyle/>
          <a:p>
            <a:fld id="{B076D11D-E21B-40F7-9B73-F9D551098988}"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en-US" dirty="0" smtClean="0"/>
              <a:t>According to this view, God is now actively reigning over His</a:t>
            </a:r>
            <a:r>
              <a:rPr lang="en-US" baseline="0" dirty="0" smtClean="0"/>
              <a:t> Creation. This is supported by numerous Bible passages.</a:t>
            </a:r>
            <a:endParaRPr lang="en-US" dirty="0"/>
          </a:p>
        </p:txBody>
      </p:sp>
      <p:sp>
        <p:nvSpPr>
          <p:cNvPr id="4" name="Slide Number Placeholder 3"/>
          <p:cNvSpPr>
            <a:spLocks noGrp="1"/>
          </p:cNvSpPr>
          <p:nvPr>
            <p:ph type="sldNum" sz="quarter" idx="10"/>
          </p:nvPr>
        </p:nvSpPr>
        <p:spPr/>
        <p:txBody>
          <a:bodyPr/>
          <a:lstStyle/>
          <a:p>
            <a:fld id="{B076D11D-E21B-40F7-9B73-F9D551098988}"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076D11D-E21B-40F7-9B73-F9D551098988}"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en-US" baseline="0" dirty="0" smtClean="0"/>
              <a:t>Of concern is the fact that our community is beginning to gain attention from skeptic groups who target Creationists groups with out-dated arguments against evolution. This reflects poorly on us since we are seen as little more than quote miners who are intellectually dishonest and display typical cognitive dissonance common among most fundamentalist Christian organizations.  </a:t>
            </a:r>
          </a:p>
        </p:txBody>
      </p:sp>
      <p:sp>
        <p:nvSpPr>
          <p:cNvPr id="4" name="Slide Number Placeholder 3"/>
          <p:cNvSpPr>
            <a:spLocks noGrp="1"/>
          </p:cNvSpPr>
          <p:nvPr>
            <p:ph type="sldNum" sz="quarter" idx="10"/>
          </p:nvPr>
        </p:nvSpPr>
        <p:spPr/>
        <p:txBody>
          <a:bodyPr/>
          <a:lstStyle/>
          <a:p>
            <a:fld id="{B076D11D-E21B-40F7-9B73-F9D551098988}"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B076D11D-E21B-40F7-9B73-F9D551098988}"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B076D11D-E21B-40F7-9B73-F9D551098988}"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B076D11D-E21B-40F7-9B73-F9D551098988}"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076D11D-E21B-40F7-9B73-F9D551098988}"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076D11D-E21B-40F7-9B73-F9D551098988}"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076D11D-E21B-40F7-9B73-F9D551098988}"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076D11D-E21B-40F7-9B73-F9D551098988}" type="slidenum">
              <a:rPr lang="en-US" smtClean="0"/>
              <a:pPr/>
              <a:t>32</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076D11D-E21B-40F7-9B73-F9D55109898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076D11D-E21B-40F7-9B73-F9D55109898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en-US" dirty="0" err="1" smtClean="0"/>
              <a:t>Concordist</a:t>
            </a:r>
            <a:r>
              <a:rPr lang="en-US" dirty="0" smtClean="0"/>
              <a:t> – View that</a:t>
            </a:r>
            <a:r>
              <a:rPr lang="en-US" baseline="0" dirty="0" smtClean="0"/>
              <a:t> certain passages in the Bible can be explained by scientific fact or theory.</a:t>
            </a:r>
            <a:endParaRPr lang="en-US" dirty="0"/>
          </a:p>
        </p:txBody>
      </p:sp>
      <p:sp>
        <p:nvSpPr>
          <p:cNvPr id="4" name="Slide Number Placeholder 3"/>
          <p:cNvSpPr>
            <a:spLocks noGrp="1"/>
          </p:cNvSpPr>
          <p:nvPr>
            <p:ph type="sldNum" sz="quarter" idx="10"/>
          </p:nvPr>
        </p:nvSpPr>
        <p:spPr/>
        <p:txBody>
          <a:bodyPr/>
          <a:lstStyle/>
          <a:p>
            <a:fld id="{B076D11D-E21B-40F7-9B73-F9D55109898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076D11D-E21B-40F7-9B73-F9D551098988}"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076D11D-E21B-40F7-9B73-F9D551098988}"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076D11D-E21B-40F7-9B73-F9D551098988}"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A5B7E79-9BB6-423C-A1AE-8CB41CA61135}" type="datetimeFigureOut">
              <a:rPr lang="en-US" smtClean="0"/>
              <a:pPr/>
              <a:t>5/1/2011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41F50D-FB64-4784-AC1A-22AA2A083D61}"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5B7E79-9BB6-423C-A1AE-8CB41CA61135}" type="datetimeFigureOut">
              <a:rPr lang="en-US" smtClean="0"/>
              <a:pPr/>
              <a:t>5/1/2011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41F50D-FB64-4784-AC1A-22AA2A083D6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5B7E79-9BB6-423C-A1AE-8CB41CA61135}" type="datetimeFigureOut">
              <a:rPr lang="en-US" smtClean="0"/>
              <a:pPr/>
              <a:t>5/1/2011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41F50D-FB64-4784-AC1A-22AA2A083D6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5B7E79-9BB6-423C-A1AE-8CB41CA61135}" type="datetimeFigureOut">
              <a:rPr lang="en-US" smtClean="0"/>
              <a:pPr/>
              <a:t>5/1/2011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41F50D-FB64-4784-AC1A-22AA2A083D61}"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5B7E79-9BB6-423C-A1AE-8CB41CA61135}" type="datetimeFigureOut">
              <a:rPr lang="en-US" smtClean="0"/>
              <a:pPr/>
              <a:t>5/1/2011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41F50D-FB64-4784-AC1A-22AA2A083D61}"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A5B7E79-9BB6-423C-A1AE-8CB41CA61135}" type="datetimeFigureOut">
              <a:rPr lang="en-US" smtClean="0"/>
              <a:pPr/>
              <a:t>5/1/2011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41F50D-FB64-4784-AC1A-22AA2A083D61}"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A5B7E79-9BB6-423C-A1AE-8CB41CA61135}" type="datetimeFigureOut">
              <a:rPr lang="en-US" smtClean="0"/>
              <a:pPr/>
              <a:t>5/1/2011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41F50D-FB64-4784-AC1A-22AA2A083D61}"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A5B7E79-9BB6-423C-A1AE-8CB41CA61135}" type="datetimeFigureOut">
              <a:rPr lang="en-US" smtClean="0"/>
              <a:pPr/>
              <a:t>5/1/2011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41F50D-FB64-4784-AC1A-22AA2A083D6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5B7E79-9BB6-423C-A1AE-8CB41CA61135}" type="datetimeFigureOut">
              <a:rPr lang="en-US" smtClean="0"/>
              <a:pPr/>
              <a:t>5/1/2011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41F50D-FB64-4784-AC1A-22AA2A083D6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5B7E79-9BB6-423C-A1AE-8CB41CA61135}" type="datetimeFigureOut">
              <a:rPr lang="en-US" smtClean="0"/>
              <a:pPr/>
              <a:t>5/1/2011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41F50D-FB64-4784-AC1A-22AA2A083D6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5B7E79-9BB6-423C-A1AE-8CB41CA61135}" type="datetimeFigureOut">
              <a:rPr lang="en-US" smtClean="0"/>
              <a:pPr/>
              <a:t>5/1/2011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41F50D-FB64-4784-AC1A-22AA2A083D6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5B7E79-9BB6-423C-A1AE-8CB41CA61135}" type="datetimeFigureOut">
              <a:rPr lang="en-US" smtClean="0"/>
              <a:pPr/>
              <a:t>5/1/2011</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41F50D-FB64-4784-AC1A-22AA2A083D61}"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3" name="TextBox 2"/>
          <p:cNvSpPr txBox="1"/>
          <p:nvPr/>
        </p:nvSpPr>
        <p:spPr>
          <a:xfrm>
            <a:off x="0" y="1066800"/>
            <a:ext cx="9144000" cy="4524315"/>
          </a:xfrm>
          <a:prstGeom prst="rect">
            <a:avLst/>
          </a:prstGeom>
          <a:noFill/>
        </p:spPr>
        <p:txBody>
          <a:bodyPr wrap="square" rtlCol="0">
            <a:spAutoFit/>
          </a:bodyPr>
          <a:lstStyle/>
          <a:p>
            <a:pPr algn="ctr"/>
            <a:r>
              <a:rPr lang="en-US" sz="9600" b="1" dirty="0" smtClean="0">
                <a:solidFill>
                  <a:schemeClr val="accent1">
                    <a:lumMod val="20000"/>
                    <a:lumOff val="80000"/>
                  </a:schemeClr>
                </a:solidFill>
                <a:effectLst>
                  <a:outerShdw blurRad="38100" dist="38100" dir="2700000" algn="tl">
                    <a:srgbClr val="000000">
                      <a:alpha val="43137"/>
                    </a:srgbClr>
                  </a:outerShdw>
                </a:effectLst>
                <a:latin typeface="BibliaLS" pitchFamily="2" charset="-79"/>
                <a:ea typeface="Arial Unicode MS" pitchFamily="34" charset="-128"/>
                <a:cs typeface="BibliaLS" pitchFamily="2" charset="-79"/>
              </a:rPr>
              <a:t>Faith, Science,   	and the Genesis Creation</a:t>
            </a:r>
            <a:endParaRPr lang="en-US" sz="9600" b="1" dirty="0">
              <a:solidFill>
                <a:schemeClr val="accent1">
                  <a:lumMod val="20000"/>
                  <a:lumOff val="80000"/>
                </a:schemeClr>
              </a:solidFill>
              <a:effectLst>
                <a:outerShdw blurRad="38100" dist="38100" dir="2700000" algn="tl">
                  <a:srgbClr val="000000">
                    <a:alpha val="43137"/>
                  </a:srgbClr>
                </a:outerShdw>
              </a:effectLst>
              <a:latin typeface="BibliaLS" pitchFamily="2" charset="-79"/>
              <a:ea typeface="Arial Unicode MS" pitchFamily="34" charset="-128"/>
              <a:cs typeface="BibliaLS" pitchFamily="2" charset="-79"/>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762001"/>
            <a:ext cx="9144000" cy="553998"/>
          </a:xfrm>
          <a:prstGeom prst="rect">
            <a:avLst/>
          </a:prstGeom>
          <a:noFill/>
        </p:spPr>
        <p:txBody>
          <a:bodyPr wrap="square" rtlCol="0">
            <a:spAutoFit/>
          </a:bodyPr>
          <a:lstStyle/>
          <a:p>
            <a:r>
              <a:rPr lang="en-US" sz="2900" dirty="0" smtClean="0"/>
              <a:t>Views of the Creation Narrative within our community:</a:t>
            </a:r>
            <a:endParaRPr lang="en-US" sz="2900" dirty="0"/>
          </a:p>
        </p:txBody>
      </p:sp>
      <p:sp>
        <p:nvSpPr>
          <p:cNvPr id="6" name="TextBox 5"/>
          <p:cNvSpPr txBox="1"/>
          <p:nvPr/>
        </p:nvSpPr>
        <p:spPr>
          <a:xfrm>
            <a:off x="0" y="1752601"/>
            <a:ext cx="9144000" cy="2246769"/>
          </a:xfrm>
          <a:prstGeom prst="rect">
            <a:avLst/>
          </a:prstGeom>
          <a:noFill/>
        </p:spPr>
        <p:txBody>
          <a:bodyPr wrap="square" rtlCol="0">
            <a:spAutoFit/>
          </a:bodyPr>
          <a:lstStyle/>
          <a:p>
            <a:pPr lvl="1"/>
            <a:r>
              <a:rPr lang="en-US" sz="2800" dirty="0" smtClean="0"/>
              <a:t>“What God wants us to focus on, however, is the earth as our future inheritance. In the Bible He tells us how we can gain this inheritance. While there are many references to the physical creation, </a:t>
            </a:r>
            <a:r>
              <a:rPr lang="en-US" sz="2800" dirty="0" smtClean="0">
                <a:solidFill>
                  <a:srgbClr val="FFC000"/>
                </a:solidFill>
                <a:effectLst>
                  <a:outerShdw blurRad="38100" dist="38100" dir="2700000" algn="tl">
                    <a:srgbClr val="000000">
                      <a:alpha val="43137"/>
                    </a:srgbClr>
                  </a:outerShdw>
                </a:effectLst>
              </a:rPr>
              <a:t>these are secondary to God’s primary message</a:t>
            </a:r>
            <a:r>
              <a:rPr lang="en-US" sz="2800" dirty="0" smtClean="0"/>
              <a:t>.”</a:t>
            </a:r>
            <a:endParaRPr lang="en-US" sz="2800" dirty="0"/>
          </a:p>
        </p:txBody>
      </p:sp>
      <p:sp>
        <p:nvSpPr>
          <p:cNvPr id="10" name="TextBox 9"/>
          <p:cNvSpPr txBox="1"/>
          <p:nvPr/>
        </p:nvSpPr>
        <p:spPr>
          <a:xfrm>
            <a:off x="0" y="4343401"/>
            <a:ext cx="9144000" cy="1384995"/>
          </a:xfrm>
          <a:prstGeom prst="rect">
            <a:avLst/>
          </a:prstGeom>
          <a:noFill/>
        </p:spPr>
        <p:txBody>
          <a:bodyPr wrap="square" rtlCol="0">
            <a:spAutoFit/>
          </a:bodyPr>
          <a:lstStyle/>
          <a:p>
            <a:pPr lvl="1"/>
            <a:r>
              <a:rPr lang="en-US" sz="2800" dirty="0" smtClean="0"/>
              <a:t>“[I]t is helpful to review this approach to Genesis 1 as it teaches not only about God’s power in creation, but it also demonstrates His plan for man’s salvation.”</a:t>
            </a:r>
            <a:endParaRPr lang="en-US"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762001"/>
            <a:ext cx="9144000" cy="553998"/>
          </a:xfrm>
          <a:prstGeom prst="rect">
            <a:avLst/>
          </a:prstGeom>
          <a:noFill/>
        </p:spPr>
        <p:txBody>
          <a:bodyPr wrap="square" rtlCol="0">
            <a:spAutoFit/>
          </a:bodyPr>
          <a:lstStyle/>
          <a:p>
            <a:r>
              <a:rPr lang="en-US" sz="3000" dirty="0" smtClean="0">
                <a:effectLst>
                  <a:outerShdw blurRad="38100" dist="38100" dir="2700000" algn="tl">
                    <a:srgbClr val="000000">
                      <a:alpha val="43137"/>
                    </a:srgbClr>
                  </a:outerShdw>
                </a:effectLst>
              </a:rPr>
              <a:t>Views of the Creation Narrative within our community:</a:t>
            </a:r>
            <a:endParaRPr lang="en-US" sz="3000" dirty="0">
              <a:effectLst>
                <a:outerShdw blurRad="38100" dist="38100" dir="2700000" algn="tl">
                  <a:srgbClr val="000000">
                    <a:alpha val="43137"/>
                  </a:srgbClr>
                </a:outerShdw>
              </a:effectLst>
            </a:endParaRPr>
          </a:p>
        </p:txBody>
      </p:sp>
      <p:sp>
        <p:nvSpPr>
          <p:cNvPr id="6" name="TextBox 5"/>
          <p:cNvSpPr txBox="1"/>
          <p:nvPr/>
        </p:nvSpPr>
        <p:spPr>
          <a:xfrm>
            <a:off x="0" y="1524001"/>
            <a:ext cx="9144000" cy="523220"/>
          </a:xfrm>
          <a:prstGeom prst="rect">
            <a:avLst/>
          </a:prstGeom>
          <a:noFill/>
        </p:spPr>
        <p:txBody>
          <a:bodyPr wrap="square" rtlCol="0">
            <a:spAutoFit/>
          </a:bodyPr>
          <a:lstStyle/>
          <a:p>
            <a:pPr lvl="1">
              <a:buFont typeface="Arial" pitchFamily="34" charset="0"/>
              <a:buChar char="•"/>
            </a:pPr>
            <a:r>
              <a:rPr lang="en-US" sz="2800" dirty="0" smtClean="0"/>
              <a:t>    Brother Alan Fowler’s </a:t>
            </a:r>
            <a:r>
              <a:rPr lang="en-US" sz="2800" i="1" dirty="0" smtClean="0"/>
              <a:t>A Drama of Creation</a:t>
            </a:r>
            <a:endParaRPr lang="en-US" sz="2800" i="1" dirty="0"/>
          </a:p>
        </p:txBody>
      </p:sp>
      <p:pic>
        <p:nvPicPr>
          <p:cNvPr id="258051" name="Picture 3"/>
          <p:cNvPicPr>
            <a:picLocks noChangeAspect="1" noChangeArrowheads="1"/>
          </p:cNvPicPr>
          <p:nvPr/>
        </p:nvPicPr>
        <p:blipFill>
          <a:blip r:embed="rId3" cstate="print"/>
          <a:srcRect/>
          <a:stretch>
            <a:fillRect/>
          </a:stretch>
        </p:blipFill>
        <p:spPr bwMode="auto">
          <a:xfrm>
            <a:off x="3200400" y="2286000"/>
            <a:ext cx="2895600" cy="4191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762001"/>
            <a:ext cx="9144000" cy="553998"/>
          </a:xfrm>
          <a:prstGeom prst="rect">
            <a:avLst/>
          </a:prstGeom>
          <a:noFill/>
        </p:spPr>
        <p:txBody>
          <a:bodyPr wrap="square" rtlCol="0">
            <a:spAutoFit/>
          </a:bodyPr>
          <a:lstStyle/>
          <a:p>
            <a:r>
              <a:rPr lang="en-US" sz="2900" dirty="0" smtClean="0"/>
              <a:t>Views of the Creation Narrative within our community:</a:t>
            </a:r>
            <a:endParaRPr lang="en-US" sz="2900" dirty="0"/>
          </a:p>
        </p:txBody>
      </p:sp>
      <p:sp>
        <p:nvSpPr>
          <p:cNvPr id="6" name="TextBox 5"/>
          <p:cNvSpPr txBox="1"/>
          <p:nvPr/>
        </p:nvSpPr>
        <p:spPr>
          <a:xfrm>
            <a:off x="0" y="1524001"/>
            <a:ext cx="9144000" cy="523220"/>
          </a:xfrm>
          <a:prstGeom prst="rect">
            <a:avLst/>
          </a:prstGeom>
          <a:noFill/>
        </p:spPr>
        <p:txBody>
          <a:bodyPr wrap="square" rtlCol="0">
            <a:spAutoFit/>
          </a:bodyPr>
          <a:lstStyle/>
          <a:p>
            <a:pPr lvl="1">
              <a:buFont typeface="Arial" pitchFamily="34" charset="0"/>
              <a:buChar char="•"/>
            </a:pPr>
            <a:r>
              <a:rPr lang="en-US" sz="2800" dirty="0" smtClean="0"/>
              <a:t>    Brother Alan Fowler’s </a:t>
            </a:r>
            <a:r>
              <a:rPr lang="en-US" sz="2800" i="1" dirty="0" smtClean="0"/>
              <a:t>A Drama of Creation</a:t>
            </a:r>
            <a:endParaRPr lang="en-US" sz="2800" i="1" dirty="0"/>
          </a:p>
        </p:txBody>
      </p:sp>
      <p:sp>
        <p:nvSpPr>
          <p:cNvPr id="9" name="TextBox 8"/>
          <p:cNvSpPr txBox="1"/>
          <p:nvPr/>
        </p:nvSpPr>
        <p:spPr>
          <a:xfrm>
            <a:off x="0" y="2362201"/>
            <a:ext cx="9144000" cy="1477328"/>
          </a:xfrm>
          <a:prstGeom prst="rect">
            <a:avLst/>
          </a:prstGeom>
          <a:noFill/>
        </p:spPr>
        <p:txBody>
          <a:bodyPr wrap="square" rtlCol="0">
            <a:spAutoFit/>
          </a:bodyPr>
          <a:lstStyle/>
          <a:p>
            <a:pPr lvl="3">
              <a:buFont typeface="Wingdings" pitchFamily="2" charset="2"/>
              <a:buChar char="Ø"/>
            </a:pPr>
            <a:r>
              <a:rPr lang="en-US" sz="3000" dirty="0" smtClean="0"/>
              <a:t>  Layout of the Creation Narrative is “poetical, 	hymn-like, rhetorical, intended to be 	memorized and declaimed.”</a:t>
            </a:r>
            <a:endParaRPr lang="en-US" sz="3000" dirty="0"/>
          </a:p>
        </p:txBody>
      </p:sp>
      <p:sp>
        <p:nvSpPr>
          <p:cNvPr id="11" name="TextBox 10"/>
          <p:cNvSpPr txBox="1"/>
          <p:nvPr/>
        </p:nvSpPr>
        <p:spPr>
          <a:xfrm>
            <a:off x="0" y="4038601"/>
            <a:ext cx="9144000" cy="2062103"/>
          </a:xfrm>
          <a:prstGeom prst="rect">
            <a:avLst/>
          </a:prstGeom>
          <a:noFill/>
        </p:spPr>
        <p:txBody>
          <a:bodyPr wrap="square" rtlCol="0">
            <a:spAutoFit/>
          </a:bodyPr>
          <a:lstStyle/>
          <a:p>
            <a:pPr lvl="3">
              <a:buFont typeface="Wingdings" pitchFamily="2" charset="2"/>
              <a:buChar char="Ø"/>
            </a:pPr>
            <a:r>
              <a:rPr lang="en-US" sz="3200" dirty="0" smtClean="0"/>
              <a:t>  Presents a topical theme of the Creation 	initiated by the dilemma presented in 	Genesis 1:2 (</a:t>
            </a:r>
            <a:r>
              <a:rPr lang="en-US" sz="3200" i="1" dirty="0" smtClean="0"/>
              <a:t>"the earth was without form 	and void"</a:t>
            </a:r>
            <a:r>
              <a:rPr lang="en-US" sz="3200" dirty="0" smtClean="0"/>
              <a:t>). </a:t>
            </a:r>
            <a:endParaRPr lang="en-US" sz="3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762001"/>
            <a:ext cx="9144000" cy="553998"/>
          </a:xfrm>
          <a:prstGeom prst="rect">
            <a:avLst/>
          </a:prstGeom>
          <a:noFill/>
        </p:spPr>
        <p:txBody>
          <a:bodyPr wrap="square" rtlCol="0">
            <a:spAutoFit/>
          </a:bodyPr>
          <a:lstStyle/>
          <a:p>
            <a:r>
              <a:rPr lang="en-US" sz="2900" dirty="0" smtClean="0"/>
              <a:t>Views of the Creation Narrative within our community:</a:t>
            </a:r>
            <a:endParaRPr lang="en-US" sz="2900" dirty="0"/>
          </a:p>
        </p:txBody>
      </p:sp>
      <p:sp>
        <p:nvSpPr>
          <p:cNvPr id="6" name="TextBox 5"/>
          <p:cNvSpPr txBox="1"/>
          <p:nvPr/>
        </p:nvSpPr>
        <p:spPr>
          <a:xfrm>
            <a:off x="0" y="1524001"/>
            <a:ext cx="9144000" cy="523220"/>
          </a:xfrm>
          <a:prstGeom prst="rect">
            <a:avLst/>
          </a:prstGeom>
          <a:noFill/>
        </p:spPr>
        <p:txBody>
          <a:bodyPr wrap="square" rtlCol="0">
            <a:spAutoFit/>
          </a:bodyPr>
          <a:lstStyle/>
          <a:p>
            <a:pPr lvl="1">
              <a:buFont typeface="Arial" pitchFamily="34" charset="0"/>
              <a:buChar char="•"/>
            </a:pPr>
            <a:r>
              <a:rPr lang="en-US" sz="2800" dirty="0" smtClean="0"/>
              <a:t>    Brother Alan Fowler’s </a:t>
            </a:r>
            <a:r>
              <a:rPr lang="en-US" sz="2800" i="1" dirty="0" smtClean="0"/>
              <a:t>A Drama of Creation</a:t>
            </a:r>
            <a:endParaRPr lang="en-US" sz="2800" i="1" dirty="0"/>
          </a:p>
        </p:txBody>
      </p:sp>
      <p:sp>
        <p:nvSpPr>
          <p:cNvPr id="7" name="TextBox 6"/>
          <p:cNvSpPr txBox="1"/>
          <p:nvPr/>
        </p:nvSpPr>
        <p:spPr>
          <a:xfrm>
            <a:off x="0" y="2362200"/>
            <a:ext cx="9144000" cy="1477328"/>
          </a:xfrm>
          <a:prstGeom prst="rect">
            <a:avLst/>
          </a:prstGeom>
          <a:noFill/>
        </p:spPr>
        <p:txBody>
          <a:bodyPr wrap="square" rtlCol="0">
            <a:spAutoFit/>
          </a:bodyPr>
          <a:lstStyle/>
          <a:p>
            <a:pPr lvl="3">
              <a:buFont typeface="Wingdings" pitchFamily="2" charset="2"/>
              <a:buChar char="Ø"/>
            </a:pPr>
            <a:r>
              <a:rPr lang="en-US" sz="3000" dirty="0" smtClean="0"/>
              <a:t>  The Creator then sets out to remedy (by 	‘forming’ and ‘filling’),thereby providing the 	corpus of the creative event.</a:t>
            </a:r>
            <a:endParaRPr lang="en-US" sz="3000" dirty="0"/>
          </a:p>
        </p:txBody>
      </p:sp>
      <p:sp>
        <p:nvSpPr>
          <p:cNvPr id="10" name="TextBox 9"/>
          <p:cNvSpPr txBox="1"/>
          <p:nvPr/>
        </p:nvSpPr>
        <p:spPr>
          <a:xfrm>
            <a:off x="0" y="4267200"/>
            <a:ext cx="9144000" cy="1477328"/>
          </a:xfrm>
          <a:prstGeom prst="rect">
            <a:avLst/>
          </a:prstGeom>
          <a:noFill/>
        </p:spPr>
        <p:txBody>
          <a:bodyPr wrap="square" rtlCol="0">
            <a:spAutoFit/>
          </a:bodyPr>
          <a:lstStyle/>
          <a:p>
            <a:pPr lvl="3">
              <a:buFont typeface="Wingdings" pitchFamily="2" charset="2"/>
              <a:buChar char="Ø"/>
            </a:pPr>
            <a:r>
              <a:rPr lang="en-US" sz="3000" dirty="0" smtClean="0"/>
              <a:t>  Forming and filling refers to God creating first  	domains and then the creatures that would 	inhabit each domain.</a:t>
            </a:r>
            <a:endParaRPr lang="en-US" sz="3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762001"/>
            <a:ext cx="9144000" cy="553998"/>
          </a:xfrm>
          <a:prstGeom prst="rect">
            <a:avLst/>
          </a:prstGeom>
          <a:noFill/>
        </p:spPr>
        <p:txBody>
          <a:bodyPr wrap="square" rtlCol="0">
            <a:spAutoFit/>
          </a:bodyPr>
          <a:lstStyle/>
          <a:p>
            <a:r>
              <a:rPr lang="en-US" sz="2900" dirty="0" smtClean="0"/>
              <a:t>Views of the Creation Narrative within our community:</a:t>
            </a:r>
            <a:endParaRPr lang="en-US" sz="2900" dirty="0"/>
          </a:p>
        </p:txBody>
      </p:sp>
      <p:sp>
        <p:nvSpPr>
          <p:cNvPr id="6" name="TextBox 5"/>
          <p:cNvSpPr txBox="1"/>
          <p:nvPr/>
        </p:nvSpPr>
        <p:spPr>
          <a:xfrm>
            <a:off x="0" y="1524001"/>
            <a:ext cx="9144000" cy="523220"/>
          </a:xfrm>
          <a:prstGeom prst="rect">
            <a:avLst/>
          </a:prstGeom>
          <a:noFill/>
        </p:spPr>
        <p:txBody>
          <a:bodyPr wrap="square" rtlCol="0">
            <a:spAutoFit/>
          </a:bodyPr>
          <a:lstStyle/>
          <a:p>
            <a:pPr lvl="1">
              <a:buFont typeface="Arial" pitchFamily="34" charset="0"/>
              <a:buChar char="•"/>
            </a:pPr>
            <a:r>
              <a:rPr lang="en-US" sz="2800" dirty="0" smtClean="0"/>
              <a:t>    Brother Alan Fowler’s </a:t>
            </a:r>
            <a:r>
              <a:rPr lang="en-US" sz="2800" i="1" dirty="0" smtClean="0"/>
              <a:t>A Drama of Creation</a:t>
            </a:r>
            <a:endParaRPr lang="en-US" sz="2800" i="1" dirty="0"/>
          </a:p>
        </p:txBody>
      </p:sp>
      <p:sp>
        <p:nvSpPr>
          <p:cNvPr id="7" name="TextBox 6"/>
          <p:cNvSpPr txBox="1"/>
          <p:nvPr/>
        </p:nvSpPr>
        <p:spPr>
          <a:xfrm>
            <a:off x="-228600" y="5494480"/>
            <a:ext cx="9601200" cy="923330"/>
          </a:xfrm>
          <a:prstGeom prst="rect">
            <a:avLst/>
          </a:prstGeom>
          <a:noFill/>
        </p:spPr>
        <p:txBody>
          <a:bodyPr wrap="square" rtlCol="0">
            <a:spAutoFit/>
          </a:bodyPr>
          <a:lstStyle/>
          <a:p>
            <a:pPr algn="ctr"/>
            <a:r>
              <a:rPr lang="en-US" sz="2700" dirty="0" smtClean="0"/>
              <a:t>This pattern does not attempt to rearrange the chronology of the days, but rather to highlight the "remedy" employed by God.</a:t>
            </a:r>
            <a:endParaRPr lang="en-US" sz="2700" dirty="0"/>
          </a:p>
        </p:txBody>
      </p:sp>
      <p:graphicFrame>
        <p:nvGraphicFramePr>
          <p:cNvPr id="11" name="Table 10"/>
          <p:cNvGraphicFramePr>
            <a:graphicFrameLocks noGrp="1"/>
          </p:cNvGraphicFramePr>
          <p:nvPr/>
        </p:nvGraphicFramePr>
        <p:xfrm>
          <a:off x="381000" y="2209800"/>
          <a:ext cx="8305800" cy="3048000"/>
        </p:xfrm>
        <a:graphic>
          <a:graphicData uri="http://schemas.openxmlformats.org/drawingml/2006/table">
            <a:tbl>
              <a:tblPr firstRow="1" bandRow="1">
                <a:tableStyleId>{5C22544A-7EE6-4342-B048-85BDC9FD1C3A}</a:tableStyleId>
              </a:tblPr>
              <a:tblGrid>
                <a:gridCol w="4152900"/>
                <a:gridCol w="4152900"/>
              </a:tblGrid>
              <a:tr h="762000">
                <a:tc>
                  <a:txBody>
                    <a:bodyPr/>
                    <a:lstStyle/>
                    <a:p>
                      <a:r>
                        <a:rPr lang="en-US" sz="1800" dirty="0" smtClean="0"/>
                        <a:t>Forming of Domains</a:t>
                      </a:r>
                      <a:endParaRPr lang="en-US" sz="1800" dirty="0"/>
                    </a:p>
                  </a:txBody>
                  <a:tcPr/>
                </a:tc>
                <a:tc>
                  <a:txBody>
                    <a:bodyPr/>
                    <a:lstStyle/>
                    <a:p>
                      <a:r>
                        <a:rPr lang="en-US" sz="1800" dirty="0" smtClean="0"/>
                        <a:t>Filling with Creatures</a:t>
                      </a:r>
                      <a:endParaRPr lang="en-US" sz="1800" dirty="0"/>
                    </a:p>
                  </a:txBody>
                  <a:tcPr/>
                </a:tc>
              </a:tr>
              <a:tr h="762000">
                <a:tc>
                  <a:txBody>
                    <a:bodyPr/>
                    <a:lstStyle/>
                    <a:p>
                      <a:r>
                        <a:rPr lang="en-US" sz="1800" dirty="0" smtClean="0"/>
                        <a:t>Day 1 – Realm of light…</a:t>
                      </a:r>
                      <a:endParaRPr lang="en-US" sz="1800" dirty="0"/>
                    </a:p>
                  </a:txBody>
                  <a:tcPr/>
                </a:tc>
                <a:tc>
                  <a:txBody>
                    <a:bodyPr/>
                    <a:lstStyle/>
                    <a:p>
                      <a:r>
                        <a:rPr lang="en-US" sz="1800" dirty="0" smtClean="0"/>
                        <a:t>Day 4 – Sun, moon, and stars</a:t>
                      </a:r>
                      <a:endParaRPr lang="en-US" sz="1800" dirty="0"/>
                    </a:p>
                  </a:txBody>
                  <a:tcPr/>
                </a:tc>
              </a:tr>
              <a:tr h="762000">
                <a:tc>
                  <a:txBody>
                    <a:bodyPr/>
                    <a:lstStyle/>
                    <a:p>
                      <a:r>
                        <a:rPr lang="en-US" sz="1800" dirty="0" smtClean="0"/>
                        <a:t>Day 2 – Sea and sky…</a:t>
                      </a:r>
                      <a:endParaRPr lang="en-US" sz="1800" dirty="0"/>
                    </a:p>
                  </a:txBody>
                  <a:tcPr/>
                </a:tc>
                <a:tc>
                  <a:txBody>
                    <a:bodyPr/>
                    <a:lstStyle/>
                    <a:p>
                      <a:r>
                        <a:rPr lang="en-US" sz="1800" dirty="0" smtClean="0"/>
                        <a:t>Day 5 – Fish and fowl</a:t>
                      </a:r>
                      <a:endParaRPr lang="en-US" sz="1800" dirty="0"/>
                    </a:p>
                  </a:txBody>
                  <a:tcPr/>
                </a:tc>
              </a:tr>
              <a:tr h="762000">
                <a:tc>
                  <a:txBody>
                    <a:bodyPr/>
                    <a:lstStyle/>
                    <a:p>
                      <a:r>
                        <a:rPr lang="en-US" sz="1800" dirty="0" smtClean="0"/>
                        <a:t>Day 3 – Dry land and plants…</a:t>
                      </a:r>
                      <a:endParaRPr lang="en-US" sz="1800" dirty="0"/>
                    </a:p>
                  </a:txBody>
                  <a:tcPr/>
                </a:tc>
                <a:tc>
                  <a:txBody>
                    <a:bodyPr/>
                    <a:lstStyle/>
                    <a:p>
                      <a:r>
                        <a:rPr lang="en-US" sz="1800" dirty="0" smtClean="0"/>
                        <a:t>Day 6 – Beasts and man</a:t>
                      </a:r>
                      <a:endParaRPr lang="en-US" sz="1800" dirty="0"/>
                    </a:p>
                  </a:txBody>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762001"/>
            <a:ext cx="9144000" cy="553998"/>
          </a:xfrm>
          <a:prstGeom prst="rect">
            <a:avLst/>
          </a:prstGeom>
          <a:noFill/>
        </p:spPr>
        <p:txBody>
          <a:bodyPr wrap="square" rtlCol="0">
            <a:spAutoFit/>
          </a:bodyPr>
          <a:lstStyle/>
          <a:p>
            <a:pPr algn="ctr"/>
            <a:r>
              <a:rPr lang="en-US" sz="3000" dirty="0" smtClean="0"/>
              <a:t>Views of the Creation Narrative within our community:</a:t>
            </a:r>
            <a:endParaRPr lang="en-US" sz="3000" dirty="0"/>
          </a:p>
        </p:txBody>
      </p:sp>
      <p:sp>
        <p:nvSpPr>
          <p:cNvPr id="6" name="TextBox 5"/>
          <p:cNvSpPr txBox="1"/>
          <p:nvPr/>
        </p:nvSpPr>
        <p:spPr>
          <a:xfrm>
            <a:off x="0" y="1765519"/>
            <a:ext cx="9144000" cy="954107"/>
          </a:xfrm>
          <a:prstGeom prst="rect">
            <a:avLst/>
          </a:prstGeom>
          <a:noFill/>
        </p:spPr>
        <p:txBody>
          <a:bodyPr wrap="square" rtlCol="0">
            <a:spAutoFit/>
          </a:bodyPr>
          <a:lstStyle/>
          <a:p>
            <a:pPr lvl="1">
              <a:buFont typeface="Arial" pitchFamily="34" charset="0"/>
              <a:buChar char="•"/>
            </a:pPr>
            <a:r>
              <a:rPr lang="en-US" sz="2800" dirty="0" smtClean="0"/>
              <a:t>    This view has many faithful adherents within our 	community. </a:t>
            </a:r>
            <a:endParaRPr lang="en-US" sz="2800" i="1" dirty="0"/>
          </a:p>
        </p:txBody>
      </p:sp>
      <p:sp>
        <p:nvSpPr>
          <p:cNvPr id="9" name="TextBox 8"/>
          <p:cNvSpPr txBox="1"/>
          <p:nvPr/>
        </p:nvSpPr>
        <p:spPr>
          <a:xfrm>
            <a:off x="0" y="2908518"/>
            <a:ext cx="9144000" cy="1815882"/>
          </a:xfrm>
          <a:prstGeom prst="rect">
            <a:avLst/>
          </a:prstGeom>
          <a:noFill/>
        </p:spPr>
        <p:txBody>
          <a:bodyPr wrap="square" rtlCol="0">
            <a:spAutoFit/>
          </a:bodyPr>
          <a:lstStyle/>
          <a:p>
            <a:pPr lvl="1">
              <a:buFont typeface="Arial" pitchFamily="34" charset="0"/>
              <a:buChar char="•"/>
            </a:pPr>
            <a:r>
              <a:rPr lang="en-US" sz="2800" dirty="0" smtClean="0"/>
              <a:t>    Brother Stephen </a:t>
            </a:r>
            <a:r>
              <a:rPr lang="en-US" sz="2800" dirty="0" err="1" smtClean="0"/>
              <a:t>Snobelen</a:t>
            </a:r>
            <a:r>
              <a:rPr lang="en-US" sz="2800" dirty="0" smtClean="0"/>
              <a:t>, a well-received historian of 	science, has a very good paper on this ‘framework 	hypothesis’ and makes strong arguments for its 	reliability as a non-</a:t>
            </a:r>
            <a:r>
              <a:rPr lang="en-US" sz="2800" dirty="0" err="1" smtClean="0"/>
              <a:t>concordist</a:t>
            </a:r>
            <a:r>
              <a:rPr lang="en-US" sz="2800" dirty="0" smtClean="0"/>
              <a:t> Creation interpretation.</a:t>
            </a:r>
            <a:endParaRPr lang="en-US"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762001"/>
            <a:ext cx="9144000" cy="553998"/>
          </a:xfrm>
          <a:prstGeom prst="rect">
            <a:avLst/>
          </a:prstGeom>
          <a:noFill/>
        </p:spPr>
        <p:txBody>
          <a:bodyPr wrap="square" rtlCol="0">
            <a:spAutoFit/>
          </a:bodyPr>
          <a:lstStyle/>
          <a:p>
            <a:pPr algn="ctr"/>
            <a:r>
              <a:rPr lang="en-US" sz="3000" dirty="0" smtClean="0"/>
              <a:t>Views of the Creation Narrative within our community:</a:t>
            </a:r>
            <a:endParaRPr lang="en-US" sz="3000" dirty="0"/>
          </a:p>
        </p:txBody>
      </p:sp>
      <p:sp>
        <p:nvSpPr>
          <p:cNvPr id="6" name="TextBox 5"/>
          <p:cNvSpPr txBox="1"/>
          <p:nvPr/>
        </p:nvSpPr>
        <p:spPr>
          <a:xfrm>
            <a:off x="0" y="1524000"/>
            <a:ext cx="9144000" cy="523220"/>
          </a:xfrm>
          <a:prstGeom prst="rect">
            <a:avLst/>
          </a:prstGeom>
          <a:noFill/>
        </p:spPr>
        <p:txBody>
          <a:bodyPr wrap="square" rtlCol="0">
            <a:spAutoFit/>
          </a:bodyPr>
          <a:lstStyle/>
          <a:p>
            <a:pPr lvl="1">
              <a:buFont typeface="Arial" pitchFamily="34" charset="0"/>
              <a:buChar char="•"/>
            </a:pPr>
            <a:r>
              <a:rPr lang="en-US" sz="2800" dirty="0" smtClean="0"/>
              <a:t>    Creation of God’s Cosmic Temple:</a:t>
            </a:r>
            <a:endParaRPr lang="en-US" sz="2800" i="1" dirty="0"/>
          </a:p>
        </p:txBody>
      </p:sp>
      <p:pic>
        <p:nvPicPr>
          <p:cNvPr id="1026" name="Picture 2"/>
          <p:cNvPicPr>
            <a:picLocks noChangeAspect="1" noChangeArrowheads="1"/>
          </p:cNvPicPr>
          <p:nvPr/>
        </p:nvPicPr>
        <p:blipFill>
          <a:blip r:embed="rId3" cstate="print"/>
          <a:srcRect/>
          <a:stretch>
            <a:fillRect/>
          </a:stretch>
        </p:blipFill>
        <p:spPr bwMode="auto">
          <a:xfrm>
            <a:off x="3352800" y="2438400"/>
            <a:ext cx="2438400" cy="3657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762001"/>
            <a:ext cx="9144000" cy="553998"/>
          </a:xfrm>
          <a:prstGeom prst="rect">
            <a:avLst/>
          </a:prstGeom>
          <a:noFill/>
        </p:spPr>
        <p:txBody>
          <a:bodyPr wrap="square" rtlCol="0">
            <a:spAutoFit/>
          </a:bodyPr>
          <a:lstStyle/>
          <a:p>
            <a:pPr algn="ctr"/>
            <a:r>
              <a:rPr lang="en-US" sz="3000" dirty="0" smtClean="0"/>
              <a:t>Views of the Creation Narrative within our community:</a:t>
            </a:r>
            <a:endParaRPr lang="en-US" sz="3000" dirty="0"/>
          </a:p>
        </p:txBody>
      </p:sp>
      <p:sp>
        <p:nvSpPr>
          <p:cNvPr id="6" name="TextBox 5"/>
          <p:cNvSpPr txBox="1"/>
          <p:nvPr/>
        </p:nvSpPr>
        <p:spPr>
          <a:xfrm>
            <a:off x="0" y="1524000"/>
            <a:ext cx="9144000" cy="523220"/>
          </a:xfrm>
          <a:prstGeom prst="rect">
            <a:avLst/>
          </a:prstGeom>
          <a:noFill/>
        </p:spPr>
        <p:txBody>
          <a:bodyPr wrap="square" rtlCol="0">
            <a:spAutoFit/>
          </a:bodyPr>
          <a:lstStyle/>
          <a:p>
            <a:pPr lvl="1">
              <a:buFont typeface="Arial" pitchFamily="34" charset="0"/>
              <a:buChar char="•"/>
            </a:pPr>
            <a:r>
              <a:rPr lang="en-US" sz="2800" dirty="0" smtClean="0"/>
              <a:t>    Creation of God’s Cosmic Temple:</a:t>
            </a:r>
            <a:endParaRPr lang="en-US" sz="2800" i="1" dirty="0"/>
          </a:p>
        </p:txBody>
      </p:sp>
      <p:sp>
        <p:nvSpPr>
          <p:cNvPr id="9" name="TextBox 8"/>
          <p:cNvSpPr txBox="1"/>
          <p:nvPr/>
        </p:nvSpPr>
        <p:spPr>
          <a:xfrm>
            <a:off x="0" y="2209800"/>
            <a:ext cx="9144000" cy="1938992"/>
          </a:xfrm>
          <a:prstGeom prst="rect">
            <a:avLst/>
          </a:prstGeom>
          <a:noFill/>
        </p:spPr>
        <p:txBody>
          <a:bodyPr wrap="square" rtlCol="0">
            <a:spAutoFit/>
          </a:bodyPr>
          <a:lstStyle/>
          <a:p>
            <a:pPr lvl="3">
              <a:buFont typeface="Wingdings" pitchFamily="2" charset="2"/>
              <a:buChar char="Ø"/>
            </a:pPr>
            <a:r>
              <a:rPr lang="en-US" sz="3000" dirty="0" smtClean="0"/>
              <a:t>  Genesis 1 is describing God’s setting up the 	cosmos, with the final phase being his 	entering into His temple to take up His duty of 	maintaining all His creation.</a:t>
            </a:r>
            <a:endParaRPr lang="en-US" sz="3000" dirty="0"/>
          </a:p>
        </p:txBody>
      </p:sp>
      <p:sp>
        <p:nvSpPr>
          <p:cNvPr id="10" name="TextBox 9"/>
          <p:cNvSpPr txBox="1"/>
          <p:nvPr/>
        </p:nvSpPr>
        <p:spPr>
          <a:xfrm>
            <a:off x="0" y="4267201"/>
            <a:ext cx="9144000" cy="2492990"/>
          </a:xfrm>
          <a:prstGeom prst="rect">
            <a:avLst/>
          </a:prstGeom>
          <a:noFill/>
        </p:spPr>
        <p:txBody>
          <a:bodyPr wrap="square" rtlCol="0">
            <a:spAutoFit/>
          </a:bodyPr>
          <a:lstStyle/>
          <a:p>
            <a:pPr lvl="3">
              <a:buFont typeface="Wingdings" pitchFamily="2" charset="2"/>
              <a:buChar char="Ø"/>
            </a:pPr>
            <a:r>
              <a:rPr lang="en-US" sz="3000" dirty="0" smtClean="0"/>
              <a:t>  Primary audience was the ancient Hebrew 	whose cosmological views were consistent 	with the Ancient Near East (ANE); viz. that 	Deity was directly responsible for all activity 	in nature.</a:t>
            </a:r>
            <a:endParaRPr lang="en-US" sz="30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762001"/>
            <a:ext cx="9144000" cy="553998"/>
          </a:xfrm>
          <a:prstGeom prst="rect">
            <a:avLst/>
          </a:prstGeom>
          <a:noFill/>
        </p:spPr>
        <p:txBody>
          <a:bodyPr wrap="square" rtlCol="0">
            <a:spAutoFit/>
          </a:bodyPr>
          <a:lstStyle/>
          <a:p>
            <a:pPr algn="ctr"/>
            <a:r>
              <a:rPr lang="en-US" sz="3000" dirty="0" smtClean="0"/>
              <a:t>Views of the Creation Narrative within our community:</a:t>
            </a:r>
            <a:endParaRPr lang="en-US" sz="3000" dirty="0"/>
          </a:p>
        </p:txBody>
      </p:sp>
      <p:sp>
        <p:nvSpPr>
          <p:cNvPr id="6" name="TextBox 5"/>
          <p:cNvSpPr txBox="1"/>
          <p:nvPr/>
        </p:nvSpPr>
        <p:spPr>
          <a:xfrm>
            <a:off x="0" y="1676400"/>
            <a:ext cx="9144000" cy="523220"/>
          </a:xfrm>
          <a:prstGeom prst="rect">
            <a:avLst/>
          </a:prstGeom>
          <a:noFill/>
        </p:spPr>
        <p:txBody>
          <a:bodyPr wrap="square" rtlCol="0">
            <a:spAutoFit/>
          </a:bodyPr>
          <a:lstStyle/>
          <a:p>
            <a:pPr lvl="1">
              <a:buFont typeface="Arial" pitchFamily="34" charset="0"/>
              <a:buChar char="•"/>
            </a:pPr>
            <a:r>
              <a:rPr lang="en-US" sz="2800" dirty="0" smtClean="0"/>
              <a:t>    Creation of God’s Cosmic Temple:</a:t>
            </a:r>
            <a:endParaRPr lang="en-US" sz="2800" i="1" dirty="0"/>
          </a:p>
        </p:txBody>
      </p:sp>
      <p:sp>
        <p:nvSpPr>
          <p:cNvPr id="9" name="TextBox 8"/>
          <p:cNvSpPr txBox="1"/>
          <p:nvPr/>
        </p:nvSpPr>
        <p:spPr>
          <a:xfrm>
            <a:off x="0" y="2514601"/>
            <a:ext cx="9144000" cy="1015663"/>
          </a:xfrm>
          <a:prstGeom prst="rect">
            <a:avLst/>
          </a:prstGeom>
          <a:noFill/>
        </p:spPr>
        <p:txBody>
          <a:bodyPr wrap="square" rtlCol="0">
            <a:spAutoFit/>
          </a:bodyPr>
          <a:lstStyle/>
          <a:p>
            <a:pPr lvl="3">
              <a:buFont typeface="Wingdings" pitchFamily="2" charset="2"/>
              <a:buChar char="Ø"/>
            </a:pPr>
            <a:r>
              <a:rPr lang="en-US" sz="3000" dirty="0" smtClean="0"/>
              <a:t>  Based on the </a:t>
            </a:r>
            <a:r>
              <a:rPr lang="en-US" sz="3000" i="1" dirty="0" smtClean="0"/>
              <a:t>Forming and Filling</a:t>
            </a:r>
            <a:r>
              <a:rPr lang="en-US" sz="3000" dirty="0" smtClean="0"/>
              <a:t> (Framework 	Hypothesis) model.</a:t>
            </a:r>
            <a:endParaRPr lang="en-US" sz="3000" dirty="0"/>
          </a:p>
        </p:txBody>
      </p:sp>
      <p:sp>
        <p:nvSpPr>
          <p:cNvPr id="7" name="TextBox 6"/>
          <p:cNvSpPr txBox="1"/>
          <p:nvPr/>
        </p:nvSpPr>
        <p:spPr>
          <a:xfrm>
            <a:off x="0" y="3810001"/>
            <a:ext cx="9144000" cy="1938992"/>
          </a:xfrm>
          <a:prstGeom prst="rect">
            <a:avLst/>
          </a:prstGeom>
          <a:noFill/>
        </p:spPr>
        <p:txBody>
          <a:bodyPr wrap="square" rtlCol="0">
            <a:spAutoFit/>
          </a:bodyPr>
          <a:lstStyle/>
          <a:p>
            <a:pPr lvl="3">
              <a:buFont typeface="Wingdings" pitchFamily="2" charset="2"/>
              <a:buChar char="Ø"/>
            </a:pPr>
            <a:r>
              <a:rPr lang="en-US" sz="3000" dirty="0" smtClean="0"/>
              <a:t>  The forming signifies setting up of the 	domains within God’s cosmos. The filling 	signifies setting up of inhabitants to take up 	their respective tasks within God’s cosmos.</a:t>
            </a:r>
            <a:endParaRPr lang="en-US" sz="3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762001"/>
            <a:ext cx="9144000" cy="553998"/>
          </a:xfrm>
          <a:prstGeom prst="rect">
            <a:avLst/>
          </a:prstGeom>
          <a:noFill/>
        </p:spPr>
        <p:txBody>
          <a:bodyPr wrap="square" rtlCol="0">
            <a:spAutoFit/>
          </a:bodyPr>
          <a:lstStyle/>
          <a:p>
            <a:pPr algn="ctr"/>
            <a:r>
              <a:rPr lang="en-US" sz="3000" dirty="0" smtClean="0"/>
              <a:t>Views of the Creation Narrative within our community:</a:t>
            </a:r>
            <a:endParaRPr lang="en-US" sz="3000" dirty="0"/>
          </a:p>
        </p:txBody>
      </p:sp>
      <p:sp>
        <p:nvSpPr>
          <p:cNvPr id="6" name="TextBox 5"/>
          <p:cNvSpPr txBox="1"/>
          <p:nvPr/>
        </p:nvSpPr>
        <p:spPr>
          <a:xfrm>
            <a:off x="0" y="1676401"/>
            <a:ext cx="9144000" cy="523220"/>
          </a:xfrm>
          <a:prstGeom prst="rect">
            <a:avLst/>
          </a:prstGeom>
          <a:noFill/>
        </p:spPr>
        <p:txBody>
          <a:bodyPr wrap="square" rtlCol="0">
            <a:spAutoFit/>
          </a:bodyPr>
          <a:lstStyle/>
          <a:p>
            <a:pPr lvl="1">
              <a:buFont typeface="Arial" pitchFamily="34" charset="0"/>
              <a:buChar char="•"/>
            </a:pPr>
            <a:r>
              <a:rPr lang="en-US" sz="2800" dirty="0" smtClean="0"/>
              <a:t>    Creation of God’s Cosmic Temple (Primary Audience):</a:t>
            </a:r>
            <a:endParaRPr lang="en-US" sz="2800" i="1" dirty="0"/>
          </a:p>
        </p:txBody>
      </p:sp>
      <p:sp>
        <p:nvSpPr>
          <p:cNvPr id="9" name="TextBox 8"/>
          <p:cNvSpPr txBox="1"/>
          <p:nvPr/>
        </p:nvSpPr>
        <p:spPr>
          <a:xfrm>
            <a:off x="0" y="2494003"/>
            <a:ext cx="9144000" cy="553998"/>
          </a:xfrm>
          <a:prstGeom prst="rect">
            <a:avLst/>
          </a:prstGeom>
          <a:noFill/>
        </p:spPr>
        <p:txBody>
          <a:bodyPr wrap="square" rtlCol="0">
            <a:spAutoFit/>
          </a:bodyPr>
          <a:lstStyle/>
          <a:p>
            <a:pPr lvl="3">
              <a:buFont typeface="Wingdings" pitchFamily="2" charset="2"/>
              <a:buChar char="Ø"/>
            </a:pPr>
            <a:r>
              <a:rPr lang="en-US" sz="3000" dirty="0" smtClean="0"/>
              <a:t>  Day 1 – Establishing time {day and night} 	</a:t>
            </a:r>
            <a:endParaRPr lang="en-US" sz="3000" dirty="0"/>
          </a:p>
        </p:txBody>
      </p:sp>
      <p:sp>
        <p:nvSpPr>
          <p:cNvPr id="10" name="TextBox 9"/>
          <p:cNvSpPr txBox="1"/>
          <p:nvPr/>
        </p:nvSpPr>
        <p:spPr>
          <a:xfrm>
            <a:off x="0" y="3505200"/>
            <a:ext cx="9144000" cy="553998"/>
          </a:xfrm>
          <a:prstGeom prst="rect">
            <a:avLst/>
          </a:prstGeom>
          <a:noFill/>
        </p:spPr>
        <p:txBody>
          <a:bodyPr wrap="square" rtlCol="0">
            <a:spAutoFit/>
          </a:bodyPr>
          <a:lstStyle/>
          <a:p>
            <a:pPr lvl="3">
              <a:buFont typeface="Wingdings" pitchFamily="2" charset="2"/>
              <a:buChar char="Ø"/>
            </a:pPr>
            <a:r>
              <a:rPr lang="en-US" sz="3000" dirty="0" smtClean="0"/>
              <a:t>  Day 2 – Setting up meteorological cycles</a:t>
            </a:r>
            <a:endParaRPr lang="en-US" sz="3000" dirty="0"/>
          </a:p>
        </p:txBody>
      </p:sp>
      <p:sp>
        <p:nvSpPr>
          <p:cNvPr id="11" name="TextBox 10"/>
          <p:cNvSpPr txBox="1"/>
          <p:nvPr/>
        </p:nvSpPr>
        <p:spPr>
          <a:xfrm>
            <a:off x="0" y="4495801"/>
            <a:ext cx="9144000" cy="1015663"/>
          </a:xfrm>
          <a:prstGeom prst="rect">
            <a:avLst/>
          </a:prstGeom>
          <a:noFill/>
        </p:spPr>
        <p:txBody>
          <a:bodyPr wrap="square" rtlCol="0">
            <a:spAutoFit/>
          </a:bodyPr>
          <a:lstStyle/>
          <a:p>
            <a:pPr lvl="3">
              <a:buFont typeface="Wingdings" pitchFamily="2" charset="2"/>
              <a:buChar char="Ø"/>
            </a:pPr>
            <a:r>
              <a:rPr lang="en-US" sz="3000" dirty="0" smtClean="0"/>
              <a:t>  Day 3 – Setting up of cycles of fecundity in 	nature (provision of sustenance).</a:t>
            </a:r>
            <a:endParaRPr lang="en-US" sz="3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965538"/>
            <a:ext cx="9144000" cy="1015663"/>
          </a:xfrm>
          <a:prstGeom prst="rect">
            <a:avLst/>
          </a:prstGeom>
          <a:noFill/>
        </p:spPr>
        <p:txBody>
          <a:bodyPr wrap="square" rtlCol="0">
            <a:spAutoFit/>
          </a:bodyPr>
          <a:lstStyle/>
          <a:p>
            <a:pPr lvl="1"/>
            <a:r>
              <a:rPr lang="en-US" sz="3000" dirty="0" smtClean="0"/>
              <a:t>Within our community, the three prominent views of the Genesis Creation are represented:</a:t>
            </a:r>
            <a:endParaRPr lang="en-US" sz="3000" dirty="0"/>
          </a:p>
        </p:txBody>
      </p:sp>
      <p:sp>
        <p:nvSpPr>
          <p:cNvPr id="9" name="TextBox 8"/>
          <p:cNvSpPr txBox="1"/>
          <p:nvPr/>
        </p:nvSpPr>
        <p:spPr>
          <a:xfrm>
            <a:off x="0" y="2494002"/>
            <a:ext cx="9144000" cy="553998"/>
          </a:xfrm>
          <a:prstGeom prst="rect">
            <a:avLst/>
          </a:prstGeom>
          <a:noFill/>
        </p:spPr>
        <p:txBody>
          <a:bodyPr wrap="square" rtlCol="0">
            <a:spAutoFit/>
          </a:bodyPr>
          <a:lstStyle/>
          <a:p>
            <a:pPr lvl="2">
              <a:buFont typeface="Arial" pitchFamily="34" charset="0"/>
              <a:buChar char="•"/>
            </a:pPr>
            <a:r>
              <a:rPr lang="en-US" sz="3000" dirty="0" smtClean="0"/>
              <a:t>   Young Earth Creation (YEC)</a:t>
            </a:r>
            <a:endParaRPr lang="en-US" sz="3000" dirty="0"/>
          </a:p>
        </p:txBody>
      </p:sp>
      <p:sp>
        <p:nvSpPr>
          <p:cNvPr id="10" name="TextBox 9"/>
          <p:cNvSpPr txBox="1"/>
          <p:nvPr/>
        </p:nvSpPr>
        <p:spPr>
          <a:xfrm>
            <a:off x="0" y="3713202"/>
            <a:ext cx="8382000" cy="553998"/>
          </a:xfrm>
          <a:prstGeom prst="rect">
            <a:avLst/>
          </a:prstGeom>
          <a:noFill/>
        </p:spPr>
        <p:txBody>
          <a:bodyPr wrap="square" rtlCol="0">
            <a:spAutoFit/>
          </a:bodyPr>
          <a:lstStyle/>
          <a:p>
            <a:pPr lvl="2">
              <a:buFont typeface="Arial" pitchFamily="34" charset="0"/>
              <a:buChar char="•"/>
            </a:pPr>
            <a:r>
              <a:rPr lang="en-US" sz="3000" dirty="0" smtClean="0"/>
              <a:t>   Old Earth Creation (OEC)</a:t>
            </a:r>
            <a:endParaRPr lang="en-US" sz="3000" dirty="0"/>
          </a:p>
        </p:txBody>
      </p:sp>
      <p:sp>
        <p:nvSpPr>
          <p:cNvPr id="13" name="TextBox 12"/>
          <p:cNvSpPr txBox="1"/>
          <p:nvPr/>
        </p:nvSpPr>
        <p:spPr>
          <a:xfrm>
            <a:off x="0" y="5008602"/>
            <a:ext cx="9144000" cy="553998"/>
          </a:xfrm>
          <a:prstGeom prst="rect">
            <a:avLst/>
          </a:prstGeom>
          <a:noFill/>
        </p:spPr>
        <p:txBody>
          <a:bodyPr wrap="square" rtlCol="0">
            <a:spAutoFit/>
          </a:bodyPr>
          <a:lstStyle/>
          <a:p>
            <a:pPr lvl="2">
              <a:buFont typeface="Arial" pitchFamily="34" charset="0"/>
              <a:buChar char="•"/>
            </a:pPr>
            <a:r>
              <a:rPr lang="en-US" sz="3000" dirty="0" smtClean="0"/>
              <a:t>   Evolutionary Creation (EC)</a:t>
            </a:r>
            <a:endParaRPr lang="en-US" sz="30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762001"/>
            <a:ext cx="9144000" cy="553998"/>
          </a:xfrm>
          <a:prstGeom prst="rect">
            <a:avLst/>
          </a:prstGeom>
          <a:noFill/>
        </p:spPr>
        <p:txBody>
          <a:bodyPr wrap="square" rtlCol="0">
            <a:spAutoFit/>
          </a:bodyPr>
          <a:lstStyle/>
          <a:p>
            <a:pPr algn="ctr"/>
            <a:r>
              <a:rPr lang="en-US" sz="3000" dirty="0" smtClean="0"/>
              <a:t>Views of the Creation Narrative within our community:</a:t>
            </a:r>
            <a:endParaRPr lang="en-US" sz="3000" dirty="0"/>
          </a:p>
        </p:txBody>
      </p:sp>
      <p:sp>
        <p:nvSpPr>
          <p:cNvPr id="6" name="TextBox 5"/>
          <p:cNvSpPr txBox="1"/>
          <p:nvPr/>
        </p:nvSpPr>
        <p:spPr>
          <a:xfrm>
            <a:off x="0" y="1676401"/>
            <a:ext cx="9144000" cy="523220"/>
          </a:xfrm>
          <a:prstGeom prst="rect">
            <a:avLst/>
          </a:prstGeom>
          <a:noFill/>
        </p:spPr>
        <p:txBody>
          <a:bodyPr wrap="square" rtlCol="0">
            <a:spAutoFit/>
          </a:bodyPr>
          <a:lstStyle/>
          <a:p>
            <a:pPr lvl="1">
              <a:buFont typeface="Arial" pitchFamily="34" charset="0"/>
              <a:buChar char="•"/>
            </a:pPr>
            <a:r>
              <a:rPr lang="en-US" sz="2800" dirty="0" smtClean="0"/>
              <a:t>    Creation of God’s Cosmic Temple (Primary Audience):</a:t>
            </a:r>
            <a:endParaRPr lang="en-US" sz="2800" i="1" dirty="0"/>
          </a:p>
        </p:txBody>
      </p:sp>
      <p:sp>
        <p:nvSpPr>
          <p:cNvPr id="9" name="TextBox 8"/>
          <p:cNvSpPr txBox="1"/>
          <p:nvPr/>
        </p:nvSpPr>
        <p:spPr>
          <a:xfrm>
            <a:off x="0" y="2494003"/>
            <a:ext cx="9144000" cy="1015663"/>
          </a:xfrm>
          <a:prstGeom prst="rect">
            <a:avLst/>
          </a:prstGeom>
          <a:noFill/>
        </p:spPr>
        <p:txBody>
          <a:bodyPr wrap="square" rtlCol="0">
            <a:spAutoFit/>
          </a:bodyPr>
          <a:lstStyle/>
          <a:p>
            <a:pPr lvl="3">
              <a:buFont typeface="Wingdings" pitchFamily="2" charset="2"/>
              <a:buChar char="Ø"/>
            </a:pPr>
            <a:r>
              <a:rPr lang="en-US" sz="3000" dirty="0" smtClean="0"/>
              <a:t>  Day 4 – Establishing of celestial bodies for 	seasons and timekeeping.</a:t>
            </a:r>
            <a:endParaRPr lang="en-US" sz="3000" dirty="0"/>
          </a:p>
        </p:txBody>
      </p:sp>
      <p:sp>
        <p:nvSpPr>
          <p:cNvPr id="10" name="TextBox 9"/>
          <p:cNvSpPr txBox="1"/>
          <p:nvPr/>
        </p:nvSpPr>
        <p:spPr>
          <a:xfrm>
            <a:off x="0" y="3505201"/>
            <a:ext cx="9144000" cy="1477328"/>
          </a:xfrm>
          <a:prstGeom prst="rect">
            <a:avLst/>
          </a:prstGeom>
          <a:noFill/>
        </p:spPr>
        <p:txBody>
          <a:bodyPr wrap="square" rtlCol="0">
            <a:spAutoFit/>
          </a:bodyPr>
          <a:lstStyle/>
          <a:p>
            <a:pPr lvl="3">
              <a:buFont typeface="Wingdings" pitchFamily="2" charset="2"/>
              <a:buChar char="Ø"/>
            </a:pPr>
            <a:r>
              <a:rPr lang="en-US" sz="3000" dirty="0" smtClean="0"/>
              <a:t>  Day 5 – Establishing of an ordered nature and 	cycle of life in air and water (“be fruitful and 	multiply”)</a:t>
            </a:r>
            <a:endParaRPr lang="en-US" sz="3000" dirty="0"/>
          </a:p>
        </p:txBody>
      </p:sp>
      <p:sp>
        <p:nvSpPr>
          <p:cNvPr id="11" name="TextBox 10"/>
          <p:cNvSpPr txBox="1"/>
          <p:nvPr/>
        </p:nvSpPr>
        <p:spPr>
          <a:xfrm>
            <a:off x="0" y="5029201"/>
            <a:ext cx="9144000" cy="1477328"/>
          </a:xfrm>
          <a:prstGeom prst="rect">
            <a:avLst/>
          </a:prstGeom>
          <a:noFill/>
        </p:spPr>
        <p:txBody>
          <a:bodyPr wrap="square" rtlCol="0">
            <a:spAutoFit/>
          </a:bodyPr>
          <a:lstStyle/>
          <a:p>
            <a:pPr lvl="3">
              <a:buFont typeface="Wingdings" pitchFamily="2" charset="2"/>
              <a:buChar char="Ø"/>
            </a:pPr>
            <a:r>
              <a:rPr lang="en-US" sz="3000" dirty="0" smtClean="0"/>
              <a:t>  Day 6 – Establishing of ordered nature and 	cycle of life on land. Culminates with creation 	of man “in God’s image”.</a:t>
            </a:r>
            <a:endParaRPr lang="en-US" sz="30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762001"/>
            <a:ext cx="9144000" cy="553998"/>
          </a:xfrm>
          <a:prstGeom prst="rect">
            <a:avLst/>
          </a:prstGeom>
          <a:noFill/>
        </p:spPr>
        <p:txBody>
          <a:bodyPr wrap="square" rtlCol="0">
            <a:spAutoFit/>
          </a:bodyPr>
          <a:lstStyle/>
          <a:p>
            <a:pPr algn="ctr"/>
            <a:r>
              <a:rPr lang="en-US" sz="3000" dirty="0" smtClean="0"/>
              <a:t>Views of the Creation Narrative within our community:</a:t>
            </a:r>
            <a:endParaRPr lang="en-US" sz="3000" dirty="0"/>
          </a:p>
        </p:txBody>
      </p:sp>
      <p:sp>
        <p:nvSpPr>
          <p:cNvPr id="6" name="TextBox 5"/>
          <p:cNvSpPr txBox="1"/>
          <p:nvPr/>
        </p:nvSpPr>
        <p:spPr>
          <a:xfrm>
            <a:off x="0" y="1676401"/>
            <a:ext cx="9144000" cy="523220"/>
          </a:xfrm>
          <a:prstGeom prst="rect">
            <a:avLst/>
          </a:prstGeom>
          <a:noFill/>
        </p:spPr>
        <p:txBody>
          <a:bodyPr wrap="square" rtlCol="0">
            <a:spAutoFit/>
          </a:bodyPr>
          <a:lstStyle/>
          <a:p>
            <a:pPr lvl="1">
              <a:buFont typeface="Arial" pitchFamily="34" charset="0"/>
              <a:buChar char="•"/>
            </a:pPr>
            <a:r>
              <a:rPr lang="en-US" sz="2800" dirty="0" smtClean="0"/>
              <a:t>    Creation of God’s Cosmic Temple (Primary Audience):</a:t>
            </a:r>
            <a:endParaRPr lang="en-US" sz="2800" i="1" dirty="0"/>
          </a:p>
        </p:txBody>
      </p:sp>
      <p:sp>
        <p:nvSpPr>
          <p:cNvPr id="9" name="TextBox 8"/>
          <p:cNvSpPr txBox="1"/>
          <p:nvPr/>
        </p:nvSpPr>
        <p:spPr>
          <a:xfrm>
            <a:off x="0" y="2514601"/>
            <a:ext cx="9144000" cy="1938992"/>
          </a:xfrm>
          <a:prstGeom prst="rect">
            <a:avLst/>
          </a:prstGeom>
          <a:noFill/>
        </p:spPr>
        <p:txBody>
          <a:bodyPr wrap="square" rtlCol="0">
            <a:spAutoFit/>
          </a:bodyPr>
          <a:lstStyle/>
          <a:p>
            <a:pPr lvl="1"/>
            <a:r>
              <a:rPr lang="en-US" sz="3000" dirty="0" smtClean="0"/>
              <a:t>Psalm 74: 16 You established the cycle of day and night;  ‍you put  the moon ‍and sun in place. 17 You set up all the boundaries ‍of the earth; you created the cycle of summer and winter. ‍</a:t>
            </a:r>
          </a:p>
        </p:txBody>
      </p:sp>
      <p:sp>
        <p:nvSpPr>
          <p:cNvPr id="7" name="TextBox 6"/>
          <p:cNvSpPr txBox="1"/>
          <p:nvPr/>
        </p:nvSpPr>
        <p:spPr>
          <a:xfrm>
            <a:off x="0" y="4648200"/>
            <a:ext cx="9144000" cy="1754326"/>
          </a:xfrm>
          <a:prstGeom prst="rect">
            <a:avLst/>
          </a:prstGeom>
          <a:noFill/>
        </p:spPr>
        <p:txBody>
          <a:bodyPr wrap="square" rtlCol="0">
            <a:spAutoFit/>
          </a:bodyPr>
          <a:lstStyle/>
          <a:p>
            <a:pPr marL="457200" lvl="2"/>
            <a:r>
              <a:rPr lang="en-US" sz="3000" dirty="0" smtClean="0"/>
              <a:t>Genesis 8: 22 “While the earth continues to exist, ‍planting 	time ‍and harvest, cold and heat, summer and winter, and day and night will not cease.”</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762001"/>
            <a:ext cx="9144000" cy="553998"/>
          </a:xfrm>
          <a:prstGeom prst="rect">
            <a:avLst/>
          </a:prstGeom>
          <a:noFill/>
        </p:spPr>
        <p:txBody>
          <a:bodyPr wrap="square" rtlCol="0">
            <a:spAutoFit/>
          </a:bodyPr>
          <a:lstStyle/>
          <a:p>
            <a:pPr algn="ctr"/>
            <a:r>
              <a:rPr lang="en-US" sz="3000" dirty="0" smtClean="0"/>
              <a:t>Views of the Creation Narrative within our community:</a:t>
            </a:r>
            <a:endParaRPr lang="en-US" sz="3000" dirty="0"/>
          </a:p>
        </p:txBody>
      </p:sp>
      <p:sp>
        <p:nvSpPr>
          <p:cNvPr id="6" name="TextBox 5"/>
          <p:cNvSpPr txBox="1"/>
          <p:nvPr/>
        </p:nvSpPr>
        <p:spPr>
          <a:xfrm>
            <a:off x="0" y="1676401"/>
            <a:ext cx="9144000" cy="523220"/>
          </a:xfrm>
          <a:prstGeom prst="rect">
            <a:avLst/>
          </a:prstGeom>
          <a:noFill/>
        </p:spPr>
        <p:txBody>
          <a:bodyPr wrap="square" rtlCol="0">
            <a:spAutoFit/>
          </a:bodyPr>
          <a:lstStyle/>
          <a:p>
            <a:pPr lvl="1">
              <a:buFont typeface="Arial" pitchFamily="34" charset="0"/>
              <a:buChar char="•"/>
            </a:pPr>
            <a:r>
              <a:rPr lang="en-US" sz="2800" dirty="0" smtClean="0"/>
              <a:t>    Creation of God’s Cosmic Temple (Primary Audience):</a:t>
            </a:r>
            <a:endParaRPr lang="en-US" sz="2800" i="1" dirty="0"/>
          </a:p>
        </p:txBody>
      </p:sp>
      <p:sp>
        <p:nvSpPr>
          <p:cNvPr id="9" name="TextBox 8"/>
          <p:cNvSpPr txBox="1"/>
          <p:nvPr/>
        </p:nvSpPr>
        <p:spPr>
          <a:xfrm>
            <a:off x="0" y="2514601"/>
            <a:ext cx="9144000" cy="3785652"/>
          </a:xfrm>
          <a:prstGeom prst="rect">
            <a:avLst/>
          </a:prstGeom>
          <a:noFill/>
        </p:spPr>
        <p:txBody>
          <a:bodyPr wrap="square" rtlCol="0">
            <a:spAutoFit/>
          </a:bodyPr>
          <a:lstStyle/>
          <a:p>
            <a:pPr lvl="1"/>
            <a:r>
              <a:rPr lang="en-US" sz="3000" dirty="0" smtClean="0"/>
              <a:t>Psalm 104:19-22 - He made the moon to mark the months, ‍and the sun sets according to a regular schedule. ‍You make it dark and night comes, ‍during which all the beasts of the forest prowl around. The lions roar for prey, seeking their food from God. ‍ When the sun rises, they withdraw and sleep ‍in their dens. Men then go out to do their work, and labor away until evening. ‍</a:t>
            </a:r>
            <a:endParaRPr lang="en-US" sz="30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762001"/>
            <a:ext cx="9144000" cy="553998"/>
          </a:xfrm>
          <a:prstGeom prst="rect">
            <a:avLst/>
          </a:prstGeom>
          <a:noFill/>
        </p:spPr>
        <p:txBody>
          <a:bodyPr wrap="square" rtlCol="0">
            <a:spAutoFit/>
          </a:bodyPr>
          <a:lstStyle/>
          <a:p>
            <a:pPr algn="ctr"/>
            <a:r>
              <a:rPr lang="en-US" sz="3000" dirty="0" smtClean="0"/>
              <a:t>Views of the Creation Narrative within our community:</a:t>
            </a:r>
            <a:endParaRPr lang="en-US" sz="3000" dirty="0"/>
          </a:p>
        </p:txBody>
      </p:sp>
      <p:sp>
        <p:nvSpPr>
          <p:cNvPr id="6" name="TextBox 5"/>
          <p:cNvSpPr txBox="1"/>
          <p:nvPr/>
        </p:nvSpPr>
        <p:spPr>
          <a:xfrm>
            <a:off x="0" y="1676401"/>
            <a:ext cx="9144000" cy="523220"/>
          </a:xfrm>
          <a:prstGeom prst="rect">
            <a:avLst/>
          </a:prstGeom>
          <a:noFill/>
        </p:spPr>
        <p:txBody>
          <a:bodyPr wrap="square" rtlCol="0">
            <a:spAutoFit/>
          </a:bodyPr>
          <a:lstStyle/>
          <a:p>
            <a:pPr lvl="1">
              <a:buFont typeface="Arial" pitchFamily="34" charset="0"/>
              <a:buChar char="•"/>
            </a:pPr>
            <a:r>
              <a:rPr lang="en-US" sz="2800" dirty="0" smtClean="0"/>
              <a:t>    Creation of God’s Cosmic Temple (Primary Audience):</a:t>
            </a:r>
            <a:endParaRPr lang="en-US" sz="2800" i="1" dirty="0"/>
          </a:p>
        </p:txBody>
      </p:sp>
      <p:sp>
        <p:nvSpPr>
          <p:cNvPr id="9" name="TextBox 8"/>
          <p:cNvSpPr txBox="1"/>
          <p:nvPr/>
        </p:nvSpPr>
        <p:spPr>
          <a:xfrm>
            <a:off x="0" y="2514601"/>
            <a:ext cx="9144000" cy="3323987"/>
          </a:xfrm>
          <a:prstGeom prst="rect">
            <a:avLst/>
          </a:prstGeom>
          <a:noFill/>
        </p:spPr>
        <p:txBody>
          <a:bodyPr wrap="square" rtlCol="0">
            <a:spAutoFit/>
          </a:bodyPr>
          <a:lstStyle/>
          <a:p>
            <a:pPr lvl="1"/>
            <a:r>
              <a:rPr lang="en-US" sz="3000" dirty="0" smtClean="0"/>
              <a:t>Psalm 104:10-13 - He turns springs into streams; ‍they flow between the mountains. They provide water for all the animals in the field; the wild donkeys quench their thirst. The birds of the sky live beside them; they chirp among the bushes. ‍ He waters the mountains from the upper rooms of his palace; ‍the earth is full of the fruit you cause to grow. ‍</a:t>
            </a:r>
            <a:endParaRPr lang="en-US" sz="30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762001"/>
            <a:ext cx="9144000" cy="553998"/>
          </a:xfrm>
          <a:prstGeom prst="rect">
            <a:avLst/>
          </a:prstGeom>
          <a:noFill/>
        </p:spPr>
        <p:txBody>
          <a:bodyPr wrap="square" rtlCol="0">
            <a:spAutoFit/>
          </a:bodyPr>
          <a:lstStyle/>
          <a:p>
            <a:pPr algn="ctr"/>
            <a:r>
              <a:rPr lang="en-US" sz="3000" dirty="0" smtClean="0"/>
              <a:t>Views of the Creation Narrative within our community:</a:t>
            </a:r>
            <a:endParaRPr lang="en-US" sz="3000" dirty="0"/>
          </a:p>
        </p:txBody>
      </p:sp>
      <p:sp>
        <p:nvSpPr>
          <p:cNvPr id="6" name="TextBox 5"/>
          <p:cNvSpPr txBox="1"/>
          <p:nvPr/>
        </p:nvSpPr>
        <p:spPr>
          <a:xfrm>
            <a:off x="0" y="1676401"/>
            <a:ext cx="9144000" cy="523220"/>
          </a:xfrm>
          <a:prstGeom prst="rect">
            <a:avLst/>
          </a:prstGeom>
          <a:noFill/>
        </p:spPr>
        <p:txBody>
          <a:bodyPr wrap="square" rtlCol="0">
            <a:spAutoFit/>
          </a:bodyPr>
          <a:lstStyle/>
          <a:p>
            <a:pPr lvl="1">
              <a:buFont typeface="Arial" pitchFamily="34" charset="0"/>
              <a:buChar char="•"/>
            </a:pPr>
            <a:r>
              <a:rPr lang="en-US" sz="2800" dirty="0" smtClean="0"/>
              <a:t>    Creation of God’s Cosmic Temple (Primary Audience):</a:t>
            </a:r>
            <a:endParaRPr lang="en-US" sz="2800" i="1" dirty="0"/>
          </a:p>
        </p:txBody>
      </p:sp>
      <p:sp>
        <p:nvSpPr>
          <p:cNvPr id="9" name="TextBox 8"/>
          <p:cNvSpPr txBox="1"/>
          <p:nvPr/>
        </p:nvSpPr>
        <p:spPr>
          <a:xfrm>
            <a:off x="0" y="2494002"/>
            <a:ext cx="9144000" cy="1938992"/>
          </a:xfrm>
          <a:prstGeom prst="rect">
            <a:avLst/>
          </a:prstGeom>
          <a:noFill/>
        </p:spPr>
        <p:txBody>
          <a:bodyPr wrap="square" rtlCol="0">
            <a:spAutoFit/>
          </a:bodyPr>
          <a:lstStyle/>
          <a:p>
            <a:pPr lvl="3">
              <a:buFont typeface="Wingdings" pitchFamily="2" charset="2"/>
              <a:buChar char="Ø"/>
            </a:pPr>
            <a:r>
              <a:rPr lang="en-US" sz="3000" dirty="0" smtClean="0"/>
              <a:t>  Day 7 – Establishing His cosmic temple where 	He would take up His divine rest (not 	inactivity, but period of stability from which 	He then begins to reign over His creation.</a:t>
            </a:r>
            <a:endParaRPr lang="en-US" sz="3000" dirty="0"/>
          </a:p>
        </p:txBody>
      </p:sp>
      <p:sp>
        <p:nvSpPr>
          <p:cNvPr id="7" name="TextBox 6"/>
          <p:cNvSpPr txBox="1"/>
          <p:nvPr/>
        </p:nvSpPr>
        <p:spPr>
          <a:xfrm>
            <a:off x="0" y="4572000"/>
            <a:ext cx="9144000" cy="553998"/>
          </a:xfrm>
          <a:prstGeom prst="rect">
            <a:avLst/>
          </a:prstGeom>
          <a:noFill/>
        </p:spPr>
        <p:txBody>
          <a:bodyPr wrap="square" rtlCol="0">
            <a:spAutoFit/>
          </a:bodyPr>
          <a:lstStyle/>
          <a:p>
            <a:pPr lvl="1"/>
            <a:r>
              <a:rPr lang="en-US" sz="2800" dirty="0" smtClean="0"/>
              <a:t>Psalm 68:5b – </a:t>
            </a:r>
            <a:r>
              <a:rPr lang="en-US" sz="3000" dirty="0" smtClean="0"/>
              <a:t>God rules from his holy palace.</a:t>
            </a:r>
            <a:endParaRPr lang="en-US" sz="3000" dirty="0"/>
          </a:p>
        </p:txBody>
      </p:sp>
      <p:sp>
        <p:nvSpPr>
          <p:cNvPr id="10" name="TextBox 9"/>
          <p:cNvSpPr txBox="1"/>
          <p:nvPr/>
        </p:nvSpPr>
        <p:spPr>
          <a:xfrm>
            <a:off x="0" y="5181600"/>
            <a:ext cx="9144000" cy="1015663"/>
          </a:xfrm>
          <a:prstGeom prst="rect">
            <a:avLst/>
          </a:prstGeom>
          <a:noFill/>
        </p:spPr>
        <p:txBody>
          <a:bodyPr wrap="square" rtlCol="0">
            <a:spAutoFit/>
          </a:bodyPr>
          <a:lstStyle/>
          <a:p>
            <a:pPr lvl="1"/>
            <a:r>
              <a:rPr lang="en-US" sz="3000" dirty="0" smtClean="0"/>
              <a:t>Eph 1:20 –  Christ is risen and seated at God’s right hand in the </a:t>
            </a:r>
            <a:r>
              <a:rPr lang="en-US" sz="3000" dirty="0" err="1" smtClean="0"/>
              <a:t>heavenlies</a:t>
            </a:r>
            <a:r>
              <a:rPr lang="en-US" sz="3000" dirty="0" smtClean="0"/>
              <a:t> (His cosmic temple).</a:t>
            </a:r>
            <a:endParaRPr lang="en-US" sz="30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762001"/>
            <a:ext cx="9144000" cy="553998"/>
          </a:xfrm>
          <a:prstGeom prst="rect">
            <a:avLst/>
          </a:prstGeom>
          <a:noFill/>
        </p:spPr>
        <p:txBody>
          <a:bodyPr wrap="square" rtlCol="0">
            <a:spAutoFit/>
          </a:bodyPr>
          <a:lstStyle/>
          <a:p>
            <a:pPr algn="ctr"/>
            <a:r>
              <a:rPr lang="en-US" sz="3000" dirty="0" smtClean="0"/>
              <a:t>Views of the Creation Narrative within our community:</a:t>
            </a:r>
            <a:endParaRPr lang="en-US" sz="3000" dirty="0"/>
          </a:p>
        </p:txBody>
      </p:sp>
      <p:sp>
        <p:nvSpPr>
          <p:cNvPr id="6" name="TextBox 5"/>
          <p:cNvSpPr txBox="1"/>
          <p:nvPr/>
        </p:nvSpPr>
        <p:spPr>
          <a:xfrm>
            <a:off x="0" y="1676401"/>
            <a:ext cx="9144000" cy="523220"/>
          </a:xfrm>
          <a:prstGeom prst="rect">
            <a:avLst/>
          </a:prstGeom>
          <a:noFill/>
        </p:spPr>
        <p:txBody>
          <a:bodyPr wrap="square" rtlCol="0">
            <a:spAutoFit/>
          </a:bodyPr>
          <a:lstStyle/>
          <a:p>
            <a:pPr lvl="1">
              <a:buFont typeface="Arial" pitchFamily="34" charset="0"/>
              <a:buChar char="•"/>
            </a:pPr>
            <a:r>
              <a:rPr lang="en-US" sz="2800" dirty="0" smtClean="0"/>
              <a:t>    Creation of God’s Cosmic Temple (Primary Audience):</a:t>
            </a:r>
            <a:endParaRPr lang="en-US" sz="2800" i="1" dirty="0"/>
          </a:p>
        </p:txBody>
      </p:sp>
      <p:sp>
        <p:nvSpPr>
          <p:cNvPr id="7" name="TextBox 6"/>
          <p:cNvSpPr txBox="1"/>
          <p:nvPr/>
        </p:nvSpPr>
        <p:spPr>
          <a:xfrm>
            <a:off x="0" y="2667000"/>
            <a:ext cx="9144000" cy="1538883"/>
          </a:xfrm>
          <a:prstGeom prst="rect">
            <a:avLst/>
          </a:prstGeom>
          <a:noFill/>
        </p:spPr>
        <p:txBody>
          <a:bodyPr wrap="square" rtlCol="0">
            <a:spAutoFit/>
          </a:bodyPr>
          <a:lstStyle/>
          <a:p>
            <a:pPr lvl="1"/>
            <a:r>
              <a:rPr lang="en-US" sz="3000" dirty="0" smtClean="0"/>
              <a:t>Psalm 132:7-8 – Let us go to his dwelling place! Let us worship before his footstool! </a:t>
            </a:r>
            <a:r>
              <a:rPr lang="en-US" sz="3200" dirty="0" smtClean="0"/>
              <a:t>Ascend, O Lord, to your resting place, you and the ark of your strength!</a:t>
            </a:r>
            <a:endParaRPr lang="en-US" sz="3000" dirty="0" smtClean="0"/>
          </a:p>
        </p:txBody>
      </p:sp>
      <p:sp>
        <p:nvSpPr>
          <p:cNvPr id="11" name="TextBox 10"/>
          <p:cNvSpPr txBox="1"/>
          <p:nvPr/>
        </p:nvSpPr>
        <p:spPr>
          <a:xfrm>
            <a:off x="1" y="4572000"/>
            <a:ext cx="9144000" cy="2031325"/>
          </a:xfrm>
          <a:prstGeom prst="rect">
            <a:avLst/>
          </a:prstGeom>
          <a:noFill/>
        </p:spPr>
        <p:txBody>
          <a:bodyPr wrap="square" rtlCol="0">
            <a:spAutoFit/>
          </a:bodyPr>
          <a:lstStyle/>
          <a:p>
            <a:pPr lvl="1"/>
            <a:r>
              <a:rPr lang="en-US" sz="3000" dirty="0" smtClean="0"/>
              <a:t>Psalm 132:13-14 - Certainly the Lord has chosen Zion; he decided to make it his home. </a:t>
            </a:r>
            <a:r>
              <a:rPr lang="en-US" sz="3200" dirty="0" smtClean="0"/>
              <a:t>He said, “This will be my resting place forever; I will live here, for I have chosen it.</a:t>
            </a:r>
            <a:r>
              <a:rPr lang="en-US" sz="3000" dirty="0" smtClean="0"/>
              <a:t> </a:t>
            </a:r>
            <a:endParaRPr lang="en-US" sz="30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914400"/>
            <a:ext cx="9144000" cy="5293757"/>
          </a:xfrm>
          <a:prstGeom prst="rect">
            <a:avLst/>
          </a:prstGeom>
          <a:noFill/>
        </p:spPr>
        <p:txBody>
          <a:bodyPr wrap="square" rtlCol="0">
            <a:spAutoFit/>
          </a:bodyPr>
          <a:lstStyle/>
          <a:p>
            <a:pPr lvl="1"/>
            <a:r>
              <a:rPr lang="en-US" sz="2800" dirty="0" smtClean="0"/>
              <a:t>Christadelphians becoming target of atheists for our promotion of out-dated views of creation </a:t>
            </a:r>
            <a:r>
              <a:rPr lang="en-US" sz="2800" dirty="0" err="1" smtClean="0"/>
              <a:t>vs</a:t>
            </a:r>
            <a:r>
              <a:rPr lang="en-US" sz="2800" dirty="0" smtClean="0"/>
              <a:t> evolution:</a:t>
            </a:r>
          </a:p>
          <a:p>
            <a:endParaRPr lang="en-US" sz="2800" dirty="0" smtClean="0"/>
          </a:p>
          <a:p>
            <a:pPr lvl="1"/>
            <a:r>
              <a:rPr lang="en-US" sz="2800" dirty="0" smtClean="0"/>
              <a:t>At talks given:</a:t>
            </a:r>
          </a:p>
          <a:p>
            <a:endParaRPr lang="en-US" sz="2800" dirty="0" smtClean="0"/>
          </a:p>
          <a:p>
            <a:pPr lvl="1"/>
            <a:r>
              <a:rPr lang="en-US" sz="2800" dirty="0" smtClean="0"/>
              <a:t>Brother John </a:t>
            </a:r>
            <a:r>
              <a:rPr lang="en-US" sz="2800" dirty="0" err="1" smtClean="0"/>
              <a:t>Bilello</a:t>
            </a:r>
            <a:r>
              <a:rPr lang="en-US" sz="2800" dirty="0" smtClean="0"/>
              <a:t>, USA:</a:t>
            </a:r>
          </a:p>
          <a:p>
            <a:r>
              <a:rPr lang="en-US" sz="2800" dirty="0" smtClean="0"/>
              <a:t> </a:t>
            </a:r>
          </a:p>
          <a:p>
            <a:pPr lvl="1">
              <a:buFont typeface="Arial" pitchFamily="34" charset="0"/>
              <a:buChar char="•"/>
            </a:pPr>
            <a:r>
              <a:rPr lang="en-US" sz="2800" dirty="0" smtClean="0"/>
              <a:t>  An Open Letter to John C. </a:t>
            </a:r>
            <a:r>
              <a:rPr lang="en-US" sz="2800" dirty="0" err="1" smtClean="0"/>
              <a:t>Bilello</a:t>
            </a:r>
            <a:endParaRPr lang="en-US" sz="2800" dirty="0" smtClean="0"/>
          </a:p>
          <a:p>
            <a:pPr lvl="1"/>
            <a:r>
              <a:rPr lang="en-US" sz="2000" dirty="0" smtClean="0"/>
              <a:t>     </a:t>
            </a:r>
            <a:r>
              <a:rPr lang="en-US" dirty="0" smtClean="0"/>
              <a:t>http://pandasthumb.org/archives/2005/05/an-open-letter-1.html</a:t>
            </a:r>
          </a:p>
          <a:p>
            <a:pPr lvl="1">
              <a:buFont typeface="Arial" pitchFamily="34" charset="0"/>
              <a:buChar char="•"/>
            </a:pPr>
            <a:endParaRPr lang="en-US" sz="2000" dirty="0" smtClean="0"/>
          </a:p>
          <a:p>
            <a:pPr lvl="1">
              <a:buFont typeface="Arial" pitchFamily="34" charset="0"/>
              <a:buChar char="•"/>
            </a:pPr>
            <a:r>
              <a:rPr lang="en-US" sz="2800" dirty="0" smtClean="0"/>
              <a:t>  Creationism comes to town</a:t>
            </a:r>
          </a:p>
          <a:p>
            <a:pPr lvl="1"/>
            <a:r>
              <a:rPr lang="en-US" dirty="0" smtClean="0"/>
              <a:t>     http://canadiancynic.blogspot.com/2005/04/bobos-world-locally-speaking.html</a:t>
            </a:r>
          </a:p>
          <a:p>
            <a:pPr lvl="1"/>
            <a:endParaRPr lang="en-US" sz="2800" i="1"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1076265"/>
            <a:ext cx="9525000" cy="4247317"/>
          </a:xfrm>
          <a:prstGeom prst="rect">
            <a:avLst/>
          </a:prstGeom>
          <a:noFill/>
        </p:spPr>
        <p:txBody>
          <a:bodyPr wrap="square" rtlCol="0">
            <a:spAutoFit/>
          </a:bodyPr>
          <a:lstStyle/>
          <a:p>
            <a:pPr lvl="1"/>
            <a:r>
              <a:rPr lang="en-US" sz="2800" dirty="0" smtClean="0"/>
              <a:t>Christadelphians becoming target of atheists for our promotion of out-dated views of creation </a:t>
            </a:r>
            <a:r>
              <a:rPr lang="en-US" sz="2800" dirty="0" err="1" smtClean="0"/>
              <a:t>vs</a:t>
            </a:r>
            <a:r>
              <a:rPr lang="en-US" sz="2800" dirty="0" smtClean="0"/>
              <a:t> evolution:</a:t>
            </a:r>
          </a:p>
          <a:p>
            <a:endParaRPr lang="en-US" sz="2800" dirty="0" smtClean="0"/>
          </a:p>
          <a:p>
            <a:pPr lvl="1"/>
            <a:r>
              <a:rPr lang="en-US" sz="2800" dirty="0" smtClean="0"/>
              <a:t>At talks given:</a:t>
            </a:r>
          </a:p>
          <a:p>
            <a:pPr lvl="1"/>
            <a:endParaRPr lang="en-US" sz="2800" dirty="0" smtClean="0"/>
          </a:p>
          <a:p>
            <a:pPr lvl="1"/>
            <a:r>
              <a:rPr lang="en-US" sz="2800" dirty="0" smtClean="0"/>
              <a:t>Brother John </a:t>
            </a:r>
            <a:r>
              <a:rPr lang="en-US" sz="2800" dirty="0" err="1" smtClean="0"/>
              <a:t>Hellawell</a:t>
            </a:r>
            <a:r>
              <a:rPr lang="en-US" sz="2800" dirty="0" smtClean="0"/>
              <a:t>, UK</a:t>
            </a:r>
          </a:p>
          <a:p>
            <a:pPr lvl="1">
              <a:buFont typeface="Arial" pitchFamily="34" charset="0"/>
              <a:buChar char="•"/>
            </a:pPr>
            <a:r>
              <a:rPr lang="en-US" sz="2800" dirty="0" smtClean="0"/>
              <a:t>  Creation Watch report from </a:t>
            </a:r>
            <a:r>
              <a:rPr lang="en-US" sz="2800" dirty="0" err="1" smtClean="0"/>
              <a:t>Redditch</a:t>
            </a:r>
            <a:r>
              <a:rPr lang="en-US" sz="2800" dirty="0" smtClean="0"/>
              <a:t> </a:t>
            </a:r>
          </a:p>
          <a:p>
            <a:pPr lvl="1"/>
            <a:r>
              <a:rPr lang="en-US" sz="2800" dirty="0" smtClean="0"/>
              <a:t>    (British Centre for Science Education (BCSE))</a:t>
            </a:r>
          </a:p>
          <a:p>
            <a:pPr lvl="1"/>
            <a:r>
              <a:rPr lang="en-US" dirty="0" smtClean="0"/>
              <a:t>      http://bcseweb.blogspot.com/2009/12/creation-watch-report-from-redditch.html</a:t>
            </a:r>
          </a:p>
          <a:p>
            <a:pPr lvl="1"/>
            <a:endParaRPr lang="en-US" sz="2800" i="1"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838200"/>
            <a:ext cx="9144000" cy="2523768"/>
          </a:xfrm>
          <a:prstGeom prst="rect">
            <a:avLst/>
          </a:prstGeom>
          <a:noFill/>
        </p:spPr>
        <p:txBody>
          <a:bodyPr wrap="square" rtlCol="0">
            <a:spAutoFit/>
          </a:bodyPr>
          <a:lstStyle/>
          <a:p>
            <a:pPr lvl="1"/>
            <a:r>
              <a:rPr lang="en-US" sz="2800" dirty="0" smtClean="0"/>
              <a:t>Christadelphians becoming target of atheists for our promotion of out-dated views of creation </a:t>
            </a:r>
            <a:r>
              <a:rPr lang="en-US" sz="2800" dirty="0" err="1" smtClean="0"/>
              <a:t>vs</a:t>
            </a:r>
            <a:r>
              <a:rPr lang="en-US" sz="2800" dirty="0" smtClean="0"/>
              <a:t> evolution:</a:t>
            </a:r>
          </a:p>
          <a:p>
            <a:endParaRPr lang="en-US" sz="2800" dirty="0" smtClean="0"/>
          </a:p>
          <a:p>
            <a:pPr lvl="1"/>
            <a:r>
              <a:rPr lang="en-US" sz="2800" dirty="0" smtClean="0"/>
              <a:t>Unbelief.org - critical commentary on Australian lecture by the Blackburn Christadelphians July 2007</a:t>
            </a:r>
          </a:p>
          <a:p>
            <a:pPr lvl="1"/>
            <a:r>
              <a:rPr lang="en-US" dirty="0" smtClean="0"/>
              <a:t>http://unbelief.org/forum/index.php?topic=302.0</a:t>
            </a:r>
            <a:endParaRPr lang="en-US" sz="2800" i="1" dirty="0"/>
          </a:p>
        </p:txBody>
      </p:sp>
      <p:sp>
        <p:nvSpPr>
          <p:cNvPr id="4" name="TextBox 3"/>
          <p:cNvSpPr txBox="1"/>
          <p:nvPr/>
        </p:nvSpPr>
        <p:spPr>
          <a:xfrm>
            <a:off x="0" y="3581400"/>
            <a:ext cx="9144000" cy="1938992"/>
          </a:xfrm>
          <a:prstGeom prst="rect">
            <a:avLst/>
          </a:prstGeom>
          <a:noFill/>
        </p:spPr>
        <p:txBody>
          <a:bodyPr wrap="square" rtlCol="0">
            <a:spAutoFit/>
          </a:bodyPr>
          <a:lstStyle/>
          <a:p>
            <a:pPr lvl="1"/>
            <a:r>
              <a:rPr lang="en-US" sz="2400" dirty="0" smtClean="0"/>
              <a:t>“Well fellow deluded fools, are we going to let them get away with this? What do you think we should do? Letterbox the area with our own leaflets? </a:t>
            </a:r>
            <a:r>
              <a:rPr lang="en-US" sz="2400" dirty="0" smtClean="0">
                <a:solidFill>
                  <a:srgbClr val="FFC000"/>
                </a:solidFill>
                <a:effectLst>
                  <a:outerShdw blurRad="38100" dist="38100" dir="2700000" algn="tl">
                    <a:srgbClr val="000000">
                      <a:alpha val="43137"/>
                    </a:srgbClr>
                  </a:outerShdw>
                </a:effectLst>
              </a:rPr>
              <a:t>Stand outside and hand out leaflets? Attend the meeting and put our point of view? Invite the media?  </a:t>
            </a:r>
            <a:r>
              <a:rPr lang="en-US" sz="2400" dirty="0" smtClean="0"/>
              <a:t>All of the above.  We need to move quickly on this.”</a:t>
            </a:r>
            <a:endParaRPr lang="en-US" sz="24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762001"/>
            <a:ext cx="9144000" cy="954107"/>
          </a:xfrm>
          <a:prstGeom prst="rect">
            <a:avLst/>
          </a:prstGeom>
          <a:noFill/>
        </p:spPr>
        <p:txBody>
          <a:bodyPr wrap="square" rtlCol="0">
            <a:spAutoFit/>
          </a:bodyPr>
          <a:lstStyle/>
          <a:p>
            <a:pPr lvl="1"/>
            <a:r>
              <a:rPr lang="en-US" sz="2800" dirty="0" smtClean="0"/>
              <a:t>Christadelphians becoming target of atheists for our promotion of out-dated views of creation </a:t>
            </a:r>
            <a:r>
              <a:rPr lang="en-US" sz="2800" dirty="0" err="1" smtClean="0"/>
              <a:t>vs</a:t>
            </a:r>
            <a:r>
              <a:rPr lang="en-US" sz="2800" dirty="0" smtClean="0"/>
              <a:t> evolution:</a:t>
            </a:r>
          </a:p>
        </p:txBody>
      </p:sp>
      <p:sp>
        <p:nvSpPr>
          <p:cNvPr id="4" name="TextBox 3"/>
          <p:cNvSpPr txBox="1"/>
          <p:nvPr/>
        </p:nvSpPr>
        <p:spPr>
          <a:xfrm>
            <a:off x="0" y="4648200"/>
            <a:ext cx="9144000" cy="1077218"/>
          </a:xfrm>
          <a:prstGeom prst="rect">
            <a:avLst/>
          </a:prstGeom>
          <a:noFill/>
        </p:spPr>
        <p:txBody>
          <a:bodyPr wrap="square" rtlCol="0">
            <a:spAutoFit/>
          </a:bodyPr>
          <a:lstStyle/>
          <a:p>
            <a:pPr lvl="1"/>
            <a:r>
              <a:rPr lang="en-US" sz="2800" dirty="0" smtClean="0"/>
              <a:t>We’re even on Richard </a:t>
            </a:r>
            <a:r>
              <a:rPr lang="en-US" sz="2800" dirty="0" err="1" smtClean="0"/>
              <a:t>Dawkin’s</a:t>
            </a:r>
            <a:r>
              <a:rPr lang="en-US" sz="2800" dirty="0" smtClean="0"/>
              <a:t> website:</a:t>
            </a:r>
          </a:p>
          <a:p>
            <a:pPr lvl="1"/>
            <a:r>
              <a:rPr lang="en-US" dirty="0" smtClean="0"/>
              <a:t>http://richarddawkins.net/articles/323-the-god-of-the-bible-is-no-delusion</a:t>
            </a:r>
          </a:p>
          <a:p>
            <a:endParaRPr lang="en-US" dirty="0"/>
          </a:p>
        </p:txBody>
      </p:sp>
      <p:sp>
        <p:nvSpPr>
          <p:cNvPr id="5" name="TextBox 4"/>
          <p:cNvSpPr txBox="1"/>
          <p:nvPr/>
        </p:nvSpPr>
        <p:spPr>
          <a:xfrm>
            <a:off x="0" y="2133601"/>
            <a:ext cx="9144000" cy="2215991"/>
          </a:xfrm>
          <a:prstGeom prst="rect">
            <a:avLst/>
          </a:prstGeom>
          <a:noFill/>
        </p:spPr>
        <p:txBody>
          <a:bodyPr wrap="square" rtlCol="0">
            <a:spAutoFit/>
          </a:bodyPr>
          <a:lstStyle/>
          <a:p>
            <a:pPr lvl="1"/>
            <a:r>
              <a:rPr lang="en-US" sz="2800" dirty="0" smtClean="0"/>
              <a:t>Young Australians Skeptics Forum and the Australian Atheist Foundation both commented adversely on a lecture given by Peter Islip in 2009.</a:t>
            </a:r>
          </a:p>
          <a:p>
            <a:pPr lvl="1"/>
            <a:r>
              <a:rPr lang="en-US" dirty="0" smtClean="0"/>
              <a:t>http://www.youngausskeptics.com/bbpress/topic/evolution-is-not-a-fact</a:t>
            </a:r>
          </a:p>
          <a:p>
            <a:pPr lvl="1"/>
            <a:r>
              <a:rPr lang="en-US" dirty="0" smtClean="0"/>
              <a:t>http://www.atheistfoundation.org.au/forums/showthread.php?t=2623</a:t>
            </a:r>
            <a:endParaRPr lang="en-US" sz="2800" i="1"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762000"/>
            <a:ext cx="9144000" cy="553998"/>
          </a:xfrm>
          <a:prstGeom prst="rect">
            <a:avLst/>
          </a:prstGeom>
          <a:noFill/>
        </p:spPr>
        <p:txBody>
          <a:bodyPr wrap="square" rtlCol="0">
            <a:spAutoFit/>
          </a:bodyPr>
          <a:lstStyle/>
          <a:p>
            <a:pPr lvl="1"/>
            <a:r>
              <a:rPr lang="en-US" sz="3000" dirty="0" smtClean="0"/>
              <a:t>Young Earth Creation (YEC):</a:t>
            </a:r>
            <a:endParaRPr lang="en-US" sz="3000" dirty="0"/>
          </a:p>
        </p:txBody>
      </p:sp>
      <p:sp>
        <p:nvSpPr>
          <p:cNvPr id="7" name="TextBox 6"/>
          <p:cNvSpPr txBox="1"/>
          <p:nvPr/>
        </p:nvSpPr>
        <p:spPr>
          <a:xfrm>
            <a:off x="0" y="1600201"/>
            <a:ext cx="9144000" cy="553998"/>
          </a:xfrm>
          <a:prstGeom prst="rect">
            <a:avLst/>
          </a:prstGeom>
          <a:noFill/>
        </p:spPr>
        <p:txBody>
          <a:bodyPr wrap="square" rtlCol="0">
            <a:spAutoFit/>
          </a:bodyPr>
          <a:lstStyle/>
          <a:p>
            <a:pPr lvl="1">
              <a:buFont typeface="Arial" pitchFamily="34" charset="0"/>
              <a:buChar char="•"/>
            </a:pPr>
            <a:r>
              <a:rPr lang="en-US" sz="3000" dirty="0" smtClean="0"/>
              <a:t>   Genesis Creation is literal (prose, not allegorical).</a:t>
            </a:r>
            <a:endParaRPr lang="en-US" sz="3000" dirty="0"/>
          </a:p>
        </p:txBody>
      </p:sp>
      <p:sp>
        <p:nvSpPr>
          <p:cNvPr id="11" name="TextBox 10"/>
          <p:cNvSpPr txBox="1"/>
          <p:nvPr/>
        </p:nvSpPr>
        <p:spPr>
          <a:xfrm>
            <a:off x="0" y="2235926"/>
            <a:ext cx="9144000" cy="553998"/>
          </a:xfrm>
          <a:prstGeom prst="rect">
            <a:avLst/>
          </a:prstGeom>
          <a:noFill/>
        </p:spPr>
        <p:txBody>
          <a:bodyPr wrap="square" rtlCol="0">
            <a:spAutoFit/>
          </a:bodyPr>
          <a:lstStyle/>
          <a:p>
            <a:pPr lvl="1">
              <a:buFont typeface="Arial" pitchFamily="34" charset="0"/>
              <a:buChar char="•"/>
            </a:pPr>
            <a:r>
              <a:rPr lang="en-US" sz="3000" dirty="0" smtClean="0"/>
              <a:t>   Earth less than 10,000 years old</a:t>
            </a:r>
            <a:endParaRPr lang="en-US" sz="3000" dirty="0"/>
          </a:p>
        </p:txBody>
      </p:sp>
      <p:sp>
        <p:nvSpPr>
          <p:cNvPr id="12" name="TextBox 11"/>
          <p:cNvSpPr txBox="1"/>
          <p:nvPr/>
        </p:nvSpPr>
        <p:spPr>
          <a:xfrm>
            <a:off x="0" y="2895601"/>
            <a:ext cx="9144000" cy="553998"/>
          </a:xfrm>
          <a:prstGeom prst="rect">
            <a:avLst/>
          </a:prstGeom>
          <a:noFill/>
        </p:spPr>
        <p:txBody>
          <a:bodyPr wrap="square" rtlCol="0">
            <a:spAutoFit/>
          </a:bodyPr>
          <a:lstStyle/>
          <a:p>
            <a:pPr lvl="1">
              <a:buFont typeface="Arial" pitchFamily="34" charset="0"/>
              <a:buChar char="•"/>
            </a:pPr>
            <a:r>
              <a:rPr lang="en-US" sz="3000" dirty="0" smtClean="0"/>
              <a:t>   All life created as it exists now (no speciation).</a:t>
            </a:r>
            <a:endParaRPr lang="en-US" sz="3000" dirty="0"/>
          </a:p>
        </p:txBody>
      </p:sp>
      <p:sp>
        <p:nvSpPr>
          <p:cNvPr id="14" name="TextBox 13"/>
          <p:cNvSpPr txBox="1"/>
          <p:nvPr/>
        </p:nvSpPr>
        <p:spPr>
          <a:xfrm>
            <a:off x="0" y="3657601"/>
            <a:ext cx="9144000" cy="1477328"/>
          </a:xfrm>
          <a:prstGeom prst="rect">
            <a:avLst/>
          </a:prstGeom>
          <a:noFill/>
        </p:spPr>
        <p:txBody>
          <a:bodyPr wrap="square" rtlCol="0">
            <a:spAutoFit/>
          </a:bodyPr>
          <a:lstStyle/>
          <a:p>
            <a:pPr lvl="1"/>
            <a:r>
              <a:rPr lang="en-US" sz="3000" dirty="0" smtClean="0"/>
              <a:t>This view gained a following in our community in the 1960s with the publishing of  </a:t>
            </a:r>
            <a:r>
              <a:rPr lang="en-US" sz="3000" i="1" dirty="0" smtClean="0"/>
              <a:t>The Genesis Flood</a:t>
            </a:r>
            <a:r>
              <a:rPr lang="en-US" sz="3000" dirty="0" smtClean="0"/>
              <a:t> by Morris and Whitcomb  (1962).</a:t>
            </a:r>
          </a:p>
        </p:txBody>
      </p:sp>
      <p:sp>
        <p:nvSpPr>
          <p:cNvPr id="16" name="TextBox 15"/>
          <p:cNvSpPr txBox="1"/>
          <p:nvPr/>
        </p:nvSpPr>
        <p:spPr>
          <a:xfrm>
            <a:off x="0" y="5257800"/>
            <a:ext cx="9144000" cy="1315745"/>
          </a:xfrm>
          <a:prstGeom prst="rect">
            <a:avLst/>
          </a:prstGeom>
          <a:noFill/>
        </p:spPr>
        <p:txBody>
          <a:bodyPr wrap="square" rtlCol="0">
            <a:spAutoFit/>
          </a:bodyPr>
          <a:lstStyle/>
          <a:p>
            <a:pPr marL="457200" lvl="2"/>
            <a:r>
              <a:rPr lang="en-US" sz="3000" dirty="0" smtClean="0"/>
              <a:t>Prior to this, the Christadelphian community overwhelming espoused the Old Earth Creation view.</a:t>
            </a:r>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762000"/>
            <a:ext cx="9144000" cy="5632311"/>
          </a:xfrm>
          <a:prstGeom prst="rect">
            <a:avLst/>
          </a:prstGeom>
          <a:noFill/>
        </p:spPr>
        <p:txBody>
          <a:bodyPr wrap="square" rtlCol="0">
            <a:spAutoFit/>
          </a:bodyPr>
          <a:lstStyle/>
          <a:p>
            <a:pPr lvl="1"/>
            <a:r>
              <a:rPr lang="en-US" sz="3000" dirty="0" smtClean="0"/>
              <a:t>Augustine:</a:t>
            </a:r>
          </a:p>
          <a:p>
            <a:endParaRPr lang="en-US" sz="3000" dirty="0" smtClean="0"/>
          </a:p>
          <a:p>
            <a:pPr lvl="1"/>
            <a:r>
              <a:rPr lang="en-US" sz="3000" dirty="0" smtClean="0"/>
              <a:t>“Usually, even a non-Christian knows something about the earth, the heavens, and the other elements of this world, about the motion and orbit of the stars and even their size and relative positions, about the predictable eclipses of the sun and moon, the cycles of the years and the seasons, about the kinds of animals, shrubs, stones, and so forth, and this knowledge he holds to as being certain from reason and experience.”</a:t>
            </a:r>
          </a:p>
          <a:p>
            <a:pPr lvl="1"/>
            <a:endParaRPr lang="en-US" sz="3000" dirty="0" smtClean="0"/>
          </a:p>
          <a:p>
            <a:pPr lvl="1" algn="r"/>
            <a:r>
              <a:rPr lang="en-US" sz="3000" i="1" dirty="0" smtClean="0"/>
              <a:t>Continued…</a:t>
            </a:r>
            <a:endParaRPr lang="en-US" sz="3000" i="1"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1447801"/>
            <a:ext cx="9144000" cy="3970318"/>
          </a:xfrm>
          <a:prstGeom prst="rect">
            <a:avLst/>
          </a:prstGeom>
          <a:noFill/>
        </p:spPr>
        <p:txBody>
          <a:bodyPr wrap="square" rtlCol="0">
            <a:spAutoFit/>
          </a:bodyPr>
          <a:lstStyle/>
          <a:p>
            <a:pPr lvl="1"/>
            <a:r>
              <a:rPr lang="en-US" sz="3000" dirty="0" smtClean="0"/>
              <a:t>“Now, it is a disgraceful and dangerous thing for an infidel to hear a Christian, presumably giving the meaning of Holy Scripture, </a:t>
            </a:r>
            <a:r>
              <a:rPr lang="en-US" sz="3000" dirty="0" smtClean="0">
                <a:solidFill>
                  <a:srgbClr val="FFC000"/>
                </a:solidFill>
                <a:effectLst>
                  <a:outerShdw blurRad="38100" dist="38100" dir="2700000" algn="tl">
                    <a:srgbClr val="000000">
                      <a:alpha val="43137"/>
                    </a:srgbClr>
                  </a:outerShdw>
                </a:effectLst>
              </a:rPr>
              <a:t>talking nonsense on these topics</a:t>
            </a:r>
            <a:r>
              <a:rPr lang="en-US" sz="3000" dirty="0" smtClean="0"/>
              <a:t>; and we should take all means to prevent such </a:t>
            </a:r>
            <a:r>
              <a:rPr lang="en-US" sz="3000" dirty="0" smtClean="0">
                <a:solidFill>
                  <a:srgbClr val="FFC000"/>
                </a:solidFill>
                <a:effectLst>
                  <a:outerShdw blurRad="38100" dist="38100" dir="2700000" algn="tl">
                    <a:srgbClr val="000000">
                      <a:alpha val="43137"/>
                    </a:srgbClr>
                  </a:outerShdw>
                </a:effectLst>
              </a:rPr>
              <a:t>an embarrassing situation</a:t>
            </a:r>
            <a:r>
              <a:rPr lang="en-US" sz="3000" dirty="0" smtClean="0"/>
              <a:t>, in which people show up </a:t>
            </a:r>
            <a:r>
              <a:rPr lang="en-US" sz="3000" dirty="0" smtClean="0">
                <a:solidFill>
                  <a:srgbClr val="FFC000"/>
                </a:solidFill>
                <a:effectLst>
                  <a:outerShdw blurRad="38100" dist="38100" dir="2700000" algn="tl">
                    <a:srgbClr val="000000">
                      <a:alpha val="43137"/>
                    </a:srgbClr>
                  </a:outerShdw>
                </a:effectLst>
              </a:rPr>
              <a:t>vast ignorance in a Christian and laugh it to scorn</a:t>
            </a:r>
            <a:r>
              <a:rPr lang="en-US" sz="3000" dirty="0" smtClean="0"/>
              <a:t>.”</a:t>
            </a:r>
          </a:p>
          <a:p>
            <a:pPr lvl="1"/>
            <a:endParaRPr lang="en-US" sz="3000" dirty="0" smtClean="0"/>
          </a:p>
          <a:p>
            <a:endParaRPr lang="en-US" dirty="0" smtClean="0"/>
          </a:p>
          <a:p>
            <a:pPr algn="r"/>
            <a:r>
              <a:rPr lang="en-US" sz="2400" i="1" dirty="0" smtClean="0"/>
              <a:t>The Literal Meaning Of Genesis’</a:t>
            </a:r>
            <a:endParaRPr lang="en-US" sz="24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990600"/>
            <a:ext cx="9144000" cy="4308872"/>
          </a:xfrm>
          <a:prstGeom prst="rect">
            <a:avLst/>
          </a:prstGeom>
          <a:noFill/>
        </p:spPr>
        <p:txBody>
          <a:bodyPr wrap="square" rtlCol="0">
            <a:spAutoFit/>
          </a:bodyPr>
          <a:lstStyle/>
          <a:p>
            <a:pPr lvl="1"/>
            <a:r>
              <a:rPr lang="en-US" sz="3200" dirty="0" smtClean="0"/>
              <a:t>“Every thing in art and science are but copies of the workings of God’s spirit in nature. And it is by the study of nature and by meditation, on the discoveries which have been made as communicated to him through books, that man acquires his knowledge in the science of life, </a:t>
            </a:r>
            <a:r>
              <a:rPr lang="en-US" sz="3200" dirty="0" smtClean="0">
                <a:solidFill>
                  <a:srgbClr val="FFC000"/>
                </a:solidFill>
                <a:effectLst>
                  <a:outerShdw blurRad="38100" dist="38100" dir="2700000" algn="tl">
                    <a:srgbClr val="000000">
                      <a:alpha val="43137"/>
                    </a:srgbClr>
                  </a:outerShdw>
                </a:effectLst>
              </a:rPr>
              <a:t>and so inhales this inspiration of God’s spirit</a:t>
            </a:r>
            <a:r>
              <a:rPr lang="en-US" sz="3200" dirty="0" smtClean="0"/>
              <a:t>. “</a:t>
            </a:r>
          </a:p>
          <a:p>
            <a:endParaRPr lang="en-US" sz="3200" dirty="0" smtClean="0"/>
          </a:p>
          <a:p>
            <a:pPr algn="r"/>
            <a:r>
              <a:rPr lang="en-US" dirty="0" smtClean="0"/>
              <a:t>The Christadelphian (2:161), 1865</a:t>
            </a:r>
            <a:endParaRPr lang="en-US" sz="3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762000"/>
            <a:ext cx="9144000" cy="553998"/>
          </a:xfrm>
          <a:prstGeom prst="rect">
            <a:avLst/>
          </a:prstGeom>
          <a:noFill/>
        </p:spPr>
        <p:txBody>
          <a:bodyPr wrap="square" rtlCol="0">
            <a:spAutoFit/>
          </a:bodyPr>
          <a:lstStyle/>
          <a:p>
            <a:pPr lvl="1"/>
            <a:r>
              <a:rPr lang="en-US" sz="3000" dirty="0" smtClean="0"/>
              <a:t>Old Earth Creation (OEC):</a:t>
            </a:r>
            <a:endParaRPr lang="en-US" sz="3000" dirty="0"/>
          </a:p>
        </p:txBody>
      </p:sp>
      <p:sp>
        <p:nvSpPr>
          <p:cNvPr id="9" name="TextBox 8"/>
          <p:cNvSpPr txBox="1"/>
          <p:nvPr/>
        </p:nvSpPr>
        <p:spPr>
          <a:xfrm>
            <a:off x="0" y="1447800"/>
            <a:ext cx="8763000" cy="1938992"/>
          </a:xfrm>
          <a:prstGeom prst="rect">
            <a:avLst/>
          </a:prstGeom>
          <a:noFill/>
        </p:spPr>
        <p:txBody>
          <a:bodyPr wrap="square" rtlCol="0">
            <a:spAutoFit/>
          </a:bodyPr>
          <a:lstStyle/>
          <a:p>
            <a:pPr lvl="1"/>
            <a:r>
              <a:rPr lang="en-US" sz="3000" u="sng" dirty="0" smtClean="0"/>
              <a:t>Ruin-Reconstruction (Gap Theory)</a:t>
            </a:r>
          </a:p>
          <a:p>
            <a:pPr lvl="1"/>
            <a:r>
              <a:rPr lang="en-US" sz="3000" dirty="0" smtClean="0"/>
              <a:t>Posits that the six-day creation involved literal 24-hour days, with a gap of time between two distinct creations (Between Gen 1:1-2).</a:t>
            </a:r>
            <a:endParaRPr lang="en-US" sz="3000" dirty="0"/>
          </a:p>
        </p:txBody>
      </p:sp>
      <p:sp>
        <p:nvSpPr>
          <p:cNvPr id="13" name="TextBox 12"/>
          <p:cNvSpPr txBox="1"/>
          <p:nvPr/>
        </p:nvSpPr>
        <p:spPr>
          <a:xfrm>
            <a:off x="0" y="3886201"/>
            <a:ext cx="9144000" cy="2862322"/>
          </a:xfrm>
          <a:prstGeom prst="rect">
            <a:avLst/>
          </a:prstGeom>
          <a:noFill/>
        </p:spPr>
        <p:txBody>
          <a:bodyPr wrap="square" rtlCol="0">
            <a:spAutoFit/>
          </a:bodyPr>
          <a:lstStyle/>
          <a:p>
            <a:pPr lvl="1"/>
            <a:r>
              <a:rPr lang="en-US" sz="3000" u="sng" dirty="0" smtClean="0"/>
              <a:t>Progressive Creation</a:t>
            </a:r>
          </a:p>
          <a:p>
            <a:pPr lvl="1"/>
            <a:r>
              <a:rPr lang="en-US" sz="3000" dirty="0" smtClean="0"/>
              <a:t>New life forms created gradually, over a period of hundreds of millions of years.  Does not allow for evolving of ‘kinds’ of animals and plants. God instead intervened at certain periods to create more complex life.</a:t>
            </a:r>
            <a:endParaRPr lang="en-US" sz="3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685800"/>
            <a:ext cx="9144000" cy="553998"/>
          </a:xfrm>
          <a:prstGeom prst="rect">
            <a:avLst/>
          </a:prstGeom>
          <a:noFill/>
        </p:spPr>
        <p:txBody>
          <a:bodyPr wrap="square" rtlCol="0">
            <a:spAutoFit/>
          </a:bodyPr>
          <a:lstStyle/>
          <a:p>
            <a:pPr lvl="1"/>
            <a:r>
              <a:rPr lang="en-US" sz="3000" dirty="0" smtClean="0"/>
              <a:t>Evolutionary (Evolving) Creation: (EC) </a:t>
            </a:r>
            <a:endParaRPr lang="en-US" sz="3000" dirty="0"/>
          </a:p>
        </p:txBody>
      </p:sp>
      <p:sp>
        <p:nvSpPr>
          <p:cNvPr id="13" name="TextBox 12"/>
          <p:cNvSpPr txBox="1"/>
          <p:nvPr/>
        </p:nvSpPr>
        <p:spPr>
          <a:xfrm>
            <a:off x="0" y="1411512"/>
            <a:ext cx="9144000" cy="553998"/>
          </a:xfrm>
          <a:prstGeom prst="rect">
            <a:avLst/>
          </a:prstGeom>
          <a:noFill/>
        </p:spPr>
        <p:txBody>
          <a:bodyPr wrap="square" rtlCol="0">
            <a:spAutoFit/>
          </a:bodyPr>
          <a:lstStyle/>
          <a:p>
            <a:pPr lvl="1">
              <a:buFont typeface="Arial" pitchFamily="34" charset="0"/>
              <a:buChar char="•"/>
            </a:pPr>
            <a:r>
              <a:rPr lang="en-US" sz="3000" dirty="0" smtClean="0"/>
              <a:t>    Sometimes referred to as </a:t>
            </a:r>
            <a:r>
              <a:rPr lang="en-US" sz="3000" i="1" dirty="0" smtClean="0"/>
              <a:t>Theistic Evolution</a:t>
            </a:r>
            <a:endParaRPr lang="en-US" sz="3000" i="1" dirty="0"/>
          </a:p>
        </p:txBody>
      </p:sp>
      <p:sp>
        <p:nvSpPr>
          <p:cNvPr id="6" name="TextBox 5"/>
          <p:cNvSpPr txBox="1"/>
          <p:nvPr/>
        </p:nvSpPr>
        <p:spPr>
          <a:xfrm>
            <a:off x="0" y="1944913"/>
            <a:ext cx="9144000" cy="1015663"/>
          </a:xfrm>
          <a:prstGeom prst="rect">
            <a:avLst/>
          </a:prstGeom>
          <a:noFill/>
        </p:spPr>
        <p:txBody>
          <a:bodyPr wrap="square" rtlCol="0">
            <a:spAutoFit/>
          </a:bodyPr>
          <a:lstStyle/>
          <a:p>
            <a:pPr lvl="1">
              <a:buFont typeface="Arial" pitchFamily="34" charset="0"/>
              <a:buChar char="•"/>
            </a:pPr>
            <a:r>
              <a:rPr lang="en-US" sz="3000" dirty="0" smtClean="0"/>
              <a:t>   	Asserts that belief in God is compatible with the 	modern science and biological evolution.  </a:t>
            </a:r>
            <a:endParaRPr lang="en-US" sz="3000" dirty="0"/>
          </a:p>
        </p:txBody>
      </p:sp>
      <p:sp>
        <p:nvSpPr>
          <p:cNvPr id="7" name="TextBox 6"/>
          <p:cNvSpPr txBox="1"/>
          <p:nvPr/>
        </p:nvSpPr>
        <p:spPr>
          <a:xfrm>
            <a:off x="0" y="2964540"/>
            <a:ext cx="9144000" cy="553998"/>
          </a:xfrm>
          <a:prstGeom prst="rect">
            <a:avLst/>
          </a:prstGeom>
          <a:noFill/>
        </p:spPr>
        <p:txBody>
          <a:bodyPr wrap="square" rtlCol="0">
            <a:spAutoFit/>
          </a:bodyPr>
          <a:lstStyle/>
          <a:p>
            <a:pPr lvl="1">
              <a:buFont typeface="Arial" pitchFamily="34" charset="0"/>
              <a:buChar char="•"/>
            </a:pPr>
            <a:r>
              <a:rPr lang="en-US" sz="3000" dirty="0" smtClean="0"/>
              <a:t>    Evolutionary Creationists believe:</a:t>
            </a:r>
            <a:endParaRPr lang="en-US" sz="3000" dirty="0"/>
          </a:p>
        </p:txBody>
      </p:sp>
      <p:sp>
        <p:nvSpPr>
          <p:cNvPr id="10" name="TextBox 9"/>
          <p:cNvSpPr txBox="1"/>
          <p:nvPr/>
        </p:nvSpPr>
        <p:spPr>
          <a:xfrm>
            <a:off x="0" y="3574140"/>
            <a:ext cx="8915400" cy="553998"/>
          </a:xfrm>
          <a:prstGeom prst="rect">
            <a:avLst/>
          </a:prstGeom>
          <a:noFill/>
        </p:spPr>
        <p:txBody>
          <a:bodyPr wrap="square" rtlCol="0">
            <a:spAutoFit/>
          </a:bodyPr>
          <a:lstStyle/>
          <a:p>
            <a:pPr lvl="2">
              <a:buFont typeface="Wingdings" pitchFamily="2" charset="2"/>
              <a:buChar char="Ø"/>
            </a:pPr>
            <a:r>
              <a:rPr lang="en-US" sz="3000" dirty="0" smtClean="0"/>
              <a:t>   The God of the Bible exists</a:t>
            </a:r>
            <a:endParaRPr lang="en-US" sz="3000" dirty="0"/>
          </a:p>
        </p:txBody>
      </p:sp>
      <p:sp>
        <p:nvSpPr>
          <p:cNvPr id="11" name="TextBox 10"/>
          <p:cNvSpPr txBox="1"/>
          <p:nvPr/>
        </p:nvSpPr>
        <p:spPr>
          <a:xfrm>
            <a:off x="0" y="4107541"/>
            <a:ext cx="9144000" cy="553998"/>
          </a:xfrm>
          <a:prstGeom prst="rect">
            <a:avLst/>
          </a:prstGeom>
          <a:noFill/>
        </p:spPr>
        <p:txBody>
          <a:bodyPr wrap="square" rtlCol="0">
            <a:spAutoFit/>
          </a:bodyPr>
          <a:lstStyle/>
          <a:p>
            <a:pPr lvl="2">
              <a:buFont typeface="Wingdings" pitchFamily="2" charset="2"/>
              <a:buChar char="Ø"/>
            </a:pPr>
            <a:r>
              <a:rPr lang="en-US" sz="3000" dirty="0" smtClean="0"/>
              <a:t>   He is the Creator of the universe and all life</a:t>
            </a:r>
            <a:endParaRPr lang="en-US" sz="3000" dirty="0"/>
          </a:p>
        </p:txBody>
      </p:sp>
      <p:sp>
        <p:nvSpPr>
          <p:cNvPr id="12" name="TextBox 11"/>
          <p:cNvSpPr txBox="1"/>
          <p:nvPr/>
        </p:nvSpPr>
        <p:spPr>
          <a:xfrm>
            <a:off x="0" y="4620343"/>
            <a:ext cx="9144000" cy="553998"/>
          </a:xfrm>
          <a:prstGeom prst="rect">
            <a:avLst/>
          </a:prstGeom>
          <a:noFill/>
        </p:spPr>
        <p:txBody>
          <a:bodyPr wrap="square" rtlCol="0">
            <a:spAutoFit/>
          </a:bodyPr>
          <a:lstStyle/>
          <a:p>
            <a:pPr lvl="2">
              <a:buFont typeface="Wingdings" pitchFamily="2" charset="2"/>
              <a:buChar char="Ø"/>
            </a:pPr>
            <a:r>
              <a:rPr lang="en-US" sz="3000" dirty="0" smtClean="0"/>
              <a:t>   Evolution is a natural process within creation. </a:t>
            </a:r>
            <a:endParaRPr lang="en-US" sz="3000" dirty="0"/>
          </a:p>
        </p:txBody>
      </p:sp>
      <p:sp>
        <p:nvSpPr>
          <p:cNvPr id="14" name="TextBox 13"/>
          <p:cNvSpPr txBox="1"/>
          <p:nvPr/>
        </p:nvSpPr>
        <p:spPr>
          <a:xfrm>
            <a:off x="0" y="5294089"/>
            <a:ext cx="9144000" cy="1015663"/>
          </a:xfrm>
          <a:prstGeom prst="rect">
            <a:avLst/>
          </a:prstGeom>
          <a:noFill/>
        </p:spPr>
        <p:txBody>
          <a:bodyPr wrap="square" rtlCol="0">
            <a:spAutoFit/>
          </a:bodyPr>
          <a:lstStyle/>
          <a:p>
            <a:pPr lvl="1">
              <a:buFont typeface="Arial" pitchFamily="34" charset="0"/>
              <a:buChar char="•"/>
            </a:pPr>
            <a:r>
              <a:rPr lang="en-US" sz="3000" dirty="0" smtClean="0"/>
              <a:t>    Evolution, according to this view, is  the tool God 	employed to develop life.</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762001"/>
            <a:ext cx="9144000" cy="538609"/>
          </a:xfrm>
          <a:prstGeom prst="rect">
            <a:avLst/>
          </a:prstGeom>
          <a:noFill/>
        </p:spPr>
        <p:txBody>
          <a:bodyPr wrap="square" rtlCol="0">
            <a:spAutoFit/>
          </a:bodyPr>
          <a:lstStyle/>
          <a:p>
            <a:r>
              <a:rPr lang="en-US" sz="2900" dirty="0" smtClean="0"/>
              <a:t>Challenges to the Genesis Creation within our community:</a:t>
            </a:r>
            <a:endParaRPr lang="en-US" sz="2900" dirty="0"/>
          </a:p>
        </p:txBody>
      </p:sp>
      <p:sp>
        <p:nvSpPr>
          <p:cNvPr id="10" name="TextBox 9"/>
          <p:cNvSpPr txBox="1"/>
          <p:nvPr/>
        </p:nvSpPr>
        <p:spPr>
          <a:xfrm>
            <a:off x="0" y="1600201"/>
            <a:ext cx="9144000" cy="1015663"/>
          </a:xfrm>
          <a:prstGeom prst="rect">
            <a:avLst/>
          </a:prstGeom>
          <a:noFill/>
        </p:spPr>
        <p:txBody>
          <a:bodyPr wrap="square" rtlCol="0">
            <a:spAutoFit/>
          </a:bodyPr>
          <a:lstStyle/>
          <a:p>
            <a:pPr lvl="1">
              <a:buFont typeface="Arial" pitchFamily="34" charset="0"/>
              <a:buChar char="•"/>
            </a:pPr>
            <a:r>
              <a:rPr lang="en-US" sz="3000" dirty="0" smtClean="0"/>
              <a:t>    Interpreting Genesis 1 as YEC proven impossible in 	face of  19</a:t>
            </a:r>
            <a:r>
              <a:rPr lang="en-US" sz="3000" baseline="30000" dirty="0" smtClean="0"/>
              <a:t>th</a:t>
            </a:r>
            <a:r>
              <a:rPr lang="en-US" sz="3000" dirty="0" smtClean="0"/>
              <a:t> century scientific advancement.</a:t>
            </a:r>
          </a:p>
        </p:txBody>
      </p:sp>
      <p:sp>
        <p:nvSpPr>
          <p:cNvPr id="11" name="TextBox 10"/>
          <p:cNvSpPr txBox="1"/>
          <p:nvPr/>
        </p:nvSpPr>
        <p:spPr>
          <a:xfrm>
            <a:off x="0" y="2819401"/>
            <a:ext cx="9144000" cy="1015663"/>
          </a:xfrm>
          <a:prstGeom prst="rect">
            <a:avLst/>
          </a:prstGeom>
          <a:noFill/>
        </p:spPr>
        <p:txBody>
          <a:bodyPr wrap="square" rtlCol="0">
            <a:spAutoFit/>
          </a:bodyPr>
          <a:lstStyle/>
          <a:p>
            <a:pPr marL="457200" lvl="2">
              <a:buFont typeface="Arial" pitchFamily="34" charset="0"/>
              <a:buChar char="•"/>
            </a:pPr>
            <a:r>
              <a:rPr lang="en-US" sz="3000" dirty="0" smtClean="0"/>
              <a:t>    This is why OEC, based on geological study, became 	 the predominant view.</a:t>
            </a:r>
            <a:endParaRPr lang="en-US" dirty="0"/>
          </a:p>
        </p:txBody>
      </p:sp>
      <p:sp>
        <p:nvSpPr>
          <p:cNvPr id="12" name="TextBox 11"/>
          <p:cNvSpPr txBox="1"/>
          <p:nvPr/>
        </p:nvSpPr>
        <p:spPr>
          <a:xfrm>
            <a:off x="0" y="3962401"/>
            <a:ext cx="8839200" cy="2400657"/>
          </a:xfrm>
          <a:prstGeom prst="rect">
            <a:avLst/>
          </a:prstGeom>
          <a:noFill/>
        </p:spPr>
        <p:txBody>
          <a:bodyPr wrap="square" rtlCol="0">
            <a:spAutoFit/>
          </a:bodyPr>
          <a:lstStyle/>
          <a:p>
            <a:pPr lvl="1">
              <a:buFont typeface="Arial" pitchFamily="34" charset="0"/>
              <a:buChar char="•"/>
            </a:pPr>
            <a:r>
              <a:rPr lang="en-US" sz="3000" dirty="0" smtClean="0"/>
              <a:t>    As science continues to frustrate a </a:t>
            </a:r>
            <a:r>
              <a:rPr lang="en-US" sz="3000" dirty="0" err="1" smtClean="0"/>
              <a:t>concordist</a:t>
            </a:r>
            <a:r>
              <a:rPr lang="en-US" sz="3000" dirty="0" smtClean="0"/>
              <a:t>	interpretation of Genesis 1, our community is 	upholding the spirit of our pioneers by re-	evaluating Biblical interpretation. (The ‘two 	books’ ideology)</a:t>
            </a:r>
            <a:endParaRPr lang="en-US" sz="3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762001"/>
            <a:ext cx="9144000" cy="553998"/>
          </a:xfrm>
          <a:prstGeom prst="rect">
            <a:avLst/>
          </a:prstGeom>
          <a:noFill/>
        </p:spPr>
        <p:txBody>
          <a:bodyPr wrap="square" rtlCol="0">
            <a:spAutoFit/>
          </a:bodyPr>
          <a:lstStyle/>
          <a:p>
            <a:r>
              <a:rPr lang="en-US" sz="2900" dirty="0" smtClean="0"/>
              <a:t>Views of the Creation Narrative within our community:</a:t>
            </a:r>
            <a:endParaRPr lang="en-US" sz="2900" dirty="0"/>
          </a:p>
        </p:txBody>
      </p:sp>
      <p:sp>
        <p:nvSpPr>
          <p:cNvPr id="12" name="TextBox 11"/>
          <p:cNvSpPr txBox="1"/>
          <p:nvPr/>
        </p:nvSpPr>
        <p:spPr>
          <a:xfrm>
            <a:off x="0" y="1752600"/>
            <a:ext cx="9144000" cy="1938992"/>
          </a:xfrm>
          <a:prstGeom prst="rect">
            <a:avLst/>
          </a:prstGeom>
          <a:noFill/>
        </p:spPr>
        <p:txBody>
          <a:bodyPr wrap="square" rtlCol="0">
            <a:spAutoFit/>
          </a:bodyPr>
          <a:lstStyle/>
          <a:p>
            <a:pPr lvl="1"/>
            <a:r>
              <a:rPr lang="en-US" sz="3000" dirty="0" smtClean="0"/>
              <a:t>One view with promise is the creation-salvation correlation, which compares (and </a:t>
            </a:r>
            <a:r>
              <a:rPr lang="en-US" sz="3000" dirty="0" smtClean="0"/>
              <a:t>contrasts</a:t>
            </a:r>
            <a:r>
              <a:rPr lang="en-US" sz="3000" dirty="0" smtClean="0"/>
              <a:t>) the complete work of God pictured in creation and Revelation.</a:t>
            </a:r>
            <a:endParaRPr lang="en-US" sz="3000" dirty="0"/>
          </a:p>
        </p:txBody>
      </p:sp>
      <p:sp>
        <p:nvSpPr>
          <p:cNvPr id="7" name="TextBox 6"/>
          <p:cNvSpPr txBox="1"/>
          <p:nvPr/>
        </p:nvSpPr>
        <p:spPr>
          <a:xfrm>
            <a:off x="0" y="3733801"/>
            <a:ext cx="9144000" cy="2862322"/>
          </a:xfrm>
          <a:prstGeom prst="rect">
            <a:avLst/>
          </a:prstGeom>
          <a:noFill/>
        </p:spPr>
        <p:txBody>
          <a:bodyPr wrap="square" rtlCol="0">
            <a:spAutoFit/>
          </a:bodyPr>
          <a:lstStyle/>
          <a:p>
            <a:pPr lvl="1"/>
            <a:r>
              <a:rPr lang="en-US" sz="3000" dirty="0" smtClean="0"/>
              <a:t>From brother George Booker:</a:t>
            </a:r>
          </a:p>
          <a:p>
            <a:endParaRPr lang="en-US" sz="3000" dirty="0" smtClean="0"/>
          </a:p>
          <a:p>
            <a:pPr lvl="1"/>
            <a:r>
              <a:rPr lang="en-US" sz="3000" dirty="0" smtClean="0"/>
              <a:t>“In Genesis, God gives the first Adam authority over the physical creation. In Revelation, Jesus Christ -- the last Adam -- is the means by which God brings to completion His new, spiritual ‘creation’.”</a:t>
            </a:r>
            <a:endParaRPr lang="en-US" sz="3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762001"/>
            <a:ext cx="9144000" cy="553998"/>
          </a:xfrm>
          <a:prstGeom prst="rect">
            <a:avLst/>
          </a:prstGeom>
          <a:noFill/>
        </p:spPr>
        <p:txBody>
          <a:bodyPr wrap="square" rtlCol="0">
            <a:spAutoFit/>
          </a:bodyPr>
          <a:lstStyle/>
          <a:p>
            <a:r>
              <a:rPr lang="en-US" sz="2900" dirty="0" smtClean="0"/>
              <a:t>Views of the Creation Narrative within our community:</a:t>
            </a:r>
            <a:endParaRPr lang="en-US" sz="2900" dirty="0"/>
          </a:p>
        </p:txBody>
      </p:sp>
      <p:sp>
        <p:nvSpPr>
          <p:cNvPr id="7" name="TextBox 6"/>
          <p:cNvSpPr txBox="1"/>
          <p:nvPr/>
        </p:nvSpPr>
        <p:spPr>
          <a:xfrm>
            <a:off x="0" y="1981200"/>
            <a:ext cx="9144000" cy="2862322"/>
          </a:xfrm>
          <a:prstGeom prst="rect">
            <a:avLst/>
          </a:prstGeom>
          <a:noFill/>
        </p:spPr>
        <p:txBody>
          <a:bodyPr wrap="square" rtlCol="0">
            <a:spAutoFit/>
          </a:bodyPr>
          <a:lstStyle/>
          <a:p>
            <a:pPr lvl="1"/>
            <a:r>
              <a:rPr lang="en-US" sz="3000" dirty="0" smtClean="0"/>
              <a:t>This view (creation-salvation) was shared in the Tidings Magazine (Nov 2009)  by sister Ellen Styles as a way to preach to Russian contacts who, because of heavy emphasis on science in that country over several decades, had difficulty with a literalist reading of Genesis 1.</a:t>
            </a:r>
            <a:endParaRPr lang="en-US" sz="3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762001"/>
            <a:ext cx="9144000" cy="553998"/>
          </a:xfrm>
          <a:prstGeom prst="rect">
            <a:avLst/>
          </a:prstGeom>
          <a:noFill/>
        </p:spPr>
        <p:txBody>
          <a:bodyPr wrap="square" rtlCol="0">
            <a:spAutoFit/>
          </a:bodyPr>
          <a:lstStyle/>
          <a:p>
            <a:r>
              <a:rPr lang="en-US" sz="3000" dirty="0" smtClean="0"/>
              <a:t>Views of the </a:t>
            </a:r>
            <a:r>
              <a:rPr lang="en-US" sz="2900" dirty="0" smtClean="0"/>
              <a:t>Creation</a:t>
            </a:r>
            <a:r>
              <a:rPr lang="en-US" sz="3000" dirty="0" smtClean="0"/>
              <a:t> Narrative within our community:</a:t>
            </a:r>
            <a:endParaRPr lang="en-US" sz="3000" dirty="0"/>
          </a:p>
        </p:txBody>
      </p:sp>
      <p:sp>
        <p:nvSpPr>
          <p:cNvPr id="6" name="TextBox 5"/>
          <p:cNvSpPr txBox="1"/>
          <p:nvPr/>
        </p:nvSpPr>
        <p:spPr>
          <a:xfrm>
            <a:off x="0" y="1600200"/>
            <a:ext cx="9144000" cy="1815882"/>
          </a:xfrm>
          <a:prstGeom prst="rect">
            <a:avLst/>
          </a:prstGeom>
          <a:noFill/>
        </p:spPr>
        <p:txBody>
          <a:bodyPr wrap="square" rtlCol="0">
            <a:spAutoFit/>
          </a:bodyPr>
          <a:lstStyle/>
          <a:p>
            <a:pPr lvl="1"/>
            <a:r>
              <a:rPr lang="en-US" sz="2800" dirty="0" smtClean="0"/>
              <a:t>“Genesis 1 tells us that God created our earth, and also that He devised a plan whereby mankind might have the opportunity to respond to its Creator by developing the image and likeness of His holiness and glory.”</a:t>
            </a:r>
            <a:endParaRPr lang="en-US" sz="2800" dirty="0"/>
          </a:p>
        </p:txBody>
      </p:sp>
      <p:sp>
        <p:nvSpPr>
          <p:cNvPr id="9" name="TextBox 8"/>
          <p:cNvSpPr txBox="1"/>
          <p:nvPr/>
        </p:nvSpPr>
        <p:spPr>
          <a:xfrm>
            <a:off x="0" y="3657601"/>
            <a:ext cx="9144000" cy="523220"/>
          </a:xfrm>
          <a:prstGeom prst="rect">
            <a:avLst/>
          </a:prstGeom>
          <a:noFill/>
        </p:spPr>
        <p:txBody>
          <a:bodyPr wrap="square" rtlCol="0">
            <a:spAutoFit/>
          </a:bodyPr>
          <a:lstStyle/>
          <a:p>
            <a:pPr lvl="1"/>
            <a:r>
              <a:rPr lang="en-US" sz="2800" dirty="0" smtClean="0"/>
              <a:t>“The Bible is </a:t>
            </a:r>
            <a:r>
              <a:rPr lang="en-US" sz="2800" dirty="0" smtClean="0">
                <a:solidFill>
                  <a:srgbClr val="FFC000"/>
                </a:solidFill>
                <a:effectLst>
                  <a:outerShdw blurRad="38100" dist="38100" dir="2700000" algn="tl">
                    <a:srgbClr val="000000">
                      <a:alpha val="43137"/>
                    </a:srgbClr>
                  </a:outerShdw>
                </a:effectLst>
              </a:rPr>
              <a:t>not a science book, nor is it a history book</a:t>
            </a:r>
            <a:r>
              <a:rPr lang="en-US" sz="2800" dirty="0" smtClean="0"/>
              <a:t>.”</a:t>
            </a:r>
            <a:endParaRPr lang="en-US" sz="2800" dirty="0"/>
          </a:p>
        </p:txBody>
      </p:sp>
      <p:sp>
        <p:nvSpPr>
          <p:cNvPr id="10" name="TextBox 9"/>
          <p:cNvSpPr txBox="1"/>
          <p:nvPr/>
        </p:nvSpPr>
        <p:spPr>
          <a:xfrm>
            <a:off x="0" y="4495801"/>
            <a:ext cx="9144000" cy="1384995"/>
          </a:xfrm>
          <a:prstGeom prst="rect">
            <a:avLst/>
          </a:prstGeom>
          <a:noFill/>
        </p:spPr>
        <p:txBody>
          <a:bodyPr wrap="square" rtlCol="0">
            <a:spAutoFit/>
          </a:bodyPr>
          <a:lstStyle/>
          <a:p>
            <a:pPr lvl="1"/>
            <a:r>
              <a:rPr lang="en-US" sz="2800" dirty="0" smtClean="0"/>
              <a:t>“God chose not to reveal to us how the heavens and earth were created, probably because </a:t>
            </a:r>
            <a:r>
              <a:rPr lang="en-US" sz="2800" dirty="0" smtClean="0">
                <a:solidFill>
                  <a:srgbClr val="FFC000"/>
                </a:solidFill>
                <a:effectLst>
                  <a:outerShdw blurRad="38100" dist="38100" dir="2700000" algn="tl">
                    <a:srgbClr val="000000">
                      <a:alpha val="43137"/>
                    </a:srgbClr>
                  </a:outerShdw>
                </a:effectLst>
              </a:rPr>
              <a:t>very few people would be able to understand the physical process</a:t>
            </a:r>
            <a:r>
              <a:rPr lang="en-US" sz="2800" dirty="0" smtClean="0"/>
              <a:t>.”</a:t>
            </a:r>
            <a:endParaRPr lang="en-US" sz="2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62318</TotalTime>
  <Words>2350</Words>
  <Application>Microsoft Office PowerPoint</Application>
  <PresentationFormat>On-screen Show (4:3)</PresentationFormat>
  <Paragraphs>189</Paragraphs>
  <Slides>32</Slides>
  <Notes>32</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Matthiesen</dc:creator>
  <cp:lastModifiedBy>Matthiesen</cp:lastModifiedBy>
  <cp:revision>323</cp:revision>
  <dcterms:created xsi:type="dcterms:W3CDTF">2011-01-09T23:38:24Z</dcterms:created>
  <dcterms:modified xsi:type="dcterms:W3CDTF">2011-05-01T21:01:01Z</dcterms:modified>
</cp:coreProperties>
</file>