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35"/>
  </p:notesMasterIdLst>
  <p:handoutMasterIdLst>
    <p:handoutMasterId r:id="rId36"/>
  </p:handoutMasterIdLst>
  <p:sldIdLst>
    <p:sldId id="359" r:id="rId2"/>
    <p:sldId id="522" r:id="rId3"/>
    <p:sldId id="514" r:id="rId4"/>
    <p:sldId id="360" r:id="rId5"/>
    <p:sldId id="361" r:id="rId6"/>
    <p:sldId id="507" r:id="rId7"/>
    <p:sldId id="362" r:id="rId8"/>
    <p:sldId id="494" r:id="rId9"/>
    <p:sldId id="365" r:id="rId10"/>
    <p:sldId id="363" r:id="rId11"/>
    <p:sldId id="515" r:id="rId12"/>
    <p:sldId id="367" r:id="rId13"/>
    <p:sldId id="256" r:id="rId14"/>
    <p:sldId id="524" r:id="rId15"/>
    <p:sldId id="513" r:id="rId16"/>
    <p:sldId id="520" r:id="rId17"/>
    <p:sldId id="369" r:id="rId18"/>
    <p:sldId id="500" r:id="rId19"/>
    <p:sldId id="370" r:id="rId20"/>
    <p:sldId id="502" r:id="rId21"/>
    <p:sldId id="495" r:id="rId22"/>
    <p:sldId id="512" r:id="rId23"/>
    <p:sldId id="374" r:id="rId24"/>
    <p:sldId id="375" r:id="rId25"/>
    <p:sldId id="516" r:id="rId26"/>
    <p:sldId id="526" r:id="rId27"/>
    <p:sldId id="525" r:id="rId28"/>
    <p:sldId id="399" r:id="rId29"/>
    <p:sldId id="463" r:id="rId30"/>
    <p:sldId id="464" r:id="rId31"/>
    <p:sldId id="465" r:id="rId32"/>
    <p:sldId id="468" r:id="rId33"/>
    <p:sldId id="506" r:id="rId34"/>
  </p:sldIdLst>
  <p:sldSz cx="9144000" cy="6858000" type="screen4x3"/>
  <p:notesSz cx="7102475" cy="9388475"/>
  <p:defaultTextStyle>
    <a:defPPr>
      <a:defRPr lang="en-US"/>
    </a:defPPr>
    <a:lvl1pPr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1pPr>
    <a:lvl2pPr marL="342900" indent="1143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2pPr>
    <a:lvl3pPr marL="685800" indent="2286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3pPr>
    <a:lvl4pPr marL="1028700" indent="3429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4pPr>
    <a:lvl5pPr marL="1371600" indent="4572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5pPr>
    <a:lvl6pPr marL="22860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6pPr>
    <a:lvl7pPr marL="27432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7pPr>
    <a:lvl8pPr marL="32004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8pPr>
    <a:lvl9pPr marL="36576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693" autoAdjust="0"/>
    <p:restoredTop sz="96173" autoAdjust="0"/>
  </p:normalViewPr>
  <p:slideViewPr>
    <p:cSldViewPr snapToGrid="0" snapToObjects="1" showGuides="1">
      <p:cViewPr varScale="1">
        <p:scale>
          <a:sx n="102" d="100"/>
          <a:sy n="102" d="100"/>
        </p:scale>
        <p:origin x="1458" y="114"/>
      </p:cViewPr>
      <p:guideLst>
        <p:guide orient="horz" pos="2184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 showGuides="1">
      <p:cViewPr varScale="1">
        <p:scale>
          <a:sx n="80" d="100"/>
          <a:sy n="80" d="100"/>
        </p:scale>
        <p:origin x="3918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2A01C1F-0D08-469E-B833-E2FC195840B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0EEA31D-1DC2-4D6E-B9A1-AFD1A8BFA38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55E03039-FC27-4E7B-812A-01DCBBF499C2}" type="datetimeFigureOut">
              <a:rPr lang="en-US" smtClean="0"/>
              <a:t>10/22/2022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3FE19A3-CA04-41E1-BAED-2C3C00BDCBF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E93F02-0A6C-4FFE-B686-E1E59C87216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2470900E-2F22-44E5-9E83-9B63CEF0B7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3637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32735D6-DD74-4E39-8DB6-693DCF324C6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22FE19E-FD17-484A-A825-F69D41652644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pPr>
              <a:defRPr/>
            </a:pPr>
            <a:fld id="{6735B07E-0200-45DC-BF01-BF15172474D2}" type="datetimeFigureOut">
              <a:rPr lang="en-US"/>
              <a:pPr>
                <a:defRPr/>
              </a:pPr>
              <a:t>10/21/2022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08C10144-88C7-40E7-9D90-4381AA951EA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438275" y="1173163"/>
            <a:ext cx="4225925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2DAEF2C9-DF2D-48E9-852D-1A148E2535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C4F191-3208-435A-9AEE-38C15E43AC4E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61F597-AD64-42A3-9C5B-66C1E5C5EE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pPr>
              <a:defRPr/>
            </a:pPr>
            <a:fld id="{2C2E7160-5CF9-415B-9465-96C8C5BE54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48727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7902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7645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6857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0745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1728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5782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2254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2697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65610" indent="-294465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77862" indent="-235572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49006" indent="-235572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120151" indent="-235572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91295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3062440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533585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4004729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pPr/>
              <a:t>21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342478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65610" indent="-294465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77862" indent="-235572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49006" indent="-235572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120151" indent="-235572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91295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3062440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533585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4004729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pPr/>
              <a:t>22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229596281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0710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36367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74189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itchFamily="34" charset="0"/>
              </a:rPr>
              <a:t>Cover: </a:t>
            </a:r>
            <a:r>
              <a:rPr lang="en-US" altLang="en-US" i="1">
                <a:latin typeface="Arial" pitchFamily="34" charset="0"/>
              </a:rPr>
              <a:t>Sermon on the Mount</a:t>
            </a:r>
            <a:r>
              <a:rPr lang="en-US" altLang="en-US">
                <a:latin typeface="Arial" pitchFamily="34" charset="0"/>
              </a:rPr>
              <a:t> by Laura James. Copyright © Laura James. All rights reserved. Used by permission of the artist.</a:t>
            </a:r>
          </a:p>
          <a:p>
            <a:endParaRPr lang="en-US" altLang="en-US">
              <a:latin typeface="Arial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pPr/>
              <a:t>28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435051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pPr/>
              <a:t>29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50440954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pPr/>
              <a:t>30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201259830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itchFamily="34" charset="0"/>
              </a:rPr>
              <a:t>Cover: </a:t>
            </a:r>
            <a:r>
              <a:rPr lang="en-US" altLang="en-US" i="1">
                <a:latin typeface="Arial" pitchFamily="34" charset="0"/>
              </a:rPr>
              <a:t>Sermon on the Mount</a:t>
            </a:r>
            <a:r>
              <a:rPr lang="en-US" altLang="en-US">
                <a:latin typeface="Arial" pitchFamily="34" charset="0"/>
              </a:rPr>
              <a:t> by Laura James. Copyright © Laura James. All rights reserved. Used by permission of the artist.</a:t>
            </a:r>
          </a:p>
          <a:p>
            <a:endParaRPr lang="en-US" altLang="en-US">
              <a:latin typeface="Arial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pPr/>
              <a:t>31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234872520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itchFamily="34" charset="0"/>
              </a:rPr>
              <a:t>Cover: </a:t>
            </a:r>
            <a:r>
              <a:rPr lang="en-US" altLang="en-US" i="1">
                <a:latin typeface="Arial" pitchFamily="34" charset="0"/>
              </a:rPr>
              <a:t>Sermon on the Mount</a:t>
            </a:r>
            <a:r>
              <a:rPr lang="en-US" altLang="en-US">
                <a:latin typeface="Arial" pitchFamily="34" charset="0"/>
              </a:rPr>
              <a:t> by Laura James. Copyright © Laura James. All rights reserved. Used by permission of the artist.</a:t>
            </a:r>
          </a:p>
          <a:p>
            <a:endParaRPr lang="en-US" altLang="en-US">
              <a:latin typeface="Arial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pPr/>
              <a:t>32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16575264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5226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1376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95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6187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3396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0576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5795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1761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254806-E54B-4EDB-B91E-871F8D2525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9356E4-27AD-40F7-AE7B-F0C5F6126A42}" type="datetime1">
              <a:rPr lang="en-US" altLang="en-US"/>
              <a:pPr>
                <a:defRPr/>
              </a:pPr>
              <a:t>10/21/2022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66E827-BBCC-493C-8D7D-79A7EDE026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FCBDAA-B745-432A-8263-A789A89377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397A87-0474-415B-9E76-F9B90C9D06B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4885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977DBC-47CE-4CCC-8283-B9FB96049D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D432DC-7562-4F74-95D6-8254A40CF065}" type="datetime1">
              <a:rPr lang="en-US" altLang="en-US"/>
              <a:pPr>
                <a:defRPr/>
              </a:pPr>
              <a:t>10/21/2022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260517-DCDB-4416-AE14-6BACD39AA3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A39CEE-1A8F-4425-B28A-27185C8F8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B85B71-AAF5-4137-BC24-D12689B218B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9448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7C04F4-EE25-4E7F-8FB2-61C841E1F6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18D24A-BBE5-4F4A-8F8D-5B195E6CDFB3}" type="datetime1">
              <a:rPr lang="en-US" altLang="en-US"/>
              <a:pPr>
                <a:defRPr/>
              </a:pPr>
              <a:t>10/21/2022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0C31D1-6181-4985-A729-60688EF3AA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22A467-07CA-48C2-B090-63A569AFD7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E9AA58-3ABE-402A-96F4-A4419A580E4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43662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spcAft>
                <a:spcPts val="600"/>
              </a:spcAft>
              <a:defRPr/>
            </a:lvl1pPr>
            <a:lvl2pPr>
              <a:lnSpc>
                <a:spcPct val="100000"/>
              </a:lnSpc>
              <a:spcAft>
                <a:spcPts val="600"/>
              </a:spcAft>
              <a:defRPr/>
            </a:lvl2pPr>
            <a:lvl3pPr>
              <a:lnSpc>
                <a:spcPct val="100000"/>
              </a:lnSpc>
              <a:spcAft>
                <a:spcPts val="600"/>
              </a:spcAft>
              <a:defRPr/>
            </a:lvl3pPr>
            <a:lvl4pPr>
              <a:lnSpc>
                <a:spcPct val="100000"/>
              </a:lnSpc>
              <a:spcAft>
                <a:spcPts val="600"/>
              </a:spcAft>
              <a:defRPr/>
            </a:lvl4pPr>
            <a:lvl5pPr>
              <a:lnSpc>
                <a:spcPct val="100000"/>
              </a:lnSpc>
              <a:spcAft>
                <a:spcPts val="600"/>
              </a:spcAft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7681D2-B022-4E8B-98A1-7252A22B5D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A6DD66-0A80-4921-9D90-60F3DC78FD3C}" type="datetime1">
              <a:rPr lang="en-US" altLang="en-US"/>
              <a:pPr>
                <a:defRPr/>
              </a:pPr>
              <a:t>10/21/2022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955550-1F1B-4001-99C4-A87478DE33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A6601D-9598-4314-A31C-413E5D2F53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3A0D83-D2C9-471C-B8DD-EAE77C2D611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4480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E69748-D866-4D19-8445-2D465C796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C99B86-44DF-4112-840D-BC383EC739D9}" type="datetime1">
              <a:rPr lang="en-US" altLang="en-US"/>
              <a:pPr>
                <a:defRPr/>
              </a:pPr>
              <a:t>10/21/2022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32DD3E-AF52-457D-B141-B0C6801D1B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8ED45D-9CC6-4EEB-A8AC-4943BBA5F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ED5FB4-4543-4D96-867A-388829449B2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16234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F2E6E6B-4242-4619-A494-F62DD7EC4C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45280E-4A6C-45E7-BC5D-1D1AE4A1B455}" type="datetime1">
              <a:rPr lang="en-US" altLang="en-US"/>
              <a:pPr>
                <a:defRPr/>
              </a:pPr>
              <a:t>10/21/2022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AD01046-00CC-4917-B3AC-84E294C766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EE5B38A-9FDD-487B-A108-65722570B3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80D466-9594-4CEE-BBA4-B6C4831EFF3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49367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33322A91-2453-4E92-AD3C-7AED03955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82D7E7-3F0C-4169-B664-7347E4773394}" type="datetime1">
              <a:rPr lang="en-US" altLang="en-US"/>
              <a:pPr>
                <a:defRPr/>
              </a:pPr>
              <a:t>10/21/2022</a:t>
            </a:fld>
            <a:endParaRPr lang="en-US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D4AE7C0B-A450-47D2-9871-79D084C14D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70C2BA9-6C76-4F38-9EE2-3EFBC3958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140BE0-8C60-4AEA-9015-4C55A5E1490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68313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1319FA54-B6DD-453E-A21E-CD5E51B3DB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9CAA28-9504-4167-A3A9-57AB0BE1B178}" type="datetime1">
              <a:rPr lang="en-US" altLang="en-US"/>
              <a:pPr>
                <a:defRPr/>
              </a:pPr>
              <a:t>10/21/2022</a:t>
            </a:fld>
            <a:endParaRPr lang="en-US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B0FE0F3F-B12F-41B8-B33D-3F3DDE5B3F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23F4DA5-45CB-409D-B51A-F4A9C91A75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8C76FF-C2DD-45E7-9CE4-1808F249419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43127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0DBEE89F-6CCE-4165-B964-D1D2A82B4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92F1E1-63B9-4DB7-9686-C42525AD25E5}" type="datetime1">
              <a:rPr lang="en-US" altLang="en-US"/>
              <a:pPr>
                <a:defRPr/>
              </a:pPr>
              <a:t>10/21/2022</a:t>
            </a:fld>
            <a:endParaRPr lang="en-US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790E0B95-9B66-4BCD-900E-7431333486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66E71A9-4035-4398-8C9A-0EEFD9EEC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D6F0C9-3BAC-40B5-BDF0-49A6A5B4F47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39739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009E1B9-F1DE-41A3-B023-070F9F1351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F4A008-4B43-4407-A57C-CEB6CF1FD35F}" type="datetime1">
              <a:rPr lang="en-US" altLang="en-US"/>
              <a:pPr>
                <a:defRPr/>
              </a:pPr>
              <a:t>10/21/2022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269FE89-FA7E-4B81-833F-1B9980725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20AE65B-5277-4463-A05B-0129ED0B23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083B56-AADD-4F8B-A45E-B28A2398FFC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7196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C6C6EEC-967E-4CC1-9B86-734BF3E009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8923E2-12CC-4975-AB8E-6A7692514269}" type="datetime1">
              <a:rPr lang="en-US" altLang="en-US"/>
              <a:pPr>
                <a:defRPr/>
              </a:pPr>
              <a:t>10/21/2022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4E269FF-8B51-4C1A-A4B9-DCB6EF008E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7AD63D3-DF25-4668-8668-C5B50F63E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A9DF7C-AD2E-4CA8-88D8-FAA2EEA2644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95796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3E8990C-3434-4D47-C7D4-266D3D883D78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ADFCFF3B-7DF4-4961-B335-A2952D3A247C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04A796CF-86D3-4749-8562-E2CF08EA1CA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D391B5-ACDD-49C8-9937-6B3D328E3C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A0738838-4164-4279-AAC8-48DFFEA39D8B}" type="datetime1">
              <a:rPr lang="en-US" altLang="en-US"/>
              <a:pPr>
                <a:defRPr/>
              </a:pPr>
              <a:t>10/21/2022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7459D2-E378-4A74-88D9-172E98869D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latin typeface="Calibri" pitchFamily="-100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DAB611-CFBF-44B3-8353-0548013109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9E2C5CCA-394F-4F6E-8976-0BE5ECB64D9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4" charset="-128"/>
          <a:cs typeface="Arial Rounded MT Bold" panose="020F0704030504030204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ヒラギノ角ゴ Pro W3" pitchFamily="4" charset="-128"/>
          <a:cs typeface="ヒラギノ角ゴ Pro W3" pitchFamily="4" charset="-128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ヒラギノ角ゴ Pro W3" pitchFamily="4" charset="-128"/>
          <a:cs typeface="ヒラギノ角ゴ Pro W3" pitchFamily="4" charset="-128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ヒラギノ角ゴ Pro W3" pitchFamily="4" charset="-128"/>
          <a:cs typeface="ヒラギノ角ゴ Pro W3" pitchFamily="4" charset="-128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ヒラギノ角ゴ Pro W3" pitchFamily="4" charset="-128"/>
          <a:cs typeface="ヒラギノ角ゴ Pro W3" pitchFamily="4" charset="-128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4" charset="-128"/>
          <a:cs typeface="Arial Rounded MT Bold" panose="020F0704030504030204" pitchFamily="34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-100" charset="-128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-100" charset="-128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-100" charset="-128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-100" charset="-128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microsoft.com/office/2007/relationships/hdphoto" Target="../media/hdphoto6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microsoft.com/office/2007/relationships/hdphoto" Target="../media/hdphoto7.wdp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8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0.wdp"/><Relationship Id="rId5" Type="http://schemas.openxmlformats.org/officeDocument/2006/relationships/image" Target="../media/image26.png"/><Relationship Id="rId4" Type="http://schemas.microsoft.com/office/2007/relationships/hdphoto" Target="../media/hdphoto9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hyperlink" Target="mailto:pastor@pitsburgtlc.org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1.wdp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mailto:secretary@pitsburgtlc.org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mailto:secretary@pitsburgtlc.org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i&amp;rct=j&amp;q=&amp;esrc=s&amp;source=images&amp;cd=&amp;ved=2ahUKEwj4iKDI08TmAhXSKM0KHf62DA4QjRx6BAgBEAQ&amp;url=http%3A%2F%2Fclipart-library.com%2Fchurch-council-cliparts.html&amp;psig=AOvVaw3UIHZKmkbtRB9V9R6wx55R&amp;ust=1576945936334247" TargetMode="External"/><Relationship Id="rId7" Type="http://schemas.microsoft.com/office/2007/relationships/hdphoto" Target="../media/hdphoto4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microsoft.com/office/2007/relationships/hdphoto" Target="../media/hdphoto3.wdp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E104B0D3-6063-3E56-73D4-5F2A690A206A}"/>
              </a:ext>
            </a:extLst>
          </p:cNvPr>
          <p:cNvSpPr txBox="1">
            <a:spLocks/>
          </p:cNvSpPr>
          <p:nvPr/>
        </p:nvSpPr>
        <p:spPr>
          <a:xfrm>
            <a:off x="0" y="9423"/>
            <a:ext cx="9143999" cy="208332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Arial Rounded MT Bold" panose="020F0704030504030204" pitchFamily="34" charset="0"/>
                <a:ea typeface="ヒラギノ角ゴ Pro W3" pitchFamily="4" charset="-128"/>
                <a:cs typeface="Arial Rounded MT Bold" panose="020F0704030504030204" pitchFamily="34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  <a:ea typeface="ヒラギノ角ゴ Pro W3" pitchFamily="4" charset="-128"/>
                <a:cs typeface="ヒラギノ角ゴ Pro W3" pitchFamily="4" charset="-128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  <a:ea typeface="ヒラギノ角ゴ Pro W3" pitchFamily="4" charset="-128"/>
                <a:cs typeface="ヒラギノ角ゴ Pro W3" pitchFamily="4" charset="-128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  <a:ea typeface="ヒラギノ角ゴ Pro W3" pitchFamily="4" charset="-128"/>
                <a:cs typeface="ヒラギノ角ゴ Pro W3" pitchFamily="4" charset="-128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  <a:ea typeface="ヒラギノ角ゴ Pro W3" pitchFamily="4" charset="-128"/>
                <a:cs typeface="ヒラギノ角ゴ Pro W3" pitchFamily="4" charset="-128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9pPr>
          </a:lstStyle>
          <a:p>
            <a:pPr algn="ctr" defTabSz="914400" eaLnBrk="1" hangingPunct="1"/>
            <a:r>
              <a:rPr lang="en-US" altLang="en-US" sz="3600" b="1" dirty="0">
                <a:ea typeface="+mj-ea"/>
                <a:cs typeface="+mj-cs"/>
              </a:rPr>
              <a:t>Trinity Evangelical Lutheran Church</a:t>
            </a:r>
            <a:br>
              <a:rPr lang="en-US" altLang="en-US" sz="3600" b="1" dirty="0">
                <a:ea typeface="+mj-ea"/>
                <a:cs typeface="+mj-cs"/>
              </a:rPr>
            </a:br>
            <a:r>
              <a:rPr lang="en-US" altLang="en-US" sz="3600" b="1" dirty="0">
                <a:ea typeface="+mj-ea"/>
                <a:cs typeface="+mj-cs"/>
              </a:rPr>
              <a:t>Announcements</a:t>
            </a:r>
            <a:br>
              <a:rPr lang="en-US" altLang="en-US" sz="3600" b="1" dirty="0">
                <a:ea typeface="+mj-ea"/>
                <a:cs typeface="+mj-cs"/>
              </a:rPr>
            </a:br>
            <a:r>
              <a:rPr lang="en-US" altLang="en-US" sz="3600" b="1" dirty="0">
                <a:ea typeface="+mj-ea"/>
                <a:cs typeface="+mj-cs"/>
              </a:rPr>
              <a:t>for</a:t>
            </a:r>
            <a:br>
              <a:rPr lang="en-US" altLang="en-US" sz="3600" b="1" dirty="0">
                <a:ea typeface="+mj-ea"/>
                <a:cs typeface="+mj-cs"/>
              </a:rPr>
            </a:br>
            <a:r>
              <a:rPr lang="en-US" altLang="en-US" sz="3600" b="1" dirty="0">
                <a:ea typeface="+mj-ea"/>
                <a:cs typeface="+mj-cs"/>
              </a:rPr>
              <a:t>October 23, 2022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B356407-9748-1652-868A-CB26FEC6F4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005" y="2092745"/>
            <a:ext cx="3749515" cy="4534298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69B46D72-8465-7B29-DB8A-939041DD1BC7}"/>
              </a:ext>
            </a:extLst>
          </p:cNvPr>
          <p:cNvSpPr txBox="1">
            <a:spLocks/>
          </p:cNvSpPr>
          <p:nvPr/>
        </p:nvSpPr>
        <p:spPr>
          <a:xfrm>
            <a:off x="4572000" y="2526384"/>
            <a:ext cx="4498155" cy="264107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0000" lnSpcReduction="20000"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Arial Rounded MT Bold" panose="020F0704030504030204" pitchFamily="34" charset="0"/>
                <a:ea typeface="ヒラギノ角ゴ Pro W3" pitchFamily="4" charset="-128"/>
                <a:cs typeface="Arial Rounded MT Bold" panose="020F0704030504030204" pitchFamily="34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  <a:ea typeface="ヒラギノ角ゴ Pro W3" pitchFamily="4" charset="-128"/>
                <a:cs typeface="ヒラギノ角ゴ Pro W3" pitchFamily="4" charset="-128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  <a:ea typeface="ヒラギノ角ゴ Pro W3" pitchFamily="4" charset="-128"/>
                <a:cs typeface="ヒラギノ角ゴ Pro W3" pitchFamily="4" charset="-128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  <a:ea typeface="ヒラギノ角ゴ Pro W3" pitchFamily="4" charset="-128"/>
                <a:cs typeface="ヒラギノ角ゴ Pro W3" pitchFamily="4" charset="-128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  <a:ea typeface="ヒラギノ角ゴ Pro W3" pitchFamily="4" charset="-128"/>
                <a:cs typeface="ヒラギノ角ゴ Pro W3" pitchFamily="4" charset="-128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9pPr>
          </a:lstStyle>
          <a:p>
            <a:pPr algn="ctr" defTabSz="914400" eaLnBrk="1" hangingPunct="1">
              <a:lnSpc>
                <a:spcPct val="110000"/>
              </a:lnSpc>
              <a:spcAft>
                <a:spcPts val="600"/>
              </a:spcAft>
            </a:pPr>
            <a:r>
              <a:rPr lang="en-US" altLang="en-US" sz="3600" b="1" dirty="0">
                <a:ea typeface="+mj-ea"/>
                <a:cs typeface="+mj-cs"/>
              </a:rPr>
              <a:t>Scripture Focus:</a:t>
            </a:r>
          </a:p>
          <a:p>
            <a:pPr algn="ctr" defTabSz="914400" eaLnBrk="1" hangingPunct="1">
              <a:lnSpc>
                <a:spcPct val="110000"/>
              </a:lnSpc>
              <a:spcAft>
                <a:spcPts val="600"/>
              </a:spcAft>
            </a:pPr>
            <a:r>
              <a:rPr lang="en-US" altLang="en-US" sz="3600" b="1" dirty="0">
                <a:ea typeface="+mj-ea"/>
                <a:cs typeface="+mj-cs"/>
              </a:rPr>
              <a:t>David</a:t>
            </a:r>
          </a:p>
          <a:p>
            <a:pPr algn="ctr" defTabSz="914400" eaLnBrk="1" hangingPunct="1">
              <a:lnSpc>
                <a:spcPct val="110000"/>
              </a:lnSpc>
              <a:spcAft>
                <a:spcPts val="600"/>
              </a:spcAft>
            </a:pPr>
            <a:r>
              <a:rPr lang="en-US" altLang="en-US" sz="3600" b="1" dirty="0">
                <a:ea typeface="+mj-ea"/>
                <a:cs typeface="+mj-cs"/>
              </a:rPr>
              <a:t>And</a:t>
            </a:r>
          </a:p>
          <a:p>
            <a:pPr algn="ctr" defTabSz="914400" eaLnBrk="1" hangingPunct="1">
              <a:lnSpc>
                <a:spcPct val="110000"/>
              </a:lnSpc>
              <a:spcAft>
                <a:spcPts val="600"/>
              </a:spcAft>
            </a:pPr>
            <a:r>
              <a:rPr lang="en-US" altLang="en-US" sz="3600" b="1" dirty="0">
                <a:ea typeface="+mj-ea"/>
                <a:cs typeface="+mj-cs"/>
              </a:rPr>
              <a:t>Bathsheba</a:t>
            </a:r>
          </a:p>
          <a:p>
            <a:pPr algn="ctr" defTabSz="914400" eaLnBrk="1" hangingPunct="1">
              <a:lnSpc>
                <a:spcPct val="110000"/>
              </a:lnSpc>
              <a:spcAft>
                <a:spcPts val="600"/>
              </a:spcAft>
            </a:pPr>
            <a:r>
              <a:rPr lang="en-US" altLang="en-US" sz="3600" b="1" dirty="0">
                <a:ea typeface="+mj-ea"/>
                <a:cs typeface="+mj-cs"/>
              </a:rPr>
              <a:t>2 Samuel 11:1-5, 26-27; 12:1-9</a:t>
            </a:r>
          </a:p>
        </p:txBody>
      </p:sp>
    </p:spTree>
    <p:extLst>
      <p:ext uri="{BB962C8B-B14F-4D97-AF65-F5344CB8AC3E}">
        <p14:creationId xmlns:p14="http://schemas.microsoft.com/office/powerpoint/2010/main" val="252498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2D590AB-92C1-4945-86D1-1FBBDFC795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177" r="50000" b="10000"/>
          <a:stretch/>
        </p:blipFill>
        <p:spPr>
          <a:xfrm>
            <a:off x="2594115" y="1752600"/>
            <a:ext cx="4038600" cy="499934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69669BA-9594-4C37-9CEF-5DCD3301185B}"/>
              </a:ext>
            </a:extLst>
          </p:cNvPr>
          <p:cNvSpPr/>
          <p:nvPr/>
        </p:nvSpPr>
        <p:spPr>
          <a:xfrm>
            <a:off x="0" y="152400"/>
            <a:ext cx="914399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Please Pass the Pew Pads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2075D3C-B346-46A7-831D-E7A75669CA8C}"/>
              </a:ext>
            </a:extLst>
          </p:cNvPr>
          <p:cNvSpPr/>
          <p:nvPr/>
        </p:nvSpPr>
        <p:spPr>
          <a:xfrm>
            <a:off x="-1" y="990600"/>
            <a:ext cx="9143999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(We now track Communion on the Pads)</a:t>
            </a:r>
          </a:p>
        </p:txBody>
      </p:sp>
    </p:spTree>
    <p:extLst>
      <p:ext uri="{BB962C8B-B14F-4D97-AF65-F5344CB8AC3E}">
        <p14:creationId xmlns:p14="http://schemas.microsoft.com/office/powerpoint/2010/main" val="2618902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E21CE23-0143-4A62-B245-4BEDAD0AFF1E}"/>
              </a:ext>
            </a:extLst>
          </p:cNvPr>
          <p:cNvSpPr txBox="1"/>
          <p:nvPr/>
        </p:nvSpPr>
        <p:spPr>
          <a:xfrm>
            <a:off x="533400" y="4953000"/>
            <a:ext cx="670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>
              <a:spcAft>
                <a:spcPts val="0"/>
              </a:spcAft>
            </a:pPr>
            <a:r>
              <a:rPr lang="en-US" sz="4000" dirty="0">
                <a:latin typeface="Arial Rounded MT Bold" panose="020F0704030504030204" pitchFamily="34" charset="0"/>
              </a:rPr>
              <a:t>TBD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2F9F62E-3817-4583-A03E-6EA829F51952}"/>
              </a:ext>
            </a:extLst>
          </p:cNvPr>
          <p:cNvSpPr/>
          <p:nvPr/>
        </p:nvSpPr>
        <p:spPr>
          <a:xfrm>
            <a:off x="533400" y="947867"/>
            <a:ext cx="3701526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en-US" sz="4000" b="1" u="sng" dirty="0">
                <a:latin typeface="Arial Rounded MT Bold" panose="020F0704030504030204" pitchFamily="34" charset="0"/>
              </a:rPr>
              <a:t>Worship Team</a:t>
            </a:r>
          </a:p>
          <a:p>
            <a:pPr lvl="0" algn="ctr"/>
            <a:r>
              <a:rPr lang="en-US" altLang="en-US" sz="4000" b="1" u="sng" dirty="0">
                <a:latin typeface="Arial Rounded MT Bold" panose="020F0704030504030204" pitchFamily="34" charset="0"/>
              </a:rPr>
              <a:t>Next Meeting:</a:t>
            </a:r>
          </a:p>
        </p:txBody>
      </p:sp>
      <p:pic>
        <p:nvPicPr>
          <p:cNvPr id="4" name="Picture 2" descr="Image result for Worship">
            <a:extLst>
              <a:ext uri="{FF2B5EF4-FFF2-40B4-BE49-F238E27FC236}">
                <a16:creationId xmlns:a16="http://schemas.microsoft.com/office/drawing/2014/main" id="{CB8CC6B9-6F91-4206-AB31-C973D59B27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24400" y="1219200"/>
            <a:ext cx="350520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384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C7611DC-CBD5-447D-B344-01660AE517F1}"/>
              </a:ext>
            </a:extLst>
          </p:cNvPr>
          <p:cNvSpPr txBox="1"/>
          <p:nvPr/>
        </p:nvSpPr>
        <p:spPr>
          <a:xfrm>
            <a:off x="214305" y="1547260"/>
            <a:ext cx="8715390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Julie Kossler</a:t>
            </a:r>
          </a:p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Joe Netzley</a:t>
            </a:r>
          </a:p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Peggy Didier</a:t>
            </a:r>
          </a:p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Please see one of them with your comments and suggestions</a:t>
            </a:r>
          </a:p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600" dirty="0">
              <a:latin typeface="Arial Rounded MT Bold" panose="020F0704030504030204" pitchFamily="34" charset="0"/>
            </a:endParaRPr>
          </a:p>
          <a:p>
            <a:pPr marL="571500" lvl="1" indent="-571500" defTabSz="652463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Next Meeting	- TBD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069AD9-A338-4D53-AE94-4FC5C020FF26}"/>
              </a:ext>
            </a:extLst>
          </p:cNvPr>
          <p:cNvSpPr/>
          <p:nvPr/>
        </p:nvSpPr>
        <p:spPr>
          <a:xfrm>
            <a:off x="1295400" y="152400"/>
            <a:ext cx="6629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altLang="en-US" sz="4000" b="1" u="sng" dirty="0">
                <a:latin typeface="Arial Rounded MT Bold" panose="020F0704030504030204" pitchFamily="34" charset="0"/>
              </a:rPr>
              <a:t>Mutual Ministry Team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E44A220-FD36-4EC0-967F-22DF4E9392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25" b="99375" l="0" r="9968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91377" y="928910"/>
            <a:ext cx="4538318" cy="2305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359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0"/>
                            </p:stCondLst>
                            <p:childTnLst>
                              <p:par>
                                <p:cTn id="3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9CCD2F1-3D2A-1DA0-3092-9A761530ABA1}"/>
              </a:ext>
            </a:extLst>
          </p:cNvPr>
          <p:cNvSpPr txBox="1"/>
          <p:nvPr/>
        </p:nvSpPr>
        <p:spPr>
          <a:xfrm>
            <a:off x="1" y="163108"/>
            <a:ext cx="9144000" cy="6678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>
                <a:latin typeface="Arial Rounded MT Bold" panose="020F0704030504030204" pitchFamily="34" charset="0"/>
              </a:rPr>
              <a:t>To:  All Kids returning to school</a:t>
            </a:r>
          </a:p>
          <a:p>
            <a:r>
              <a:rPr lang="en-US" sz="2800" dirty="0">
                <a:latin typeface="Arial Rounded MT Bold" panose="020F0704030504030204" pitchFamily="34" charset="0"/>
              </a:rPr>
              <a:t>If you see any of the following: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800" dirty="0">
                <a:latin typeface="Arial Rounded MT Bold" panose="020F0704030504030204" pitchFamily="34" charset="0"/>
              </a:rPr>
              <a:t>Another student struggling to make friends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800" dirty="0">
                <a:latin typeface="Arial Rounded MT Bold" panose="020F0704030504030204" pitchFamily="34" charset="0"/>
              </a:rPr>
              <a:t>Another student being bullied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800" dirty="0">
                <a:latin typeface="Arial Rounded MT Bold" panose="020F0704030504030204" pitchFamily="34" charset="0"/>
              </a:rPr>
              <a:t>A student who is shy or not with the “in” crowd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800" dirty="0">
                <a:latin typeface="Arial Rounded MT Bold" panose="020F0704030504030204" pitchFamily="34" charset="0"/>
              </a:rPr>
              <a:t>A student who eats lunch by themselves</a:t>
            </a:r>
          </a:p>
          <a:p>
            <a:r>
              <a:rPr lang="en-US" sz="2800" b="1" dirty="0">
                <a:latin typeface="Arial Rounded MT Bold" panose="020F0704030504030204" pitchFamily="34" charset="0"/>
              </a:rPr>
              <a:t>Please be a leader!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Arial Rounded MT Bold" panose="020F0704030504030204" pitchFamily="34" charset="0"/>
              </a:rPr>
              <a:t>Say Hi.  Smile at them.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Arial Rounded MT Bold" panose="020F0704030504030204" pitchFamily="34" charset="0"/>
              </a:rPr>
              <a:t>Ask if you can sit with them at their lunch table.</a:t>
            </a:r>
          </a:p>
          <a:p>
            <a:pPr marL="3543300" lvl="7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Arial Rounded MT Bold" panose="020F0704030504030204" pitchFamily="34" charset="0"/>
              </a:rPr>
              <a:t>Include them in ANY activity.</a:t>
            </a:r>
          </a:p>
          <a:p>
            <a:pPr lvl="7"/>
            <a:r>
              <a:rPr lang="en-US" sz="2800" dirty="0">
                <a:latin typeface="Arial Rounded MT Bold" panose="020F0704030504030204" pitchFamily="34" charset="0"/>
              </a:rPr>
              <a:t>You never know what that person might be facing inside or outside of school.</a:t>
            </a:r>
          </a:p>
          <a:p>
            <a:pPr lvl="7"/>
            <a:r>
              <a:rPr lang="en-US" sz="2800" dirty="0">
                <a:latin typeface="Arial Rounded MT Bold" panose="020F0704030504030204" pitchFamily="34" charset="0"/>
              </a:rPr>
              <a:t>Your kindness will make a HUGE difference in someone’s life!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686D293-6CED-D051-4D80-A294038B3C0A}"/>
              </a:ext>
            </a:extLst>
          </p:cNvPr>
          <p:cNvSpPr txBox="1">
            <a:spLocks noChangeAspect="1"/>
          </p:cNvSpPr>
          <p:nvPr/>
        </p:nvSpPr>
        <p:spPr>
          <a:xfrm>
            <a:off x="282258" y="4335269"/>
            <a:ext cx="2167316" cy="2283502"/>
          </a:xfrm>
          <a:prstGeom prst="heart">
            <a:avLst/>
          </a:prstGeom>
          <a:gradFill>
            <a:gsLst>
              <a:gs pos="0">
                <a:srgbClr val="FF66CC"/>
              </a:gs>
              <a:gs pos="61000">
                <a:schemeClr val="accent1">
                  <a:lumMod val="45000"/>
                  <a:lumOff val="55000"/>
                </a:schemeClr>
              </a:gs>
              <a:gs pos="38000">
                <a:srgbClr val="D890D7"/>
              </a:gs>
              <a:gs pos="77000">
                <a:schemeClr val="accent1">
                  <a:lumMod val="45000"/>
                  <a:lumOff val="55000"/>
                </a:schemeClr>
              </a:gs>
              <a:gs pos="100000">
                <a:schemeClr val="accent1"/>
              </a:gs>
            </a:gsLst>
            <a:lin ang="5400000" scaled="1"/>
          </a:gradFill>
          <a:ln>
            <a:solidFill>
              <a:srgbClr val="C00000"/>
            </a:solidFill>
          </a:ln>
        </p:spPr>
        <p:txBody>
          <a:bodyPr wrap="square" rtlCol="0">
            <a:normAutofit/>
          </a:bodyPr>
          <a:lstStyle/>
          <a:p>
            <a:pPr algn="ctr"/>
            <a:endParaRPr lang="en-US" sz="21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Dragon" panose="00000400000000000000" pitchFamily="2" charset="0"/>
            </a:endParaRPr>
          </a:p>
          <a:p>
            <a:pPr algn="ctr"/>
            <a:r>
              <a:rPr lang="en-US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lin Gothic Demi Cond" panose="020B0706030402020204" pitchFamily="34" charset="0"/>
              </a:rPr>
              <a:t>Trinity4Kindness</a:t>
            </a:r>
          </a:p>
          <a:p>
            <a:pPr algn="ctr"/>
            <a:endParaRPr lang="en-US" sz="21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Dragon" panose="00000400000000000000" pitchFamily="2" charset="0"/>
            </a:endParaRPr>
          </a:p>
          <a:p>
            <a:pPr algn="ctr"/>
            <a:endParaRPr lang="en-US" sz="975" dirty="0">
              <a:latin typeface="Dragon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8297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D02404D-B70A-4CB1-B1AB-E7762CC67EEE}"/>
              </a:ext>
            </a:extLst>
          </p:cNvPr>
          <p:cNvSpPr txBox="1"/>
          <p:nvPr/>
        </p:nvSpPr>
        <p:spPr>
          <a:xfrm>
            <a:off x="165755" y="2047038"/>
            <a:ext cx="8865123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7575" lvl="0" indent="-5715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Sunday School Teachers and Helpers Needed!!!</a:t>
            </a:r>
          </a:p>
          <a:p>
            <a:pPr marL="917575" lvl="0" indent="-5715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New, easy to use curriculum</a:t>
            </a:r>
          </a:p>
          <a:p>
            <a:pPr marL="917575" lvl="0" indent="-5715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Can you give one Sunday per month for our Children?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2A55074-4EDC-4D0F-8BB9-75E45EB64BBD}"/>
              </a:ext>
            </a:extLst>
          </p:cNvPr>
          <p:cNvSpPr/>
          <p:nvPr/>
        </p:nvSpPr>
        <p:spPr>
          <a:xfrm>
            <a:off x="2273262" y="210234"/>
            <a:ext cx="459747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en-US" sz="3600" b="1" u="sng" dirty="0">
                <a:latin typeface="Arial Rounded MT Bold" panose="020F0704030504030204" pitchFamily="34" charset="0"/>
              </a:rPr>
              <a:t>Christian Education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1315FB-5DFE-4652-B6FF-6487A01600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5755" y="210234"/>
            <a:ext cx="1905992" cy="1432874"/>
          </a:xfrm>
          <a:prstGeom prst="rect">
            <a:avLst/>
          </a:prstGeom>
        </p:spPr>
      </p:pic>
      <p:pic>
        <p:nvPicPr>
          <p:cNvPr id="6" name="Picture 2" descr="Image result for Christian Education">
            <a:extLst>
              <a:ext uri="{FF2B5EF4-FFF2-40B4-BE49-F238E27FC236}">
                <a16:creationId xmlns:a16="http://schemas.microsoft.com/office/drawing/2014/main" id="{A6C203E1-6A66-42A1-ADF6-08FE5202C7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70738" y="0"/>
            <a:ext cx="2313495" cy="1430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3740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5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5D8D8A7-1470-47C4-9223-EEAB2C05ADBB}"/>
              </a:ext>
            </a:extLst>
          </p:cNvPr>
          <p:cNvSpPr/>
          <p:nvPr/>
        </p:nvSpPr>
        <p:spPr>
          <a:xfrm>
            <a:off x="381000" y="3048000"/>
            <a:ext cx="8534400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Your Trinity Trumpet Newsletter for September is available!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Please take your copy before you leave today!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6981F04-33C5-41B6-8CDB-C18C3187820F}"/>
              </a:ext>
            </a:extLst>
          </p:cNvPr>
          <p:cNvGrpSpPr/>
          <p:nvPr/>
        </p:nvGrpSpPr>
        <p:grpSpPr>
          <a:xfrm>
            <a:off x="235635" y="274516"/>
            <a:ext cx="8651144" cy="2350008"/>
            <a:chOff x="229182" y="211271"/>
            <a:chExt cx="8651144" cy="235000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BA84AAE-A345-412B-A391-4FCB0524864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804" b="89951" l="4393" r="89664">
                          <a14:foregroundMark x1="8786" y1="37745" x2="8786" y2="37745"/>
                          <a14:foregroundMark x1="4393" y1="37255" x2="4393" y2="3725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5400000">
              <a:off x="292942" y="147511"/>
              <a:ext cx="2350008" cy="2477527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FD3ADCA-D0D0-4569-96FB-A57313372D4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804" b="89951" l="4393" r="89664">
                          <a14:foregroundMark x1="8786" y1="37745" x2="8786" y2="37745"/>
                          <a14:foregroundMark x1="4393" y1="37255" x2="4393" y2="3725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6200000" flipH="1">
              <a:off x="6466559" y="147511"/>
              <a:ext cx="2350008" cy="2477527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D6769A4-68CD-4FDD-B31E-50D98FF38FB2}"/>
                </a:ext>
              </a:extLst>
            </p:cNvPr>
            <p:cNvSpPr txBox="1"/>
            <p:nvPr/>
          </p:nvSpPr>
          <p:spPr>
            <a:xfrm>
              <a:off x="2776540" y="411480"/>
              <a:ext cx="359091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latin typeface="Arial Rounded MT Bold" panose="020F0704030504030204" pitchFamily="34" charset="0"/>
                </a:rPr>
                <a:t>Trinity Trumpet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80430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2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5D8D8A7-1470-47C4-9223-EEAB2C05ADBB}"/>
              </a:ext>
            </a:extLst>
          </p:cNvPr>
          <p:cNvSpPr/>
          <p:nvPr/>
        </p:nvSpPr>
        <p:spPr>
          <a:xfrm>
            <a:off x="381000" y="3048000"/>
            <a:ext cx="85344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Newsletter Deadline is Tuesday, October 18</a:t>
            </a:r>
            <a:r>
              <a:rPr lang="en-US" sz="3600" b="1" baseline="30000" dirty="0">
                <a:latin typeface="Arial Rounded MT Bold" panose="020F0704030504030204" pitchFamily="34" charset="0"/>
                <a:ea typeface="Osaka"/>
              </a:rPr>
              <a:t>th</a:t>
            </a: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 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Please turn in all your newsworthy items to Sharon Fourman at:</a:t>
            </a:r>
          </a:p>
          <a:p>
            <a:pPr marL="0" lvl="2" indent="0">
              <a:spcAft>
                <a:spcPts val="1200"/>
              </a:spcAft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	secretary@pitsburgtlc.org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6981F04-33C5-41B6-8CDB-C18C3187820F}"/>
              </a:ext>
            </a:extLst>
          </p:cNvPr>
          <p:cNvGrpSpPr/>
          <p:nvPr/>
        </p:nvGrpSpPr>
        <p:grpSpPr>
          <a:xfrm>
            <a:off x="235635" y="274516"/>
            <a:ext cx="8651144" cy="2350008"/>
            <a:chOff x="229182" y="211271"/>
            <a:chExt cx="8651144" cy="235000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BA84AAE-A345-412B-A391-4FCB052486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04" b="89951" l="4393" r="89664">
                          <a14:foregroundMark x1="8786" y1="37745" x2="8786" y2="37745"/>
                          <a14:foregroundMark x1="4393" y1="37255" x2="4393" y2="3725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5400000">
              <a:off x="292942" y="147511"/>
              <a:ext cx="2350008" cy="2477527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FD3ADCA-D0D0-4569-96FB-A57313372D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04" b="89951" l="4393" r="89664">
                          <a14:foregroundMark x1="8786" y1="37745" x2="8786" y2="37745"/>
                          <a14:foregroundMark x1="4393" y1="37255" x2="4393" y2="3725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6200000" flipH="1">
              <a:off x="6466559" y="147511"/>
              <a:ext cx="2350008" cy="2477527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D6769A4-68CD-4FDD-B31E-50D98FF38FB2}"/>
                </a:ext>
              </a:extLst>
            </p:cNvPr>
            <p:cNvSpPr txBox="1"/>
            <p:nvPr/>
          </p:nvSpPr>
          <p:spPr>
            <a:xfrm>
              <a:off x="2776540" y="411480"/>
              <a:ext cx="359091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latin typeface="Arial Rounded MT Bold" panose="020F0704030504030204" pitchFamily="34" charset="0"/>
                </a:rPr>
                <a:t>Trinity Trumpet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04138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7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75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2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5">
            <a:extLst>
              <a:ext uri="{FF2B5EF4-FFF2-40B4-BE49-F238E27FC236}">
                <a16:creationId xmlns:a16="http://schemas.microsoft.com/office/drawing/2014/main" id="{CADA1FCA-F4D6-4DE8-82EA-2AB1E4FC61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0892" y="108228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Choice FISH Pantry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CA959C9-A520-427A-AEE3-8CE750F522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6424" y="2040828"/>
            <a:ext cx="3520918" cy="1752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A8172392-9545-4B8E-B014-CE89F814C0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0600" y="2089904"/>
            <a:ext cx="2619048" cy="158592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E0FCC0B-871B-4CF1-8046-EE17B0607D74}"/>
              </a:ext>
            </a:extLst>
          </p:cNvPr>
          <p:cNvSpPr txBox="1"/>
          <p:nvPr/>
        </p:nvSpPr>
        <p:spPr>
          <a:xfrm>
            <a:off x="299875" y="914400"/>
            <a:ext cx="8458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Please join us every Friday @ 3:30 pm</a:t>
            </a:r>
          </a:p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400 Markwith Dr, Greenville OH 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E432CBE-DFE3-4E9F-B402-5974498A07F8}"/>
              </a:ext>
            </a:extLst>
          </p:cNvPr>
          <p:cNvGrpSpPr/>
          <p:nvPr/>
        </p:nvGrpSpPr>
        <p:grpSpPr>
          <a:xfrm>
            <a:off x="2137818" y="4753026"/>
            <a:ext cx="7373099" cy="2139047"/>
            <a:chOff x="3377183" y="4689307"/>
            <a:chExt cx="7373099" cy="2139047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9C5C7BF-AF5F-45F7-BA2A-F286A67F7618}"/>
                </a:ext>
              </a:extLst>
            </p:cNvPr>
            <p:cNvSpPr/>
            <p:nvPr/>
          </p:nvSpPr>
          <p:spPr>
            <a:xfrm>
              <a:off x="3377183" y="4689307"/>
              <a:ext cx="2819400" cy="21390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>
                  <a:latin typeface="Arial Rounded MT Bold" panose="020F0704030504030204" pitchFamily="34" charset="0"/>
                </a:rPr>
                <a:t>Kidney Beans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Canned Peas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Hamburger Helper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Pork &amp; Beans</a:t>
              </a:r>
            </a:p>
            <a:p>
              <a:endParaRPr lang="en-US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9E09C1B-AF6C-4AF8-B1A9-6A4AD7FE37E3}"/>
                </a:ext>
              </a:extLst>
            </p:cNvPr>
            <p:cNvSpPr/>
            <p:nvPr/>
          </p:nvSpPr>
          <p:spPr>
            <a:xfrm>
              <a:off x="6196583" y="4689307"/>
              <a:ext cx="4553699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>
                  <a:latin typeface="Arial Rounded MT Bold" panose="020F0704030504030204" pitchFamily="34" charset="0"/>
                </a:rPr>
                <a:t>Canned Mixed Veggies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Large Cans of Soups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Applesauce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Boxed Meals 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(i.e. Rice a Roni)</a:t>
              </a: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433ECB2C-E30D-4B36-9AD3-82E0BCBC054D}"/>
                </a:ext>
              </a:extLst>
            </p:cNvPr>
            <p:cNvCxnSpPr/>
            <p:nvPr/>
          </p:nvCxnSpPr>
          <p:spPr bwMode="auto">
            <a:xfrm>
              <a:off x="5811365" y="4689307"/>
              <a:ext cx="0" cy="1938992"/>
            </a:xfrm>
            <a:prstGeom prst="line">
              <a:avLst/>
            </a:prstGeom>
            <a:ln>
              <a:headEnd type="none" w="med" len="med"/>
              <a:tailEnd type="none" w="med" len="med"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28AB44EE-CC4A-49B8-B215-7A22D30B5782}"/>
              </a:ext>
            </a:extLst>
          </p:cNvPr>
          <p:cNvSpPr txBox="1"/>
          <p:nvPr/>
        </p:nvSpPr>
        <p:spPr>
          <a:xfrm>
            <a:off x="2585988" y="3922186"/>
            <a:ext cx="40094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Arial Rounded MT Bold" panose="020F0704030504030204" pitchFamily="34" charset="0"/>
              </a:rPr>
              <a:t>Most Needed Items</a:t>
            </a:r>
          </a:p>
        </p:txBody>
      </p:sp>
    </p:spTree>
    <p:extLst>
      <p:ext uri="{BB962C8B-B14F-4D97-AF65-F5344CB8AC3E}">
        <p14:creationId xmlns:p14="http://schemas.microsoft.com/office/powerpoint/2010/main" val="1575073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5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75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5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5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/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C67EE1E5-5FC2-43F9-86C7-1483C1B904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2617635"/>
            <a:ext cx="9144000" cy="3283544"/>
          </a:xfrm>
        </p:spPr>
        <p:txBody>
          <a:bodyPr/>
          <a:lstStyle/>
          <a:p>
            <a:r>
              <a:rPr lang="en-US" sz="3600" dirty="0"/>
              <a:t>Next Meeting:</a:t>
            </a:r>
          </a:p>
          <a:p>
            <a:r>
              <a:rPr lang="en-US" sz="3600" dirty="0">
                <a:latin typeface="Arial Rounded MT Bold" panose="020F0704030504030204" pitchFamily="34" charset="0"/>
              </a:rPr>
              <a:t>November 2, 2022</a:t>
            </a:r>
          </a:p>
          <a:p>
            <a:r>
              <a:rPr lang="en-US" sz="3600" dirty="0">
                <a:solidFill>
                  <a:srgbClr val="C00000"/>
                </a:solidFill>
              </a:rPr>
              <a:t>@ 11:30 am</a:t>
            </a:r>
          </a:p>
          <a:p>
            <a:r>
              <a:rPr lang="en-US" sz="3600" dirty="0">
                <a:solidFill>
                  <a:srgbClr val="00B050"/>
                </a:solidFill>
              </a:rPr>
              <a:t>Please note the time change!!!</a:t>
            </a:r>
          </a:p>
          <a:p>
            <a:endParaRPr lang="en-US" sz="1400" dirty="0"/>
          </a:p>
        </p:txBody>
      </p:sp>
      <p:pic>
        <p:nvPicPr>
          <p:cNvPr id="1026" name="Picture 2" descr="welcalogoside">
            <a:extLst>
              <a:ext uri="{FF2B5EF4-FFF2-40B4-BE49-F238E27FC236}">
                <a16:creationId xmlns:a16="http://schemas.microsoft.com/office/drawing/2014/main" id="{1B6ADF3E-EC9E-41AA-8AA0-E68ADB5A11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38610" y="393567"/>
            <a:ext cx="3866780" cy="1285875"/>
          </a:xfrm>
          <a:prstGeom prst="rect">
            <a:avLst/>
          </a:prstGeom>
          <a:noFill/>
          <a:ln w="28575" algn="ctr">
            <a:solidFill>
              <a:srgbClr val="00B0F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3DED1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2592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10000">
        <p14:warp dir="in"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820DDBE-3125-4C56-84EE-37BA3ADBB924}"/>
              </a:ext>
            </a:extLst>
          </p:cNvPr>
          <p:cNvSpPr txBox="1"/>
          <p:nvPr/>
        </p:nvSpPr>
        <p:spPr>
          <a:xfrm>
            <a:off x="0" y="1295400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October 25</a:t>
            </a:r>
            <a:r>
              <a:rPr lang="en-US" sz="3200" baseline="30000" dirty="0">
                <a:latin typeface="Arial Rounded MT Bold" panose="020F0704030504030204" pitchFamily="34" charset="0"/>
              </a:rPr>
              <a:t>th</a:t>
            </a:r>
            <a:r>
              <a:rPr lang="en-US" sz="3200" dirty="0">
                <a:latin typeface="Arial Rounded MT Bold" panose="020F0704030504030204" pitchFamily="34" charset="0"/>
              </a:rPr>
              <a:t> @ 10:00 am</a:t>
            </a:r>
          </a:p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November 10</a:t>
            </a:r>
            <a:r>
              <a:rPr lang="en-US" sz="3200" baseline="30000" dirty="0">
                <a:latin typeface="Arial Rounded MT Bold" panose="020F0704030504030204" pitchFamily="34" charset="0"/>
              </a:rPr>
              <a:t>th</a:t>
            </a:r>
            <a:r>
              <a:rPr lang="en-US" sz="3200" dirty="0">
                <a:latin typeface="Arial Rounded MT Bold" panose="020F0704030504030204" pitchFamily="34" charset="0"/>
              </a:rPr>
              <a:t> @ 10:00 am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34329B3-1250-40F5-91BC-97504E3E91F4}"/>
              </a:ext>
            </a:extLst>
          </p:cNvPr>
          <p:cNvSpPr txBox="1"/>
          <p:nvPr/>
        </p:nvSpPr>
        <p:spPr>
          <a:xfrm>
            <a:off x="165100" y="0"/>
            <a:ext cx="89789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Arial Rounded MT Bold" panose="020F0704030504030204" pitchFamily="34" charset="0"/>
              </a:rPr>
              <a:t>Prayers and Squares</a:t>
            </a:r>
          </a:p>
          <a:p>
            <a:pPr algn="ctr"/>
            <a:r>
              <a:rPr lang="en-US" sz="3600" dirty="0">
                <a:latin typeface="Arial Rounded MT Bold" panose="020F0704030504030204" pitchFamily="34" charset="0"/>
              </a:rPr>
              <a:t>Quilting Ministry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452A68-5C9A-46B0-9C73-E63BEDE7AD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206" y="2977046"/>
            <a:ext cx="8295588" cy="3849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008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5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E322714-12A1-4C52-9B57-6BD48CDA5D72}"/>
              </a:ext>
            </a:extLst>
          </p:cNvPr>
          <p:cNvSpPr/>
          <p:nvPr/>
        </p:nvSpPr>
        <p:spPr>
          <a:xfrm>
            <a:off x="2868322" y="378594"/>
            <a:ext cx="619947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3513" lvl="0" algn="ctr"/>
            <a:r>
              <a:rPr lang="en-US" sz="4400" b="1" dirty="0">
                <a:latin typeface="Arial Rounded MT Bold" panose="020F0704030504030204" pitchFamily="34" charset="0"/>
              </a:rPr>
              <a:t>Body, Mind, Spirit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DAB557F-AED2-4B1C-AB51-BEADEF684B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868322" cy="284591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D61861D-EAEE-1EE9-DB9F-3A6B4B7AEEA5}"/>
              </a:ext>
            </a:extLst>
          </p:cNvPr>
          <p:cNvSpPr txBox="1"/>
          <p:nvPr/>
        </p:nvSpPr>
        <p:spPr>
          <a:xfrm>
            <a:off x="476053" y="3421054"/>
            <a:ext cx="819189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85950" marR="0" indent="-1885950" defTabSz="8116888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BODY:	Get an annual physical</a:t>
            </a:r>
          </a:p>
          <a:p>
            <a:pPr marL="1885950" marR="0" indent="-1885950" defTabSz="8116888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MIND:	Read a book of jokes</a:t>
            </a:r>
          </a:p>
          <a:p>
            <a:pPr marL="1885950" marR="0" indent="-1885950" defTabSz="8116888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SPIRIT:	Read about Jesus to a child</a:t>
            </a:r>
          </a:p>
        </p:txBody>
      </p:sp>
    </p:spTree>
    <p:extLst>
      <p:ext uri="{BB962C8B-B14F-4D97-AF65-F5344CB8AC3E}">
        <p14:creationId xmlns:p14="http://schemas.microsoft.com/office/powerpoint/2010/main" val="3907529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75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75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:a16="http://schemas.microsoft.com/office/drawing/2014/main" id="{A9CADBC6-A0DF-4ED7-847C-0A08CA16EA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0314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Ladies and Gents Luncheon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56DC6F5-D23F-4D03-8D53-A79E8F4D8418}"/>
              </a:ext>
            </a:extLst>
          </p:cNvPr>
          <p:cNvSpPr txBox="1"/>
          <p:nvPr/>
        </p:nvSpPr>
        <p:spPr>
          <a:xfrm>
            <a:off x="207390" y="3017648"/>
            <a:ext cx="8710367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96875" indent="-3460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Thursday, November 17, 2022</a:t>
            </a:r>
          </a:p>
          <a:p>
            <a:pPr marL="396875" indent="-346075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Where:  TBD</a:t>
            </a:r>
          </a:p>
          <a:p>
            <a:pPr marL="50800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latin typeface="Arial Rounded MT Bold" panose="020F0704030504030204" pitchFamily="34" charset="0"/>
              </a:rPr>
              <a:t>For Reservations:</a:t>
            </a:r>
          </a:p>
          <a:p>
            <a:pPr marL="1311275" lvl="4" indent="-346075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3200" b="1" dirty="0">
                <a:latin typeface="Arial Rounded MT Bold" panose="020F0704030504030204" pitchFamily="34" charset="0"/>
              </a:rPr>
              <a:t>See Linda Baker or call her at                  (937) 547-0975</a:t>
            </a:r>
          </a:p>
        </p:txBody>
      </p:sp>
      <p:pic>
        <p:nvPicPr>
          <p:cNvPr id="4" name="Picture 2" descr="Lunch7c">
            <a:extLst>
              <a:ext uri="{FF2B5EF4-FFF2-40B4-BE49-F238E27FC236}">
                <a16:creationId xmlns:a16="http://schemas.microsoft.com/office/drawing/2014/main" id="{1BDFE5E3-0337-4163-AE1A-71DC7328CD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59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7577"/>
          <a:stretch/>
        </p:blipFill>
        <p:spPr bwMode="auto">
          <a:xfrm>
            <a:off x="2592369" y="838200"/>
            <a:ext cx="1765955" cy="2311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79094E4-DF43-4257-B8FE-22BB59AA02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04" b="97876" l="4412" r="99020">
                        <a14:foregroundMark x1="58660" y1="13399" x2="58660" y2="13399"/>
                        <a14:foregroundMark x1="63235" y1="14706" x2="63235" y2="14706"/>
                        <a14:foregroundMark x1="46405" y1="14869" x2="46405" y2="14869"/>
                        <a14:foregroundMark x1="43791" y1="17974" x2="43791" y2="17974"/>
                        <a14:foregroundMark x1="42810" y1="24020" x2="42810" y2="24020"/>
                        <a14:foregroundMark x1="42157" y1="27778" x2="42157" y2="27778"/>
                        <a14:foregroundMark x1="44935" y1="15359" x2="44935" y2="15359"/>
                        <a14:foregroundMark x1="43464" y1="17484" x2="43464" y2="17484"/>
                        <a14:foregroundMark x1="41830" y1="19935" x2="41830" y2="19935"/>
                        <a14:foregroundMark x1="42320" y1="21732" x2="42320" y2="21732"/>
                        <a14:foregroundMark x1="41667" y1="26634" x2="41667" y2="26634"/>
                        <a14:foregroundMark x1="48856" y1="13072" x2="48856" y2="13072"/>
                        <a14:foregroundMark x1="53268" y1="12908" x2="53268" y2="12908"/>
                        <a14:foregroundMark x1="56536" y1="38562" x2="56536" y2="38562"/>
                        <a14:foregroundMark x1="62745" y1="43464" x2="62745" y2="43464"/>
                        <a14:foregroundMark x1="60784" y1="16013" x2="60784" y2="16013"/>
                        <a14:foregroundMark x1="59150" y1="12908" x2="59150" y2="12908"/>
                        <a14:foregroundMark x1="56046" y1="12908" x2="56046" y2="12908"/>
                        <a14:foregroundMark x1="54248" y1="12908" x2="54248" y2="12908"/>
                        <a14:foregroundMark x1="70425" y1="44771" x2="70425" y2="44771"/>
                        <a14:foregroundMark x1="65523" y1="41830" x2="65523" y2="41830"/>
                        <a14:foregroundMark x1="64052" y1="40686" x2="64052" y2="40686"/>
                        <a14:foregroundMark x1="75163" y1="44771" x2="75163" y2="44771"/>
                        <a14:foregroundMark x1="73856" y1="44281" x2="73856" y2="44281"/>
                        <a14:foregroundMark x1="85458" y1="47059" x2="85458" y2="47059"/>
                        <a14:foregroundMark x1="65033" y1="43301" x2="65033" y2="43301"/>
                        <a14:foregroundMark x1="68137" y1="42484" x2="68137" y2="42484"/>
                        <a14:foregroundMark x1="10458" y1="71405" x2="10458" y2="71405"/>
                        <a14:foregroundMark x1="9967" y1="70261" x2="9967" y2="70261"/>
                        <a14:foregroundMark x1="12092" y1="73203" x2="12092" y2="73203"/>
                        <a14:foregroundMark x1="16503" y1="82843" x2="16503" y2="82843"/>
                        <a14:foregroundMark x1="18464" y1="90850" x2="18464" y2="90850"/>
                        <a14:foregroundMark x1="24837" y1="93627" x2="24837" y2="93627"/>
                        <a14:foregroundMark x1="27778" y1="92484" x2="27778" y2="92484"/>
                        <a14:foregroundMark x1="30719" y1="94608" x2="30719" y2="94608"/>
                        <a14:foregroundMark x1="3758" y1="89216" x2="47549" y2="76961"/>
                        <a14:foregroundMark x1="47549" y1="76961" x2="63725" y2="77941"/>
                        <a14:foregroundMark x1="63725" y1="77941" x2="99020" y2="93954"/>
                        <a14:foregroundMark x1="68137" y1="89379" x2="68137" y2="89379"/>
                        <a14:foregroundMark x1="68137" y1="89706" x2="68137" y2="89706"/>
                        <a14:foregroundMark x1="68137" y1="89706" x2="68137" y2="89706"/>
                        <a14:foregroundMark x1="63072" y1="91340" x2="63072" y2="91340"/>
                        <a14:foregroundMark x1="57026" y1="92484" x2="57026" y2="92484"/>
                        <a14:foregroundMark x1="54085" y1="93791" x2="54085" y2="93791"/>
                        <a14:foregroundMark x1="35621" y1="95915" x2="35621" y2="95915"/>
                        <a14:foregroundMark x1="39869" y1="87908" x2="29575" y2="87255"/>
                        <a14:foregroundMark x1="29575" y1="87255" x2="10621" y2="91503"/>
                        <a14:foregroundMark x1="10621" y1="91503" x2="38562" y2="96405"/>
                        <a14:foregroundMark x1="38562" y1="96405" x2="29412" y2="87908"/>
                        <a14:foregroundMark x1="29412" y1="87908" x2="28105" y2="88235"/>
                        <a14:foregroundMark x1="85948" y1="92484" x2="70261" y2="91667"/>
                        <a14:foregroundMark x1="70261" y1="91667" x2="86111" y2="97386"/>
                        <a14:foregroundMark x1="86111" y1="97386" x2="75327" y2="91013"/>
                        <a14:foregroundMark x1="76961" y1="85294" x2="26961" y2="87255"/>
                        <a14:foregroundMark x1="26961" y1="87255" x2="34314" y2="93791"/>
                        <a14:foregroundMark x1="34314" y1="93791" x2="62092" y2="95752"/>
                        <a14:foregroundMark x1="62092" y1="95752" x2="77614" y2="94281"/>
                        <a14:foregroundMark x1="77614" y1="94281" x2="77124" y2="84150"/>
                        <a14:foregroundMark x1="77124" y1="84150" x2="72386" y2="82680"/>
                        <a14:foregroundMark x1="78922" y1="89542" x2="59967" y2="86111"/>
                        <a14:foregroundMark x1="59967" y1="86111" x2="58824" y2="96405"/>
                        <a14:foregroundMark x1="58824" y1="96405" x2="72549" y2="92647"/>
                        <a14:foregroundMark x1="72549" y1="92647" x2="75327" y2="88399"/>
                        <a14:foregroundMark x1="52451" y1="85784" x2="60621" y2="91340"/>
                        <a14:foregroundMark x1="60621" y1="91340" x2="51471" y2="84477"/>
                        <a14:foregroundMark x1="51471" y1="84477" x2="45752" y2="87745"/>
                        <a14:foregroundMark x1="41993" y1="80719" x2="33007" y2="90359"/>
                        <a14:foregroundMark x1="33007" y1="90359" x2="45588" y2="93954"/>
                        <a14:foregroundMark x1="45588" y1="93954" x2="43627" y2="81536"/>
                        <a14:foregroundMark x1="43627" y1="81536" x2="37582" y2="80065"/>
                        <a14:foregroundMark x1="90686" y1="82516" x2="90686" y2="82516"/>
                        <a14:foregroundMark x1="92484" y1="88889" x2="90033" y2="79248"/>
                        <a14:foregroundMark x1="90033" y1="79248" x2="81699" y2="82353"/>
                        <a14:foregroundMark x1="81699" y1="82353" x2="87092" y2="90359"/>
                        <a14:foregroundMark x1="6046" y1="67484" x2="6046" y2="67484"/>
                        <a14:foregroundMark x1="6046" y1="67484" x2="6046" y2="67484"/>
                        <a14:foregroundMark x1="8660" y1="69118" x2="8660" y2="69118"/>
                        <a14:foregroundMark x1="4412" y1="66340" x2="4412" y2="66340"/>
                        <a14:foregroundMark x1="16503" y1="72386" x2="6209" y2="65686"/>
                        <a14:foregroundMark x1="6209" y1="65686" x2="12418" y2="73366"/>
                        <a14:foregroundMark x1="12418" y1="73366" x2="16667" y2="72059"/>
                        <a14:foregroundMark x1="7680" y1="85948" x2="163" y2="93301"/>
                        <a14:foregroundMark x1="163" y1="93301" x2="7516" y2="99510"/>
                        <a14:foregroundMark x1="7516" y1="99510" x2="33333" y2="97876"/>
                        <a14:foregroundMark x1="33333" y1="97876" x2="34150" y2="9395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0430" y="514350"/>
            <a:ext cx="2153436" cy="2153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596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514600" y="53739"/>
            <a:ext cx="663647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8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Confirmation Classes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212848" cy="221284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47E6A88-10C7-4050-871B-0430BB833244}"/>
              </a:ext>
            </a:extLst>
          </p:cNvPr>
          <p:cNvSpPr/>
          <p:nvPr/>
        </p:nvSpPr>
        <p:spPr>
          <a:xfrm>
            <a:off x="2212848" y="2298158"/>
            <a:ext cx="6938222" cy="47551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C00000"/>
                </a:solidFill>
                <a:latin typeface="Arial Rounded MT Bold" panose="020F0704030504030204" pitchFamily="34" charset="0"/>
                <a:ea typeface="Osaka"/>
              </a:rPr>
              <a:t>All 7</a:t>
            </a:r>
            <a:r>
              <a:rPr lang="en-US" sz="3600" b="1" baseline="30000" dirty="0">
                <a:solidFill>
                  <a:srgbClr val="C00000"/>
                </a:solidFill>
                <a:latin typeface="Arial Rounded MT Bold" panose="020F0704030504030204" pitchFamily="34" charset="0"/>
                <a:ea typeface="Osaka"/>
              </a:rPr>
              <a:t>th</a:t>
            </a:r>
            <a:r>
              <a:rPr lang="en-US" sz="3600" b="1" dirty="0">
                <a:solidFill>
                  <a:srgbClr val="C00000"/>
                </a:solidFill>
                <a:latin typeface="Arial Rounded MT Bold" panose="020F0704030504030204" pitchFamily="34" charset="0"/>
                <a:ea typeface="Osaka"/>
              </a:rPr>
              <a:t> and 8</a:t>
            </a:r>
            <a:r>
              <a:rPr lang="en-US" sz="3600" b="1" baseline="30000" dirty="0">
                <a:solidFill>
                  <a:srgbClr val="C00000"/>
                </a:solidFill>
                <a:latin typeface="Arial Rounded MT Bold" panose="020F0704030504030204" pitchFamily="34" charset="0"/>
                <a:ea typeface="Osaka"/>
              </a:rPr>
              <a:t>th</a:t>
            </a: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 </a:t>
            </a:r>
            <a:r>
              <a:rPr lang="en-US" sz="3600" b="1" dirty="0">
                <a:solidFill>
                  <a:srgbClr val="C00000"/>
                </a:solidFill>
                <a:latin typeface="Arial Rounded MT Bold" panose="020F0704030504030204" pitchFamily="34" charset="0"/>
                <a:ea typeface="Osaka"/>
              </a:rPr>
              <a:t>Grade Students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600" b="1" dirty="0">
              <a:latin typeface="Arial Rounded MT Bold" panose="020F0704030504030204" pitchFamily="34" charset="0"/>
              <a:ea typeface="Osaka"/>
            </a:endParaRP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Parents of Incoming 7</a:t>
            </a:r>
            <a:r>
              <a:rPr lang="en-US" sz="3600" b="1" baseline="30000" dirty="0">
                <a:latin typeface="Arial Rounded MT Bold" panose="020F0704030504030204" pitchFamily="34" charset="0"/>
                <a:ea typeface="Osaka"/>
              </a:rPr>
              <a:t>th</a:t>
            </a: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 Graders – Please see Pr Mel for information on Confirmation Program 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600" b="1" dirty="0">
              <a:latin typeface="Arial Rounded MT Bold" panose="020F0704030504030204" pitchFamily="34" charset="0"/>
              <a:ea typeface="Osaka"/>
            </a:endParaRPr>
          </a:p>
        </p:txBody>
      </p:sp>
    </p:spTree>
    <p:extLst>
      <p:ext uri="{BB962C8B-B14F-4D97-AF65-F5344CB8AC3E}">
        <p14:creationId xmlns:p14="http://schemas.microsoft.com/office/powerpoint/2010/main" val="1174882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0">
        <p14:warp dir="in"/>
      </p:transition>
    </mc:Choice>
    <mc:Fallback xmlns="">
      <p:transition spd="slow" advClick="0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75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5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514600" y="53739"/>
            <a:ext cx="663647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8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Confirmation Program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212848" cy="221284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47E6A88-10C7-4050-871B-0430BB833244}"/>
              </a:ext>
            </a:extLst>
          </p:cNvPr>
          <p:cNvSpPr/>
          <p:nvPr/>
        </p:nvSpPr>
        <p:spPr>
          <a:xfrm>
            <a:off x="7070" y="2298158"/>
            <a:ext cx="914400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>
                <a:latin typeface="Arial Rounded MT Bold" panose="020F0704030504030204" pitchFamily="34" charset="0"/>
                <a:ea typeface="Osaka"/>
              </a:rPr>
              <a:t>Weekly Worship attendance is required (In person or via FaceBook)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>
                <a:latin typeface="Arial Rounded MT Bold" panose="020F0704030504030204" pitchFamily="34" charset="0"/>
                <a:ea typeface="Osaka"/>
              </a:rPr>
              <a:t>Worship Notes may be emailed to </a:t>
            </a:r>
            <a:r>
              <a:rPr lang="en-US" sz="3000" b="1" dirty="0">
                <a:latin typeface="Arial Rounded MT Bold" panose="020F0704030504030204" pitchFamily="34" charset="0"/>
                <a:ea typeface="Osaka"/>
                <a:hlinkClick r:id="rId4"/>
              </a:rPr>
              <a:t>pastor@pitsburgtlc.org</a:t>
            </a:r>
            <a:r>
              <a:rPr lang="en-US" sz="3000" b="1" dirty="0">
                <a:latin typeface="Arial Rounded MT Bold" panose="020F0704030504030204" pitchFamily="34" charset="0"/>
                <a:ea typeface="Osaka"/>
              </a:rPr>
              <a:t> or placed in Pr Mel’s mailbox outside the Church Office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>
                <a:latin typeface="Arial Rounded MT Bold" panose="020F0704030504030204" pitchFamily="34" charset="0"/>
                <a:ea typeface="Osaka"/>
              </a:rPr>
              <a:t>Confirmands are encouraged to take turns as Acolyte</a:t>
            </a:r>
          </a:p>
        </p:txBody>
      </p:sp>
    </p:spTree>
    <p:extLst>
      <p:ext uri="{BB962C8B-B14F-4D97-AF65-F5344CB8AC3E}">
        <p14:creationId xmlns:p14="http://schemas.microsoft.com/office/powerpoint/2010/main" val="3580476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0">
        <p14:warp dir="in"/>
      </p:transition>
    </mc:Choice>
    <mc:Fallback xmlns="">
      <p:transition spd="slow" advClick="0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5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 result for Acolytes">
            <a:extLst>
              <a:ext uri="{FF2B5EF4-FFF2-40B4-BE49-F238E27FC236}">
                <a16:creationId xmlns:a16="http://schemas.microsoft.com/office/drawing/2014/main" id="{0A718819-E93B-4FBF-82F8-3019D291FB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750" y="6096"/>
            <a:ext cx="8572500" cy="347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7C4ADC7-327C-4F1A-93D2-36C4F0412A07}"/>
              </a:ext>
            </a:extLst>
          </p:cNvPr>
          <p:cNvSpPr/>
          <p:nvPr/>
        </p:nvSpPr>
        <p:spPr>
          <a:xfrm>
            <a:off x="228600" y="3505200"/>
            <a:ext cx="8763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 Rounded MT Bold" panose="020F0704030504030204" pitchFamily="34" charset="0"/>
                <a:ea typeface="Osaka"/>
              </a:rPr>
              <a:t>Please sign up for Acolyte Duty on the chart by the Church Office!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 Rounded MT Bold" panose="020F0704030504030204" pitchFamily="34" charset="0"/>
                <a:ea typeface="Osaka"/>
              </a:rPr>
              <a:t>Confirmation Students are Highly Encouraged to perform Acolyte duty…         </a:t>
            </a:r>
          </a:p>
          <a:p>
            <a:pPr marL="0" lvl="2" indent="0" algn="ctr">
              <a:spcAft>
                <a:spcPts val="1200"/>
              </a:spcAft>
            </a:pPr>
            <a:r>
              <a:rPr lang="en-US" sz="2800" b="1" dirty="0">
                <a:latin typeface="Arial Rounded MT Bold" panose="020F0704030504030204" pitchFamily="34" charset="0"/>
                <a:ea typeface="Osaka"/>
              </a:rPr>
              <a:t>Please sign up today!</a:t>
            </a:r>
          </a:p>
        </p:txBody>
      </p:sp>
    </p:spTree>
    <p:extLst>
      <p:ext uri="{BB962C8B-B14F-4D97-AF65-F5344CB8AC3E}">
        <p14:creationId xmlns:p14="http://schemas.microsoft.com/office/powerpoint/2010/main" val="3126895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5D8D8A7-1470-47C4-9223-EEAB2C05ADBB}"/>
              </a:ext>
            </a:extLst>
          </p:cNvPr>
          <p:cNvSpPr/>
          <p:nvPr/>
        </p:nvSpPr>
        <p:spPr>
          <a:xfrm>
            <a:off x="381000" y="3048000"/>
            <a:ext cx="8534400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Commemorate special days like Anniversaries, Birthdays, Baptisms and more… 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Please sign up for Altar Flowers on the chart by the Church Office or see Shirley Rhoades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ED7B5A-1E36-45FA-A08A-11FDBD5540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0769" y1="14194" x2="30769" y2="14194"/>
                        <a14:foregroundMark x1="34203" y1="16344" x2="34203" y2="16344"/>
                        <a14:foregroundMark x1="21841" y1="21075" x2="21841" y2="21075"/>
                        <a14:foregroundMark x1="20742" y1="15484" x2="20742" y2="15484"/>
                        <a14:foregroundMark x1="23077" y1="7957" x2="23077" y2="7957"/>
                        <a14:foregroundMark x1="18956" y1="4086" x2="18956" y2="4086"/>
                        <a14:foregroundMark x1="12775" y1="7097" x2="12775" y2="7097"/>
                        <a14:foregroundMark x1="6319" y1="23441" x2="6319" y2="23441"/>
                        <a14:foregroundMark x1="8791" y1="30108" x2="8791" y2="30108"/>
                        <a14:foregroundMark x1="39011" y1="13118" x2="39011" y2="13118"/>
                        <a14:foregroundMark x1="40385" y1="18710" x2="40385" y2="18710"/>
                        <a14:foregroundMark x1="52473" y1="28817" x2="52473" y2="28817"/>
                        <a14:foregroundMark x1="61813" y1="29892" x2="61813" y2="29892"/>
                        <a14:foregroundMark x1="66621" y1="35484" x2="66621" y2="35484"/>
                        <a14:foregroundMark x1="72527" y1="46452" x2="72527" y2="46452"/>
                        <a14:foregroundMark x1="83791" y1="42151" x2="83791" y2="42151"/>
                        <a14:foregroundMark x1="38324" y1="71398" x2="38324" y2="71398"/>
                        <a14:foregroundMark x1="47802" y1="68172" x2="47802" y2="68172"/>
                        <a14:foregroundMark x1="58104" y1="73333" x2="58104" y2="73333"/>
                        <a14:foregroundMark x1="64286" y1="71398" x2="64286" y2="71398"/>
                        <a14:foregroundMark x1="77747" y1="72688" x2="77747" y2="72688"/>
                        <a14:foregroundMark x1="88736" y1="71828" x2="88736" y2="71828"/>
                        <a14:foregroundMark x1="96566" y1="69677" x2="96566" y2="69677"/>
                        <a14:foregroundMark x1="91896" y1="65806" x2="91896" y2="65806"/>
                        <a14:foregroundMark x1="98352" y1="79570" x2="98352" y2="79570"/>
                        <a14:foregroundMark x1="70055" y1="78280" x2="70055" y2="78280"/>
                        <a14:foregroundMark x1="68544" y1="66452" x2="68544" y2="66452"/>
                        <a14:foregroundMark x1="51786" y1="78065" x2="51786" y2="78065"/>
                        <a14:foregroundMark x1="55357" y1="50538" x2="55357" y2="50538"/>
                        <a14:foregroundMark x1="86538" y1="31398" x2="86538" y2="31398"/>
                        <a14:backgroundMark x1="80220" y1="65806" x2="80220" y2="6580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8200" y="76202"/>
            <a:ext cx="7315200" cy="266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341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2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:a16="http://schemas.microsoft.com/office/drawing/2014/main" id="{D284852C-8168-4293-A826-4361363855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6200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Trinity’s Team Meetings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02404D-B70A-4CB1-B1AB-E7762CC67EEE}"/>
              </a:ext>
            </a:extLst>
          </p:cNvPr>
          <p:cNvSpPr txBox="1"/>
          <p:nvPr/>
        </p:nvSpPr>
        <p:spPr>
          <a:xfrm>
            <a:off x="150829" y="2047038"/>
            <a:ext cx="885176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Next Meeting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600" dirty="0">
              <a:latin typeface="Arial Rounded MT Bold" panose="020F0704030504030204" pitchFamily="34" charset="0"/>
            </a:endParaRP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September 14</a:t>
            </a:r>
            <a:r>
              <a:rPr lang="en-US" sz="3600" baseline="30000" dirty="0">
                <a:latin typeface="Arial Rounded MT Bold" panose="020F0704030504030204" pitchFamily="34" charset="0"/>
              </a:rPr>
              <a:t>th</a:t>
            </a:r>
            <a:r>
              <a:rPr lang="en-US" sz="3600" dirty="0">
                <a:latin typeface="Arial Rounded MT Bold" panose="020F0704030504030204" pitchFamily="34" charset="0"/>
              </a:rPr>
              <a:t> @ 6:00 pm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600" dirty="0">
              <a:latin typeface="Arial Rounded MT Bold" panose="020F0704030504030204" pitchFamily="34" charset="0"/>
            </a:endParaRP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Purpose -- plan for Fall Festival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600" dirty="0">
              <a:latin typeface="Arial Rounded MT Bold" panose="020F0704030504030204" pitchFamily="34" charset="0"/>
            </a:endParaRP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Please come if you can!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600" dirty="0">
              <a:latin typeface="Arial Rounded MT Bold" panose="020F070403050403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2A55074-4EDC-4D0F-8BB9-75E45EB64BBD}"/>
              </a:ext>
            </a:extLst>
          </p:cNvPr>
          <p:cNvSpPr/>
          <p:nvPr/>
        </p:nvSpPr>
        <p:spPr>
          <a:xfrm>
            <a:off x="1692195" y="1177257"/>
            <a:ext cx="592931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en-US" sz="3600" b="1" u="sng" dirty="0">
                <a:latin typeface="Arial Rounded MT Bold" panose="020F0704030504030204" pitchFamily="34" charset="0"/>
              </a:rPr>
              <a:t>Christian Education Team</a:t>
            </a:r>
          </a:p>
        </p:txBody>
      </p:sp>
    </p:spTree>
    <p:extLst>
      <p:ext uri="{BB962C8B-B14F-4D97-AF65-F5344CB8AC3E}">
        <p14:creationId xmlns:p14="http://schemas.microsoft.com/office/powerpoint/2010/main" val="711099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5"/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:a16="http://schemas.microsoft.com/office/drawing/2014/main" id="{D284852C-8168-4293-A826-4361363855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6200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All Saints Sunday – November 6</a:t>
            </a:r>
            <a:r>
              <a:rPr lang="en-US" altLang="en-US" sz="4000" b="1" baseline="30000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th</a:t>
            </a: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02404D-B70A-4CB1-B1AB-E7762CC67EEE}"/>
              </a:ext>
            </a:extLst>
          </p:cNvPr>
          <p:cNvSpPr txBox="1"/>
          <p:nvPr/>
        </p:nvSpPr>
        <p:spPr>
          <a:xfrm>
            <a:off x="3761295" y="859644"/>
            <a:ext cx="5165889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3275" indent="-4572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Don’t forget to send the names of dearly departed loved ones to the Church Office </a:t>
            </a:r>
            <a:r>
              <a:rPr lang="en-US" sz="32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Not Later Than November 1</a:t>
            </a:r>
            <a:r>
              <a:rPr lang="en-US" sz="3200" baseline="300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st</a:t>
            </a:r>
            <a:r>
              <a:rPr lang="en-US" sz="32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 </a:t>
            </a:r>
          </a:p>
          <a:p>
            <a:pPr marL="803275" indent="-4572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200" dirty="0">
              <a:solidFill>
                <a:srgbClr val="C00000"/>
              </a:solidFill>
              <a:latin typeface="Arial Rounded MT Bold" panose="020F0704030504030204" pitchFamily="34" charset="0"/>
            </a:endParaRPr>
          </a:p>
          <a:p>
            <a:pPr marL="803275" indent="-4572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Annual Congregational Meeting following Worship</a:t>
            </a:r>
          </a:p>
          <a:p>
            <a:pPr marL="803275" lvl="0" indent="-4572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200" dirty="0">
              <a:latin typeface="Arial Rounded MT Bold" panose="020F07040305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D6DA6F-41EE-AD97-57D4-F190E40FE6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33560"/>
            <a:ext cx="3761295" cy="21163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CE9571F-B5B2-E29A-F8F0-B04B09E851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190" y="3723831"/>
            <a:ext cx="30480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835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5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:a16="http://schemas.microsoft.com/office/drawing/2014/main" id="{D284852C-8168-4293-A826-4361363855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6200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Dates to Remember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9540162-C5D8-A7CD-9B86-D765D6D3CDE5}"/>
              </a:ext>
            </a:extLst>
          </p:cNvPr>
          <p:cNvSpPr txBox="1"/>
          <p:nvPr/>
        </p:nvSpPr>
        <p:spPr>
          <a:xfrm>
            <a:off x="424207" y="728128"/>
            <a:ext cx="8719794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prstClr val="black"/>
                </a:solidFill>
                <a:latin typeface="Arial Rounded MT Bold" panose="020F0704030504030204" pitchFamily="34" charset="0"/>
              </a:rPr>
              <a:t>Thrive Campaign Celebration Carry-In/Pot Luck -- Nov 20</a:t>
            </a:r>
            <a:r>
              <a:rPr lang="en-US" sz="3200" baseline="30000" dirty="0">
                <a:solidFill>
                  <a:prstClr val="black"/>
                </a:solidFill>
                <a:latin typeface="Arial Rounded MT Bold" panose="020F0704030504030204" pitchFamily="34" charset="0"/>
              </a:rPr>
              <a:t>th</a:t>
            </a:r>
            <a:r>
              <a:rPr lang="en-US" sz="3200" dirty="0">
                <a:solidFill>
                  <a:prstClr val="black"/>
                </a:solidFill>
                <a:latin typeface="Arial Rounded MT Bold" panose="020F0704030504030204" pitchFamily="34" charset="0"/>
              </a:rPr>
              <a:t>  </a:t>
            </a:r>
          </a:p>
          <a:p>
            <a:pPr marL="803275" lvl="0" indent="-4572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prstClr val="black"/>
                </a:solidFill>
                <a:latin typeface="Arial Rounded MT Bold" panose="020F0704030504030204" pitchFamily="34" charset="0"/>
              </a:rPr>
              <a:t>Advent Event</a:t>
            </a:r>
          </a:p>
          <a:p>
            <a:pPr marL="1257300" lvl="1" indent="-342900">
              <a:spcAft>
                <a:spcPts val="0"/>
              </a:spcAft>
              <a:buFont typeface="Arial Rounded MT Bold" panose="020F0704030504030204" pitchFamily="34" charset="0"/>
              <a:buChar char="–"/>
            </a:pPr>
            <a:r>
              <a:rPr lang="en-US" sz="3200" dirty="0">
                <a:solidFill>
                  <a:prstClr val="black"/>
                </a:solidFill>
                <a:latin typeface="Arial Rounded MT Bold" panose="020F0704030504030204" pitchFamily="34" charset="0"/>
              </a:rPr>
              <a:t>November 27</a:t>
            </a:r>
            <a:r>
              <a:rPr lang="en-US" sz="3200" baseline="30000" dirty="0">
                <a:solidFill>
                  <a:prstClr val="black"/>
                </a:solidFill>
                <a:latin typeface="Arial Rounded MT Bold" panose="020F0704030504030204" pitchFamily="34" charset="0"/>
              </a:rPr>
              <a:t>th</a:t>
            </a:r>
            <a:r>
              <a:rPr lang="en-US" sz="3200" dirty="0">
                <a:solidFill>
                  <a:prstClr val="black"/>
                </a:solidFill>
                <a:latin typeface="Arial Rounded MT Bold" panose="020F0704030504030204" pitchFamily="34" charset="0"/>
              </a:rPr>
              <a:t> time TBD</a:t>
            </a:r>
          </a:p>
          <a:p>
            <a:pPr marL="1257300" lvl="1" indent="-342900">
              <a:spcAft>
                <a:spcPts val="0"/>
              </a:spcAft>
              <a:buFont typeface="Arial Rounded MT Bold" panose="020F0704030504030204" pitchFamily="34" charset="0"/>
              <a:buChar char="–"/>
            </a:pPr>
            <a:r>
              <a:rPr lang="en-US" sz="3200" dirty="0">
                <a:solidFill>
                  <a:prstClr val="black"/>
                </a:solidFill>
                <a:latin typeface="Arial Rounded MT Bold" panose="020F0704030504030204" pitchFamily="34" charset="0"/>
              </a:rPr>
              <a:t>Saint Nicholas and Santa Clause   will both visit</a:t>
            </a:r>
          </a:p>
          <a:p>
            <a:pPr marL="9144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prstClr val="black"/>
                </a:solidFill>
                <a:latin typeface="Arial Rounded MT Bold" panose="020F0704030504030204" pitchFamily="34" charset="0"/>
              </a:rPr>
              <a:t>Children’s Christmas Program</a:t>
            </a:r>
          </a:p>
          <a:p>
            <a:pPr marL="1257300" lvl="1" indent="-457200">
              <a:spcAft>
                <a:spcPts val="0"/>
              </a:spcAft>
              <a:buFont typeface="Arial Rounded MT Bold" panose="020F0704030504030204" pitchFamily="34" charset="0"/>
              <a:buChar char="–"/>
            </a:pPr>
            <a:r>
              <a:rPr lang="en-US" sz="3200" dirty="0">
                <a:solidFill>
                  <a:prstClr val="black"/>
                </a:solidFill>
                <a:latin typeface="Arial Rounded MT Bold" panose="020F0704030504030204" pitchFamily="34" charset="0"/>
              </a:rPr>
              <a:t>Dec 11</a:t>
            </a:r>
            <a:r>
              <a:rPr lang="en-US" sz="3200" baseline="30000" dirty="0">
                <a:solidFill>
                  <a:prstClr val="black"/>
                </a:solidFill>
                <a:latin typeface="Arial Rounded MT Bold" panose="020F0704030504030204" pitchFamily="34" charset="0"/>
              </a:rPr>
              <a:t>th</a:t>
            </a:r>
            <a:r>
              <a:rPr lang="en-US" sz="3200" dirty="0">
                <a:solidFill>
                  <a:prstClr val="black"/>
                </a:solidFill>
                <a:latin typeface="Arial Rounded MT Bold" panose="020F0704030504030204" pitchFamily="34" charset="0"/>
              </a:rPr>
              <a:t> A 10:30 am</a:t>
            </a:r>
          </a:p>
          <a:p>
            <a:pPr marL="1257300" lvl="1" indent="-457200">
              <a:spcAft>
                <a:spcPts val="0"/>
              </a:spcAft>
              <a:buFont typeface="Arial Rounded MT Bold" panose="020F0704030504030204" pitchFamily="34" charset="0"/>
              <a:buChar char="–"/>
            </a:pPr>
            <a:r>
              <a:rPr lang="en-US" sz="3200" dirty="0">
                <a:solidFill>
                  <a:prstClr val="black"/>
                </a:solidFill>
                <a:latin typeface="Arial Rounded MT Bold" panose="020F0704030504030204" pitchFamily="34" charset="0"/>
              </a:rPr>
              <a:t>Practice Dates/Times</a:t>
            </a:r>
          </a:p>
          <a:p>
            <a:pPr marL="1943100" lvl="3" indent="-457200">
              <a:spcAft>
                <a:spcPts val="0"/>
              </a:spcAft>
              <a:buFont typeface="Arial Rounded MT Bold" panose="020F0704030504030204" pitchFamily="34" charset="0"/>
              <a:buChar char="–"/>
            </a:pPr>
            <a:r>
              <a:rPr lang="en-US" sz="3200" dirty="0">
                <a:solidFill>
                  <a:prstClr val="black"/>
                </a:solidFill>
                <a:latin typeface="Arial Rounded MT Bold" panose="020F0704030504030204" pitchFamily="34" charset="0"/>
              </a:rPr>
              <a:t>Dec 3 @ 10:00 am</a:t>
            </a:r>
          </a:p>
          <a:p>
            <a:pPr marL="1943100" lvl="3" indent="-457200">
              <a:spcAft>
                <a:spcPts val="0"/>
              </a:spcAft>
              <a:buFont typeface="Arial Rounded MT Bold" panose="020F0704030504030204" pitchFamily="34" charset="0"/>
              <a:buChar char="–"/>
            </a:pPr>
            <a:r>
              <a:rPr lang="en-US" sz="3200" dirty="0">
                <a:solidFill>
                  <a:prstClr val="black"/>
                </a:solidFill>
                <a:latin typeface="Arial Rounded MT Bold" panose="020F0704030504030204" pitchFamily="34" charset="0"/>
              </a:rPr>
              <a:t>Dec 4 @ 11:30 am</a:t>
            </a:r>
          </a:p>
          <a:p>
            <a:pPr marL="1943100" lvl="3" indent="-457200">
              <a:spcAft>
                <a:spcPts val="0"/>
              </a:spcAft>
              <a:buFont typeface="Arial Rounded MT Bold" panose="020F0704030504030204" pitchFamily="34" charset="0"/>
              <a:buChar char="–"/>
            </a:pPr>
            <a:r>
              <a:rPr lang="en-US" sz="3200" dirty="0">
                <a:solidFill>
                  <a:prstClr val="black"/>
                </a:solidFill>
                <a:latin typeface="Arial Rounded MT Bold" panose="020F0704030504030204" pitchFamily="34" charset="0"/>
              </a:rPr>
              <a:t>Dec 10 @ 10:00 am</a:t>
            </a:r>
          </a:p>
        </p:txBody>
      </p:sp>
    </p:spTree>
    <p:extLst>
      <p:ext uri="{BB962C8B-B14F-4D97-AF65-F5344CB8AC3E}">
        <p14:creationId xmlns:p14="http://schemas.microsoft.com/office/powerpoint/2010/main" val="563258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2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2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2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2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20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20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 bldLvl="5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18127" y="152400"/>
            <a:ext cx="9144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Blood Pressure Screening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4648200"/>
            <a:ext cx="9220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Arial Rounded MT Bold" panose="020F0704030504030204" pitchFamily="34" charset="0"/>
              </a:rPr>
              <a:t>BP Screening </a:t>
            </a:r>
          </a:p>
          <a:p>
            <a:pPr algn="ctr"/>
            <a:r>
              <a:rPr lang="en-US" sz="4000" dirty="0">
                <a:latin typeface="Arial Rounded MT Bold" panose="020F0704030504030204" pitchFamily="34" charset="0"/>
              </a:rPr>
              <a:t>2</a:t>
            </a:r>
            <a:r>
              <a:rPr lang="en-US" sz="4000" baseline="30000" dirty="0">
                <a:latin typeface="Arial Rounded MT Bold" panose="020F0704030504030204" pitchFamily="34" charset="0"/>
              </a:rPr>
              <a:t>nd</a:t>
            </a:r>
            <a:r>
              <a:rPr lang="en-US" sz="4000" dirty="0">
                <a:latin typeface="Arial Rounded MT Bold" panose="020F0704030504030204" pitchFamily="34" charset="0"/>
              </a:rPr>
              <a:t> &amp; 4</a:t>
            </a:r>
            <a:r>
              <a:rPr lang="en-US" sz="4000" baseline="30000" dirty="0">
                <a:latin typeface="Arial Rounded MT Bold" panose="020F0704030504030204" pitchFamily="34" charset="0"/>
              </a:rPr>
              <a:t>th</a:t>
            </a:r>
            <a:r>
              <a:rPr lang="en-US" sz="4000" dirty="0">
                <a:latin typeface="Arial Rounded MT Bold" panose="020F0704030504030204" pitchFamily="34" charset="0"/>
              </a:rPr>
              <a:t> Sundays</a:t>
            </a:r>
          </a:p>
          <a:p>
            <a:pPr algn="ctr"/>
            <a:r>
              <a:rPr lang="en-US" sz="4000" dirty="0">
                <a:latin typeface="Arial Rounded MT Bold" panose="020F0704030504030204" pitchFamily="34" charset="0"/>
              </a:rPr>
              <a:t>After Worship…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572" y="860286"/>
            <a:ext cx="3236655" cy="32366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31594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Tm="30000">
        <p14:warp dir="in"/>
      </p:transition>
    </mc:Choice>
    <mc:Fallback>
      <p:transition spd="slow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1295400" y="3067788"/>
            <a:ext cx="65532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DARTBALL</a:t>
            </a:r>
          </a:p>
          <a:p>
            <a:pPr lvl="0" algn="ctr">
              <a:spcBef>
                <a:spcPct val="0"/>
              </a:spcBef>
              <a:buNone/>
            </a:pPr>
            <a:r>
              <a:rPr lang="en-US" altLang="en-US" sz="4000" b="1" cap="all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Monday @ 7:30 pm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38200" y="4756071"/>
            <a:ext cx="76771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 Rounded MT Bold" panose="020F0704030504030204" pitchFamily="34" charset="0"/>
              </a:rPr>
              <a:t>Home Game!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832" y="0"/>
            <a:ext cx="2971800" cy="2928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2968" y="76199"/>
            <a:ext cx="6201032" cy="2149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95400" y="1354663"/>
            <a:ext cx="1929423" cy="150495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0896776"/>
      </p:ext>
    </p:extLst>
  </p:cSld>
  <p:clrMapOvr>
    <a:masterClrMapping/>
  </p:clrMapOvr>
  <p:transition spd="slow" advTm="30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75"/>
                            </p:stCondLst>
                            <p:childTnLst>
                              <p:par>
                                <p:cTn id="17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575"/>
                            </p:stCondLst>
                            <p:childTnLst>
                              <p:par>
                                <p:cTn id="24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75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76403CA-F63E-4EED-82CC-4F2BAA7BB87C}"/>
              </a:ext>
            </a:extLst>
          </p:cNvPr>
          <p:cNvSpPr txBox="1"/>
          <p:nvPr/>
        </p:nvSpPr>
        <p:spPr>
          <a:xfrm>
            <a:off x="152400" y="2258568"/>
            <a:ext cx="8839200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09588" indent="-346075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Church Office Schedule</a:t>
            </a:r>
          </a:p>
          <a:p>
            <a:pPr marL="1077913" lvl="1" indent="-571500">
              <a:buFont typeface="Wingdings" panose="05000000000000000000" pitchFamily="2" charset="2"/>
              <a:buChar char="Ø"/>
            </a:pPr>
            <a:r>
              <a:rPr lang="en-US" sz="3200" b="1" dirty="0">
                <a:latin typeface="Arial Rounded MT Bold" panose="020F0704030504030204" pitchFamily="34" charset="0"/>
              </a:rPr>
              <a:t>Tuesday, Wednesday, &amp; Thursday</a:t>
            </a:r>
          </a:p>
          <a:p>
            <a:pPr marL="1077913" lvl="1" indent="-571500">
              <a:buFont typeface="Wingdings" panose="05000000000000000000" pitchFamily="2" charset="2"/>
              <a:buChar char="Ø"/>
            </a:pPr>
            <a:r>
              <a:rPr lang="en-US" sz="3200" b="1" dirty="0">
                <a:latin typeface="Arial Rounded MT Bold" panose="020F0704030504030204" pitchFamily="34" charset="0"/>
              </a:rPr>
              <a:t>8:00 am – 12:00 noon</a:t>
            </a:r>
          </a:p>
          <a:p>
            <a:pPr marL="163513" lvl="1" indent="0"/>
            <a:endParaRPr lang="en-US" sz="1600" b="1" dirty="0">
              <a:latin typeface="Arial Rounded MT Bold" panose="020F0704030504030204" pitchFamily="34" charset="0"/>
            </a:endParaRPr>
          </a:p>
          <a:p>
            <a:pPr marL="509588" indent="-346075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Church Office: 937 692-5670</a:t>
            </a:r>
          </a:p>
          <a:p>
            <a:pPr marL="509588" indent="-346075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Email:  </a:t>
            </a:r>
            <a:r>
              <a:rPr lang="en-US" sz="3600" b="1" dirty="0">
                <a:latin typeface="Arial Rounded MT Bold" panose="020F0704030504030204" pitchFamily="34" charset="0"/>
                <a:hlinkClick r:id="rId3"/>
              </a:rPr>
              <a:t>secretary@pitsburgtlc.org</a:t>
            </a:r>
            <a:endParaRPr lang="en-US" sz="3600" b="1" dirty="0">
              <a:latin typeface="Arial Rounded MT Bold" panose="020F0704030504030204" pitchFamily="34" charset="0"/>
            </a:endParaRPr>
          </a:p>
        </p:txBody>
      </p:sp>
      <p:pic>
        <p:nvPicPr>
          <p:cNvPr id="3" name="Picture 2" descr="Image result for church office hours clipart">
            <a:extLst>
              <a:ext uri="{FF2B5EF4-FFF2-40B4-BE49-F238E27FC236}">
                <a16:creationId xmlns:a16="http://schemas.microsoft.com/office/drawing/2014/main" id="{7B4CD207-C30A-4DE8-9E93-48E0377114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" y="34506"/>
            <a:ext cx="2416990" cy="1916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527E24-3F36-4303-8A0A-AA22BF8AA87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0" b="99333" l="0" r="994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1528" y="228600"/>
            <a:ext cx="1764792" cy="176479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E322714-12A1-4C52-9B57-6BD48CDA5D72}"/>
              </a:ext>
            </a:extLst>
          </p:cNvPr>
          <p:cNvSpPr/>
          <p:nvPr/>
        </p:nvSpPr>
        <p:spPr>
          <a:xfrm>
            <a:off x="5095336" y="510570"/>
            <a:ext cx="397246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09588" lvl="0" indent="-346075"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Our Office Secretary Is Sharon Fourman</a:t>
            </a:r>
          </a:p>
        </p:txBody>
      </p:sp>
    </p:spTree>
    <p:extLst>
      <p:ext uri="{BB962C8B-B14F-4D97-AF65-F5344CB8AC3E}">
        <p14:creationId xmlns:p14="http://schemas.microsoft.com/office/powerpoint/2010/main" val="1590130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5"/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0" y="63116"/>
            <a:ext cx="9144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Thanksgiving Eve Worship Service</a:t>
            </a:r>
            <a:endParaRPr lang="en-US" altLang="en-US" sz="4000" b="1" dirty="0">
              <a:latin typeface="Arial Rounded MT Bold" panose="020F0704030504030204" pitchFamily="34" charset="0"/>
              <a:ea typeface="MS PGothic" panose="020B0600070205080204" pitchFamily="34" charset="-12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57250" y="1066800"/>
            <a:ext cx="74295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6075" indent="-346075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000" dirty="0">
                <a:latin typeface="Arial Rounded MT Bold" panose="020F0704030504030204" pitchFamily="34" charset="0"/>
              </a:rPr>
              <a:t>When:  Wednesday, November 23</a:t>
            </a:r>
            <a:r>
              <a:rPr lang="en-US" sz="3000" baseline="30000" dirty="0">
                <a:latin typeface="Arial Rounded MT Bold" panose="020F0704030504030204" pitchFamily="34" charset="0"/>
              </a:rPr>
              <a:t>rd</a:t>
            </a:r>
            <a:r>
              <a:rPr lang="en-US" sz="3000" dirty="0">
                <a:latin typeface="Arial Rounded MT Bold" panose="020F0704030504030204" pitchFamily="34" charset="0"/>
              </a:rPr>
              <a:t>    @ 7:00 pm</a:t>
            </a:r>
          </a:p>
          <a:p>
            <a:pPr marL="346075" indent="-346075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000" dirty="0">
                <a:latin typeface="Arial Rounded MT Bold" panose="020F0704030504030204" pitchFamily="34" charset="0"/>
              </a:rPr>
              <a:t>What are you thankful for this year?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819400"/>
            <a:ext cx="9144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00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30000">
        <p14:warp dir="in"/>
      </p:transition>
    </mc:Choice>
    <mc:Fallback xmlns="">
      <p:transition spd="slow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0" y="130314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Annual Christmas Auction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38200" y="3089970"/>
            <a:ext cx="75438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04913" indent="-1204913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Date:  ???</a:t>
            </a:r>
            <a:endParaRPr lang="en-US" sz="3200" baseline="30000" dirty="0">
              <a:latin typeface="Arial Rounded MT Bold" panose="020F0704030504030204" pitchFamily="34" charset="0"/>
            </a:endParaRPr>
          </a:p>
          <a:p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Place</a:t>
            </a:r>
            <a:r>
              <a:rPr lang="en-US" sz="3200" dirty="0">
                <a:latin typeface="Arial Rounded MT Bold" panose="020F0704030504030204" pitchFamily="34" charset="0"/>
              </a:rPr>
              <a:t>:   Bev &amp; Eldon’s Home</a:t>
            </a:r>
          </a:p>
          <a:p>
            <a:r>
              <a:rPr lang="en-US" sz="3200" dirty="0">
                <a:latin typeface="Arial Rounded MT Bold" panose="020F0704030504030204" pitchFamily="34" charset="0"/>
              </a:rPr>
              <a:t>	      1385 Littles Rd. Arcanum</a:t>
            </a:r>
          </a:p>
          <a:p>
            <a:pPr marL="1204913" lvl="2" indent="-1204913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Time</a:t>
            </a:r>
            <a:r>
              <a:rPr lang="en-US" sz="3200" dirty="0">
                <a:latin typeface="Arial Rounded MT Bold" panose="020F0704030504030204" pitchFamily="34" charset="0"/>
              </a:rPr>
              <a:t>:  2:30 for Snacks                Auction starts at 3:00 pm</a:t>
            </a:r>
          </a:p>
          <a:p>
            <a:pPr marL="1204913" lvl="2"/>
            <a:r>
              <a:rPr lang="en-US" sz="3200" dirty="0">
                <a:latin typeface="Arial Rounded MT Bold" panose="020F0704030504030204" pitchFamily="34" charset="0"/>
              </a:rPr>
              <a:t>Bring your auction items and an appetizer to share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838200"/>
            <a:ext cx="3810000" cy="213887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2200" y="904198"/>
            <a:ext cx="2362200" cy="4145747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927567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30000">
        <p14:warp dir="in"/>
      </p:transition>
    </mc:Choice>
    <mc:Fallback xmlns="">
      <p:transition spd="slow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5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85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500"/>
                            </p:stCondLst>
                            <p:childTnLst>
                              <p:par>
                                <p:cTn id="4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2500"/>
                            </p:stCondLst>
                            <p:childTnLst>
                              <p:par>
                                <p:cTn id="4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0" y="152400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Children’s Christmas Program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19300" y="1099168"/>
            <a:ext cx="5105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492250" indent="-1492250"/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Sunday, December </a:t>
            </a:r>
          </a:p>
          <a:p>
            <a:pPr marL="1492250" indent="-1492250"/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11</a:t>
            </a:r>
            <a:r>
              <a:rPr lang="en-US" sz="40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th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@ 10:30 am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6200" y="2896510"/>
            <a:ext cx="90678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492250" indent="-1492250" algn="ctr">
              <a:spcAft>
                <a:spcPts val="1200"/>
              </a:spcAft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Practice Schedule:</a:t>
            </a:r>
          </a:p>
          <a:p>
            <a:pPr marL="1492250" indent="-1492250">
              <a:spcAft>
                <a:spcPts val="1200"/>
              </a:spcAft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Saturday, December 3</a:t>
            </a:r>
            <a:r>
              <a:rPr lang="en-US" sz="36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rd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@ 10:00 am</a:t>
            </a:r>
          </a:p>
          <a:p>
            <a:pPr marL="1492250" indent="-1492250">
              <a:spcAft>
                <a:spcPts val="1200"/>
              </a:spcAft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Sunday, December 9</a:t>
            </a:r>
            <a:r>
              <a:rPr lang="en-US" sz="36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th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@ 11:30 am</a:t>
            </a:r>
          </a:p>
          <a:p>
            <a:pPr marL="1492250" indent="-1492250">
              <a:spcAft>
                <a:spcPts val="1200"/>
              </a:spcAft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Saturday, December 10</a:t>
            </a:r>
            <a:r>
              <a:rPr lang="en-US" sz="36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th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@ 10:00 am </a:t>
            </a:r>
          </a:p>
          <a:p>
            <a:pPr marL="1492250" indent="-1492250"/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874137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30000">
        <p14:warp dir="in"/>
      </p:transition>
    </mc:Choice>
    <mc:Fallback xmlns="">
      <p:transition spd="slow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 bldLvl="5"/>
      <p:bldP spid="6" grpId="0" build="p" bldLvl="5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:a16="http://schemas.microsoft.com/office/drawing/2014/main" id="{A9CADBC6-A0DF-4ED7-847C-0A08CA16EA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55264" y="130314"/>
            <a:ext cx="5888736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Holy Communion – Today!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FF59A56-A40C-42A2-AEA4-88EA4F60B280}"/>
              </a:ext>
            </a:extLst>
          </p:cNvPr>
          <p:cNvSpPr txBox="1"/>
          <p:nvPr/>
        </p:nvSpPr>
        <p:spPr>
          <a:xfrm>
            <a:off x="113122" y="1967745"/>
            <a:ext cx="8963822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Communion Elements are prepackaged by TruVine, a division of Concordia Church Supply Co.</a:t>
            </a: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Safe for all humans (Especially sinners)</a:t>
            </a: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 Holy Communion Schedule will resume our Pre-Covid Schedule</a:t>
            </a:r>
          </a:p>
          <a:p>
            <a:pPr marL="1257300" lvl="2" indent="-571500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3200" dirty="0">
                <a:latin typeface="Arial Rounded MT Bold" panose="020F0704030504030204" pitchFamily="34" charset="0"/>
              </a:rPr>
              <a:t>First and Third Sundays each month</a:t>
            </a:r>
          </a:p>
          <a:p>
            <a:pPr marL="1257300" lvl="2" indent="-571500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3200" dirty="0">
                <a:latin typeface="Arial Rounded MT Bold" panose="020F0704030504030204" pitchFamily="34" charset="0"/>
              </a:rPr>
              <a:t>All White and Red Sundays of the Church Year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C02B433-68C4-4FD6-A1FE-98016E7E78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500" b="92500" l="10000" r="90000">
                        <a14:foregroundMark x1="52000" y1="92500" x2="52000" y2="92500"/>
                        <a14:foregroundMark x1="52000" y1="8500" x2="52000" y2="8500"/>
                        <a14:foregroundMark x1="55000" y1="4500" x2="55000" y2="4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30314"/>
            <a:ext cx="1905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530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25A6F58-9E5F-4E91-9A49-2DEC18E5562D}"/>
              </a:ext>
            </a:extLst>
          </p:cNvPr>
          <p:cNvSpPr txBox="1"/>
          <p:nvPr/>
        </p:nvSpPr>
        <p:spPr>
          <a:xfrm>
            <a:off x="-9144" y="2743200"/>
            <a:ext cx="9086850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09588" indent="-3460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We’re looking for stories and pictures of Trinity people in action!  </a:t>
            </a:r>
          </a:p>
          <a:p>
            <a:pPr marL="509588" indent="-3460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Submit to Secretary, Sharon Fourman at  </a:t>
            </a:r>
            <a:r>
              <a:rPr lang="en-US" sz="3600" b="1" dirty="0">
                <a:latin typeface="Arial Rounded MT Bold" panose="020F0704030504030204" pitchFamily="34" charset="0"/>
                <a:hlinkClick r:id="rId3"/>
              </a:rPr>
              <a:t>secretary@pitsburgtlc.org</a:t>
            </a:r>
          </a:p>
          <a:p>
            <a:pPr marL="509588" indent="-346075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Articles and Info due on or about the 15</a:t>
            </a:r>
            <a:r>
              <a:rPr lang="en-US" sz="3600" b="1" baseline="30000" dirty="0">
                <a:latin typeface="Arial Rounded MT Bold" panose="020F0704030504030204" pitchFamily="34" charset="0"/>
              </a:rPr>
              <a:t>th</a:t>
            </a:r>
            <a:r>
              <a:rPr lang="en-US" sz="3600" b="1" dirty="0">
                <a:latin typeface="Arial Rounded MT Bold" panose="020F0704030504030204" pitchFamily="34" charset="0"/>
              </a:rPr>
              <a:t> of each month</a:t>
            </a:r>
          </a:p>
        </p:txBody>
      </p:sp>
      <p:sp>
        <p:nvSpPr>
          <p:cNvPr id="3" name="Text Box 2">
            <a:extLst>
              <a:ext uri="{FF2B5EF4-FFF2-40B4-BE49-F238E27FC236}">
                <a16:creationId xmlns:a16="http://schemas.microsoft.com/office/drawing/2014/main" id="{E7545379-5114-470B-AFBE-BF1AC79118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94" y="230188"/>
            <a:ext cx="9142412" cy="2665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8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</a:rPr>
              <a:t>The Trinity Trumpet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</a:rPr>
              <a:t>A Monthly Newsletter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</a:rPr>
              <a:t>Published by Trinity Lutheran Church,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</a:rPr>
              <a:t>Pitsburg, OH</a:t>
            </a:r>
            <a:endParaRPr kumimoji="0" lang="en-US" altLang="en-US" sz="4400" b="1" i="0" u="none" strike="noStrike" cap="none" normalizeH="0" baseline="0" dirty="0">
              <a:ln>
                <a:noFill/>
              </a:ln>
              <a:effectLst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8D002C-7AB1-4319-BE09-507CFF64DC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598" b="89951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29278" y="-45946"/>
            <a:ext cx="1751987" cy="18470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3FFC0D0-007D-4F9A-914B-ECC70D792A2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598" b="89951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 flipH="1">
            <a:off x="7344479" y="-47534"/>
            <a:ext cx="1751987" cy="1847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77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0A37832-9532-4919-AB25-BA383A2D25EE}"/>
              </a:ext>
            </a:extLst>
          </p:cNvPr>
          <p:cNvSpPr/>
          <p:nvPr/>
        </p:nvSpPr>
        <p:spPr>
          <a:xfrm>
            <a:off x="1" y="1702497"/>
            <a:ext cx="9144000" cy="4764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/>
              </a:rPr>
              <a:t>Sermons and announcements are posted weekly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/>
              </a:rPr>
              <a:t>Trinity Trumpet is Posted here too!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/>
              </a:rPr>
              <a:t>The ‘Official’ Trinity Calendar is available for you to see!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/>
              </a:rPr>
              <a:t>Pictures, Videos and more!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/>
              </a:rPr>
              <a:t>Also, like us on FaceBook at</a:t>
            </a:r>
            <a:endParaRPr lang="en-US" b="1" kern="0" dirty="0">
              <a:ln w="22225">
                <a:noFill/>
                <a:prstDash val="solid"/>
              </a:ln>
              <a:latin typeface="Arial"/>
            </a:endParaRPr>
          </a:p>
          <a:p>
            <a:pPr lvl="0">
              <a:spcBef>
                <a:spcPct val="20000"/>
              </a:spcBef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/>
              </a:rPr>
              <a:t>facebook.com/pitsburgtrinitylutheran.church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3DE4855-7F4C-4F7B-AB40-4FA41D90637D}"/>
              </a:ext>
            </a:extLst>
          </p:cNvPr>
          <p:cNvSpPr/>
          <p:nvPr/>
        </p:nvSpPr>
        <p:spPr>
          <a:xfrm>
            <a:off x="0" y="0"/>
            <a:ext cx="91440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22225">
                  <a:noFill/>
                  <a:prstDash val="solid"/>
                </a:ln>
                <a:effectLst/>
              </a:rPr>
              <a:t>We’re Online!</a:t>
            </a:r>
          </a:p>
          <a:p>
            <a:pPr algn="ctr"/>
            <a:r>
              <a:rPr lang="en-US" sz="4800" b="1" dirty="0">
                <a:ln w="22225">
                  <a:noFill/>
                  <a:prstDash val="solid"/>
                </a:ln>
              </a:rPr>
              <a:t>www.pitsburgtlc.org</a:t>
            </a:r>
            <a:endParaRPr lang="en-US" sz="4800" b="1" cap="none" spc="0" dirty="0">
              <a:ln w="22225">
                <a:noFill/>
                <a:prstDash val="solid"/>
              </a:ln>
              <a:effectLst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DC1107-B111-4035-99B5-94620F0CB4F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107437"/>
            <a:ext cx="1514591" cy="15394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2BE418-C05F-4F0F-A5ED-28ECD57FFAD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3800" y="107437"/>
            <a:ext cx="1514591" cy="1539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930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5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0A37832-9532-4919-AB25-BA383A2D25EE}"/>
              </a:ext>
            </a:extLst>
          </p:cNvPr>
          <p:cNvSpPr/>
          <p:nvPr/>
        </p:nvSpPr>
        <p:spPr>
          <a:xfrm>
            <a:off x="1" y="1702497"/>
            <a:ext cx="5623559" cy="41303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/>
              </a:rPr>
              <a:t>We now have our own QR Code!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/>
              </a:rPr>
              <a:t>Scan this code with your Smartphone and you will connect to all our Online media (Facebook, YouTube, and our own Church Website)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3DE4855-7F4C-4F7B-AB40-4FA41D90637D}"/>
              </a:ext>
            </a:extLst>
          </p:cNvPr>
          <p:cNvSpPr/>
          <p:nvPr/>
        </p:nvSpPr>
        <p:spPr>
          <a:xfrm>
            <a:off x="0" y="0"/>
            <a:ext cx="91440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22225">
                  <a:noFill/>
                  <a:prstDash val="solid"/>
                </a:ln>
                <a:effectLst/>
              </a:rPr>
              <a:t>We’re Online!</a:t>
            </a:r>
          </a:p>
          <a:p>
            <a:pPr algn="ctr"/>
            <a:r>
              <a:rPr lang="en-US" sz="4800" b="1" dirty="0">
                <a:ln w="22225">
                  <a:noFill/>
                  <a:prstDash val="solid"/>
                </a:ln>
              </a:rPr>
              <a:t>www.pitsburgtlc.org</a:t>
            </a:r>
            <a:endParaRPr lang="en-US" sz="4800" b="1" cap="none" spc="0" dirty="0">
              <a:ln w="22225">
                <a:noFill/>
                <a:prstDash val="solid"/>
              </a:ln>
              <a:effectLst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DC1107-B111-4035-99B5-94620F0CB4F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107437"/>
            <a:ext cx="1514591" cy="15394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2BE418-C05F-4F0F-A5ED-28ECD57FFAD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3800" y="107437"/>
            <a:ext cx="1514591" cy="153945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68805AE-34EF-49A2-95FA-F8BB986A21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8736" y="2102577"/>
            <a:ext cx="3075552" cy="398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02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25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5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4590702-4F68-46AC-A332-17FA39ACE8D5}"/>
              </a:ext>
            </a:extLst>
          </p:cNvPr>
          <p:cNvSpPr/>
          <p:nvPr/>
        </p:nvSpPr>
        <p:spPr>
          <a:xfrm>
            <a:off x="1" y="1702497"/>
            <a:ext cx="9144000" cy="43273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/>
              </a:rPr>
              <a:t>Click the “Give to Trinity” Button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/>
              </a:rPr>
              <a:t>Stay current in your giving even when you can’t make it to Worship!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/>
              </a:rPr>
              <a:t>Separate Giving Categories for:</a:t>
            </a:r>
          </a:p>
          <a:p>
            <a:pPr marL="1143000" lvl="2" indent="-457200">
              <a:spcBef>
                <a:spcPct val="20000"/>
              </a:spcBef>
              <a:buFont typeface="Wingdings" panose="05000000000000000000" pitchFamily="2" charset="2"/>
              <a:buChar char="v"/>
            </a:pPr>
            <a:r>
              <a:rPr lang="en-US" sz="2800" b="1" kern="0" dirty="0">
                <a:ln w="22225">
                  <a:noFill/>
                  <a:prstDash val="solid"/>
                </a:ln>
                <a:latin typeface="Arial"/>
              </a:rPr>
              <a:t>General Treasury</a:t>
            </a:r>
          </a:p>
          <a:p>
            <a:pPr marL="1143000" lvl="2" indent="-457200">
              <a:spcBef>
                <a:spcPct val="20000"/>
              </a:spcBef>
              <a:buFont typeface="Wingdings" panose="05000000000000000000" pitchFamily="2" charset="2"/>
              <a:buChar char="v"/>
            </a:pPr>
            <a:r>
              <a:rPr lang="en-US" sz="2800" b="1" kern="0" dirty="0">
                <a:ln w="22225">
                  <a:noFill/>
                  <a:prstDash val="solid"/>
                </a:ln>
                <a:latin typeface="Arial"/>
              </a:rPr>
              <a:t>Building Fund</a:t>
            </a:r>
          </a:p>
          <a:p>
            <a:pPr marL="1143000" lvl="2" indent="-457200">
              <a:spcBef>
                <a:spcPct val="20000"/>
              </a:spcBef>
              <a:buFont typeface="Wingdings" panose="05000000000000000000" pitchFamily="2" charset="2"/>
              <a:buChar char="v"/>
            </a:pPr>
            <a:r>
              <a:rPr lang="en-US" sz="2800" b="1" kern="0" dirty="0">
                <a:ln w="22225">
                  <a:noFill/>
                  <a:prstDash val="solid"/>
                </a:ln>
                <a:latin typeface="Arial"/>
              </a:rPr>
              <a:t>Annual Christmas Auction</a:t>
            </a:r>
          </a:p>
          <a:p>
            <a:pPr marL="1143000" lvl="2" indent="-457200">
              <a:spcBef>
                <a:spcPct val="20000"/>
              </a:spcBef>
              <a:buFont typeface="Wingdings" panose="05000000000000000000" pitchFamily="2" charset="2"/>
              <a:buChar char="v"/>
            </a:pPr>
            <a:r>
              <a:rPr lang="en-US" sz="2800" b="1" kern="0" dirty="0">
                <a:ln w="22225">
                  <a:noFill/>
                  <a:prstDash val="solid"/>
                </a:ln>
                <a:latin typeface="Arial"/>
              </a:rPr>
              <a:t>Donald K. Lucas Memorial Fund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3C86C19-24C7-4DB3-9992-BC2A540FCB3B}"/>
              </a:ext>
            </a:extLst>
          </p:cNvPr>
          <p:cNvSpPr/>
          <p:nvPr/>
        </p:nvSpPr>
        <p:spPr>
          <a:xfrm>
            <a:off x="0" y="0"/>
            <a:ext cx="91440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22225">
                  <a:noFill/>
                  <a:prstDash val="solid"/>
                </a:ln>
                <a:effectLst/>
              </a:rPr>
              <a:t>Online Giving</a:t>
            </a:r>
          </a:p>
          <a:p>
            <a:pPr algn="ctr"/>
            <a:r>
              <a:rPr lang="en-US" sz="4800" b="1" dirty="0">
                <a:ln w="22225">
                  <a:noFill/>
                  <a:prstDash val="solid"/>
                </a:ln>
              </a:rPr>
              <a:t>www.pitsburgtlc.org</a:t>
            </a:r>
            <a:endParaRPr lang="en-US" sz="4800" b="1" cap="none" spc="0" dirty="0">
              <a:ln w="22225">
                <a:noFill/>
                <a:prstDash val="solid"/>
              </a:ln>
              <a:effectLst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B101A4-7011-4719-A609-942255F331C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107437"/>
            <a:ext cx="1514591" cy="15394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05443C9-5CAF-4DB3-8514-7B9761E77A0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3800" y="107437"/>
            <a:ext cx="1514591" cy="1539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159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5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FBC46B3F-28A3-4FCD-9489-1F4F5B2744D7}"/>
              </a:ext>
            </a:extLst>
          </p:cNvPr>
          <p:cNvGrpSpPr/>
          <p:nvPr/>
        </p:nvGrpSpPr>
        <p:grpSpPr>
          <a:xfrm>
            <a:off x="0" y="90617"/>
            <a:ext cx="9150096" cy="2159949"/>
            <a:chOff x="0" y="4097042"/>
            <a:chExt cx="9150096" cy="2082606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8940CBF-0982-4E14-A08B-D4B00439CD6C}"/>
                </a:ext>
              </a:extLst>
            </p:cNvPr>
            <p:cNvGrpSpPr/>
            <p:nvPr/>
          </p:nvGrpSpPr>
          <p:grpSpPr>
            <a:xfrm>
              <a:off x="79248" y="4097042"/>
              <a:ext cx="9070848" cy="2082606"/>
              <a:chOff x="6145" y="4097042"/>
              <a:chExt cx="9144000" cy="2082606"/>
            </a:xfrm>
          </p:grpSpPr>
          <p:pic>
            <p:nvPicPr>
              <p:cNvPr id="1026" name="Picture 2" descr="Image result for Installing Church Council Members">
                <a:hlinkClick r:id="rId3"/>
                <a:extLst>
                  <a:ext uri="{FF2B5EF4-FFF2-40B4-BE49-F238E27FC236}">
                    <a16:creationId xmlns:a16="http://schemas.microsoft.com/office/drawing/2014/main" id="{11524E02-2A3D-4F6B-87C1-66F16C5D80C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45" y="4097042"/>
                <a:ext cx="9144000" cy="208260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3801B4D-01A3-4237-966E-52A2F1FBEF13}"/>
                  </a:ext>
                </a:extLst>
              </p:cNvPr>
              <p:cNvSpPr txBox="1"/>
              <p:nvPr/>
            </p:nvSpPr>
            <p:spPr>
              <a:xfrm>
                <a:off x="1003454" y="4881640"/>
                <a:ext cx="218059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 dirty="0">
                    <a:latin typeface="Arial Rounded MT Bold" panose="020F0704030504030204" pitchFamily="34" charset="0"/>
                  </a:rPr>
                  <a:t>Church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8EA9ABE-A6E3-4B51-8C72-D62737784307}"/>
                  </a:ext>
                </a:extLst>
              </p:cNvPr>
              <p:cNvSpPr txBox="1"/>
              <p:nvPr/>
            </p:nvSpPr>
            <p:spPr>
              <a:xfrm>
                <a:off x="5855870" y="4881639"/>
                <a:ext cx="226696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 dirty="0">
                    <a:latin typeface="Arial Rounded MT Bold" panose="020F0704030504030204" pitchFamily="34" charset="0"/>
                  </a:rPr>
                  <a:t>Council</a:t>
                </a:r>
              </a:p>
            </p:txBody>
          </p:sp>
        </p:grp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D6CC07F-A00B-492C-ACD1-F6C3C9C32B32}"/>
                </a:ext>
              </a:extLst>
            </p:cNvPr>
            <p:cNvCxnSpPr/>
            <p:nvPr/>
          </p:nvCxnSpPr>
          <p:spPr>
            <a:xfrm>
              <a:off x="0" y="4992624"/>
              <a:ext cx="3493008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1E55BA3F-9709-407D-93D5-81663B2B0832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529072"/>
              <a:ext cx="3581400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1C207BA-0173-4601-9BB0-2DB825E104FE}"/>
                </a:ext>
              </a:extLst>
            </p:cNvPr>
            <p:cNvCxnSpPr>
              <a:cxnSpLocks/>
            </p:cNvCxnSpPr>
            <p:nvPr/>
          </p:nvCxnSpPr>
          <p:spPr>
            <a:xfrm>
              <a:off x="5464209" y="4992624"/>
              <a:ext cx="3679791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E4CEC50C-63FF-4235-BFB4-5338A1DB7F8C}"/>
                </a:ext>
              </a:extLst>
            </p:cNvPr>
            <p:cNvCxnSpPr>
              <a:cxnSpLocks/>
            </p:cNvCxnSpPr>
            <p:nvPr/>
          </p:nvCxnSpPr>
          <p:spPr>
            <a:xfrm>
              <a:off x="5367528" y="5529072"/>
              <a:ext cx="3776472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F213FFA2-23B6-4F91-A6F8-C582FD2AA7DC}"/>
              </a:ext>
            </a:extLst>
          </p:cNvPr>
          <p:cNvSpPr txBox="1"/>
          <p:nvPr/>
        </p:nvSpPr>
        <p:spPr>
          <a:xfrm>
            <a:off x="-3048" y="3429000"/>
            <a:ext cx="90708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November 16, 2022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@ 7:00 pm                 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9A9D4AC-FB1E-4EA6-A12C-F6B679AD399B}"/>
              </a:ext>
            </a:extLst>
          </p:cNvPr>
          <p:cNvSpPr/>
          <p:nvPr/>
        </p:nvSpPr>
        <p:spPr>
          <a:xfrm>
            <a:off x="2074701" y="2017621"/>
            <a:ext cx="51642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en-US" sz="3600" b="1" u="sng" dirty="0">
                <a:latin typeface="Arial Rounded MT Bold" panose="020F0704030504030204" pitchFamily="34" charset="0"/>
              </a:rPr>
              <a:t>Trinity Church Council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27DDC85-5E5D-427D-AF31-B78E06C72007}"/>
              </a:ext>
            </a:extLst>
          </p:cNvPr>
          <p:cNvSpPr/>
          <p:nvPr/>
        </p:nvSpPr>
        <p:spPr>
          <a:xfrm>
            <a:off x="3200400" y="2760505"/>
            <a:ext cx="325634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en-US" sz="3600" b="1" u="sng" dirty="0">
                <a:latin typeface="Arial Rounded MT Bold" panose="020F0704030504030204" pitchFamily="34" charset="0"/>
              </a:rPr>
              <a:t>Next Meeting: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3876495-E002-489C-8167-5A5CA8C766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932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67527" y="4596011"/>
            <a:ext cx="3593973" cy="2083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64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500"/>
                            </p:stCondLst>
                            <p:childTnLst>
                              <p:par>
                                <p:cTn id="22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500"/>
                            </p:stCondLst>
                            <p:childTnLst>
                              <p:par>
                                <p:cTn id="2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9500"/>
                            </p:stCondLst>
                            <p:childTnLst>
                              <p:par>
                                <p:cTn id="3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 bldLvl="5"/>
      <p:bldP spid="15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088EDE5-8DA9-4F02-B48E-6242BD970B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304" b="29648"/>
          <a:stretch/>
        </p:blipFill>
        <p:spPr>
          <a:xfrm>
            <a:off x="0" y="770177"/>
            <a:ext cx="9144000" cy="1631898"/>
          </a:xfrm>
          <a:prstGeom prst="rect">
            <a:avLst/>
          </a:prstGeom>
        </p:spPr>
      </p:pic>
      <p:sp>
        <p:nvSpPr>
          <p:cNvPr id="3" name="Text Box 5">
            <a:extLst>
              <a:ext uri="{FF2B5EF4-FFF2-40B4-BE49-F238E27FC236}">
                <a16:creationId xmlns:a16="http://schemas.microsoft.com/office/drawing/2014/main" id="{516B001A-7AA5-4F3C-9394-7B260D545E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6200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Trinity’s Team Meetings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6C7CB7-CBAC-4E15-8015-1E1E84EE5369}"/>
              </a:ext>
            </a:extLst>
          </p:cNvPr>
          <p:cNvSpPr txBox="1"/>
          <p:nvPr/>
        </p:nvSpPr>
        <p:spPr>
          <a:xfrm>
            <a:off x="2862072" y="2701600"/>
            <a:ext cx="510235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7575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Next Meeting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TBD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@ 6:00 pm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On the Agenda – Preparing the proposed 2023 budget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EAC848-C111-4BC4-8A02-622D4E58AA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524" r="100000">
                        <a14:foregroundMark x1="5236" y1="71523" x2="5236" y2="71523"/>
                        <a14:foregroundMark x1="13089" y1="74172" x2="13089" y2="74172"/>
                        <a14:foregroundMark x1="12565" y1="64901" x2="12565" y2="64901"/>
                        <a14:foregroundMark x1="22513" y1="72185" x2="22513" y2="72185"/>
                        <a14:foregroundMark x1="31414" y1="74172" x2="31414" y2="74172"/>
                        <a14:foregroundMark x1="39267" y1="74172" x2="39267" y2="74172"/>
                        <a14:foregroundMark x1="45026" y1="77483" x2="45026" y2="77483"/>
                        <a14:foregroundMark x1="52356" y1="70199" x2="52356" y2="70199"/>
                        <a14:foregroundMark x1="70681" y1="90066" x2="70681" y2="90066"/>
                        <a14:foregroundMark x1="58115" y1="88079" x2="58115" y2="88079"/>
                        <a14:foregroundMark x1="48691" y1="88742" x2="48691" y2="88742"/>
                        <a14:foregroundMark x1="37696" y1="88079" x2="37696" y2="88079"/>
                        <a14:foregroundMark x1="81675" y1="60265" x2="81675" y2="60265"/>
                        <a14:foregroundMark x1="72251" y1="17881" x2="72251" y2="17881"/>
                        <a14:foregroundMark x1="55497" y1="12583" x2="55497" y2="12583"/>
                        <a14:foregroundMark x1="40314" y1="27815" x2="40314" y2="27815"/>
                        <a14:foregroundMark x1="45026" y1="41722" x2="45026" y2="41722"/>
                        <a14:foregroundMark x1="48691" y1="50993" x2="49738" y2="49669"/>
                        <a14:foregroundMark x1="59162" y1="51656" x2="59162" y2="51656"/>
                        <a14:foregroundMark x1="69110" y1="49669" x2="69110" y2="49669"/>
                        <a14:foregroundMark x1="75393" y1="41722" x2="75393" y2="41722"/>
                        <a14:foregroundMark x1="91623" y1="15894" x2="91623" y2="15894"/>
                        <a14:foregroundMark x1="68586" y1="60927" x2="68586" y2="60927"/>
                        <a14:foregroundMark x1="58115" y1="31788" x2="58115" y2="31788"/>
                        <a14:foregroundMark x1="87958" y1="70861" x2="87958" y2="70861"/>
                        <a14:foregroundMark x1="94241" y1="25166" x2="94241" y2="25166"/>
                        <a14:foregroundMark x1="80628" y1="52318" x2="81675" y2="50331"/>
                        <a14:foregroundMark x1="35079" y1="68212" x2="35079" y2="6821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9832" y="4180096"/>
            <a:ext cx="2971800" cy="2349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98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bldLvl="5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14858</TotalTime>
  <Words>1143</Words>
  <Application>Microsoft Office PowerPoint</Application>
  <PresentationFormat>On-screen Show (4:3)</PresentationFormat>
  <Paragraphs>215</Paragraphs>
  <Slides>33</Slides>
  <Notes>26</Notes>
  <HiddenSlides>8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2" baseType="lpstr">
      <vt:lpstr>Arial</vt:lpstr>
      <vt:lpstr>Arial Rounded MT Bold</vt:lpstr>
      <vt:lpstr>Calibri</vt:lpstr>
      <vt:lpstr>Calibri Light</vt:lpstr>
      <vt:lpstr>Dragon</vt:lpstr>
      <vt:lpstr>Franklin Gothic Demi Cond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Trinity Evangelical Lutheran Church</dc:title>
  <dc:creator>Mel Musser</dc:creator>
  <cp:lastModifiedBy>Mel Musser</cp:lastModifiedBy>
  <cp:revision>167</cp:revision>
  <cp:lastPrinted>2022-02-13T11:38:25Z</cp:lastPrinted>
  <dcterms:created xsi:type="dcterms:W3CDTF">2020-11-15T00:46:38Z</dcterms:created>
  <dcterms:modified xsi:type="dcterms:W3CDTF">2022-10-22T21:13:35Z</dcterms:modified>
</cp:coreProperties>
</file>