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9" r:id="rId4"/>
    <p:sldId id="267" r:id="rId5"/>
    <p:sldId id="271" r:id="rId6"/>
    <p:sldId id="272" r:id="rId7"/>
    <p:sldId id="273" r:id="rId8"/>
    <p:sldId id="263" r:id="rId9"/>
    <p:sldId id="270" r:id="rId10"/>
    <p:sldId id="264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D6B624B-878C-44E9-8802-0BA851229C17}" type="datetimeFigureOut">
              <a:rPr lang="en-US" smtClean="0"/>
              <a:pPr/>
              <a:t>8/8/2021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2BFDCEF-182D-43DB-AF70-AF1E36499B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533400"/>
            <a:ext cx="8382000" cy="2868168"/>
          </a:xfrm>
        </p:spPr>
        <p:txBody>
          <a:bodyPr/>
          <a:lstStyle/>
          <a:p>
            <a:r>
              <a:rPr lang="en-US" sz="5400" dirty="0">
                <a:solidFill>
                  <a:schemeClr val="bg1"/>
                </a:solidFill>
                <a:latin typeface="+mn-lt"/>
              </a:rPr>
              <a:t>How to deal with the burden of guilt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3539864"/>
            <a:ext cx="8077199" cy="1101248"/>
          </a:xfrm>
        </p:spPr>
        <p:txBody>
          <a:bodyPr>
            <a:normAutofit/>
          </a:bodyPr>
          <a:lstStyle/>
          <a:p>
            <a:r>
              <a:rPr lang="en-US" sz="5400" b="1" i="1" dirty="0"/>
              <a:t>Psalm 38:1-14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20040"/>
            <a:ext cx="10515600" cy="822960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The Consequences of Guilt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10515600" cy="5638800"/>
          </a:xfrm>
        </p:spPr>
        <p:txBody>
          <a:bodyPr>
            <a:normAutofit lnSpcReduction="10000"/>
          </a:bodyPr>
          <a:lstStyle/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Fear of rejection by God</a:t>
            </a:r>
            <a:r>
              <a:rPr lang="en-US" sz="4400" dirty="0"/>
              <a:t> </a:t>
            </a:r>
            <a:endParaRPr lang="en-US" sz="4400" b="1" dirty="0"/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Feel that God’s judgment could be imminent </a:t>
            </a:r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Feel a sense of self-punishment </a:t>
            </a:r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Experience a hindered prayer life</a:t>
            </a:r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Experience depression</a:t>
            </a:r>
            <a:r>
              <a:rPr lang="en-US" sz="4400" dirty="0"/>
              <a:t> </a:t>
            </a:r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Feel unwarranted shame</a:t>
            </a:r>
            <a:r>
              <a:rPr lang="en-US" sz="4400" dirty="0"/>
              <a:t> </a:t>
            </a:r>
          </a:p>
          <a:p>
            <a:pPr marL="857250" indent="-857250">
              <a:buFont typeface="Wingdings" pitchFamily="2" charset="2"/>
              <a:buChar char="v"/>
            </a:pPr>
            <a:r>
              <a:rPr lang="en-US" sz="4400" b="1" dirty="0"/>
              <a:t>Miss God’s direction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10439400" cy="9144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The Release from Guilt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10744200" cy="5715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400" b="1" dirty="0"/>
              <a:t>Face the guilty feelings honestly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Identify the cause of the guilty feelings </a:t>
            </a:r>
            <a:endParaRPr lang="en-US" sz="4400" dirty="0"/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Confession and repentance </a:t>
            </a:r>
            <a:endParaRPr lang="en-US" sz="4400" dirty="0"/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Choose to accept God’s forgiveness </a:t>
            </a:r>
            <a:endParaRPr lang="en-US" sz="4400" dirty="0"/>
          </a:p>
          <a:p>
            <a:pPr>
              <a:buFont typeface="Wingdings" pitchFamily="2" charset="2"/>
              <a:buChar char="v"/>
            </a:pPr>
            <a:r>
              <a:rPr lang="en-US" sz="4400" b="1"/>
              <a:t>Remember </a:t>
            </a:r>
            <a:r>
              <a:rPr lang="en-US" sz="4400" b="1" dirty="0"/>
              <a:t>that forgiveness doesn’t mean there won’t be repercussions 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200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800" dirty="0"/>
              <a:t>The threefold nature of guilt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2057400"/>
            <a:ext cx="8991600" cy="4398336"/>
          </a:xfrm>
        </p:spPr>
        <p:txBody>
          <a:bodyPr>
            <a:noAutofit/>
          </a:bodyPr>
          <a:lstStyle/>
          <a:p>
            <a:r>
              <a:rPr lang="en-US" sz="4800" b="1" dirty="0"/>
              <a:t>Emotional</a:t>
            </a:r>
          </a:p>
          <a:p>
            <a:endParaRPr lang="en-US" sz="4800" b="1" dirty="0"/>
          </a:p>
          <a:p>
            <a:r>
              <a:rPr lang="en-US" sz="4800" b="1" dirty="0"/>
              <a:t>Cultural</a:t>
            </a:r>
          </a:p>
          <a:p>
            <a:pPr>
              <a:buNone/>
            </a:pPr>
            <a:endParaRPr lang="en-US" sz="4800" b="1" dirty="0"/>
          </a:p>
          <a:p>
            <a:r>
              <a:rPr lang="en-US" sz="4800" b="1" dirty="0"/>
              <a:t>Spiritual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200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800" dirty="0"/>
              <a:t>Three possible causes of guilt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2057400"/>
            <a:ext cx="8991600" cy="4398336"/>
          </a:xfrm>
        </p:spPr>
        <p:txBody>
          <a:bodyPr>
            <a:noAutofit/>
          </a:bodyPr>
          <a:lstStyle/>
          <a:p>
            <a:r>
              <a:rPr lang="en-US" sz="4800" b="1" dirty="0"/>
              <a:t>Conscience   		Emotional  </a:t>
            </a:r>
          </a:p>
          <a:p>
            <a:pPr marL="0" indent="0">
              <a:buNone/>
            </a:pPr>
            <a:endParaRPr lang="en-US" sz="4800" b="1" dirty="0"/>
          </a:p>
          <a:p>
            <a:r>
              <a:rPr lang="en-US" sz="4800" b="1" dirty="0"/>
              <a:t>Culture				Cultural</a:t>
            </a:r>
          </a:p>
          <a:p>
            <a:pPr marL="0" indent="0">
              <a:buNone/>
            </a:pPr>
            <a:r>
              <a:rPr lang="en-US" sz="4800" b="1" dirty="0"/>
              <a:t>		</a:t>
            </a:r>
          </a:p>
          <a:p>
            <a:r>
              <a:rPr lang="en-US" sz="4800" b="1" dirty="0"/>
              <a:t>Conviction			Spiritual</a:t>
            </a:r>
          </a:p>
        </p:txBody>
      </p:sp>
    </p:spTree>
    <p:extLst>
      <p:ext uri="{BB962C8B-B14F-4D97-AF65-F5344CB8AC3E}">
        <p14:creationId xmlns:p14="http://schemas.microsoft.com/office/powerpoint/2010/main" val="395791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10668000" cy="6553200"/>
          </a:xfrm>
        </p:spPr>
        <p:txBody>
          <a:bodyPr/>
          <a:lstStyle/>
          <a:p>
            <a:pPr marL="0" indent="0" algn="l">
              <a:buNone/>
            </a:pPr>
            <a:r>
              <a:rPr lang="en-US" sz="4400" b="1" dirty="0"/>
              <a:t>Psalm 38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O Lord, rebuke me not in thy wrath: neither chasten me in thy hot displeasure.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thine arrows stick fast in me, and thy hand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presseth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me sore.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There is no soundness in my flesh because of thine anger; neither is there any rest in my bones because of my sin.</a:t>
            </a:r>
          </a:p>
          <a:p>
            <a:pPr>
              <a:buNone/>
            </a:pPr>
            <a:endParaRPr lang="en-US" sz="4400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10668000" cy="65532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mine iniquities are gone over mine head: as an heavy burden they are too heavy for me.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My wounds stink and are corrupt because of my foolishness.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I am troubled; I am bowed down greatly; I go mourning all the day long.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my loins are filled with a loathsome disease: and there is no soundness in my flesh.</a:t>
            </a:r>
          </a:p>
          <a:p>
            <a:pPr>
              <a:buNone/>
            </a:pPr>
            <a:endParaRPr lang="en-US" sz="4400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134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10668000" cy="65532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I am feeble and sore broken: I have roared by reason of the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disquietness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of my heart.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Lord, all my desire is before thee; and my groaning is not hid from thee.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My heart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panteth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my strength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faileth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me: as for the light of mine eyes, it also is gone from me.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My lovers and my friends stand aloof from my sore; and my kinsmen stand afar off.</a:t>
            </a:r>
          </a:p>
          <a:p>
            <a:pPr>
              <a:buNone/>
            </a:pPr>
            <a:endParaRPr lang="en-US" sz="4400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10668000" cy="65532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They also that seek after my life lay snares for me: and they that seek my hurt speak mischievous things, and imagine deceits all the day long.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I, as a deaf man, heard not; and I was as a dumb man that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openeth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not his mouth.</a:t>
            </a:r>
          </a:p>
          <a:p>
            <a:pPr marL="0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Thus I was as a man that heareth not, and in whose mouth are no reproofs.</a:t>
            </a:r>
          </a:p>
          <a:p>
            <a:pPr>
              <a:buNone/>
            </a:pPr>
            <a:endParaRPr lang="en-US" sz="4400" b="1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9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040"/>
            <a:ext cx="10439400" cy="670560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A Description of Guilt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10287000" cy="5236536"/>
          </a:xfrm>
        </p:spPr>
        <p:txBody>
          <a:bodyPr>
            <a:normAutofit/>
          </a:bodyPr>
          <a:lstStyle/>
          <a:p>
            <a:pPr marL="857250" indent="-857250">
              <a:buFont typeface="Wingdings" pitchFamily="2" charset="2"/>
              <a:buChar char="v"/>
            </a:pPr>
            <a:r>
              <a:rPr lang="en-US" sz="4800" b="1" dirty="0"/>
              <a:t>Defined</a:t>
            </a:r>
          </a:p>
          <a:p>
            <a:pPr marL="0" indent="0">
              <a:buNone/>
            </a:pPr>
            <a:r>
              <a:rPr lang="en-US" sz="4800" b="1" dirty="0"/>
              <a:t>	</a:t>
            </a:r>
            <a:r>
              <a:rPr lang="en-US" sz="4400" b="1" dirty="0"/>
              <a:t>A “sense” of having done wrong or 	having committed an offense</a:t>
            </a:r>
          </a:p>
          <a:p>
            <a:pPr marL="0" indent="0">
              <a:buNone/>
            </a:pPr>
            <a:endParaRPr lang="en-US" sz="4400" b="1" dirty="0"/>
          </a:p>
          <a:p>
            <a:pPr marL="857250" indent="-857250">
              <a:buNone/>
            </a:pPr>
            <a:r>
              <a:rPr lang="en-US" sz="4400" b="1" dirty="0"/>
              <a:t>	A painful feeling of self-condemnation</a:t>
            </a:r>
          </a:p>
          <a:p>
            <a:pPr marL="857250" indent="-857250">
              <a:buNone/>
            </a:pPr>
            <a:endParaRPr lang="en-US" sz="3600" b="1" dirty="0"/>
          </a:p>
          <a:p>
            <a:pPr marL="857250" indent="-857250">
              <a:buFont typeface="Wingdings" pitchFamily="2" charset="2"/>
              <a:buChar char="q"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q"/>
            </a:pPr>
            <a:endParaRPr lang="en-US" sz="28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040"/>
            <a:ext cx="10439400" cy="670560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Categories of Guilt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10287000" cy="525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4800" b="1" dirty="0"/>
              <a:t>Good guilt</a:t>
            </a:r>
          </a:p>
          <a:p>
            <a:pPr marL="0" indent="0">
              <a:buNone/>
            </a:pPr>
            <a:endParaRPr lang="en-US" sz="1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4800" b="1" dirty="0"/>
              <a:t>Bad Guilt</a:t>
            </a:r>
          </a:p>
          <a:p>
            <a:pPr marL="0" indent="0">
              <a:buNone/>
            </a:pPr>
            <a:endParaRPr lang="en-US" sz="1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4800" b="1" dirty="0"/>
              <a:t>False Guilt</a:t>
            </a:r>
          </a:p>
          <a:p>
            <a:pPr marL="0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4800" b="1" dirty="0"/>
              <a:t>True Guilt</a:t>
            </a:r>
          </a:p>
          <a:p>
            <a:pPr marL="857250" indent="-857250">
              <a:buNone/>
            </a:pPr>
            <a:endParaRPr lang="en-US" sz="3600" b="1" dirty="0"/>
          </a:p>
          <a:p>
            <a:pPr marL="857250" indent="-857250">
              <a:buFont typeface="Wingdings" pitchFamily="2" charset="2"/>
              <a:buChar char="q"/>
            </a:pPr>
            <a:endParaRPr lang="en-US" sz="2800" b="1" dirty="0"/>
          </a:p>
          <a:p>
            <a:pPr marL="857250" indent="-857250">
              <a:buFont typeface="Wingdings" pitchFamily="2" charset="2"/>
              <a:buChar char="q"/>
            </a:pP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60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133</TotalTime>
  <Words>436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system-ui</vt:lpstr>
      <vt:lpstr>Trebuchet MS</vt:lpstr>
      <vt:lpstr>Wingdings</vt:lpstr>
      <vt:lpstr>Wingdings 2</vt:lpstr>
      <vt:lpstr>Opulent</vt:lpstr>
      <vt:lpstr>How to deal with the burden of guilt</vt:lpstr>
      <vt:lpstr>The threefold nature of guilt</vt:lpstr>
      <vt:lpstr>Three possible causes of guilt</vt:lpstr>
      <vt:lpstr>PowerPoint Presentation</vt:lpstr>
      <vt:lpstr>PowerPoint Presentation</vt:lpstr>
      <vt:lpstr>PowerPoint Presentation</vt:lpstr>
      <vt:lpstr>PowerPoint Presentation</vt:lpstr>
      <vt:lpstr>A Description of Guilt</vt:lpstr>
      <vt:lpstr>Categories of Guilt</vt:lpstr>
      <vt:lpstr>The Consequences of Guilt </vt:lpstr>
      <vt:lpstr>The Release from Guilt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Want Me to Do God???</dc:title>
  <dc:creator>Paul Young</dc:creator>
  <cp:lastModifiedBy>Summers Baptist Church</cp:lastModifiedBy>
  <cp:revision>21</cp:revision>
  <dcterms:created xsi:type="dcterms:W3CDTF">2009-03-08T14:36:48Z</dcterms:created>
  <dcterms:modified xsi:type="dcterms:W3CDTF">2021-08-08T14:24:44Z</dcterms:modified>
</cp:coreProperties>
</file>