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8" r:id="rId3"/>
    <p:sldId id="257" r:id="rId4"/>
    <p:sldId id="277" r:id="rId5"/>
    <p:sldId id="258" r:id="rId6"/>
    <p:sldId id="278" r:id="rId7"/>
    <p:sldId id="259" r:id="rId8"/>
    <p:sldId id="260" r:id="rId9"/>
    <p:sldId id="261" r:id="rId10"/>
    <p:sldId id="279" r:id="rId11"/>
    <p:sldId id="262" r:id="rId12"/>
    <p:sldId id="263" r:id="rId13"/>
    <p:sldId id="280" r:id="rId14"/>
    <p:sldId id="264" r:id="rId15"/>
    <p:sldId id="281" r:id="rId16"/>
    <p:sldId id="266" r:id="rId17"/>
    <p:sldId id="282" r:id="rId18"/>
    <p:sldId id="267" r:id="rId19"/>
    <p:sldId id="283" r:id="rId20"/>
    <p:sldId id="268" r:id="rId21"/>
    <p:sldId id="284" r:id="rId22"/>
    <p:sldId id="285" r:id="rId23"/>
    <p:sldId id="286" r:id="rId24"/>
    <p:sldId id="269" r:id="rId25"/>
    <p:sldId id="288" r:id="rId26"/>
    <p:sldId id="287" r:id="rId27"/>
    <p:sldId id="270" r:id="rId28"/>
    <p:sldId id="271" r:id="rId29"/>
    <p:sldId id="289" r:id="rId30"/>
    <p:sldId id="290" r:id="rId31"/>
    <p:sldId id="272" r:id="rId32"/>
    <p:sldId id="291" r:id="rId33"/>
    <p:sldId id="292" r:id="rId34"/>
    <p:sldId id="293" r:id="rId35"/>
    <p:sldId id="294" r:id="rId36"/>
    <p:sldId id="295" r:id="rId37"/>
    <p:sldId id="296" r:id="rId38"/>
    <p:sldId id="274" r:id="rId39"/>
    <p:sldId id="297" r:id="rId40"/>
    <p:sldId id="298" r:id="rId41"/>
    <p:sldId id="299" r:id="rId42"/>
    <p:sldId id="275" r:id="rId43"/>
    <p:sldId id="300" r:id="rId44"/>
    <p:sldId id="27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43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p:cViewPr varScale="1">
        <p:scale>
          <a:sx n="99" d="100"/>
          <a:sy n="99" d="100"/>
        </p:scale>
        <p:origin x="17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A30F65-C728-431E-9E74-CB53D1B9C8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553CC4-EDAC-4156-BEBF-77E2E86E4BE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6745C-94B2-4D3D-B83C-AB656AAE053A}" type="datetimeFigureOut">
              <a:rPr lang="en-US" smtClean="0"/>
              <a:t>8/12/2020</a:t>
            </a:fld>
            <a:endParaRPr lang="en-US"/>
          </a:p>
        </p:txBody>
      </p:sp>
      <p:sp>
        <p:nvSpPr>
          <p:cNvPr id="4" name="Slide Image Placeholder 3">
            <a:extLst>
              <a:ext uri="{FF2B5EF4-FFF2-40B4-BE49-F238E27FC236}">
                <a16:creationId xmlns:a16="http://schemas.microsoft.com/office/drawing/2014/main" id="{06EC41DF-BC81-440D-BA80-37124882665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09FC0F75-B939-441B-B429-42D71B834B0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AAFFEA8-C91A-4D50-AC92-937FAC40E0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9D8960BD-0716-4CA3-B850-BAB43A1C69B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6180F-1B4B-4E9F-8938-6E48CA2BA93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883D08-3DFA-4956-AA80-D384EBB7F1F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024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83D08-3DFA-4956-AA80-D384EBB7F1F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429226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83D08-3DFA-4956-AA80-D384EBB7F1F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396097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83D08-3DFA-4956-AA80-D384EBB7F1F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82418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83D08-3DFA-4956-AA80-D384EBB7F1FE}"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2364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883D08-3DFA-4956-AA80-D384EBB7F1F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74504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883D08-3DFA-4956-AA80-D384EBB7F1FE}"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158831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883D08-3DFA-4956-AA80-D384EBB7F1FE}"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389516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83D08-3DFA-4956-AA80-D384EBB7F1FE}"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12541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83D08-3DFA-4956-AA80-D384EBB7F1F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369647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83D08-3DFA-4956-AA80-D384EBB7F1FE}"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95314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83D08-3DFA-4956-AA80-D384EBB7F1FE}" type="datetimeFigureOut">
              <a:rPr lang="en-US" smtClean="0"/>
              <a:t>8/12/2020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907EA-E91F-4DDE-A5A4-61482F623A32}" type="slidenum">
              <a:rPr lang="en-US" smtClean="0"/>
              <a:t>‹#›</a:t>
            </a:fld>
            <a:endParaRPr lang="en-US"/>
          </a:p>
        </p:txBody>
      </p:sp>
    </p:spTree>
    <p:extLst>
      <p:ext uri="{BB962C8B-B14F-4D97-AF65-F5344CB8AC3E}">
        <p14:creationId xmlns:p14="http://schemas.microsoft.com/office/powerpoint/2010/main" val="1643403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9220200" cy="2895600"/>
          </a:xfrm>
        </p:spPr>
        <p:txBody>
          <a:bodyPr>
            <a:noAutofit/>
          </a:bodyPr>
          <a:lstStyle/>
          <a:p>
            <a:pPr lvl="0" defTabSz="685800">
              <a:spcBef>
                <a:spcPts val="0"/>
              </a:spcBef>
              <a:defRPr/>
            </a:pPr>
            <a:r>
              <a:rPr lang="es-ES" sz="4050" b="1" dirty="0">
                <a:solidFill>
                  <a:srgbClr val="FFFF00"/>
                </a:solidFill>
                <a:latin typeface="MV Boli" panose="02000500030200090000" pitchFamily="2" charset="0"/>
                <a:ea typeface="+mn-ea"/>
                <a:cs typeface="MV Boli" panose="02000500030200090000" pitchFamily="2" charset="0"/>
              </a:rPr>
              <a:t>BUENAS NOCHES….Y </a:t>
            </a:r>
            <a:br>
              <a:rPr lang="es-ES" sz="4050" b="1" dirty="0">
                <a:solidFill>
                  <a:srgbClr val="FFFF00"/>
                </a:solidFill>
                <a:latin typeface="MV Boli" panose="02000500030200090000" pitchFamily="2" charset="0"/>
                <a:ea typeface="+mn-ea"/>
                <a:cs typeface="MV Boli" panose="02000500030200090000" pitchFamily="2" charset="0"/>
              </a:rPr>
            </a:br>
            <a:r>
              <a:rPr lang="es-ES" sz="4050" b="1" dirty="0">
                <a:solidFill>
                  <a:srgbClr val="FFFF00"/>
                </a:solidFill>
                <a:latin typeface="MV Boli" panose="02000500030200090000" pitchFamily="2" charset="0"/>
                <a:ea typeface="+mn-ea"/>
                <a:cs typeface="MV Boli" panose="02000500030200090000" pitchFamily="2" charset="0"/>
              </a:rPr>
              <a:t>BIENVENIDOS A NUESTRA NOCHE DE ESTUDIOS BÍBLICOS</a:t>
            </a:r>
            <a:br>
              <a:rPr lang="es-ES" sz="4050" b="1" dirty="0">
                <a:solidFill>
                  <a:srgbClr val="FFFF00"/>
                </a:solidFill>
                <a:latin typeface="MV Boli" panose="02000500030200090000" pitchFamily="2" charset="0"/>
                <a:ea typeface="+mn-ea"/>
                <a:cs typeface="MV Boli" panose="02000500030200090000" pitchFamily="2" charset="0"/>
              </a:rPr>
            </a:br>
            <a:r>
              <a:rPr lang="es-ES" sz="4050" b="1" dirty="0">
                <a:solidFill>
                  <a:srgbClr val="FFFF00"/>
                </a:solidFill>
                <a:latin typeface="MV Boli" panose="02000500030200090000" pitchFamily="2" charset="0"/>
                <a:ea typeface="+mn-ea"/>
                <a:cs typeface="MV Boli" panose="02000500030200090000" pitchFamily="2" charset="0"/>
              </a:rPr>
              <a:t>DONDE EL APRENDIZAJE DE LA PALABRA DE DIOS ES NUESTRA </a:t>
            </a:r>
            <a:br>
              <a:rPr lang="es-ES" sz="4050" b="1" dirty="0">
                <a:solidFill>
                  <a:srgbClr val="FFFF00"/>
                </a:solidFill>
                <a:latin typeface="MV Boli" panose="02000500030200090000" pitchFamily="2" charset="0"/>
                <a:ea typeface="+mn-ea"/>
                <a:cs typeface="MV Boli" panose="02000500030200090000" pitchFamily="2" charset="0"/>
              </a:rPr>
            </a:br>
            <a:r>
              <a:rPr lang="es-ES" sz="4050" b="1" dirty="0">
                <a:solidFill>
                  <a:srgbClr val="FFFF00"/>
                </a:solidFill>
                <a:latin typeface="MV Boli" panose="02000500030200090000" pitchFamily="2" charset="0"/>
                <a:ea typeface="+mn-ea"/>
                <a:cs typeface="MV Boli" panose="02000500030200090000" pitchFamily="2" charset="0"/>
              </a:rPr>
              <a:t>FUENTE PARA SER BUENOS EJEMPLOS EN LA Fe!</a:t>
            </a:r>
            <a:br>
              <a:rPr lang="en-US" sz="3300" b="1" dirty="0">
                <a:solidFill>
                  <a:srgbClr val="FFFF00"/>
                </a:solidFill>
                <a:latin typeface="MV Boli" panose="02000500030200090000" pitchFamily="2" charset="0"/>
                <a:ea typeface="+mn-ea"/>
                <a:cs typeface="MV Boli" panose="02000500030200090000" pitchFamily="2" charset="0"/>
              </a:rPr>
            </a:br>
            <a:r>
              <a:rPr lang="en-US" sz="3300" b="1" u="sng" dirty="0">
                <a:solidFill>
                  <a:srgbClr val="FFFF00"/>
                </a:solidFill>
                <a:latin typeface="MV Boli" panose="02000500030200090000" pitchFamily="2" charset="0"/>
                <a:ea typeface="+mn-ea"/>
                <a:cs typeface="MV Boli" panose="02000500030200090000" pitchFamily="2" charset="0"/>
              </a:rPr>
              <a:t>Dios me los illumine!!!</a:t>
            </a:r>
            <a:br>
              <a:rPr lang="en-US" sz="3300" b="1" u="sng" dirty="0">
                <a:solidFill>
                  <a:srgbClr val="FFFF00"/>
                </a:solidFill>
                <a:latin typeface="MV Boli" panose="02000500030200090000" pitchFamily="2" charset="0"/>
                <a:ea typeface="+mn-ea"/>
                <a:cs typeface="MV Boli" panose="02000500030200090000" pitchFamily="2" charset="0"/>
              </a:rPr>
            </a:br>
            <a:r>
              <a:rPr lang="en-US" sz="3300" b="1" u="sng" dirty="0">
                <a:solidFill>
                  <a:srgbClr val="FFFF00"/>
                </a:solidFill>
                <a:latin typeface="MV Boli" panose="02000500030200090000" pitchFamily="2" charset="0"/>
                <a:ea typeface="+mn-ea"/>
                <a:cs typeface="MV Boli" panose="02000500030200090000" pitchFamily="2" charset="0"/>
              </a:rPr>
              <a:t>PASTOR CARLOS SEPULVEDA</a:t>
            </a:r>
            <a:br>
              <a:rPr lang="en-US" sz="3300" b="1" dirty="0">
                <a:solidFill>
                  <a:srgbClr val="FFFF00"/>
                </a:solidFill>
                <a:latin typeface="MV Boli" panose="02000500030200090000" pitchFamily="2" charset="0"/>
                <a:ea typeface="+mn-ea"/>
                <a:cs typeface="MV Boli" panose="02000500030200090000" pitchFamily="2" charset="0"/>
              </a:rPr>
            </a:br>
            <a:r>
              <a:rPr lang="en-US" sz="3300" b="1" u="sng" dirty="0">
                <a:solidFill>
                  <a:srgbClr val="FFFF00"/>
                </a:solidFill>
                <a:latin typeface="MV Boli" panose="02000500030200090000" pitchFamily="2" charset="0"/>
                <a:ea typeface="+mn-ea"/>
                <a:cs typeface="MV Boli" panose="02000500030200090000" pitchFamily="2" charset="0"/>
              </a:rPr>
              <a:t>IGLESIA LA GRACIA DEL PRIMOGENITO</a:t>
            </a:r>
            <a:endParaRPr lang="en-US" sz="6000" b="1" u="sng" dirty="0">
              <a:solidFill>
                <a:srgbClr val="FFFF0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5990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D1D7DE-327D-478A-B78D-3CE408FEEC71}"/>
              </a:ext>
            </a:extLst>
          </p:cNvPr>
          <p:cNvSpPr>
            <a:spLocks noGrp="1"/>
          </p:cNvSpPr>
          <p:nvPr>
            <p:ph idx="1"/>
          </p:nvPr>
        </p:nvSpPr>
        <p:spPr>
          <a:xfrm>
            <a:off x="1240022" y="-304800"/>
            <a:ext cx="7827778" cy="7162800"/>
          </a:xfrm>
        </p:spPr>
        <p:txBody>
          <a:bodyPr anchor="t">
            <a:normAutofit/>
          </a:bodyPr>
          <a:lstStyle/>
          <a:p>
            <a:pPr marL="342900" marR="0" lvl="0" indent="-342900" defTabSz="914400" rtl="0" eaLnBrk="1" fontAlgn="auto" latinLnBrk="0" hangingPunct="1">
              <a:spcBef>
                <a:spcPct val="20000"/>
              </a:spcBef>
              <a:spcAft>
                <a:spcPts val="0"/>
              </a:spcAft>
              <a:buClrTx/>
              <a:buSzTx/>
              <a:buFont typeface="Arial" pitchFamily="34" charset="0"/>
              <a:buChar char="•"/>
              <a:tabLst/>
              <a:defRPr/>
            </a:pPr>
            <a:endParaRPr kumimoji="0" lang="es-ES" sz="2100" b="1" i="0" u="none" strike="noStrike" kern="1200" cap="none" spc="0" normalizeH="0" baseline="0" noProof="0" dirty="0">
              <a:ln>
                <a:noFill/>
              </a:ln>
              <a:effectLst/>
              <a:uLnTx/>
              <a:uFillTx/>
              <a:latin typeface="Calibri"/>
              <a:ea typeface="+mn-ea"/>
              <a:cs typeface="+mn-cs"/>
            </a:endParaRP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kumimoji="0" lang="es-ES" b="1" i="0" u="none" strike="noStrike" kern="1200" cap="none" spc="0" normalizeH="0" baseline="0" noProof="0" dirty="0">
                <a:ln>
                  <a:noFill/>
                </a:ln>
                <a:effectLst/>
                <a:uLnTx/>
                <a:uFillTx/>
                <a:latin typeface="Calibri"/>
                <a:ea typeface="+mn-ea"/>
                <a:cs typeface="+mn-cs"/>
              </a:rPr>
              <a:t>Todas sus promesas Incluyen cosas tales como: Paz, Gozo, Perdón y Vida Eterna. </a:t>
            </a:r>
          </a:p>
          <a:p>
            <a:pPr marL="0" marR="0" lvl="0" indent="0" defTabSz="914400" rtl="0" eaLnBrk="1" fontAlgn="auto" latinLnBrk="0" hangingPunct="1">
              <a:spcBef>
                <a:spcPct val="20000"/>
              </a:spcBef>
              <a:spcAft>
                <a:spcPts val="0"/>
              </a:spcAft>
              <a:buClrTx/>
              <a:buSzTx/>
              <a:buNone/>
              <a:tabLst/>
              <a:defRPr/>
            </a:pPr>
            <a:endParaRPr lang="es-ES" b="1" noProof="0" dirty="0">
              <a:latin typeface="Calibri"/>
            </a:endParaRPr>
          </a:p>
          <a:p>
            <a:pPr marL="0" marR="0" lvl="0" indent="0" defTabSz="914400" rtl="0" eaLnBrk="1" fontAlgn="auto" latinLnBrk="0" hangingPunct="1">
              <a:spcBef>
                <a:spcPct val="20000"/>
              </a:spcBef>
              <a:spcAft>
                <a:spcPts val="0"/>
              </a:spcAft>
              <a:buClrTx/>
              <a:buSzTx/>
              <a:buNone/>
              <a:tabLst/>
              <a:defRPr/>
            </a:pPr>
            <a:r>
              <a:rPr kumimoji="0" lang="es-ES" sz="2800" b="1" i="0" u="none" strike="noStrike" kern="1200" cap="none" spc="0" normalizeH="0" baseline="0" noProof="0" dirty="0">
                <a:ln>
                  <a:noFill/>
                </a:ln>
                <a:effectLst/>
                <a:uLnTx/>
                <a:uFillTx/>
                <a:latin typeface="Calibri"/>
                <a:ea typeface="+mn-ea"/>
                <a:cs typeface="+mn-cs"/>
              </a:rPr>
              <a:t>   </a:t>
            </a:r>
            <a:r>
              <a:rPr kumimoji="0" lang="es-ES" sz="3600" b="1" i="0" u="none" strike="noStrike" kern="1200" cap="none" spc="0" normalizeH="0" baseline="0" noProof="0" dirty="0">
                <a:ln>
                  <a:noFill/>
                </a:ln>
                <a:effectLst/>
                <a:uLnTx/>
                <a:uFillTx/>
                <a:latin typeface="Calibri"/>
                <a:ea typeface="+mn-ea"/>
                <a:cs typeface="+mn-cs"/>
              </a:rPr>
              <a:t>Nunca fallan, ni una promesa de Dios ha fallado, </a:t>
            </a:r>
            <a:endParaRPr kumimoji="0" lang="es-ES" sz="2800" b="1" i="0" u="none" strike="noStrike" kern="1200" cap="none" spc="0" normalizeH="0" baseline="0" noProof="0" dirty="0">
              <a:ln>
                <a:noFill/>
              </a:ln>
              <a:effectLst/>
              <a:uLnTx/>
              <a:uFillTx/>
              <a:latin typeface="Calibri"/>
              <a:ea typeface="+mn-ea"/>
              <a:cs typeface="+mn-cs"/>
            </a:endParaRPr>
          </a:p>
          <a:p>
            <a:pPr marL="0" marR="0" lvl="0" indent="0" defTabSz="914400" rtl="0" eaLnBrk="1" fontAlgn="auto" latinLnBrk="0" hangingPunct="1">
              <a:spcBef>
                <a:spcPct val="20000"/>
              </a:spcBef>
              <a:spcAft>
                <a:spcPts val="0"/>
              </a:spcAft>
              <a:buClrTx/>
              <a:buSzTx/>
              <a:buNone/>
              <a:tabLst/>
              <a:defRPr/>
            </a:pPr>
            <a:endParaRPr lang="es-ES" sz="2800" b="1" dirty="0">
              <a:latin typeface="Calibri"/>
            </a:endParaRPr>
          </a:p>
          <a:p>
            <a:pPr marL="0" marR="0" lvl="0" indent="0" defTabSz="914400" rtl="0" eaLnBrk="1" fontAlgn="auto" latinLnBrk="0" hangingPunct="1">
              <a:spcBef>
                <a:spcPct val="20000"/>
              </a:spcBef>
              <a:spcAft>
                <a:spcPts val="0"/>
              </a:spcAft>
              <a:buClrTx/>
              <a:buSzTx/>
              <a:buNone/>
              <a:tabLst/>
              <a:defRPr/>
            </a:pPr>
            <a:r>
              <a:rPr kumimoji="0" lang="es-ES" b="1" i="0" u="none" strike="noStrike" kern="1200" cap="none" spc="0" normalizeH="0" baseline="0" noProof="0" dirty="0">
                <a:ln>
                  <a:noFill/>
                </a:ln>
                <a:effectLst/>
                <a:uLnTx/>
                <a:uFillTx/>
                <a:latin typeface="Calibri"/>
                <a:ea typeface="+mn-ea"/>
                <a:cs typeface="+mn-cs"/>
              </a:rPr>
              <a:t>    2 Pedro 3:9. </a:t>
            </a:r>
          </a:p>
          <a:p>
            <a:pPr marL="342900" marR="0" lvl="0" indent="-342900" defTabSz="914400" rtl="0" eaLnBrk="1" fontAlgn="auto" latinLnBrk="0" hangingPunct="1">
              <a:spcBef>
                <a:spcPct val="20000"/>
              </a:spcBef>
              <a:spcAft>
                <a:spcPts val="0"/>
              </a:spcAft>
              <a:buClrTx/>
              <a:buSzTx/>
              <a:buFont typeface="Arial" pitchFamily="34" charset="0"/>
              <a:buChar char="•"/>
              <a:tabLst/>
              <a:defRPr/>
            </a:pPr>
            <a:r>
              <a:rPr lang="es-ES" b="1" i="0" baseline="30000" dirty="0">
                <a:effectLst/>
                <a:latin typeface="system-ui"/>
              </a:rPr>
              <a:t> </a:t>
            </a:r>
            <a:r>
              <a:rPr lang="es-ES" b="1" i="0" dirty="0">
                <a:solidFill>
                  <a:srgbClr val="0000FF"/>
                </a:solidFill>
                <a:effectLst/>
                <a:latin typeface="system-ui"/>
              </a:rPr>
              <a:t>El Señor no retarda su promesa, según algunos la tienen por tardanza, sino que es paciente para con nosotros, no queriendo que ninguno perezca, sino que todos procedan al arrepentimiento.</a:t>
            </a:r>
            <a:endParaRPr kumimoji="0" lang="es-ES" b="1" i="0" u="none" strike="noStrike" kern="1200" cap="none" spc="0" normalizeH="0" baseline="0" noProof="0" dirty="0">
              <a:ln>
                <a:noFill/>
              </a:ln>
              <a:solidFill>
                <a:srgbClr val="0000FF"/>
              </a:solidFill>
              <a:effectLst/>
              <a:uLnTx/>
              <a:uFillTx/>
              <a:latin typeface="Calibri"/>
            </a:endParaRPr>
          </a:p>
          <a:p>
            <a:endParaRPr lang="en-US" sz="2100" dirty="0"/>
          </a:p>
        </p:txBody>
      </p:sp>
    </p:spTree>
    <p:extLst>
      <p:ext uri="{BB962C8B-B14F-4D97-AF65-F5344CB8AC3E}">
        <p14:creationId xmlns:p14="http://schemas.microsoft.com/office/powerpoint/2010/main" val="40119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0" y="1243013"/>
            <a:ext cx="3371850" cy="4371974"/>
          </a:xfrm>
        </p:spPr>
        <p:txBody>
          <a:bodyPr>
            <a:normAutofit/>
          </a:bodyPr>
          <a:lstStyle/>
          <a:p>
            <a:r>
              <a:rPr lang="en-US" sz="4800" b="1" u="sng" dirty="0">
                <a:solidFill>
                  <a:schemeClr val="tx2"/>
                </a:solidFill>
              </a:rPr>
              <a:t>SON </a:t>
            </a:r>
            <a:br>
              <a:rPr lang="en-US" sz="4800" b="1" u="sng" dirty="0">
                <a:solidFill>
                  <a:schemeClr val="tx2"/>
                </a:solidFill>
              </a:rPr>
            </a:br>
            <a:r>
              <a:rPr lang="en-US" sz="4800" b="1" u="sng" dirty="0">
                <a:solidFill>
                  <a:schemeClr val="tx2"/>
                </a:solidFill>
              </a:rPr>
              <a:t>PRECIOSAS PORQUE: </a:t>
            </a:r>
          </a:p>
        </p:txBody>
      </p:sp>
      <p:sp>
        <p:nvSpPr>
          <p:cNvPr id="3" name="Content Placeholder 2"/>
          <p:cNvSpPr>
            <a:spLocks noGrp="1"/>
          </p:cNvSpPr>
          <p:nvPr>
            <p:ph idx="1"/>
          </p:nvPr>
        </p:nvSpPr>
        <p:spPr>
          <a:xfrm>
            <a:off x="3657599" y="109501"/>
            <a:ext cx="5486171" cy="6748499"/>
          </a:xfrm>
        </p:spPr>
        <p:txBody>
          <a:bodyPr anchor="ctr">
            <a:normAutofit/>
          </a:bodyPr>
          <a:lstStyle/>
          <a:p>
            <a:endParaRPr lang="es-ES" sz="1600" b="1" dirty="0">
              <a:solidFill>
                <a:schemeClr val="tx2"/>
              </a:solidFill>
            </a:endParaRPr>
          </a:p>
          <a:p>
            <a:r>
              <a:rPr lang="es-ES" sz="2800" b="1" dirty="0">
                <a:solidFill>
                  <a:srgbClr val="002060"/>
                </a:solidFill>
              </a:rPr>
              <a:t>Toda la riqueza del universo no puede comprar las promesas de Dios no son algo que se ideó en un momento fugaz de liberalidad. </a:t>
            </a:r>
          </a:p>
          <a:p>
            <a:r>
              <a:rPr lang="es-ES" sz="2800" b="1" dirty="0">
                <a:solidFill>
                  <a:srgbClr val="002060"/>
                </a:solidFill>
              </a:rPr>
              <a:t>Desde el primer período de la historia humana, en la caída del hombre, tenemos las promesas de Dios, </a:t>
            </a:r>
          </a:p>
          <a:p>
            <a:endParaRPr lang="es-ES" sz="2800" b="1" dirty="0">
              <a:solidFill>
                <a:srgbClr val="002060"/>
              </a:solidFill>
            </a:endParaRPr>
          </a:p>
          <a:p>
            <a:r>
              <a:rPr lang="es-ES" sz="2800" b="1" dirty="0">
                <a:solidFill>
                  <a:srgbClr val="0000FF"/>
                </a:solidFill>
              </a:rPr>
              <a:t>Tito 1:2. "la esperanza de la vida eterna que Dios, que no puede mentir, prometió hace mucho tiempo"</a:t>
            </a:r>
          </a:p>
          <a:p>
            <a:endParaRPr lang="en-US" sz="1600" dirty="0">
              <a:solidFill>
                <a:schemeClr val="tx2"/>
              </a:solidFill>
            </a:endParaRPr>
          </a:p>
        </p:txBody>
      </p:sp>
    </p:spTree>
    <p:extLst>
      <p:ext uri="{BB962C8B-B14F-4D97-AF65-F5344CB8AC3E}">
        <p14:creationId xmlns:p14="http://schemas.microsoft.com/office/powerpoint/2010/main" val="3701054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452" y="24236"/>
            <a:ext cx="4939868" cy="1286160"/>
          </a:xfrm>
        </p:spPr>
        <p:txBody>
          <a:bodyPr anchor="b">
            <a:normAutofit/>
          </a:bodyPr>
          <a:lstStyle/>
          <a:p>
            <a:pPr>
              <a:lnSpc>
                <a:spcPct val="90000"/>
              </a:lnSpc>
            </a:pPr>
            <a:r>
              <a:rPr lang="en-US" sz="4100" b="1" u="sng" dirty="0">
                <a:solidFill>
                  <a:srgbClr val="0000FF"/>
                </a:solidFill>
              </a:rPr>
              <a:t>EL CARÁCTER DEL PROMETEDOR</a:t>
            </a:r>
          </a:p>
        </p:txBody>
      </p:sp>
      <p:sp>
        <p:nvSpPr>
          <p:cNvPr id="3" name="Content Placeholder 2"/>
          <p:cNvSpPr>
            <a:spLocks noGrp="1"/>
          </p:cNvSpPr>
          <p:nvPr>
            <p:ph idx="1"/>
          </p:nvPr>
        </p:nvSpPr>
        <p:spPr>
          <a:xfrm>
            <a:off x="3352742" y="1231319"/>
            <a:ext cx="5667287" cy="5626681"/>
          </a:xfrm>
        </p:spPr>
        <p:txBody>
          <a:bodyPr>
            <a:normAutofit fontScale="92500"/>
          </a:bodyPr>
          <a:lstStyle/>
          <a:p>
            <a:r>
              <a:rPr lang="es-ES" sz="2800" b="1" u="sng" dirty="0"/>
              <a:t>PORQUE ESTO DETERMINA EL VALOR DE LA PROMESA….</a:t>
            </a:r>
          </a:p>
          <a:p>
            <a:r>
              <a:rPr lang="es-ES" sz="4000" b="1" dirty="0"/>
              <a:t>Como ejemplo: Cada día miles hacen los votos y promesas matrimoniales tradicionales. </a:t>
            </a:r>
          </a:p>
          <a:p>
            <a:r>
              <a:rPr lang="es-ES" sz="4000" b="1" dirty="0"/>
              <a:t>"¿Prometes amar, apreciar, aferrarte a ella, etc. mientras ambos vivan?" </a:t>
            </a:r>
          </a:p>
          <a:p>
            <a:endParaRPr lang="en-US" sz="1700" dirty="0"/>
          </a:p>
        </p:txBody>
      </p:sp>
      <p:pic>
        <p:nvPicPr>
          <p:cNvPr id="5" name="Picture 4">
            <a:extLst>
              <a:ext uri="{FF2B5EF4-FFF2-40B4-BE49-F238E27FC236}">
                <a16:creationId xmlns:a16="http://schemas.microsoft.com/office/drawing/2014/main" id="{07201F16-4177-41B8-87B6-148554DBB5C8}"/>
              </a:ext>
            </a:extLst>
          </p:cNvPr>
          <p:cNvPicPr>
            <a:picLocks noChangeAspect="1"/>
          </p:cNvPicPr>
          <p:nvPr/>
        </p:nvPicPr>
        <p:blipFill rotWithShape="1">
          <a:blip r:embed="rId2"/>
          <a:srcRect l="36017" r="35467"/>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5780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762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168866" cy="1325563"/>
          </a:xfrm>
        </p:spPr>
        <p:txBody>
          <a:bodyPr>
            <a:normAutofit/>
          </a:bodyPr>
          <a:lstStyle/>
          <a:p>
            <a:pPr>
              <a:lnSpc>
                <a:spcPct val="90000"/>
              </a:lnSpc>
            </a:pPr>
            <a:r>
              <a:rPr lang="en-US" sz="4100" b="1" u="sng" dirty="0"/>
              <a:t>EL CARÁCTER DEL PROMETEDOR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825625"/>
            <a:ext cx="4168866" cy="4351338"/>
          </a:xfrm>
        </p:spPr>
        <p:txBody>
          <a:bodyPr>
            <a:normAutofit lnSpcReduction="10000"/>
          </a:bodyPr>
          <a:lstStyle/>
          <a:p>
            <a:r>
              <a:rPr lang="es-ES" b="1" dirty="0"/>
              <a:t>Sin embargo, cada día miles rompen esa promesa -- que, sin duda, no valía mucho. </a:t>
            </a:r>
          </a:p>
          <a:p>
            <a:r>
              <a:rPr lang="es-ES" b="1" dirty="0"/>
              <a:t>¿por qué? </a:t>
            </a:r>
          </a:p>
          <a:p>
            <a:r>
              <a:rPr lang="es-ES" b="1" dirty="0"/>
              <a:t>Porque el carácter del prometedor no era lo que debía ser. </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245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8" name="Freeform: Shape 2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26670" y="1145254"/>
            <a:ext cx="2891790" cy="4371974"/>
          </a:xfrm>
        </p:spPr>
        <p:txBody>
          <a:bodyPr>
            <a:normAutofit/>
          </a:bodyPr>
          <a:lstStyle/>
          <a:p>
            <a:r>
              <a:rPr lang="en-US" sz="3200" b="1" u="sng" dirty="0">
                <a:solidFill>
                  <a:srgbClr val="0000FF"/>
                </a:solidFill>
              </a:rPr>
              <a:t>CARÁCTER </a:t>
            </a:r>
            <a:br>
              <a:rPr lang="en-US" sz="3200" b="1" u="sng" dirty="0">
                <a:solidFill>
                  <a:srgbClr val="0000FF"/>
                </a:solidFill>
              </a:rPr>
            </a:br>
            <a:r>
              <a:rPr lang="en-US" sz="3200" b="1" u="sng" dirty="0">
                <a:solidFill>
                  <a:srgbClr val="0000FF"/>
                </a:solidFill>
              </a:rPr>
              <a:t>DEL PROMETEDOR</a:t>
            </a:r>
          </a:p>
        </p:txBody>
      </p:sp>
      <p:sp>
        <p:nvSpPr>
          <p:cNvPr id="3" name="Content Placeholder 2"/>
          <p:cNvSpPr>
            <a:spLocks noGrp="1"/>
          </p:cNvSpPr>
          <p:nvPr>
            <p:ph idx="1"/>
          </p:nvPr>
        </p:nvSpPr>
        <p:spPr>
          <a:xfrm>
            <a:off x="3437687" y="0"/>
            <a:ext cx="5706083" cy="6662482"/>
          </a:xfrm>
        </p:spPr>
        <p:txBody>
          <a:bodyPr anchor="ctr">
            <a:normAutofit lnSpcReduction="10000"/>
          </a:bodyPr>
          <a:lstStyle/>
          <a:p>
            <a:r>
              <a:rPr lang="es-ES" sz="2800" b="1" dirty="0">
                <a:solidFill>
                  <a:schemeClr val="tx2"/>
                </a:solidFill>
              </a:rPr>
              <a:t>Muchas personas hacen promesas que permitimos </a:t>
            </a:r>
            <a:r>
              <a:rPr lang="es-ES" sz="2800" b="1" dirty="0" err="1">
                <a:solidFill>
                  <a:schemeClr val="tx2"/>
                </a:solidFill>
              </a:rPr>
              <a:t>oir</a:t>
            </a:r>
            <a:r>
              <a:rPr lang="es-ES" sz="2800" b="1" dirty="0">
                <a:solidFill>
                  <a:schemeClr val="tx2"/>
                </a:solidFill>
              </a:rPr>
              <a:t> en un oído y salir por el otro. ¿por qué? </a:t>
            </a:r>
          </a:p>
          <a:p>
            <a:r>
              <a:rPr lang="es-ES" sz="2800" b="1" dirty="0">
                <a:solidFill>
                  <a:schemeClr val="tx2"/>
                </a:solidFill>
              </a:rPr>
              <a:t>Porque hemos aprendido por experiencia que no son personas confiables. </a:t>
            </a:r>
          </a:p>
          <a:p>
            <a:r>
              <a:rPr lang="es-ES" sz="2800" b="1" dirty="0">
                <a:solidFill>
                  <a:schemeClr val="tx2"/>
                </a:solidFill>
              </a:rPr>
              <a:t>Un miembro de la junta dijo de otro: "Es sólo un promesa".</a:t>
            </a:r>
          </a:p>
          <a:p>
            <a:r>
              <a:rPr lang="es-ES" sz="2800" b="1" dirty="0">
                <a:solidFill>
                  <a:schemeClr val="tx2"/>
                </a:solidFill>
              </a:rPr>
              <a:t>Muchos cristianos son así: prometen trabajar, visitar a los enfermos, hacer trabajo personal, etc. Pero parece que nunca llegan a hacer nada de eso. </a:t>
            </a:r>
          </a:p>
          <a:p>
            <a:r>
              <a:rPr lang="es-ES" sz="2800" b="1" dirty="0">
                <a:solidFill>
                  <a:srgbClr val="0000FF"/>
                </a:solidFill>
              </a:rPr>
              <a:t>Santiago 1:22,"sed hacedores de la palabra"</a:t>
            </a:r>
          </a:p>
          <a:p>
            <a:endParaRPr lang="en-US" sz="1600" dirty="0">
              <a:solidFill>
                <a:schemeClr val="tx2"/>
              </a:solidFill>
            </a:endParaRPr>
          </a:p>
        </p:txBody>
      </p:sp>
    </p:spTree>
    <p:extLst>
      <p:ext uri="{BB962C8B-B14F-4D97-AF65-F5344CB8AC3E}">
        <p14:creationId xmlns:p14="http://schemas.microsoft.com/office/powerpoint/2010/main" val="15529270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70" y="76200"/>
            <a:ext cx="9144000" cy="1143000"/>
          </a:xfrm>
        </p:spPr>
        <p:txBody>
          <a:bodyPr>
            <a:normAutofit fontScale="90000"/>
          </a:bodyPr>
          <a:lstStyle/>
          <a:p>
            <a:r>
              <a:rPr lang="es-ES" b="1" u="sng" dirty="0">
                <a:solidFill>
                  <a:srgbClr val="FF0000"/>
                </a:solidFill>
              </a:rPr>
              <a:t>EL CARÁCTER DE DIOS NO ES COMO EL NUESTRO</a:t>
            </a:r>
            <a:endParaRPr lang="en-US" b="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endParaRPr lang="es-ES" sz="4400" b="1" dirty="0"/>
          </a:p>
          <a:p>
            <a:r>
              <a:rPr lang="es-ES" sz="4400" b="1" dirty="0"/>
              <a:t>Es inmutable, </a:t>
            </a:r>
          </a:p>
          <a:p>
            <a:r>
              <a:rPr lang="es-ES" sz="4400" b="1" dirty="0">
                <a:solidFill>
                  <a:srgbClr val="0000FF"/>
                </a:solidFill>
              </a:rPr>
              <a:t>Malaquías 3:6. "Yo, el Señor, no cambio"</a:t>
            </a:r>
          </a:p>
          <a:p>
            <a:r>
              <a:rPr lang="es-ES" sz="4400" b="1" dirty="0"/>
              <a:t>Es capaz de cumplir todas las promesas. </a:t>
            </a:r>
          </a:p>
          <a:p>
            <a:r>
              <a:rPr lang="es-ES" sz="4400" b="1" dirty="0"/>
              <a:t>Supongamos que prometo entregar billetes de $100 a cada persona presente después de los servicios.</a:t>
            </a:r>
          </a:p>
          <a:p>
            <a:r>
              <a:rPr lang="es-ES" sz="4400" b="1" dirty="0"/>
              <a:t>No te impresionaría porque sabes que no podría cumplir esa promesa. </a:t>
            </a:r>
          </a:p>
          <a:p>
            <a:endParaRPr lang="en-US" dirty="0"/>
          </a:p>
        </p:txBody>
      </p:sp>
    </p:spTree>
    <p:extLst>
      <p:ext uri="{BB962C8B-B14F-4D97-AF65-F5344CB8AC3E}">
        <p14:creationId xmlns:p14="http://schemas.microsoft.com/office/powerpoint/2010/main" val="1189359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7"/>
          </a:xfrm>
        </p:spPr>
        <p:txBody>
          <a:bodyPr>
            <a:normAutofit fontScale="90000"/>
          </a:bodyPr>
          <a:lstStyle/>
          <a:p>
            <a:r>
              <a:rPr lang="es-ES" b="1" u="sng" dirty="0">
                <a:solidFill>
                  <a:srgbClr val="0000FF"/>
                </a:solidFill>
              </a:rPr>
              <a:t>El carácter de Dios en promesa</a:t>
            </a:r>
            <a:endParaRPr lang="en-US" b="1" u="sng" dirty="0">
              <a:solidFill>
                <a:srgbClr val="0000FF"/>
              </a:solidFill>
            </a:endParaRPr>
          </a:p>
        </p:txBody>
      </p:sp>
      <p:sp>
        <p:nvSpPr>
          <p:cNvPr id="3" name="Content Placeholder 2"/>
          <p:cNvSpPr>
            <a:spLocks noGrp="1"/>
          </p:cNvSpPr>
          <p:nvPr>
            <p:ph idx="1"/>
          </p:nvPr>
        </p:nvSpPr>
        <p:spPr>
          <a:xfrm>
            <a:off x="0" y="731838"/>
            <a:ext cx="9144000" cy="6126162"/>
          </a:xfrm>
        </p:spPr>
        <p:txBody>
          <a:bodyPr>
            <a:normAutofit lnSpcReduction="10000"/>
          </a:bodyPr>
          <a:lstStyle/>
          <a:p>
            <a:r>
              <a:rPr lang="es-ES" sz="4000" b="1" dirty="0"/>
              <a:t>Pero la omnipotencia de Dios está detrás de todas y cada una de las promesas que El nos hace, </a:t>
            </a:r>
          </a:p>
          <a:p>
            <a:r>
              <a:rPr lang="es-ES" sz="4000" b="1" dirty="0">
                <a:solidFill>
                  <a:srgbClr val="0000FF"/>
                </a:solidFill>
              </a:rPr>
              <a:t>Romanos 4:20,21. "sin embargo, con respecto a la promesa de Dios, él (Abraham) no vaciló en la incredulidad, sino que se hizo fuerte en la fe, dando gloria a Dios, y estando plenamente seguro de que lo que Dios había prometido, también pudo realizar". </a:t>
            </a:r>
          </a:p>
          <a:p>
            <a:endParaRPr lang="en-US" dirty="0"/>
          </a:p>
        </p:txBody>
      </p:sp>
    </p:spTree>
    <p:extLst>
      <p:ext uri="{BB962C8B-B14F-4D97-AF65-F5344CB8AC3E}">
        <p14:creationId xmlns:p14="http://schemas.microsoft.com/office/powerpoint/2010/main" val="32696793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a:bodyPr>
          <a:lstStyle/>
          <a:p>
            <a:r>
              <a:rPr lang="es-ES" b="1" u="sng" dirty="0">
                <a:solidFill>
                  <a:srgbClr val="0000FF"/>
                </a:solidFill>
              </a:rPr>
              <a:t>EL CARÁCTER DE DIOS </a:t>
            </a:r>
            <a:br>
              <a:rPr lang="es-ES" b="1" u="sng" dirty="0">
                <a:solidFill>
                  <a:srgbClr val="0000FF"/>
                </a:solidFill>
              </a:rPr>
            </a:br>
            <a:r>
              <a:rPr lang="es-ES" b="1" u="sng" dirty="0">
                <a:solidFill>
                  <a:srgbClr val="0000FF"/>
                </a:solidFill>
              </a:rPr>
              <a:t>EN PROMESA</a:t>
            </a:r>
            <a:endParaRPr lang="en-US" b="1" u="sng" dirty="0">
              <a:solidFill>
                <a:srgbClr val="0000FF"/>
              </a:solidFill>
            </a:endParaRPr>
          </a:p>
        </p:txBody>
      </p:sp>
      <p:sp>
        <p:nvSpPr>
          <p:cNvPr id="3" name="Content Placeholder 2"/>
          <p:cNvSpPr>
            <a:spLocks noGrp="1"/>
          </p:cNvSpPr>
          <p:nvPr>
            <p:ph idx="1"/>
          </p:nvPr>
        </p:nvSpPr>
        <p:spPr>
          <a:xfrm>
            <a:off x="0" y="2133600"/>
            <a:ext cx="9144000" cy="3992564"/>
          </a:xfrm>
        </p:spPr>
        <p:txBody>
          <a:bodyPr>
            <a:normAutofit/>
          </a:bodyPr>
          <a:lstStyle/>
          <a:p>
            <a:r>
              <a:rPr lang="es-ES" sz="4800" b="1" dirty="0"/>
              <a:t>3. También es fiel a Su promesa, </a:t>
            </a:r>
          </a:p>
          <a:p>
            <a:endParaRPr lang="es-ES" b="1" dirty="0"/>
          </a:p>
          <a:p>
            <a:r>
              <a:rPr lang="es-ES" sz="4800" b="1" dirty="0">
                <a:solidFill>
                  <a:srgbClr val="0000FF"/>
                </a:solidFill>
              </a:rPr>
              <a:t>Hebreos 10:23. "... El que prometió es fiel".</a:t>
            </a:r>
          </a:p>
          <a:p>
            <a:endParaRPr lang="en-US" dirty="0"/>
          </a:p>
        </p:txBody>
      </p:sp>
    </p:spTree>
    <p:extLst>
      <p:ext uri="{BB962C8B-B14F-4D97-AF65-F5344CB8AC3E}">
        <p14:creationId xmlns:p14="http://schemas.microsoft.com/office/powerpoint/2010/main" val="16737713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683893" cy="4480726"/>
          </a:xfrm>
        </p:spPr>
        <p:txBody>
          <a:bodyPr>
            <a:normAutofit/>
          </a:bodyPr>
          <a:lstStyle/>
          <a:p>
            <a:pPr algn="l">
              <a:lnSpc>
                <a:spcPct val="90000"/>
              </a:lnSpc>
            </a:pPr>
            <a:r>
              <a:rPr lang="es-ES" sz="3200" b="1" dirty="0"/>
              <a:t>LA NATURALEZA DE LAS PROMESAS DE DIOS</a:t>
            </a:r>
            <a:endParaRPr lang="en-US" sz="3200" b="1"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352800" y="838199"/>
            <a:ext cx="5632809" cy="5392957"/>
          </a:xfrm>
        </p:spPr>
        <p:txBody>
          <a:bodyPr anchor="ctr">
            <a:noAutofit/>
          </a:bodyPr>
          <a:lstStyle/>
          <a:p>
            <a:pPr>
              <a:lnSpc>
                <a:spcPct val="90000"/>
              </a:lnSpc>
            </a:pPr>
            <a:r>
              <a:rPr lang="es-ES" sz="4400" b="1" dirty="0"/>
              <a:t>Hay algunas cosas que Dios NO ha prometido: </a:t>
            </a:r>
          </a:p>
          <a:p>
            <a:pPr>
              <a:lnSpc>
                <a:spcPct val="90000"/>
              </a:lnSpc>
            </a:pPr>
            <a:r>
              <a:rPr lang="es-ES" sz="4400" b="1" dirty="0"/>
              <a:t>No nos ha prometido otra oportunidad después de que esta vida haya terminado. </a:t>
            </a:r>
          </a:p>
        </p:txBody>
      </p:sp>
    </p:spTree>
    <p:extLst>
      <p:ext uri="{BB962C8B-B14F-4D97-AF65-F5344CB8AC3E}">
        <p14:creationId xmlns:p14="http://schemas.microsoft.com/office/powerpoint/2010/main" val="10739315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825" y="1188637"/>
            <a:ext cx="2683893" cy="4480726"/>
          </a:xfrm>
        </p:spPr>
        <p:txBody>
          <a:bodyPr>
            <a:normAutofit/>
          </a:bodyPr>
          <a:lstStyle/>
          <a:p>
            <a:pPr algn="l">
              <a:lnSpc>
                <a:spcPct val="90000"/>
              </a:lnSpc>
            </a:pPr>
            <a:r>
              <a:rPr lang="es-ES" sz="3200" b="1" dirty="0"/>
              <a:t>LA NATURALEZA DE LAS PROMESAS DE DIOS</a:t>
            </a:r>
            <a:endParaRPr lang="en-US" sz="3200" b="1"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81401" y="838199"/>
            <a:ext cx="5078709" cy="5392957"/>
          </a:xfrm>
        </p:spPr>
        <p:txBody>
          <a:bodyPr anchor="ctr">
            <a:noAutofit/>
          </a:bodyPr>
          <a:lstStyle/>
          <a:p>
            <a:pPr>
              <a:lnSpc>
                <a:spcPct val="90000"/>
              </a:lnSpc>
            </a:pPr>
            <a:r>
              <a:rPr lang="es-ES" sz="3600" b="1" dirty="0"/>
              <a:t>A pesar de lo que enseñan los religiosos sobre el purgatorio, la reencarnación, el </a:t>
            </a:r>
            <a:r>
              <a:rPr lang="es-ES" sz="3600" b="1" dirty="0" err="1"/>
              <a:t>premillenialismo</a:t>
            </a:r>
            <a:r>
              <a:rPr lang="es-ES" sz="3600" b="1" dirty="0"/>
              <a:t>, etc. </a:t>
            </a:r>
          </a:p>
          <a:p>
            <a:pPr>
              <a:lnSpc>
                <a:spcPct val="90000"/>
              </a:lnSpc>
            </a:pPr>
            <a:r>
              <a:rPr lang="es-ES" sz="3600" b="1" dirty="0"/>
              <a:t>La Biblia no enseña tal. </a:t>
            </a:r>
          </a:p>
          <a:p>
            <a:pPr>
              <a:lnSpc>
                <a:spcPct val="90000"/>
              </a:lnSpc>
            </a:pPr>
            <a:r>
              <a:rPr lang="es-ES" sz="3600" b="1" dirty="0"/>
              <a:t>Tito 2:11,"... vivir con sensatez, rectitud y piadosa en la era actual; </a:t>
            </a:r>
          </a:p>
        </p:txBody>
      </p:sp>
    </p:spTree>
    <p:extLst>
      <p:ext uri="{BB962C8B-B14F-4D97-AF65-F5344CB8AC3E}">
        <p14:creationId xmlns:p14="http://schemas.microsoft.com/office/powerpoint/2010/main" val="4218765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 y="762000"/>
            <a:ext cx="9220200" cy="2895600"/>
          </a:xfrm>
        </p:spPr>
        <p:txBody>
          <a:bodyPr>
            <a:noAutofit/>
          </a:bodyPr>
          <a:lstStyle/>
          <a:p>
            <a:r>
              <a:rPr lang="en-US" sz="6000" b="1" u="sng" dirty="0">
                <a:solidFill>
                  <a:srgbClr val="FFFF00"/>
                </a:solidFill>
              </a:rPr>
              <a:t>LAS</a:t>
            </a:r>
            <a:br>
              <a:rPr lang="en-US" sz="6000" b="1" u="sng" dirty="0">
                <a:solidFill>
                  <a:srgbClr val="FFFF00"/>
                </a:solidFill>
              </a:rPr>
            </a:br>
            <a:r>
              <a:rPr lang="en-US" sz="6000" b="1" u="sng" dirty="0">
                <a:solidFill>
                  <a:srgbClr val="FFFF00"/>
                </a:solidFill>
              </a:rPr>
              <a:t>PRECIOSAS Y MAGNÍFICAS PROMESAS DE</a:t>
            </a:r>
            <a:br>
              <a:rPr lang="en-US" sz="6000" b="1" u="sng" dirty="0">
                <a:solidFill>
                  <a:srgbClr val="FFFF00"/>
                </a:solidFill>
              </a:rPr>
            </a:br>
            <a:r>
              <a:rPr lang="en-US" sz="6000" b="1" u="sng" dirty="0">
                <a:solidFill>
                  <a:srgbClr val="FFFF00"/>
                </a:solidFill>
              </a:rPr>
              <a:t>DIOS</a:t>
            </a:r>
          </a:p>
        </p:txBody>
      </p:sp>
      <p:sp>
        <p:nvSpPr>
          <p:cNvPr id="3" name="Subtitle 2"/>
          <p:cNvSpPr>
            <a:spLocks noGrp="1"/>
          </p:cNvSpPr>
          <p:nvPr>
            <p:ph type="subTitle" idx="1"/>
          </p:nvPr>
        </p:nvSpPr>
        <p:spPr>
          <a:xfrm>
            <a:off x="4119" y="4648200"/>
            <a:ext cx="8915400" cy="1752600"/>
          </a:xfrm>
        </p:spPr>
        <p:txBody>
          <a:bodyPr>
            <a:normAutofit fontScale="92500" lnSpcReduction="20000"/>
          </a:bodyPr>
          <a:lstStyle/>
          <a:p>
            <a:r>
              <a:rPr lang="es-ES" sz="4800" b="1" u="sng" dirty="0">
                <a:solidFill>
                  <a:srgbClr val="FF0000"/>
                </a:solidFill>
              </a:rPr>
              <a:t>LAS PROMESAS DE DIOS SON DESCRITAS DE ACUERDO A LAS PALABRAS DE PEDRO.</a:t>
            </a:r>
          </a:p>
        </p:txBody>
      </p:sp>
    </p:spTree>
    <p:extLst>
      <p:ext uri="{BB962C8B-B14F-4D97-AF65-F5344CB8AC3E}">
        <p14:creationId xmlns:p14="http://schemas.microsoft.com/office/powerpoint/2010/main" val="57724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u="sng" dirty="0">
                <a:solidFill>
                  <a:srgbClr val="0000FF"/>
                </a:solidFill>
              </a:rPr>
              <a:t>LA NATURALEZA DE LAS PROMESAS DE DIOS</a:t>
            </a:r>
            <a:endParaRPr lang="en-US" b="1" u="sng"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s-ES" sz="4400" b="1" dirty="0"/>
              <a:t>Dios no promete: Que vamos a tener otro día de vida </a:t>
            </a:r>
            <a:r>
              <a:rPr lang="es-ES" sz="4400" b="1" dirty="0" err="1"/>
              <a:t>manana</a:t>
            </a:r>
            <a:r>
              <a:rPr lang="es-ES" sz="4400" b="1" dirty="0"/>
              <a:t>. </a:t>
            </a:r>
          </a:p>
          <a:p>
            <a:r>
              <a:rPr lang="es-ES" sz="4400" b="1" dirty="0"/>
              <a:t>Sin embargo, algunos viven como si estuvieran seguros de tener otros cincuenta años de vida. </a:t>
            </a:r>
          </a:p>
          <a:p>
            <a:r>
              <a:rPr lang="es-ES" sz="4400" b="1" dirty="0"/>
              <a:t> Si miramos a las columnas </a:t>
            </a:r>
            <a:r>
              <a:rPr lang="es-ES" sz="4400" b="1" dirty="0" err="1"/>
              <a:t>obituarias</a:t>
            </a:r>
            <a:r>
              <a:rPr lang="es-ES" sz="4400" b="1" dirty="0"/>
              <a:t> de los periódicos. Allí encontrarás personas de todas las edades. </a:t>
            </a:r>
          </a:p>
          <a:p>
            <a:endParaRPr lang="en-US" dirty="0"/>
          </a:p>
        </p:txBody>
      </p:sp>
    </p:spTree>
    <p:extLst>
      <p:ext uri="{BB962C8B-B14F-4D97-AF65-F5344CB8AC3E}">
        <p14:creationId xmlns:p14="http://schemas.microsoft.com/office/powerpoint/2010/main" val="1526194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u="sng" dirty="0">
                <a:solidFill>
                  <a:srgbClr val="0000FF"/>
                </a:solidFill>
              </a:rPr>
              <a:t>LA NATURALEZA DE LAS PROMESAS DE DIOS</a:t>
            </a:r>
            <a:endParaRPr lang="en-US" b="1" u="sng"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s-ES" sz="4400" b="1" dirty="0"/>
              <a:t>¿La mayoría de ellos no pensaron que morirían tan pronto? No es probable muchos dijeron. </a:t>
            </a:r>
          </a:p>
          <a:p>
            <a:r>
              <a:rPr lang="es-ES" sz="4400" b="1" dirty="0"/>
              <a:t>¿Muchos de ellos dijeron el Evangelio lo sigo el próximo año? ¿El mes que viene? ¿La próxima semana? </a:t>
            </a:r>
            <a:endParaRPr lang="en-US" dirty="0"/>
          </a:p>
        </p:txBody>
      </p:sp>
    </p:spTree>
    <p:extLst>
      <p:ext uri="{BB962C8B-B14F-4D97-AF65-F5344CB8AC3E}">
        <p14:creationId xmlns:p14="http://schemas.microsoft.com/office/powerpoint/2010/main" val="3564714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u="sng" dirty="0">
                <a:solidFill>
                  <a:srgbClr val="0000FF"/>
                </a:solidFill>
              </a:rPr>
              <a:t>LA NATURALEZA DE LAS PROMESAS DE DIOS</a:t>
            </a:r>
            <a:endParaRPr lang="en-US" b="1" u="sng"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s-ES" sz="5200" b="1" u="sng" dirty="0">
                <a:solidFill>
                  <a:srgbClr val="FF0000"/>
                </a:solidFill>
                <a:latin typeface="system-ui"/>
              </a:rPr>
              <a:t>Pero la Biblia  nos dice…</a:t>
            </a:r>
          </a:p>
          <a:p>
            <a:r>
              <a:rPr lang="es-ES" sz="5200" b="1" u="sng" dirty="0">
                <a:solidFill>
                  <a:srgbClr val="FF0000"/>
                </a:solidFill>
                <a:latin typeface="system-ui"/>
              </a:rPr>
              <a:t>No os gloriéis del día de mañana como  muchos piensan…..</a:t>
            </a:r>
          </a:p>
          <a:p>
            <a:endParaRPr lang="es-ES" sz="4400" b="1" dirty="0">
              <a:solidFill>
                <a:srgbClr val="000000"/>
              </a:solidFill>
              <a:latin typeface="system-ui"/>
            </a:endParaRPr>
          </a:p>
          <a:p>
            <a:r>
              <a:rPr lang="es-ES" sz="5800" b="1" baseline="30000" dirty="0">
                <a:solidFill>
                  <a:srgbClr val="0000FF"/>
                </a:solidFill>
                <a:latin typeface="system-ui"/>
              </a:rPr>
              <a:t>13 </a:t>
            </a:r>
            <a:r>
              <a:rPr lang="es-ES" sz="5800" b="1" dirty="0">
                <a:solidFill>
                  <a:srgbClr val="0000FF"/>
                </a:solidFill>
                <a:latin typeface="system-ui"/>
              </a:rPr>
              <a:t>!!Vamos ahora! los que decís: Hoy y mañana iremos a tal ciudad, y estaremos allá un año, y traficaremos, y ganaremos;</a:t>
            </a:r>
          </a:p>
          <a:p>
            <a:r>
              <a:rPr lang="es-ES" sz="5800" b="1" dirty="0"/>
              <a:t> </a:t>
            </a:r>
          </a:p>
          <a:p>
            <a:endParaRPr lang="en-US" dirty="0"/>
          </a:p>
        </p:txBody>
      </p:sp>
    </p:spTree>
    <p:extLst>
      <p:ext uri="{BB962C8B-B14F-4D97-AF65-F5344CB8AC3E}">
        <p14:creationId xmlns:p14="http://schemas.microsoft.com/office/powerpoint/2010/main" val="4045845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u="sng" dirty="0">
                <a:solidFill>
                  <a:srgbClr val="0000FF"/>
                </a:solidFill>
              </a:rPr>
              <a:t>LA NATURALEZA DE LAS PROMESAS DE DIOS</a:t>
            </a:r>
            <a:endParaRPr lang="en-US" b="1" u="sng"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s-ES" sz="6300" b="1" u="sng" dirty="0" err="1">
                <a:solidFill>
                  <a:srgbClr val="FF0000"/>
                </a:solidFill>
                <a:latin typeface="system-ui"/>
              </a:rPr>
              <a:t>Tambien</a:t>
            </a:r>
            <a:r>
              <a:rPr lang="es-ES" sz="6300" b="1" u="sng" dirty="0">
                <a:solidFill>
                  <a:srgbClr val="FF0000"/>
                </a:solidFill>
                <a:latin typeface="system-ui"/>
              </a:rPr>
              <a:t>  instruye lo siguiente….</a:t>
            </a:r>
          </a:p>
          <a:p>
            <a:endParaRPr lang="es-ES" sz="4400" b="1" dirty="0">
              <a:solidFill>
                <a:srgbClr val="000000"/>
              </a:solidFill>
              <a:latin typeface="system-ui"/>
            </a:endParaRPr>
          </a:p>
          <a:p>
            <a:r>
              <a:rPr lang="es-ES" sz="6000" b="1" dirty="0">
                <a:solidFill>
                  <a:srgbClr val="0000FF"/>
                </a:solidFill>
                <a:latin typeface="system-ui"/>
              </a:rPr>
              <a:t>Santiago 4:14 Reina-Valera 1960</a:t>
            </a:r>
          </a:p>
          <a:p>
            <a:r>
              <a:rPr lang="es-ES" sz="6000" b="1" baseline="30000" dirty="0">
                <a:solidFill>
                  <a:srgbClr val="0000FF"/>
                </a:solidFill>
                <a:latin typeface="system-ui"/>
              </a:rPr>
              <a:t>14 </a:t>
            </a:r>
            <a:r>
              <a:rPr lang="es-ES" sz="6000" b="1" dirty="0">
                <a:solidFill>
                  <a:srgbClr val="0000FF"/>
                </a:solidFill>
                <a:latin typeface="system-ui"/>
              </a:rPr>
              <a:t>cuando no sabéis lo que será mañana. Porque ¿qué es vuestra vida? Ciertamente es neblina que se aparece por un poco de tiempo, y luego se desvanece.</a:t>
            </a:r>
          </a:p>
          <a:p>
            <a:endParaRPr lang="es-ES" sz="5800" b="1" dirty="0"/>
          </a:p>
          <a:p>
            <a:endParaRPr lang="en-US" dirty="0"/>
          </a:p>
        </p:txBody>
      </p:sp>
    </p:spTree>
    <p:extLst>
      <p:ext uri="{BB962C8B-B14F-4D97-AF65-F5344CB8AC3E}">
        <p14:creationId xmlns:p14="http://schemas.microsoft.com/office/powerpoint/2010/main" val="39084734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s-ES" sz="3500" b="1" u="sng" dirty="0">
                <a:solidFill>
                  <a:srgbClr val="7030A0"/>
                </a:solidFill>
              </a:rPr>
              <a:t>LA NATURALEZA DE LAS PROMESAS DE DIOS</a:t>
            </a:r>
            <a:endParaRPr lang="en-US" sz="3500" b="1" u="sng" dirty="0">
              <a:solidFill>
                <a:srgbClr val="7030A0"/>
              </a:solidFill>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538728" y="76200"/>
            <a:ext cx="5605271" cy="6781800"/>
          </a:xfrm>
        </p:spPr>
        <p:txBody>
          <a:bodyPr anchor="ctr">
            <a:normAutofit/>
          </a:bodyPr>
          <a:lstStyle/>
          <a:p>
            <a:r>
              <a:rPr lang="es-ES" b="1" dirty="0"/>
              <a:t>Dios no ha prometido salvar a nadie fuera de Su iglesia. </a:t>
            </a:r>
          </a:p>
          <a:p>
            <a:r>
              <a:rPr lang="es-ES" b="1" dirty="0"/>
              <a:t> Sabemos que la iglesia en sí misma no salva, Cristo salva, sino que los salvados componen la iglesia. </a:t>
            </a:r>
          </a:p>
          <a:p>
            <a:r>
              <a:rPr lang="es-ES" b="1" dirty="0">
                <a:solidFill>
                  <a:srgbClr val="0000FF"/>
                </a:solidFill>
              </a:rPr>
              <a:t>Hechos 2:47.</a:t>
            </a:r>
            <a:r>
              <a:rPr lang="es-ES" b="1" baseline="30000" dirty="0">
                <a:solidFill>
                  <a:srgbClr val="0000FF"/>
                </a:solidFill>
                <a:latin typeface="system-ui"/>
              </a:rPr>
              <a:t> 7 </a:t>
            </a:r>
            <a:r>
              <a:rPr lang="es-ES" b="1" dirty="0">
                <a:solidFill>
                  <a:srgbClr val="0000FF"/>
                </a:solidFill>
                <a:latin typeface="system-ui"/>
              </a:rPr>
              <a:t>alabando a Dios, y teniendo favor con todo el pueblo. Y el Señor añadía cada día a la iglesia los que habían de ser salvos.</a:t>
            </a:r>
            <a:endParaRPr lang="es-ES" b="1" dirty="0">
              <a:solidFill>
                <a:srgbClr val="0000FF"/>
              </a:solidFill>
            </a:endParaRPr>
          </a:p>
          <a:p>
            <a:endParaRPr lang="en-US" sz="1700" dirty="0"/>
          </a:p>
        </p:txBody>
      </p:sp>
    </p:spTree>
    <p:extLst>
      <p:ext uri="{BB962C8B-B14F-4D97-AF65-F5344CB8AC3E}">
        <p14:creationId xmlns:p14="http://schemas.microsoft.com/office/powerpoint/2010/main" val="494450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s-ES" sz="3500" b="1" u="sng" dirty="0">
                <a:solidFill>
                  <a:srgbClr val="7030A0"/>
                </a:solidFill>
              </a:rPr>
              <a:t>LA NATURALEZA DE LAS PROMESAS DE DIOS</a:t>
            </a:r>
            <a:endParaRPr lang="en-US" sz="3500" b="1" u="sng" dirty="0">
              <a:solidFill>
                <a:srgbClr val="7030A0"/>
              </a:solidFill>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971800" y="0"/>
            <a:ext cx="6096001" cy="6858000"/>
          </a:xfrm>
        </p:spPr>
        <p:txBody>
          <a:bodyPr anchor="ctr">
            <a:normAutofit/>
          </a:bodyPr>
          <a:lstStyle/>
          <a:p>
            <a:r>
              <a:rPr lang="es-ES" b="1" dirty="0"/>
              <a:t>Es la iglesia que Cristo regresará a Dios </a:t>
            </a:r>
          </a:p>
          <a:p>
            <a:r>
              <a:rPr lang="es-ES" b="1" dirty="0">
                <a:solidFill>
                  <a:srgbClr val="0000FF"/>
                </a:solidFill>
              </a:rPr>
              <a:t>1 Corintios 15:24 </a:t>
            </a:r>
            <a:r>
              <a:rPr lang="es-ES" b="1" baseline="30000" dirty="0">
                <a:solidFill>
                  <a:srgbClr val="0000FF"/>
                </a:solidFill>
                <a:latin typeface="system-ui"/>
              </a:rPr>
              <a:t>24 </a:t>
            </a:r>
            <a:r>
              <a:rPr lang="es-ES" b="1" dirty="0">
                <a:solidFill>
                  <a:srgbClr val="0000FF"/>
                </a:solidFill>
                <a:latin typeface="system-ui"/>
              </a:rPr>
              <a:t>Luego el fin, cuando entregue el reino al Dios y Padre, cuando haya suprimido todo dominio, toda autoridad y potencia.</a:t>
            </a:r>
            <a:endParaRPr lang="es-ES" b="1" dirty="0">
              <a:solidFill>
                <a:srgbClr val="0000FF"/>
              </a:solidFill>
            </a:endParaRPr>
          </a:p>
          <a:p>
            <a:r>
              <a:rPr lang="es-ES" b="1" dirty="0"/>
              <a:t>Muchos no pueden ver la necesidad de la iglesia. Se sienten seguros fuera de la iglesia, pero ¿dónde está la promesa de tanta confianza? </a:t>
            </a:r>
          </a:p>
          <a:p>
            <a:endParaRPr lang="en-US" sz="1700" dirty="0"/>
          </a:p>
        </p:txBody>
      </p:sp>
    </p:spTree>
    <p:extLst>
      <p:ext uri="{BB962C8B-B14F-4D97-AF65-F5344CB8AC3E}">
        <p14:creationId xmlns:p14="http://schemas.microsoft.com/office/powerpoint/2010/main" val="485018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8600" y="533400"/>
            <a:ext cx="2939796" cy="5154168"/>
          </a:xfrm>
        </p:spPr>
        <p:txBody>
          <a:bodyPr>
            <a:normAutofit/>
          </a:bodyPr>
          <a:lstStyle/>
          <a:p>
            <a:r>
              <a:rPr lang="es-ES" sz="3500" b="1" u="sng" dirty="0">
                <a:solidFill>
                  <a:srgbClr val="7030A0"/>
                </a:solidFill>
              </a:rPr>
              <a:t>LA NATURALEZA DE LAS PROMESAS DE DIOS</a:t>
            </a:r>
            <a:endParaRPr lang="en-US" sz="3500" b="1" u="sng" dirty="0">
              <a:solidFill>
                <a:srgbClr val="7030A0"/>
              </a:solidFill>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168396" y="0"/>
            <a:ext cx="5975604" cy="6858000"/>
          </a:xfrm>
        </p:spPr>
        <p:txBody>
          <a:bodyPr anchor="ctr">
            <a:normAutofit lnSpcReduction="10000"/>
          </a:bodyPr>
          <a:lstStyle/>
          <a:p>
            <a:r>
              <a:rPr lang="es-ES" sz="3600" b="1" dirty="0"/>
              <a:t>Tal reclamación salvación por la sangre de Cristo, pero la iglesia fue comprada por Su sangre. </a:t>
            </a:r>
          </a:p>
          <a:p>
            <a:r>
              <a:rPr lang="es-ES" sz="3600" b="1" dirty="0">
                <a:solidFill>
                  <a:srgbClr val="0000FF"/>
                </a:solidFill>
              </a:rPr>
              <a:t>Hechos 20:28. </a:t>
            </a:r>
            <a:r>
              <a:rPr lang="es-ES" sz="4000" b="1" baseline="30000" dirty="0">
                <a:solidFill>
                  <a:srgbClr val="0000FF"/>
                </a:solidFill>
                <a:latin typeface="system-ui"/>
              </a:rPr>
              <a:t>28 </a:t>
            </a:r>
            <a:r>
              <a:rPr lang="es-ES" sz="4000" b="1" dirty="0">
                <a:solidFill>
                  <a:srgbClr val="0000FF"/>
                </a:solidFill>
                <a:latin typeface="system-ui"/>
              </a:rPr>
              <a:t>Por tanto, mirad por vosotros, y por todo el rebaño en que el Espíritu Santo os ha puesto por obispos, para apacentar la iglesia del Señor, la cual él ganó por su propia sangre.</a:t>
            </a:r>
            <a:endParaRPr lang="es-ES" sz="3600" b="1" dirty="0">
              <a:solidFill>
                <a:srgbClr val="0000FF"/>
              </a:solidFill>
            </a:endParaRPr>
          </a:p>
          <a:p>
            <a:endParaRPr lang="en-US" sz="1700" dirty="0"/>
          </a:p>
        </p:txBody>
      </p:sp>
    </p:spTree>
    <p:extLst>
      <p:ext uri="{BB962C8B-B14F-4D97-AF65-F5344CB8AC3E}">
        <p14:creationId xmlns:p14="http://schemas.microsoft.com/office/powerpoint/2010/main" val="717768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609600"/>
            <a:ext cx="3428999" cy="4204139"/>
          </a:xfrm>
        </p:spPr>
        <p:txBody>
          <a:bodyPr>
            <a:normAutofit/>
          </a:bodyPr>
          <a:lstStyle/>
          <a:p>
            <a:pPr>
              <a:lnSpc>
                <a:spcPct val="90000"/>
              </a:lnSpc>
            </a:pPr>
            <a:r>
              <a:rPr lang="es-ES" b="1" dirty="0">
                <a:solidFill>
                  <a:schemeClr val="bg1"/>
                </a:solidFill>
              </a:rPr>
              <a:t>LA NATURALEZA DE LAS PROMESAS DE DIOS</a:t>
            </a:r>
            <a:endParaRPr lang="en-US" b="1" dirty="0">
              <a:solidFill>
                <a:schemeClr val="bg1"/>
              </a:solidFill>
            </a:endParaRPr>
          </a:p>
        </p:txBody>
      </p:sp>
      <p:sp>
        <p:nvSpPr>
          <p:cNvPr id="3" name="Content Placeholder 2"/>
          <p:cNvSpPr>
            <a:spLocks noGrp="1"/>
          </p:cNvSpPr>
          <p:nvPr>
            <p:ph idx="1"/>
          </p:nvPr>
        </p:nvSpPr>
        <p:spPr>
          <a:xfrm>
            <a:off x="3581399" y="0"/>
            <a:ext cx="5715000" cy="6858000"/>
          </a:xfrm>
        </p:spPr>
        <p:txBody>
          <a:bodyPr anchor="ctr">
            <a:noAutofit/>
          </a:bodyPr>
          <a:lstStyle/>
          <a:p>
            <a:pPr>
              <a:lnSpc>
                <a:spcPct val="90000"/>
              </a:lnSpc>
            </a:pPr>
            <a:r>
              <a:rPr lang="es-ES" sz="3600" b="1" dirty="0">
                <a:solidFill>
                  <a:srgbClr val="000000"/>
                </a:solidFill>
              </a:rPr>
              <a:t>Dios no ha prometido aceptar nuestras excusas por no obedecerle. </a:t>
            </a:r>
          </a:p>
          <a:p>
            <a:pPr>
              <a:lnSpc>
                <a:spcPct val="90000"/>
              </a:lnSpc>
            </a:pPr>
            <a:r>
              <a:rPr lang="es-ES" sz="3600" b="1" dirty="0">
                <a:solidFill>
                  <a:srgbClr val="000000"/>
                </a:solidFill>
              </a:rPr>
              <a:t>Sin embargo, escusas se ofrecen todos los días. </a:t>
            </a:r>
          </a:p>
          <a:p>
            <a:pPr>
              <a:lnSpc>
                <a:spcPct val="90000"/>
              </a:lnSpc>
            </a:pPr>
            <a:r>
              <a:rPr lang="es-ES" sz="3600" b="1" dirty="0">
                <a:solidFill>
                  <a:srgbClr val="0000FF"/>
                </a:solidFill>
              </a:rPr>
              <a:t>Lucas 14:16-24. </a:t>
            </a:r>
          </a:p>
          <a:p>
            <a:pPr>
              <a:lnSpc>
                <a:spcPct val="90000"/>
              </a:lnSpc>
            </a:pPr>
            <a:r>
              <a:rPr lang="es-ES" sz="3600" b="1" dirty="0">
                <a:solidFill>
                  <a:srgbClr val="0000FF"/>
                </a:solidFill>
              </a:rPr>
              <a:t>Compré un pedazo de tierra y debo ir a verlo.</a:t>
            </a:r>
          </a:p>
          <a:p>
            <a:pPr>
              <a:lnSpc>
                <a:spcPct val="90000"/>
              </a:lnSpc>
            </a:pPr>
            <a:r>
              <a:rPr lang="es-ES" sz="3600" b="1" dirty="0">
                <a:solidFill>
                  <a:srgbClr val="0000FF"/>
                </a:solidFill>
              </a:rPr>
              <a:t>Compré bueyes y debo probarlos.</a:t>
            </a:r>
          </a:p>
          <a:p>
            <a:pPr>
              <a:lnSpc>
                <a:spcPct val="90000"/>
              </a:lnSpc>
            </a:pPr>
            <a:r>
              <a:rPr lang="es-ES" sz="3600" b="1" dirty="0">
                <a:solidFill>
                  <a:srgbClr val="0000FF"/>
                </a:solidFill>
              </a:rPr>
              <a:t>Me he casado con una esposa... No puedo ir.</a:t>
            </a:r>
          </a:p>
        </p:txBody>
      </p:sp>
    </p:spTree>
    <p:extLst>
      <p:ext uri="{BB962C8B-B14F-4D97-AF65-F5344CB8AC3E}">
        <p14:creationId xmlns:p14="http://schemas.microsoft.com/office/powerpoint/2010/main" val="1230845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type="lt">
                                    <p:tmPct val="10000"/>
                                  </p:iterate>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0"/>
            <a:ext cx="3444674" cy="6705600"/>
          </a:xfrm>
        </p:spPr>
        <p:txBody>
          <a:bodyPr>
            <a:normAutofit/>
          </a:bodyPr>
          <a:lstStyle/>
          <a:p>
            <a:r>
              <a:rPr lang="es-ES" sz="3500" b="1" dirty="0"/>
              <a:t>LA NATURALEZA DE LAS PROMESAS DE DIOS</a:t>
            </a:r>
            <a:endParaRPr lang="en-US" sz="3500" b="1"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48001" y="0"/>
            <a:ext cx="6095999" cy="6858000"/>
          </a:xfrm>
        </p:spPr>
        <p:txBody>
          <a:bodyPr anchor="ctr">
            <a:normAutofit lnSpcReduction="10000"/>
          </a:bodyPr>
          <a:lstStyle/>
          <a:p>
            <a:pPr>
              <a:lnSpc>
                <a:spcPct val="90000"/>
              </a:lnSpc>
            </a:pPr>
            <a:r>
              <a:rPr lang="es-ES" sz="4000" b="1" dirty="0"/>
              <a:t>Dios no ha prometido una vida libre de penurias y cargas.</a:t>
            </a:r>
          </a:p>
          <a:p>
            <a:pPr>
              <a:lnSpc>
                <a:spcPct val="90000"/>
              </a:lnSpc>
            </a:pPr>
            <a:r>
              <a:rPr lang="es-ES" sz="4000" b="1" dirty="0">
                <a:solidFill>
                  <a:srgbClr val="0000FF"/>
                </a:solidFill>
              </a:rPr>
              <a:t> 2 Timoteo 3:12.</a:t>
            </a:r>
            <a:r>
              <a:rPr lang="es-ES" sz="4000" b="1" baseline="30000" dirty="0">
                <a:solidFill>
                  <a:srgbClr val="0000FF"/>
                </a:solidFill>
                <a:latin typeface="system-ui"/>
              </a:rPr>
              <a:t> 12 </a:t>
            </a:r>
            <a:r>
              <a:rPr lang="es-ES" sz="4000" b="1" dirty="0">
                <a:solidFill>
                  <a:srgbClr val="0000FF"/>
                </a:solidFill>
                <a:latin typeface="system-ui"/>
              </a:rPr>
              <a:t>Y también todos los que quieren vivir piadosamente en Cristo Jesús padecerán persecución;</a:t>
            </a:r>
            <a:r>
              <a:rPr lang="es-ES" sz="4000" b="1" dirty="0">
                <a:solidFill>
                  <a:srgbClr val="0000FF"/>
                </a:solidFill>
              </a:rPr>
              <a:t> </a:t>
            </a:r>
          </a:p>
          <a:p>
            <a:pPr>
              <a:lnSpc>
                <a:spcPct val="90000"/>
              </a:lnSpc>
            </a:pPr>
            <a:r>
              <a:rPr lang="es-ES" sz="4000" b="1" dirty="0"/>
              <a:t>Algunos piensan que Dios los ha defraudado cada vez que las cosas se pone difícil. </a:t>
            </a:r>
          </a:p>
          <a:p>
            <a:pPr>
              <a:lnSpc>
                <a:spcPct val="90000"/>
              </a:lnSpc>
            </a:pPr>
            <a:endParaRPr lang="en-US" sz="1600" dirty="0"/>
          </a:p>
        </p:txBody>
      </p:sp>
    </p:spTree>
    <p:extLst>
      <p:ext uri="{BB962C8B-B14F-4D97-AF65-F5344CB8AC3E}">
        <p14:creationId xmlns:p14="http://schemas.microsoft.com/office/powerpoint/2010/main" val="2396062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0"/>
            <a:ext cx="3444674" cy="6705600"/>
          </a:xfrm>
        </p:spPr>
        <p:txBody>
          <a:bodyPr>
            <a:normAutofit/>
          </a:bodyPr>
          <a:lstStyle/>
          <a:p>
            <a:r>
              <a:rPr lang="es-ES" sz="3500" b="1" u="sng" dirty="0"/>
              <a:t>LA NATURALEZA DE LAS PROMESAS DE DIOS</a:t>
            </a:r>
            <a:endParaRPr lang="en-US" sz="3500" b="1" u="sng"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444674" y="0"/>
            <a:ext cx="5699326" cy="6858000"/>
          </a:xfrm>
        </p:spPr>
        <p:txBody>
          <a:bodyPr anchor="ctr">
            <a:normAutofit/>
          </a:bodyPr>
          <a:lstStyle/>
          <a:p>
            <a:pPr>
              <a:lnSpc>
                <a:spcPct val="90000"/>
              </a:lnSpc>
            </a:pPr>
            <a:r>
              <a:rPr lang="es-ES" sz="4000" b="1" dirty="0"/>
              <a:t>Debemos considerar el valor de las pruebas que estamos llamados a llevar a cabo. </a:t>
            </a:r>
          </a:p>
          <a:p>
            <a:pPr>
              <a:lnSpc>
                <a:spcPct val="90000"/>
              </a:lnSpc>
            </a:pPr>
            <a:r>
              <a:rPr lang="es-ES" sz="4000" b="1" dirty="0">
                <a:solidFill>
                  <a:srgbClr val="0000FF"/>
                </a:solidFill>
              </a:rPr>
              <a:t>Santiago 1:2</a:t>
            </a:r>
            <a:r>
              <a:rPr lang="es-ES" sz="4000" b="1" baseline="30000" dirty="0">
                <a:solidFill>
                  <a:srgbClr val="0000FF"/>
                </a:solidFill>
                <a:latin typeface="system-ui"/>
              </a:rPr>
              <a:t> 2 </a:t>
            </a:r>
            <a:r>
              <a:rPr lang="es-ES" sz="4000" b="1" dirty="0">
                <a:solidFill>
                  <a:srgbClr val="0000FF"/>
                </a:solidFill>
                <a:latin typeface="system-ui"/>
              </a:rPr>
              <a:t>Hermanos míos, tened por sumo gozo cuando os halléis en diversas pruebas,</a:t>
            </a:r>
            <a:endParaRPr lang="es-ES" sz="4000" b="1" dirty="0">
              <a:solidFill>
                <a:srgbClr val="0000FF"/>
              </a:solidFill>
            </a:endParaRPr>
          </a:p>
          <a:p>
            <a:pPr>
              <a:lnSpc>
                <a:spcPct val="90000"/>
              </a:lnSpc>
            </a:pPr>
            <a:r>
              <a:rPr lang="es-ES" sz="4000" b="1" dirty="0">
                <a:solidFill>
                  <a:srgbClr val="0000FF"/>
                </a:solidFill>
              </a:rPr>
              <a:t>3</a:t>
            </a:r>
            <a:r>
              <a:rPr lang="es-ES" sz="4000" b="1" baseline="30000" dirty="0">
                <a:solidFill>
                  <a:srgbClr val="0000FF"/>
                </a:solidFill>
                <a:latin typeface="system-ui"/>
              </a:rPr>
              <a:t> 3 </a:t>
            </a:r>
            <a:r>
              <a:rPr lang="es-ES" sz="4000" b="1" dirty="0">
                <a:solidFill>
                  <a:srgbClr val="0000FF"/>
                </a:solidFill>
                <a:latin typeface="system-ui"/>
              </a:rPr>
              <a:t>sabiendo que la prueba de vuestra fe produce paciencia.</a:t>
            </a:r>
            <a:endParaRPr lang="es-ES" sz="4000" b="1" dirty="0">
              <a:solidFill>
                <a:srgbClr val="0000FF"/>
              </a:solidFill>
            </a:endParaRPr>
          </a:p>
          <a:p>
            <a:pPr>
              <a:lnSpc>
                <a:spcPct val="90000"/>
              </a:lnSpc>
            </a:pPr>
            <a:endParaRPr lang="en-US" sz="1600" dirty="0"/>
          </a:p>
        </p:txBody>
      </p:sp>
    </p:spTree>
    <p:extLst>
      <p:ext uri="{BB962C8B-B14F-4D97-AF65-F5344CB8AC3E}">
        <p14:creationId xmlns:p14="http://schemas.microsoft.com/office/powerpoint/2010/main" val="2914274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fontScale="90000"/>
          </a:bodyPr>
          <a:lstStyle/>
          <a:p>
            <a:r>
              <a:rPr lang="en-US" sz="7200" b="1" u="sng" dirty="0"/>
              <a:t>INTRODUCCIÓN</a:t>
            </a:r>
          </a:p>
        </p:txBody>
      </p:sp>
      <p:sp>
        <p:nvSpPr>
          <p:cNvPr id="3" name="Content Placeholder 2"/>
          <p:cNvSpPr>
            <a:spLocks noGrp="1"/>
          </p:cNvSpPr>
          <p:nvPr>
            <p:ph idx="1"/>
          </p:nvPr>
        </p:nvSpPr>
        <p:spPr>
          <a:xfrm>
            <a:off x="0" y="1600200"/>
            <a:ext cx="9144000" cy="5257800"/>
          </a:xfrm>
        </p:spPr>
        <p:txBody>
          <a:bodyPr>
            <a:normAutofit lnSpcReduction="10000"/>
          </a:bodyPr>
          <a:lstStyle/>
          <a:p>
            <a:r>
              <a:rPr lang="es-ES" sz="4800" b="1" u="sng" dirty="0">
                <a:solidFill>
                  <a:srgbClr val="FF0000"/>
                </a:solidFill>
              </a:rPr>
              <a:t>¿Qué es una promesa?</a:t>
            </a:r>
          </a:p>
          <a:p>
            <a:r>
              <a:rPr lang="es-ES" sz="4800" b="1" dirty="0"/>
              <a:t>"Dar la palabra de uno para hacer o no hacer algo; para dar causa de expectativa; acordar dar; para asegurar por una promesa; para dar motivos para  tal esperanza." (Webster). </a:t>
            </a:r>
          </a:p>
          <a:p>
            <a:endParaRPr lang="es-ES" sz="4800" dirty="0"/>
          </a:p>
          <a:p>
            <a:endParaRPr lang="en-US" dirty="0"/>
          </a:p>
        </p:txBody>
      </p:sp>
    </p:spTree>
    <p:extLst>
      <p:ext uri="{BB962C8B-B14F-4D97-AF65-F5344CB8AC3E}">
        <p14:creationId xmlns:p14="http://schemas.microsoft.com/office/powerpoint/2010/main" val="31284887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0"/>
            <a:ext cx="3444674" cy="6705600"/>
          </a:xfrm>
        </p:spPr>
        <p:txBody>
          <a:bodyPr>
            <a:normAutofit/>
          </a:bodyPr>
          <a:lstStyle/>
          <a:p>
            <a:r>
              <a:rPr lang="es-ES" sz="3500" b="1" dirty="0"/>
              <a:t>LA NATURALEZA DE LAS PROMESAS DE DIOS</a:t>
            </a:r>
            <a:endParaRPr lang="en-US" sz="3500" b="1"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444674" y="0"/>
            <a:ext cx="5699326" cy="6858000"/>
          </a:xfrm>
        </p:spPr>
        <p:txBody>
          <a:bodyPr anchor="ctr">
            <a:normAutofit/>
          </a:bodyPr>
          <a:lstStyle/>
          <a:p>
            <a:r>
              <a:rPr lang="en-US" b="1" dirty="0">
                <a:solidFill>
                  <a:srgbClr val="0000FF"/>
                </a:solidFill>
                <a:latin typeface="system-ui"/>
              </a:rPr>
              <a:t>Santiago 1:12</a:t>
            </a:r>
          </a:p>
          <a:p>
            <a:r>
              <a:rPr lang="es-ES" b="1" dirty="0">
                <a:solidFill>
                  <a:srgbClr val="0000FF"/>
                </a:solidFill>
              </a:rPr>
              <a:t> </a:t>
            </a:r>
            <a:r>
              <a:rPr lang="es-ES" b="1" baseline="30000" dirty="0">
                <a:solidFill>
                  <a:srgbClr val="0000FF"/>
                </a:solidFill>
                <a:latin typeface="system-ui"/>
              </a:rPr>
              <a:t>12 </a:t>
            </a:r>
            <a:r>
              <a:rPr lang="es-ES" b="1" dirty="0">
                <a:solidFill>
                  <a:srgbClr val="0000FF"/>
                </a:solidFill>
                <a:latin typeface="system-ui"/>
              </a:rPr>
              <a:t>Bienaventurado el varón que soporta la tentación; porque cuando haya resistido la prueba, recibirá la corona de vida, que Dios ha prometido a los que le aman.</a:t>
            </a:r>
            <a:endParaRPr lang="es-ES" b="1" dirty="0">
              <a:solidFill>
                <a:srgbClr val="0000FF"/>
              </a:solidFill>
            </a:endParaRPr>
          </a:p>
          <a:p>
            <a:pPr>
              <a:lnSpc>
                <a:spcPct val="90000"/>
              </a:lnSpc>
            </a:pPr>
            <a:r>
              <a:rPr lang="es-ES" sz="3600" b="1" dirty="0"/>
              <a:t>Podemos tropezar con los escalones que tenemos ante nosotros o podemos usarlos para subir más alto. </a:t>
            </a:r>
          </a:p>
          <a:p>
            <a:pPr>
              <a:lnSpc>
                <a:spcPct val="90000"/>
              </a:lnSpc>
            </a:pPr>
            <a:endParaRPr lang="en-US" sz="1600" dirty="0"/>
          </a:p>
        </p:txBody>
      </p:sp>
    </p:spTree>
    <p:extLst>
      <p:ext uri="{BB962C8B-B14F-4D97-AF65-F5344CB8AC3E}">
        <p14:creationId xmlns:p14="http://schemas.microsoft.com/office/powerpoint/2010/main" val="3844578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u="sng" dirty="0">
                <a:solidFill>
                  <a:srgbClr val="0000FF"/>
                </a:solidFill>
              </a:rPr>
              <a:t>TODAS LAS PROMESAS DE DIOS SE DIVIDEN EN DOS CATEGORÍAS</a:t>
            </a:r>
            <a:br>
              <a:rPr lang="es-ES" b="1" u="sng" dirty="0">
                <a:solidFill>
                  <a:srgbClr val="0000FF"/>
                </a:solidFill>
              </a:rPr>
            </a:br>
            <a:endParaRPr lang="en-US" b="1" u="sng"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s-ES" sz="5800" b="1" u="sng" dirty="0">
                <a:solidFill>
                  <a:srgbClr val="0000FF"/>
                </a:solidFill>
              </a:rPr>
              <a:t>INCONDICIONAL</a:t>
            </a:r>
            <a:r>
              <a:rPr lang="es-ES" sz="5800" b="1" dirty="0"/>
              <a:t>: </a:t>
            </a:r>
          </a:p>
          <a:p>
            <a:r>
              <a:rPr lang="es-ES" sz="5800" b="1" dirty="0"/>
              <a:t>Sin limitación; tales se cumplen sin que el receptor haga nada.</a:t>
            </a:r>
          </a:p>
          <a:p>
            <a:r>
              <a:rPr lang="es-ES" sz="5800" b="1" u="sng" dirty="0">
                <a:solidFill>
                  <a:srgbClr val="0000FF"/>
                </a:solidFill>
              </a:rPr>
              <a:t>CONDICIONAL</a:t>
            </a:r>
            <a:r>
              <a:rPr lang="es-ES" sz="5800" b="1" dirty="0"/>
              <a:t>:</a:t>
            </a:r>
          </a:p>
          <a:p>
            <a:r>
              <a:rPr lang="es-ES" sz="5800" b="1" dirty="0"/>
              <a:t>Se cumplen las promesas que deben cumplirse siempre que se cumplan ciertas condiciones. </a:t>
            </a:r>
          </a:p>
          <a:p>
            <a:r>
              <a:rPr lang="es-ES" sz="4800" dirty="0"/>
              <a:t> </a:t>
            </a:r>
          </a:p>
          <a:p>
            <a:endParaRPr lang="en-US" dirty="0"/>
          </a:p>
        </p:txBody>
      </p:sp>
    </p:spTree>
    <p:extLst>
      <p:ext uri="{BB962C8B-B14F-4D97-AF65-F5344CB8AC3E}">
        <p14:creationId xmlns:p14="http://schemas.microsoft.com/office/powerpoint/2010/main" val="33532186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6600" b="1" u="sng" dirty="0" err="1">
                <a:solidFill>
                  <a:srgbClr val="0000FF"/>
                </a:solidFill>
              </a:rPr>
              <a:t>Incondicional</a:t>
            </a:r>
            <a:endParaRPr lang="en-US" sz="6600" b="1" u="sng" dirty="0">
              <a:solidFill>
                <a:srgbClr val="0000FF"/>
              </a:solidFill>
            </a:endParaRPr>
          </a:p>
        </p:txBody>
      </p:sp>
      <p:sp>
        <p:nvSpPr>
          <p:cNvPr id="3" name="Content Placeholder 2"/>
          <p:cNvSpPr>
            <a:spLocks noGrp="1"/>
          </p:cNvSpPr>
          <p:nvPr>
            <p:ph idx="1"/>
          </p:nvPr>
        </p:nvSpPr>
        <p:spPr>
          <a:xfrm>
            <a:off x="0" y="1066800"/>
            <a:ext cx="9144000" cy="5181600"/>
          </a:xfrm>
        </p:spPr>
        <p:txBody>
          <a:bodyPr>
            <a:normAutofit lnSpcReduction="10000"/>
          </a:bodyPr>
          <a:lstStyle/>
          <a:p>
            <a:r>
              <a:rPr lang="es-ES" b="1" dirty="0"/>
              <a:t>La sembrada y la cosecha vienen incondicionalmente. </a:t>
            </a:r>
          </a:p>
          <a:p>
            <a:r>
              <a:rPr lang="es-ES" b="1" u="sng" dirty="0">
                <a:solidFill>
                  <a:srgbClr val="0000FF"/>
                </a:solidFill>
              </a:rPr>
              <a:t>Génesis 8:22</a:t>
            </a:r>
            <a:r>
              <a:rPr lang="es-ES" b="1" dirty="0">
                <a:solidFill>
                  <a:srgbClr val="0000FF"/>
                </a:solidFill>
              </a:rPr>
              <a:t>; </a:t>
            </a:r>
          </a:p>
          <a:p>
            <a:r>
              <a:rPr lang="es-ES" b="1" baseline="30000" dirty="0">
                <a:solidFill>
                  <a:srgbClr val="0000FF"/>
                </a:solidFill>
                <a:latin typeface="system-ui"/>
              </a:rPr>
              <a:t>22 </a:t>
            </a:r>
            <a:r>
              <a:rPr lang="es-ES" b="1" dirty="0">
                <a:solidFill>
                  <a:srgbClr val="0000FF"/>
                </a:solidFill>
                <a:latin typeface="system-ui"/>
              </a:rPr>
              <a:t>Mientras la tierra permanezca, no cesarán la sementera y la siega, el frío y el calor, el verano y el invierno, y el día y la noche.</a:t>
            </a:r>
            <a:endParaRPr lang="es-ES" b="1" dirty="0">
              <a:solidFill>
                <a:srgbClr val="0000FF"/>
              </a:solidFill>
            </a:endParaRPr>
          </a:p>
          <a:p>
            <a:r>
              <a:rPr lang="es-ES" b="1" u="sng" dirty="0">
                <a:solidFill>
                  <a:srgbClr val="0000FF"/>
                </a:solidFill>
              </a:rPr>
              <a:t>Mateo 5:45</a:t>
            </a:r>
            <a:r>
              <a:rPr lang="es-ES" b="1" u="sng" dirty="0"/>
              <a:t>. </a:t>
            </a:r>
          </a:p>
          <a:p>
            <a:r>
              <a:rPr lang="es-ES" b="1" baseline="30000" dirty="0">
                <a:solidFill>
                  <a:srgbClr val="FF0000"/>
                </a:solidFill>
                <a:latin typeface="system-ui"/>
              </a:rPr>
              <a:t>45 </a:t>
            </a:r>
            <a:r>
              <a:rPr lang="es-ES" b="1" dirty="0">
                <a:solidFill>
                  <a:srgbClr val="FF0000"/>
                </a:solidFill>
                <a:latin typeface="system-ui"/>
              </a:rPr>
              <a:t>para que seáis hijos de vuestro Padre que está en los cielos, que hace salir su sol sobre malos y buenos, y que hace llover sobre justos e injustos.</a:t>
            </a:r>
            <a:endParaRPr lang="es-ES" b="1" dirty="0">
              <a:solidFill>
                <a:srgbClr val="FF0000"/>
              </a:solidFill>
            </a:endParaRPr>
          </a:p>
          <a:p>
            <a:endParaRPr lang="en-US" dirty="0"/>
          </a:p>
        </p:txBody>
      </p:sp>
    </p:spTree>
    <p:extLst>
      <p:ext uri="{BB962C8B-B14F-4D97-AF65-F5344CB8AC3E}">
        <p14:creationId xmlns:p14="http://schemas.microsoft.com/office/powerpoint/2010/main" val="423696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err="1">
                <a:solidFill>
                  <a:srgbClr val="0000FF"/>
                </a:solidFill>
              </a:rPr>
              <a:t>Incondicional</a:t>
            </a:r>
            <a:endParaRPr lang="en-US" sz="6600"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pPr lvl="0"/>
            <a:r>
              <a:rPr lang="es-ES" sz="4400" b="1" dirty="0">
                <a:solidFill>
                  <a:prstClr val="black"/>
                </a:solidFill>
              </a:rPr>
              <a:t>El mundo nunca será destruido por el agua de nuevo. </a:t>
            </a:r>
          </a:p>
          <a:p>
            <a:pPr lvl="0"/>
            <a:r>
              <a:rPr lang="es-ES" sz="4400" b="1" dirty="0">
                <a:solidFill>
                  <a:srgbClr val="0000FF"/>
                </a:solidFill>
              </a:rPr>
              <a:t>Génesis 9:11. </a:t>
            </a:r>
            <a:r>
              <a:rPr lang="es-ES" sz="4400" b="1" baseline="30000" dirty="0">
                <a:solidFill>
                  <a:srgbClr val="0000FF"/>
                </a:solidFill>
                <a:latin typeface="system-ui"/>
              </a:rPr>
              <a:t>11 </a:t>
            </a:r>
            <a:r>
              <a:rPr lang="es-ES" sz="4400" b="1" dirty="0">
                <a:solidFill>
                  <a:srgbClr val="0000FF"/>
                </a:solidFill>
                <a:latin typeface="system-ui"/>
              </a:rPr>
              <a:t>Estableceré mi pacto con vosotros, y no exterminaré ya más toda carne con aguas de diluvio, ni habrá más diluvio para destruir la tierra.</a:t>
            </a:r>
            <a:endParaRPr lang="es-ES" sz="4400" b="1" dirty="0">
              <a:solidFill>
                <a:srgbClr val="0000FF"/>
              </a:solidFill>
            </a:endParaRPr>
          </a:p>
          <a:p>
            <a:endParaRPr lang="en-US" dirty="0"/>
          </a:p>
        </p:txBody>
      </p:sp>
    </p:spTree>
    <p:extLst>
      <p:ext uri="{BB962C8B-B14F-4D97-AF65-F5344CB8AC3E}">
        <p14:creationId xmlns:p14="http://schemas.microsoft.com/office/powerpoint/2010/main" val="34763915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err="1">
                <a:solidFill>
                  <a:srgbClr val="0000FF"/>
                </a:solidFill>
              </a:rPr>
              <a:t>Incondicional</a:t>
            </a:r>
            <a:endParaRPr lang="en-US" sz="7200"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pPr lvl="0"/>
            <a:r>
              <a:rPr lang="es-ES" sz="4000" b="1" dirty="0">
                <a:solidFill>
                  <a:prstClr val="black"/>
                </a:solidFill>
              </a:rPr>
              <a:t>Pero el mundo será destruido en el futuro por el fuego.</a:t>
            </a:r>
          </a:p>
          <a:p>
            <a:pPr lvl="0"/>
            <a:r>
              <a:rPr lang="es-ES" sz="4000" b="1" dirty="0">
                <a:solidFill>
                  <a:prstClr val="black"/>
                </a:solidFill>
              </a:rPr>
              <a:t> </a:t>
            </a:r>
            <a:r>
              <a:rPr lang="es-ES" sz="4000" b="1" dirty="0">
                <a:solidFill>
                  <a:srgbClr val="0000FF"/>
                </a:solidFill>
              </a:rPr>
              <a:t>2 Pedro 3:10. </a:t>
            </a:r>
            <a:r>
              <a:rPr lang="es-ES" sz="4000" b="1" baseline="30000" dirty="0">
                <a:solidFill>
                  <a:srgbClr val="0000FF"/>
                </a:solidFill>
                <a:latin typeface="system-ui"/>
              </a:rPr>
              <a:t>10 </a:t>
            </a:r>
            <a:r>
              <a:rPr lang="es-ES" sz="4000" b="1" dirty="0">
                <a:solidFill>
                  <a:srgbClr val="0000FF"/>
                </a:solidFill>
                <a:latin typeface="system-ui"/>
              </a:rPr>
              <a:t>Pero el día del Señor vendrá como ladrón en la noche; en el cual los cielos pasarán con grande estruendo, y los elementos ardiendo serán deshechos, y la tierra y las obras que en ella hay serán quemadas.</a:t>
            </a:r>
            <a:endParaRPr lang="es-ES" sz="4000" b="1" dirty="0">
              <a:solidFill>
                <a:srgbClr val="0000FF"/>
              </a:solidFill>
            </a:endParaRPr>
          </a:p>
          <a:p>
            <a:endParaRPr lang="en-US" dirty="0"/>
          </a:p>
        </p:txBody>
      </p:sp>
    </p:spTree>
    <p:extLst>
      <p:ext uri="{BB962C8B-B14F-4D97-AF65-F5344CB8AC3E}">
        <p14:creationId xmlns:p14="http://schemas.microsoft.com/office/powerpoint/2010/main" val="25093337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770" y="-76200"/>
            <a:ext cx="8229600" cy="1143000"/>
          </a:xfrm>
        </p:spPr>
        <p:txBody>
          <a:bodyPr>
            <a:normAutofit/>
          </a:bodyPr>
          <a:lstStyle/>
          <a:p>
            <a:r>
              <a:rPr lang="en-US" sz="6600" b="1" u="sng" dirty="0" err="1">
                <a:solidFill>
                  <a:srgbClr val="0000FF"/>
                </a:solidFill>
              </a:rPr>
              <a:t>Incondicional</a:t>
            </a:r>
            <a:endParaRPr lang="en-US" sz="6600" b="1" u="sng" dirty="0">
              <a:solidFill>
                <a:srgbClr val="0000FF"/>
              </a:solidFill>
            </a:endParaRPr>
          </a:p>
        </p:txBody>
      </p:sp>
      <p:sp>
        <p:nvSpPr>
          <p:cNvPr id="3" name="Content Placeholder 2"/>
          <p:cNvSpPr>
            <a:spLocks noGrp="1"/>
          </p:cNvSpPr>
          <p:nvPr>
            <p:ph idx="1"/>
          </p:nvPr>
        </p:nvSpPr>
        <p:spPr>
          <a:xfrm>
            <a:off x="0" y="990600"/>
            <a:ext cx="9144000" cy="5867400"/>
          </a:xfrm>
        </p:spPr>
        <p:txBody>
          <a:bodyPr>
            <a:normAutofit fontScale="85000" lnSpcReduction="10000"/>
          </a:bodyPr>
          <a:lstStyle/>
          <a:p>
            <a:r>
              <a:rPr lang="es-ES" sz="3900" b="1" u="sng" dirty="0">
                <a:solidFill>
                  <a:srgbClr val="FF0000"/>
                </a:solidFill>
                <a:highlight>
                  <a:srgbClr val="FFFF00"/>
                </a:highlight>
              </a:rPr>
              <a:t>Cristo viene de nuevo. </a:t>
            </a:r>
          </a:p>
          <a:p>
            <a:r>
              <a:rPr lang="es-ES" sz="3900" b="1" dirty="0">
                <a:solidFill>
                  <a:srgbClr val="0000FF"/>
                </a:solidFill>
              </a:rPr>
              <a:t>Hechos 1:9-11. </a:t>
            </a:r>
            <a:r>
              <a:rPr lang="es-ES" sz="3900" b="1" baseline="30000" dirty="0">
                <a:solidFill>
                  <a:srgbClr val="0000FF"/>
                </a:solidFill>
                <a:latin typeface="system-ui"/>
              </a:rPr>
              <a:t>9 </a:t>
            </a:r>
            <a:r>
              <a:rPr lang="es-ES" sz="3900" b="1" dirty="0">
                <a:solidFill>
                  <a:srgbClr val="0000FF"/>
                </a:solidFill>
                <a:latin typeface="system-ui"/>
              </a:rPr>
              <a:t>Y habiendo dicho estas cosas, viéndolo ellos, fue alzado, y le recibió una nube que le ocultó de sus ojos.</a:t>
            </a:r>
          </a:p>
          <a:p>
            <a:r>
              <a:rPr lang="es-ES" sz="3900" b="1" baseline="30000" dirty="0">
                <a:solidFill>
                  <a:srgbClr val="0000FF"/>
                </a:solidFill>
                <a:latin typeface="system-ui"/>
              </a:rPr>
              <a:t>10 </a:t>
            </a:r>
            <a:r>
              <a:rPr lang="es-ES" sz="3900" b="1" dirty="0">
                <a:solidFill>
                  <a:srgbClr val="0000FF"/>
                </a:solidFill>
                <a:latin typeface="system-ui"/>
              </a:rPr>
              <a:t>Y estando ellos con los ojos puestos en el cielo, entre tanto que él se iba, he aquí se pusieron junto a ellos dos varones con vestiduras blancas,</a:t>
            </a:r>
          </a:p>
          <a:p>
            <a:r>
              <a:rPr lang="es-ES" sz="3900" b="1" baseline="30000" dirty="0">
                <a:solidFill>
                  <a:srgbClr val="0000FF"/>
                </a:solidFill>
                <a:latin typeface="system-ui"/>
              </a:rPr>
              <a:t>11 </a:t>
            </a:r>
            <a:r>
              <a:rPr lang="es-ES" sz="3900" b="1" dirty="0">
                <a:solidFill>
                  <a:srgbClr val="0000FF"/>
                </a:solidFill>
                <a:latin typeface="system-ui"/>
              </a:rPr>
              <a:t>los cuales también les dijeron: Varones galileos, ¿por qué estáis mirando al cielo? Este mismo Jesús, que ha sido tomado de vosotros al cielo, así vendrá como le habéis visto ir al cielo.</a:t>
            </a:r>
          </a:p>
          <a:p>
            <a:endParaRPr lang="es-ES" dirty="0"/>
          </a:p>
          <a:p>
            <a:endParaRPr lang="en-US" dirty="0"/>
          </a:p>
        </p:txBody>
      </p:sp>
    </p:spTree>
    <p:extLst>
      <p:ext uri="{BB962C8B-B14F-4D97-AF65-F5344CB8AC3E}">
        <p14:creationId xmlns:p14="http://schemas.microsoft.com/office/powerpoint/2010/main" val="8964016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600" b="1" dirty="0" err="1">
                <a:solidFill>
                  <a:srgbClr val="0000FF"/>
                </a:solidFill>
              </a:rPr>
              <a:t>Incondicional</a:t>
            </a:r>
            <a:endParaRPr lang="en-US" sz="6600" b="1" dirty="0">
              <a:solidFill>
                <a:srgbClr val="0000FF"/>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endParaRPr lang="es-ES" sz="4800" b="1" u="sng" dirty="0">
              <a:solidFill>
                <a:srgbClr val="FF0000"/>
              </a:solidFill>
            </a:endParaRPr>
          </a:p>
          <a:p>
            <a:r>
              <a:rPr lang="es-ES" sz="4800" b="1" u="sng" dirty="0">
                <a:solidFill>
                  <a:srgbClr val="FF0000"/>
                </a:solidFill>
              </a:rPr>
              <a:t>Habrá un juicio para todos. </a:t>
            </a:r>
          </a:p>
          <a:p>
            <a:r>
              <a:rPr lang="es-ES" sz="5600" b="1" dirty="0">
                <a:solidFill>
                  <a:srgbClr val="0000FF"/>
                </a:solidFill>
              </a:rPr>
              <a:t>2 Corintios 5:10</a:t>
            </a:r>
            <a:r>
              <a:rPr lang="es-ES" sz="5600" b="1" baseline="30000" dirty="0">
                <a:solidFill>
                  <a:srgbClr val="0000FF"/>
                </a:solidFill>
                <a:latin typeface="system-ui"/>
              </a:rPr>
              <a:t> 10 </a:t>
            </a:r>
            <a:r>
              <a:rPr lang="es-ES" sz="5600" b="1" dirty="0">
                <a:solidFill>
                  <a:srgbClr val="0000FF"/>
                </a:solidFill>
                <a:latin typeface="system-ui"/>
              </a:rPr>
              <a:t>Porque es necesario que todos nosotros comparezcamos ante el tribunal de Cristo, para que cada uno reciba según lo que haya hecho mientras estaba en el cuerpo, sea bueno o sea malo.</a:t>
            </a:r>
            <a:endParaRPr lang="es-ES" sz="5600" b="1" dirty="0">
              <a:solidFill>
                <a:srgbClr val="0000FF"/>
              </a:solidFill>
            </a:endParaRPr>
          </a:p>
          <a:p>
            <a:r>
              <a:rPr lang="es-ES" sz="4800" b="1" dirty="0"/>
              <a:t>. </a:t>
            </a:r>
          </a:p>
          <a:p>
            <a:endParaRPr lang="en-US" dirty="0"/>
          </a:p>
        </p:txBody>
      </p:sp>
    </p:spTree>
    <p:extLst>
      <p:ext uri="{BB962C8B-B14F-4D97-AF65-F5344CB8AC3E}">
        <p14:creationId xmlns:p14="http://schemas.microsoft.com/office/powerpoint/2010/main" val="361701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5962"/>
          </a:xfrm>
        </p:spPr>
        <p:txBody>
          <a:bodyPr>
            <a:normAutofit fontScale="90000"/>
          </a:bodyPr>
          <a:lstStyle/>
          <a:p>
            <a:r>
              <a:rPr lang="en-US" sz="6600" b="1" u="sng" dirty="0" err="1">
                <a:solidFill>
                  <a:srgbClr val="0000FF"/>
                </a:solidFill>
              </a:rPr>
              <a:t>Incondicional</a:t>
            </a:r>
            <a:endParaRPr lang="en-US" sz="6600" b="1" u="sng" dirty="0">
              <a:solidFill>
                <a:srgbClr val="0000FF"/>
              </a:solidFill>
            </a:endParaRPr>
          </a:p>
        </p:txBody>
      </p:sp>
      <p:sp>
        <p:nvSpPr>
          <p:cNvPr id="3" name="Content Placeholder 2"/>
          <p:cNvSpPr>
            <a:spLocks noGrp="1"/>
          </p:cNvSpPr>
          <p:nvPr>
            <p:ph idx="1"/>
          </p:nvPr>
        </p:nvSpPr>
        <p:spPr>
          <a:xfrm>
            <a:off x="0" y="914400"/>
            <a:ext cx="9144000" cy="5927725"/>
          </a:xfrm>
        </p:spPr>
        <p:txBody>
          <a:bodyPr>
            <a:normAutofit/>
          </a:bodyPr>
          <a:lstStyle/>
          <a:p>
            <a:r>
              <a:rPr lang="es-ES" sz="4400" b="1" dirty="0">
                <a:solidFill>
                  <a:srgbClr val="0000FF"/>
                </a:solidFill>
              </a:rPr>
              <a:t>Romanos 14:11,12</a:t>
            </a:r>
          </a:p>
          <a:p>
            <a:r>
              <a:rPr lang="es-ES" sz="4400" b="1" baseline="30000" dirty="0">
                <a:solidFill>
                  <a:srgbClr val="0000FF"/>
                </a:solidFill>
                <a:latin typeface="system-ui"/>
              </a:rPr>
              <a:t>11 </a:t>
            </a:r>
            <a:r>
              <a:rPr lang="es-ES" sz="4400" b="1" dirty="0">
                <a:solidFill>
                  <a:srgbClr val="0000FF"/>
                </a:solidFill>
                <a:latin typeface="system-ui"/>
              </a:rPr>
              <a:t>Porque escrito está:</a:t>
            </a:r>
            <a:br>
              <a:rPr lang="es-ES" sz="4400" b="1" dirty="0">
                <a:solidFill>
                  <a:srgbClr val="0000FF"/>
                </a:solidFill>
                <a:latin typeface="system-ui"/>
              </a:rPr>
            </a:br>
            <a:r>
              <a:rPr lang="es-ES" sz="4400" b="1" dirty="0">
                <a:solidFill>
                  <a:srgbClr val="0000FF"/>
                </a:solidFill>
                <a:latin typeface="system-ui"/>
              </a:rPr>
              <a:t>Vivo yo, dice el Señor, que ante mí se doblará toda rodilla,</a:t>
            </a:r>
            <a:br>
              <a:rPr lang="es-ES" sz="4400" b="1" dirty="0">
                <a:solidFill>
                  <a:srgbClr val="0000FF"/>
                </a:solidFill>
                <a:latin typeface="system-ui"/>
              </a:rPr>
            </a:br>
            <a:r>
              <a:rPr lang="es-ES" sz="4400" b="1" dirty="0">
                <a:solidFill>
                  <a:srgbClr val="0000FF"/>
                </a:solidFill>
                <a:latin typeface="system-ui"/>
              </a:rPr>
              <a:t>Y toda lengua confesará a Dios. </a:t>
            </a:r>
          </a:p>
          <a:p>
            <a:r>
              <a:rPr lang="es-ES" sz="4400" b="1" baseline="30000" dirty="0">
                <a:solidFill>
                  <a:srgbClr val="0000FF"/>
                </a:solidFill>
                <a:latin typeface="system-ui"/>
              </a:rPr>
              <a:t>12 </a:t>
            </a:r>
            <a:r>
              <a:rPr lang="es-ES" sz="4400" b="1" dirty="0">
                <a:solidFill>
                  <a:srgbClr val="0000FF"/>
                </a:solidFill>
                <a:latin typeface="system-ui"/>
              </a:rPr>
              <a:t>De manera que cada uno de nosotros dará a Dios cuenta de sí.</a:t>
            </a:r>
          </a:p>
          <a:p>
            <a:endParaRPr lang="en-US" dirty="0"/>
          </a:p>
        </p:txBody>
      </p:sp>
    </p:spTree>
    <p:extLst>
      <p:ext uri="{BB962C8B-B14F-4D97-AF65-F5344CB8AC3E}">
        <p14:creationId xmlns:p14="http://schemas.microsoft.com/office/powerpoint/2010/main" val="3068516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5962"/>
          </a:xfrm>
        </p:spPr>
        <p:txBody>
          <a:bodyPr>
            <a:normAutofit fontScale="90000"/>
          </a:bodyPr>
          <a:lstStyle/>
          <a:p>
            <a:r>
              <a:rPr lang="en-US" sz="7200" b="1" u="sng" dirty="0" err="1"/>
              <a:t>Condicional</a:t>
            </a:r>
            <a:endParaRPr lang="en-US" sz="7200" b="1" u="sng" dirty="0"/>
          </a:p>
        </p:txBody>
      </p:sp>
      <p:sp>
        <p:nvSpPr>
          <p:cNvPr id="3" name="Content Placeholder 2"/>
          <p:cNvSpPr>
            <a:spLocks noGrp="1"/>
          </p:cNvSpPr>
          <p:nvPr>
            <p:ph idx="1"/>
          </p:nvPr>
        </p:nvSpPr>
        <p:spPr>
          <a:xfrm>
            <a:off x="0" y="914400"/>
            <a:ext cx="9144000" cy="5943600"/>
          </a:xfrm>
        </p:spPr>
        <p:txBody>
          <a:bodyPr>
            <a:normAutofit fontScale="85000" lnSpcReduction="20000"/>
          </a:bodyPr>
          <a:lstStyle/>
          <a:p>
            <a:r>
              <a:rPr lang="es-ES" sz="4800" b="1" u="sng" dirty="0">
                <a:solidFill>
                  <a:srgbClr val="FF0000"/>
                </a:solidFill>
              </a:rPr>
              <a:t>Remisión de pecados. </a:t>
            </a:r>
          </a:p>
          <a:p>
            <a:r>
              <a:rPr lang="es-ES" sz="4800" b="1" u="sng" dirty="0">
                <a:solidFill>
                  <a:srgbClr val="0000FF"/>
                </a:solidFill>
              </a:rPr>
              <a:t>Hechos 2:38</a:t>
            </a:r>
            <a:r>
              <a:rPr lang="es-ES" sz="4800" b="1" dirty="0">
                <a:solidFill>
                  <a:srgbClr val="0000FF"/>
                </a:solidFill>
              </a:rPr>
              <a:t>; </a:t>
            </a:r>
            <a:r>
              <a:rPr lang="es-ES" sz="4800" b="1" baseline="30000" dirty="0">
                <a:solidFill>
                  <a:srgbClr val="0000FF"/>
                </a:solidFill>
                <a:latin typeface="system-ui"/>
              </a:rPr>
              <a:t>38 </a:t>
            </a:r>
            <a:r>
              <a:rPr lang="es-ES" sz="4800" b="1" dirty="0">
                <a:solidFill>
                  <a:srgbClr val="0000FF"/>
                </a:solidFill>
                <a:latin typeface="system-ui"/>
              </a:rPr>
              <a:t>Pedro les dijo: Arrepentíos, y bautícese cada uno de vosotros en el nombre de Jesucristo para perdón de los pecados; y recibiréis el don del Espíritu Santo.</a:t>
            </a:r>
            <a:endParaRPr lang="es-ES" sz="4800" b="1" dirty="0">
              <a:solidFill>
                <a:srgbClr val="0000FF"/>
              </a:solidFill>
            </a:endParaRPr>
          </a:p>
          <a:p>
            <a:r>
              <a:rPr lang="es-ES" sz="4800" b="1" u="sng" dirty="0">
                <a:solidFill>
                  <a:srgbClr val="0000FF"/>
                </a:solidFill>
              </a:rPr>
              <a:t>Hechos 10:43</a:t>
            </a:r>
            <a:r>
              <a:rPr lang="es-ES" sz="4800" b="1" dirty="0">
                <a:solidFill>
                  <a:srgbClr val="0000FF"/>
                </a:solidFill>
              </a:rPr>
              <a:t>. </a:t>
            </a:r>
            <a:r>
              <a:rPr lang="es-ES" sz="4800" b="1" baseline="30000" dirty="0">
                <a:solidFill>
                  <a:srgbClr val="0000FF"/>
                </a:solidFill>
                <a:latin typeface="system-ui"/>
              </a:rPr>
              <a:t>43 </a:t>
            </a:r>
            <a:r>
              <a:rPr lang="es-ES" sz="4800" b="1" dirty="0">
                <a:solidFill>
                  <a:srgbClr val="0000FF"/>
                </a:solidFill>
                <a:latin typeface="system-ui"/>
              </a:rPr>
              <a:t>De éste dan testimonio todos los profetas, que todos los que en él creyeren, recibirán perdón de pecados por su nombre.</a:t>
            </a:r>
            <a:endParaRPr lang="es-ES" sz="4800" b="1" dirty="0">
              <a:solidFill>
                <a:srgbClr val="0000FF"/>
              </a:solidFill>
            </a:endParaRPr>
          </a:p>
          <a:p>
            <a:endParaRPr lang="en-US" dirty="0"/>
          </a:p>
        </p:txBody>
      </p:sp>
    </p:spTree>
    <p:extLst>
      <p:ext uri="{BB962C8B-B14F-4D97-AF65-F5344CB8AC3E}">
        <p14:creationId xmlns:p14="http://schemas.microsoft.com/office/powerpoint/2010/main" val="1741305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5962"/>
          </a:xfrm>
        </p:spPr>
        <p:txBody>
          <a:bodyPr>
            <a:normAutofit fontScale="90000"/>
          </a:bodyPr>
          <a:lstStyle/>
          <a:p>
            <a:r>
              <a:rPr lang="en-US" sz="7200" b="1" u="sng" dirty="0" err="1"/>
              <a:t>Condicional</a:t>
            </a:r>
            <a:endParaRPr lang="en-US" sz="7200" b="1" u="sng" dirty="0"/>
          </a:p>
        </p:txBody>
      </p:sp>
      <p:sp>
        <p:nvSpPr>
          <p:cNvPr id="3" name="Content Placeholder 2"/>
          <p:cNvSpPr>
            <a:spLocks noGrp="1"/>
          </p:cNvSpPr>
          <p:nvPr>
            <p:ph idx="1"/>
          </p:nvPr>
        </p:nvSpPr>
        <p:spPr>
          <a:xfrm>
            <a:off x="0" y="914400"/>
            <a:ext cx="9144000" cy="5943600"/>
          </a:xfrm>
        </p:spPr>
        <p:txBody>
          <a:bodyPr>
            <a:normAutofit fontScale="92500"/>
          </a:bodyPr>
          <a:lstStyle/>
          <a:p>
            <a:pPr marL="0" lvl="0" indent="0">
              <a:buNone/>
            </a:pPr>
            <a:r>
              <a:rPr lang="es-ES" sz="3600" b="1" u="sng" dirty="0">
                <a:solidFill>
                  <a:srgbClr val="FF0000"/>
                </a:solidFill>
                <a:highlight>
                  <a:srgbClr val="FFFF00"/>
                </a:highlight>
              </a:rPr>
              <a:t>Respuesta a las oraciones. </a:t>
            </a:r>
          </a:p>
          <a:p>
            <a:r>
              <a:rPr lang="es-ES" sz="3600" b="1" u="sng" dirty="0">
                <a:solidFill>
                  <a:srgbClr val="0000FF"/>
                </a:solidFill>
              </a:rPr>
              <a:t>Santiago 1:6,7</a:t>
            </a:r>
            <a:r>
              <a:rPr lang="es-ES" sz="3600" b="1" dirty="0">
                <a:solidFill>
                  <a:srgbClr val="0000FF"/>
                </a:solidFill>
              </a:rPr>
              <a:t>; </a:t>
            </a:r>
            <a:r>
              <a:rPr lang="es-ES" sz="3600" b="1" baseline="30000" dirty="0">
                <a:solidFill>
                  <a:srgbClr val="0000FF"/>
                </a:solidFill>
                <a:latin typeface="system-ui"/>
              </a:rPr>
              <a:t>6 </a:t>
            </a:r>
            <a:r>
              <a:rPr lang="es-ES" sz="3600" b="1" dirty="0">
                <a:solidFill>
                  <a:srgbClr val="0000FF"/>
                </a:solidFill>
                <a:latin typeface="system-ui"/>
              </a:rPr>
              <a:t>Pero pida con fe, no dudando nada; porque el que duda es semejante a la onda del mar, que es arrastrada por el viento y echada de una parte a otra.</a:t>
            </a:r>
            <a:r>
              <a:rPr lang="es-ES" sz="3600" b="1" baseline="30000" dirty="0">
                <a:solidFill>
                  <a:srgbClr val="0000FF"/>
                </a:solidFill>
                <a:latin typeface="system-ui"/>
              </a:rPr>
              <a:t>7 </a:t>
            </a:r>
            <a:r>
              <a:rPr lang="es-ES" sz="3600" b="1" dirty="0">
                <a:solidFill>
                  <a:srgbClr val="0000FF"/>
                </a:solidFill>
                <a:latin typeface="system-ui"/>
              </a:rPr>
              <a:t>No piense, pues, quien tal haga, que recibirá cosa alguna del Señor.</a:t>
            </a:r>
          </a:p>
          <a:p>
            <a:pPr lvl="0"/>
            <a:endParaRPr lang="es-ES" sz="3600" b="1" dirty="0">
              <a:solidFill>
                <a:srgbClr val="0000FF"/>
              </a:solidFill>
            </a:endParaRPr>
          </a:p>
          <a:p>
            <a:pPr lvl="0"/>
            <a:r>
              <a:rPr lang="es-ES" sz="3600" b="1" u="sng" dirty="0">
                <a:solidFill>
                  <a:srgbClr val="0000FF"/>
                </a:solidFill>
              </a:rPr>
              <a:t>1 Juan 3:22;</a:t>
            </a:r>
            <a:r>
              <a:rPr lang="es-ES" sz="3600" b="1" u="sng" baseline="30000" dirty="0">
                <a:solidFill>
                  <a:srgbClr val="0000FF"/>
                </a:solidFill>
                <a:latin typeface="system-ui"/>
              </a:rPr>
              <a:t> </a:t>
            </a:r>
            <a:r>
              <a:rPr lang="es-ES" sz="3600" b="1" baseline="30000" dirty="0">
                <a:solidFill>
                  <a:srgbClr val="0000FF"/>
                </a:solidFill>
                <a:latin typeface="system-ui"/>
              </a:rPr>
              <a:t>22 </a:t>
            </a:r>
            <a:r>
              <a:rPr lang="es-ES" sz="3600" b="1" dirty="0">
                <a:solidFill>
                  <a:srgbClr val="0000FF"/>
                </a:solidFill>
                <a:latin typeface="system-ui"/>
              </a:rPr>
              <a:t>y cualquiera cosa que pidiéremos la recibiremos de él, </a:t>
            </a:r>
            <a:r>
              <a:rPr lang="es-ES" sz="3600" b="1" u="sng" dirty="0">
                <a:solidFill>
                  <a:srgbClr val="0000FF"/>
                </a:solidFill>
                <a:highlight>
                  <a:srgbClr val="00FFFF"/>
                </a:highlight>
                <a:latin typeface="system-ui"/>
              </a:rPr>
              <a:t>porque guardamos sus mandamientos, y hacemos las cosas que son agradables delante de él.</a:t>
            </a:r>
            <a:endParaRPr lang="es-ES" sz="3600" b="1" u="sng" dirty="0">
              <a:solidFill>
                <a:srgbClr val="0000FF"/>
              </a:solidFill>
              <a:highlight>
                <a:srgbClr val="00FFFF"/>
              </a:highlight>
            </a:endParaRPr>
          </a:p>
          <a:p>
            <a:endParaRPr lang="es-ES" dirty="0"/>
          </a:p>
          <a:p>
            <a:endParaRPr lang="en-US" dirty="0"/>
          </a:p>
        </p:txBody>
      </p:sp>
    </p:spTree>
    <p:extLst>
      <p:ext uri="{BB962C8B-B14F-4D97-AF65-F5344CB8AC3E}">
        <p14:creationId xmlns:p14="http://schemas.microsoft.com/office/powerpoint/2010/main" val="3732015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s-ES" sz="5400" b="1" dirty="0"/>
              <a:t>Esto se puede ilustrar con una nota de </a:t>
            </a:r>
            <a:r>
              <a:rPr lang="es-ES" sz="5400" b="1" dirty="0" err="1"/>
              <a:t>promiso</a:t>
            </a:r>
            <a:r>
              <a:rPr lang="es-ES" sz="5400" b="1" dirty="0"/>
              <a:t>". </a:t>
            </a:r>
          </a:p>
          <a:p>
            <a:r>
              <a:rPr lang="es-ES" sz="5400" b="1" dirty="0"/>
              <a:t>"Una promesa por escrito de pagar a petición o en un momento futuro fijo una cierta suma de dinero a, o a la orden de, una persona especificada o al portador." (Webster). </a:t>
            </a:r>
          </a:p>
          <a:p>
            <a:endParaRPr lang="es-ES" dirty="0"/>
          </a:p>
          <a:p>
            <a:endParaRPr lang="en-US" dirty="0"/>
          </a:p>
        </p:txBody>
      </p:sp>
    </p:spTree>
    <p:extLst>
      <p:ext uri="{BB962C8B-B14F-4D97-AF65-F5344CB8AC3E}">
        <p14:creationId xmlns:p14="http://schemas.microsoft.com/office/powerpoint/2010/main" val="567796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5962"/>
          </a:xfrm>
        </p:spPr>
        <p:txBody>
          <a:bodyPr>
            <a:normAutofit fontScale="90000"/>
          </a:bodyPr>
          <a:lstStyle/>
          <a:p>
            <a:r>
              <a:rPr lang="en-US" sz="7200" b="1" u="sng" dirty="0" err="1"/>
              <a:t>Condicional</a:t>
            </a:r>
            <a:endParaRPr lang="en-US" sz="7200" b="1" u="sng" dirty="0"/>
          </a:p>
        </p:txBody>
      </p:sp>
      <p:sp>
        <p:nvSpPr>
          <p:cNvPr id="3" name="Content Placeholder 2"/>
          <p:cNvSpPr>
            <a:spLocks noGrp="1"/>
          </p:cNvSpPr>
          <p:nvPr>
            <p:ph idx="1"/>
          </p:nvPr>
        </p:nvSpPr>
        <p:spPr>
          <a:xfrm>
            <a:off x="0" y="914400"/>
            <a:ext cx="9144000" cy="5943600"/>
          </a:xfrm>
        </p:spPr>
        <p:txBody>
          <a:bodyPr>
            <a:normAutofit/>
          </a:bodyPr>
          <a:lstStyle/>
          <a:p>
            <a:r>
              <a:rPr lang="en-US" sz="4000" b="1" dirty="0">
                <a:solidFill>
                  <a:srgbClr val="0000FF"/>
                </a:solidFill>
                <a:latin typeface="system-ui"/>
              </a:rPr>
              <a:t>1 Juan 5:14 </a:t>
            </a:r>
            <a:r>
              <a:rPr lang="es-ES" sz="4000" b="1" baseline="30000" dirty="0">
                <a:solidFill>
                  <a:srgbClr val="0000FF"/>
                </a:solidFill>
                <a:latin typeface="system-ui"/>
              </a:rPr>
              <a:t>14 </a:t>
            </a:r>
            <a:r>
              <a:rPr lang="es-ES" sz="4000" b="1" dirty="0">
                <a:solidFill>
                  <a:srgbClr val="0000FF"/>
                </a:solidFill>
                <a:latin typeface="system-ui"/>
              </a:rPr>
              <a:t>Y esta es la confianza que tenemos en él, que si pedimos alguna cosa </a:t>
            </a:r>
            <a:r>
              <a:rPr lang="es-ES" sz="4000" b="1" u="sng" dirty="0">
                <a:solidFill>
                  <a:srgbClr val="0000FF"/>
                </a:solidFill>
                <a:highlight>
                  <a:srgbClr val="00FFFF"/>
                </a:highlight>
                <a:latin typeface="system-ui"/>
              </a:rPr>
              <a:t>conforme a su voluntad</a:t>
            </a:r>
            <a:r>
              <a:rPr lang="es-ES" sz="4000" b="1" u="sng" dirty="0">
                <a:solidFill>
                  <a:srgbClr val="0000FF"/>
                </a:solidFill>
                <a:latin typeface="system-ui"/>
              </a:rPr>
              <a:t>, </a:t>
            </a:r>
            <a:r>
              <a:rPr lang="es-ES" sz="4000" b="1" dirty="0">
                <a:solidFill>
                  <a:srgbClr val="0000FF"/>
                </a:solidFill>
                <a:latin typeface="system-ui"/>
              </a:rPr>
              <a:t>él nos oye.</a:t>
            </a:r>
            <a:endParaRPr lang="es-ES" sz="4000" b="1" dirty="0">
              <a:solidFill>
                <a:srgbClr val="0000FF"/>
              </a:solidFill>
            </a:endParaRPr>
          </a:p>
          <a:p>
            <a:r>
              <a:rPr lang="es-ES" sz="4000" b="1" u="sng" dirty="0">
                <a:solidFill>
                  <a:srgbClr val="FF0000"/>
                </a:solidFill>
                <a:highlight>
                  <a:srgbClr val="FFFF00"/>
                </a:highlight>
              </a:rPr>
              <a:t>BENDICIONES ESPIRITUALES.</a:t>
            </a:r>
          </a:p>
          <a:p>
            <a:r>
              <a:rPr lang="es-ES" sz="4000" b="1" dirty="0"/>
              <a:t> </a:t>
            </a:r>
            <a:r>
              <a:rPr lang="es-ES" sz="4000" b="1" dirty="0">
                <a:solidFill>
                  <a:srgbClr val="0000FF"/>
                </a:solidFill>
              </a:rPr>
              <a:t>Efesios 1:3; </a:t>
            </a:r>
            <a:r>
              <a:rPr lang="es-ES" sz="4000" b="1" baseline="30000" dirty="0">
                <a:solidFill>
                  <a:srgbClr val="0000FF"/>
                </a:solidFill>
                <a:latin typeface="system-ui"/>
              </a:rPr>
              <a:t>3 </a:t>
            </a:r>
            <a:r>
              <a:rPr lang="es-ES" sz="4000" b="1" dirty="0">
                <a:solidFill>
                  <a:srgbClr val="0000FF"/>
                </a:solidFill>
                <a:latin typeface="system-ui"/>
              </a:rPr>
              <a:t>Bendito sea el Dios y Padre de nuestro Señor Jesucristo, que nos bendijo con toda bendición espiritual en los lugares celestiales en Cristo,</a:t>
            </a:r>
            <a:endParaRPr lang="es-ES" sz="4000" b="1" dirty="0">
              <a:solidFill>
                <a:srgbClr val="0000FF"/>
              </a:solidFill>
            </a:endParaRPr>
          </a:p>
          <a:p>
            <a:endParaRPr lang="en-US" dirty="0"/>
          </a:p>
        </p:txBody>
      </p:sp>
    </p:spTree>
    <p:extLst>
      <p:ext uri="{BB962C8B-B14F-4D97-AF65-F5344CB8AC3E}">
        <p14:creationId xmlns:p14="http://schemas.microsoft.com/office/powerpoint/2010/main" val="1470270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5962"/>
          </a:xfrm>
        </p:spPr>
        <p:txBody>
          <a:bodyPr>
            <a:normAutofit fontScale="90000"/>
          </a:bodyPr>
          <a:lstStyle/>
          <a:p>
            <a:r>
              <a:rPr lang="en-US" sz="7200" b="1" u="sng" dirty="0" err="1"/>
              <a:t>Condicional</a:t>
            </a:r>
            <a:endParaRPr lang="en-US" sz="7200" b="1" u="sng"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s-ES" sz="3600" b="1" u="sng" dirty="0">
                <a:solidFill>
                  <a:srgbClr val="0000FF"/>
                </a:solidFill>
              </a:rPr>
              <a:t>Gálatas 3:27</a:t>
            </a:r>
            <a:r>
              <a:rPr lang="es-ES" sz="3600" b="1" dirty="0">
                <a:solidFill>
                  <a:srgbClr val="0000FF"/>
                </a:solidFill>
              </a:rPr>
              <a:t>. </a:t>
            </a:r>
            <a:r>
              <a:rPr lang="en-US" sz="3600" b="1" baseline="30000" dirty="0">
                <a:solidFill>
                  <a:srgbClr val="0000FF"/>
                </a:solidFill>
                <a:latin typeface="system-ui"/>
              </a:rPr>
              <a:t>27 </a:t>
            </a:r>
            <a:r>
              <a:rPr lang="en-US" sz="3600" b="1" dirty="0" err="1">
                <a:solidFill>
                  <a:srgbClr val="0000FF"/>
                </a:solidFill>
                <a:latin typeface="system-ui"/>
              </a:rPr>
              <a:t>porque</a:t>
            </a:r>
            <a:r>
              <a:rPr lang="en-US" sz="3600" b="1" dirty="0">
                <a:solidFill>
                  <a:srgbClr val="0000FF"/>
                </a:solidFill>
                <a:latin typeface="system-ui"/>
              </a:rPr>
              <a:t> </a:t>
            </a:r>
            <a:r>
              <a:rPr lang="en-US" sz="3600" b="1" dirty="0" err="1">
                <a:solidFill>
                  <a:srgbClr val="0000FF"/>
                </a:solidFill>
                <a:latin typeface="system-ui"/>
              </a:rPr>
              <a:t>todos</a:t>
            </a:r>
            <a:r>
              <a:rPr lang="en-US" sz="3600" b="1" dirty="0">
                <a:solidFill>
                  <a:srgbClr val="0000FF"/>
                </a:solidFill>
                <a:latin typeface="system-ui"/>
              </a:rPr>
              <a:t> los que </a:t>
            </a:r>
            <a:r>
              <a:rPr lang="en-US" sz="3600" b="1" dirty="0" err="1">
                <a:solidFill>
                  <a:srgbClr val="0000FF"/>
                </a:solidFill>
                <a:latin typeface="system-ui"/>
              </a:rPr>
              <a:t>habéis</a:t>
            </a:r>
            <a:r>
              <a:rPr lang="en-US" sz="3600" b="1" dirty="0">
                <a:solidFill>
                  <a:srgbClr val="0000FF"/>
                </a:solidFill>
                <a:latin typeface="system-ui"/>
              </a:rPr>
              <a:t> </a:t>
            </a:r>
            <a:r>
              <a:rPr lang="en-US" sz="3600" b="1" dirty="0" err="1">
                <a:solidFill>
                  <a:srgbClr val="0000FF"/>
                </a:solidFill>
                <a:latin typeface="system-ui"/>
              </a:rPr>
              <a:t>sido</a:t>
            </a:r>
            <a:r>
              <a:rPr lang="en-US" sz="3600" b="1" dirty="0">
                <a:solidFill>
                  <a:srgbClr val="0000FF"/>
                </a:solidFill>
                <a:latin typeface="system-ui"/>
              </a:rPr>
              <a:t> </a:t>
            </a:r>
            <a:r>
              <a:rPr lang="en-US" sz="3600" b="1" dirty="0" err="1">
                <a:solidFill>
                  <a:srgbClr val="0000FF"/>
                </a:solidFill>
                <a:latin typeface="system-ui"/>
              </a:rPr>
              <a:t>bautizados</a:t>
            </a:r>
            <a:r>
              <a:rPr lang="en-US" sz="3600" b="1" dirty="0">
                <a:solidFill>
                  <a:srgbClr val="0000FF"/>
                </a:solidFill>
                <a:latin typeface="system-ui"/>
              </a:rPr>
              <a:t> </a:t>
            </a:r>
            <a:r>
              <a:rPr lang="en-US" sz="3600" b="1" dirty="0" err="1">
                <a:solidFill>
                  <a:srgbClr val="0000FF"/>
                </a:solidFill>
                <a:latin typeface="system-ui"/>
              </a:rPr>
              <a:t>en</a:t>
            </a:r>
            <a:r>
              <a:rPr lang="en-US" sz="3600" b="1" dirty="0">
                <a:solidFill>
                  <a:srgbClr val="0000FF"/>
                </a:solidFill>
                <a:latin typeface="system-ui"/>
              </a:rPr>
              <a:t> Cristo, de Cristo </a:t>
            </a:r>
            <a:r>
              <a:rPr lang="en-US" sz="3600" b="1" dirty="0" err="1">
                <a:solidFill>
                  <a:srgbClr val="0000FF"/>
                </a:solidFill>
                <a:latin typeface="system-ui"/>
              </a:rPr>
              <a:t>estáis</a:t>
            </a:r>
            <a:r>
              <a:rPr lang="en-US" sz="3600" b="1" dirty="0">
                <a:solidFill>
                  <a:srgbClr val="0000FF"/>
                </a:solidFill>
                <a:latin typeface="system-ui"/>
              </a:rPr>
              <a:t> </a:t>
            </a:r>
            <a:r>
              <a:rPr lang="en-US" sz="3600" b="1" dirty="0" err="1">
                <a:solidFill>
                  <a:srgbClr val="0000FF"/>
                </a:solidFill>
                <a:latin typeface="system-ui"/>
              </a:rPr>
              <a:t>revestidos</a:t>
            </a:r>
            <a:r>
              <a:rPr lang="en-US" sz="3600" b="1" dirty="0">
                <a:solidFill>
                  <a:srgbClr val="0000FF"/>
                </a:solidFill>
                <a:latin typeface="system-ui"/>
              </a:rPr>
              <a:t>.</a:t>
            </a:r>
            <a:endParaRPr lang="es-ES" sz="3600" b="1" dirty="0">
              <a:solidFill>
                <a:srgbClr val="0000FF"/>
              </a:solidFill>
            </a:endParaRPr>
          </a:p>
          <a:p>
            <a:r>
              <a:rPr lang="es-ES" sz="3600" b="1" u="sng" dirty="0">
                <a:solidFill>
                  <a:srgbClr val="FF0000"/>
                </a:solidFill>
                <a:highlight>
                  <a:srgbClr val="FFFF00"/>
                </a:highlight>
              </a:rPr>
              <a:t>Salvación eterna.</a:t>
            </a:r>
            <a:r>
              <a:rPr lang="es-ES" sz="3600" b="1" dirty="0">
                <a:highlight>
                  <a:srgbClr val="FFFF00"/>
                </a:highlight>
              </a:rPr>
              <a:t> </a:t>
            </a:r>
          </a:p>
          <a:p>
            <a:r>
              <a:rPr lang="es-ES" sz="3600" b="1" u="sng" dirty="0">
                <a:solidFill>
                  <a:srgbClr val="0000FF"/>
                </a:solidFill>
              </a:rPr>
              <a:t>Hebreos 5:9</a:t>
            </a:r>
            <a:r>
              <a:rPr lang="es-ES" sz="3600" b="1" dirty="0">
                <a:solidFill>
                  <a:srgbClr val="0000FF"/>
                </a:solidFill>
              </a:rPr>
              <a:t>; </a:t>
            </a:r>
            <a:r>
              <a:rPr lang="es-ES" sz="3600" b="1" baseline="30000" dirty="0">
                <a:solidFill>
                  <a:srgbClr val="0000FF"/>
                </a:solidFill>
                <a:latin typeface="system-ui"/>
              </a:rPr>
              <a:t>9 </a:t>
            </a:r>
            <a:r>
              <a:rPr lang="es-ES" sz="3600" b="1" dirty="0">
                <a:solidFill>
                  <a:srgbClr val="0000FF"/>
                </a:solidFill>
                <a:latin typeface="system-ui"/>
              </a:rPr>
              <a:t>y habiendo sido perfeccionado, vino a ser autor de eterna salvación </a:t>
            </a:r>
            <a:r>
              <a:rPr lang="es-ES" sz="3600" b="1" u="sng" dirty="0">
                <a:solidFill>
                  <a:srgbClr val="0000FF"/>
                </a:solidFill>
                <a:highlight>
                  <a:srgbClr val="FFFF00"/>
                </a:highlight>
                <a:latin typeface="system-ui"/>
              </a:rPr>
              <a:t>para todos los que le obedecen</a:t>
            </a:r>
            <a:r>
              <a:rPr lang="es-ES" sz="3600" b="1" u="sng" dirty="0">
                <a:solidFill>
                  <a:srgbClr val="0000FF"/>
                </a:solidFill>
                <a:latin typeface="system-ui"/>
              </a:rPr>
              <a:t>;</a:t>
            </a:r>
            <a:endParaRPr lang="es-ES" sz="3600" b="1" u="sng" dirty="0">
              <a:solidFill>
                <a:srgbClr val="0000FF"/>
              </a:solidFill>
            </a:endParaRPr>
          </a:p>
          <a:p>
            <a:r>
              <a:rPr lang="es-ES" sz="3600" b="1" u="sng" dirty="0">
                <a:solidFill>
                  <a:srgbClr val="0000FF"/>
                </a:solidFill>
              </a:rPr>
              <a:t>Mateo 7:21</a:t>
            </a:r>
            <a:r>
              <a:rPr lang="es-ES" sz="3600" b="1" dirty="0">
                <a:solidFill>
                  <a:srgbClr val="0000FF"/>
                </a:solidFill>
              </a:rPr>
              <a:t>. </a:t>
            </a:r>
            <a:r>
              <a:rPr lang="es-ES" sz="3600" b="1" baseline="30000" dirty="0">
                <a:solidFill>
                  <a:srgbClr val="0000FF"/>
                </a:solidFill>
                <a:latin typeface="system-ui"/>
              </a:rPr>
              <a:t>21 </a:t>
            </a:r>
            <a:r>
              <a:rPr lang="es-ES" sz="3600" b="1" dirty="0">
                <a:solidFill>
                  <a:srgbClr val="0000FF"/>
                </a:solidFill>
                <a:latin typeface="system-ui"/>
              </a:rPr>
              <a:t>No todo el que me dice: Señor, Señor, entrará en el reino de los cielos, </a:t>
            </a:r>
            <a:r>
              <a:rPr lang="es-ES" sz="3600" b="1" u="sng" dirty="0">
                <a:solidFill>
                  <a:srgbClr val="0000FF"/>
                </a:solidFill>
                <a:highlight>
                  <a:srgbClr val="FFFF00"/>
                </a:highlight>
                <a:latin typeface="system-ui"/>
              </a:rPr>
              <a:t>sino el que hace la voluntad de mi Padre </a:t>
            </a:r>
            <a:r>
              <a:rPr lang="es-ES" sz="3600" b="1" dirty="0">
                <a:solidFill>
                  <a:srgbClr val="0000FF"/>
                </a:solidFill>
                <a:latin typeface="system-ui"/>
              </a:rPr>
              <a:t>que está en los cielos.</a:t>
            </a:r>
            <a:endParaRPr lang="es-ES" sz="3600" b="1" dirty="0">
              <a:solidFill>
                <a:srgbClr val="0000FF"/>
              </a:solidFill>
            </a:endParaRPr>
          </a:p>
          <a:p>
            <a:endParaRPr lang="en-US" dirty="0"/>
          </a:p>
        </p:txBody>
      </p:sp>
    </p:spTree>
    <p:extLst>
      <p:ext uri="{BB962C8B-B14F-4D97-AF65-F5344CB8AC3E}">
        <p14:creationId xmlns:p14="http://schemas.microsoft.com/office/powerpoint/2010/main" val="4158124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220200" cy="1143000"/>
          </a:xfrm>
        </p:spPr>
        <p:txBody>
          <a:bodyPr>
            <a:normAutofit fontScale="90000"/>
          </a:bodyPr>
          <a:lstStyle/>
          <a:p>
            <a:r>
              <a:rPr lang="es-ES" b="1" u="sng" dirty="0"/>
              <a:t>¿Alguna vez fracasan las promesas de Dios?</a:t>
            </a:r>
            <a:endParaRPr lang="en-US" b="1" u="sng" dirty="0"/>
          </a:p>
        </p:txBody>
      </p:sp>
      <p:sp>
        <p:nvSpPr>
          <p:cNvPr id="3" name="Content Placeholder 2"/>
          <p:cNvSpPr>
            <a:spLocks noGrp="1"/>
          </p:cNvSpPr>
          <p:nvPr>
            <p:ph idx="1"/>
          </p:nvPr>
        </p:nvSpPr>
        <p:spPr>
          <a:xfrm>
            <a:off x="0" y="1417638"/>
            <a:ext cx="9144000" cy="5440362"/>
          </a:xfrm>
        </p:spPr>
        <p:txBody>
          <a:bodyPr>
            <a:normAutofit fontScale="92500"/>
          </a:bodyPr>
          <a:lstStyle/>
          <a:p>
            <a:r>
              <a:rPr lang="es-ES" sz="4800" b="1" u="sng" dirty="0">
                <a:solidFill>
                  <a:srgbClr val="FF0000"/>
                </a:solidFill>
                <a:highlight>
                  <a:srgbClr val="FFFF00"/>
                </a:highlight>
              </a:rPr>
              <a:t>¡Las promesas incondicionales nunca fallan! </a:t>
            </a:r>
          </a:p>
          <a:p>
            <a:r>
              <a:rPr lang="es-ES" sz="4800" b="1" dirty="0">
                <a:solidFill>
                  <a:srgbClr val="0000FF"/>
                </a:solidFill>
              </a:rPr>
              <a:t>Números 23:19. "Dios no es un hombre al que debe mentir, ni un hijo del hombre para que se arrepienta; ¿Ha dicho, y no lo hará? ¿O ha hablado, y no lo hará bien?</a:t>
            </a:r>
          </a:p>
          <a:p>
            <a:endParaRPr lang="en-US" dirty="0"/>
          </a:p>
        </p:txBody>
      </p:sp>
    </p:spTree>
    <p:extLst>
      <p:ext uri="{BB962C8B-B14F-4D97-AF65-F5344CB8AC3E}">
        <p14:creationId xmlns:p14="http://schemas.microsoft.com/office/powerpoint/2010/main" val="3590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s-ES" sz="4800" b="1" u="sng" dirty="0">
                <a:solidFill>
                  <a:srgbClr val="FF0000"/>
                </a:solidFill>
                <a:highlight>
                  <a:srgbClr val="FFFF00"/>
                </a:highlight>
              </a:rPr>
              <a:t>¿ALGUNA VEZ FRACASAN LAS PROMESAS DE DIOS?</a:t>
            </a:r>
            <a:br>
              <a:rPr lang="es-ES" sz="4800" b="1" u="sng" dirty="0">
                <a:solidFill>
                  <a:srgbClr val="FF0000"/>
                </a:solidFill>
                <a:highlight>
                  <a:srgbClr val="FFFF00"/>
                </a:highlight>
              </a:rPr>
            </a:br>
            <a:endParaRPr lang="en-US" sz="4800" b="1" u="sng" dirty="0">
              <a:solidFill>
                <a:srgbClr val="FF0000"/>
              </a:solidFill>
              <a:highlight>
                <a:srgbClr val="FFFF00"/>
              </a:highlight>
            </a:endParaRPr>
          </a:p>
        </p:txBody>
      </p:sp>
      <p:sp>
        <p:nvSpPr>
          <p:cNvPr id="3" name="Content Placeholder 2"/>
          <p:cNvSpPr>
            <a:spLocks noGrp="1"/>
          </p:cNvSpPr>
          <p:nvPr>
            <p:ph idx="1"/>
          </p:nvPr>
        </p:nvSpPr>
        <p:spPr>
          <a:xfrm>
            <a:off x="0" y="1600200"/>
            <a:ext cx="9144000" cy="5257800"/>
          </a:xfrm>
        </p:spPr>
        <p:txBody>
          <a:bodyPr>
            <a:normAutofit/>
          </a:bodyPr>
          <a:lstStyle/>
          <a:p>
            <a:r>
              <a:rPr lang="es-ES" sz="4800" b="1" dirty="0"/>
              <a:t>2. Las promesas condicionales están supeditadas a la obediencia del hombre -- nunca fallan </a:t>
            </a:r>
            <a:r>
              <a:rPr lang="es-ES" sz="4800" b="1" u="sng" dirty="0">
                <a:highlight>
                  <a:srgbClr val="00FFFF"/>
                </a:highlight>
              </a:rPr>
              <a:t>cuando el hombre cumple con las condiciones establecidas. </a:t>
            </a:r>
          </a:p>
          <a:p>
            <a:endParaRPr lang="en-US" dirty="0"/>
          </a:p>
        </p:txBody>
      </p:sp>
    </p:spTree>
    <p:extLst>
      <p:ext uri="{BB962C8B-B14F-4D97-AF65-F5344CB8AC3E}">
        <p14:creationId xmlns:p14="http://schemas.microsoft.com/office/powerpoint/2010/main" val="26079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accent6">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err="1">
                <a:solidFill>
                  <a:srgbClr val="0000FF"/>
                </a:solidFill>
              </a:rPr>
              <a:t>Conclusión</a:t>
            </a:r>
            <a:endParaRPr lang="en-US" sz="6600" b="1" u="sng" dirty="0">
              <a:solidFill>
                <a:srgbClr val="0000FF"/>
              </a:solidFill>
            </a:endParaRPr>
          </a:p>
        </p:txBody>
      </p:sp>
      <p:sp>
        <p:nvSpPr>
          <p:cNvPr id="3" name="Content Placeholder 2"/>
          <p:cNvSpPr>
            <a:spLocks noGrp="1"/>
          </p:cNvSpPr>
          <p:nvPr>
            <p:ph idx="1"/>
          </p:nvPr>
        </p:nvSpPr>
        <p:spPr>
          <a:xfrm>
            <a:off x="0" y="1417638"/>
            <a:ext cx="9144000" cy="5440362"/>
          </a:xfrm>
        </p:spPr>
        <p:txBody>
          <a:bodyPr>
            <a:normAutofit lnSpcReduction="10000"/>
          </a:bodyPr>
          <a:lstStyle/>
          <a:p>
            <a:r>
              <a:rPr lang="es-ES" sz="4400" b="1" dirty="0"/>
              <a:t>Podemos entender y apreciar el VALOR, EL PERSONAJE y LA NATURALEZA de las promesas de Dios si queremos hacerlo. </a:t>
            </a:r>
          </a:p>
          <a:p>
            <a:r>
              <a:rPr lang="es-ES" sz="4400" b="1" dirty="0"/>
              <a:t>La certeza de Sus promesas debe hacernos obedecer. </a:t>
            </a:r>
          </a:p>
          <a:p>
            <a:r>
              <a:rPr lang="es-ES" sz="4400" b="1" dirty="0"/>
              <a:t>Usted puede estar de pie este día en las PROMESAS DE DIOS </a:t>
            </a:r>
            <a:r>
              <a:rPr lang="es-ES" sz="4400" b="1" dirty="0">
                <a:highlight>
                  <a:srgbClr val="00FFFF"/>
                </a:highlight>
              </a:rPr>
              <a:t>si lo desea. </a:t>
            </a:r>
          </a:p>
          <a:p>
            <a:endParaRPr lang="en-US" dirty="0"/>
          </a:p>
        </p:txBody>
      </p:sp>
    </p:spTree>
    <p:extLst>
      <p:ext uri="{BB962C8B-B14F-4D97-AF65-F5344CB8AC3E}">
        <p14:creationId xmlns:p14="http://schemas.microsoft.com/office/powerpoint/2010/main" val="1876167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144000" cy="1447800"/>
          </a:xfrm>
        </p:spPr>
        <p:txBody>
          <a:bodyPr>
            <a:normAutofit fontScale="90000"/>
          </a:bodyPr>
          <a:lstStyle/>
          <a:p>
            <a:pPr algn="l"/>
            <a:br>
              <a:rPr lang="es-ES" dirty="0"/>
            </a:br>
            <a:br>
              <a:rPr lang="es-ES" dirty="0"/>
            </a:br>
            <a:r>
              <a:rPr lang="es-ES" sz="4900" b="1" u="sng" dirty="0">
                <a:solidFill>
                  <a:srgbClr val="0000FF"/>
                </a:solidFill>
              </a:rPr>
              <a:t>LAS PROMESAS JUEGAN UN </a:t>
            </a:r>
            <a:br>
              <a:rPr lang="es-ES" sz="4900" b="1" u="sng" dirty="0">
                <a:solidFill>
                  <a:srgbClr val="0000FF"/>
                </a:solidFill>
              </a:rPr>
            </a:br>
            <a:r>
              <a:rPr lang="es-ES" sz="4900" b="1" u="sng" dirty="0">
                <a:solidFill>
                  <a:srgbClr val="0000FF"/>
                </a:solidFill>
              </a:rPr>
              <a:t>PAPEL IMPORTANTE EN NUESTRAS ACTIVIDADES DIARIAS: </a:t>
            </a:r>
            <a:br>
              <a:rPr lang="es-ES" sz="4900" b="1" u="sng" dirty="0">
                <a:solidFill>
                  <a:srgbClr val="0000FF"/>
                </a:solidFill>
              </a:rPr>
            </a:br>
            <a:br>
              <a:rPr lang="es-ES" sz="4900" b="1" u="sng" dirty="0">
                <a:solidFill>
                  <a:srgbClr val="0000FF"/>
                </a:solidFill>
              </a:rPr>
            </a:br>
            <a:r>
              <a:rPr lang="es-ES" b="1" dirty="0">
                <a:solidFill>
                  <a:srgbClr val="00B050"/>
                </a:solidFill>
                <a:highlight>
                  <a:srgbClr val="00FFFF"/>
                </a:highlight>
              </a:rPr>
              <a:t>POR EJEMPLO…..</a:t>
            </a:r>
          </a:p>
        </p:txBody>
      </p:sp>
      <p:sp>
        <p:nvSpPr>
          <p:cNvPr id="3" name="Content Placeholder 2"/>
          <p:cNvSpPr>
            <a:spLocks noGrp="1"/>
          </p:cNvSpPr>
          <p:nvPr>
            <p:ph idx="1"/>
          </p:nvPr>
        </p:nvSpPr>
        <p:spPr>
          <a:xfrm>
            <a:off x="0" y="2971800"/>
            <a:ext cx="9144000" cy="3657600"/>
          </a:xfrm>
        </p:spPr>
        <p:txBody>
          <a:bodyPr>
            <a:normAutofit fontScale="85000" lnSpcReduction="10000"/>
          </a:bodyPr>
          <a:lstStyle/>
          <a:p>
            <a:pPr marL="2743200" lvl="6" indent="0">
              <a:buNone/>
            </a:pPr>
            <a:endParaRPr lang="es-ES" sz="4200" b="1" dirty="0"/>
          </a:p>
          <a:p>
            <a:r>
              <a:rPr lang="es-ES" sz="5400" b="1" dirty="0"/>
              <a:t>Prometemos estar en el trabajo; el empleador promete pagar. </a:t>
            </a:r>
          </a:p>
          <a:p>
            <a:r>
              <a:rPr lang="es-ES" sz="5400" b="1" dirty="0"/>
              <a:t>El uso de tarjetas de crédito es otra forma de hacer una promesa. </a:t>
            </a:r>
          </a:p>
          <a:p>
            <a:endParaRPr lang="es-ES" sz="4400" dirty="0"/>
          </a:p>
          <a:p>
            <a:endParaRPr lang="en-US" dirty="0"/>
          </a:p>
        </p:txBody>
      </p:sp>
    </p:spTree>
    <p:extLst>
      <p:ext uri="{BB962C8B-B14F-4D97-AF65-F5344CB8AC3E}">
        <p14:creationId xmlns:p14="http://schemas.microsoft.com/office/powerpoint/2010/main" val="15292803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220200" cy="6858000"/>
          </a:xfrm>
        </p:spPr>
        <p:txBody>
          <a:bodyPr>
            <a:normAutofit/>
          </a:bodyPr>
          <a:lstStyle/>
          <a:p>
            <a:r>
              <a:rPr lang="es-ES" sz="4800" b="1" dirty="0"/>
              <a:t>"Resoluciones para el Año Nuevo" son promesas hechas a nosotros mismos o a los demás. </a:t>
            </a:r>
          </a:p>
          <a:p>
            <a:r>
              <a:rPr lang="es-ES" sz="4800" b="1" dirty="0"/>
              <a:t>Nunca debemos hacer promesas que no tengamos la intención de cumplir. </a:t>
            </a:r>
          </a:p>
          <a:p>
            <a:r>
              <a:rPr lang="es-ES" sz="4800" b="1" dirty="0"/>
              <a:t>Esto es especialmente cierto para los padres hacia sus hijos. </a:t>
            </a:r>
          </a:p>
          <a:p>
            <a:endParaRPr lang="es-ES" dirty="0"/>
          </a:p>
          <a:p>
            <a:endParaRPr lang="en-US" dirty="0"/>
          </a:p>
        </p:txBody>
      </p:sp>
    </p:spTree>
    <p:extLst>
      <p:ext uri="{BB962C8B-B14F-4D97-AF65-F5344CB8AC3E}">
        <p14:creationId xmlns:p14="http://schemas.microsoft.com/office/powerpoint/2010/main" val="16404382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153571"/>
            <a:ext cx="2400300" cy="4461163"/>
          </a:xfrm>
        </p:spPr>
        <p:txBody>
          <a:bodyPr>
            <a:normAutofit fontScale="90000"/>
          </a:bodyPr>
          <a:lstStyle/>
          <a:p>
            <a:pPr>
              <a:lnSpc>
                <a:spcPct val="90000"/>
              </a:lnSpc>
            </a:pPr>
            <a:r>
              <a:rPr lang="es-ES" sz="3100" b="1" dirty="0">
                <a:solidFill>
                  <a:srgbClr val="FFFFFF"/>
                </a:solidFill>
              </a:rPr>
              <a:t>LAS PROMESAS TAMBIÉN DESEMPEÑAN UN PAPEL IMPORTANTE EN EL SISTEMA DEL CRISTIANISMO. </a:t>
            </a:r>
            <a:br>
              <a:rPr lang="es-ES" sz="3100" b="1" dirty="0">
                <a:solidFill>
                  <a:srgbClr val="FFFFFF"/>
                </a:solidFill>
              </a:rPr>
            </a:br>
            <a:endParaRPr lang="es-ES" sz="3100"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2971800" y="76200"/>
            <a:ext cx="6019800" cy="6629400"/>
          </a:xfrm>
        </p:spPr>
        <p:txBody>
          <a:bodyPr anchor="ctr">
            <a:normAutofit fontScale="25000" lnSpcReduction="20000"/>
          </a:bodyPr>
          <a:lstStyle/>
          <a:p>
            <a:r>
              <a:rPr lang="es-ES" sz="16000" b="1" dirty="0"/>
              <a:t>Este estudio de hoy hará hincapié en tres hechos que determinan el VALOR de las promesas: </a:t>
            </a:r>
          </a:p>
          <a:p>
            <a:endParaRPr lang="es-ES" sz="16000" b="1" dirty="0"/>
          </a:p>
          <a:p>
            <a:r>
              <a:rPr lang="es-ES" sz="16000" b="1" dirty="0"/>
              <a:t>VALOR de lo prometido.</a:t>
            </a:r>
          </a:p>
          <a:p>
            <a:r>
              <a:rPr lang="es-ES" sz="16000" b="1" dirty="0"/>
              <a:t> </a:t>
            </a:r>
          </a:p>
          <a:p>
            <a:r>
              <a:rPr lang="es-ES" sz="16000" b="1" dirty="0"/>
              <a:t>PERSONAJE del promesa. </a:t>
            </a:r>
          </a:p>
          <a:p>
            <a:endParaRPr lang="es-ES" sz="16000" b="1" dirty="0"/>
          </a:p>
          <a:p>
            <a:r>
              <a:rPr lang="es-ES" sz="16000" b="1" dirty="0"/>
              <a:t>Las CONDICIONES o la naturaleza de la promesa. </a:t>
            </a:r>
          </a:p>
          <a:p>
            <a:endParaRPr lang="es-ES" sz="8000" dirty="0"/>
          </a:p>
          <a:p>
            <a:endParaRPr lang="en-US" dirty="0"/>
          </a:p>
        </p:txBody>
      </p:sp>
    </p:spTree>
    <p:extLst>
      <p:ext uri="{BB962C8B-B14F-4D97-AF65-F5344CB8AC3E}">
        <p14:creationId xmlns:p14="http://schemas.microsoft.com/office/powerpoint/2010/main" val="2877401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990600"/>
            <a:ext cx="2400300" cy="4461163"/>
          </a:xfrm>
        </p:spPr>
        <p:txBody>
          <a:bodyPr>
            <a:normAutofit/>
          </a:bodyPr>
          <a:lstStyle/>
          <a:p>
            <a:r>
              <a:rPr lang="es-ES" sz="3200" b="1" dirty="0">
                <a:solidFill>
                  <a:srgbClr val="FFFFFF"/>
                </a:solidFill>
              </a:rPr>
              <a:t>EL VALOR DE LA COSA PROMETIDA: </a:t>
            </a:r>
            <a:br>
              <a:rPr lang="es-ES" sz="3200" b="1" dirty="0">
                <a:solidFill>
                  <a:srgbClr val="FFFFFF"/>
                </a:solidFill>
              </a:rPr>
            </a:br>
            <a:endParaRPr lang="es-ES" sz="3200"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2819400" y="0"/>
            <a:ext cx="6172200" cy="6705600"/>
          </a:xfrm>
        </p:spPr>
        <p:txBody>
          <a:bodyPr anchor="ctr">
            <a:normAutofit fontScale="85000" lnSpcReduction="10000"/>
          </a:bodyPr>
          <a:lstStyle/>
          <a:p>
            <a:pPr>
              <a:lnSpc>
                <a:spcPct val="90000"/>
              </a:lnSpc>
            </a:pPr>
            <a:endParaRPr lang="es-ES" sz="2800" b="1" dirty="0"/>
          </a:p>
          <a:p>
            <a:pPr>
              <a:lnSpc>
                <a:spcPct val="90000"/>
              </a:lnSpc>
            </a:pPr>
            <a:r>
              <a:rPr lang="es-ES" sz="3500" b="1" dirty="0"/>
              <a:t>El valor de las promesas de Dios se puede ver en el lenguaje de nuestro texto:</a:t>
            </a:r>
          </a:p>
          <a:p>
            <a:pPr>
              <a:lnSpc>
                <a:spcPct val="90000"/>
              </a:lnSpc>
            </a:pPr>
            <a:r>
              <a:rPr lang="es-ES" sz="3500" b="1" dirty="0">
                <a:solidFill>
                  <a:srgbClr val="0000FF"/>
                </a:solidFill>
              </a:rPr>
              <a:t> 2 Pedro 1:3-4.</a:t>
            </a:r>
          </a:p>
          <a:p>
            <a:pPr>
              <a:lnSpc>
                <a:spcPct val="90000"/>
              </a:lnSpc>
            </a:pPr>
            <a:r>
              <a:rPr lang="es-ES" sz="3500" b="1" dirty="0">
                <a:solidFill>
                  <a:srgbClr val="0000FF"/>
                </a:solidFill>
              </a:rPr>
              <a:t>"viendo que Su poder divino ha concedido todo lo relacionado con la vida y la divinidad, por medio del verdadero conocimiento de Aquel que nos llamó por Su propia gloria y excelencia.  Porque por estos nos ha concedido </a:t>
            </a:r>
            <a:r>
              <a:rPr lang="es-ES" sz="3500" b="1" u="sng" dirty="0">
                <a:solidFill>
                  <a:srgbClr val="0000FF"/>
                </a:solidFill>
                <a:highlight>
                  <a:srgbClr val="00FFFF"/>
                </a:highlight>
              </a:rPr>
              <a:t>Sus preciosas y magníficas promesas,</a:t>
            </a:r>
            <a:r>
              <a:rPr lang="es-ES" sz="3500" b="1" dirty="0">
                <a:solidFill>
                  <a:srgbClr val="0000FF"/>
                </a:solidFill>
              </a:rPr>
              <a:t> para que </a:t>
            </a:r>
            <a:r>
              <a:rPr lang="es-ES" sz="3500" b="1">
                <a:solidFill>
                  <a:srgbClr val="0000FF"/>
                </a:solidFill>
              </a:rPr>
              <a:t>por ellas </a:t>
            </a:r>
            <a:r>
              <a:rPr lang="es-ES" sz="3500" b="1" dirty="0">
                <a:solidFill>
                  <a:srgbClr val="0000FF"/>
                </a:solidFill>
              </a:rPr>
              <a:t>se conviertan en partícipes de la naturaleza divina, habiendo escapado de la corrupción que está en el mundo por la lujuria". </a:t>
            </a:r>
          </a:p>
          <a:p>
            <a:pPr>
              <a:lnSpc>
                <a:spcPct val="90000"/>
              </a:lnSpc>
            </a:pPr>
            <a:endParaRPr lang="es-ES" sz="3500" b="1" dirty="0"/>
          </a:p>
          <a:p>
            <a:pPr>
              <a:lnSpc>
                <a:spcPct val="90000"/>
              </a:lnSpc>
            </a:pPr>
            <a:endParaRPr lang="en-US" sz="1500" dirty="0"/>
          </a:p>
        </p:txBody>
      </p:sp>
    </p:spTree>
    <p:extLst>
      <p:ext uri="{BB962C8B-B14F-4D97-AF65-F5344CB8AC3E}">
        <p14:creationId xmlns:p14="http://schemas.microsoft.com/office/powerpoint/2010/main" val="544885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u="sng" dirty="0"/>
              <a:t>Son </a:t>
            </a:r>
            <a:r>
              <a:rPr lang="en-US" sz="6000" b="1" u="sng" dirty="0" err="1"/>
              <a:t>magníficas</a:t>
            </a:r>
            <a:r>
              <a:rPr lang="en-US" sz="6000" b="1" u="sng" dirty="0"/>
              <a:t> </a:t>
            </a:r>
            <a:r>
              <a:rPr lang="en-US" sz="6000" b="1" u="sng" dirty="0" err="1"/>
              <a:t>porque</a:t>
            </a:r>
            <a:r>
              <a:rPr lang="en-US" sz="6000" b="1" u="sng" dirty="0"/>
              <a:t>: </a:t>
            </a:r>
            <a:br>
              <a:rPr lang="en-US" u="sng" dirty="0"/>
            </a:br>
            <a:endParaRPr lang="en-US" u="sng" dirty="0"/>
          </a:p>
        </p:txBody>
      </p:sp>
      <p:sp>
        <p:nvSpPr>
          <p:cNvPr id="3" name="Content Placeholder 2"/>
          <p:cNvSpPr>
            <a:spLocks noGrp="1"/>
          </p:cNvSpPr>
          <p:nvPr>
            <p:ph idx="1"/>
          </p:nvPr>
        </p:nvSpPr>
        <p:spPr>
          <a:xfrm>
            <a:off x="0" y="1219200"/>
            <a:ext cx="9144000" cy="5638800"/>
          </a:xfrm>
        </p:spPr>
        <p:txBody>
          <a:bodyPr>
            <a:normAutofit/>
          </a:bodyPr>
          <a:lstStyle/>
          <a:p>
            <a:r>
              <a:rPr lang="es-ES" b="1" dirty="0"/>
              <a:t>Vienen de Dios y nadie más puede concederlos.</a:t>
            </a:r>
          </a:p>
          <a:p>
            <a:r>
              <a:rPr lang="es-ES" b="1" dirty="0"/>
              <a:t> </a:t>
            </a:r>
          </a:p>
          <a:p>
            <a:r>
              <a:rPr lang="es-ES" b="1" dirty="0"/>
              <a:t>Porque tienen que ver con la posesión más valiosa del hombre, </a:t>
            </a:r>
            <a:r>
              <a:rPr lang="es-ES" b="1" dirty="0">
                <a:highlight>
                  <a:srgbClr val="00FFFF"/>
                </a:highlight>
              </a:rPr>
              <a:t>su alma eterna. </a:t>
            </a:r>
          </a:p>
          <a:p>
            <a:endParaRPr lang="es-ES" b="1" dirty="0"/>
          </a:p>
          <a:p>
            <a:r>
              <a:rPr lang="es-ES" b="1" dirty="0">
                <a:solidFill>
                  <a:srgbClr val="0000FF"/>
                </a:solidFill>
              </a:rPr>
              <a:t>Mateo 16:26. </a:t>
            </a:r>
            <a:r>
              <a:rPr lang="es-ES" b="1" baseline="30000" dirty="0">
                <a:solidFill>
                  <a:srgbClr val="0000FF"/>
                </a:solidFill>
                <a:latin typeface="system-ui"/>
              </a:rPr>
              <a:t>26 </a:t>
            </a:r>
            <a:r>
              <a:rPr lang="es-ES" b="1" dirty="0">
                <a:solidFill>
                  <a:srgbClr val="0000FF"/>
                </a:solidFill>
                <a:latin typeface="system-ui"/>
              </a:rPr>
              <a:t>Porque ¿qué aprovechará al hombre, si ganare todo el mundo, y perdiere su alma? ¿O qué recompensa dará el hombre por su alma?</a:t>
            </a:r>
            <a:endParaRPr lang="es-ES" b="1" dirty="0">
              <a:solidFill>
                <a:srgbClr val="0000FF"/>
              </a:solidFill>
            </a:endParaRPr>
          </a:p>
          <a:p>
            <a:endParaRPr lang="en-US" dirty="0"/>
          </a:p>
        </p:txBody>
      </p:sp>
    </p:spTree>
    <p:extLst>
      <p:ext uri="{BB962C8B-B14F-4D97-AF65-F5344CB8AC3E}">
        <p14:creationId xmlns:p14="http://schemas.microsoft.com/office/powerpoint/2010/main" val="1914607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iterate type="lt">
                                    <p:tmPct val="10000"/>
                                  </p:iterate>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13172</TotalTime>
  <Words>2551</Words>
  <Application>Microsoft Office PowerPoint</Application>
  <PresentationFormat>On-screen Show (4:3)</PresentationFormat>
  <Paragraphs>189</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MV Boli</vt:lpstr>
      <vt:lpstr>system-ui</vt:lpstr>
      <vt:lpstr>Office Theme</vt:lpstr>
      <vt:lpstr>BUENAS NOCHES….Y  BIENVENIDOS A NUESTRA NOCHE DE ESTUDIOS BÍBLICOS DONDE EL APRENDIZAJE DE LA PALABRA DE DIOS ES NUESTRA  FUENTE PARA SER BUENOS EJEMPLOS EN LA Fe! Dios me los illumine!!! PASTOR CARLOS SEPULVEDA IGLESIA LA GRACIA DEL PRIMOGENITO</vt:lpstr>
      <vt:lpstr>LAS PRECIOSAS Y MAGNÍFICAS PROMESAS DE DIOS</vt:lpstr>
      <vt:lpstr>INTRODUCCIÓN</vt:lpstr>
      <vt:lpstr>PowerPoint Presentation</vt:lpstr>
      <vt:lpstr>  LAS PROMESAS JUEGAN UN  PAPEL IMPORTANTE EN NUESTRAS ACTIVIDADES DIARIAS:   POR EJEMPLO…..</vt:lpstr>
      <vt:lpstr>PowerPoint Presentation</vt:lpstr>
      <vt:lpstr>LAS PROMESAS TAMBIÉN DESEMPEÑAN UN PAPEL IMPORTANTE EN EL SISTEMA DEL CRISTIANISMO.  </vt:lpstr>
      <vt:lpstr>EL VALOR DE LA COSA PROMETIDA:  </vt:lpstr>
      <vt:lpstr>Son magníficas porque:  </vt:lpstr>
      <vt:lpstr>PowerPoint Presentation</vt:lpstr>
      <vt:lpstr>SON  PRECIOSAS PORQUE: </vt:lpstr>
      <vt:lpstr>EL CARÁCTER DEL PROMETEDOR</vt:lpstr>
      <vt:lpstr>EL CARÁCTER DEL PROMETEDOR</vt:lpstr>
      <vt:lpstr>CARÁCTER  DEL PROMETEDOR</vt:lpstr>
      <vt:lpstr>EL CARÁCTER DE DIOS NO ES COMO EL NUESTRO</vt:lpstr>
      <vt:lpstr>El carácter de Dios en promesa</vt:lpstr>
      <vt:lpstr>EL CARÁCTER DE DIOS  EN PROMESA</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LA NATURALEZA DE LAS PROMESAS DE DIOS</vt:lpstr>
      <vt:lpstr>TODAS LAS PROMESAS DE DIOS SE DIVIDEN EN DOS CATEGORÍAS </vt:lpstr>
      <vt:lpstr>Incondicional</vt:lpstr>
      <vt:lpstr>Incondicional</vt:lpstr>
      <vt:lpstr>Incondicional</vt:lpstr>
      <vt:lpstr>Incondicional</vt:lpstr>
      <vt:lpstr>Incondicional</vt:lpstr>
      <vt:lpstr>Incondicional</vt:lpstr>
      <vt:lpstr>Condicional</vt:lpstr>
      <vt:lpstr>Condicional</vt:lpstr>
      <vt:lpstr>Condicional</vt:lpstr>
      <vt:lpstr>Condicional</vt:lpstr>
      <vt:lpstr>¿Alguna vez fracasan las promesas de Dios?</vt:lpstr>
      <vt:lpstr>¿ALGUNA VEZ FRACASAN LAS PROMESAS DE DIOS? </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PRECIOSAS Y MAGNÍFICAS PROMESAS DE DIOS</dc:title>
  <dc:creator>CARLOS SEPULVEDA</dc:creator>
  <cp:lastModifiedBy>CARLOS SEPULVEDA</cp:lastModifiedBy>
  <cp:revision>62</cp:revision>
  <dcterms:created xsi:type="dcterms:W3CDTF">2020-08-04T02:20:08Z</dcterms:created>
  <dcterms:modified xsi:type="dcterms:W3CDTF">2020-08-19T14:32:47Z</dcterms:modified>
</cp:coreProperties>
</file>