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Lato" panose="020B0604020202020204" charset="0"/>
      <p:regular r:id="rId11"/>
      <p:bold r:id="rId12"/>
      <p:italic r:id="rId13"/>
      <p:boldItalic r:id="rId14"/>
    </p:embeddedFont>
    <p:embeddedFont>
      <p:font typeface="Fredoka One"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336"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17411200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2749050" y="748800"/>
            <a:ext cx="3645900" cy="36459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992950" y="992700"/>
            <a:ext cx="3158100" cy="3158100"/>
          </a:xfrm>
          <a:prstGeom prst="rect">
            <a:avLst/>
          </a:prstGeom>
          <a:noFill/>
          <a:ln w="28575" cap="flat" cmpd="sng">
            <a:solidFill>
              <a:schemeClr val="lt1"/>
            </a:solidFill>
            <a:prstDash val="solid"/>
            <a:miter/>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096250" y="1627200"/>
            <a:ext cx="2951400" cy="1584300"/>
          </a:xfrm>
          <a:prstGeom prst="rect">
            <a:avLst/>
          </a:prstGeom>
        </p:spPr>
        <p:txBody>
          <a:bodyPr lIns="91425" tIns="91425" rIns="91425" bIns="91425" anchor="ctr" anchorCtr="0"/>
          <a:lstStyle>
            <a:lvl1pPr lvl="0" algn="ctr">
              <a:spcBef>
                <a:spcPts val="0"/>
              </a:spcBef>
              <a:buClr>
                <a:schemeClr val="lt1"/>
              </a:buClr>
              <a:buFont typeface="Lato"/>
              <a:defRPr>
                <a:solidFill>
                  <a:schemeClr val="lt1"/>
                </a:solidFill>
                <a:latin typeface="Lato"/>
                <a:ea typeface="Lato"/>
                <a:cs typeface="Lato"/>
                <a:sym typeface="Lato"/>
              </a:defRPr>
            </a:lvl1pPr>
            <a:lvl2pPr lvl="1" algn="ctr">
              <a:spcBef>
                <a:spcPts val="0"/>
              </a:spcBef>
              <a:buClr>
                <a:schemeClr val="lt1"/>
              </a:buClr>
              <a:buFont typeface="Lato"/>
              <a:defRPr>
                <a:solidFill>
                  <a:schemeClr val="lt1"/>
                </a:solidFill>
                <a:latin typeface="Lato"/>
                <a:ea typeface="Lato"/>
                <a:cs typeface="Lato"/>
                <a:sym typeface="Lato"/>
              </a:defRPr>
            </a:lvl2pPr>
            <a:lvl3pPr lvl="2" algn="ctr">
              <a:spcBef>
                <a:spcPts val="0"/>
              </a:spcBef>
              <a:buClr>
                <a:schemeClr val="lt1"/>
              </a:buClr>
              <a:buFont typeface="Lato"/>
              <a:defRPr>
                <a:solidFill>
                  <a:schemeClr val="lt1"/>
                </a:solidFill>
                <a:latin typeface="Lato"/>
                <a:ea typeface="Lato"/>
                <a:cs typeface="Lato"/>
                <a:sym typeface="Lato"/>
              </a:defRPr>
            </a:lvl3pPr>
            <a:lvl4pPr lvl="3" algn="ctr">
              <a:spcBef>
                <a:spcPts val="0"/>
              </a:spcBef>
              <a:buClr>
                <a:schemeClr val="lt1"/>
              </a:buClr>
              <a:buFont typeface="Lato"/>
              <a:defRPr>
                <a:solidFill>
                  <a:schemeClr val="lt1"/>
                </a:solidFill>
                <a:latin typeface="Lato"/>
                <a:ea typeface="Lato"/>
                <a:cs typeface="Lato"/>
                <a:sym typeface="Lato"/>
              </a:defRPr>
            </a:lvl4pPr>
            <a:lvl5pPr lvl="4" algn="ctr">
              <a:spcBef>
                <a:spcPts val="0"/>
              </a:spcBef>
              <a:buClr>
                <a:schemeClr val="lt1"/>
              </a:buClr>
              <a:buFont typeface="Lato"/>
              <a:defRPr>
                <a:solidFill>
                  <a:schemeClr val="lt1"/>
                </a:solidFill>
                <a:latin typeface="Lato"/>
                <a:ea typeface="Lato"/>
                <a:cs typeface="Lato"/>
                <a:sym typeface="Lato"/>
              </a:defRPr>
            </a:lvl5pPr>
            <a:lvl6pPr lvl="5" algn="ctr">
              <a:spcBef>
                <a:spcPts val="0"/>
              </a:spcBef>
              <a:buClr>
                <a:schemeClr val="lt1"/>
              </a:buClr>
              <a:buFont typeface="Lato"/>
              <a:defRPr>
                <a:solidFill>
                  <a:schemeClr val="lt1"/>
                </a:solidFill>
                <a:latin typeface="Lato"/>
                <a:ea typeface="Lato"/>
                <a:cs typeface="Lato"/>
                <a:sym typeface="Lato"/>
              </a:defRPr>
            </a:lvl6pPr>
            <a:lvl7pPr lvl="6" algn="ctr">
              <a:spcBef>
                <a:spcPts val="0"/>
              </a:spcBef>
              <a:buClr>
                <a:schemeClr val="lt1"/>
              </a:buClr>
              <a:buFont typeface="Lato"/>
              <a:defRPr>
                <a:solidFill>
                  <a:schemeClr val="lt1"/>
                </a:solidFill>
                <a:latin typeface="Lato"/>
                <a:ea typeface="Lato"/>
                <a:cs typeface="Lato"/>
                <a:sym typeface="Lato"/>
              </a:defRPr>
            </a:lvl7pPr>
            <a:lvl8pPr lvl="7" algn="ctr">
              <a:spcBef>
                <a:spcPts val="0"/>
              </a:spcBef>
              <a:buClr>
                <a:schemeClr val="lt1"/>
              </a:buClr>
              <a:buFont typeface="Lato"/>
              <a:defRPr>
                <a:solidFill>
                  <a:schemeClr val="lt1"/>
                </a:solidFill>
                <a:latin typeface="Lato"/>
                <a:ea typeface="Lato"/>
                <a:cs typeface="Lato"/>
                <a:sym typeface="Lato"/>
              </a:defRPr>
            </a:lvl8pPr>
            <a:lvl9pPr lvl="8" algn="ctr">
              <a:spcBef>
                <a:spcPts val="0"/>
              </a:spcBef>
              <a:buClr>
                <a:schemeClr val="lt1"/>
              </a:buClr>
              <a:buFont typeface="Lato"/>
              <a:defRPr>
                <a:solidFill>
                  <a:schemeClr val="lt1"/>
                </a:solidFill>
                <a:latin typeface="Lato"/>
                <a:ea typeface="Lato"/>
                <a:cs typeface="Lato"/>
                <a:sym typeface="Lato"/>
              </a:defRPr>
            </a:lvl9pPr>
          </a:lstStyle>
          <a:p>
            <a:endParaRPr/>
          </a:p>
        </p:txBody>
      </p:sp>
      <p:sp>
        <p:nvSpPr>
          <p:cNvPr id="13" name="Shape 13"/>
          <p:cNvSpPr txBox="1">
            <a:spLocks noGrp="1"/>
          </p:cNvSpPr>
          <p:nvPr>
            <p:ph type="subTitle" idx="1"/>
          </p:nvPr>
        </p:nvSpPr>
        <p:spPr>
          <a:xfrm>
            <a:off x="3096362" y="3266930"/>
            <a:ext cx="2951400" cy="701400"/>
          </a:xfrm>
          <a:prstGeom prst="rect">
            <a:avLst/>
          </a:prstGeom>
        </p:spPr>
        <p:txBody>
          <a:bodyPr lIns="91425" tIns="91425" rIns="91425" bIns="91425" anchor="b" anchorCtr="0"/>
          <a:lstStyle>
            <a:lvl1pPr lvl="0" algn="ctr">
              <a:lnSpc>
                <a:spcPct val="100000"/>
              </a:lnSpc>
              <a:spcBef>
                <a:spcPts val="0"/>
              </a:spcBef>
              <a:spcAft>
                <a:spcPts val="0"/>
              </a:spcAft>
              <a:buClr>
                <a:schemeClr val="lt1"/>
              </a:buClr>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Shape 1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50" name="Shape 50"/>
          <p:cNvSpPr txBox="1">
            <a:spLocks noGrp="1"/>
          </p:cNvSpPr>
          <p:nvPr>
            <p:ph type="title"/>
          </p:nvPr>
        </p:nvSpPr>
        <p:spPr>
          <a:xfrm>
            <a:off x="311700" y="1233100"/>
            <a:ext cx="8520600" cy="1610100"/>
          </a:xfrm>
          <a:prstGeom prst="rect">
            <a:avLst/>
          </a:prstGeom>
        </p:spPr>
        <p:txBody>
          <a:bodyPr lIns="91425" tIns="91425" rIns="91425" bIns="91425" anchor="b" anchorCtr="0"/>
          <a:lstStyle>
            <a:lvl1pPr lvl="0" algn="ctr">
              <a:spcBef>
                <a:spcPts val="0"/>
              </a:spcBef>
              <a:buSzPct val="100000"/>
              <a:buFont typeface="Lato"/>
              <a:defRPr sz="10000">
                <a:latin typeface="Lato"/>
                <a:ea typeface="Lato"/>
                <a:cs typeface="Lato"/>
                <a:sym typeface="Lato"/>
              </a:defRPr>
            </a:lvl1pPr>
            <a:lvl2pPr lvl="1" algn="ctr">
              <a:spcBef>
                <a:spcPts val="0"/>
              </a:spcBef>
              <a:buSzPct val="100000"/>
              <a:buFont typeface="Lato"/>
              <a:defRPr sz="10000">
                <a:latin typeface="Lato"/>
                <a:ea typeface="Lato"/>
                <a:cs typeface="Lato"/>
                <a:sym typeface="Lato"/>
              </a:defRPr>
            </a:lvl2pPr>
            <a:lvl3pPr lvl="2" algn="ctr">
              <a:spcBef>
                <a:spcPts val="0"/>
              </a:spcBef>
              <a:buSzPct val="100000"/>
              <a:buFont typeface="Lato"/>
              <a:defRPr sz="10000">
                <a:latin typeface="Lato"/>
                <a:ea typeface="Lato"/>
                <a:cs typeface="Lato"/>
                <a:sym typeface="Lato"/>
              </a:defRPr>
            </a:lvl3pPr>
            <a:lvl4pPr lvl="3" algn="ctr">
              <a:spcBef>
                <a:spcPts val="0"/>
              </a:spcBef>
              <a:buSzPct val="100000"/>
              <a:buFont typeface="Lato"/>
              <a:defRPr sz="10000">
                <a:latin typeface="Lato"/>
                <a:ea typeface="Lato"/>
                <a:cs typeface="Lato"/>
                <a:sym typeface="Lato"/>
              </a:defRPr>
            </a:lvl4pPr>
            <a:lvl5pPr lvl="4" algn="ctr">
              <a:spcBef>
                <a:spcPts val="0"/>
              </a:spcBef>
              <a:buSzPct val="100000"/>
              <a:buFont typeface="Lato"/>
              <a:defRPr sz="10000">
                <a:latin typeface="Lato"/>
                <a:ea typeface="Lato"/>
                <a:cs typeface="Lato"/>
                <a:sym typeface="Lato"/>
              </a:defRPr>
            </a:lvl5pPr>
            <a:lvl6pPr lvl="5" algn="ctr">
              <a:spcBef>
                <a:spcPts val="0"/>
              </a:spcBef>
              <a:buSzPct val="100000"/>
              <a:buFont typeface="Lato"/>
              <a:defRPr sz="10000">
                <a:latin typeface="Lato"/>
                <a:ea typeface="Lato"/>
                <a:cs typeface="Lato"/>
                <a:sym typeface="Lato"/>
              </a:defRPr>
            </a:lvl6pPr>
            <a:lvl7pPr lvl="6" algn="ctr">
              <a:spcBef>
                <a:spcPts val="0"/>
              </a:spcBef>
              <a:buSzPct val="100000"/>
              <a:buFont typeface="Lato"/>
              <a:defRPr sz="10000">
                <a:latin typeface="Lato"/>
                <a:ea typeface="Lato"/>
                <a:cs typeface="Lato"/>
                <a:sym typeface="Lato"/>
              </a:defRPr>
            </a:lvl7pPr>
            <a:lvl8pPr lvl="7" algn="ctr">
              <a:spcBef>
                <a:spcPts val="0"/>
              </a:spcBef>
              <a:buSzPct val="100000"/>
              <a:buFont typeface="Lato"/>
              <a:defRPr sz="10000">
                <a:latin typeface="Lato"/>
                <a:ea typeface="Lato"/>
                <a:cs typeface="Lato"/>
                <a:sym typeface="Lato"/>
              </a:defRPr>
            </a:lvl8pPr>
            <a:lvl9pPr lvl="8" algn="ctr">
              <a:spcBef>
                <a:spcPts val="0"/>
              </a:spcBef>
              <a:buSzPct val="100000"/>
              <a:buFont typeface="Lato"/>
              <a:defRPr sz="10000">
                <a:latin typeface="Lato"/>
                <a:ea typeface="Lato"/>
                <a:cs typeface="Lato"/>
                <a:sym typeface="Lato"/>
              </a:defRPr>
            </a:lvl9pPr>
          </a:lstStyle>
          <a:p>
            <a:endParaRPr/>
          </a:p>
        </p:txBody>
      </p:sp>
      <p:sp>
        <p:nvSpPr>
          <p:cNvPr id="51" name="Shape 51"/>
          <p:cNvSpPr txBox="1">
            <a:spLocks noGrp="1"/>
          </p:cNvSpPr>
          <p:nvPr>
            <p:ph type="body" idx="1"/>
          </p:nvPr>
        </p:nvSpPr>
        <p:spPr>
          <a:xfrm>
            <a:off x="311700" y="29194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509550" y="1423875"/>
            <a:ext cx="8124900" cy="1798200"/>
          </a:xfrm>
          <a:prstGeom prst="rect">
            <a:avLst/>
          </a:prstGeom>
        </p:spPr>
        <p:txBody>
          <a:bodyPr lIns="91425" tIns="91425" rIns="91425" bIns="91425" anchor="ctr" anchorCtr="0"/>
          <a:lstStyle>
            <a:lvl1pPr lvl="0" algn="ctr">
              <a:spcBef>
                <a:spcPts val="0"/>
              </a:spcBef>
              <a:buClr>
                <a:schemeClr val="lt1"/>
              </a:buClr>
              <a:buSzPct val="100000"/>
              <a:buFont typeface="Lato"/>
              <a:defRPr sz="4800" b="0">
                <a:solidFill>
                  <a:schemeClr val="lt1"/>
                </a:solidFill>
                <a:latin typeface="Lato"/>
                <a:ea typeface="Lato"/>
                <a:cs typeface="Lato"/>
                <a:sym typeface="Lato"/>
              </a:defRPr>
            </a:lvl1pPr>
            <a:lvl2pPr lvl="1" algn="ctr">
              <a:spcBef>
                <a:spcPts val="0"/>
              </a:spcBef>
              <a:buClr>
                <a:schemeClr val="lt1"/>
              </a:buClr>
              <a:buSzPct val="100000"/>
              <a:buFont typeface="Lato"/>
              <a:defRPr sz="4800" b="0">
                <a:solidFill>
                  <a:schemeClr val="lt1"/>
                </a:solidFill>
                <a:latin typeface="Lato"/>
                <a:ea typeface="Lato"/>
                <a:cs typeface="Lato"/>
                <a:sym typeface="Lato"/>
              </a:defRPr>
            </a:lvl2pPr>
            <a:lvl3pPr lvl="2" algn="ctr">
              <a:spcBef>
                <a:spcPts val="0"/>
              </a:spcBef>
              <a:buClr>
                <a:schemeClr val="lt1"/>
              </a:buClr>
              <a:buSzPct val="100000"/>
              <a:buFont typeface="Lato"/>
              <a:defRPr sz="4800" b="0">
                <a:solidFill>
                  <a:schemeClr val="lt1"/>
                </a:solidFill>
                <a:latin typeface="Lato"/>
                <a:ea typeface="Lato"/>
                <a:cs typeface="Lato"/>
                <a:sym typeface="Lato"/>
              </a:defRPr>
            </a:lvl3pPr>
            <a:lvl4pPr lvl="3" algn="ctr">
              <a:spcBef>
                <a:spcPts val="0"/>
              </a:spcBef>
              <a:buClr>
                <a:schemeClr val="lt1"/>
              </a:buClr>
              <a:buSzPct val="100000"/>
              <a:buFont typeface="Lato"/>
              <a:defRPr sz="4800" b="0">
                <a:solidFill>
                  <a:schemeClr val="lt1"/>
                </a:solidFill>
                <a:latin typeface="Lato"/>
                <a:ea typeface="Lato"/>
                <a:cs typeface="Lato"/>
                <a:sym typeface="Lato"/>
              </a:defRPr>
            </a:lvl4pPr>
            <a:lvl5pPr lvl="4" algn="ctr">
              <a:spcBef>
                <a:spcPts val="0"/>
              </a:spcBef>
              <a:buClr>
                <a:schemeClr val="lt1"/>
              </a:buClr>
              <a:buSzPct val="100000"/>
              <a:buFont typeface="Lato"/>
              <a:defRPr sz="4800" b="0">
                <a:solidFill>
                  <a:schemeClr val="lt1"/>
                </a:solidFill>
                <a:latin typeface="Lato"/>
                <a:ea typeface="Lato"/>
                <a:cs typeface="Lato"/>
                <a:sym typeface="Lato"/>
              </a:defRPr>
            </a:lvl5pPr>
            <a:lvl6pPr lvl="5" algn="ctr">
              <a:spcBef>
                <a:spcPts val="0"/>
              </a:spcBef>
              <a:buClr>
                <a:schemeClr val="lt1"/>
              </a:buClr>
              <a:buSzPct val="100000"/>
              <a:buFont typeface="Lato"/>
              <a:defRPr sz="4800" b="0">
                <a:solidFill>
                  <a:schemeClr val="lt1"/>
                </a:solidFill>
                <a:latin typeface="Lato"/>
                <a:ea typeface="Lato"/>
                <a:cs typeface="Lato"/>
                <a:sym typeface="Lato"/>
              </a:defRPr>
            </a:lvl6pPr>
            <a:lvl7pPr lvl="6" algn="ctr">
              <a:spcBef>
                <a:spcPts val="0"/>
              </a:spcBef>
              <a:buClr>
                <a:schemeClr val="lt1"/>
              </a:buClr>
              <a:buSzPct val="100000"/>
              <a:buFont typeface="Lato"/>
              <a:defRPr sz="4800" b="0">
                <a:solidFill>
                  <a:schemeClr val="lt1"/>
                </a:solidFill>
                <a:latin typeface="Lato"/>
                <a:ea typeface="Lato"/>
                <a:cs typeface="Lato"/>
                <a:sym typeface="Lato"/>
              </a:defRPr>
            </a:lvl7pPr>
            <a:lvl8pPr lvl="7" algn="ctr">
              <a:spcBef>
                <a:spcPts val="0"/>
              </a:spcBef>
              <a:buClr>
                <a:schemeClr val="lt1"/>
              </a:buClr>
              <a:buSzPct val="100000"/>
              <a:buFont typeface="Lato"/>
              <a:defRPr sz="4800" b="0">
                <a:solidFill>
                  <a:schemeClr val="lt1"/>
                </a:solidFill>
                <a:latin typeface="Lato"/>
                <a:ea typeface="Lato"/>
                <a:cs typeface="Lato"/>
                <a:sym typeface="Lato"/>
              </a:defRPr>
            </a:lvl8pPr>
            <a:lvl9pPr lvl="8" algn="ctr">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17" name="Shape 1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91377"/>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dk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Lato"/>
              <a:defRPr sz="4800" b="0">
                <a:solidFill>
                  <a:schemeClr val="lt1"/>
                </a:solidFill>
                <a:latin typeface="Lato"/>
                <a:ea typeface="Lato"/>
                <a:cs typeface="Lato"/>
                <a:sym typeface="Lato"/>
              </a:defRPr>
            </a:lvl1pPr>
            <a:lvl2pPr lvl="1">
              <a:spcBef>
                <a:spcPts val="0"/>
              </a:spcBef>
              <a:buClr>
                <a:schemeClr val="lt1"/>
              </a:buClr>
              <a:buSzPct val="100000"/>
              <a:buFont typeface="Lato"/>
              <a:defRPr sz="4800" b="0">
                <a:solidFill>
                  <a:schemeClr val="lt1"/>
                </a:solidFill>
                <a:latin typeface="Lato"/>
                <a:ea typeface="Lato"/>
                <a:cs typeface="Lato"/>
                <a:sym typeface="Lato"/>
              </a:defRPr>
            </a:lvl2pPr>
            <a:lvl3pPr lvl="2">
              <a:spcBef>
                <a:spcPts val="0"/>
              </a:spcBef>
              <a:buClr>
                <a:schemeClr val="lt1"/>
              </a:buClr>
              <a:buSzPct val="100000"/>
              <a:buFont typeface="Lato"/>
              <a:defRPr sz="4800" b="0">
                <a:solidFill>
                  <a:schemeClr val="lt1"/>
                </a:solidFill>
                <a:latin typeface="Lato"/>
                <a:ea typeface="Lato"/>
                <a:cs typeface="Lato"/>
                <a:sym typeface="Lato"/>
              </a:defRPr>
            </a:lvl3pPr>
            <a:lvl4pPr lvl="3">
              <a:spcBef>
                <a:spcPts val="0"/>
              </a:spcBef>
              <a:buClr>
                <a:schemeClr val="lt1"/>
              </a:buClr>
              <a:buSzPct val="100000"/>
              <a:buFont typeface="Lato"/>
              <a:defRPr sz="4800" b="0">
                <a:solidFill>
                  <a:schemeClr val="lt1"/>
                </a:solidFill>
                <a:latin typeface="Lato"/>
                <a:ea typeface="Lato"/>
                <a:cs typeface="Lato"/>
                <a:sym typeface="Lato"/>
              </a:defRPr>
            </a:lvl4pPr>
            <a:lvl5pPr lvl="4">
              <a:spcBef>
                <a:spcPts val="0"/>
              </a:spcBef>
              <a:buClr>
                <a:schemeClr val="lt1"/>
              </a:buClr>
              <a:buSzPct val="100000"/>
              <a:buFont typeface="Lato"/>
              <a:defRPr sz="4800" b="0">
                <a:solidFill>
                  <a:schemeClr val="lt1"/>
                </a:solidFill>
                <a:latin typeface="Lato"/>
                <a:ea typeface="Lato"/>
                <a:cs typeface="Lato"/>
                <a:sym typeface="Lato"/>
              </a:defRPr>
            </a:lvl5pPr>
            <a:lvl6pPr lvl="5">
              <a:spcBef>
                <a:spcPts val="0"/>
              </a:spcBef>
              <a:buClr>
                <a:schemeClr val="lt1"/>
              </a:buClr>
              <a:buSzPct val="100000"/>
              <a:buFont typeface="Lato"/>
              <a:defRPr sz="4800" b="0">
                <a:solidFill>
                  <a:schemeClr val="lt1"/>
                </a:solidFill>
                <a:latin typeface="Lato"/>
                <a:ea typeface="Lato"/>
                <a:cs typeface="Lato"/>
                <a:sym typeface="Lato"/>
              </a:defRPr>
            </a:lvl6pPr>
            <a:lvl7pPr lvl="6">
              <a:spcBef>
                <a:spcPts val="0"/>
              </a:spcBef>
              <a:buClr>
                <a:schemeClr val="lt1"/>
              </a:buClr>
              <a:buSzPct val="100000"/>
              <a:buFont typeface="Lato"/>
              <a:defRPr sz="4800" b="0">
                <a:solidFill>
                  <a:schemeClr val="lt1"/>
                </a:solidFill>
                <a:latin typeface="Lato"/>
                <a:ea typeface="Lato"/>
                <a:cs typeface="Lato"/>
                <a:sym typeface="Lato"/>
              </a:defRPr>
            </a:lvl7pPr>
            <a:lvl8pPr lvl="7">
              <a:spcBef>
                <a:spcPts val="0"/>
              </a:spcBef>
              <a:buClr>
                <a:schemeClr val="lt1"/>
              </a:buClr>
              <a:buSzPct val="100000"/>
              <a:buFont typeface="Lato"/>
              <a:defRPr sz="4800" b="0">
                <a:solidFill>
                  <a:schemeClr val="lt1"/>
                </a:solidFill>
                <a:latin typeface="Lato"/>
                <a:ea typeface="Lato"/>
                <a:cs typeface="Lato"/>
                <a:sym typeface="Lato"/>
              </a:defRPr>
            </a:lvl8pPr>
            <a:lvl9pPr lvl="8">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37" name="Shape 3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1" name="Shape 41"/>
          <p:cNvSpPr txBox="1">
            <a:spLocks noGrp="1"/>
          </p:cNvSpPr>
          <p:nvPr>
            <p:ph type="title"/>
          </p:nvPr>
        </p:nvSpPr>
        <p:spPr>
          <a:xfrm>
            <a:off x="265500" y="1107950"/>
            <a:ext cx="4045200" cy="16836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8452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4" name="Shape 4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91350"/>
            <a:ext cx="8520600" cy="626100"/>
          </a:xfrm>
          <a:prstGeom prst="rect">
            <a:avLst/>
          </a:prstGeom>
          <a:noFill/>
          <a:ln>
            <a:noFill/>
          </a:ln>
        </p:spPr>
        <p:txBody>
          <a:bodyPr lIns="91425" tIns="91425" rIns="91425" bIns="91425" anchor="t" anchorCtr="0"/>
          <a:lstStyle>
            <a:lvl1pPr lv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Lato"/>
                <a:ea typeface="Lato"/>
                <a:cs typeface="Lato"/>
                <a:sym typeface="Lato"/>
              </a:rPr>
              <a:t>‹#›</a:t>
            </a:fld>
            <a:endParaRPr lang="en" sz="1000">
              <a:solidFill>
                <a:schemeClr val="dk2"/>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096300" y="1146150"/>
            <a:ext cx="2951400" cy="1584300"/>
          </a:xfrm>
          <a:prstGeom prst="rect">
            <a:avLst/>
          </a:prstGeom>
        </p:spPr>
        <p:txBody>
          <a:bodyPr lIns="91425" tIns="91425" rIns="91425" bIns="91425" anchor="ctr" anchorCtr="0">
            <a:noAutofit/>
          </a:bodyPr>
          <a:lstStyle/>
          <a:p>
            <a:pPr lvl="0">
              <a:spcBef>
                <a:spcPts val="0"/>
              </a:spcBef>
              <a:buNone/>
            </a:pPr>
            <a:r>
              <a:rPr lang="en" sz="1800"/>
              <a:t>AP World History </a:t>
            </a:r>
          </a:p>
          <a:p>
            <a:pPr lvl="0">
              <a:spcBef>
                <a:spcPts val="0"/>
              </a:spcBef>
              <a:buNone/>
            </a:pPr>
            <a:r>
              <a:rPr lang="en" sz="1800"/>
              <a:t>Chapter 13  </a:t>
            </a:r>
          </a:p>
          <a:p>
            <a:pPr lvl="0">
              <a:spcBef>
                <a:spcPts val="0"/>
              </a:spcBef>
              <a:buNone/>
            </a:pPr>
            <a:r>
              <a:rPr lang="en" sz="1800"/>
              <a:t>B3  Class Project  </a:t>
            </a:r>
          </a:p>
        </p:txBody>
      </p:sp>
      <p:sp>
        <p:nvSpPr>
          <p:cNvPr id="60" name="Shape 60"/>
          <p:cNvSpPr txBox="1">
            <a:spLocks noGrp="1"/>
          </p:cNvSpPr>
          <p:nvPr>
            <p:ph type="subTitle" idx="1"/>
          </p:nvPr>
        </p:nvSpPr>
        <p:spPr>
          <a:xfrm>
            <a:off x="3096287" y="2625530"/>
            <a:ext cx="2951400" cy="701400"/>
          </a:xfrm>
          <a:prstGeom prst="rect">
            <a:avLst/>
          </a:prstGeom>
        </p:spPr>
        <p:txBody>
          <a:bodyPr lIns="91425" tIns="91425" rIns="91425" bIns="91425" anchor="b" anchorCtr="0">
            <a:noAutofit/>
          </a:bodyPr>
          <a:lstStyle/>
          <a:p>
            <a:pPr lvl="0">
              <a:spcBef>
                <a:spcPts val="0"/>
              </a:spcBef>
              <a:buNone/>
            </a:pPr>
            <a:r>
              <a:rPr lang="en" sz="1000"/>
              <a:t> Sinification of Korea,  Japan  and Vietnam </a:t>
            </a:r>
            <a:r>
              <a:rPr lang="en" sz="6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241900" y="10350"/>
            <a:ext cx="8520600" cy="434700"/>
          </a:xfrm>
          <a:prstGeom prst="rect">
            <a:avLst/>
          </a:prstGeom>
        </p:spPr>
        <p:txBody>
          <a:bodyPr lIns="91425" tIns="91425" rIns="91425" bIns="91425" anchor="t" anchorCtr="0">
            <a:noAutofit/>
          </a:bodyPr>
          <a:lstStyle/>
          <a:p>
            <a:pPr lvl="0">
              <a:spcBef>
                <a:spcPts val="0"/>
              </a:spcBef>
              <a:buNone/>
            </a:pPr>
            <a:r>
              <a:rPr lang="en" sz="1800"/>
              <a:t>Vietnam -Steph, Angelina ,Destinee,Landon</a:t>
            </a:r>
          </a:p>
        </p:txBody>
      </p:sp>
      <p:sp>
        <p:nvSpPr>
          <p:cNvPr id="66" name="Shape 66"/>
          <p:cNvSpPr txBox="1">
            <a:spLocks noGrp="1"/>
          </p:cNvSpPr>
          <p:nvPr>
            <p:ph type="body" idx="1"/>
          </p:nvPr>
        </p:nvSpPr>
        <p:spPr>
          <a:xfrm>
            <a:off x="311700" y="322250"/>
            <a:ext cx="7531200" cy="4579500"/>
          </a:xfrm>
          <a:prstGeom prst="rect">
            <a:avLst/>
          </a:prstGeom>
        </p:spPr>
        <p:txBody>
          <a:bodyPr lIns="91425" tIns="91425" rIns="91425" bIns="91425" anchor="t" anchorCtr="0">
            <a:noAutofit/>
          </a:bodyPr>
          <a:lstStyle/>
          <a:p>
            <a:pPr lvl="0">
              <a:spcBef>
                <a:spcPts val="0"/>
              </a:spcBef>
              <a:buNone/>
            </a:pPr>
            <a:r>
              <a:rPr lang="en">
                <a:solidFill>
                  <a:srgbClr val="0000FF"/>
                </a:solidFill>
                <a:highlight>
                  <a:srgbClr val="FFFFFF"/>
                </a:highlight>
                <a:latin typeface="Fredoka One"/>
                <a:ea typeface="Fredoka One"/>
                <a:cs typeface="Fredoka One"/>
                <a:sym typeface="Fredoka One"/>
              </a:rPr>
              <a:t>P</a:t>
            </a:r>
            <a:r>
              <a:rPr lang="en" sz="900">
                <a:solidFill>
                  <a:srgbClr val="0000FF"/>
                </a:solidFill>
                <a:highlight>
                  <a:srgbClr val="FFFFFF"/>
                </a:highlight>
                <a:latin typeface="Fredoka One"/>
                <a:ea typeface="Fredoka One"/>
                <a:cs typeface="Fredoka One"/>
                <a:sym typeface="Fredoka One"/>
              </a:rPr>
              <a:t> </a:t>
            </a:r>
            <a:r>
              <a:rPr lang="en" sz="900">
                <a:solidFill>
                  <a:srgbClr val="222222"/>
                </a:solidFill>
                <a:highlight>
                  <a:srgbClr val="FFFFFF"/>
                </a:highlight>
                <a:latin typeface="Arial"/>
                <a:ea typeface="Arial"/>
                <a:cs typeface="Arial"/>
                <a:sym typeface="Arial"/>
              </a:rPr>
              <a:t>The politics of the Socialist Republic of Vietnam are defined by a single-party socialist republic framework, where the President of Vietnam is the head of state and the Prime Minister of Vietnam is the head of government, in a one-party system led by the Communist Party of Vietnam.</a:t>
            </a:r>
          </a:p>
          <a:p>
            <a:pPr lvl="0">
              <a:spcBef>
                <a:spcPts val="0"/>
              </a:spcBef>
              <a:buNone/>
            </a:pPr>
            <a:r>
              <a:rPr lang="en">
                <a:solidFill>
                  <a:srgbClr val="0000FF"/>
                </a:solidFill>
                <a:highlight>
                  <a:srgbClr val="FFFFFF"/>
                </a:highlight>
                <a:latin typeface="Fredoka One"/>
                <a:ea typeface="Fredoka One"/>
                <a:cs typeface="Fredoka One"/>
                <a:sym typeface="Fredoka One"/>
              </a:rPr>
              <a:t>E</a:t>
            </a:r>
            <a:r>
              <a:rPr lang="en" sz="900">
                <a:solidFill>
                  <a:srgbClr val="000000"/>
                </a:solidFill>
                <a:highlight>
                  <a:srgbClr val="FFFFFF"/>
                </a:highlight>
                <a:latin typeface="Arial"/>
                <a:ea typeface="Arial"/>
                <a:cs typeface="Arial"/>
                <a:sym typeface="Arial"/>
              </a:rPr>
              <a:t> Vietnam's socialist-oriented market economy is a developing planned economy and market economy</a:t>
            </a:r>
          </a:p>
          <a:p>
            <a:pPr lvl="0">
              <a:spcBef>
                <a:spcPts val="0"/>
              </a:spcBef>
              <a:buNone/>
            </a:pPr>
            <a:r>
              <a:rPr lang="en">
                <a:solidFill>
                  <a:srgbClr val="0000FF"/>
                </a:solidFill>
                <a:highlight>
                  <a:srgbClr val="FFFFFF"/>
                </a:highlight>
                <a:latin typeface="Fredoka One"/>
                <a:ea typeface="Fredoka One"/>
                <a:cs typeface="Fredoka One"/>
                <a:sym typeface="Fredoka One"/>
              </a:rPr>
              <a:t>R </a:t>
            </a:r>
            <a:r>
              <a:rPr lang="en" sz="900">
                <a:solidFill>
                  <a:srgbClr val="222222"/>
                </a:solidFill>
                <a:highlight>
                  <a:srgbClr val="FFFFFF"/>
                </a:highlight>
                <a:latin typeface="Arial"/>
                <a:ea typeface="Arial"/>
                <a:cs typeface="Arial"/>
                <a:sym typeface="Arial"/>
              </a:rPr>
              <a:t>Long-established religions in Vietnam include the Vietnamese folk religion, which has been historically structured by the doctrines of Confucianism and Taoism from China, as well as a strong tradition of Buddhism</a:t>
            </a:r>
          </a:p>
          <a:p>
            <a:pPr lvl="0">
              <a:spcBef>
                <a:spcPts val="0"/>
              </a:spcBef>
              <a:buNone/>
            </a:pPr>
            <a:r>
              <a:rPr lang="en">
                <a:solidFill>
                  <a:srgbClr val="0000FF"/>
                </a:solidFill>
                <a:highlight>
                  <a:srgbClr val="FFFFFF"/>
                </a:highlight>
                <a:latin typeface="Fredoka One"/>
                <a:ea typeface="Fredoka One"/>
                <a:cs typeface="Fredoka One"/>
                <a:sym typeface="Fredoka One"/>
              </a:rPr>
              <a:t>S</a:t>
            </a:r>
            <a:r>
              <a:rPr lang="en" sz="1100">
                <a:solidFill>
                  <a:srgbClr val="0000FF"/>
                </a:solidFill>
                <a:highlight>
                  <a:srgbClr val="FFFFFF"/>
                </a:highlight>
                <a:latin typeface="Arial"/>
                <a:ea typeface="Arial"/>
                <a:cs typeface="Arial"/>
                <a:sym typeface="Arial"/>
              </a:rPr>
              <a:t> </a:t>
            </a:r>
            <a:r>
              <a:rPr lang="en" sz="1000">
                <a:solidFill>
                  <a:srgbClr val="000000"/>
                </a:solidFill>
                <a:latin typeface="Arial"/>
                <a:ea typeface="Arial"/>
                <a:cs typeface="Arial"/>
                <a:sym typeface="Arial"/>
              </a:rPr>
              <a:t> </a:t>
            </a:r>
            <a:r>
              <a:rPr lang="en" sz="900">
                <a:solidFill>
                  <a:srgbClr val="000000"/>
                </a:solidFill>
                <a:latin typeface="Arial"/>
                <a:ea typeface="Arial"/>
                <a:cs typeface="Arial"/>
                <a:sym typeface="Arial"/>
              </a:rPr>
              <a:t>Normally the social class system in other nations was dependent on the basis of money, power, authority, inheritance and sometimes color with which one is born too. But the scenario was entirely different when it came to the Vietnamese social hierarchy.</a:t>
            </a:r>
          </a:p>
          <a:p>
            <a:pPr lvl="0">
              <a:spcBef>
                <a:spcPts val="0"/>
              </a:spcBef>
              <a:buNone/>
            </a:pPr>
            <a:r>
              <a:rPr lang="en">
                <a:solidFill>
                  <a:srgbClr val="0000FF"/>
                </a:solidFill>
                <a:highlight>
                  <a:srgbClr val="F6F6F6"/>
                </a:highlight>
                <a:latin typeface="Fredoka One"/>
                <a:ea typeface="Fredoka One"/>
                <a:cs typeface="Fredoka One"/>
                <a:sym typeface="Fredoka One"/>
              </a:rPr>
              <a:t>I</a:t>
            </a:r>
            <a:r>
              <a:rPr lang="en" sz="1000">
                <a:solidFill>
                  <a:srgbClr val="0000FF"/>
                </a:solidFill>
                <a:highlight>
                  <a:srgbClr val="F6F6F6"/>
                </a:highlight>
                <a:latin typeface="Arial"/>
                <a:ea typeface="Arial"/>
                <a:cs typeface="Arial"/>
                <a:sym typeface="Arial"/>
              </a:rPr>
              <a:t> </a:t>
            </a:r>
            <a:r>
              <a:rPr lang="en" sz="900">
                <a:solidFill>
                  <a:srgbClr val="000000"/>
                </a:solidFill>
                <a:latin typeface="Arial"/>
                <a:ea typeface="Arial"/>
                <a:cs typeface="Arial"/>
                <a:sym typeface="Arial"/>
              </a:rPr>
              <a:t>Extremely well developed in the field of medicine, Law on Intellectual property codified its government regulations</a:t>
            </a:r>
          </a:p>
          <a:p>
            <a:pPr lvl="0">
              <a:spcBef>
                <a:spcPts val="0"/>
              </a:spcBef>
              <a:buNone/>
            </a:pPr>
            <a:r>
              <a:rPr lang="en">
                <a:solidFill>
                  <a:srgbClr val="0000FF"/>
                </a:solidFill>
                <a:highlight>
                  <a:srgbClr val="F6F6F6"/>
                </a:highlight>
                <a:latin typeface="Fredoka One"/>
                <a:ea typeface="Fredoka One"/>
                <a:cs typeface="Fredoka One"/>
                <a:sym typeface="Fredoka One"/>
              </a:rPr>
              <a:t>A </a:t>
            </a:r>
            <a:r>
              <a:rPr lang="en" sz="1050">
                <a:solidFill>
                  <a:srgbClr val="252525"/>
                </a:solidFill>
                <a:highlight>
                  <a:srgbClr val="FFFFFF"/>
                </a:highlight>
                <a:latin typeface="Arial"/>
                <a:ea typeface="Arial"/>
                <a:cs typeface="Arial"/>
                <a:sym typeface="Arial"/>
              </a:rPr>
              <a:t> </a:t>
            </a:r>
            <a:r>
              <a:rPr lang="en" sz="1000">
                <a:solidFill>
                  <a:srgbClr val="252525"/>
                </a:solidFill>
                <a:highlight>
                  <a:srgbClr val="FFFFFF"/>
                </a:highlight>
                <a:latin typeface="Arial"/>
                <a:ea typeface="Arial"/>
                <a:cs typeface="Arial"/>
                <a:sym typeface="Arial"/>
              </a:rPr>
              <a:t>Vietnamese art and ceramics during this period of independence (approximately 10th to 15th centuries) flourished. The ceramics from this period were thought to have been largely influenced by both ancient native styles and the Tang and later Song Dynasty's art, including applying the "three colors" concept to its ceramics. Chinese-influenced philosophies adopted by the Vietnamese such as Confucianism, Mahayana Buddhism and Taoism all had a lasting impression on Vietnamese art. </a:t>
            </a:r>
          </a:p>
          <a:p>
            <a:pPr lvl="0">
              <a:spcBef>
                <a:spcPts val="0"/>
              </a:spcBef>
              <a:buNone/>
            </a:pPr>
            <a:r>
              <a:rPr lang="en">
                <a:solidFill>
                  <a:srgbClr val="0000FF"/>
                </a:solidFill>
                <a:highlight>
                  <a:srgbClr val="F6F6F6"/>
                </a:highlight>
                <a:latin typeface="Fredoka One"/>
                <a:ea typeface="Fredoka One"/>
                <a:cs typeface="Fredoka One"/>
                <a:sym typeface="Fredoka One"/>
              </a:rPr>
              <a:t>N</a:t>
            </a:r>
            <a:r>
              <a:rPr lang="en" sz="2400">
                <a:solidFill>
                  <a:srgbClr val="0000FF"/>
                </a:solidFill>
                <a:highlight>
                  <a:srgbClr val="F6F6F6"/>
                </a:highlight>
                <a:latin typeface="Fredoka One"/>
                <a:ea typeface="Fredoka One"/>
                <a:cs typeface="Fredoka One"/>
                <a:sym typeface="Fredoka One"/>
              </a:rPr>
              <a:t> </a:t>
            </a:r>
            <a:r>
              <a:rPr lang="en" sz="1050">
                <a:solidFill>
                  <a:srgbClr val="252525"/>
                </a:solidFill>
                <a:highlight>
                  <a:srgbClr val="FFFFFF"/>
                </a:highlight>
                <a:latin typeface="Arial"/>
                <a:ea typeface="Arial"/>
                <a:cs typeface="Arial"/>
                <a:sym typeface="Arial"/>
              </a:rPr>
              <a:t>eastern margin of the Indochinese peninsula</a:t>
            </a:r>
            <a:r>
              <a:rPr lang="en" sz="600">
                <a:solidFill>
                  <a:srgbClr val="000000"/>
                </a:solidFill>
                <a:highlight>
                  <a:srgbClr val="F6F6F6"/>
                </a:highlight>
                <a:latin typeface="Fredoka One"/>
                <a:ea typeface="Fredoka One"/>
                <a:cs typeface="Fredoka One"/>
                <a:sym typeface="Fredoka One"/>
              </a:rPr>
              <a:t>,</a:t>
            </a:r>
            <a:r>
              <a:rPr lang="en" sz="1050">
                <a:solidFill>
                  <a:srgbClr val="252525"/>
                </a:solidFill>
                <a:highlight>
                  <a:srgbClr val="FFFFFF"/>
                </a:highlight>
                <a:latin typeface="Arial"/>
                <a:ea typeface="Arial"/>
                <a:cs typeface="Arial"/>
                <a:sym typeface="Arial"/>
              </a:rPr>
              <a:t>boundary with Laos, settled on both an ethnic and geographical basis,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177450"/>
            <a:ext cx="8520600" cy="626100"/>
          </a:xfrm>
          <a:prstGeom prst="rect">
            <a:avLst/>
          </a:prstGeom>
        </p:spPr>
        <p:txBody>
          <a:bodyPr lIns="91425" tIns="91425" rIns="91425" bIns="91425" anchor="t" anchorCtr="0">
            <a:noAutofit/>
          </a:bodyPr>
          <a:lstStyle/>
          <a:p>
            <a:pPr lvl="0">
              <a:spcBef>
                <a:spcPts val="0"/>
              </a:spcBef>
              <a:buNone/>
            </a:pPr>
            <a:r>
              <a:rPr lang="en"/>
              <a:t>Sinification Of Vietnam  </a:t>
            </a:r>
          </a:p>
        </p:txBody>
      </p:sp>
      <p:sp>
        <p:nvSpPr>
          <p:cNvPr id="72" name="Shape 72"/>
          <p:cNvSpPr txBox="1">
            <a:spLocks noGrp="1"/>
          </p:cNvSpPr>
          <p:nvPr>
            <p:ph type="body" idx="1"/>
          </p:nvPr>
        </p:nvSpPr>
        <p:spPr>
          <a:xfrm>
            <a:off x="347350" y="554025"/>
            <a:ext cx="6862800" cy="4312200"/>
          </a:xfrm>
          <a:prstGeom prst="rect">
            <a:avLst/>
          </a:prstGeom>
        </p:spPr>
        <p:txBody>
          <a:bodyPr lIns="91425" tIns="91425" rIns="91425" bIns="91425" anchor="t" anchorCtr="0">
            <a:noAutofit/>
          </a:bodyPr>
          <a:lstStyle/>
          <a:p>
            <a:pPr lvl="0">
              <a:lnSpc>
                <a:spcPct val="100000"/>
              </a:lnSpc>
              <a:spcBef>
                <a:spcPts val="0"/>
              </a:spcBef>
              <a:buNone/>
            </a:pPr>
            <a:r>
              <a:rPr lang="en">
                <a:solidFill>
                  <a:srgbClr val="252525"/>
                </a:solidFill>
                <a:highlight>
                  <a:srgbClr val="FFFFFF"/>
                </a:highlight>
                <a:latin typeface="Arial"/>
                <a:ea typeface="Arial"/>
                <a:cs typeface="Arial"/>
                <a:sym typeface="Arial"/>
              </a:rPr>
              <a:t> </a:t>
            </a:r>
            <a:r>
              <a:rPr lang="en" sz="1000">
                <a:solidFill>
                  <a:srgbClr val="252525"/>
                </a:solidFill>
                <a:highlight>
                  <a:srgbClr val="FFFFFF"/>
                </a:highlight>
                <a:latin typeface="Arial"/>
                <a:ea typeface="Arial"/>
                <a:cs typeface="Arial"/>
                <a:sym typeface="Arial"/>
              </a:rPr>
              <a:t>*</a:t>
            </a:r>
            <a:r>
              <a:rPr lang="en" sz="1000">
                <a:solidFill>
                  <a:srgbClr val="000000"/>
                </a:solidFill>
                <a:highlight>
                  <a:srgbClr val="FFFFFF"/>
                </a:highlight>
                <a:latin typeface="Arial"/>
                <a:ea typeface="Arial"/>
                <a:cs typeface="Arial"/>
                <a:sym typeface="Arial"/>
              </a:rPr>
              <a:t>Vietnamese art and ceramics during this period of independence (approximately 10th to 15th centuries) flourished. The ceramics from this period were thought to have been largely influenced by both ancient native styles and the Tang and later Song Dynasty art, including applying the "three colors" concept to its ceramics. Chinese-influenced philosophies adopted by the Vietnamese such as Confucianism, Mahayana Buddhism and Taoism all had a lasting impression on Vietnamese art.</a:t>
            </a:r>
            <a:r>
              <a:rPr lang="en" sz="1000">
                <a:solidFill>
                  <a:srgbClr val="252525"/>
                </a:solidFill>
                <a:highlight>
                  <a:srgbClr val="FFFFFF"/>
                </a:highlight>
                <a:latin typeface="Arial"/>
                <a:ea typeface="Arial"/>
                <a:cs typeface="Arial"/>
                <a:sym typeface="Arial"/>
              </a:rPr>
              <a:t> </a:t>
            </a:r>
          </a:p>
          <a:p>
            <a:pPr lvl="0">
              <a:lnSpc>
                <a:spcPct val="100000"/>
              </a:lnSpc>
              <a:spcBef>
                <a:spcPts val="0"/>
              </a:spcBef>
              <a:buNone/>
            </a:pPr>
            <a:r>
              <a:rPr lang="en" sz="1000">
                <a:solidFill>
                  <a:srgbClr val="252525"/>
                </a:solidFill>
                <a:highlight>
                  <a:srgbClr val="FFFFFF"/>
                </a:highlight>
                <a:latin typeface="Arial"/>
                <a:ea typeface="Arial"/>
                <a:cs typeface="Arial"/>
                <a:sym typeface="Arial"/>
              </a:rPr>
              <a:t>* </a:t>
            </a:r>
            <a:r>
              <a:rPr lang="en" sz="1000">
                <a:solidFill>
                  <a:srgbClr val="222222"/>
                </a:solidFill>
                <a:highlight>
                  <a:srgbClr val="FFFFFF"/>
                </a:highlight>
                <a:latin typeface="Arial"/>
                <a:ea typeface="Arial"/>
                <a:cs typeface="Arial"/>
                <a:sym typeface="Arial"/>
              </a:rPr>
              <a:t>Vietnamese folk religion, which has been historically structured by the doctrines of Confucianism and Taoism from China, as well as a strong tradition of Buddhism</a:t>
            </a:r>
          </a:p>
          <a:p>
            <a:pPr lvl="0">
              <a:lnSpc>
                <a:spcPct val="100000"/>
              </a:lnSpc>
              <a:spcBef>
                <a:spcPts val="0"/>
              </a:spcBef>
              <a:buNone/>
            </a:pPr>
            <a:r>
              <a:rPr lang="en" sz="1000">
                <a:solidFill>
                  <a:srgbClr val="252525"/>
                </a:solidFill>
                <a:highlight>
                  <a:srgbClr val="FFFFFF"/>
                </a:highlight>
                <a:latin typeface="Arial"/>
                <a:ea typeface="Arial"/>
                <a:cs typeface="Arial"/>
                <a:sym typeface="Arial"/>
              </a:rPr>
              <a:t>*</a:t>
            </a:r>
            <a:r>
              <a:rPr lang="en" sz="1000">
                <a:solidFill>
                  <a:srgbClr val="000000"/>
                </a:solidFill>
                <a:latin typeface="Arial"/>
                <a:ea typeface="Arial"/>
                <a:cs typeface="Arial"/>
                <a:sym typeface="Arial"/>
              </a:rPr>
              <a:t>Since the 2nd century B.C.E. Viet Nam had been dominated by different Chinese feudal dynasties </a:t>
            </a:r>
            <a:r>
              <a:rPr lang="en" sz="1000">
                <a:solidFill>
                  <a:srgbClr val="252525"/>
                </a:solidFill>
                <a:highlight>
                  <a:srgbClr val="FFFFFF"/>
                </a:highlight>
                <a:latin typeface="Arial"/>
                <a:ea typeface="Arial"/>
                <a:cs typeface="Arial"/>
                <a:sym typeface="Arial"/>
              </a:rPr>
              <a:t>and yet even after the thousands of years the Vietnamese were still quite drawn to the bureaucratic style of government that the Chinese had in place.</a:t>
            </a:r>
          </a:p>
          <a:p>
            <a:pPr lvl="0">
              <a:lnSpc>
                <a:spcPct val="100000"/>
              </a:lnSpc>
              <a:spcBef>
                <a:spcPts val="0"/>
              </a:spcBef>
              <a:buNone/>
            </a:pPr>
            <a:r>
              <a:rPr lang="en" sz="1000">
                <a:solidFill>
                  <a:srgbClr val="000000"/>
                </a:solidFill>
                <a:latin typeface="Arial"/>
                <a:ea typeface="Arial"/>
                <a:cs typeface="Arial"/>
                <a:sym typeface="Arial"/>
              </a:rPr>
              <a:t>*The Confucian court examination system in Vietnam (622-1913) was a system for entry into the civil service modeled after the Imperial examination in China. Vietnamese culture adopted the social structure of china. Scholars were seen as the highest social class and men could only raise their social rank by obtaining a higher education.</a:t>
            </a:r>
          </a:p>
          <a:p>
            <a:pPr lvl="0">
              <a:lnSpc>
                <a:spcPct val="100000"/>
              </a:lnSpc>
              <a:spcBef>
                <a:spcPts val="0"/>
              </a:spcBef>
              <a:buNone/>
            </a:pPr>
            <a:r>
              <a:rPr lang="en" sz="1000">
                <a:solidFill>
                  <a:srgbClr val="000000"/>
                </a:solidFill>
                <a:latin typeface="Arial"/>
                <a:ea typeface="Arial"/>
                <a:cs typeface="Arial"/>
                <a:sym typeface="Arial"/>
              </a:rPr>
              <a:t>* Chinese influence entered vietnam by Buddhist missionaries and by force. </a:t>
            </a:r>
          </a:p>
          <a:p>
            <a:pPr lvl="0">
              <a:lnSpc>
                <a:spcPct val="100000"/>
              </a:lnSpc>
              <a:spcBef>
                <a:spcPts val="0"/>
              </a:spcBef>
              <a:buNone/>
            </a:pPr>
            <a:r>
              <a:rPr lang="en" sz="1000">
                <a:solidFill>
                  <a:srgbClr val="000000"/>
                </a:solidFill>
                <a:latin typeface="Arial"/>
                <a:ea typeface="Arial"/>
                <a:cs typeface="Arial"/>
                <a:sym typeface="Arial"/>
              </a:rPr>
              <a:t>* The chinese irrigation and technology drastically increased agriculture in Vietnam, this increased Vietnamese population and help regulate their economy. </a:t>
            </a:r>
          </a:p>
          <a:p>
            <a:pPr lvl="0">
              <a:lnSpc>
                <a:spcPct val="100000"/>
              </a:lnSpc>
              <a:spcBef>
                <a:spcPts val="0"/>
              </a:spcBef>
              <a:buNone/>
            </a:pPr>
            <a:r>
              <a:rPr lang="en" sz="1000">
                <a:solidFill>
                  <a:srgbClr val="000000"/>
                </a:solidFill>
                <a:latin typeface="Arial"/>
                <a:ea typeface="Arial"/>
                <a:cs typeface="Arial"/>
                <a:sym typeface="Arial"/>
              </a:rPr>
              <a:t>*  The Vietnamese used </a:t>
            </a:r>
            <a:r>
              <a:rPr lang="en" sz="1000">
                <a:solidFill>
                  <a:srgbClr val="000000"/>
                </a:solidFill>
                <a:highlight>
                  <a:srgbClr val="FFFFFF"/>
                </a:highlight>
                <a:latin typeface="Arial"/>
                <a:ea typeface="Arial"/>
                <a:cs typeface="Arial"/>
                <a:sym typeface="Arial"/>
              </a:rPr>
              <a:t>Chinese-style military organization to defeat the Chams and Khmers in the Red River Valley.</a:t>
            </a:r>
          </a:p>
          <a:p>
            <a:pPr lvl="0">
              <a:lnSpc>
                <a:spcPct val="100000"/>
              </a:lnSpc>
              <a:spcBef>
                <a:spcPts val="0"/>
              </a:spcBef>
              <a:buNone/>
            </a:pPr>
            <a:r>
              <a:rPr lang="en" sz="1000">
                <a:solidFill>
                  <a:srgbClr val="252525"/>
                </a:solidFill>
                <a:highlight>
                  <a:srgbClr val="FFFFFF"/>
                </a:highlight>
                <a:latin typeface="Arial"/>
                <a:ea typeface="Arial"/>
                <a:cs typeface="Arial"/>
                <a:sym typeface="Arial"/>
              </a:rPr>
              <a:t>*The Vietnamese culture adopted the</a:t>
            </a:r>
            <a:r>
              <a:rPr lang="en" sz="1000">
                <a:solidFill>
                  <a:srgbClr val="000000"/>
                </a:solidFill>
                <a:latin typeface="Arial"/>
                <a:ea typeface="Arial"/>
                <a:cs typeface="Arial"/>
                <a:sym typeface="Arial"/>
              </a:rPr>
              <a:t> irrigation techniques, Chinese military organization,and ancestor worship from the Chinese </a:t>
            </a:r>
          </a:p>
          <a:p>
            <a:pPr lvl="0">
              <a:spcBef>
                <a:spcPts val="0"/>
              </a:spcBef>
              <a:buNone/>
            </a:pPr>
            <a:endParaRPr sz="1000">
              <a:solidFill>
                <a:srgbClr val="252525"/>
              </a:solidFill>
              <a:highlight>
                <a:srgbClr val="FFFFFF"/>
              </a:highlight>
              <a:latin typeface="Arial"/>
              <a:ea typeface="Arial"/>
              <a:cs typeface="Arial"/>
              <a:sym typeface="Arial"/>
            </a:endParaRPr>
          </a:p>
          <a:p>
            <a:pPr lv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62150" y="-101225"/>
            <a:ext cx="8520600" cy="626100"/>
          </a:xfrm>
          <a:prstGeom prst="rect">
            <a:avLst/>
          </a:prstGeom>
        </p:spPr>
        <p:txBody>
          <a:bodyPr lIns="91425" tIns="91425" rIns="91425" bIns="91425" anchor="t" anchorCtr="0">
            <a:noAutofit/>
          </a:bodyPr>
          <a:lstStyle/>
          <a:p>
            <a:pPr lvl="0">
              <a:spcBef>
                <a:spcPts val="0"/>
              </a:spcBef>
              <a:buNone/>
            </a:pPr>
            <a:r>
              <a:rPr lang="en" sz="1600"/>
              <a:t>Korea  - john boy lizzzy Korin Kimberly Karda</a:t>
            </a:r>
          </a:p>
        </p:txBody>
      </p:sp>
      <p:sp>
        <p:nvSpPr>
          <p:cNvPr id="78" name="Shape 78"/>
          <p:cNvSpPr txBox="1">
            <a:spLocks noGrp="1"/>
          </p:cNvSpPr>
          <p:nvPr>
            <p:ph type="body" idx="1"/>
          </p:nvPr>
        </p:nvSpPr>
        <p:spPr>
          <a:xfrm>
            <a:off x="62150" y="236150"/>
            <a:ext cx="8831100" cy="4813800"/>
          </a:xfrm>
          <a:prstGeom prst="rect">
            <a:avLst/>
          </a:prstGeom>
          <a:noFill/>
        </p:spPr>
        <p:txBody>
          <a:bodyPr lIns="91425" tIns="91425" rIns="91425" bIns="91425" anchor="t" anchorCtr="0">
            <a:noAutofit/>
          </a:bodyPr>
          <a:lstStyle/>
          <a:p>
            <a:pPr lvl="0">
              <a:lnSpc>
                <a:spcPct val="100000"/>
              </a:lnSpc>
              <a:spcBef>
                <a:spcPts val="0"/>
              </a:spcBef>
              <a:buNone/>
            </a:pPr>
            <a:r>
              <a:rPr lang="en" b="1">
                <a:solidFill>
                  <a:srgbClr val="A64D79"/>
                </a:solidFill>
              </a:rPr>
              <a:t>P </a:t>
            </a:r>
            <a:r>
              <a:rPr lang="en" sz="900">
                <a:solidFill>
                  <a:srgbClr val="252525"/>
                </a:solidFill>
                <a:highlight>
                  <a:srgbClr val="FFFFFF"/>
                </a:highlight>
              </a:rPr>
              <a:t>The politics takes place in the framework of a presidential representative democratic republic, whereby the President is the head of state, and of a multi-party system. Executive power is exercised by the government. Legislative power is vested in both the government and the National Assembly. The Judiciary is independent of the executive and the legislature and comprises a Supreme Court, appellate courts and a Constitutional Court.</a:t>
            </a:r>
          </a:p>
          <a:p>
            <a:pPr lvl="0">
              <a:lnSpc>
                <a:spcPct val="100000"/>
              </a:lnSpc>
              <a:spcBef>
                <a:spcPts val="0"/>
              </a:spcBef>
              <a:buNone/>
            </a:pPr>
            <a:r>
              <a:rPr lang="en" b="1">
                <a:solidFill>
                  <a:srgbClr val="A64D79"/>
                </a:solidFill>
              </a:rPr>
              <a:t>E </a:t>
            </a:r>
            <a:r>
              <a:rPr lang="en" sz="900">
                <a:solidFill>
                  <a:srgbClr val="000000"/>
                </a:solidFill>
              </a:rPr>
              <a:t>The economy of South Korea is the fourth largest economy in Asia and the 11th largest in the world. Over the past five years, South Korea’s economy has charted steady, uninterrupted progress in economic freedom. North Korea’s economy is a centrally planned system. Although there has been some change since 2015, Pyongyang’s  basic adherence to a rigid centrally planned economy continues, as does its reliance on fundamentally non-pecuniary (not readily quantified or valued in money) incentives</a:t>
            </a:r>
          </a:p>
          <a:p>
            <a:pPr lvl="0">
              <a:lnSpc>
                <a:spcPct val="100000"/>
              </a:lnSpc>
              <a:spcBef>
                <a:spcPts val="0"/>
              </a:spcBef>
              <a:buNone/>
            </a:pPr>
            <a:r>
              <a:rPr lang="en" b="1">
                <a:solidFill>
                  <a:srgbClr val="A64D79"/>
                </a:solidFill>
              </a:rPr>
              <a:t>R </a:t>
            </a:r>
            <a:r>
              <a:rPr lang="en" sz="900">
                <a:solidFill>
                  <a:srgbClr val="000000"/>
                </a:solidFill>
              </a:rPr>
              <a:t>Religion in South Korea has been characterised by a rise of Christianity and a revival of Buddhism. Korean shamanism has survived, after being suppressed for decades. Almost half (46.5%) of South Koreans have no religion; among those that follow a formal religion, there is a dominance of Buddhism, Protestantism, and Roman Catholicism. There are no known official statistics of religions in North Korea. North Korea is an atheist state where public religion is discouraged. Traditionally North Korea practiced Buddhism and Confucianism, and in the 18th century, Christianity started to show. </a:t>
            </a:r>
          </a:p>
          <a:p>
            <a:pPr lvl="0">
              <a:lnSpc>
                <a:spcPct val="100000"/>
              </a:lnSpc>
              <a:spcBef>
                <a:spcPts val="0"/>
              </a:spcBef>
              <a:buNone/>
            </a:pPr>
            <a:r>
              <a:rPr lang="en" b="1">
                <a:solidFill>
                  <a:srgbClr val="A64D79"/>
                </a:solidFill>
              </a:rPr>
              <a:t>S </a:t>
            </a:r>
            <a:r>
              <a:rPr lang="en" sz="900">
                <a:solidFill>
                  <a:srgbClr val="000000"/>
                </a:solidFill>
                <a:latin typeface="Arial"/>
                <a:ea typeface="Arial"/>
                <a:cs typeface="Arial"/>
                <a:sym typeface="Arial"/>
              </a:rPr>
              <a:t>The social values of contemporary South Korea reflect the synthesis and development of diverse influences, both indigenous and foreign.</a:t>
            </a:r>
          </a:p>
          <a:p>
            <a:pPr lvl="0">
              <a:lnSpc>
                <a:spcPct val="100000"/>
              </a:lnSpc>
              <a:spcBef>
                <a:spcPts val="0"/>
              </a:spcBef>
              <a:buNone/>
            </a:pPr>
            <a:r>
              <a:rPr lang="en" b="1">
                <a:solidFill>
                  <a:srgbClr val="A64D79"/>
                </a:solidFill>
              </a:rPr>
              <a:t>I </a:t>
            </a:r>
            <a:r>
              <a:rPr lang="en" sz="900">
                <a:solidFill>
                  <a:srgbClr val="000000"/>
                </a:solidFill>
              </a:rPr>
              <a:t>The Koreans were very skilled in astronomy and printing. Most Koreans were literate and it was shameful not to know how to read. Korean astronomers were skilled in predicting events and creating lunar calendars.</a:t>
            </a:r>
          </a:p>
          <a:p>
            <a:pPr lvl="0">
              <a:lnSpc>
                <a:spcPct val="100000"/>
              </a:lnSpc>
              <a:spcBef>
                <a:spcPts val="0"/>
              </a:spcBef>
              <a:buNone/>
            </a:pPr>
            <a:r>
              <a:rPr lang="en" b="1">
                <a:solidFill>
                  <a:srgbClr val="A64D79"/>
                </a:solidFill>
              </a:rPr>
              <a:t>A </a:t>
            </a:r>
            <a:r>
              <a:rPr lang="en" sz="900">
                <a:solidFill>
                  <a:srgbClr val="000000"/>
                </a:solidFill>
              </a:rPr>
              <a:t>Korean arts include traditions in calligraphy, music, painting and pottery, often marked by the use of natural forms, surface decoration and bold colors or sounds. Two distinct musical cultures exist in Korea today: traditional music (Gugak) and Western music (yangak). </a:t>
            </a:r>
          </a:p>
          <a:p>
            <a:pPr lvl="0">
              <a:lnSpc>
                <a:spcPct val="100000"/>
              </a:lnSpc>
              <a:spcBef>
                <a:spcPts val="0"/>
              </a:spcBef>
              <a:buNone/>
            </a:pPr>
            <a:r>
              <a:rPr lang="en" b="1">
                <a:solidFill>
                  <a:srgbClr val="A64D79"/>
                </a:solidFill>
              </a:rPr>
              <a:t>N </a:t>
            </a:r>
            <a:r>
              <a:rPr lang="en" sz="900">
                <a:solidFill>
                  <a:srgbClr val="000000"/>
                </a:solidFill>
              </a:rPr>
              <a:t>Korea is located on the Korean peninsula in Northeast China. To the Northwest, the Amnok river (Yalu River) separates Korea from China to the northeast, the Duman River separates Korea from China and Russia The yellow sea is to the west, the east China sea and Korea Strait is to the South, and the east sea is to the east. Notable islands include Jeju island, Ulleung island, and Liancourt Rocks.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169350" y="194375"/>
            <a:ext cx="8520600" cy="626100"/>
          </a:xfrm>
          <a:prstGeom prst="rect">
            <a:avLst/>
          </a:prstGeom>
        </p:spPr>
        <p:txBody>
          <a:bodyPr lIns="91425" tIns="91425" rIns="91425" bIns="91425" anchor="t" anchorCtr="0">
            <a:noAutofit/>
          </a:bodyPr>
          <a:lstStyle/>
          <a:p>
            <a:pPr lvl="0">
              <a:spcBef>
                <a:spcPts val="0"/>
              </a:spcBef>
              <a:buNone/>
            </a:pPr>
            <a:r>
              <a:rPr lang="en" sz="1800"/>
              <a:t>Sinification of Korea </a:t>
            </a:r>
          </a:p>
        </p:txBody>
      </p:sp>
      <p:sp>
        <p:nvSpPr>
          <p:cNvPr id="84" name="Shape 84"/>
          <p:cNvSpPr txBox="1">
            <a:spLocks noGrp="1"/>
          </p:cNvSpPr>
          <p:nvPr>
            <p:ph type="body" idx="1"/>
          </p:nvPr>
        </p:nvSpPr>
        <p:spPr>
          <a:xfrm>
            <a:off x="169350" y="612325"/>
            <a:ext cx="7521900" cy="4468800"/>
          </a:xfrm>
          <a:prstGeom prst="rect">
            <a:avLst/>
          </a:prstGeom>
        </p:spPr>
        <p:txBody>
          <a:bodyPr lIns="91425" tIns="91425" rIns="91425" bIns="91425" anchor="t" anchorCtr="0">
            <a:noAutofit/>
          </a:bodyPr>
          <a:lstStyle/>
          <a:p>
            <a:pPr lvl="0" algn="just">
              <a:spcBef>
                <a:spcPts val="0"/>
              </a:spcBef>
              <a:buNone/>
            </a:pPr>
            <a:r>
              <a:rPr lang="en" sz="1200"/>
              <a:t>Korea’s oldest known kingdom was conquered by emperor Wudi of the Han Dynasty in about 100 B.C.E. beginning the first wave of Signification.  Although the conquest would be short lived, Chinese influence remained.  Buddhism became the cultural bridge linking China to Korea, especially as Korean leaders, anticipating Empress Wu, gave state sponsorship to Buddhism.  Chinese writing was introduced, despite the difficulties in adapting Chinese characters to the spoken Korean language. One Korean emperor established universities to teach the Confucian classics to Korean youth.  Additionally, the Koreans tried to emulate the Chinese style of bureaucracy but they failed to overcome the power of the aristocracy; the land owning nobles were able to thwart the implementation of a bureaucracy they knew would minimize their own power and influence. </a:t>
            </a:r>
          </a:p>
          <a:p>
            <a:pPr lvl="0" algn="just">
              <a:spcBef>
                <a:spcPts val="0"/>
              </a:spcBef>
              <a:buNone/>
            </a:pPr>
            <a:r>
              <a:rPr lang="en" sz="1100"/>
              <a:t/>
            </a:r>
            <a:br>
              <a:rPr lang="en" sz="1100"/>
            </a:br>
            <a:r>
              <a:rPr lang="en" sz="1200"/>
              <a:t>Impressed by the organization and economic success of Tang China, Korean leaders sought to emulate Chinese culture in their homeland.  Indeed, during this tributary relationship with China an open flow of culture was opened from China to Korea and Signification in Korea would reach its peak.  Korean scholars traveled to China to consult with Confucian scholars; they returned with the latest Chinese books and learning.  Chinese innovations, fashions, styles and etiquette made their way into Korea.  The elite classes of Koreans became schooled in Confucianism. In fact, besides Buddhism—which became popular among the Korean masses—cultural Signification occurred primarily among the aristocratic classes.  Despite these influences, however, the Koreans never established a functioning bureaucracy and, consequently, aristocratic families retained their hold over politics and society.  Thus the Koreans were never able to curb, like the Chinese, the power and influence of the nobles over the government</a:t>
            </a:r>
          </a:p>
          <a:p>
            <a:pPr lvl="0">
              <a:spcBef>
                <a:spcPts val="0"/>
              </a:spcBef>
              <a:buNone/>
            </a:pPr>
            <a:endParaRPr sz="1200"/>
          </a:p>
          <a:p>
            <a:pPr lvl="0">
              <a:spcBef>
                <a:spcPts val="0"/>
              </a:spcBef>
              <a:buNone/>
            </a:pPr>
            <a:endParaRPr sz="9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266575"/>
            <a:ext cx="8520600" cy="626100"/>
          </a:xfrm>
          <a:prstGeom prst="rect">
            <a:avLst/>
          </a:prstGeom>
        </p:spPr>
        <p:txBody>
          <a:bodyPr lIns="91425" tIns="91425" rIns="91425" bIns="91425" anchor="t" anchorCtr="0">
            <a:noAutofit/>
          </a:bodyPr>
          <a:lstStyle/>
          <a:p>
            <a:pPr lvl="0">
              <a:spcBef>
                <a:spcPts val="0"/>
              </a:spcBef>
              <a:buNone/>
            </a:pPr>
            <a:r>
              <a:rPr lang="en"/>
              <a:t>Korea Economical Ties</a:t>
            </a:r>
          </a:p>
        </p:txBody>
      </p:sp>
      <p:sp>
        <p:nvSpPr>
          <p:cNvPr id="90" name="Shape 90"/>
          <p:cNvSpPr txBox="1">
            <a:spLocks noGrp="1"/>
          </p:cNvSpPr>
          <p:nvPr>
            <p:ph type="body" idx="1"/>
          </p:nvPr>
        </p:nvSpPr>
        <p:spPr>
          <a:xfrm>
            <a:off x="311700" y="1152475"/>
            <a:ext cx="7290600" cy="3416400"/>
          </a:xfrm>
          <a:prstGeom prst="rect">
            <a:avLst/>
          </a:prstGeom>
        </p:spPr>
        <p:txBody>
          <a:bodyPr lIns="91425" tIns="91425" rIns="91425" bIns="91425" anchor="t" anchorCtr="0">
            <a:noAutofit/>
          </a:bodyPr>
          <a:lstStyle/>
          <a:p>
            <a:pPr lvl="0" algn="just">
              <a:spcBef>
                <a:spcPts val="0"/>
              </a:spcBef>
              <a:buNone/>
            </a:pPr>
            <a:r>
              <a:rPr lang="en" sz="1200"/>
              <a:t>The United States and the Republic of Korea share a long history of friendship and cooperation based on common values and interests. The two countries work together to combat regional and global threats and to strengthen their economies. People-to-people ties between the United States and the ROK have never been stronger. The ROK, on a per capita basis, sends the highest number of students to the United States to study of any industrialized country.</a:t>
            </a:r>
          </a:p>
          <a:p>
            <a:pPr lvl="0" algn="just">
              <a:spcBef>
                <a:spcPts val="0"/>
              </a:spcBef>
              <a:buNone/>
            </a:pPr>
            <a:r>
              <a:rPr lang="en" sz="1200"/>
              <a:t> </a:t>
            </a:r>
          </a:p>
          <a:p>
            <a:pPr lvl="0" algn="just">
              <a:spcBef>
                <a:spcPts val="0"/>
              </a:spcBef>
              <a:buNone/>
            </a:pPr>
            <a:r>
              <a:rPr lang="en" sz="1200"/>
              <a:t>The United States have provided food and other resources to North Korea during times of natural disasters and famine. As the economy of the Democratic People’s Republic of Korea becomes increasingly isolated, it depends more and more on the People’s Republic of China for survival and development. The PRC is North Korea’s closest ally; largest provider of food, fuel, and industrial machinery.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0"/>
            <a:ext cx="8520600" cy="626100"/>
          </a:xfrm>
          <a:prstGeom prst="rect">
            <a:avLst/>
          </a:prstGeom>
        </p:spPr>
        <p:txBody>
          <a:bodyPr lIns="91425" tIns="91425" rIns="91425" bIns="91425" anchor="t" anchorCtr="0">
            <a:noAutofit/>
          </a:bodyPr>
          <a:lstStyle/>
          <a:p>
            <a:pPr lvl="0">
              <a:spcBef>
                <a:spcPts val="0"/>
              </a:spcBef>
              <a:buNone/>
            </a:pPr>
            <a:r>
              <a:rPr lang="en" sz="2400"/>
              <a:t>Japan- Chance, Matt, Elizabeth, and Yani</a:t>
            </a:r>
          </a:p>
        </p:txBody>
      </p:sp>
      <p:sp>
        <p:nvSpPr>
          <p:cNvPr id="96" name="Shape 96"/>
          <p:cNvSpPr txBox="1">
            <a:spLocks noGrp="1"/>
          </p:cNvSpPr>
          <p:nvPr>
            <p:ph type="body" idx="1"/>
          </p:nvPr>
        </p:nvSpPr>
        <p:spPr>
          <a:xfrm>
            <a:off x="249325" y="427775"/>
            <a:ext cx="7103400" cy="4434600"/>
          </a:xfrm>
          <a:prstGeom prst="rect">
            <a:avLst/>
          </a:prstGeom>
        </p:spPr>
        <p:txBody>
          <a:bodyPr lIns="91425" tIns="91425" rIns="91425" bIns="91425" anchor="t" anchorCtr="0">
            <a:noAutofit/>
          </a:bodyPr>
          <a:lstStyle/>
          <a:p>
            <a:pPr lvl="0">
              <a:spcBef>
                <a:spcPts val="0"/>
              </a:spcBef>
              <a:buNone/>
            </a:pPr>
            <a:r>
              <a:rPr lang="en" sz="1000" b="1"/>
              <a:t>P -  </a:t>
            </a:r>
            <a:r>
              <a:rPr lang="en" sz="1000"/>
              <a:t>Japanese feudalism relied more heavily on group and individual loyalties, which were not confirmed by contractual agreements. Big two were the Minamoto and Fujiwara. Shoguns were considered the highest of the warrior class and were sometimes even more powerful than an emperor. Samurai were the warriors of feudal Japan who followed a strict code of morals know as bushido. Samurai helmets were known as Kabuto and rank was signified by the metal strip on the their helmets.</a:t>
            </a:r>
          </a:p>
          <a:p>
            <a:pPr lvl="0">
              <a:spcBef>
                <a:spcPts val="0"/>
              </a:spcBef>
              <a:buNone/>
            </a:pPr>
            <a:r>
              <a:rPr lang="en" sz="1000" b="1"/>
              <a:t>E - </a:t>
            </a:r>
            <a:r>
              <a:rPr lang="en" sz="1000"/>
              <a:t>New tools, the greater use of draft animals, and new crops - especially soybean - contributed to the well-being of the peasantry in the better-run domains. Peasants were also encouraged to produce items such as silk, hemp, paper, dyes, and vegetable oils, which were highly marketable and thus potential sources of household income. </a:t>
            </a:r>
          </a:p>
          <a:p>
            <a:pPr lvl="0" rtl="0">
              <a:spcBef>
                <a:spcPts val="0"/>
              </a:spcBef>
              <a:buNone/>
            </a:pPr>
            <a:r>
              <a:rPr lang="en" sz="1000" b="1"/>
              <a:t>R - </a:t>
            </a:r>
            <a:r>
              <a:rPr lang="en" sz="1000"/>
              <a:t>They had begun to mesh the worship of Buddhist deities with that of the ancient kami, or nature spirits of Japan. (</a:t>
            </a:r>
            <a:r>
              <a:rPr lang="en" sz="1000" b="1"/>
              <a:t>Taika reforms</a:t>
            </a:r>
            <a:r>
              <a:rPr lang="en" sz="1000"/>
              <a:t>) Kami is short for Kamisama which means god in Japanese. Zen Buddhism became important and a source of peace in the time of battle and turmoil. The Kami were worshipped at various shrines.</a:t>
            </a:r>
          </a:p>
          <a:p>
            <a:pPr lvl="0">
              <a:spcBef>
                <a:spcPts val="0"/>
              </a:spcBef>
              <a:buNone/>
            </a:pPr>
            <a:r>
              <a:rPr lang="en" sz="1000" b="1"/>
              <a:t>S - </a:t>
            </a:r>
            <a:r>
              <a:rPr lang="en" sz="1000"/>
              <a:t>The status of women in the emerging commercial classes contrasted sharply with that of women in the warrior elites.  The status of women slowly began to diminish through time.</a:t>
            </a:r>
          </a:p>
          <a:p>
            <a:pPr lvl="0">
              <a:spcBef>
                <a:spcPts val="0"/>
              </a:spcBef>
              <a:buNone/>
            </a:pPr>
            <a:r>
              <a:rPr lang="en" sz="1000" b="1"/>
              <a:t>I - </a:t>
            </a:r>
            <a:r>
              <a:rPr lang="en" sz="1000"/>
              <a:t>Powerful longbows, spears, straight swords(Ninjato), and curved steel swords (Katana). Samurai armor, made of stingray skin and decorated with patterns. </a:t>
            </a:r>
          </a:p>
          <a:p>
            <a:pPr lvl="0" rtl="0">
              <a:spcBef>
                <a:spcPts val="0"/>
              </a:spcBef>
              <a:buNone/>
            </a:pPr>
            <a:r>
              <a:rPr lang="en" sz="1000" b="1"/>
              <a:t>A - </a:t>
            </a:r>
            <a:r>
              <a:rPr lang="en" sz="1000"/>
              <a:t>Writing verse was perhaps the most valued art at the court. Relaxed paintings in monochrome color. Pottery became common and artisic  buildings such as the Phoenix Pavilion became common.</a:t>
            </a:r>
          </a:p>
          <a:p>
            <a:pPr lvl="0">
              <a:spcBef>
                <a:spcPts val="0"/>
              </a:spcBef>
              <a:buNone/>
            </a:pPr>
            <a:r>
              <a:rPr lang="en" sz="1000" b="1"/>
              <a:t>N -  </a:t>
            </a:r>
            <a:r>
              <a:rPr lang="en" sz="1000"/>
              <a:t>Heian (Kyoto),  Nara, Kamakura, Honshu, Kanto Plain, Shikoku, Kyushu, Edo, and Tokyo. Honshu, Shikoku, and Kyushu were islands. The Kanto Plain is an area around present day Tokyo.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Sinification of Japan</a:t>
            </a:r>
          </a:p>
        </p:txBody>
      </p:sp>
      <p:sp>
        <p:nvSpPr>
          <p:cNvPr id="102" name="Shape 102"/>
          <p:cNvSpPr txBox="1">
            <a:spLocks noGrp="1"/>
          </p:cNvSpPr>
          <p:nvPr>
            <p:ph type="body" idx="1"/>
          </p:nvPr>
        </p:nvSpPr>
        <p:spPr>
          <a:xfrm>
            <a:off x="276050" y="946175"/>
            <a:ext cx="6916200" cy="4080300"/>
          </a:xfrm>
          <a:prstGeom prst="rect">
            <a:avLst/>
          </a:prstGeom>
        </p:spPr>
        <p:txBody>
          <a:bodyPr lIns="91425" tIns="91425" rIns="91425" bIns="91425" anchor="t" anchorCtr="0">
            <a:noAutofit/>
          </a:bodyPr>
          <a:lstStyle/>
          <a:p>
            <a:pPr marL="457200" lvl="0" indent="-317500" rtl="0">
              <a:spcBef>
                <a:spcPts val="0"/>
              </a:spcBef>
              <a:buSzPct val="100000"/>
            </a:pPr>
            <a:r>
              <a:rPr lang="en" sz="1400"/>
              <a:t>The Japanese aristocracy struggled to master Confucian ways, worshipped in Chinese-style temples, and admired Buddhist art that was Chinese in subject matter and technique.</a:t>
            </a:r>
          </a:p>
          <a:p>
            <a:pPr marL="457200" lvl="0" indent="-317500" rtl="0">
              <a:spcBef>
                <a:spcPts val="0"/>
              </a:spcBef>
              <a:buSzPct val="100000"/>
            </a:pPr>
            <a:r>
              <a:rPr lang="en" sz="1400"/>
              <a:t>Chinese aesthetic preference and techniques were strong in many paintings and other fine arts.</a:t>
            </a:r>
          </a:p>
          <a:p>
            <a:pPr marL="457200" lvl="0" indent="-317500" rtl="0">
              <a:spcBef>
                <a:spcPts val="0"/>
              </a:spcBef>
              <a:buSzPct val="100000"/>
            </a:pPr>
            <a:r>
              <a:rPr lang="en" sz="1400"/>
              <a:t>Zen monasteries provided key points of renewed diplomatic and trade contacts with China, which in turn led to a revival of Chinese influence in Japan, at least at the cultural level.</a:t>
            </a:r>
          </a:p>
          <a:p>
            <a:pPr marL="457200" lvl="0" indent="-317500" rtl="0">
              <a:spcBef>
                <a:spcPts val="0"/>
              </a:spcBef>
              <a:buSzPct val="100000"/>
            </a:pPr>
            <a:r>
              <a:rPr lang="en" sz="1400"/>
              <a:t>Zen Buddhism played a critical role in securing the place of the arts in the era of strife and destruction.</a:t>
            </a:r>
          </a:p>
          <a:p>
            <a:pPr marL="457200" lvl="0" indent="-317500" rtl="0">
              <a:spcBef>
                <a:spcPts val="0"/>
              </a:spcBef>
              <a:buSzPct val="100000"/>
            </a:pPr>
            <a:r>
              <a:rPr lang="en" sz="1400"/>
              <a:t>Family order was much the same as China and so were women’s rights. Women were expected to take care of the home and were also expected to move into the husband’s house upon marriage.</a:t>
            </a:r>
          </a:p>
        </p:txBody>
      </p:sp>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1833</Words>
  <Application>Microsoft Office PowerPoint</Application>
  <PresentationFormat>On-screen Show (16:9)</PresentationFormat>
  <Paragraphs>50</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Lato</vt:lpstr>
      <vt:lpstr>Playfair Display</vt:lpstr>
      <vt:lpstr>Fredoka One</vt:lpstr>
      <vt:lpstr>coral</vt:lpstr>
      <vt:lpstr>AP World History  Chapter 13   B3  Class Project  </vt:lpstr>
      <vt:lpstr>Vietnam -Steph, Angelina ,Destinee,Landon</vt:lpstr>
      <vt:lpstr>Sinification Of Vietnam  </vt:lpstr>
      <vt:lpstr>Korea  - john boy lizzzy Korin Kimberly Karda</vt:lpstr>
      <vt:lpstr>Sinification of Korea </vt:lpstr>
      <vt:lpstr>Korea Economical Ties</vt:lpstr>
      <vt:lpstr>Japan- Chance, Matt, Elizabeth, and Yani</vt:lpstr>
      <vt:lpstr>Sinification of Japan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World History  Chapter 13   B3  Class Project  </dc:title>
  <dc:creator>Holley, Ronnie L. Dr. CIV OSD/DoDEA-Pacific</dc:creator>
  <cp:lastModifiedBy>Holley, Ronnie L. Dr. CIV OSD/DoDEA-Pacific</cp:lastModifiedBy>
  <cp:revision>1</cp:revision>
  <dcterms:modified xsi:type="dcterms:W3CDTF">2016-12-07T05:44:26Z</dcterms:modified>
</cp:coreProperties>
</file>