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</p:sldMasterIdLst>
  <p:sldIdLst>
    <p:sldId id="310" r:id="rId4"/>
    <p:sldId id="311" r:id="rId5"/>
    <p:sldId id="313" r:id="rId6"/>
    <p:sldId id="314" r:id="rId7"/>
    <p:sldId id="315" r:id="rId8"/>
    <p:sldId id="330" r:id="rId9"/>
    <p:sldId id="322" r:id="rId10"/>
    <p:sldId id="323" r:id="rId11"/>
    <p:sldId id="324" r:id="rId12"/>
    <p:sldId id="337" r:id="rId13"/>
    <p:sldId id="317" r:id="rId14"/>
    <p:sldId id="343" r:id="rId15"/>
    <p:sldId id="325" r:id="rId16"/>
    <p:sldId id="326" r:id="rId17"/>
    <p:sldId id="328" r:id="rId18"/>
    <p:sldId id="319" r:id="rId19"/>
    <p:sldId id="344" r:id="rId20"/>
    <p:sldId id="320" r:id="rId21"/>
    <p:sldId id="321" r:id="rId22"/>
    <p:sldId id="257" r:id="rId23"/>
    <p:sldId id="279" r:id="rId24"/>
    <p:sldId id="280" r:id="rId25"/>
    <p:sldId id="258" r:id="rId26"/>
    <p:sldId id="281" r:id="rId27"/>
    <p:sldId id="282" r:id="rId28"/>
    <p:sldId id="284" r:id="rId29"/>
    <p:sldId id="265" r:id="rId30"/>
    <p:sldId id="266" r:id="rId31"/>
    <p:sldId id="267" r:id="rId32"/>
    <p:sldId id="288" r:id="rId33"/>
    <p:sldId id="277" r:id="rId34"/>
    <p:sldId id="289" r:id="rId35"/>
    <p:sldId id="299" r:id="rId36"/>
    <p:sldId id="290" r:id="rId37"/>
    <p:sldId id="293" r:id="rId38"/>
    <p:sldId id="294" r:id="rId39"/>
    <p:sldId id="341" r:id="rId40"/>
    <p:sldId id="338" r:id="rId41"/>
    <p:sldId id="340" r:id="rId42"/>
    <p:sldId id="339" r:id="rId43"/>
    <p:sldId id="335" r:id="rId44"/>
    <p:sldId id="336" r:id="rId45"/>
    <p:sldId id="274" r:id="rId46"/>
    <p:sldId id="31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63D1-0414-4E98-B671-31FD23BC1FCB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D62176-24BA-4A62-AA23-5E47CBD25E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63D1-0414-4E98-B671-31FD23BC1FCB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176-24BA-4A62-AA23-5E47CBD25ED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63D1-0414-4E98-B671-31FD23BC1FCB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176-24BA-4A62-AA23-5E47CBD25ED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D695-130F-4554-95D4-095B84B02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F7FF-9708-4041-BBDA-E1F45C42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9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D695-130F-4554-95D4-095B84B02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F7FF-9708-4041-BBDA-E1F45C42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55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D695-130F-4554-95D4-095B84B02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F7FF-9708-4041-BBDA-E1F45C42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03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D695-130F-4554-95D4-095B84B02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F7FF-9708-4041-BBDA-E1F45C42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20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D695-130F-4554-95D4-095B84B02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F7FF-9708-4041-BBDA-E1F45C42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78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D695-130F-4554-95D4-095B84B02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F7FF-9708-4041-BBDA-E1F45C42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04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D695-130F-4554-95D4-095B84B02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F7FF-9708-4041-BBDA-E1F45C42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69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D695-130F-4554-95D4-095B84B02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F7FF-9708-4041-BBDA-E1F45C42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5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63D1-0414-4E98-B671-31FD23BC1FCB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176-24BA-4A62-AA23-5E47CBD25ED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D695-130F-4554-95D4-095B84B02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F7FF-9708-4041-BBDA-E1F45C42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1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D695-130F-4554-95D4-095B84B02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F7FF-9708-4041-BBDA-E1F45C42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04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D695-130F-4554-95D4-095B84B02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F7FF-9708-4041-BBDA-E1F45C42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88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63D1-0414-4E98-B671-31FD23BC1FC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D62176-24BA-4A62-AA23-5E47CBD25ED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45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63D1-0414-4E98-B671-31FD23BC1FC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176-24BA-4A62-AA23-5E47CBD25ED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98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63D1-0414-4E98-B671-31FD23BC1FC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176-24BA-4A62-AA23-5E47CBD25ED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93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63D1-0414-4E98-B671-31FD23BC1FC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176-24BA-4A62-AA23-5E47CBD25ED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38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63D1-0414-4E98-B671-31FD23BC1FC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176-24BA-4A62-AA23-5E47CBD25ED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55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63D1-0414-4E98-B671-31FD23BC1FC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176-24BA-4A62-AA23-5E47CBD25ED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57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63D1-0414-4E98-B671-31FD23BC1FC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176-24BA-4A62-AA23-5E47CBD25ED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5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63D1-0414-4E98-B671-31FD23BC1FCB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176-24BA-4A62-AA23-5E47CBD25E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63D1-0414-4E98-B671-31FD23BC1FC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176-24BA-4A62-AA23-5E47CBD25ED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254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63D1-0414-4E98-B671-31FD23BC1FC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176-24BA-4A62-AA23-5E47CBD25ED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78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63D1-0414-4E98-B671-31FD23BC1FC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176-24BA-4A62-AA23-5E47CBD25ED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72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63D1-0414-4E98-B671-31FD23BC1FC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176-24BA-4A62-AA23-5E47CBD25ED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6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63D1-0414-4E98-B671-31FD23BC1FCB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176-24BA-4A62-AA23-5E47CBD25E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63D1-0414-4E98-B671-31FD23BC1FCB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176-24BA-4A62-AA23-5E47CBD25E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63D1-0414-4E98-B671-31FD23BC1FCB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176-24BA-4A62-AA23-5E47CBD25ED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63D1-0414-4E98-B671-31FD23BC1FCB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176-24BA-4A62-AA23-5E47CBD25ED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63D1-0414-4E98-B671-31FD23BC1FCB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176-24BA-4A62-AA23-5E47CBD25ED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63D1-0414-4E98-B671-31FD23BC1FCB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176-24BA-4A62-AA23-5E47CBD25ED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05B63D1-0414-4E98-B671-31FD23BC1FCB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AD62176-24BA-4A62-AA23-5E47CBD25E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DD695-130F-4554-95D4-095B84B02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2F7FF-9708-4041-BBDA-E1F45C42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05B63D1-0414-4E98-B671-31FD23BC1FC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AD62176-24BA-4A62-AA23-5E47CBD25ED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8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iom.edu/Reports/2010/The-Future-of-Nursing-Leading-Change-Advancing-Health/Report-Brief.aspx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npr.org/sections/health-shots/2015/10/05/446107800/california-governor-signs-landmark-right-to-die-law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rsingworld.org/MainMenuCategories/EthicsStandards/Ethics-Position-Statements/Euthanasia-Assisted-Suicide-and-Aid-in-Dying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shingtonspeakers.com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029200"/>
            <a:ext cx="5334000" cy="1828800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NOVEMBER </a:t>
            </a:r>
            <a:r>
              <a:rPr lang="en-US" sz="2000" dirty="0"/>
              <a:t>5 &amp; 6, </a:t>
            </a:r>
            <a:r>
              <a:rPr lang="en-US" sz="2000" dirty="0" smtClean="0"/>
              <a:t>2015</a:t>
            </a:r>
            <a:br>
              <a:rPr lang="en-US" sz="2000" dirty="0" smtClean="0"/>
            </a:br>
            <a:r>
              <a:rPr lang="en-US" sz="2000" dirty="0" smtClean="0"/>
              <a:t>Craddock </a:t>
            </a:r>
            <a:r>
              <a:rPr lang="en-US" sz="2000" dirty="0"/>
              <a:t>Terry Hotel &amp; Conference Center </a:t>
            </a:r>
            <a:br>
              <a:rPr lang="en-US" sz="2000" dirty="0"/>
            </a:br>
            <a:r>
              <a:rPr lang="en-US" sz="2000" dirty="0"/>
              <a:t>1312 Commerce Street, Lynchburg, VA 24504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257800"/>
            <a:ext cx="3962400" cy="121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/>
            </a:r>
            <a:br>
              <a:rPr lang="en-US" sz="2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</a:br>
            <a:r>
              <a:rPr lang="en-US" sz="2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/>
            </a:r>
            <a:br>
              <a:rPr lang="en-US" sz="2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</a:b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819400" y="2667000"/>
            <a:ext cx="1873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" y="1235839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VACPN </a:t>
            </a:r>
            <a:endParaRPr lang="en-US" sz="3600" dirty="0" smtClean="0"/>
          </a:p>
          <a:p>
            <a:pPr algn="ctr"/>
            <a:r>
              <a:rPr lang="en-US" sz="3600" dirty="0" smtClean="0"/>
              <a:t>2015 Fall Conference</a:t>
            </a:r>
          </a:p>
          <a:p>
            <a:pPr algn="ctr"/>
            <a:r>
              <a:rPr lang="en-US" sz="3600" dirty="0"/>
              <a:t/>
            </a:r>
            <a:br>
              <a:rPr lang="en-US" sz="3600" dirty="0"/>
            </a:br>
            <a:r>
              <a:rPr lang="en-US" sz="3600" i="1" dirty="0"/>
              <a:t>NURSING ETHICS AND </a:t>
            </a:r>
            <a:endParaRPr lang="en-US" sz="3600" i="1" dirty="0" smtClean="0"/>
          </a:p>
          <a:p>
            <a:pPr algn="ctr"/>
            <a:r>
              <a:rPr lang="en-US" sz="3600" i="1" dirty="0" smtClean="0"/>
              <a:t>SCOPE </a:t>
            </a:r>
            <a:r>
              <a:rPr lang="en-US" sz="3600" i="1" dirty="0"/>
              <a:t>OF PRACTICE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43156"/>
            <a:ext cx="2743200" cy="13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29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sz="4400" dirty="0"/>
              <a:t>Nursing &amp; </a:t>
            </a:r>
            <a:r>
              <a:rPr lang="en-US" sz="4400" dirty="0" smtClean="0"/>
              <a:t>the </a:t>
            </a:r>
            <a:r>
              <a:rPr lang="en-US" sz="4400" i="1" dirty="0" smtClean="0"/>
              <a:t>Affordable </a:t>
            </a:r>
            <a:r>
              <a:rPr lang="en-US" sz="4400" i="1" dirty="0"/>
              <a:t>Care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Ethics in a </a:t>
            </a:r>
            <a:r>
              <a:rPr lang="en-US" dirty="0" smtClean="0"/>
              <a:t>transforming practice </a:t>
            </a:r>
            <a:r>
              <a:rPr lang="en-US" dirty="0"/>
              <a:t>e</a:t>
            </a:r>
            <a:r>
              <a:rPr lang="en-US" dirty="0" smtClean="0"/>
              <a:t>nvironment requires:</a:t>
            </a:r>
          </a:p>
          <a:p>
            <a:pPr lvl="1"/>
            <a:r>
              <a:rPr lang="en-US" sz="2000" dirty="0" smtClean="0"/>
              <a:t>Ethical sensitivity &amp; mindfulness</a:t>
            </a:r>
          </a:p>
          <a:p>
            <a:pPr lvl="1"/>
            <a:r>
              <a:rPr lang="en-US" sz="2000" dirty="0" smtClean="0"/>
              <a:t>Moral courage/ widening the “quality of life” circle</a:t>
            </a:r>
          </a:p>
          <a:p>
            <a:pPr lvl="1"/>
            <a:r>
              <a:rPr lang="en-US" sz="2000" dirty="0" smtClean="0"/>
              <a:t>Sustained relationships built on:</a:t>
            </a:r>
          </a:p>
          <a:p>
            <a:pPr lvl="2"/>
            <a:r>
              <a:rPr lang="en-US" sz="2000" dirty="0"/>
              <a:t>Reciprocity</a:t>
            </a:r>
          </a:p>
          <a:p>
            <a:pPr lvl="2"/>
            <a:r>
              <a:rPr lang="en-US" sz="2000" dirty="0"/>
              <a:t>Trust</a:t>
            </a:r>
          </a:p>
          <a:p>
            <a:pPr lvl="2"/>
            <a:r>
              <a:rPr lang="en-US" sz="2000" dirty="0"/>
              <a:t>Social </a:t>
            </a:r>
            <a:r>
              <a:rPr lang="en-US" sz="2000" dirty="0" smtClean="0"/>
              <a:t>justice</a:t>
            </a:r>
          </a:p>
          <a:p>
            <a:pPr lvl="1"/>
            <a:r>
              <a:rPr lang="en-US" sz="2000" dirty="0" smtClean="0"/>
              <a:t>Solid foundation of nursing’s relational core:</a:t>
            </a:r>
          </a:p>
          <a:p>
            <a:pPr lvl="2"/>
            <a:r>
              <a:rPr lang="en-US" sz="2000" dirty="0" smtClean="0"/>
              <a:t>Care coordination</a:t>
            </a:r>
          </a:p>
          <a:p>
            <a:pPr lvl="2"/>
            <a:r>
              <a:rPr lang="en-US" sz="2000" dirty="0" smtClean="0"/>
              <a:t>Patient/family/community-centered care</a:t>
            </a:r>
          </a:p>
          <a:p>
            <a:pPr lvl="2"/>
            <a:r>
              <a:rPr lang="en-US" sz="2000" dirty="0" smtClean="0"/>
              <a:t>Collaborative care</a:t>
            </a:r>
          </a:p>
          <a:p>
            <a:pPr lvl="2"/>
            <a:endParaRPr lang="en-US" dirty="0" smtClean="0"/>
          </a:p>
        </p:txBody>
      </p:sp>
      <p:pic>
        <p:nvPicPr>
          <p:cNvPr id="11267" name="Picture 3" descr="C:\Users\Dr Mahone\AppData\Local\Microsoft\Windows\Temporary Internet Files\Content.IE5\S5WR6K2G\shutterstock_165673976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9121"/>
            <a:ext cx="2278879" cy="227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2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017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ANA designated </a:t>
            </a:r>
            <a:r>
              <a:rPr lang="en-US" sz="3200" dirty="0"/>
              <a:t>2015 as the "Year of </a:t>
            </a:r>
            <a:r>
              <a:rPr lang="en-US" sz="3200" dirty="0" smtClean="0"/>
              <a:t>Ethics“</a:t>
            </a:r>
          </a:p>
          <a:p>
            <a:r>
              <a:rPr lang="en-US" sz="3200" dirty="0" smtClean="0"/>
              <a:t>Released </a:t>
            </a:r>
            <a:r>
              <a:rPr lang="en-US" sz="3200" dirty="0"/>
              <a:t>a revised code of ethics for the </a:t>
            </a:r>
            <a:r>
              <a:rPr lang="en-US" sz="3200" dirty="0" smtClean="0"/>
              <a:t>profession</a:t>
            </a:r>
          </a:p>
          <a:p>
            <a:r>
              <a:rPr lang="en-US" sz="3200" dirty="0" smtClean="0"/>
              <a:t>New </a:t>
            </a:r>
            <a:r>
              <a:rPr lang="en-US" sz="3200" dirty="0"/>
              <a:t>programs and products to help increase </a:t>
            </a:r>
            <a:r>
              <a:rPr lang="en-US" sz="3200" dirty="0" smtClean="0"/>
              <a:t>awareness </a:t>
            </a:r>
            <a:r>
              <a:rPr lang="en-US" sz="3200" dirty="0"/>
              <a:t>and integration of The Code into </a:t>
            </a:r>
            <a:r>
              <a:rPr lang="en-US" sz="3200" dirty="0" smtClean="0"/>
              <a:t>everyday nursing practice</a:t>
            </a:r>
            <a:endParaRPr lang="en-US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229600" cy="187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1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sz="4400" dirty="0" smtClean="0"/>
              <a:t>Online Ethics Book</a:t>
            </a:r>
            <a:endParaRPr lang="en-US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" y="1295400"/>
            <a:ext cx="9083322" cy="510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3525" y="6490531"/>
            <a:ext cx="858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sz="1200" dirty="0"/>
              <a:t>nursingworld.org/MainMenuCategories/EthicsStandards/CodeofEthicsforNurses/Code-of-Ethics-For-Nurses.html</a:t>
            </a:r>
          </a:p>
        </p:txBody>
      </p:sp>
    </p:spTree>
    <p:extLst>
      <p:ext uri="{BB962C8B-B14F-4D97-AF65-F5344CB8AC3E}">
        <p14:creationId xmlns:p14="http://schemas.microsoft.com/office/powerpoint/2010/main" val="17277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IOM </a:t>
            </a:r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Future of </a:t>
            </a:r>
            <a:r>
              <a:rPr lang="en-US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Nursing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Report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Nurses should practice to the </a:t>
            </a:r>
            <a:r>
              <a:rPr lang="en-US" b="1" i="1" dirty="0"/>
              <a:t>full extent </a:t>
            </a:r>
            <a:r>
              <a:rPr lang="en-US" dirty="0"/>
              <a:t>of their education and training. </a:t>
            </a:r>
          </a:p>
          <a:p>
            <a:r>
              <a:rPr lang="en-US" dirty="0"/>
              <a:t>Nurses should achieve higher levels of education and training through an improved education system that promotes </a:t>
            </a:r>
            <a:r>
              <a:rPr lang="en-US" b="1" i="1" dirty="0"/>
              <a:t>seamless academic progression</a:t>
            </a:r>
            <a:r>
              <a:rPr lang="en-US" dirty="0"/>
              <a:t>. </a:t>
            </a:r>
          </a:p>
          <a:p>
            <a:r>
              <a:rPr lang="en-US" dirty="0"/>
              <a:t>Nurses should be </a:t>
            </a:r>
            <a:r>
              <a:rPr lang="en-US" b="1" i="1" dirty="0"/>
              <a:t>full partners</a:t>
            </a:r>
            <a:r>
              <a:rPr lang="en-US" dirty="0"/>
              <a:t>, with physicians and other health care professionals, in </a:t>
            </a:r>
            <a:r>
              <a:rPr lang="en-US" b="1" i="1" dirty="0"/>
              <a:t>redesigning health care </a:t>
            </a:r>
            <a:r>
              <a:rPr lang="en-US" dirty="0"/>
              <a:t>in the United States. </a:t>
            </a:r>
          </a:p>
          <a:p>
            <a:r>
              <a:rPr lang="en-US" dirty="0"/>
              <a:t>Effective workforce planning and policy making require </a:t>
            </a:r>
            <a:r>
              <a:rPr lang="en-US" b="1" i="1" dirty="0"/>
              <a:t>better data collection </a:t>
            </a:r>
            <a:r>
              <a:rPr lang="en-US" dirty="0"/>
              <a:t>and </a:t>
            </a:r>
            <a:r>
              <a:rPr lang="en-US" b="1" i="1" dirty="0"/>
              <a:t>information infrastructure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219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black"/>
                </a:solidFill>
                <a:hlinkClick r:id="rId2"/>
              </a:rPr>
              <a:t>http://</a:t>
            </a:r>
            <a:r>
              <a:rPr lang="en-US" sz="1600" dirty="0" smtClean="0">
                <a:solidFill>
                  <a:prstClr val="black"/>
                </a:solidFill>
                <a:hlinkClick r:id="rId2"/>
              </a:rPr>
              <a:t>iom.edu/Reports/2010/The-Future-of-Nursing-Leading-Change-Advancing-Health/Report-Brief.aspx</a:t>
            </a:r>
            <a:endParaRPr lang="en-US" sz="1600" dirty="0" smtClean="0">
              <a:solidFill>
                <a:prstClr val="black"/>
              </a:solidFill>
            </a:endParaRPr>
          </a:p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sz="4400" dirty="0"/>
              <a:t>IOM </a:t>
            </a:r>
            <a:r>
              <a:rPr lang="en-US" sz="4400" i="1" dirty="0"/>
              <a:t>Future of Nursing </a:t>
            </a:r>
            <a:r>
              <a:rPr lang="en-US" sz="4400" dirty="0"/>
              <a:t>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Central Drivers: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P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rimary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C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are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P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revention</a:t>
            </a:r>
            <a:endParaRPr lang="en-US" dirty="0" smtClean="0"/>
          </a:p>
          <a:p>
            <a:r>
              <a:rPr lang="en-US" dirty="0" smtClean="0"/>
              <a:t>Norms:</a:t>
            </a:r>
          </a:p>
          <a:p>
            <a:pPr lvl="1"/>
            <a:r>
              <a:rPr lang="en-US" dirty="0"/>
              <a:t>Interprofessional collaboration</a:t>
            </a:r>
          </a:p>
          <a:p>
            <a:pPr lvl="1"/>
            <a:r>
              <a:rPr lang="en-US" dirty="0" smtClean="0"/>
              <a:t>Coordinated </a:t>
            </a:r>
            <a:r>
              <a:rPr lang="en-US" dirty="0"/>
              <a:t>care</a:t>
            </a:r>
          </a:p>
          <a:p>
            <a:pPr lvl="1"/>
            <a:r>
              <a:rPr lang="en-US" dirty="0"/>
              <a:t>Transparency</a:t>
            </a:r>
          </a:p>
          <a:p>
            <a:pPr lvl="1"/>
            <a:r>
              <a:rPr lang="en-US" dirty="0" smtClean="0"/>
              <a:t>Affordability</a:t>
            </a:r>
          </a:p>
          <a:p>
            <a:pPr lvl="1"/>
            <a:r>
              <a:rPr lang="en-US" dirty="0" smtClean="0"/>
              <a:t>Questions in the face of economic drivers:</a:t>
            </a:r>
          </a:p>
          <a:p>
            <a:pPr lvl="2"/>
            <a:r>
              <a:rPr lang="en-US" dirty="0"/>
              <a:t>How will relationships be affected?</a:t>
            </a:r>
          </a:p>
          <a:p>
            <a:pPr lvl="2"/>
            <a:r>
              <a:rPr lang="en-US" dirty="0"/>
              <a:t>How will we communicate best in the new </a:t>
            </a:r>
            <a:r>
              <a:rPr lang="en-US" dirty="0" smtClean="0"/>
              <a:t>system</a:t>
            </a:r>
            <a:r>
              <a:rPr lang="en-US" dirty="0"/>
              <a:t>?</a:t>
            </a:r>
            <a:endParaRPr lang="en-US" dirty="0" smtClean="0"/>
          </a:p>
          <a:p>
            <a:r>
              <a:rPr lang="en-US" dirty="0" smtClean="0"/>
              <a:t>Ethical knowledge based on:</a:t>
            </a:r>
          </a:p>
          <a:p>
            <a:pPr lvl="1"/>
            <a:r>
              <a:rPr lang="en-US" dirty="0" smtClean="0"/>
              <a:t>Working with “knowledge partners”</a:t>
            </a:r>
          </a:p>
          <a:p>
            <a:pPr lvl="1"/>
            <a:r>
              <a:rPr lang="en-US" dirty="0" smtClean="0"/>
              <a:t>Use of technology to build/sustain caring relationships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3314" name="Picture 2" descr="C:\Users\Dr Mahone\AppData\Local\Microsoft\Windows\Temporary Internet Files\Content.IE5\GFAJNO2U\teamwork-diversity-2047173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2743200" cy="293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9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533400"/>
            <a:ext cx="8229600" cy="1600200"/>
          </a:xfrm>
        </p:spPr>
        <p:txBody>
          <a:bodyPr/>
          <a:lstStyle/>
          <a:p>
            <a:r>
              <a:rPr lang="en-US" sz="4400" dirty="0"/>
              <a:t>IOM </a:t>
            </a:r>
            <a:r>
              <a:rPr lang="en-US" sz="4400" i="1" dirty="0"/>
              <a:t>Future of Nursing </a:t>
            </a:r>
            <a:r>
              <a:rPr lang="en-US" sz="4400" dirty="0"/>
              <a:t>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1430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Interactional ethical dialogue: (e.g. shared mind)</a:t>
            </a:r>
          </a:p>
          <a:p>
            <a:pPr lvl="1"/>
            <a:r>
              <a:rPr lang="en-US" sz="1800" dirty="0" smtClean="0"/>
              <a:t>Balancing individual autonomy with </a:t>
            </a:r>
            <a:r>
              <a:rPr lang="en-US" sz="1800" b="1" i="1" dirty="0" smtClean="0"/>
              <a:t>relational autonomy</a:t>
            </a:r>
          </a:p>
          <a:p>
            <a:pPr lvl="1"/>
            <a:r>
              <a:rPr lang="en-US" sz="1800" dirty="0" smtClean="0"/>
              <a:t>All stakeholders help </a:t>
            </a:r>
            <a:r>
              <a:rPr lang="en-US" sz="1800" b="1" i="1" dirty="0" smtClean="0"/>
              <a:t>“build” </a:t>
            </a:r>
            <a:r>
              <a:rPr lang="en-US" sz="1800" dirty="0" smtClean="0"/>
              <a:t>a decision</a:t>
            </a:r>
          </a:p>
          <a:p>
            <a:pPr lvl="1"/>
            <a:r>
              <a:rPr lang="en-US" sz="1800" dirty="0" smtClean="0"/>
              <a:t>May result in completely </a:t>
            </a:r>
            <a:r>
              <a:rPr lang="en-US" sz="1800" b="1" i="1" dirty="0" smtClean="0"/>
              <a:t>new options </a:t>
            </a:r>
            <a:r>
              <a:rPr lang="en-US" sz="1800" dirty="0" smtClean="0"/>
              <a:t>(not considered before)</a:t>
            </a:r>
          </a:p>
          <a:p>
            <a:pPr lvl="1"/>
            <a:r>
              <a:rPr lang="en-US" sz="1800" dirty="0" smtClean="0"/>
              <a:t>Considers simultaneously needs, interests &amp; obligations of </a:t>
            </a:r>
            <a:r>
              <a:rPr lang="en-US" sz="1800" b="1" i="1" dirty="0" smtClean="0"/>
              <a:t>all partners</a:t>
            </a:r>
          </a:p>
          <a:p>
            <a:pPr lvl="1"/>
            <a:r>
              <a:rPr lang="en-US" sz="1800" dirty="0" smtClean="0"/>
              <a:t>Fostering autonomy through </a:t>
            </a:r>
            <a:r>
              <a:rPr lang="en-US" sz="1800" b="1" i="1" dirty="0" smtClean="0"/>
              <a:t>mutually-respectful</a:t>
            </a:r>
            <a:r>
              <a:rPr lang="en-US" sz="1800" dirty="0" smtClean="0"/>
              <a:t> relationships:</a:t>
            </a:r>
          </a:p>
          <a:p>
            <a:pPr lvl="2"/>
            <a:r>
              <a:rPr lang="en-US" sz="1800" dirty="0" smtClean="0"/>
              <a:t>Build </a:t>
            </a:r>
            <a:r>
              <a:rPr lang="en-US" sz="1800" dirty="0"/>
              <a:t>a “common understanding”</a:t>
            </a:r>
          </a:p>
          <a:p>
            <a:pPr lvl="2"/>
            <a:r>
              <a:rPr lang="en-US" sz="1800" dirty="0"/>
              <a:t>More than provide </a:t>
            </a:r>
            <a:r>
              <a:rPr lang="en-US" sz="1800" dirty="0" smtClean="0"/>
              <a:t>information (patient education) </a:t>
            </a:r>
            <a:r>
              <a:rPr lang="en-US" sz="1800" dirty="0"/>
              <a:t>and report </a:t>
            </a:r>
            <a:r>
              <a:rPr lang="en-US" sz="1800" dirty="0" smtClean="0"/>
              <a:t>data</a:t>
            </a:r>
          </a:p>
          <a:p>
            <a:pPr lvl="1"/>
            <a:r>
              <a:rPr lang="en-US" sz="1800" dirty="0" smtClean="0"/>
              <a:t>Results in </a:t>
            </a:r>
            <a:r>
              <a:rPr lang="en-US" sz="1800" b="1" i="1" dirty="0" smtClean="0"/>
              <a:t>”mature care”</a:t>
            </a:r>
          </a:p>
          <a:p>
            <a:pPr lvl="2"/>
            <a:r>
              <a:rPr lang="en-US" sz="1800" dirty="0" smtClean="0"/>
              <a:t>Grounded in a relational process – i.e. </a:t>
            </a:r>
            <a:r>
              <a:rPr lang="en-US" sz="1800" b="1" i="1" dirty="0" smtClean="0"/>
              <a:t>reciprocal</a:t>
            </a:r>
          </a:p>
          <a:p>
            <a:pPr lvl="2"/>
            <a:r>
              <a:rPr lang="en-US" sz="1800" dirty="0" smtClean="0"/>
              <a:t>Recognizes interests of both </a:t>
            </a:r>
            <a:r>
              <a:rPr lang="en-US" sz="1800" b="1" i="1" dirty="0" smtClean="0"/>
              <a:t>self &amp; others</a:t>
            </a:r>
          </a:p>
          <a:p>
            <a:pPr lvl="2"/>
            <a:r>
              <a:rPr lang="en-US" sz="1800" dirty="0" smtClean="0"/>
              <a:t>Promotes </a:t>
            </a:r>
            <a:r>
              <a:rPr lang="en-US" sz="1800" b="1" i="1" dirty="0" smtClean="0"/>
              <a:t>mutual </a:t>
            </a:r>
            <a:r>
              <a:rPr lang="en-US" sz="1800" dirty="0" smtClean="0"/>
              <a:t>responsibility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3794" name="Picture 2" descr="C:\Users\Dr Mahone\AppData\Local\Microsoft\Windows\Temporary Internet Files\Content.IE5\GFAJNO2U\patient-centered-medical-home-diagram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1" y="4114800"/>
            <a:ext cx="3453828" cy="25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9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New </a:t>
            </a:r>
            <a:r>
              <a:rPr lang="en-US" sz="3200" dirty="0" smtClean="0"/>
              <a:t>Legislation </a:t>
            </a:r>
            <a:r>
              <a:rPr lang="en-US" sz="3200" dirty="0"/>
              <a:t>in California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581000"/>
            <a:ext cx="9149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www.npr.org/sections/health-shots/2015/10/05/446107800/california-governor-signs-landmark-right-to-die-law</a:t>
            </a:r>
            <a:endParaRPr lang="en-US" sz="1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604469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334000"/>
            <a:ext cx="7430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Debbie Ziegler holds a photo of her late daughter, Brittany Maynard, 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the California State Assembly approved a right-to-die measure </a:t>
            </a:r>
            <a:r>
              <a:rPr lang="en-US" dirty="0" smtClean="0"/>
              <a:t>on</a:t>
            </a:r>
          </a:p>
          <a:p>
            <a:r>
              <a:rPr lang="en-US" dirty="0" smtClean="0"/>
              <a:t> </a:t>
            </a:r>
            <a:r>
              <a:rPr lang="en-US" dirty="0"/>
              <a:t>Sept. 9. Maynard died on Nov. 1, 2014. </a:t>
            </a:r>
          </a:p>
        </p:txBody>
      </p:sp>
    </p:spTree>
    <p:extLst>
      <p:ext uri="{BB962C8B-B14F-4D97-AF65-F5344CB8AC3E}">
        <p14:creationId xmlns:p14="http://schemas.microsoft.com/office/powerpoint/2010/main" val="336201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sz="4400" dirty="0"/>
              <a:t>Statement of ANA Position: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i="1" dirty="0" smtClean="0"/>
              <a:t>“Prohibits  nurses</a:t>
            </a:r>
            <a:r>
              <a:rPr lang="en-US" sz="3200" i="1" dirty="0"/>
              <a:t>’ participation </a:t>
            </a:r>
            <a:r>
              <a:rPr lang="en-US" sz="3200" i="1" dirty="0" smtClean="0"/>
              <a:t>in </a:t>
            </a:r>
            <a:r>
              <a:rPr lang="en-US" sz="3200" i="1" dirty="0"/>
              <a:t>assisted suicide and euthanasia because these acts are in direct violation </a:t>
            </a:r>
            <a:r>
              <a:rPr lang="en-US" sz="3200" i="1" dirty="0" smtClean="0"/>
              <a:t>of;</a:t>
            </a:r>
          </a:p>
          <a:p>
            <a:pPr lvl="1"/>
            <a:r>
              <a:rPr lang="en-US" sz="3200" i="1" dirty="0" smtClean="0"/>
              <a:t>Code </a:t>
            </a:r>
            <a:r>
              <a:rPr lang="en-US" sz="3200" i="1" dirty="0"/>
              <a:t>of Ethics for </a:t>
            </a:r>
            <a:r>
              <a:rPr lang="en-US" sz="3200" i="1" dirty="0" smtClean="0"/>
              <a:t>Nurses with </a:t>
            </a:r>
            <a:r>
              <a:rPr lang="en-US" sz="3200" i="1" dirty="0"/>
              <a:t>Interpretive </a:t>
            </a:r>
            <a:r>
              <a:rPr lang="en-US" sz="3200" i="1" dirty="0" smtClean="0"/>
              <a:t>Statements; </a:t>
            </a:r>
          </a:p>
          <a:p>
            <a:pPr lvl="1"/>
            <a:r>
              <a:rPr lang="en-US" sz="3200" i="1" dirty="0" smtClean="0"/>
              <a:t>the </a:t>
            </a:r>
            <a:r>
              <a:rPr lang="en-US" sz="3200" i="1" dirty="0"/>
              <a:t>ethical traditions and goals </a:t>
            </a:r>
            <a:r>
              <a:rPr lang="en-US" sz="3200" i="1" dirty="0" smtClean="0"/>
              <a:t>of </a:t>
            </a:r>
            <a:r>
              <a:rPr lang="en-US" sz="3200" i="1" dirty="0"/>
              <a:t>the </a:t>
            </a:r>
            <a:r>
              <a:rPr lang="en-US" sz="3200" i="1" dirty="0" smtClean="0"/>
              <a:t>profession</a:t>
            </a:r>
          </a:p>
          <a:p>
            <a:pPr lvl="1"/>
            <a:r>
              <a:rPr lang="en-US" sz="3200" i="1" dirty="0" smtClean="0"/>
              <a:t>Nursing’s </a:t>
            </a:r>
            <a:r>
              <a:rPr lang="en-US" sz="3200" i="1" dirty="0"/>
              <a:t>covenant with </a:t>
            </a:r>
            <a:r>
              <a:rPr lang="en-US" sz="3200" i="1" dirty="0" smtClean="0"/>
              <a:t>society.”</a:t>
            </a:r>
            <a:endParaRPr lang="en-US" sz="3200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172200"/>
            <a:ext cx="8227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www.nursingworld.org/MainMenuCategories/EthicsStandards/</a:t>
            </a:r>
          </a:p>
          <a:p>
            <a:r>
              <a:rPr lang="en-US" dirty="0" smtClean="0">
                <a:hlinkClick r:id="rId2"/>
              </a:rPr>
              <a:t>Ethics-Position-Statements/Euthanasia-Assisted-Suicide-and-Aid-in-Dying.pdf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11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838200"/>
          </a:xfrm>
        </p:spPr>
        <p:txBody>
          <a:bodyPr/>
          <a:lstStyle/>
          <a:p>
            <a:r>
              <a:rPr lang="en-US" sz="4400" dirty="0" smtClean="0"/>
              <a:t>Hildegard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393677" y="6475891"/>
            <a:ext cx="6157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Peplau, H. E. (1952). Interpersonal relations in nursing. New York: G. P. Putnam &amp; Sons.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9392"/>
            <a:ext cx="3058714" cy="430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5486400"/>
            <a:ext cx="2001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Hildegard Peplau</a:t>
            </a:r>
          </a:p>
          <a:p>
            <a:pPr algn="ctr"/>
            <a:r>
              <a:rPr lang="en-US" dirty="0" smtClean="0"/>
              <a:t>1909 - 1999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2443737"/>
            <a:ext cx="507222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200" dirty="0"/>
              <a:t>"mother of psychiatric nursing</a:t>
            </a:r>
            <a:r>
              <a:rPr lang="en-US" sz="2200" dirty="0" smtClean="0"/>
              <a:t>.“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original author of “therapeutic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use of self”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concept universally integrated </a:t>
            </a:r>
          </a:p>
          <a:p>
            <a:r>
              <a:rPr lang="en-US" sz="2200" dirty="0" smtClean="0"/>
              <a:t>    into nursing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her </a:t>
            </a:r>
            <a:r>
              <a:rPr lang="en-US" sz="2200" dirty="0"/>
              <a:t>life and work </a:t>
            </a:r>
            <a:r>
              <a:rPr lang="en-US" sz="2200" dirty="0" smtClean="0"/>
              <a:t>produced the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greatest changes in  </a:t>
            </a:r>
            <a:r>
              <a:rPr lang="en-US" sz="2200" dirty="0"/>
              <a:t>nursing practice </a:t>
            </a:r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   since Florence Nightingale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760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838200"/>
          </a:xfrm>
        </p:spPr>
        <p:txBody>
          <a:bodyPr/>
          <a:lstStyle/>
          <a:p>
            <a:r>
              <a:rPr lang="en-US" sz="4400" dirty="0" smtClean="0"/>
              <a:t>Therapeutic Use </a:t>
            </a:r>
            <a:r>
              <a:rPr lang="en-US" sz="4400" dirty="0"/>
              <a:t>of </a:t>
            </a:r>
            <a:r>
              <a:rPr lang="en-US" sz="4400" dirty="0" smtClean="0"/>
              <a:t>Self*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15569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3 nurse attitudes:</a:t>
            </a:r>
          </a:p>
          <a:p>
            <a:pPr lvl="1"/>
            <a:r>
              <a:rPr lang="en-US" sz="3200" i="1" dirty="0" smtClean="0"/>
              <a:t> “Go away. My world would be better without you.”</a:t>
            </a:r>
          </a:p>
          <a:p>
            <a:pPr lvl="1"/>
            <a:r>
              <a:rPr lang="en-US" sz="3200" i="1" dirty="0" smtClean="0"/>
              <a:t> “You are an object, a task to be done. You mean nothing to me.”</a:t>
            </a:r>
          </a:p>
          <a:p>
            <a:pPr lvl="1"/>
            <a:r>
              <a:rPr lang="en-US" sz="3200" i="1" dirty="0" smtClean="0"/>
              <a:t> “You are a person of worth. I care about you.”</a:t>
            </a:r>
            <a:endParaRPr lang="en-US" sz="3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6172200"/>
            <a:ext cx="210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* Lachman, V. 2009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2895600"/>
          </a:xfrm>
        </p:spPr>
        <p:txBody>
          <a:bodyPr/>
          <a:lstStyle/>
          <a:p>
            <a:r>
              <a:rPr lang="en-US" sz="4000" i="1" dirty="0" smtClean="0"/>
              <a:t>The </a:t>
            </a:r>
            <a:r>
              <a:rPr lang="en-US" sz="4000" i="1" dirty="0"/>
              <a:t>Ethical Imperative of the Therapeutic </a:t>
            </a:r>
            <a:r>
              <a:rPr lang="en-US" sz="4000" i="1" dirty="0" smtClean="0"/>
              <a:t>Relationship</a:t>
            </a:r>
            <a:r>
              <a:rPr lang="en-US" sz="4000" i="1" dirty="0"/>
              <a:t/>
            </a:r>
            <a:br>
              <a:rPr lang="en-US" sz="4000" i="1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4630925"/>
            <a:ext cx="4191000" cy="19050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b="1" dirty="0">
                <a:latin typeface="Arial Rounded MT Bold" panose="020F0704030504030204" pitchFamily="34" charset="0"/>
              </a:rPr>
              <a:t>Presented by:</a:t>
            </a:r>
          </a:p>
          <a:p>
            <a:pPr marL="0" indent="0" algn="r">
              <a:buNone/>
            </a:pPr>
            <a:r>
              <a:rPr lang="en-US" sz="2000" b="1" dirty="0">
                <a:latin typeface="Arial Rounded MT Bold" panose="020F0704030504030204" pitchFamily="34" charset="0"/>
              </a:rPr>
              <a:t>Dr. Irma H. Mahone, RN, </a:t>
            </a:r>
            <a:r>
              <a:rPr lang="en-US" sz="2000" b="1" dirty="0" smtClean="0">
                <a:latin typeface="Arial Rounded MT Bold" panose="020F0704030504030204" pitchFamily="34" charset="0"/>
              </a:rPr>
              <a:t>PhD</a:t>
            </a:r>
          </a:p>
          <a:p>
            <a:pPr marL="0" indent="0" algn="r">
              <a:buNone/>
            </a:pPr>
            <a:r>
              <a:rPr lang="en-US" sz="2000" b="1" dirty="0" smtClean="0">
                <a:latin typeface="Arial Rounded MT Bold" panose="020F0704030504030204" pitchFamily="34" charset="0"/>
              </a:rPr>
              <a:t>Research Assistant Professor</a:t>
            </a:r>
          </a:p>
          <a:p>
            <a:pPr marL="0" indent="0" algn="r">
              <a:buNone/>
            </a:pPr>
            <a:r>
              <a:rPr lang="en-US" sz="2000" b="1" dirty="0" smtClean="0">
                <a:latin typeface="Arial Rounded MT Bold" panose="020F0704030504030204" pitchFamily="34" charset="0"/>
              </a:rPr>
              <a:t>UVA School of Nursing</a:t>
            </a:r>
            <a:endParaRPr lang="en-US" sz="2000" b="1" dirty="0">
              <a:latin typeface="Arial Rounded MT Bold" panose="020F0704030504030204" pitchFamily="34" charset="0"/>
            </a:endParaRPr>
          </a:p>
          <a:p>
            <a:pPr marL="0" indent="0" algn="r">
              <a:buNone/>
            </a:pPr>
            <a:r>
              <a:rPr lang="en-US" sz="2000" b="1" dirty="0">
                <a:latin typeface="Arial Rounded MT Bold" panose="020F0704030504030204" pitchFamily="34" charset="0"/>
              </a:rPr>
              <a:t>ih3xn@virginia.edu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88" y="5257800"/>
            <a:ext cx="2743199" cy="113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9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z="4000" dirty="0" smtClean="0"/>
              <a:t>Therapeutic Relationship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“A </a:t>
            </a:r>
            <a:r>
              <a:rPr lang="en-US" b="1" i="1" dirty="0" smtClean="0"/>
              <a:t>healing relationship </a:t>
            </a:r>
            <a:r>
              <a:rPr lang="en-US" dirty="0" smtClean="0"/>
              <a:t>is essential to ethical nursing practice.”</a:t>
            </a:r>
          </a:p>
          <a:p>
            <a:pPr lvl="1"/>
            <a:r>
              <a:rPr lang="en-US" dirty="0"/>
              <a:t>Requires a commitment </a:t>
            </a:r>
            <a:r>
              <a:rPr lang="en-US" dirty="0" smtClean="0"/>
              <a:t>to </a:t>
            </a:r>
            <a:r>
              <a:rPr lang="en-US" dirty="0"/>
              <a:t>healing </a:t>
            </a:r>
            <a:r>
              <a:rPr lang="en-US" dirty="0" smtClean="0"/>
              <a:t>relationships</a:t>
            </a:r>
            <a:endParaRPr lang="en-US" dirty="0"/>
          </a:p>
          <a:p>
            <a:pPr lvl="1"/>
            <a:r>
              <a:rPr lang="en-US" dirty="0"/>
              <a:t>Requires a continuous dialogue among </a:t>
            </a:r>
            <a:r>
              <a:rPr lang="en-US" dirty="0" smtClean="0"/>
              <a:t>stakeholders</a:t>
            </a:r>
          </a:p>
          <a:p>
            <a:pPr lvl="1"/>
            <a:r>
              <a:rPr lang="en-US" dirty="0" smtClean="0"/>
              <a:t>Is inextricably linked to nursing ethics</a:t>
            </a:r>
          </a:p>
          <a:p>
            <a:r>
              <a:rPr lang="en-US" dirty="0" smtClean="0"/>
              <a:t>The </a:t>
            </a:r>
            <a:r>
              <a:rPr lang="en-US" b="1" i="1" dirty="0" smtClean="0"/>
              <a:t>therapeutic relationship </a:t>
            </a:r>
            <a:r>
              <a:rPr lang="en-US" dirty="0" smtClean="0"/>
              <a:t>is the ethical framework of nursing practice (broader conceptualization needed)</a:t>
            </a:r>
          </a:p>
          <a:p>
            <a:r>
              <a:rPr lang="en-US" dirty="0" smtClean="0"/>
              <a:t>The therapeutic process is a </a:t>
            </a:r>
            <a:r>
              <a:rPr lang="en-US" b="1" i="1" dirty="0" smtClean="0"/>
              <a:t>self-awareness</a:t>
            </a:r>
            <a:r>
              <a:rPr lang="en-US" dirty="0" smtClean="0"/>
              <a:t> which assists the healing of patients</a:t>
            </a:r>
          </a:p>
        </p:txBody>
      </p:sp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00600"/>
            <a:ext cx="2971800" cy="187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5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sz="4400" dirty="0" smtClean="0"/>
              <a:t>Quality of Life/Care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Nursing challenge:</a:t>
            </a:r>
          </a:p>
          <a:p>
            <a:pPr lvl="1"/>
            <a:r>
              <a:rPr lang="en-US" sz="3200" dirty="0"/>
              <a:t>Improving the patient’s </a:t>
            </a:r>
            <a:r>
              <a:rPr lang="en-US" sz="3200" b="1" i="1" dirty="0" smtClean="0"/>
              <a:t>quality of life</a:t>
            </a:r>
            <a:endParaRPr lang="en-US" sz="3200" b="1" i="1" dirty="0"/>
          </a:p>
          <a:p>
            <a:pPr lvl="1"/>
            <a:endParaRPr lang="en-US" sz="3200" dirty="0" smtClean="0"/>
          </a:p>
          <a:p>
            <a:r>
              <a:rPr lang="en-US" sz="3200" dirty="0" smtClean="0"/>
              <a:t>Nursing mandate:</a:t>
            </a:r>
          </a:p>
          <a:p>
            <a:pPr lvl="1"/>
            <a:r>
              <a:rPr lang="en-US" sz="3200" dirty="0" smtClean="0"/>
              <a:t>Providing therapeutic </a:t>
            </a:r>
            <a:r>
              <a:rPr lang="en-US" sz="3200" b="1" i="1" dirty="0" smtClean="0"/>
              <a:t>quality of care</a:t>
            </a:r>
          </a:p>
          <a:p>
            <a:pPr lvl="3"/>
            <a:r>
              <a:rPr lang="en-US" sz="3200" dirty="0" smtClean="0"/>
              <a:t>Shapes professional ethics</a:t>
            </a:r>
          </a:p>
          <a:p>
            <a:pPr lvl="3"/>
            <a:r>
              <a:rPr lang="en-US" sz="3200" dirty="0" smtClean="0"/>
              <a:t>Is nurse’s response to social needs</a:t>
            </a:r>
          </a:p>
          <a:p>
            <a:pPr lvl="3"/>
            <a:r>
              <a:rPr lang="en-US" sz="3200" dirty="0" smtClean="0"/>
              <a:t>Expects a certain nursing conduct</a:t>
            </a:r>
          </a:p>
          <a:p>
            <a:pPr lvl="3"/>
            <a:r>
              <a:rPr lang="en-US" sz="3200" dirty="0" smtClean="0"/>
              <a:t>Requires certain skillset</a:t>
            </a:r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</p:txBody>
      </p:sp>
      <p:pic>
        <p:nvPicPr>
          <p:cNvPr id="15364" name="Picture 4" descr="C:\Users\Dr Mahone\AppData\Local\Microsoft\Windows\Temporary Internet Files\Content.IE5\HFA188FC\friendflower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81500"/>
            <a:ext cx="1923948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3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sz="4400" dirty="0" smtClean="0"/>
              <a:t>Trust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525963"/>
          </a:xfrm>
        </p:spPr>
        <p:txBody>
          <a:bodyPr/>
          <a:lstStyle/>
          <a:p>
            <a:r>
              <a:rPr lang="en-US" sz="3600" dirty="0" smtClean="0"/>
              <a:t>Needed to provide “quality”</a:t>
            </a:r>
          </a:p>
          <a:p>
            <a:r>
              <a:rPr lang="en-US" sz="3600" dirty="0" smtClean="0"/>
              <a:t>Essential for ethical standards</a:t>
            </a:r>
          </a:p>
          <a:p>
            <a:r>
              <a:rPr lang="en-US" sz="3600" dirty="0" smtClean="0"/>
              <a:t>Necessary for providing care that is:</a:t>
            </a:r>
          </a:p>
          <a:p>
            <a:pPr lvl="1"/>
            <a:r>
              <a:rPr lang="en-US" sz="3600" dirty="0" smtClean="0"/>
              <a:t> Humane</a:t>
            </a:r>
          </a:p>
          <a:p>
            <a:pPr lvl="1"/>
            <a:r>
              <a:rPr lang="en-US" sz="3600" dirty="0" smtClean="0"/>
              <a:t> Competent</a:t>
            </a:r>
          </a:p>
          <a:p>
            <a:pPr lvl="1"/>
            <a:r>
              <a:rPr lang="en-US" sz="3600" dirty="0" smtClean="0"/>
              <a:t> Accountable</a:t>
            </a:r>
          </a:p>
          <a:p>
            <a:endParaRPr lang="en-US" dirty="0"/>
          </a:p>
        </p:txBody>
      </p:sp>
      <p:pic>
        <p:nvPicPr>
          <p:cNvPr id="16386" name="Picture 2" descr="C:\Users\Dr Mahone\AppData\Local\Microsoft\Windows\Temporary Internet Files\Content.IE5\OSF2EMZZ\08-26-201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00030"/>
            <a:ext cx="1956943" cy="280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6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4400" dirty="0" smtClean="0"/>
              <a:t>Nursing Relational Framework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3962400"/>
          </a:xfrm>
        </p:spPr>
        <p:txBody>
          <a:bodyPr>
            <a:noAutofit/>
          </a:bodyPr>
          <a:lstStyle/>
          <a:p>
            <a:r>
              <a:rPr lang="en-US" dirty="0" smtClean="0"/>
              <a:t>Includes:</a:t>
            </a:r>
          </a:p>
          <a:p>
            <a:pPr lvl="1"/>
            <a:r>
              <a:rPr lang="en-US" sz="2400" dirty="0" smtClean="0"/>
              <a:t>Nurse/</a:t>
            </a:r>
            <a:r>
              <a:rPr lang="en-US" sz="2400" b="1" i="1" dirty="0" smtClean="0"/>
              <a:t>patient-only</a:t>
            </a:r>
            <a:r>
              <a:rPr lang="en-US" sz="2400" dirty="0" smtClean="0"/>
              <a:t> relationship</a:t>
            </a:r>
          </a:p>
          <a:p>
            <a:pPr lvl="1"/>
            <a:r>
              <a:rPr lang="en-US" sz="2400" b="1" i="1" dirty="0" smtClean="0"/>
              <a:t>Others:</a:t>
            </a:r>
            <a:r>
              <a:rPr lang="en-US" sz="2400" dirty="0" smtClean="0"/>
              <a:t> care team, family, community</a:t>
            </a:r>
          </a:p>
          <a:p>
            <a:r>
              <a:rPr lang="en-US" dirty="0" smtClean="0"/>
              <a:t>Considers	:</a:t>
            </a:r>
          </a:p>
          <a:p>
            <a:pPr lvl="1"/>
            <a:r>
              <a:rPr lang="en-US" sz="2400" b="1" i="1" dirty="0" smtClean="0"/>
              <a:t>biopsychosocial</a:t>
            </a:r>
            <a:r>
              <a:rPr lang="en-US" sz="2400" dirty="0" smtClean="0"/>
              <a:t> determinants</a:t>
            </a:r>
          </a:p>
          <a:p>
            <a:pPr lvl="1"/>
            <a:r>
              <a:rPr lang="en-US" sz="2400" dirty="0" smtClean="0"/>
              <a:t>cultural and ethnic </a:t>
            </a:r>
            <a:r>
              <a:rPr lang="en-US" sz="2400" b="1" i="1" dirty="0" smtClean="0"/>
              <a:t>differences</a:t>
            </a:r>
          </a:p>
          <a:p>
            <a:pPr lvl="1"/>
            <a:r>
              <a:rPr lang="en-US" sz="2400" b="1" i="1" dirty="0" smtClean="0"/>
              <a:t>consequences</a:t>
            </a:r>
            <a:r>
              <a:rPr lang="en-US" sz="2400" dirty="0" smtClean="0"/>
              <a:t> of treatment</a:t>
            </a:r>
          </a:p>
          <a:p>
            <a:pPr lvl="1"/>
            <a:r>
              <a:rPr lang="en-US" sz="2400" dirty="0" smtClean="0"/>
              <a:t>more than </a:t>
            </a:r>
            <a:r>
              <a:rPr lang="en-US" sz="2400" b="1" i="1" dirty="0" smtClean="0"/>
              <a:t>ethical guidelines</a:t>
            </a:r>
          </a:p>
          <a:p>
            <a:endParaRPr lang="en-US" dirty="0" smtClean="0"/>
          </a:p>
        </p:txBody>
      </p:sp>
      <p:pic>
        <p:nvPicPr>
          <p:cNvPr id="17411" name="Picture 3" descr="C:\Users\Dr Mahone\AppData\Local\Microsoft\Windows\Temporary Internet Files\Content.IE5\S5WR6K2G\teamwork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19600"/>
            <a:ext cx="2981326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79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990600"/>
          </a:xfrm>
        </p:spPr>
        <p:txBody>
          <a:bodyPr/>
          <a:lstStyle/>
          <a:p>
            <a:r>
              <a:rPr lang="en-US" sz="4400" dirty="0"/>
              <a:t>Nursing Relational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724400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Intellectual </a:t>
            </a:r>
            <a:r>
              <a:rPr lang="en-US" sz="2800" dirty="0" smtClean="0"/>
              <a:t>process</a:t>
            </a:r>
          </a:p>
          <a:p>
            <a:r>
              <a:rPr lang="en-US" sz="2800" dirty="0" smtClean="0"/>
              <a:t>Awareness of the </a:t>
            </a:r>
            <a:r>
              <a:rPr lang="en-US" sz="2800" b="1" i="1" dirty="0" smtClean="0"/>
              <a:t>interactive</a:t>
            </a:r>
            <a:r>
              <a:rPr lang="en-US" sz="2800" dirty="0" smtClean="0"/>
              <a:t> process</a:t>
            </a:r>
          </a:p>
          <a:p>
            <a:r>
              <a:rPr lang="en-US" sz="2800" b="1" i="1" dirty="0" smtClean="0"/>
              <a:t>Self-awareness</a:t>
            </a:r>
            <a:r>
              <a:rPr lang="en-US" sz="2800" dirty="0" smtClean="0"/>
              <a:t> assists healing of patient</a:t>
            </a:r>
          </a:p>
          <a:p>
            <a:r>
              <a:rPr lang="en-US" sz="2800" dirty="0" smtClean="0"/>
              <a:t>Nursing is a </a:t>
            </a:r>
            <a:r>
              <a:rPr lang="en-US" sz="2800" b="1" i="1" dirty="0" smtClean="0"/>
              <a:t>healing art </a:t>
            </a:r>
            <a:r>
              <a:rPr lang="en-US" sz="2800" i="1" dirty="0" smtClean="0"/>
              <a:t>= </a:t>
            </a:r>
            <a:r>
              <a:rPr lang="en-US" sz="2800" dirty="0" smtClean="0"/>
              <a:t>inherently therapeutic</a:t>
            </a:r>
          </a:p>
          <a:p>
            <a:r>
              <a:rPr lang="en-US" sz="2800" b="1" i="1" dirty="0" smtClean="0"/>
              <a:t>Goal</a:t>
            </a:r>
            <a:r>
              <a:rPr lang="en-US" sz="2800" dirty="0" smtClean="0"/>
              <a:t>: help the sick &amp; those in need of healthcare</a:t>
            </a:r>
          </a:p>
          <a:p>
            <a:r>
              <a:rPr lang="en-US" sz="2800" b="1" i="1" dirty="0" smtClean="0"/>
              <a:t>Ethical </a:t>
            </a:r>
            <a:r>
              <a:rPr lang="en-US" sz="2800" b="1" i="1" dirty="0"/>
              <a:t>core </a:t>
            </a:r>
            <a:r>
              <a:rPr lang="en-US" sz="2800" dirty="0"/>
              <a:t>of </a:t>
            </a:r>
            <a:r>
              <a:rPr lang="en-US" sz="2800" dirty="0" smtClean="0"/>
              <a:t>nursing = nurse &amp; patients working together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8436" name="Picture 4" descr="C:\Users\Dr Mahone\AppData\Local\Microsoft\Windows\Temporary Internet Files\Content.IE5\HFA188FC\3545251137_203079a2e4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00600"/>
            <a:ext cx="3733800" cy="200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1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sz="3600" dirty="0" smtClean="0"/>
              <a:t>Nursing </a:t>
            </a:r>
            <a:r>
              <a:rPr lang="en-US" sz="3600" dirty="0"/>
              <a:t>Relational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Nursing Ethics = </a:t>
            </a:r>
            <a:r>
              <a:rPr lang="en-US" dirty="0" smtClean="0"/>
              <a:t>healing relationships </a:t>
            </a:r>
          </a:p>
          <a:p>
            <a:r>
              <a:rPr lang="en-US" dirty="0" smtClean="0"/>
              <a:t>Contemporary </a:t>
            </a:r>
            <a:r>
              <a:rPr lang="en-US" b="1" i="1" dirty="0" smtClean="0"/>
              <a:t>array of treatment choices</a:t>
            </a:r>
          </a:p>
          <a:p>
            <a:r>
              <a:rPr lang="en-US" dirty="0" smtClean="0"/>
              <a:t>Nursing judgments </a:t>
            </a:r>
            <a:r>
              <a:rPr lang="en-US" b="1" i="1" dirty="0" smtClean="0"/>
              <a:t>more complex</a:t>
            </a:r>
            <a:r>
              <a:rPr lang="en-US" dirty="0" smtClean="0"/>
              <a:t> today:</a:t>
            </a:r>
          </a:p>
          <a:p>
            <a:pPr lvl="1"/>
            <a:r>
              <a:rPr lang="en-US" sz="2400" dirty="0"/>
              <a:t>Safety</a:t>
            </a:r>
          </a:p>
          <a:p>
            <a:pPr lvl="1"/>
            <a:r>
              <a:rPr lang="en-US" sz="2400" dirty="0"/>
              <a:t>Effectiveness</a:t>
            </a:r>
          </a:p>
          <a:p>
            <a:pPr lvl="1"/>
            <a:r>
              <a:rPr lang="en-US" sz="2400" dirty="0"/>
              <a:t>Routine tasks</a:t>
            </a:r>
          </a:p>
          <a:p>
            <a:pPr lvl="1"/>
            <a:r>
              <a:rPr lang="en-US" sz="2400" dirty="0"/>
              <a:t>Cultural competence</a:t>
            </a:r>
          </a:p>
          <a:p>
            <a:pPr lvl="1"/>
            <a:r>
              <a:rPr lang="en-US" sz="2400" dirty="0"/>
              <a:t>Therapeutic </a:t>
            </a:r>
            <a:r>
              <a:rPr lang="en-US" sz="2400" dirty="0" smtClean="0"/>
              <a:t>relating</a:t>
            </a:r>
          </a:p>
          <a:p>
            <a:r>
              <a:rPr lang="en-US" dirty="0" smtClean="0"/>
              <a:t>Concern for immediate situation </a:t>
            </a:r>
            <a:r>
              <a:rPr lang="en-US" b="1" i="1" dirty="0" smtClean="0"/>
              <a:t>PLUS</a:t>
            </a:r>
            <a:r>
              <a:rPr lang="en-US" dirty="0" smtClean="0"/>
              <a:t> real/potential problems:</a:t>
            </a:r>
          </a:p>
          <a:p>
            <a:pPr lvl="1"/>
            <a:r>
              <a:rPr lang="en-US" sz="2400" dirty="0" smtClean="0"/>
              <a:t>e.g</a:t>
            </a:r>
            <a:r>
              <a:rPr lang="en-US" sz="2400" dirty="0"/>
              <a:t>. racial/ethnic </a:t>
            </a:r>
            <a:r>
              <a:rPr lang="en-US" sz="2400" dirty="0" smtClean="0"/>
              <a:t>differences, physical disabilities, sexual orientation</a:t>
            </a:r>
          </a:p>
          <a:p>
            <a:r>
              <a:rPr lang="en-US" dirty="0" smtClean="0"/>
              <a:t>Ethical </a:t>
            </a:r>
            <a:r>
              <a:rPr lang="en-US" b="1" i="1" dirty="0" smtClean="0"/>
              <a:t>guidelines not enough</a:t>
            </a:r>
          </a:p>
          <a:p>
            <a:endParaRPr lang="en-US" dirty="0"/>
          </a:p>
        </p:txBody>
      </p:sp>
      <p:pic>
        <p:nvPicPr>
          <p:cNvPr id="19459" name="Picture 3" descr="C:\Users\Dr Mahone\AppData\Local\Microsoft\Windows\Temporary Internet Files\Content.IE5\GFAJNO2U\royalty-free-nurse-clipart-illustration-4387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0"/>
            <a:ext cx="1752600" cy="213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3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4400" dirty="0"/>
              <a:t>Nursing Relational </a:t>
            </a:r>
            <a:r>
              <a:rPr lang="en-US" sz="4400" dirty="0" smtClean="0"/>
              <a:t>Framework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sz="3200" b="1" i="1" dirty="0"/>
              <a:t>Trustworthy </a:t>
            </a:r>
            <a:r>
              <a:rPr lang="en-US" sz="3200" dirty="0"/>
              <a:t>r</a:t>
            </a:r>
            <a:r>
              <a:rPr lang="en-US" sz="3200" dirty="0" smtClean="0"/>
              <a:t>elating</a:t>
            </a:r>
          </a:p>
          <a:p>
            <a:r>
              <a:rPr lang="en-US" sz="3200" dirty="0" smtClean="0"/>
              <a:t>Technology-oriented world: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i="1" dirty="0"/>
              <a:t>relational </a:t>
            </a:r>
            <a:r>
              <a:rPr lang="en-US" sz="3200" b="1" i="1" dirty="0" smtClean="0"/>
              <a:t>networks </a:t>
            </a:r>
            <a:r>
              <a:rPr lang="en-US" sz="3200" dirty="0" smtClean="0"/>
              <a:t>= tweeting,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blogging, posting, face-time…         </a:t>
            </a:r>
          </a:p>
          <a:p>
            <a:r>
              <a:rPr lang="en-US" sz="3200" dirty="0" smtClean="0"/>
              <a:t>Nurses emphasize </a:t>
            </a:r>
            <a:r>
              <a:rPr lang="en-US" sz="3200" b="1" i="1" dirty="0" smtClean="0"/>
              <a:t>functionality </a:t>
            </a:r>
            <a:r>
              <a:rPr lang="en-US" sz="3200" dirty="0" smtClean="0"/>
              <a:t>and </a:t>
            </a:r>
            <a:r>
              <a:rPr lang="en-US" sz="3200" b="1" i="1" dirty="0" smtClean="0"/>
              <a:t>effectiveness</a:t>
            </a:r>
          </a:p>
          <a:p>
            <a:r>
              <a:rPr lang="en-US" sz="3200" dirty="0" smtClean="0"/>
              <a:t>Reliance on general ethical </a:t>
            </a:r>
            <a:r>
              <a:rPr lang="en-US" sz="3200" b="1" i="1" dirty="0" smtClean="0"/>
              <a:t>principles </a:t>
            </a:r>
            <a:r>
              <a:rPr lang="en-US" sz="3200" dirty="0" smtClean="0"/>
              <a:t>applied to autonomous </a:t>
            </a:r>
            <a:r>
              <a:rPr lang="en-US" sz="3200" b="1" i="1" dirty="0" smtClean="0"/>
              <a:t>individuals</a:t>
            </a:r>
          </a:p>
          <a:p>
            <a:r>
              <a:rPr lang="en-US" sz="3200" dirty="0" smtClean="0"/>
              <a:t>Includes </a:t>
            </a:r>
            <a:r>
              <a:rPr lang="en-US" sz="3200" b="1" i="1" dirty="0" smtClean="0"/>
              <a:t>context &amp; motivation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482" name="Picture 2" descr="C:\Users\Dr Mahone\AppData\Local\Microsoft\Windows\Temporary Internet Files\Content.IE5\GFAJNO2U\cellphon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1819275" cy="196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0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/>
          <a:lstStyle/>
          <a:p>
            <a:r>
              <a:rPr lang="en-US" sz="4400" dirty="0"/>
              <a:t>Nursing Relational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378"/>
            <a:ext cx="8229600" cy="5641622"/>
          </a:xfrm>
        </p:spPr>
        <p:txBody>
          <a:bodyPr>
            <a:normAutofit/>
          </a:bodyPr>
          <a:lstStyle/>
          <a:p>
            <a:r>
              <a:rPr lang="en-US" dirty="0"/>
              <a:t>Relational </a:t>
            </a:r>
            <a:r>
              <a:rPr lang="en-US" dirty="0" smtClean="0"/>
              <a:t>capital = “</a:t>
            </a:r>
            <a:r>
              <a:rPr lang="en-US" b="1" i="1" dirty="0" smtClean="0"/>
              <a:t>working capital</a:t>
            </a:r>
            <a:r>
              <a:rPr lang="en-US" dirty="0" smtClean="0"/>
              <a:t>”</a:t>
            </a:r>
          </a:p>
          <a:p>
            <a:pPr lvl="1"/>
            <a:r>
              <a:rPr lang="en-US" sz="2400" dirty="0" smtClean="0"/>
              <a:t>Value-added dimension</a:t>
            </a:r>
            <a:endParaRPr lang="en-US" sz="2400" dirty="0"/>
          </a:p>
          <a:p>
            <a:pPr lvl="1"/>
            <a:r>
              <a:rPr lang="en-US" sz="2400" dirty="0"/>
              <a:t>Guides &amp; directs </a:t>
            </a:r>
            <a:r>
              <a:rPr lang="en-US" sz="2400" dirty="0" smtClean="0"/>
              <a:t>practice</a:t>
            </a:r>
          </a:p>
          <a:p>
            <a:pPr lvl="1"/>
            <a:r>
              <a:rPr lang="en-US" sz="2400" dirty="0" smtClean="0"/>
              <a:t>Definition: </a:t>
            </a:r>
            <a:r>
              <a:rPr lang="en-US" sz="2400" i="1" dirty="0" smtClean="0"/>
              <a:t>“Cumulative trust, experience, and knowledge that forms the core of the relationship b/w businesses and their customers”* </a:t>
            </a:r>
          </a:p>
          <a:p>
            <a:pPr lvl="1"/>
            <a:r>
              <a:rPr lang="en-US" sz="2400" dirty="0" smtClean="0"/>
              <a:t>Advantages:</a:t>
            </a:r>
          </a:p>
          <a:p>
            <a:pPr lvl="2"/>
            <a:r>
              <a:rPr lang="en-US" sz="2400" dirty="0" smtClean="0"/>
              <a:t>Getting to know patients as </a:t>
            </a:r>
            <a:r>
              <a:rPr lang="en-US" sz="2400" b="1" i="1" dirty="0" smtClean="0"/>
              <a:t>individuals</a:t>
            </a:r>
          </a:p>
          <a:p>
            <a:pPr lvl="2"/>
            <a:r>
              <a:rPr lang="en-US" sz="2400" b="1" i="1" dirty="0" smtClean="0"/>
              <a:t>Tracking</a:t>
            </a:r>
            <a:r>
              <a:rPr lang="en-US" sz="2400" dirty="0" smtClean="0"/>
              <a:t> progress</a:t>
            </a:r>
          </a:p>
          <a:p>
            <a:pPr lvl="2"/>
            <a:r>
              <a:rPr lang="en-US" sz="2400" b="1" i="1" dirty="0" smtClean="0"/>
              <a:t>Early</a:t>
            </a:r>
            <a:r>
              <a:rPr lang="en-US" sz="2400" dirty="0" smtClean="0"/>
              <a:t> intervention</a:t>
            </a:r>
          </a:p>
          <a:p>
            <a:pPr lvl="2"/>
            <a:r>
              <a:rPr lang="en-US" sz="2400" b="1" i="1" dirty="0" smtClean="0"/>
              <a:t>Tailoring</a:t>
            </a:r>
            <a:r>
              <a:rPr lang="en-US" sz="2400" dirty="0" smtClean="0"/>
              <a:t> interventions</a:t>
            </a:r>
          </a:p>
          <a:p>
            <a:pPr lvl="2"/>
            <a:r>
              <a:rPr lang="en-US" sz="2400" dirty="0" smtClean="0"/>
              <a:t>Building relationships of </a:t>
            </a:r>
            <a:r>
              <a:rPr lang="en-US" sz="2400" b="1" i="1" dirty="0" smtClean="0"/>
              <a:t>trust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6476095"/>
            <a:ext cx="2944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*Reich</a:t>
            </a:r>
            <a:r>
              <a:rPr lang="en-US" dirty="0"/>
              <a:t>, 2009</a:t>
            </a:r>
          </a:p>
        </p:txBody>
      </p:sp>
      <p:pic>
        <p:nvPicPr>
          <p:cNvPr id="21506" name="Picture 2" descr="C:\Users\Dr Mahone\AppData\Local\Microsoft\Windows\Temporary Internet Files\Content.IE5\OSF2EMZZ\7-Cs-of-Trus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29861"/>
            <a:ext cx="1905000" cy="184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5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/>
          <a:lstStyle/>
          <a:p>
            <a:r>
              <a:rPr lang="en-US" sz="4400" dirty="0"/>
              <a:t>Nursing Relational </a:t>
            </a:r>
            <a:r>
              <a:rPr lang="en-US" sz="4400" dirty="0" smtClean="0"/>
              <a:t>Framework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33800"/>
          </a:xfrm>
        </p:spPr>
        <p:txBody>
          <a:bodyPr/>
          <a:lstStyle/>
          <a:p>
            <a:r>
              <a:rPr lang="en-US" dirty="0"/>
              <a:t>Ethical </a:t>
            </a:r>
            <a:r>
              <a:rPr lang="en-US" dirty="0" smtClean="0"/>
              <a:t>reflection guideline:</a:t>
            </a:r>
          </a:p>
          <a:p>
            <a:pPr lvl="1"/>
            <a:r>
              <a:rPr lang="en-US" sz="2400" b="1" i="1" dirty="0"/>
              <a:t>Person-in-relation</a:t>
            </a:r>
            <a:r>
              <a:rPr lang="en-US" sz="2400" dirty="0"/>
              <a:t> to self, neighbor, world</a:t>
            </a:r>
          </a:p>
          <a:p>
            <a:pPr lvl="1"/>
            <a:r>
              <a:rPr lang="en-US" sz="2400" dirty="0" smtClean="0"/>
              <a:t>Ethical action is </a:t>
            </a:r>
            <a:r>
              <a:rPr lang="en-US" sz="2400" dirty="0"/>
              <a:t>a </a:t>
            </a:r>
            <a:r>
              <a:rPr lang="en-US" sz="2400" b="1" i="1" dirty="0"/>
              <a:t>consequence of relating</a:t>
            </a:r>
          </a:p>
          <a:p>
            <a:pPr lvl="1"/>
            <a:r>
              <a:rPr lang="en-US" sz="2400" b="1" i="1" dirty="0"/>
              <a:t>Shaped </a:t>
            </a:r>
            <a:r>
              <a:rPr lang="en-US" sz="2400" dirty="0"/>
              <a:t>by </a:t>
            </a:r>
            <a:r>
              <a:rPr lang="en-US" sz="2400" i="1" dirty="0"/>
              <a:t>network</a:t>
            </a:r>
            <a:r>
              <a:rPr lang="en-US" sz="2400" dirty="0"/>
              <a:t> of </a:t>
            </a:r>
            <a:r>
              <a:rPr lang="en-US" sz="2400" dirty="0" smtClean="0"/>
              <a:t>relationships </a:t>
            </a:r>
          </a:p>
          <a:p>
            <a:pPr lvl="1"/>
            <a:r>
              <a:rPr lang="en-US" sz="2400" dirty="0" smtClean="0"/>
              <a:t>Traditional organizing principle = </a:t>
            </a:r>
            <a:r>
              <a:rPr lang="en-US" sz="2400" b="1" i="1" dirty="0" smtClean="0"/>
              <a:t>responsibility </a:t>
            </a:r>
            <a:r>
              <a:rPr lang="en-US" sz="2400" dirty="0" smtClean="0"/>
              <a:t>for one’s actions</a:t>
            </a:r>
          </a:p>
          <a:p>
            <a:pPr lvl="1"/>
            <a:r>
              <a:rPr lang="en-US" sz="2400" dirty="0" smtClean="0"/>
              <a:t>Language of relationship more difficult = includes </a:t>
            </a:r>
            <a:r>
              <a:rPr lang="en-US" sz="2400" b="1" i="1" dirty="0" smtClean="0"/>
              <a:t>context </a:t>
            </a:r>
            <a:r>
              <a:rPr lang="en-US" sz="2400" dirty="0" smtClean="0"/>
              <a:t>&amp; give/take of relationship </a:t>
            </a:r>
            <a:r>
              <a:rPr lang="en-US" sz="2400" b="1" i="1" dirty="0" smtClean="0"/>
              <a:t>over time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22530" name="Picture 2" descr="C:\Users\Dr Mahone\AppData\Local\Microsoft\Windows\Temporary Internet Files\Content.IE5\S5WR6K2G\building-trus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86400"/>
            <a:ext cx="4472354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9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sz="4400" dirty="0"/>
              <a:t>Nursing Relational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Relational </a:t>
            </a:r>
            <a:r>
              <a:rPr lang="en-US" dirty="0" smtClean="0"/>
              <a:t>Ethic = worldview of a </a:t>
            </a:r>
            <a:r>
              <a:rPr lang="en-US" b="1" i="1" dirty="0" smtClean="0"/>
              <a:t>multi-person system</a:t>
            </a:r>
          </a:p>
          <a:p>
            <a:r>
              <a:rPr lang="en-US" dirty="0" smtClean="0"/>
              <a:t>Derived from actual </a:t>
            </a:r>
            <a:r>
              <a:rPr lang="en-US" b="1" i="1" dirty="0" smtClean="0"/>
              <a:t>experience</a:t>
            </a:r>
            <a:r>
              <a:rPr lang="en-US" dirty="0" smtClean="0"/>
              <a:t> of continuous healing relationships</a:t>
            </a:r>
          </a:p>
          <a:p>
            <a:r>
              <a:rPr lang="en-US" b="1" i="1" dirty="0" smtClean="0"/>
              <a:t>Many-sided:</a:t>
            </a:r>
            <a:r>
              <a:rPr lang="en-US" dirty="0" smtClean="0"/>
              <a:t> includes concepts, actions, behaviors, methods of inquiry, &amp; practice</a:t>
            </a:r>
          </a:p>
          <a:p>
            <a:r>
              <a:rPr lang="en-US" dirty="0" smtClean="0"/>
              <a:t>Embraces &amp; </a:t>
            </a:r>
            <a:r>
              <a:rPr lang="en-US" b="1" i="1" dirty="0" smtClean="0"/>
              <a:t>bridges</a:t>
            </a:r>
            <a:r>
              <a:rPr lang="en-US" dirty="0" smtClean="0"/>
              <a:t> prevailing ethics theories</a:t>
            </a:r>
          </a:p>
          <a:p>
            <a:r>
              <a:rPr lang="en-US" dirty="0" smtClean="0"/>
              <a:t>Helps persons:</a:t>
            </a:r>
          </a:p>
          <a:p>
            <a:pPr lvl="1"/>
            <a:r>
              <a:rPr lang="en-US" sz="2400" dirty="0"/>
              <a:t>make </a:t>
            </a:r>
            <a:r>
              <a:rPr lang="en-US" sz="2400" b="1" i="1" dirty="0"/>
              <a:t>meaning</a:t>
            </a:r>
            <a:r>
              <a:rPr lang="en-US" sz="2400" dirty="0"/>
              <a:t> of situations</a:t>
            </a:r>
          </a:p>
          <a:p>
            <a:pPr lvl="1"/>
            <a:r>
              <a:rPr lang="en-US" sz="2400" dirty="0"/>
              <a:t>move toward </a:t>
            </a:r>
            <a:r>
              <a:rPr lang="en-US" sz="2400" b="1" i="1" dirty="0"/>
              <a:t>trust </a:t>
            </a:r>
            <a:r>
              <a:rPr lang="en-US" sz="2400" dirty="0"/>
              <a:t>for the </a:t>
            </a:r>
            <a:r>
              <a:rPr lang="en-US" sz="2400" dirty="0" smtClean="0"/>
              <a:t>future</a:t>
            </a:r>
          </a:p>
        </p:txBody>
      </p:sp>
      <p:pic>
        <p:nvPicPr>
          <p:cNvPr id="23556" name="Picture 4" descr="C:\Users\Dr Mahone\AppData\Local\Microsoft\Windows\Temporary Internet Files\Content.IE5\OSF2EMZZ\Teamwork-300x2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35487"/>
            <a:ext cx="2743200" cy="152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1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696200" cy="3505200"/>
          </a:xfrm>
        </p:spPr>
        <p:txBody>
          <a:bodyPr/>
          <a:lstStyle/>
          <a:p>
            <a:r>
              <a:rPr lang="en-US" dirty="0" smtClean="0"/>
              <a:t>Current nursing practice climate:</a:t>
            </a:r>
          </a:p>
          <a:p>
            <a:pPr lvl="1"/>
            <a:r>
              <a:rPr lang="en-US" sz="2400" dirty="0" smtClean="0"/>
              <a:t>Three basic ethics theories</a:t>
            </a:r>
          </a:p>
          <a:p>
            <a:pPr lvl="1"/>
            <a:r>
              <a:rPr lang="en-US" sz="2400" dirty="0" smtClean="0"/>
              <a:t>Nursing and the </a:t>
            </a:r>
            <a:r>
              <a:rPr lang="en-US" sz="2400" i="1" dirty="0" smtClean="0"/>
              <a:t>Affordable Care Act</a:t>
            </a:r>
          </a:p>
          <a:p>
            <a:pPr lvl="1"/>
            <a:r>
              <a:rPr lang="en-US" sz="2400" dirty="0" smtClean="0"/>
              <a:t>ANA code of ethics</a:t>
            </a:r>
          </a:p>
          <a:p>
            <a:pPr lvl="1"/>
            <a:r>
              <a:rPr lang="en-US" sz="2400" dirty="0" smtClean="0"/>
              <a:t>IOM’s </a:t>
            </a:r>
            <a:r>
              <a:rPr lang="en-US" sz="2400" i="1" dirty="0" smtClean="0"/>
              <a:t>Future of Nursing </a:t>
            </a:r>
            <a:r>
              <a:rPr lang="en-US" sz="2400" dirty="0" smtClean="0"/>
              <a:t>report</a:t>
            </a:r>
            <a:endParaRPr lang="en-US" sz="2400" i="1" dirty="0" smtClean="0"/>
          </a:p>
          <a:p>
            <a:pPr lvl="1"/>
            <a:r>
              <a:rPr lang="en-US" sz="2400" dirty="0" smtClean="0"/>
              <a:t>New legislation in California</a:t>
            </a:r>
          </a:p>
          <a:p>
            <a:pPr lvl="1"/>
            <a:r>
              <a:rPr lang="en-US" sz="2400" dirty="0" smtClean="0"/>
              <a:t>Hildegard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58127"/>
            <a:ext cx="2895599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1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4400" dirty="0"/>
              <a:t>Nursing Relational </a:t>
            </a:r>
            <a:r>
              <a:rPr lang="en-US" sz="4400" dirty="0" smtClean="0"/>
              <a:t>Framework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Relational </a:t>
            </a:r>
            <a:r>
              <a:rPr lang="en-US" dirty="0" smtClean="0"/>
              <a:t>Ethic is </a:t>
            </a:r>
            <a:r>
              <a:rPr lang="en-US" b="1" i="1" dirty="0"/>
              <a:t>holistic </a:t>
            </a:r>
            <a:r>
              <a:rPr lang="en-US" dirty="0"/>
              <a:t>(full relational context):</a:t>
            </a:r>
          </a:p>
          <a:p>
            <a:pPr lvl="1"/>
            <a:r>
              <a:rPr lang="en-US" sz="2400" dirty="0"/>
              <a:t>Biological</a:t>
            </a:r>
          </a:p>
          <a:p>
            <a:pPr lvl="1"/>
            <a:r>
              <a:rPr lang="en-US" sz="2400" dirty="0"/>
              <a:t>Emotional</a:t>
            </a:r>
          </a:p>
          <a:p>
            <a:pPr lvl="1"/>
            <a:r>
              <a:rPr lang="en-US" sz="2400" dirty="0"/>
              <a:t>Behavioral</a:t>
            </a:r>
          </a:p>
          <a:p>
            <a:pPr lvl="1"/>
            <a:r>
              <a:rPr lang="en-US" sz="2400" dirty="0"/>
              <a:t>Spiritual</a:t>
            </a:r>
          </a:p>
          <a:p>
            <a:pPr lvl="1"/>
            <a:r>
              <a:rPr lang="en-US" sz="2400" dirty="0"/>
              <a:t>Social</a:t>
            </a:r>
          </a:p>
          <a:p>
            <a:pPr lvl="1"/>
            <a:r>
              <a:rPr lang="en-US" sz="2400" dirty="0"/>
              <a:t>Cultural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nvironmental</a:t>
            </a:r>
            <a:endParaRPr lang="en-US" sz="2400" dirty="0"/>
          </a:p>
          <a:p>
            <a:r>
              <a:rPr lang="en-US" dirty="0"/>
              <a:t>Provides continuous &amp; reciprocal </a:t>
            </a:r>
            <a:r>
              <a:rPr lang="en-US" b="1" i="1" dirty="0"/>
              <a:t>feedback</a:t>
            </a:r>
          </a:p>
          <a:p>
            <a:r>
              <a:rPr lang="en-US" dirty="0"/>
              <a:t>Assumes individual action is shaped by full relational </a:t>
            </a:r>
            <a:r>
              <a:rPr lang="en-US" b="1" i="1" dirty="0"/>
              <a:t>context</a:t>
            </a:r>
            <a:r>
              <a:rPr lang="en-US" dirty="0"/>
              <a:t> of all concerned</a:t>
            </a:r>
          </a:p>
          <a:p>
            <a:endParaRPr lang="en-US" dirty="0"/>
          </a:p>
        </p:txBody>
      </p:sp>
      <p:pic>
        <p:nvPicPr>
          <p:cNvPr id="24578" name="Picture 2" descr="C:\Users\Dr Mahone\AppData\Local\Microsoft\Windows\Temporary Internet Files\Content.IE5\S5WR6K2G\Teamwork_49349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82393"/>
            <a:ext cx="3786944" cy="294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20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756" y="228600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 smtClean="0"/>
              <a:t>Principles of Biomedical </a:t>
            </a:r>
            <a:r>
              <a:rPr lang="en-US" sz="4000" dirty="0"/>
              <a:t>Ethics </a:t>
            </a:r>
            <a:br>
              <a:rPr lang="en-US" sz="4000" dirty="0"/>
            </a:br>
            <a:r>
              <a:rPr lang="en-US" sz="4000" dirty="0" smtClean="0"/>
              <a:t>vs </a:t>
            </a:r>
            <a:r>
              <a:rPr lang="en-US" sz="4000" dirty="0"/>
              <a:t>Core Nursing Components*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18733"/>
            <a:ext cx="4495800" cy="4525963"/>
          </a:xfrm>
        </p:spPr>
        <p:txBody>
          <a:bodyPr>
            <a:normAutofit lnSpcReduction="10000"/>
          </a:bodyPr>
          <a:lstStyle/>
          <a:p>
            <a:r>
              <a:rPr lang="en-US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Benevolence:</a:t>
            </a: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 an act of </a:t>
            </a: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kindness, a </a:t>
            </a: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generous gift </a:t>
            </a:r>
          </a:p>
          <a:p>
            <a:r>
              <a:rPr lang="en-US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Courage</a:t>
            </a:r>
            <a:r>
              <a:rPr lang="en-US" b="1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to face personal issues and to take risks</a:t>
            </a:r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r>
              <a:rPr lang="en-US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Truthfulness: </a:t>
            </a: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honest expression of beliefs/ disinclination toward deception.</a:t>
            </a:r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r>
              <a:rPr lang="en-US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Prudence</a:t>
            </a:r>
            <a:r>
              <a:rPr lang="en-US" b="1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wise </a:t>
            </a: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in practical </a:t>
            </a: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affairs; discretion.</a:t>
            </a:r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r>
              <a:rPr lang="en-US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Justice:</a:t>
            </a: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 social benefits and social burden are just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6128266"/>
            <a:ext cx="1670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*Doherty, 1991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1133" y="1752600"/>
            <a:ext cx="3581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1" dirty="0"/>
              <a:t>Autonomy</a:t>
            </a:r>
            <a:r>
              <a:rPr lang="en-US" sz="2200" dirty="0"/>
              <a:t>: </a:t>
            </a:r>
            <a:r>
              <a:rPr lang="en-US" sz="2200" dirty="0" smtClean="0"/>
              <a:t>freedom or independence, self-determination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1" dirty="0" smtClean="0"/>
              <a:t>Nonmaleficence</a:t>
            </a:r>
            <a:r>
              <a:rPr lang="en-US" sz="2200" b="1" i="1" dirty="0"/>
              <a:t>:</a:t>
            </a:r>
            <a:r>
              <a:rPr lang="en-US" sz="2200" dirty="0"/>
              <a:t> </a:t>
            </a:r>
            <a:r>
              <a:rPr lang="en-US" sz="2200" dirty="0" smtClean="0"/>
              <a:t> do no harm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1" dirty="0"/>
              <a:t>Beneficence:  </a:t>
            </a:r>
            <a:r>
              <a:rPr lang="en-US" sz="2200" dirty="0" smtClean="0"/>
              <a:t>do that which benefits 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1" dirty="0" smtClean="0"/>
              <a:t>Justice</a:t>
            </a:r>
            <a:r>
              <a:rPr lang="en-US" sz="2200" b="1" i="1" dirty="0"/>
              <a:t>: </a:t>
            </a:r>
            <a:r>
              <a:rPr lang="en-US" sz="2200" dirty="0"/>
              <a:t>social benefits and social burden are just</a:t>
            </a:r>
          </a:p>
        </p:txBody>
      </p:sp>
    </p:spTree>
    <p:extLst>
      <p:ext uri="{BB962C8B-B14F-4D97-AF65-F5344CB8AC3E}">
        <p14:creationId xmlns:p14="http://schemas.microsoft.com/office/powerpoint/2010/main" val="27858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sz="4400" dirty="0"/>
              <a:t>Nursing Relational </a:t>
            </a:r>
            <a:r>
              <a:rPr lang="en-US" sz="4400" dirty="0" smtClean="0"/>
              <a:t>Framework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Holistic </a:t>
            </a:r>
            <a:r>
              <a:rPr lang="en-US" sz="2800" dirty="0" smtClean="0"/>
              <a:t>relating:</a:t>
            </a:r>
          </a:p>
          <a:p>
            <a:pPr lvl="1" indent="-342900"/>
            <a:r>
              <a:rPr lang="en-US" sz="2000" dirty="0" smtClean="0"/>
              <a:t>Emphasis on </a:t>
            </a:r>
            <a:r>
              <a:rPr lang="en-US" sz="2000" b="1" i="1" dirty="0" smtClean="0"/>
              <a:t>trust-building </a:t>
            </a:r>
            <a:r>
              <a:rPr lang="en-US" sz="2000" dirty="0" smtClean="0"/>
              <a:t>&amp;</a:t>
            </a:r>
            <a:r>
              <a:rPr lang="en-US" sz="2000" b="1" i="1" dirty="0" smtClean="0"/>
              <a:t> prevention</a:t>
            </a:r>
          </a:p>
          <a:p>
            <a:pPr lvl="1" indent="-342900"/>
            <a:r>
              <a:rPr lang="en-US" sz="2000" dirty="0" smtClean="0"/>
              <a:t>Monitoring </a:t>
            </a:r>
            <a:r>
              <a:rPr lang="en-US" sz="2000" b="1" i="1" dirty="0" smtClean="0"/>
              <a:t>fairness </a:t>
            </a:r>
          </a:p>
          <a:p>
            <a:pPr lvl="1" indent="-342900"/>
            <a:r>
              <a:rPr lang="en-US" sz="2000" b="1" i="1" dirty="0" smtClean="0"/>
              <a:t>Deferring judgment/blame </a:t>
            </a:r>
            <a:r>
              <a:rPr lang="en-US" sz="2000" dirty="0" smtClean="0"/>
              <a:t>in “stuck” relationships</a:t>
            </a:r>
          </a:p>
          <a:p>
            <a:pPr lvl="1" indent="-342900"/>
            <a:r>
              <a:rPr lang="en-US" sz="2000" dirty="0" smtClean="0"/>
              <a:t> “I” positions (</a:t>
            </a:r>
            <a:r>
              <a:rPr lang="en-US" sz="2000" b="1" i="1" dirty="0" smtClean="0"/>
              <a:t>clarity/courage</a:t>
            </a:r>
            <a:r>
              <a:rPr lang="en-US" sz="2000" dirty="0" smtClean="0"/>
              <a:t>)</a:t>
            </a:r>
          </a:p>
          <a:p>
            <a:pPr lvl="1" indent="-342900"/>
            <a:r>
              <a:rPr lang="en-US" sz="2000" dirty="0" smtClean="0"/>
              <a:t>Dialogue about </a:t>
            </a:r>
            <a:r>
              <a:rPr lang="en-US" sz="2000" b="1" i="1" dirty="0" smtClean="0"/>
              <a:t>consequences</a:t>
            </a:r>
          </a:p>
          <a:p>
            <a:pPr lvl="1" indent="-342900"/>
            <a:r>
              <a:rPr lang="en-US" sz="2000" b="1" i="1" dirty="0" smtClean="0"/>
              <a:t>Acknowledging </a:t>
            </a:r>
            <a:r>
              <a:rPr lang="en-US" sz="2000" dirty="0" smtClean="0"/>
              <a:t>other’s contributions</a:t>
            </a:r>
          </a:p>
          <a:p>
            <a:pPr lvl="1" indent="-342900"/>
            <a:r>
              <a:rPr lang="en-US" sz="2000" dirty="0" smtClean="0"/>
              <a:t>Promote ethical </a:t>
            </a:r>
            <a:r>
              <a:rPr lang="en-US" sz="2000" b="1" i="1" dirty="0" smtClean="0"/>
              <a:t>dialogue</a:t>
            </a:r>
          </a:p>
          <a:p>
            <a:pPr lvl="1" indent="-342900"/>
            <a:r>
              <a:rPr lang="en-US" sz="2000" dirty="0" smtClean="0"/>
              <a:t>Recognize/limit destructive </a:t>
            </a:r>
            <a:r>
              <a:rPr lang="en-US" sz="2000" b="1" i="1" dirty="0" smtClean="0"/>
              <a:t>entitlements </a:t>
            </a:r>
            <a:r>
              <a:rPr lang="en-US" sz="2000" dirty="0" smtClean="0"/>
              <a:t>(ethically invalid)</a:t>
            </a:r>
          </a:p>
          <a:p>
            <a:pPr lvl="1" indent="-342900"/>
            <a:r>
              <a:rPr lang="en-US" sz="2000" dirty="0" smtClean="0"/>
              <a:t>Build on everyone’s </a:t>
            </a:r>
            <a:r>
              <a:rPr lang="en-US" sz="2000" b="1" i="1" dirty="0" smtClean="0"/>
              <a:t>assets</a:t>
            </a:r>
          </a:p>
          <a:p>
            <a:pPr lvl="1" indent="-342900"/>
            <a:r>
              <a:rPr lang="en-US" sz="2000" b="1" i="1" dirty="0" smtClean="0"/>
              <a:t>Relational analysis </a:t>
            </a:r>
            <a:r>
              <a:rPr lang="en-US" sz="2000" dirty="0" smtClean="0"/>
              <a:t>of problems (i.e. many-sided)</a:t>
            </a:r>
          </a:p>
          <a:p>
            <a:pPr lvl="1" indent="-342900"/>
            <a:r>
              <a:rPr lang="en-US" sz="2000" dirty="0" smtClean="0"/>
              <a:t>Linking </a:t>
            </a:r>
            <a:r>
              <a:rPr lang="en-US" sz="2000" b="1" i="1" dirty="0" smtClean="0"/>
              <a:t>individual/team</a:t>
            </a:r>
            <a:r>
              <a:rPr lang="en-US" sz="2000" dirty="0" smtClean="0"/>
              <a:t> ethical action</a:t>
            </a:r>
          </a:p>
          <a:p>
            <a:endParaRPr lang="en-US" dirty="0"/>
          </a:p>
        </p:txBody>
      </p:sp>
      <p:pic>
        <p:nvPicPr>
          <p:cNvPr id="25604" name="Picture 4" descr="C:\Users\Dr Mahone\AppData\Local\Microsoft\Windows\Temporary Internet Files\Content.IE5\OSF2EMZZ\2626682758_209c385c05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66800"/>
            <a:ext cx="1721222" cy="17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30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r>
              <a:rPr lang="en-US" sz="4400" dirty="0"/>
              <a:t>Nursing Relational </a:t>
            </a:r>
            <a:r>
              <a:rPr lang="en-US" sz="4400" dirty="0" smtClean="0"/>
              <a:t>Framework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3886200"/>
          </a:xfrm>
        </p:spPr>
        <p:txBody>
          <a:bodyPr/>
          <a:lstStyle/>
          <a:p>
            <a:r>
              <a:rPr lang="en-US" dirty="0" smtClean="0"/>
              <a:t>Recognizes</a:t>
            </a:r>
            <a:r>
              <a:rPr lang="en-US" b="1" i="1" dirty="0" smtClean="0"/>
              <a:t> signals </a:t>
            </a:r>
            <a:r>
              <a:rPr lang="en-US" dirty="0"/>
              <a:t>of ethical distress:</a:t>
            </a:r>
          </a:p>
          <a:p>
            <a:pPr lvl="1"/>
            <a:r>
              <a:rPr lang="en-US" sz="2400" dirty="0"/>
              <a:t>r</a:t>
            </a:r>
            <a:r>
              <a:rPr lang="en-US" sz="2400" dirty="0" smtClean="0"/>
              <a:t>eactivity</a:t>
            </a:r>
            <a:endParaRPr lang="en-US" sz="2400" dirty="0"/>
          </a:p>
          <a:p>
            <a:pPr lvl="1"/>
            <a:r>
              <a:rPr lang="en-US" sz="2400" dirty="0"/>
              <a:t>b</a:t>
            </a:r>
            <a:r>
              <a:rPr lang="en-US" sz="2400" dirty="0" smtClean="0"/>
              <a:t>lame</a:t>
            </a:r>
            <a:endParaRPr lang="en-US" sz="2400" dirty="0"/>
          </a:p>
          <a:p>
            <a:pPr lvl="1"/>
            <a:r>
              <a:rPr lang="en-US" sz="2400" dirty="0"/>
              <a:t>avoidance</a:t>
            </a:r>
          </a:p>
          <a:p>
            <a:r>
              <a:rPr lang="en-US" dirty="0" smtClean="0"/>
              <a:t>Values ethical </a:t>
            </a:r>
            <a:r>
              <a:rPr lang="en-US" b="1" i="1" dirty="0"/>
              <a:t>sensitivity</a:t>
            </a:r>
            <a:r>
              <a:rPr lang="en-US" dirty="0"/>
              <a:t> </a:t>
            </a:r>
            <a:r>
              <a:rPr lang="en-US" dirty="0" smtClean="0"/>
              <a:t>through</a:t>
            </a:r>
            <a:r>
              <a:rPr lang="en-US" dirty="0"/>
              <a:t>:</a:t>
            </a:r>
          </a:p>
          <a:p>
            <a:pPr lvl="1"/>
            <a:r>
              <a:rPr lang="en-US" sz="2400" dirty="0" smtClean="0"/>
              <a:t>Mutually-</a:t>
            </a:r>
            <a:r>
              <a:rPr lang="en-US" sz="2400" b="1" i="1" dirty="0" smtClean="0"/>
              <a:t>respectful</a:t>
            </a:r>
            <a:r>
              <a:rPr lang="en-US" sz="2400" dirty="0" smtClean="0"/>
              <a:t> </a:t>
            </a:r>
            <a:r>
              <a:rPr lang="en-US" sz="2400" dirty="0"/>
              <a:t>engagement </a:t>
            </a:r>
          </a:p>
          <a:p>
            <a:pPr lvl="1"/>
            <a:r>
              <a:rPr lang="en-US" sz="2400" dirty="0"/>
              <a:t>Shared </a:t>
            </a:r>
            <a:r>
              <a:rPr lang="en-US" sz="2400" b="1" i="1" dirty="0"/>
              <a:t>consequences</a:t>
            </a:r>
            <a:r>
              <a:rPr lang="en-US" sz="2400" dirty="0"/>
              <a:t> of action &amp; behavior</a:t>
            </a:r>
          </a:p>
          <a:p>
            <a:pPr lvl="1"/>
            <a:r>
              <a:rPr lang="en-US" sz="2400" dirty="0"/>
              <a:t>Recognizing </a:t>
            </a:r>
            <a:r>
              <a:rPr lang="en-US" sz="2400" b="1" i="1" dirty="0"/>
              <a:t>shifting roles </a:t>
            </a:r>
            <a:r>
              <a:rPr lang="en-US" sz="2400" dirty="0"/>
              <a:t>&amp; changing functions</a:t>
            </a:r>
          </a:p>
          <a:p>
            <a:pPr lvl="1"/>
            <a:endParaRPr lang="en-US" dirty="0"/>
          </a:p>
        </p:txBody>
      </p:sp>
      <p:pic>
        <p:nvPicPr>
          <p:cNvPr id="26626" name="Picture 2" descr="C:\Users\Dr Mahone\AppData\Local\Microsoft\Windows\Temporary Internet Files\Content.IE5\S5WR6K2G\la_teamwork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2495550" cy="135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6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4400" dirty="0"/>
              <a:t>Nursing Relational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Includes </a:t>
            </a:r>
            <a:r>
              <a:rPr lang="en-US" b="1" i="1" dirty="0" smtClean="0"/>
              <a:t>openness</a:t>
            </a:r>
            <a:r>
              <a:rPr lang="en-US" dirty="0" smtClean="0"/>
              <a:t> to others:</a:t>
            </a:r>
          </a:p>
          <a:p>
            <a:pPr lvl="1"/>
            <a:r>
              <a:rPr lang="en-US" sz="2400" dirty="0" smtClean="0"/>
              <a:t>Barriers to openness: disengagement , detachment</a:t>
            </a:r>
            <a:endParaRPr lang="en-US" sz="2400" dirty="0"/>
          </a:p>
          <a:p>
            <a:pPr lvl="1"/>
            <a:r>
              <a:rPr lang="en-US" sz="2400" dirty="0" smtClean="0"/>
              <a:t>More than autonomous patients with rights</a:t>
            </a:r>
          </a:p>
          <a:p>
            <a:r>
              <a:rPr lang="en-US" dirty="0" smtClean="0"/>
              <a:t>Ethical conflicts:</a:t>
            </a:r>
          </a:p>
          <a:p>
            <a:pPr lvl="1"/>
            <a:r>
              <a:rPr lang="en-US" sz="2400" b="1" i="1" dirty="0" smtClean="0"/>
              <a:t>Opportunities</a:t>
            </a:r>
            <a:r>
              <a:rPr lang="en-US" sz="2400" dirty="0" smtClean="0"/>
              <a:t> for building trust</a:t>
            </a:r>
          </a:p>
          <a:p>
            <a:pPr lvl="1"/>
            <a:r>
              <a:rPr lang="en-US" sz="2400" dirty="0" smtClean="0"/>
              <a:t>Require </a:t>
            </a:r>
            <a:r>
              <a:rPr lang="en-US" sz="2400" b="1" i="1" dirty="0" smtClean="0"/>
              <a:t>openness,</a:t>
            </a:r>
            <a:r>
              <a:rPr lang="en-US" sz="2400" dirty="0" smtClean="0"/>
              <a:t> directness, ethical sensitivity, multi-directed caring</a:t>
            </a:r>
          </a:p>
          <a:p>
            <a:pPr lvl="1"/>
            <a:r>
              <a:rPr lang="en-US" sz="2400" dirty="0" smtClean="0"/>
              <a:t>Require </a:t>
            </a:r>
            <a:r>
              <a:rPr lang="en-US" sz="2400" b="1" i="1" dirty="0" smtClean="0"/>
              <a:t>skills</a:t>
            </a:r>
            <a:r>
              <a:rPr lang="en-US" sz="2400" dirty="0" smtClean="0"/>
              <a:t> of a therapeutic resource &amp; guide</a:t>
            </a:r>
          </a:p>
          <a:p>
            <a:pPr lvl="1"/>
            <a:r>
              <a:rPr lang="en-US" sz="2400" dirty="0" smtClean="0"/>
              <a:t>Require solutions in </a:t>
            </a:r>
            <a:r>
              <a:rPr lang="en-US" sz="2400" b="1" i="1" dirty="0" smtClean="0"/>
              <a:t>shared decision making</a:t>
            </a:r>
          </a:p>
          <a:p>
            <a:pPr lvl="1"/>
            <a:r>
              <a:rPr lang="en-US" sz="2400" dirty="0" smtClean="0"/>
              <a:t>Make  “</a:t>
            </a:r>
            <a:r>
              <a:rPr lang="en-US" sz="2400" b="1" i="1" dirty="0" smtClean="0"/>
              <a:t>meaning</a:t>
            </a:r>
            <a:r>
              <a:rPr lang="en-US" sz="2400" dirty="0" smtClean="0"/>
              <a:t>” within the larger context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762000"/>
          </a:xfrm>
        </p:spPr>
        <p:txBody>
          <a:bodyPr/>
          <a:lstStyle/>
          <a:p>
            <a:r>
              <a:rPr lang="en-US" sz="4400" dirty="0"/>
              <a:t>Nursing Relational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7696200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Values ethical sensitivity </a:t>
            </a:r>
            <a:r>
              <a:rPr lang="en-US" dirty="0"/>
              <a:t>&amp; </a:t>
            </a:r>
            <a:r>
              <a:rPr lang="en-US" dirty="0" smtClean="0"/>
              <a:t>mindfulness:</a:t>
            </a:r>
          </a:p>
          <a:p>
            <a:r>
              <a:rPr lang="en-US" dirty="0" smtClean="0"/>
              <a:t>Ethical sensitivities built on:</a:t>
            </a:r>
          </a:p>
          <a:p>
            <a:pPr lvl="2"/>
            <a:r>
              <a:rPr lang="en-US" sz="2400" dirty="0" smtClean="0"/>
              <a:t>Experiences of relationship</a:t>
            </a:r>
          </a:p>
          <a:p>
            <a:pPr lvl="2"/>
            <a:r>
              <a:rPr lang="en-US" sz="2400" dirty="0" smtClean="0"/>
              <a:t>Courage</a:t>
            </a:r>
          </a:p>
          <a:p>
            <a:pPr lvl="2"/>
            <a:r>
              <a:rPr lang="en-US" sz="2400" dirty="0" smtClean="0"/>
              <a:t>Risk taking</a:t>
            </a: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27650" name="Picture 2" descr="C:\Users\Dr Mahone\AppData\Local\Microsoft\Windows\Temporary Internet Files\Content.IE5\S5WR6K2G\teamwork-kids-323x4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3200"/>
            <a:ext cx="30765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4400" dirty="0"/>
              <a:t>Nursing Relational </a:t>
            </a:r>
            <a:r>
              <a:rPr lang="en-US" sz="4400" dirty="0" smtClean="0"/>
              <a:t>Framework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10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Challenges to nursing sensitivity </a:t>
            </a:r>
            <a:r>
              <a:rPr lang="en-US" dirty="0"/>
              <a:t>&amp; </a:t>
            </a:r>
            <a:r>
              <a:rPr lang="en-US" dirty="0" smtClean="0"/>
              <a:t>mindfulness 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sz="2000" dirty="0" smtClean="0"/>
              <a:t>Stressful &amp; challenging work conditions</a:t>
            </a:r>
          </a:p>
          <a:p>
            <a:pPr lvl="1"/>
            <a:r>
              <a:rPr lang="en-US" sz="2000" dirty="0" smtClean="0"/>
              <a:t>Few opportunities to debrief</a:t>
            </a:r>
          </a:p>
          <a:p>
            <a:pPr lvl="1"/>
            <a:r>
              <a:rPr lang="en-US" sz="2000" dirty="0" smtClean="0"/>
              <a:t>Lack of attention to prevention</a:t>
            </a:r>
          </a:p>
          <a:p>
            <a:pPr lvl="1"/>
            <a:r>
              <a:rPr lang="en-US" sz="2000" dirty="0" smtClean="0"/>
              <a:t>Missed teaching/learning opportunities re respect/consideration</a:t>
            </a:r>
          </a:p>
          <a:p>
            <a:pPr lvl="1"/>
            <a:r>
              <a:rPr lang="en-US" sz="2000" dirty="0" smtClean="0"/>
              <a:t>Personal characteristics of staff/patients</a:t>
            </a:r>
          </a:p>
          <a:p>
            <a:pPr lvl="1"/>
            <a:r>
              <a:rPr lang="en-US" sz="2000" dirty="0" smtClean="0"/>
              <a:t>Lack of support for learning/applying relational skills</a:t>
            </a:r>
          </a:p>
          <a:p>
            <a:pPr lvl="1"/>
            <a:r>
              <a:rPr lang="en-US" sz="2000" dirty="0" smtClean="0"/>
              <a:t>Lack of clarity re accountability and stagnant leadership</a:t>
            </a:r>
          </a:p>
          <a:p>
            <a:pPr lvl="1"/>
            <a:r>
              <a:rPr lang="en-US" sz="2000" dirty="0" smtClean="0"/>
              <a:t>Appropriateness of treatment choices</a:t>
            </a:r>
          </a:p>
          <a:p>
            <a:pPr lvl="1"/>
            <a:r>
              <a:rPr lang="en-US" sz="2000" dirty="0" smtClean="0"/>
              <a:t>Patient autonomy</a:t>
            </a:r>
          </a:p>
          <a:p>
            <a:pPr lvl="1"/>
            <a:r>
              <a:rPr lang="en-US" sz="2000" dirty="0" smtClean="0"/>
              <a:t>Interpersonal relationships</a:t>
            </a:r>
          </a:p>
          <a:p>
            <a:pPr lvl="1"/>
            <a:r>
              <a:rPr lang="en-US" sz="2000" dirty="0" smtClean="0"/>
              <a:t>Patient suffering</a:t>
            </a:r>
          </a:p>
          <a:p>
            <a:pPr lvl="1"/>
            <a:r>
              <a:rPr lang="en-US" sz="2000" dirty="0" smtClean="0"/>
              <a:t>Colliding expectations</a:t>
            </a:r>
          </a:p>
          <a:p>
            <a:pPr lvl="1"/>
            <a:r>
              <a:rPr lang="en-US" sz="2000" dirty="0" smtClean="0"/>
              <a:t>Institutional obstacles</a:t>
            </a:r>
            <a:endParaRPr lang="en-US" sz="2000" dirty="0"/>
          </a:p>
          <a:p>
            <a:pPr lvl="1"/>
            <a:r>
              <a:rPr lang="en-US" sz="2000" dirty="0" smtClean="0"/>
              <a:t>Poor communication</a:t>
            </a:r>
          </a:p>
          <a:p>
            <a:pPr lvl="1"/>
            <a:r>
              <a:rPr lang="en-US" sz="2000" dirty="0" smtClean="0"/>
              <a:t>Boundary issues</a:t>
            </a:r>
          </a:p>
          <a:p>
            <a:pPr lvl="1"/>
            <a:endParaRPr lang="en-US" dirty="0"/>
          </a:p>
        </p:txBody>
      </p:sp>
      <p:pic>
        <p:nvPicPr>
          <p:cNvPr id="28674" name="Picture 2" descr="C:\Users\Dr Mahone\AppData\Local\Microsoft\Windows\Temporary Internet Files\Content.IE5\GFAJNO2U\nurse-lamp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24" y="4572000"/>
            <a:ext cx="3844536" cy="186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5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00200"/>
          </a:xfrm>
        </p:spPr>
        <p:txBody>
          <a:bodyPr/>
          <a:lstStyle/>
          <a:p>
            <a:r>
              <a:rPr lang="en-US" sz="4400" dirty="0"/>
              <a:t>Nurse/Patient Relationship </a:t>
            </a:r>
            <a:br>
              <a:rPr lang="en-US" sz="4400" dirty="0"/>
            </a:br>
            <a:r>
              <a:rPr lang="en-US" sz="4400" dirty="0"/>
              <a:t>as Sacred Covenant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1800"/>
            <a:ext cx="7620000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“As nurses we are privileged to be allowed into the </a:t>
            </a:r>
            <a:r>
              <a:rPr lang="en-US" b="1" i="1" dirty="0"/>
              <a:t>most intimate </a:t>
            </a:r>
            <a:r>
              <a:rPr lang="en-US" dirty="0"/>
              <a:t>points of people’s lives when they are at their </a:t>
            </a:r>
            <a:r>
              <a:rPr lang="en-US" b="1" i="1" dirty="0"/>
              <a:t>most vulnerable</a:t>
            </a:r>
            <a:r>
              <a:rPr lang="en-US" dirty="0"/>
              <a:t>. We view the nurse-patient relationship as </a:t>
            </a:r>
            <a:r>
              <a:rPr lang="en-US" b="1" i="1" dirty="0"/>
              <a:t>sacred</a:t>
            </a:r>
            <a:r>
              <a:rPr lang="en-US" dirty="0"/>
              <a:t> because of the </a:t>
            </a:r>
            <a:r>
              <a:rPr lang="en-US" b="1" i="1" dirty="0"/>
              <a:t>intimacy and spirituality of that connection</a:t>
            </a:r>
            <a:r>
              <a:rPr lang="en-US" b="1" i="1" dirty="0" smtClean="0"/>
              <a:t>.”</a:t>
            </a:r>
          </a:p>
          <a:p>
            <a:pPr marL="0" indent="0" algn="r">
              <a:buNone/>
            </a:pPr>
            <a:r>
              <a:rPr lang="en-US" dirty="0" smtClean="0"/>
              <a:t>- Dr. Ann Hershberger</a:t>
            </a:r>
            <a:endParaRPr lang="en-US" dirty="0"/>
          </a:p>
        </p:txBody>
      </p:sp>
      <p:pic>
        <p:nvPicPr>
          <p:cNvPr id="29698" name="Picture 2" descr="C:\Users\Dr Mahone\AppData\Local\Microsoft\Windows\Temporary Internet Files\Content.IE5\HFA188FC\SJ-Faithclosepin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09" y="5390164"/>
            <a:ext cx="5257800" cy="148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038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676400"/>
          </a:xfrm>
        </p:spPr>
        <p:txBody>
          <a:bodyPr/>
          <a:lstStyle/>
          <a:p>
            <a:r>
              <a:rPr lang="en-US" sz="4400" dirty="0"/>
              <a:t>Nurse/Patient Relationship </a:t>
            </a:r>
            <a:br>
              <a:rPr lang="en-US" sz="4400" dirty="0"/>
            </a:br>
            <a:r>
              <a:rPr lang="en-US" sz="4400" dirty="0"/>
              <a:t>as Sacred Covenant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10600" cy="48006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200" dirty="0" smtClean="0"/>
              <a:t>Bonds </a:t>
            </a:r>
            <a:r>
              <a:rPr lang="en-US" sz="2200" dirty="0"/>
              <a:t>of </a:t>
            </a:r>
            <a:r>
              <a:rPr lang="en-US" sz="2200" b="1" i="1" dirty="0"/>
              <a:t>loyalty &amp; responsibility</a:t>
            </a:r>
          </a:p>
          <a:p>
            <a:pPr lvl="1"/>
            <a:r>
              <a:rPr lang="en-US" sz="2200" b="1" i="1" dirty="0"/>
              <a:t>Mutual obligation </a:t>
            </a:r>
            <a:r>
              <a:rPr lang="en-US" sz="2200" dirty="0"/>
              <a:t>(unspoken)</a:t>
            </a:r>
          </a:p>
          <a:p>
            <a:pPr lvl="1"/>
            <a:r>
              <a:rPr lang="en-US" sz="2200" dirty="0"/>
              <a:t>No conditions for </a:t>
            </a:r>
            <a:r>
              <a:rPr lang="en-US" sz="2200" b="1" i="1" dirty="0"/>
              <a:t>faithfulness</a:t>
            </a:r>
          </a:p>
          <a:p>
            <a:pPr lvl="1"/>
            <a:r>
              <a:rPr lang="en-US" sz="2200" b="1" i="1" dirty="0"/>
              <a:t>No return </a:t>
            </a:r>
            <a:r>
              <a:rPr lang="en-US" sz="2200" dirty="0"/>
              <a:t>for good services</a:t>
            </a:r>
          </a:p>
          <a:p>
            <a:pPr lvl="1"/>
            <a:r>
              <a:rPr lang="en-US" sz="2200" b="1" i="1" dirty="0"/>
              <a:t>Approaches</a:t>
            </a:r>
            <a:r>
              <a:rPr lang="en-US" sz="2200" dirty="0"/>
              <a:t>:</a:t>
            </a:r>
          </a:p>
          <a:p>
            <a:pPr lvl="2"/>
            <a:r>
              <a:rPr lang="en-US" sz="2200" dirty="0"/>
              <a:t>Advocacy</a:t>
            </a:r>
          </a:p>
          <a:p>
            <a:pPr lvl="2"/>
            <a:r>
              <a:rPr lang="en-US" sz="2200" dirty="0"/>
              <a:t>Agape love</a:t>
            </a:r>
          </a:p>
          <a:p>
            <a:pPr lvl="2"/>
            <a:r>
              <a:rPr lang="en-US" sz="2200" dirty="0"/>
              <a:t>Empowerment</a:t>
            </a:r>
          </a:p>
          <a:p>
            <a:pPr lvl="2"/>
            <a:r>
              <a:rPr lang="en-US" sz="2200" dirty="0"/>
              <a:t>Grace</a:t>
            </a:r>
          </a:p>
          <a:p>
            <a:pPr lvl="2"/>
            <a:r>
              <a:rPr lang="en-US" sz="2200" dirty="0"/>
              <a:t>Justice</a:t>
            </a:r>
          </a:p>
          <a:p>
            <a:pPr lvl="2"/>
            <a:r>
              <a:rPr lang="en-US" sz="2200" dirty="0"/>
              <a:t>Partnership</a:t>
            </a:r>
          </a:p>
          <a:p>
            <a:pPr lvl="2"/>
            <a:r>
              <a:rPr lang="en-US" sz="2200" dirty="0"/>
              <a:t>Presence</a:t>
            </a:r>
          </a:p>
          <a:p>
            <a:pPr lvl="2"/>
            <a:r>
              <a:rPr lang="en-US" sz="2200" dirty="0"/>
              <a:t>Reconciliation</a:t>
            </a:r>
          </a:p>
          <a:p>
            <a:pPr lvl="2"/>
            <a:r>
              <a:rPr lang="en-US" sz="2200" dirty="0"/>
              <a:t>Service</a:t>
            </a:r>
          </a:p>
          <a:p>
            <a:pPr lvl="1"/>
            <a:endParaRPr lang="en-US" dirty="0"/>
          </a:p>
        </p:txBody>
      </p:sp>
      <p:pic>
        <p:nvPicPr>
          <p:cNvPr id="30725" name="Picture 5" descr="C:\Users\Dr Mahone\AppData\Local\Microsoft\Windows\Temporary Internet Files\Content.IE5\GFAJNO2U\hope-faith-lov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290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868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Nurse/Patient Relationship </a:t>
            </a:r>
            <a:br>
              <a:rPr lang="en-US" sz="4400" dirty="0"/>
            </a:br>
            <a:r>
              <a:rPr lang="en-US" sz="4400" dirty="0"/>
              <a:t>as Sacred Covenant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525963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Blends </a:t>
            </a:r>
            <a:r>
              <a:rPr lang="en-US" sz="2800" dirty="0"/>
              <a:t>art, science, &amp; spirit of </a:t>
            </a:r>
            <a:r>
              <a:rPr lang="en-US" sz="2800" b="1" i="1" dirty="0"/>
              <a:t>unselfish devotion</a:t>
            </a:r>
          </a:p>
          <a:p>
            <a:pPr lvl="1"/>
            <a:r>
              <a:rPr lang="en-US" sz="2800" dirty="0"/>
              <a:t>Nursing is “ a </a:t>
            </a:r>
            <a:r>
              <a:rPr lang="en-US" sz="2800" b="1" i="1" dirty="0"/>
              <a:t>sacred ministry </a:t>
            </a:r>
            <a:r>
              <a:rPr lang="en-US" sz="2800" dirty="0"/>
              <a:t>of health care or health promotion”</a:t>
            </a:r>
          </a:p>
          <a:p>
            <a:pPr lvl="2"/>
            <a:r>
              <a:rPr lang="en-US" sz="2800" dirty="0"/>
              <a:t>A </a:t>
            </a:r>
            <a:r>
              <a:rPr lang="en-US" sz="2800" dirty="0" smtClean="0"/>
              <a:t>sacred </a:t>
            </a:r>
            <a:r>
              <a:rPr lang="en-US" sz="2800" b="1" i="1" dirty="0"/>
              <a:t>covenant</a:t>
            </a:r>
          </a:p>
          <a:p>
            <a:pPr lvl="2"/>
            <a:r>
              <a:rPr lang="en-US" sz="2800" dirty="0"/>
              <a:t>Desire for </a:t>
            </a:r>
            <a:r>
              <a:rPr lang="en-US" sz="2800" b="1" i="1" dirty="0"/>
              <a:t>wholeness</a:t>
            </a:r>
            <a:r>
              <a:rPr lang="en-US" sz="2800" dirty="0"/>
              <a:t> for the patient</a:t>
            </a:r>
          </a:p>
          <a:p>
            <a:pPr lvl="2"/>
            <a:r>
              <a:rPr lang="en-US" sz="2800" dirty="0"/>
              <a:t>Holy </a:t>
            </a:r>
            <a:r>
              <a:rPr lang="en-US" sz="2800" b="1" i="1" dirty="0"/>
              <a:t>calling/vocation</a:t>
            </a:r>
            <a:r>
              <a:rPr lang="en-US" sz="2800" dirty="0"/>
              <a:t> within </a:t>
            </a:r>
            <a:r>
              <a:rPr lang="en-US" sz="2800" dirty="0" smtClean="0"/>
              <a:t>a </a:t>
            </a:r>
            <a:r>
              <a:rPr lang="en-US" sz="2800" dirty="0"/>
              <a:t>faith context</a:t>
            </a:r>
          </a:p>
          <a:p>
            <a:pPr lvl="2"/>
            <a:r>
              <a:rPr lang="en-US" sz="2800" b="1" i="1" dirty="0"/>
              <a:t>Sacredness</a:t>
            </a:r>
            <a:r>
              <a:rPr lang="en-US" sz="2800" dirty="0"/>
              <a:t> about the space created in nurse-patient relationship</a:t>
            </a:r>
          </a:p>
          <a:p>
            <a:pPr lvl="1"/>
            <a:endParaRPr lang="en-US" dirty="0"/>
          </a:p>
        </p:txBody>
      </p:sp>
      <p:pic>
        <p:nvPicPr>
          <p:cNvPr id="31746" name="Picture 2" descr="C:\Users\Dr Mahone\AppData\Local\Microsoft\Windows\Temporary Internet Files\Content.IE5\S5WR6K2G\__faith_png_by_marifmm-d6mpk9b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15000"/>
            <a:ext cx="2869803" cy="154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3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Ethics: 3 Basic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1) </a:t>
            </a:r>
            <a:r>
              <a:rPr lang="en-US" sz="2000" b="1" dirty="0" smtClean="0"/>
              <a:t>Virtue Theory</a:t>
            </a:r>
            <a:r>
              <a:rPr lang="en-US" sz="2000" dirty="0" smtClean="0"/>
              <a:t>: </a:t>
            </a:r>
          </a:p>
          <a:p>
            <a:pPr lvl="1"/>
            <a:r>
              <a:rPr lang="en-US" sz="2000" dirty="0" smtClean="0"/>
              <a:t>Good is defined as that which is consistent with good character.</a:t>
            </a:r>
          </a:p>
          <a:p>
            <a:pPr lvl="1"/>
            <a:r>
              <a:rPr lang="en-US" sz="2000" dirty="0" smtClean="0"/>
              <a:t>Divine command theory: </a:t>
            </a:r>
          </a:p>
          <a:p>
            <a:pPr lvl="2"/>
            <a:r>
              <a:rPr lang="en-US" sz="2000" dirty="0" smtClean="0"/>
              <a:t>morality is dependent on God /we are to obey the commands of God /found in Judaism, Christianity, and Islam.</a:t>
            </a:r>
          </a:p>
          <a:p>
            <a:pPr lvl="2"/>
            <a:r>
              <a:rPr lang="en-US" sz="2000" dirty="0" smtClean="0"/>
              <a:t>Guided by 3 theological Virtues (Faith, Hope, Charity) or  4 cardinal virtues of Plato (Wisdom, Courage, Temperance, Justice)</a:t>
            </a:r>
          </a:p>
          <a:p>
            <a:pPr lvl="2"/>
            <a:r>
              <a:rPr lang="en-US" sz="2000" dirty="0" smtClean="0"/>
              <a:t>Humility is a virtue, a corrective to pride</a:t>
            </a:r>
          </a:p>
          <a:p>
            <a:pPr lvl="2"/>
            <a:r>
              <a:rPr lang="en-US" sz="2000" dirty="0" smtClean="0"/>
              <a:t>Spiritual maturity = discerning good &amp; evil</a:t>
            </a:r>
          </a:p>
          <a:p>
            <a:pPr lvl="1"/>
            <a:r>
              <a:rPr lang="en-US" sz="2000" dirty="0" smtClean="0"/>
              <a:t>Human flourishing, is it what nurtures/ nourishes, leading to fully actualized human beings &amp; human excellence?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2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391400" cy="62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4084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Nursing Relational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Framework &amp; Spirituality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holistic care providers, we do not back away from assessing and addressing </a:t>
            </a:r>
            <a:r>
              <a:rPr lang="en-US" b="1" i="1" dirty="0" smtClean="0"/>
              <a:t>spiritual needs </a:t>
            </a:r>
            <a:r>
              <a:rPr lang="en-US" dirty="0" smtClean="0"/>
              <a:t>of our patients</a:t>
            </a:r>
          </a:p>
          <a:p>
            <a:r>
              <a:rPr lang="en-US" b="1" i="1" dirty="0" smtClean="0"/>
              <a:t>Self-disclosure</a:t>
            </a:r>
            <a:r>
              <a:rPr lang="en-US" dirty="0" smtClean="0"/>
              <a:t> &amp; therapeutic use of self:</a:t>
            </a:r>
          </a:p>
          <a:p>
            <a:pPr lvl="1"/>
            <a:r>
              <a:rPr lang="en-US" sz="2400" dirty="0" smtClean="0"/>
              <a:t>talking about our own faith experiences, relationships, values</a:t>
            </a:r>
          </a:p>
          <a:p>
            <a:pPr lvl="1"/>
            <a:r>
              <a:rPr lang="en-US" sz="2400" dirty="0" smtClean="0"/>
              <a:t>to connect with the patient/build </a:t>
            </a:r>
            <a:r>
              <a:rPr lang="en-US" sz="2400" b="1" i="1" dirty="0" smtClean="0"/>
              <a:t>rapport</a:t>
            </a:r>
            <a:r>
              <a:rPr lang="en-US" sz="2400" dirty="0" smtClean="0"/>
              <a:t> with the patient</a:t>
            </a:r>
          </a:p>
          <a:p>
            <a:pPr lvl="1"/>
            <a:r>
              <a:rPr lang="en-US" sz="2400" dirty="0" smtClean="0"/>
              <a:t>used </a:t>
            </a:r>
            <a:r>
              <a:rPr lang="en-US" sz="2400" dirty="0"/>
              <a:t>with </a:t>
            </a:r>
            <a:r>
              <a:rPr lang="en-US" sz="2400" b="1" i="1" dirty="0"/>
              <a:t>discretio</a:t>
            </a:r>
            <a:r>
              <a:rPr lang="en-US" sz="2400" dirty="0"/>
              <a:t>n, </a:t>
            </a:r>
            <a:r>
              <a:rPr lang="en-US" sz="2400" dirty="0" smtClean="0"/>
              <a:t>remembering </a:t>
            </a:r>
            <a:r>
              <a:rPr lang="en-US" sz="2400" dirty="0"/>
              <a:t>that </a:t>
            </a:r>
            <a:r>
              <a:rPr lang="en-US" sz="2400" dirty="0" smtClean="0"/>
              <a:t>the focus is always the patient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62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00200"/>
          </a:xfrm>
        </p:spPr>
        <p:txBody>
          <a:bodyPr/>
          <a:lstStyle/>
          <a:p>
            <a:r>
              <a:rPr lang="en-US" sz="4400" dirty="0"/>
              <a:t>Nursing Relational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Framework </a:t>
            </a:r>
            <a:r>
              <a:rPr lang="en-US" sz="4400" dirty="0"/>
              <a:t>&amp; </a:t>
            </a:r>
            <a:r>
              <a:rPr lang="en-US" sz="4400" dirty="0" smtClean="0"/>
              <a:t>Spirituality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962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Are we morally obligated to offer this domain of ourselves in our therapeutic relationships?</a:t>
            </a:r>
          </a:p>
          <a:p>
            <a:r>
              <a:rPr lang="en-US" dirty="0" smtClean="0"/>
              <a:t>Does this apply – no matter what our religious affiliations are?</a:t>
            </a:r>
          </a:p>
          <a:p>
            <a:r>
              <a:rPr lang="en-US" dirty="0" smtClean="0"/>
              <a:t>Will our holistic nursing care be enhanced if we embrace/offer this domain?</a:t>
            </a:r>
            <a:endParaRPr lang="en-US" dirty="0"/>
          </a:p>
          <a:p>
            <a:r>
              <a:rPr lang="en-US" dirty="0" smtClean="0"/>
              <a:t>Is there an ethical imperative to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not only embrace therapeutic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relationships, but also every/any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aspect of our patient’s life?</a:t>
            </a:r>
          </a:p>
          <a:p>
            <a:endParaRPr lang="en-US" dirty="0"/>
          </a:p>
        </p:txBody>
      </p:sp>
      <p:pic>
        <p:nvPicPr>
          <p:cNvPr id="32778" name="Picture 10" descr="C:\Users\Dr Mahone\AppData\Local\Microsoft\Windows\Temporary Internet Files\Content.IE5\HFA188FC\health%20care%20symbo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77218"/>
            <a:ext cx="3306510" cy="2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655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139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81" name="Picture 9" descr="C:\Users\ih3xn\AppData\Local\Microsoft\Windows\Temporary Internet Files\Content.IE5\KMTMC36O\5428728111_e42a4fe08c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676400"/>
            <a:ext cx="8128000" cy="49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8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918" y="769441"/>
            <a:ext cx="8991600" cy="5917468"/>
          </a:xfrm>
        </p:spPr>
        <p:txBody>
          <a:bodyPr>
            <a:noAutofit/>
          </a:bodyPr>
          <a:lstStyle/>
          <a:p>
            <a:pPr indent="-457200" algn="l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   Doherty</a:t>
            </a:r>
            <a:r>
              <a:rPr lang="en-US" sz="2000" dirty="0"/>
              <a:t>, W. (1991). Virtue ethics: The person of the therapist. Ethics. Not just </a:t>
            </a:r>
            <a:r>
              <a:rPr lang="en-US" sz="2000" dirty="0" smtClean="0"/>
              <a:t>black </a:t>
            </a:r>
            <a:r>
              <a:rPr lang="en-US" sz="2000" dirty="0"/>
              <a:t>&amp; white. </a:t>
            </a:r>
            <a:r>
              <a:rPr lang="en-US" sz="2000" i="1" dirty="0"/>
              <a:t>Newsletter of the American Family Academy</a:t>
            </a:r>
            <a:r>
              <a:rPr lang="en-US" sz="2000" dirty="0"/>
              <a:t>, 46, 19-21. </a:t>
            </a:r>
            <a:br>
              <a:rPr lang="en-US" sz="2000" dirty="0"/>
            </a:br>
            <a:r>
              <a:rPr lang="en-US" sz="2000" dirty="0" smtClean="0"/>
              <a:t>     Hershberger</a:t>
            </a:r>
            <a:r>
              <a:rPr lang="en-US" sz="2000" dirty="0"/>
              <a:t>, A. (2010). Sacred Covenant: The Nature of the Nurse-Patient </a:t>
            </a:r>
            <a:r>
              <a:rPr lang="en-US" sz="2000" dirty="0" smtClean="0"/>
              <a:t>	Relationship </a:t>
            </a:r>
            <a:r>
              <a:rPr lang="en-US" sz="2000" dirty="0"/>
              <a:t>in an Anabaptist Context. Unpublished manuscript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   Lachman</a:t>
            </a:r>
            <a:r>
              <a:rPr lang="en-US" sz="2000" dirty="0"/>
              <a:t>, V. (2009). Practical Use of the Nursing Code of Ethics: Part I. </a:t>
            </a:r>
            <a:r>
              <a:rPr lang="en-US" sz="2000" i="1" dirty="0" smtClean="0"/>
              <a:t>MEDSURGE </a:t>
            </a:r>
            <a:r>
              <a:rPr lang="en-US" sz="2000" i="1" dirty="0"/>
              <a:t>Nursing</a:t>
            </a:r>
            <a:r>
              <a:rPr lang="en-US" sz="2000" dirty="0"/>
              <a:t>, 16(1), 55-57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   O'Brien</a:t>
            </a:r>
            <a:r>
              <a:rPr lang="en-US" sz="2000" dirty="0"/>
              <a:t>, M. (2014). Spirituality in Nursing: Standing on Holy Ground (5th ed</a:t>
            </a:r>
            <a:r>
              <a:rPr lang="en-US" sz="2000" dirty="0" smtClean="0"/>
              <a:t>.). Burlington</a:t>
            </a:r>
            <a:r>
              <a:rPr lang="en-US" sz="2000" dirty="0"/>
              <a:t>: Jones &amp; Bartlett Learning. </a:t>
            </a:r>
            <a:br>
              <a:rPr lang="en-US" sz="2000" dirty="0"/>
            </a:br>
            <a:r>
              <a:rPr lang="en-US" sz="2000" dirty="0" smtClean="0"/>
              <a:t>     Peplau</a:t>
            </a:r>
            <a:r>
              <a:rPr lang="en-US" sz="2000" dirty="0"/>
              <a:t>, H. E. (1952). Interpersonal Relations in Nursing. New York: G. P. Putnam </a:t>
            </a:r>
            <a:r>
              <a:rPr lang="en-US" sz="2000" dirty="0" smtClean="0"/>
              <a:t>&amp; </a:t>
            </a:r>
            <a:r>
              <a:rPr lang="en-US" sz="2000" dirty="0"/>
              <a:t>Sons.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Reich</a:t>
            </a:r>
            <a:r>
              <a:rPr lang="en-US" sz="2000" dirty="0"/>
              <a:t>, R. (2009). Relational Capital. Retrieved </a:t>
            </a:r>
            <a:r>
              <a:rPr lang="en-US" sz="2000" dirty="0" smtClean="0"/>
              <a:t>from </a:t>
            </a:r>
            <a:r>
              <a:rPr lang="en-US" sz="2000" dirty="0" smtClean="0">
                <a:hlinkClick r:id="rId2"/>
              </a:rPr>
              <a:t>www.WashingtonSpeakers.com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Seaburn </a:t>
            </a:r>
            <a:r>
              <a:rPr lang="en-US" sz="2000" dirty="0"/>
              <a:t>DB, McDaniel SH, Kim S, &amp; Bassen D. (2004). The role of the family in </a:t>
            </a:r>
            <a:r>
              <a:rPr lang="en-US" sz="2000" dirty="0" smtClean="0"/>
              <a:t>resolving </a:t>
            </a:r>
            <a:r>
              <a:rPr lang="en-US" sz="2000" dirty="0"/>
              <a:t>bioethical dilemmas: clinical insights from a family systems </a:t>
            </a:r>
            <a:r>
              <a:rPr lang="en-US" sz="2000" dirty="0" smtClean="0"/>
              <a:t>perspective</a:t>
            </a:r>
            <a:r>
              <a:rPr lang="en-US" sz="2000" dirty="0"/>
              <a:t>. </a:t>
            </a:r>
            <a:r>
              <a:rPr lang="en-US" sz="2000" i="1" dirty="0"/>
              <a:t>Journal of Clinical Ethics</a:t>
            </a:r>
            <a:r>
              <a:rPr lang="en-US" sz="2000" dirty="0"/>
              <a:t>, 15(2), 123-134.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</a:t>
            </a:r>
            <a:r>
              <a:rPr lang="en-US" sz="2000" dirty="0" smtClean="0"/>
              <a:t>Ulrich</a:t>
            </a:r>
            <a:r>
              <a:rPr lang="en-US" sz="2000" dirty="0"/>
              <a:t>, C. M. (2012). In Hall C. (Ed.), Nursing Ethics in Everyday Practice: A </a:t>
            </a:r>
            <a:r>
              <a:rPr lang="en-US" sz="2000" dirty="0" smtClean="0"/>
              <a:t>Step-by-Step </a:t>
            </a:r>
            <a:r>
              <a:rPr lang="en-US" sz="2000" dirty="0"/>
              <a:t>Guide. US: Sigma Theta Tau International.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600200" y="0"/>
            <a:ext cx="586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Reference List</a:t>
            </a:r>
          </a:p>
        </p:txBody>
      </p:sp>
    </p:spTree>
    <p:extLst>
      <p:ext uri="{BB962C8B-B14F-4D97-AF65-F5344CB8AC3E}">
        <p14:creationId xmlns:p14="http://schemas.microsoft.com/office/powerpoint/2010/main" val="413199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Ethics: 3 Basic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7522"/>
            <a:ext cx="73914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2) </a:t>
            </a:r>
            <a:r>
              <a:rPr lang="en-US" b="1" dirty="0" smtClean="0"/>
              <a:t>Deontological </a:t>
            </a:r>
            <a:r>
              <a:rPr lang="en-US" b="1" dirty="0"/>
              <a:t>Theory </a:t>
            </a:r>
          </a:p>
          <a:p>
            <a:pPr lvl="1"/>
            <a:r>
              <a:rPr lang="en-US" sz="2400" dirty="0"/>
              <a:t>Duty, obligation, necessity, consistent with moral duty</a:t>
            </a:r>
          </a:p>
          <a:p>
            <a:pPr lvl="1"/>
            <a:r>
              <a:rPr lang="en-US" sz="2400" dirty="0"/>
              <a:t>Human Rights tradition = equality and </a:t>
            </a:r>
            <a:r>
              <a:rPr lang="en-US" sz="2400" dirty="0" smtClean="0"/>
              <a:t>autonomy</a:t>
            </a:r>
            <a:endParaRPr lang="en-US" sz="2400" dirty="0"/>
          </a:p>
          <a:p>
            <a:pPr lvl="1"/>
            <a:r>
              <a:rPr lang="en-US" sz="2400" dirty="0"/>
              <a:t>Consequences do not matter – only motivation/intent</a:t>
            </a:r>
          </a:p>
          <a:p>
            <a:endParaRPr lang="en-US" dirty="0"/>
          </a:p>
        </p:txBody>
      </p:sp>
      <p:pic>
        <p:nvPicPr>
          <p:cNvPr id="8195" name="Picture 3" descr="C:\Users\Dr Mahone\AppData\Local\Microsoft\Windows\Temporary Internet Files\Content.IE5\GFAJNO2U\16251-illustration-of-a-nurse-pv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584" y="4069222"/>
            <a:ext cx="212341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6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Ethics: 3 Basic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3200400"/>
          </a:xfrm>
        </p:spPr>
        <p:txBody>
          <a:bodyPr/>
          <a:lstStyle/>
          <a:p>
            <a:r>
              <a:rPr lang="en-US" dirty="0"/>
              <a:t>3) </a:t>
            </a:r>
            <a:r>
              <a:rPr lang="en-US" b="1" dirty="0"/>
              <a:t>Utilitarian Theory</a:t>
            </a:r>
          </a:p>
          <a:p>
            <a:pPr marL="0" indent="0">
              <a:buNone/>
            </a:pPr>
            <a:r>
              <a:rPr lang="en-US" dirty="0"/>
              <a:t>Acts are good based on their consequences.</a:t>
            </a:r>
          </a:p>
          <a:p>
            <a:pPr marL="0" indent="0">
              <a:buNone/>
            </a:pPr>
            <a:r>
              <a:rPr lang="en-US" dirty="0"/>
              <a:t>Brings about greatest good for greatest number</a:t>
            </a:r>
          </a:p>
          <a:p>
            <a:pPr marL="0" indent="0">
              <a:buNone/>
            </a:pPr>
            <a:r>
              <a:rPr lang="en-US" dirty="0"/>
              <a:t>To cause suffering to individuals may be justified to minimize or avoid communal suffering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1066800"/>
          </a:xfrm>
        </p:spPr>
        <p:txBody>
          <a:bodyPr/>
          <a:lstStyle/>
          <a:p>
            <a:r>
              <a:rPr lang="en-US" sz="4400" dirty="0"/>
              <a:t>Nursing &amp; </a:t>
            </a:r>
            <a:r>
              <a:rPr lang="en-US" sz="4400" dirty="0" smtClean="0"/>
              <a:t>the </a:t>
            </a:r>
            <a:r>
              <a:rPr lang="en-US" sz="4400" i="1" dirty="0" smtClean="0"/>
              <a:t>Affordable </a:t>
            </a:r>
            <a:r>
              <a:rPr lang="en-US" sz="4400" i="1" dirty="0"/>
              <a:t>Care </a:t>
            </a:r>
            <a:r>
              <a:rPr lang="en-US" sz="4400" i="1" dirty="0" smtClean="0"/>
              <a:t>Act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200" i="1" dirty="0" smtClean="0"/>
              <a:t>Affordable </a:t>
            </a:r>
            <a:r>
              <a:rPr lang="en-US" sz="2200" i="1" dirty="0"/>
              <a:t>Care Act </a:t>
            </a:r>
          </a:p>
          <a:p>
            <a:pPr lvl="1"/>
            <a:r>
              <a:rPr lang="en-US" sz="2200" dirty="0"/>
              <a:t>Rebalances acute care </a:t>
            </a:r>
            <a:r>
              <a:rPr lang="en-US" sz="2200" dirty="0" smtClean="0"/>
              <a:t>model = values prevention &amp; quality of life</a:t>
            </a:r>
            <a:endParaRPr lang="en-US" sz="2200" dirty="0"/>
          </a:p>
          <a:p>
            <a:pPr lvl="1"/>
            <a:r>
              <a:rPr lang="en-US" sz="2200" dirty="0" smtClean="0"/>
              <a:t>Focuses </a:t>
            </a:r>
            <a:r>
              <a:rPr lang="en-US" sz="2200" dirty="0"/>
              <a:t>on</a:t>
            </a:r>
            <a:r>
              <a:rPr lang="en-US" sz="2200" dirty="0" smtClean="0"/>
              <a:t>:</a:t>
            </a:r>
          </a:p>
          <a:p>
            <a:pPr lvl="2"/>
            <a:r>
              <a:rPr lang="en-US" sz="2200" dirty="0"/>
              <a:t>Managing chronic illnesses</a:t>
            </a:r>
          </a:p>
          <a:p>
            <a:pPr lvl="2"/>
            <a:r>
              <a:rPr lang="en-US" sz="2200" dirty="0"/>
              <a:t>Primary Care (care co-ordination, prevention, wellness)</a:t>
            </a:r>
          </a:p>
          <a:p>
            <a:pPr lvl="2"/>
            <a:r>
              <a:rPr lang="en-US" sz="2200" dirty="0"/>
              <a:t>Prevention of adverse events </a:t>
            </a:r>
            <a:r>
              <a:rPr lang="en-US" sz="2200" dirty="0" smtClean="0"/>
              <a:t>inpatient</a:t>
            </a:r>
            <a:endParaRPr lang="en-US" sz="2200" dirty="0"/>
          </a:p>
          <a:p>
            <a:pPr lvl="1"/>
            <a:r>
              <a:rPr lang="en-US" sz="2200" dirty="0" smtClean="0"/>
              <a:t>Offers better:</a:t>
            </a:r>
          </a:p>
          <a:p>
            <a:pPr lvl="2"/>
            <a:r>
              <a:rPr lang="en-US" sz="2200" dirty="0" smtClean="0"/>
              <a:t>Mental health services</a:t>
            </a:r>
          </a:p>
          <a:p>
            <a:pPr lvl="2"/>
            <a:r>
              <a:rPr lang="en-US" sz="2200" dirty="0" smtClean="0"/>
              <a:t>School health services</a:t>
            </a:r>
          </a:p>
          <a:p>
            <a:pPr lvl="2"/>
            <a:r>
              <a:rPr lang="en-US" sz="2200" dirty="0" smtClean="0"/>
              <a:t>Long-term care</a:t>
            </a:r>
          </a:p>
          <a:p>
            <a:pPr lvl="2"/>
            <a:r>
              <a:rPr lang="en-US" sz="2200" dirty="0" smtClean="0"/>
              <a:t>Palliative care</a:t>
            </a:r>
          </a:p>
          <a:p>
            <a:pPr lvl="2"/>
            <a:endParaRPr lang="en-US" dirty="0"/>
          </a:p>
        </p:txBody>
      </p:sp>
      <p:pic>
        <p:nvPicPr>
          <p:cNvPr id="9219" name="Picture 3" descr="C:\Users\Dr Mahone\AppData\Local\Microsoft\Windows\Temporary Internet Files\Content.IE5\HFA188FC\ACA_Symbol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65932"/>
            <a:ext cx="2047875" cy="229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1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98" y="304800"/>
            <a:ext cx="9038602" cy="838200"/>
          </a:xfrm>
        </p:spPr>
        <p:txBody>
          <a:bodyPr/>
          <a:lstStyle/>
          <a:p>
            <a:r>
              <a:rPr lang="en-US" sz="4400" dirty="0"/>
              <a:t>Nursing &amp; </a:t>
            </a:r>
            <a:r>
              <a:rPr lang="en-US" sz="4400" dirty="0" smtClean="0"/>
              <a:t>the </a:t>
            </a:r>
            <a:r>
              <a:rPr lang="en-US" sz="4400" i="1" dirty="0" smtClean="0"/>
              <a:t>Affordable </a:t>
            </a:r>
            <a:r>
              <a:rPr lang="en-US" sz="4400" i="1" dirty="0"/>
              <a:t>Care </a:t>
            </a:r>
            <a:r>
              <a:rPr lang="en-US" sz="4400" i="1" dirty="0" smtClean="0"/>
              <a:t>Act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Continuous healing </a:t>
            </a:r>
            <a:r>
              <a:rPr lang="en-US" sz="2000" dirty="0"/>
              <a:t>r</a:t>
            </a:r>
            <a:r>
              <a:rPr lang="en-US" sz="2000" dirty="0" smtClean="0"/>
              <a:t>elationships needed in:</a:t>
            </a:r>
          </a:p>
          <a:p>
            <a:pPr lvl="1"/>
            <a:r>
              <a:rPr lang="en-US" sz="2000" dirty="0"/>
              <a:t>Care co-ordination</a:t>
            </a:r>
          </a:p>
          <a:p>
            <a:pPr lvl="1"/>
            <a:r>
              <a:rPr lang="en-US" sz="2000" dirty="0"/>
              <a:t>Patient-centered </a:t>
            </a:r>
            <a:r>
              <a:rPr lang="en-US" sz="2000" dirty="0" smtClean="0"/>
              <a:t>care (shared decision making)</a:t>
            </a:r>
            <a:endParaRPr lang="en-US" sz="2000" dirty="0"/>
          </a:p>
          <a:p>
            <a:pPr lvl="1"/>
            <a:r>
              <a:rPr lang="en-US" sz="2000" dirty="0"/>
              <a:t>Care partnerships</a:t>
            </a:r>
          </a:p>
          <a:p>
            <a:pPr lvl="1"/>
            <a:r>
              <a:rPr lang="en-US" sz="2000" dirty="0" smtClean="0"/>
              <a:t>Population health</a:t>
            </a:r>
          </a:p>
          <a:p>
            <a:r>
              <a:rPr lang="en-US" sz="2000" dirty="0" smtClean="0"/>
              <a:t>Ability to read context cues</a:t>
            </a:r>
          </a:p>
          <a:p>
            <a:r>
              <a:rPr lang="en-US" sz="2000" dirty="0" smtClean="0"/>
              <a:t>Ethics of choices/ better choices/ effects of choices</a:t>
            </a:r>
          </a:p>
          <a:p>
            <a:r>
              <a:rPr lang="en-US" sz="2000" dirty="0" smtClean="0"/>
              <a:t>Need care </a:t>
            </a:r>
            <a:r>
              <a:rPr lang="en-US" sz="2000" dirty="0"/>
              <a:t>t</a:t>
            </a:r>
            <a:r>
              <a:rPr lang="en-US" sz="2000" dirty="0" smtClean="0"/>
              <a:t>eam to be:</a:t>
            </a:r>
          </a:p>
          <a:p>
            <a:pPr lvl="1"/>
            <a:r>
              <a:rPr 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Problem-solvers (vs prescribers)</a:t>
            </a: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Creative </a:t>
            </a:r>
            <a:r>
              <a:rPr 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thinkers(vs seekers of the status quo)</a:t>
            </a:r>
            <a:endParaRPr lang="en-US" sz="2000" dirty="0" smtClean="0"/>
          </a:p>
          <a:p>
            <a:r>
              <a:rPr lang="en-US" sz="2000" dirty="0" smtClean="0"/>
              <a:t>Responsible practitioners/relational skills/sharing responsibility = quality outcomes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64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r>
              <a:rPr lang="en-US" sz="4400" dirty="0"/>
              <a:t>Nursing &amp; the </a:t>
            </a:r>
            <a:r>
              <a:rPr lang="en-US" sz="4400" i="1" dirty="0" smtClean="0"/>
              <a:t>Affordable </a:t>
            </a:r>
            <a:r>
              <a:rPr lang="en-US" sz="4400" i="1" dirty="0"/>
              <a:t>Care </a:t>
            </a:r>
            <a:r>
              <a:rPr lang="en-US" sz="4400" i="1" dirty="0" smtClean="0"/>
              <a:t>Act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505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“Relationship is the most important ingredient in any approach to collaboration.”*</a:t>
            </a:r>
          </a:p>
          <a:p>
            <a:r>
              <a:rPr lang="en-US" sz="2800" b="1" i="1" dirty="0" smtClean="0"/>
              <a:t>Trust</a:t>
            </a:r>
            <a:r>
              <a:rPr lang="en-US" sz="2800" dirty="0" smtClean="0"/>
              <a:t> is the ingredient that builds &amp; sustains therapeutic relationships</a:t>
            </a:r>
          </a:p>
          <a:p>
            <a:r>
              <a:rPr lang="en-US" sz="2800" dirty="0" smtClean="0"/>
              <a:t>Relational ethics will play central role in future healthcare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5943600"/>
            <a:ext cx="450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*Seaburn, McDaniel, Kim &amp; Bassen, 2005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43" name="Picture 3" descr="C:\Users\Dr Mahone\AppData\Local\Microsoft\Windows\Temporary Internet Files\Content.IE5\GFAJNO2U\stethoscope-m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447800"/>
            <a:ext cx="1289810" cy="185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5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1172</TotalTime>
  <Words>1988</Words>
  <Application>Microsoft Office PowerPoint</Application>
  <PresentationFormat>On-screen Show (4:3)</PresentationFormat>
  <Paragraphs>364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Executive</vt:lpstr>
      <vt:lpstr>Office Theme</vt:lpstr>
      <vt:lpstr>1_Executive</vt:lpstr>
      <vt:lpstr>     NOVEMBER 5 &amp; 6, 2015 Craddock Terry Hotel &amp; Conference Center  1312 Commerce Street, Lynchburg, VA 24504 </vt:lpstr>
      <vt:lpstr>The Ethical Imperative of the Therapeutic Relationship </vt:lpstr>
      <vt:lpstr>Introduction</vt:lpstr>
      <vt:lpstr>Ethics: 3 Basic Theories</vt:lpstr>
      <vt:lpstr>Ethics: 3 Basic Theories</vt:lpstr>
      <vt:lpstr>Ethics: 3 Basic Theories</vt:lpstr>
      <vt:lpstr>Nursing &amp; the Affordable Care Act</vt:lpstr>
      <vt:lpstr>Nursing &amp; the Affordable Care Act</vt:lpstr>
      <vt:lpstr>Nursing &amp; the Affordable Care Act</vt:lpstr>
      <vt:lpstr>Nursing &amp; the Affordable Care Act</vt:lpstr>
      <vt:lpstr>PowerPoint Presentation</vt:lpstr>
      <vt:lpstr>Online Ethics Book</vt:lpstr>
      <vt:lpstr>IOM Future of Nursing Report</vt:lpstr>
      <vt:lpstr>IOM Future of Nursing Report</vt:lpstr>
      <vt:lpstr>IOM Future of Nursing Report</vt:lpstr>
      <vt:lpstr>New Legislation in California </vt:lpstr>
      <vt:lpstr>Statement of ANA Position: </vt:lpstr>
      <vt:lpstr>Hildegard </vt:lpstr>
      <vt:lpstr>Therapeutic Use of Self*</vt:lpstr>
      <vt:lpstr>Therapeutic Relationship</vt:lpstr>
      <vt:lpstr>Quality of Life/Care</vt:lpstr>
      <vt:lpstr>Trust</vt:lpstr>
      <vt:lpstr>Nursing Relational Framework</vt:lpstr>
      <vt:lpstr>Nursing Relational Framework</vt:lpstr>
      <vt:lpstr>Nursing Relational Framework</vt:lpstr>
      <vt:lpstr>Nursing Relational Framework</vt:lpstr>
      <vt:lpstr>Nursing Relational Framework</vt:lpstr>
      <vt:lpstr>Nursing Relational Framework</vt:lpstr>
      <vt:lpstr>Nursing Relational Framework</vt:lpstr>
      <vt:lpstr>Nursing Relational Framework</vt:lpstr>
      <vt:lpstr>Principles of Biomedical Ethics  vs Core Nursing Components*  </vt:lpstr>
      <vt:lpstr>Nursing Relational Framework</vt:lpstr>
      <vt:lpstr>Nursing Relational Framework</vt:lpstr>
      <vt:lpstr>Nursing Relational Framework</vt:lpstr>
      <vt:lpstr>Nursing Relational Framework</vt:lpstr>
      <vt:lpstr>Nursing Relational Framework</vt:lpstr>
      <vt:lpstr>Nurse/Patient Relationship  as Sacred Covenant</vt:lpstr>
      <vt:lpstr>Nurse/Patient Relationship  as Sacred Covenant</vt:lpstr>
      <vt:lpstr>Nurse/Patient Relationship  as Sacred Covenant</vt:lpstr>
      <vt:lpstr>PowerPoint Presentation</vt:lpstr>
      <vt:lpstr>Nursing Relational  Framework &amp; Spirituality</vt:lpstr>
      <vt:lpstr>Nursing Relational  Framework &amp; Spirituality</vt:lpstr>
      <vt:lpstr>The End</vt:lpstr>
      <vt:lpstr>       Doherty, W. (1991). Virtue ethics: The person of the therapist. Ethics. Not just black &amp; white. Newsletter of the American Family Academy, 46, 19-21.       Hershberger, A. (2010). Sacred Covenant: The Nature of the Nurse-Patient  Relationship in an Anabaptist Context. Unpublished manuscript.      Lachman, V. (2009). Practical Use of the Nursing Code of Ethics: Part I. MEDSURGE Nursing, 16(1), 55-57.      O'Brien, M. (2014). Spirituality in Nursing: Standing on Holy Ground (5th ed.). Burlington: Jones &amp; Bartlett Learning.       Peplau, H. E. (1952). Interpersonal Relations in Nursing. New York: G. P. Putnam &amp; Sons.       Reich, R. (2009). Relational Capital. Retrieved from www.WashingtonSpeakers.com      Seaburn DB, McDaniel SH, Kim S, &amp; Bassen D. (2004). The role of the family in resolving bioethical dilemmas: clinical insights from a family systems perspective. Journal of Clinical Ethics, 15(2), 123-134.       Ulrich, C. M. (2012). In Hall C. (Ed.), Nursing Ethics in Everyday Practice: A Step-by-Step Guide. US: Sigma Theta Tau International.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REVISITING THERAPEUTIC RELATIONSHIP IN NURSING: TOWARD A RELATIONAL ETHIC</dc:title>
  <dc:creator>ih3xn</dc:creator>
  <cp:lastModifiedBy>Dr Mahone</cp:lastModifiedBy>
  <cp:revision>112</cp:revision>
  <dcterms:created xsi:type="dcterms:W3CDTF">2015-02-05T19:01:31Z</dcterms:created>
  <dcterms:modified xsi:type="dcterms:W3CDTF">2015-11-05T18:01:26Z</dcterms:modified>
</cp:coreProperties>
</file>