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3"/>
  </p:notesMasterIdLst>
  <p:sldIdLst>
    <p:sldId id="256" r:id="rId2"/>
    <p:sldId id="310" r:id="rId3"/>
    <p:sldId id="313" r:id="rId4"/>
    <p:sldId id="314" r:id="rId5"/>
    <p:sldId id="315" r:id="rId6"/>
    <p:sldId id="316" r:id="rId7"/>
    <p:sldId id="317" r:id="rId8"/>
    <p:sldId id="318" r:id="rId9"/>
    <p:sldId id="330" r:id="rId10"/>
    <p:sldId id="333" r:id="rId11"/>
    <p:sldId id="334" r:id="rId12"/>
    <p:sldId id="335" r:id="rId13"/>
    <p:sldId id="339" r:id="rId14"/>
    <p:sldId id="342" r:id="rId15"/>
    <p:sldId id="343"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 id="267" r:id="rId29"/>
    <p:sldId id="275" r:id="rId30"/>
    <p:sldId id="303" r:id="rId31"/>
    <p:sldId id="408" r:id="rId32"/>
    <p:sldId id="293" r:id="rId33"/>
    <p:sldId id="273" r:id="rId34"/>
    <p:sldId id="258" r:id="rId35"/>
    <p:sldId id="278" r:id="rId36"/>
    <p:sldId id="306" r:id="rId37"/>
    <p:sldId id="307" r:id="rId38"/>
    <p:sldId id="282" r:id="rId39"/>
    <p:sldId id="281" r:id="rId40"/>
    <p:sldId id="260" r:id="rId41"/>
    <p:sldId id="261" r:id="rId42"/>
    <p:sldId id="283" r:id="rId43"/>
    <p:sldId id="301" r:id="rId44"/>
    <p:sldId id="294" r:id="rId45"/>
    <p:sldId id="285" r:id="rId46"/>
    <p:sldId id="291" r:id="rId47"/>
    <p:sldId id="292" r:id="rId48"/>
    <p:sldId id="295" r:id="rId49"/>
    <p:sldId id="308" r:id="rId50"/>
    <p:sldId id="298" r:id="rId51"/>
    <p:sldId id="300" r:id="rId52"/>
    <p:sldId id="391" r:id="rId53"/>
    <p:sldId id="358" r:id="rId54"/>
    <p:sldId id="359" r:id="rId55"/>
    <p:sldId id="372" r:id="rId56"/>
    <p:sldId id="373" r:id="rId57"/>
    <p:sldId id="374" r:id="rId58"/>
    <p:sldId id="375" r:id="rId59"/>
    <p:sldId id="376" r:id="rId60"/>
    <p:sldId id="377" r:id="rId61"/>
    <p:sldId id="378" r:id="rId62"/>
    <p:sldId id="379" r:id="rId63"/>
    <p:sldId id="380" r:id="rId64"/>
    <p:sldId id="381" r:id="rId65"/>
    <p:sldId id="383" r:id="rId66"/>
    <p:sldId id="384" r:id="rId67"/>
    <p:sldId id="385" r:id="rId68"/>
    <p:sldId id="386" r:id="rId69"/>
    <p:sldId id="387" r:id="rId70"/>
    <p:sldId id="388" r:id="rId71"/>
    <p:sldId id="410" r:id="rId72"/>
    <p:sldId id="389" r:id="rId73"/>
    <p:sldId id="390" r:id="rId74"/>
    <p:sldId id="392" r:id="rId75"/>
    <p:sldId id="394" r:id="rId76"/>
    <p:sldId id="395" r:id="rId77"/>
    <p:sldId id="393" r:id="rId78"/>
    <p:sldId id="406" r:id="rId79"/>
    <p:sldId id="396" r:id="rId80"/>
    <p:sldId id="407" r:id="rId81"/>
    <p:sldId id="305" r:id="rId82"/>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67AF"/>
    <a:srgbClr val="538ED5"/>
    <a:srgbClr val="C6D9F2"/>
    <a:srgbClr val="6699DC"/>
    <a:srgbClr val="BED3F0"/>
    <a:srgbClr val="A4C2EA"/>
    <a:srgbClr val="82ABE2"/>
    <a:srgbClr val="8FB4E5"/>
    <a:srgbClr val="EAF1FA"/>
    <a:srgbClr val="3072C2"/>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0108" autoAdjust="0"/>
  </p:normalViewPr>
  <p:slideViewPr>
    <p:cSldViewPr>
      <p:cViewPr>
        <p:scale>
          <a:sx n="70" d="100"/>
          <a:sy n="70" d="100"/>
        </p:scale>
        <p:origin x="-1374"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33577B-3054-45FE-B7B4-96C3F50FD2F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3975117A-BC72-4FF1-ADA9-0049C44911F4}">
      <dgm:prSet phldrT="[Tex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endParaRPr lang="en-US" sz="1600" kern="1400" dirty="0"/>
        </a:p>
      </dgm:t>
    </dgm:pt>
    <dgm:pt modelId="{3B282E10-FFE4-4010-80B7-06CC9ACBDA9E}" type="parTrans" cxnId="{70F645D7-EE71-464E-BFD6-4D691149419B}">
      <dgm:prSet/>
      <dgm:spPr/>
      <dgm:t>
        <a:bodyPr/>
        <a:lstStyle/>
        <a:p>
          <a:endParaRPr lang="en-US"/>
        </a:p>
      </dgm:t>
    </dgm:pt>
    <dgm:pt modelId="{7670EE15-6AEF-4E2B-B30D-B5A2C17B122A}" type="sibTrans" cxnId="{70F645D7-EE71-464E-BFD6-4D691149419B}">
      <dgm:prSet/>
      <dgm:spPr/>
      <dgm:t>
        <a:bodyPr/>
        <a:lstStyle/>
        <a:p>
          <a:endParaRPr lang="en-US"/>
        </a:p>
      </dgm:t>
    </dgm:pt>
    <dgm:pt modelId="{312C44FB-E7D9-4BA6-9BDB-723A65DC4E8B}">
      <dgm:prSet phldrT="[Tex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endParaRPr lang="hr-HR" sz="1600" b="1" kern="1400" dirty="0" smtClean="0">
            <a:solidFill>
              <a:schemeClr val="tx1"/>
            </a:solidFill>
          </a:endParaRPr>
        </a:p>
        <a:p>
          <a:endParaRPr lang="hr-HR" sz="1600" b="1" kern="1400" dirty="0" smtClean="0">
            <a:solidFill>
              <a:schemeClr val="tx1"/>
            </a:solidFill>
          </a:endParaRPr>
        </a:p>
        <a:p>
          <a:r>
            <a:rPr lang="hr-HR" sz="1600" b="1" kern="1400" dirty="0" smtClean="0">
              <a:solidFill>
                <a:schemeClr val="tx1"/>
              </a:solidFill>
            </a:rPr>
            <a:t>Arthritis</a:t>
          </a:r>
        </a:p>
        <a:p>
          <a:r>
            <a:rPr lang="hr-HR" sz="1600" kern="1400" dirty="0" smtClean="0">
              <a:solidFill>
                <a:schemeClr val="tx1"/>
              </a:solidFill>
            </a:rPr>
            <a:t>GC, DMARDs, NSAIDS, </a:t>
          </a:r>
        </a:p>
        <a:p>
          <a:r>
            <a:rPr lang="hr-HR" sz="1600" kern="1400" dirty="0" smtClean="0">
              <a:solidFill>
                <a:schemeClr val="tx1"/>
              </a:solidFill>
            </a:rPr>
            <a:t>Analgesics</a:t>
          </a:r>
        </a:p>
        <a:p>
          <a:endParaRPr lang="hr-HR" sz="1600" kern="1400" dirty="0" smtClean="0"/>
        </a:p>
        <a:p>
          <a:endParaRPr lang="en-US" sz="1600" kern="1400" dirty="0"/>
        </a:p>
      </dgm:t>
    </dgm:pt>
    <dgm:pt modelId="{47650FD1-A238-4FF0-84A4-F316D3105336}" type="parTrans" cxnId="{4E547444-0B4C-42A0-A554-88FF1C9A8A6C}">
      <dgm:prSet/>
      <dgm:spPr/>
      <dgm:t>
        <a:bodyPr/>
        <a:lstStyle/>
        <a:p>
          <a:endParaRPr lang="en-US"/>
        </a:p>
      </dgm:t>
    </dgm:pt>
    <dgm:pt modelId="{ECAFB3C8-AE2E-4E49-AA44-FD2A075CCAA6}" type="sibTrans" cxnId="{4E547444-0B4C-42A0-A554-88FF1C9A8A6C}">
      <dgm:prSet/>
      <dgm:spPr/>
      <dgm:t>
        <a:bodyPr/>
        <a:lstStyle/>
        <a:p>
          <a:endParaRPr lang="en-US"/>
        </a:p>
      </dgm:t>
    </dgm:pt>
    <dgm:pt modelId="{EE24DED1-9155-4FF4-B1EC-AB5ECEE8AC91}">
      <dgm:prSet phldrT="[Tex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endParaRPr lang="hr-HR" sz="1600" b="1" kern="1400" dirty="0" smtClean="0">
            <a:solidFill>
              <a:schemeClr val="tx1"/>
            </a:solidFill>
          </a:endParaRPr>
        </a:p>
        <a:p>
          <a:r>
            <a:rPr lang="hr-HR" sz="1600" b="1" kern="1400" dirty="0" smtClean="0">
              <a:solidFill>
                <a:schemeClr val="tx1"/>
              </a:solidFill>
            </a:rPr>
            <a:t>Myositis</a:t>
          </a:r>
        </a:p>
        <a:p>
          <a:r>
            <a:rPr lang="hr-HR" sz="1600" kern="1400" dirty="0" smtClean="0">
              <a:solidFill>
                <a:schemeClr val="tx1"/>
              </a:solidFill>
            </a:rPr>
            <a:t>GC, DMARDs,</a:t>
          </a:r>
        </a:p>
        <a:p>
          <a:r>
            <a:rPr lang="hr-HR" sz="1600" kern="1400" dirty="0" smtClean="0">
              <a:solidFill>
                <a:schemeClr val="tx1"/>
              </a:solidFill>
            </a:rPr>
            <a:t>Immunisupression</a:t>
          </a:r>
        </a:p>
        <a:p>
          <a:r>
            <a:rPr lang="hr-HR" sz="1600" kern="1400" dirty="0" smtClean="0">
              <a:solidFill>
                <a:schemeClr val="tx1"/>
              </a:solidFill>
            </a:rPr>
            <a:t>IVIG</a:t>
          </a:r>
        </a:p>
        <a:p>
          <a:endParaRPr lang="en-US" sz="1600" kern="1400" dirty="0"/>
        </a:p>
      </dgm:t>
    </dgm:pt>
    <dgm:pt modelId="{276E9687-4350-452C-8DFD-9F57E6EA877E}" type="parTrans" cxnId="{E539D4DE-58C3-4949-A2FC-E63DB110CB02}">
      <dgm:prSet/>
      <dgm:spPr/>
      <dgm:t>
        <a:bodyPr/>
        <a:lstStyle/>
        <a:p>
          <a:endParaRPr lang="en-US"/>
        </a:p>
      </dgm:t>
    </dgm:pt>
    <dgm:pt modelId="{7DAB46BB-07A8-4C84-96CD-16EB14EC714D}" type="sibTrans" cxnId="{E539D4DE-58C3-4949-A2FC-E63DB110CB02}">
      <dgm:prSet/>
      <dgm:spPr/>
      <dgm:t>
        <a:bodyPr/>
        <a:lstStyle/>
        <a:p>
          <a:endParaRPr lang="en-US"/>
        </a:p>
      </dgm:t>
    </dgm:pt>
    <dgm:pt modelId="{D3BAFBB8-326C-4377-A517-2311D585C769}">
      <dgm:prSet phldrT="[Tex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hr-HR" sz="1600" b="1" kern="1400" dirty="0" smtClean="0">
              <a:solidFill>
                <a:schemeClr val="tx1"/>
              </a:solidFill>
            </a:rPr>
            <a:t>Skin</a:t>
          </a:r>
        </a:p>
        <a:p>
          <a:r>
            <a:rPr lang="hr-HR" sz="1600" kern="1400" dirty="0" smtClean="0">
              <a:solidFill>
                <a:schemeClr val="tx1"/>
              </a:solidFill>
            </a:rPr>
            <a:t>GC,CYC, IVIG,HSCT, anti-IL-6</a:t>
          </a:r>
          <a:endParaRPr lang="en-US" sz="1600" kern="1400" dirty="0">
            <a:solidFill>
              <a:schemeClr val="tx1"/>
            </a:solidFill>
          </a:endParaRPr>
        </a:p>
      </dgm:t>
    </dgm:pt>
    <dgm:pt modelId="{44F79354-AF68-4863-8123-A42068F9CADB}" type="parTrans" cxnId="{33576284-DC89-4668-B37B-696C5A3BFD5B}">
      <dgm:prSet/>
      <dgm:spPr/>
      <dgm:t>
        <a:bodyPr/>
        <a:lstStyle/>
        <a:p>
          <a:endParaRPr lang="en-US"/>
        </a:p>
      </dgm:t>
    </dgm:pt>
    <dgm:pt modelId="{35B72330-58E1-49F0-9C36-48F8B7DC60FC}" type="sibTrans" cxnId="{33576284-DC89-4668-B37B-696C5A3BFD5B}">
      <dgm:prSet/>
      <dgm:spPr/>
      <dgm:t>
        <a:bodyPr/>
        <a:lstStyle/>
        <a:p>
          <a:endParaRPr lang="en-US"/>
        </a:p>
      </dgm:t>
    </dgm:pt>
    <dgm:pt modelId="{BE829205-4EBC-4899-830B-A6D4BD3181E5}">
      <dgm:prSet phldrT="[Tex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endParaRPr lang="hr-HR" sz="1600" b="1" kern="1400" dirty="0" smtClean="0">
            <a:solidFill>
              <a:schemeClr val="tx1"/>
            </a:solidFill>
          </a:endParaRPr>
        </a:p>
        <a:p>
          <a:r>
            <a:rPr lang="hr-HR" sz="1600" b="1" kern="1400" dirty="0" smtClean="0">
              <a:solidFill>
                <a:schemeClr val="tx1"/>
              </a:solidFill>
            </a:rPr>
            <a:t>Raynaud´s phenomenon</a:t>
          </a:r>
        </a:p>
        <a:p>
          <a:r>
            <a:rPr lang="hr-HR" sz="1600" kern="1400" baseline="0" dirty="0" smtClean="0">
              <a:solidFill>
                <a:schemeClr val="tx1"/>
              </a:solidFill>
            </a:rPr>
            <a:t>Hand protection</a:t>
          </a:r>
        </a:p>
        <a:p>
          <a:r>
            <a:rPr lang="hr-HR" sz="1600" kern="1400" baseline="0" dirty="0" smtClean="0">
              <a:solidFill>
                <a:schemeClr val="tx1"/>
              </a:solidFill>
            </a:rPr>
            <a:t>exercise</a:t>
          </a:r>
          <a:r>
            <a:rPr lang="hr-HR" sz="1600" kern="1400" dirty="0" smtClean="0">
              <a:solidFill>
                <a:schemeClr val="tx1"/>
              </a:solidFill>
            </a:rPr>
            <a:t>  </a:t>
          </a:r>
        </a:p>
        <a:p>
          <a:r>
            <a:rPr lang="hr-HR" sz="1600" kern="1400" dirty="0" smtClean="0">
              <a:solidFill>
                <a:schemeClr val="tx1"/>
              </a:solidFill>
            </a:rPr>
            <a:t>NTGL</a:t>
          </a:r>
          <a:endParaRPr lang="en-US" sz="1600" kern="1400" dirty="0" smtClean="0">
            <a:solidFill>
              <a:schemeClr val="tx1"/>
            </a:solidFill>
          </a:endParaRPr>
        </a:p>
        <a:p>
          <a:r>
            <a:rPr lang="hr-HR" sz="1600" kern="1400" dirty="0" smtClean="0">
              <a:solidFill>
                <a:schemeClr val="tx1"/>
              </a:solidFill>
            </a:rPr>
            <a:t>Ca</a:t>
          </a:r>
          <a:r>
            <a:rPr lang="hr-HR" sz="1600" kern="1400" baseline="0" dirty="0" smtClean="0">
              <a:solidFill>
                <a:schemeClr val="tx1"/>
              </a:solidFill>
            </a:rPr>
            <a:t>-Ch-B</a:t>
          </a:r>
          <a:endParaRPr lang="hr-HR" sz="1600" kern="1400" dirty="0" smtClean="0">
            <a:solidFill>
              <a:schemeClr val="tx1"/>
            </a:solidFill>
          </a:endParaRPr>
        </a:p>
        <a:p>
          <a:endParaRPr lang="en-US" sz="800" kern="1200" dirty="0">
            <a:solidFill>
              <a:schemeClr val="tx1"/>
            </a:solidFill>
          </a:endParaRPr>
        </a:p>
      </dgm:t>
    </dgm:pt>
    <dgm:pt modelId="{011FFE2A-8D4D-44C4-A3F7-CBD8B6A1DC8B}" type="parTrans" cxnId="{971E8979-F2F7-4EC0-B04B-E630ECCF360C}">
      <dgm:prSet/>
      <dgm:spPr/>
      <dgm:t>
        <a:bodyPr/>
        <a:lstStyle/>
        <a:p>
          <a:endParaRPr lang="en-US"/>
        </a:p>
      </dgm:t>
    </dgm:pt>
    <dgm:pt modelId="{97B249E6-BD9E-4807-B2DA-25F78294EA07}" type="sibTrans" cxnId="{971E8979-F2F7-4EC0-B04B-E630ECCF360C}">
      <dgm:prSet/>
      <dgm:spPr/>
      <dgm:t>
        <a:bodyPr/>
        <a:lstStyle/>
        <a:p>
          <a:endParaRPr lang="en-US"/>
        </a:p>
      </dgm:t>
    </dgm:pt>
    <dgm:pt modelId="{23836C61-F862-458F-A95A-9654EF40057A}">
      <dgm:prSe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hr-HR" sz="1600" b="1" kern="1400" dirty="0" smtClean="0">
              <a:solidFill>
                <a:schemeClr val="tx1"/>
              </a:solidFill>
            </a:rPr>
            <a:t>Renal</a:t>
          </a:r>
        </a:p>
        <a:p>
          <a:r>
            <a:rPr lang="hr-HR" sz="1600" kern="1400" dirty="0" smtClean="0">
              <a:solidFill>
                <a:schemeClr val="tx1"/>
              </a:solidFill>
            </a:rPr>
            <a:t>ACEI</a:t>
          </a:r>
        </a:p>
        <a:p>
          <a:r>
            <a:rPr lang="hr-HR" sz="1600" kern="1400" dirty="0" smtClean="0">
              <a:solidFill>
                <a:schemeClr val="tx1"/>
              </a:solidFill>
            </a:rPr>
            <a:t>dyalisis</a:t>
          </a:r>
          <a:endParaRPr lang="en-US" sz="1600" kern="1400" dirty="0">
            <a:solidFill>
              <a:schemeClr val="tx1"/>
            </a:solidFill>
          </a:endParaRPr>
        </a:p>
      </dgm:t>
    </dgm:pt>
    <dgm:pt modelId="{808FA4B4-CDE3-4D5E-A766-24DC13EB5D9E}" type="parTrans" cxnId="{F8C26DB8-6FC5-490C-BD60-92F329674EEA}">
      <dgm:prSet/>
      <dgm:spPr/>
      <dgm:t>
        <a:bodyPr/>
        <a:lstStyle/>
        <a:p>
          <a:endParaRPr lang="en-US"/>
        </a:p>
      </dgm:t>
    </dgm:pt>
    <dgm:pt modelId="{0CD0F993-C6BF-4565-83E0-D7D14B980ED7}" type="sibTrans" cxnId="{F8C26DB8-6FC5-490C-BD60-92F329674EEA}">
      <dgm:prSet/>
      <dgm:spPr/>
      <dgm:t>
        <a:bodyPr/>
        <a:lstStyle/>
        <a:p>
          <a:endParaRPr lang="en-US"/>
        </a:p>
      </dgm:t>
    </dgm:pt>
    <dgm:pt modelId="{A9A420F6-8309-4309-9EC8-5C98499F5F7B}">
      <dgm:prSe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hr-HR" sz="1600" b="1" kern="1400" smtClean="0">
              <a:solidFill>
                <a:schemeClr val="tx1"/>
              </a:solidFill>
            </a:rPr>
            <a:t>GIT</a:t>
          </a:r>
          <a:endParaRPr lang="hr-HR" sz="1600" b="1" kern="1400" dirty="0" smtClean="0">
            <a:solidFill>
              <a:schemeClr val="tx1"/>
            </a:solidFill>
          </a:endParaRPr>
        </a:p>
        <a:p>
          <a:r>
            <a:rPr lang="hr-HR" sz="1600" kern="1400" dirty="0" smtClean="0">
              <a:solidFill>
                <a:schemeClr val="tx1"/>
              </a:solidFill>
            </a:rPr>
            <a:t>PPI, Procinetic agents  Octreotide,Esophageal STENT</a:t>
          </a:r>
          <a:endParaRPr lang="en-US" sz="1600" kern="1400" dirty="0">
            <a:solidFill>
              <a:schemeClr val="tx1"/>
            </a:solidFill>
          </a:endParaRPr>
        </a:p>
      </dgm:t>
    </dgm:pt>
    <dgm:pt modelId="{A7952FE1-F525-4578-8A8C-49BAB41968C2}" type="parTrans" cxnId="{9582B689-5570-4F34-9E59-319408BA44DA}">
      <dgm:prSet/>
      <dgm:spPr/>
      <dgm:t>
        <a:bodyPr/>
        <a:lstStyle/>
        <a:p>
          <a:endParaRPr lang="en-US"/>
        </a:p>
      </dgm:t>
    </dgm:pt>
    <dgm:pt modelId="{9EBD73E6-AC3A-484A-A23C-0C8A700CC00D}" type="sibTrans" cxnId="{9582B689-5570-4F34-9E59-319408BA44DA}">
      <dgm:prSet/>
      <dgm:spPr/>
      <dgm:t>
        <a:bodyPr/>
        <a:lstStyle/>
        <a:p>
          <a:endParaRPr lang="en-US"/>
        </a:p>
      </dgm:t>
    </dgm:pt>
    <dgm:pt modelId="{3199D70C-2ACC-481C-98FC-CB795912392E}">
      <dgm:prSe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pPr rtl="0"/>
          <a:r>
            <a:rPr lang="hr-HR" sz="1600" b="1" i="0" u="none" kern="1400" dirty="0" smtClean="0">
              <a:solidFill>
                <a:schemeClr val="tx1"/>
              </a:solidFill>
            </a:rPr>
            <a:t>Heart</a:t>
          </a:r>
        </a:p>
        <a:p>
          <a:pPr rtl="0"/>
          <a:r>
            <a:rPr lang="hr-HR" sz="1600" b="1" i="0" u="none" kern="1400" dirty="0" smtClean="0">
              <a:solidFill>
                <a:schemeClr val="tx1"/>
              </a:solidFill>
            </a:rPr>
            <a:t> </a:t>
          </a:r>
          <a:r>
            <a:rPr lang="hr-HR" sz="1600" b="0" i="0" u="none" kern="1400" dirty="0" smtClean="0">
              <a:solidFill>
                <a:schemeClr val="tx1"/>
              </a:solidFill>
            </a:rPr>
            <a:t>Ca-C-B, ACEI, Immunosuppresion</a:t>
          </a:r>
          <a:endParaRPr lang="hr-HR" sz="1600" b="0" i="0" u="none" kern="1400" dirty="0">
            <a:solidFill>
              <a:schemeClr val="tx1"/>
            </a:solidFill>
          </a:endParaRPr>
        </a:p>
      </dgm:t>
    </dgm:pt>
    <dgm:pt modelId="{F91C662E-9E5A-4349-8E35-0E6A4F1DB645}" type="sibTrans" cxnId="{DA0C1574-8B5B-4899-8711-4299AC91B1AF}">
      <dgm:prSet/>
      <dgm:spPr/>
      <dgm:t>
        <a:bodyPr/>
        <a:lstStyle/>
        <a:p>
          <a:endParaRPr lang="en-US"/>
        </a:p>
      </dgm:t>
    </dgm:pt>
    <dgm:pt modelId="{3BE58EA4-F5C4-45BE-998C-6C6F04DECD92}" type="parTrans" cxnId="{DA0C1574-8B5B-4899-8711-4299AC91B1AF}">
      <dgm:prSet/>
      <dgm:spPr/>
      <dgm:t>
        <a:bodyPr/>
        <a:lstStyle/>
        <a:p>
          <a:endParaRPr lang="en-US"/>
        </a:p>
      </dgm:t>
    </dgm:pt>
    <dgm:pt modelId="{AAD809CC-CD79-481A-95B1-F14604FCBD74}">
      <dgm:prSe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pPr rtl="0"/>
          <a:r>
            <a:rPr lang="hr-HR" sz="1600" b="1" i="0" u="none" kern="1400" dirty="0" smtClean="0">
              <a:solidFill>
                <a:schemeClr val="tx1"/>
              </a:solidFill>
            </a:rPr>
            <a:t>ILD</a:t>
          </a:r>
        </a:p>
        <a:p>
          <a:pPr rtl="0"/>
          <a:r>
            <a:rPr lang="hr-HR" sz="1600" b="0" i="0" u="none" kern="1400" dirty="0" smtClean="0">
              <a:solidFill>
                <a:schemeClr val="tx1"/>
              </a:solidFill>
            </a:rPr>
            <a:t> GC, CYC, IVIG, MMF, HSCT imatinib</a:t>
          </a:r>
          <a:endParaRPr lang="en-US" sz="1600" b="0" i="0" u="none" kern="1400" dirty="0">
            <a:solidFill>
              <a:schemeClr val="tx1"/>
            </a:solidFill>
          </a:endParaRPr>
        </a:p>
      </dgm:t>
    </dgm:pt>
    <dgm:pt modelId="{0315A24A-1A5D-4796-945D-80C1B3DDDC14}" type="parTrans" cxnId="{70ECB433-C66F-411F-86E9-5A35BFEEB609}">
      <dgm:prSet/>
      <dgm:spPr/>
      <dgm:t>
        <a:bodyPr/>
        <a:lstStyle/>
        <a:p>
          <a:endParaRPr lang="en-US"/>
        </a:p>
      </dgm:t>
    </dgm:pt>
    <dgm:pt modelId="{FA66955F-5A40-4743-B7FF-EF83C5EDCFFC}" type="sibTrans" cxnId="{70ECB433-C66F-411F-86E9-5A35BFEEB609}">
      <dgm:prSet/>
      <dgm:spPr/>
      <dgm:t>
        <a:bodyPr/>
        <a:lstStyle/>
        <a:p>
          <a:endParaRPr lang="en-US"/>
        </a:p>
      </dgm:t>
    </dgm:pt>
    <dgm:pt modelId="{D6FD7D80-588B-4597-86C2-9EFC0749CDE4}">
      <dgm:prSe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pPr rtl="0"/>
          <a:r>
            <a:rPr lang="hr-HR" sz="1600" b="1" i="0" u="none" kern="1400" dirty="0" smtClean="0">
              <a:solidFill>
                <a:schemeClr val="tx1"/>
              </a:solidFill>
            </a:rPr>
            <a:t>PAH</a:t>
          </a:r>
        </a:p>
        <a:p>
          <a:pPr rtl="0"/>
          <a:r>
            <a:rPr lang="hr-HR" sz="1600" b="1" i="0" u="none" kern="1400" dirty="0" smtClean="0">
              <a:solidFill>
                <a:schemeClr val="tx1"/>
              </a:solidFill>
            </a:rPr>
            <a:t> </a:t>
          </a:r>
          <a:r>
            <a:rPr lang="hr-HR" sz="1600" b="0" i="0" u="none" kern="1400" dirty="0" smtClean="0">
              <a:solidFill>
                <a:schemeClr val="tx1"/>
              </a:solidFill>
            </a:rPr>
            <a:t>Oxigen,</a:t>
          </a:r>
          <a:r>
            <a:rPr lang="hr-HR" sz="1600" b="1" i="0" u="none" kern="1400" dirty="0" smtClean="0">
              <a:solidFill>
                <a:schemeClr val="tx1"/>
              </a:solidFill>
            </a:rPr>
            <a:t> </a:t>
          </a:r>
          <a:r>
            <a:rPr lang="hr-HR" sz="1600" b="0" i="0" u="none" kern="1400" dirty="0" smtClean="0">
              <a:solidFill>
                <a:schemeClr val="tx1"/>
              </a:solidFill>
            </a:rPr>
            <a:t>Iloprost, Bosentan, sildenafil</a:t>
          </a:r>
          <a:endParaRPr lang="en-US" sz="1600" b="0" i="0" u="none" kern="1400" dirty="0">
            <a:solidFill>
              <a:schemeClr val="tx1"/>
            </a:solidFill>
          </a:endParaRPr>
        </a:p>
      </dgm:t>
    </dgm:pt>
    <dgm:pt modelId="{45BDF868-99D5-4450-857F-B004CD89A571}" type="parTrans" cxnId="{940D9101-255D-4B3C-A6C0-DC25AAE01A34}">
      <dgm:prSet/>
      <dgm:spPr/>
      <dgm:t>
        <a:bodyPr/>
        <a:lstStyle/>
        <a:p>
          <a:endParaRPr lang="en-US"/>
        </a:p>
      </dgm:t>
    </dgm:pt>
    <dgm:pt modelId="{1F44B194-21CB-48E1-91E5-E3E29E03214B}" type="sibTrans" cxnId="{940D9101-255D-4B3C-A6C0-DC25AAE01A34}">
      <dgm:prSet/>
      <dgm:spPr/>
      <dgm:t>
        <a:bodyPr/>
        <a:lstStyle/>
        <a:p>
          <a:endParaRPr lang="en-US"/>
        </a:p>
      </dgm:t>
    </dgm:pt>
    <dgm:pt modelId="{3D31EF63-94EC-4DD7-A173-48F8E26DCAB1}" type="pres">
      <dgm:prSet presAssocID="{2E33577B-3054-45FE-B7B4-96C3F50FD2F2}" presName="cycle" presStyleCnt="0">
        <dgm:presLayoutVars>
          <dgm:chMax val="1"/>
          <dgm:dir/>
          <dgm:animLvl val="ctr"/>
          <dgm:resizeHandles val="exact"/>
        </dgm:presLayoutVars>
      </dgm:prSet>
      <dgm:spPr/>
      <dgm:t>
        <a:bodyPr/>
        <a:lstStyle/>
        <a:p>
          <a:endParaRPr lang="en-US"/>
        </a:p>
      </dgm:t>
    </dgm:pt>
    <dgm:pt modelId="{13A063CD-7E9C-4606-A084-B4384A7AFD65}" type="pres">
      <dgm:prSet presAssocID="{3975117A-BC72-4FF1-ADA9-0049C44911F4}" presName="centerShape" presStyleLbl="node0" presStyleIdx="0" presStyleCnt="1"/>
      <dgm:spPr/>
      <dgm:t>
        <a:bodyPr/>
        <a:lstStyle/>
        <a:p>
          <a:endParaRPr lang="en-US"/>
        </a:p>
      </dgm:t>
    </dgm:pt>
    <dgm:pt modelId="{858F9101-1AD9-4F59-800C-F9DFCD6B76D2}" type="pres">
      <dgm:prSet presAssocID="{47650FD1-A238-4FF0-84A4-F316D3105336}" presName="Name9" presStyleLbl="parChTrans1D2" presStyleIdx="0" presStyleCnt="9"/>
      <dgm:spPr/>
      <dgm:t>
        <a:bodyPr/>
        <a:lstStyle/>
        <a:p>
          <a:endParaRPr lang="en-US"/>
        </a:p>
      </dgm:t>
    </dgm:pt>
    <dgm:pt modelId="{A8AECB6B-3ED0-442E-A3EA-97270BE9220C}" type="pres">
      <dgm:prSet presAssocID="{47650FD1-A238-4FF0-84A4-F316D3105336}" presName="connTx" presStyleLbl="parChTrans1D2" presStyleIdx="0" presStyleCnt="9"/>
      <dgm:spPr/>
      <dgm:t>
        <a:bodyPr/>
        <a:lstStyle/>
        <a:p>
          <a:endParaRPr lang="en-US"/>
        </a:p>
      </dgm:t>
    </dgm:pt>
    <dgm:pt modelId="{14932E6B-3670-4853-8838-B9504881DB63}" type="pres">
      <dgm:prSet presAssocID="{312C44FB-E7D9-4BA6-9BDB-723A65DC4E8B}" presName="node" presStyleLbl="node1" presStyleIdx="0" presStyleCnt="9" custScaleX="208616" custScaleY="121840">
        <dgm:presLayoutVars>
          <dgm:bulletEnabled val="1"/>
        </dgm:presLayoutVars>
      </dgm:prSet>
      <dgm:spPr/>
      <dgm:t>
        <a:bodyPr/>
        <a:lstStyle/>
        <a:p>
          <a:endParaRPr lang="en-US"/>
        </a:p>
      </dgm:t>
    </dgm:pt>
    <dgm:pt modelId="{BA37343E-0520-4082-AC73-E97C0A3D2B52}" type="pres">
      <dgm:prSet presAssocID="{276E9687-4350-452C-8DFD-9F57E6EA877E}" presName="Name9" presStyleLbl="parChTrans1D2" presStyleIdx="1" presStyleCnt="9"/>
      <dgm:spPr/>
      <dgm:t>
        <a:bodyPr/>
        <a:lstStyle/>
        <a:p>
          <a:endParaRPr lang="en-US"/>
        </a:p>
      </dgm:t>
    </dgm:pt>
    <dgm:pt modelId="{AB6DB0D3-7C41-47C3-AADA-75804809045D}" type="pres">
      <dgm:prSet presAssocID="{276E9687-4350-452C-8DFD-9F57E6EA877E}" presName="connTx" presStyleLbl="parChTrans1D2" presStyleIdx="1" presStyleCnt="9"/>
      <dgm:spPr/>
      <dgm:t>
        <a:bodyPr/>
        <a:lstStyle/>
        <a:p>
          <a:endParaRPr lang="en-US"/>
        </a:p>
      </dgm:t>
    </dgm:pt>
    <dgm:pt modelId="{B025F0D8-D0AB-4C97-9116-22C434318B17}" type="pres">
      <dgm:prSet presAssocID="{EE24DED1-9155-4FF4-B1EC-AB5ECEE8AC91}" presName="node" presStyleLbl="node1" presStyleIdx="1" presStyleCnt="9" custScaleX="231316" custScaleY="131769" custRadScaleRad="106707" custRadScaleInc="41165">
        <dgm:presLayoutVars>
          <dgm:bulletEnabled val="1"/>
        </dgm:presLayoutVars>
      </dgm:prSet>
      <dgm:spPr/>
      <dgm:t>
        <a:bodyPr/>
        <a:lstStyle/>
        <a:p>
          <a:endParaRPr lang="en-US"/>
        </a:p>
      </dgm:t>
    </dgm:pt>
    <dgm:pt modelId="{1837E28B-ED83-4281-8827-FF0A9B347C7A}" type="pres">
      <dgm:prSet presAssocID="{808FA4B4-CDE3-4D5E-A766-24DC13EB5D9E}" presName="Name9" presStyleLbl="parChTrans1D2" presStyleIdx="2" presStyleCnt="9"/>
      <dgm:spPr/>
      <dgm:t>
        <a:bodyPr/>
        <a:lstStyle/>
        <a:p>
          <a:endParaRPr lang="en-US"/>
        </a:p>
      </dgm:t>
    </dgm:pt>
    <dgm:pt modelId="{8D25F4E3-D39E-4B12-9749-8E52FEFF6103}" type="pres">
      <dgm:prSet presAssocID="{808FA4B4-CDE3-4D5E-A766-24DC13EB5D9E}" presName="connTx" presStyleLbl="parChTrans1D2" presStyleIdx="2" presStyleCnt="9"/>
      <dgm:spPr/>
      <dgm:t>
        <a:bodyPr/>
        <a:lstStyle/>
        <a:p>
          <a:endParaRPr lang="en-US"/>
        </a:p>
      </dgm:t>
    </dgm:pt>
    <dgm:pt modelId="{DD67044B-711C-4A54-9E30-72751BF2C22E}" type="pres">
      <dgm:prSet presAssocID="{23836C61-F862-458F-A95A-9654EF40057A}" presName="node" presStyleLbl="node1" presStyleIdx="2" presStyleCnt="9" custScaleX="179736">
        <dgm:presLayoutVars>
          <dgm:bulletEnabled val="1"/>
        </dgm:presLayoutVars>
      </dgm:prSet>
      <dgm:spPr/>
      <dgm:t>
        <a:bodyPr/>
        <a:lstStyle/>
        <a:p>
          <a:endParaRPr lang="en-US"/>
        </a:p>
      </dgm:t>
    </dgm:pt>
    <dgm:pt modelId="{0AA3FCC9-E18A-4A41-BB35-D2D74D56C991}" type="pres">
      <dgm:prSet presAssocID="{45BDF868-99D5-4450-857F-B004CD89A571}" presName="Name9" presStyleLbl="parChTrans1D2" presStyleIdx="3" presStyleCnt="9"/>
      <dgm:spPr/>
      <dgm:t>
        <a:bodyPr/>
        <a:lstStyle/>
        <a:p>
          <a:endParaRPr lang="en-US"/>
        </a:p>
      </dgm:t>
    </dgm:pt>
    <dgm:pt modelId="{0B0CA108-9F7D-4F41-8D1F-83E1C815867F}" type="pres">
      <dgm:prSet presAssocID="{45BDF868-99D5-4450-857F-B004CD89A571}" presName="connTx" presStyleLbl="parChTrans1D2" presStyleIdx="3" presStyleCnt="9"/>
      <dgm:spPr/>
      <dgm:t>
        <a:bodyPr/>
        <a:lstStyle/>
        <a:p>
          <a:endParaRPr lang="en-US"/>
        </a:p>
      </dgm:t>
    </dgm:pt>
    <dgm:pt modelId="{D0376414-848E-4250-A29E-A049477C9E1B}" type="pres">
      <dgm:prSet presAssocID="{D6FD7D80-588B-4597-86C2-9EFC0749CDE4}" presName="node" presStyleLbl="node1" presStyleIdx="3" presStyleCnt="9" custScaleX="198287" custRadScaleRad="104991" custRadScaleInc="-54680">
        <dgm:presLayoutVars>
          <dgm:bulletEnabled val="1"/>
        </dgm:presLayoutVars>
      </dgm:prSet>
      <dgm:spPr/>
      <dgm:t>
        <a:bodyPr/>
        <a:lstStyle/>
        <a:p>
          <a:endParaRPr lang="en-US"/>
        </a:p>
      </dgm:t>
    </dgm:pt>
    <dgm:pt modelId="{0048C97A-60D8-4B71-A829-6AD3134356C6}" type="pres">
      <dgm:prSet presAssocID="{0315A24A-1A5D-4796-945D-80C1B3DDDC14}" presName="Name9" presStyleLbl="parChTrans1D2" presStyleIdx="4" presStyleCnt="9"/>
      <dgm:spPr/>
      <dgm:t>
        <a:bodyPr/>
        <a:lstStyle/>
        <a:p>
          <a:endParaRPr lang="en-US"/>
        </a:p>
      </dgm:t>
    </dgm:pt>
    <dgm:pt modelId="{9FF7063A-8BE9-4EAE-8359-B50635278BA7}" type="pres">
      <dgm:prSet presAssocID="{0315A24A-1A5D-4796-945D-80C1B3DDDC14}" presName="connTx" presStyleLbl="parChTrans1D2" presStyleIdx="4" presStyleCnt="9"/>
      <dgm:spPr/>
      <dgm:t>
        <a:bodyPr/>
        <a:lstStyle/>
        <a:p>
          <a:endParaRPr lang="en-US"/>
        </a:p>
      </dgm:t>
    </dgm:pt>
    <dgm:pt modelId="{7662C4CA-80DC-4991-8BAF-2C83E62691C7}" type="pres">
      <dgm:prSet presAssocID="{AAD809CC-CD79-481A-95B1-F14604FCBD74}" presName="node" presStyleLbl="node1" presStyleIdx="4" presStyleCnt="9" custScaleX="217669" custScaleY="122466" custRadScaleRad="99823" custRadScaleInc="-68018">
        <dgm:presLayoutVars>
          <dgm:bulletEnabled val="1"/>
        </dgm:presLayoutVars>
      </dgm:prSet>
      <dgm:spPr/>
      <dgm:t>
        <a:bodyPr/>
        <a:lstStyle/>
        <a:p>
          <a:endParaRPr lang="en-US"/>
        </a:p>
      </dgm:t>
    </dgm:pt>
    <dgm:pt modelId="{DB51801D-8CBC-4B7C-888D-0BC3AF2B8BBE}" type="pres">
      <dgm:prSet presAssocID="{3BE58EA4-F5C4-45BE-998C-6C6F04DECD92}" presName="Name9" presStyleLbl="parChTrans1D2" presStyleIdx="5" presStyleCnt="9"/>
      <dgm:spPr/>
      <dgm:t>
        <a:bodyPr/>
        <a:lstStyle/>
        <a:p>
          <a:endParaRPr lang="en-US"/>
        </a:p>
      </dgm:t>
    </dgm:pt>
    <dgm:pt modelId="{7C4DE6C6-75A6-4A92-AF8B-08C10A5EF2A1}" type="pres">
      <dgm:prSet presAssocID="{3BE58EA4-F5C4-45BE-998C-6C6F04DECD92}" presName="connTx" presStyleLbl="parChTrans1D2" presStyleIdx="5" presStyleCnt="9"/>
      <dgm:spPr/>
      <dgm:t>
        <a:bodyPr/>
        <a:lstStyle/>
        <a:p>
          <a:endParaRPr lang="en-US"/>
        </a:p>
      </dgm:t>
    </dgm:pt>
    <dgm:pt modelId="{F8BDB730-4F9B-4A33-B24A-FACF9F382C3A}" type="pres">
      <dgm:prSet presAssocID="{3199D70C-2ACC-481C-98FC-CB795912392E}" presName="node" presStyleLbl="node1" presStyleIdx="5" presStyleCnt="9" custScaleX="205346" custScaleY="124052" custRadScaleRad="108802" custRadScaleInc="7898">
        <dgm:presLayoutVars>
          <dgm:bulletEnabled val="1"/>
        </dgm:presLayoutVars>
      </dgm:prSet>
      <dgm:spPr/>
      <dgm:t>
        <a:bodyPr/>
        <a:lstStyle/>
        <a:p>
          <a:endParaRPr lang="en-US"/>
        </a:p>
      </dgm:t>
    </dgm:pt>
    <dgm:pt modelId="{F0F22419-43B0-43A7-B868-5EBA95B1A5E6}" type="pres">
      <dgm:prSet presAssocID="{A7952FE1-F525-4578-8A8C-49BAB41968C2}" presName="Name9" presStyleLbl="parChTrans1D2" presStyleIdx="6" presStyleCnt="9"/>
      <dgm:spPr/>
      <dgm:t>
        <a:bodyPr/>
        <a:lstStyle/>
        <a:p>
          <a:endParaRPr lang="en-US"/>
        </a:p>
      </dgm:t>
    </dgm:pt>
    <dgm:pt modelId="{DA6CE3B8-A2A6-4FAD-8DD6-5D3A10B2FB4D}" type="pres">
      <dgm:prSet presAssocID="{A7952FE1-F525-4578-8A8C-49BAB41968C2}" presName="connTx" presStyleLbl="parChTrans1D2" presStyleIdx="6" presStyleCnt="9"/>
      <dgm:spPr/>
      <dgm:t>
        <a:bodyPr/>
        <a:lstStyle/>
        <a:p>
          <a:endParaRPr lang="en-US"/>
        </a:p>
      </dgm:t>
    </dgm:pt>
    <dgm:pt modelId="{C7C74F84-D1E7-406D-9A00-E904EC76AA3B}" type="pres">
      <dgm:prSet presAssocID="{A9A420F6-8309-4309-9EC8-5C98499F5F7B}" presName="node" presStyleLbl="node1" presStyleIdx="6" presStyleCnt="9" custScaleX="217026" custScaleY="124752" custRadScaleRad="103424" custRadScaleInc="15065">
        <dgm:presLayoutVars>
          <dgm:bulletEnabled val="1"/>
        </dgm:presLayoutVars>
      </dgm:prSet>
      <dgm:spPr/>
      <dgm:t>
        <a:bodyPr/>
        <a:lstStyle/>
        <a:p>
          <a:endParaRPr lang="en-US"/>
        </a:p>
      </dgm:t>
    </dgm:pt>
    <dgm:pt modelId="{111DEEE7-4D5D-4EB6-838F-DBB592E1D56F}" type="pres">
      <dgm:prSet presAssocID="{44F79354-AF68-4863-8123-A42068F9CADB}" presName="Name9" presStyleLbl="parChTrans1D2" presStyleIdx="7" presStyleCnt="9"/>
      <dgm:spPr/>
      <dgm:t>
        <a:bodyPr/>
        <a:lstStyle/>
        <a:p>
          <a:endParaRPr lang="en-US"/>
        </a:p>
      </dgm:t>
    </dgm:pt>
    <dgm:pt modelId="{CB29E025-E345-4FEC-8875-F8D7202021D1}" type="pres">
      <dgm:prSet presAssocID="{44F79354-AF68-4863-8123-A42068F9CADB}" presName="connTx" presStyleLbl="parChTrans1D2" presStyleIdx="7" presStyleCnt="9"/>
      <dgm:spPr/>
      <dgm:t>
        <a:bodyPr/>
        <a:lstStyle/>
        <a:p>
          <a:endParaRPr lang="en-US"/>
        </a:p>
      </dgm:t>
    </dgm:pt>
    <dgm:pt modelId="{CDE92AB3-C716-4146-B8B6-3DE6716E923B}" type="pres">
      <dgm:prSet presAssocID="{D3BAFBB8-326C-4377-A517-2311D585C769}" presName="node" presStyleLbl="node1" presStyleIdx="7" presStyleCnt="9" custScaleX="206314" custRadScaleRad="96633" custRadScaleInc="-21397">
        <dgm:presLayoutVars>
          <dgm:bulletEnabled val="1"/>
        </dgm:presLayoutVars>
      </dgm:prSet>
      <dgm:spPr/>
      <dgm:t>
        <a:bodyPr/>
        <a:lstStyle/>
        <a:p>
          <a:endParaRPr lang="en-US"/>
        </a:p>
      </dgm:t>
    </dgm:pt>
    <dgm:pt modelId="{E33FF64F-3BF9-4C88-99CC-9E571D35C8EC}" type="pres">
      <dgm:prSet presAssocID="{011FFE2A-8D4D-44C4-A3F7-CBD8B6A1DC8B}" presName="Name9" presStyleLbl="parChTrans1D2" presStyleIdx="8" presStyleCnt="9"/>
      <dgm:spPr/>
      <dgm:t>
        <a:bodyPr/>
        <a:lstStyle/>
        <a:p>
          <a:endParaRPr lang="en-US"/>
        </a:p>
      </dgm:t>
    </dgm:pt>
    <dgm:pt modelId="{07616D99-C2F5-487E-8842-EFD40C39CE00}" type="pres">
      <dgm:prSet presAssocID="{011FFE2A-8D4D-44C4-A3F7-CBD8B6A1DC8B}" presName="connTx" presStyleLbl="parChTrans1D2" presStyleIdx="8" presStyleCnt="9"/>
      <dgm:spPr/>
      <dgm:t>
        <a:bodyPr/>
        <a:lstStyle/>
        <a:p>
          <a:endParaRPr lang="en-US"/>
        </a:p>
      </dgm:t>
    </dgm:pt>
    <dgm:pt modelId="{33BA8DA1-A60F-4025-B8F0-BC796BECBB1A}" type="pres">
      <dgm:prSet presAssocID="{BE829205-4EBC-4899-830B-A6D4BD3181E5}" presName="node" presStyleLbl="node1" presStyleIdx="8" presStyleCnt="9" custScaleX="243598" custScaleY="126056" custRadScaleRad="110518" custRadScaleInc="-44750">
        <dgm:presLayoutVars>
          <dgm:bulletEnabled val="1"/>
        </dgm:presLayoutVars>
      </dgm:prSet>
      <dgm:spPr/>
      <dgm:t>
        <a:bodyPr/>
        <a:lstStyle/>
        <a:p>
          <a:endParaRPr lang="en-US"/>
        </a:p>
      </dgm:t>
    </dgm:pt>
  </dgm:ptLst>
  <dgm:cxnLst>
    <dgm:cxn modelId="{E132234D-096C-4338-A1A2-995F9801B146}" type="presOf" srcId="{23836C61-F862-458F-A95A-9654EF40057A}" destId="{DD67044B-711C-4A54-9E30-72751BF2C22E}" srcOrd="0" destOrd="0" presId="urn:microsoft.com/office/officeart/2005/8/layout/radial1"/>
    <dgm:cxn modelId="{27D318EB-1879-45B5-8445-B2D2B65BAEB1}" type="presOf" srcId="{808FA4B4-CDE3-4D5E-A766-24DC13EB5D9E}" destId="{8D25F4E3-D39E-4B12-9749-8E52FEFF6103}" srcOrd="1" destOrd="0" presId="urn:microsoft.com/office/officeart/2005/8/layout/radial1"/>
    <dgm:cxn modelId="{F8CFDBC0-EE09-405E-BBD9-276CFF0C8E7B}" type="presOf" srcId="{EE24DED1-9155-4FF4-B1EC-AB5ECEE8AC91}" destId="{B025F0D8-D0AB-4C97-9116-22C434318B17}" srcOrd="0" destOrd="0" presId="urn:microsoft.com/office/officeart/2005/8/layout/radial1"/>
    <dgm:cxn modelId="{940D9101-255D-4B3C-A6C0-DC25AAE01A34}" srcId="{3975117A-BC72-4FF1-ADA9-0049C44911F4}" destId="{D6FD7D80-588B-4597-86C2-9EFC0749CDE4}" srcOrd="3" destOrd="0" parTransId="{45BDF868-99D5-4450-857F-B004CD89A571}" sibTransId="{1F44B194-21CB-48E1-91E5-E3E29E03214B}"/>
    <dgm:cxn modelId="{77D59C19-E639-4C07-AB16-C64E3F1AF488}" type="presOf" srcId="{3BE58EA4-F5C4-45BE-998C-6C6F04DECD92}" destId="{DB51801D-8CBC-4B7C-888D-0BC3AF2B8BBE}" srcOrd="0" destOrd="0" presId="urn:microsoft.com/office/officeart/2005/8/layout/radial1"/>
    <dgm:cxn modelId="{CEA3C02E-B17B-4988-93DC-B97859B90C59}" type="presOf" srcId="{D3BAFBB8-326C-4377-A517-2311D585C769}" destId="{CDE92AB3-C716-4146-B8B6-3DE6716E923B}" srcOrd="0" destOrd="0" presId="urn:microsoft.com/office/officeart/2005/8/layout/radial1"/>
    <dgm:cxn modelId="{F8C26DB8-6FC5-490C-BD60-92F329674EEA}" srcId="{3975117A-BC72-4FF1-ADA9-0049C44911F4}" destId="{23836C61-F862-458F-A95A-9654EF40057A}" srcOrd="2" destOrd="0" parTransId="{808FA4B4-CDE3-4D5E-A766-24DC13EB5D9E}" sibTransId="{0CD0F993-C6BF-4565-83E0-D7D14B980ED7}"/>
    <dgm:cxn modelId="{9582B689-5570-4F34-9E59-319408BA44DA}" srcId="{3975117A-BC72-4FF1-ADA9-0049C44911F4}" destId="{A9A420F6-8309-4309-9EC8-5C98499F5F7B}" srcOrd="6" destOrd="0" parTransId="{A7952FE1-F525-4578-8A8C-49BAB41968C2}" sibTransId="{9EBD73E6-AC3A-484A-A23C-0C8A700CC00D}"/>
    <dgm:cxn modelId="{F9682F3E-4F3F-4DDD-B477-F28BD2CF78EC}" type="presOf" srcId="{3975117A-BC72-4FF1-ADA9-0049C44911F4}" destId="{13A063CD-7E9C-4606-A084-B4384A7AFD65}" srcOrd="0" destOrd="0" presId="urn:microsoft.com/office/officeart/2005/8/layout/radial1"/>
    <dgm:cxn modelId="{7BB285D0-9612-46CA-862A-39B10264F9DC}" type="presOf" srcId="{AAD809CC-CD79-481A-95B1-F14604FCBD74}" destId="{7662C4CA-80DC-4991-8BAF-2C83E62691C7}" srcOrd="0" destOrd="0" presId="urn:microsoft.com/office/officeart/2005/8/layout/radial1"/>
    <dgm:cxn modelId="{5D9347E6-D9AC-44C3-B1EB-A9348DFE2CB0}" type="presOf" srcId="{276E9687-4350-452C-8DFD-9F57E6EA877E}" destId="{BA37343E-0520-4082-AC73-E97C0A3D2B52}" srcOrd="0" destOrd="0" presId="urn:microsoft.com/office/officeart/2005/8/layout/radial1"/>
    <dgm:cxn modelId="{B2974C27-73C0-417C-8E06-BDC6A0BB4CFC}" type="presOf" srcId="{45BDF868-99D5-4450-857F-B004CD89A571}" destId="{0B0CA108-9F7D-4F41-8D1F-83E1C815867F}" srcOrd="1" destOrd="0" presId="urn:microsoft.com/office/officeart/2005/8/layout/radial1"/>
    <dgm:cxn modelId="{57F73DB8-90EF-4ADC-A150-FFCEED1DAD17}" type="presOf" srcId="{A7952FE1-F525-4578-8A8C-49BAB41968C2}" destId="{DA6CE3B8-A2A6-4FAD-8DD6-5D3A10B2FB4D}" srcOrd="1" destOrd="0" presId="urn:microsoft.com/office/officeart/2005/8/layout/radial1"/>
    <dgm:cxn modelId="{6C3DCAF5-B367-4C0C-B333-A3730C988038}" type="presOf" srcId="{47650FD1-A238-4FF0-84A4-F316D3105336}" destId="{858F9101-1AD9-4F59-800C-F9DFCD6B76D2}" srcOrd="0" destOrd="0" presId="urn:microsoft.com/office/officeart/2005/8/layout/radial1"/>
    <dgm:cxn modelId="{8DB388CF-A0C0-47E3-AA8B-F7710CB052EE}" type="presOf" srcId="{808FA4B4-CDE3-4D5E-A766-24DC13EB5D9E}" destId="{1837E28B-ED83-4281-8827-FF0A9B347C7A}" srcOrd="0" destOrd="0" presId="urn:microsoft.com/office/officeart/2005/8/layout/radial1"/>
    <dgm:cxn modelId="{751BF275-7F8A-4EF6-A998-1480CFB217E7}" type="presOf" srcId="{A9A420F6-8309-4309-9EC8-5C98499F5F7B}" destId="{C7C74F84-D1E7-406D-9A00-E904EC76AA3B}" srcOrd="0" destOrd="0" presId="urn:microsoft.com/office/officeart/2005/8/layout/radial1"/>
    <dgm:cxn modelId="{01655D31-86BC-403A-8129-C83071DB963F}" type="presOf" srcId="{44F79354-AF68-4863-8123-A42068F9CADB}" destId="{111DEEE7-4D5D-4EB6-838F-DBB592E1D56F}" srcOrd="0" destOrd="0" presId="urn:microsoft.com/office/officeart/2005/8/layout/radial1"/>
    <dgm:cxn modelId="{6446C4FB-1E7F-45D5-BB2E-87D5D4FB984E}" type="presOf" srcId="{47650FD1-A238-4FF0-84A4-F316D3105336}" destId="{A8AECB6B-3ED0-442E-A3EA-97270BE9220C}" srcOrd="1" destOrd="0" presId="urn:microsoft.com/office/officeart/2005/8/layout/radial1"/>
    <dgm:cxn modelId="{886E94B8-458D-49A1-AE50-64EBA7D87994}" type="presOf" srcId="{44F79354-AF68-4863-8123-A42068F9CADB}" destId="{CB29E025-E345-4FEC-8875-F8D7202021D1}" srcOrd="1" destOrd="0" presId="urn:microsoft.com/office/officeart/2005/8/layout/radial1"/>
    <dgm:cxn modelId="{9BA58817-FFE2-499C-92FE-097DD8BED8B1}" type="presOf" srcId="{D6FD7D80-588B-4597-86C2-9EFC0749CDE4}" destId="{D0376414-848E-4250-A29E-A049477C9E1B}" srcOrd="0" destOrd="0" presId="urn:microsoft.com/office/officeart/2005/8/layout/radial1"/>
    <dgm:cxn modelId="{FE8FE413-7AC5-4048-BF1C-0FFE04F682D3}" type="presOf" srcId="{3199D70C-2ACC-481C-98FC-CB795912392E}" destId="{F8BDB730-4F9B-4A33-B24A-FACF9F382C3A}" srcOrd="0" destOrd="0" presId="urn:microsoft.com/office/officeart/2005/8/layout/radial1"/>
    <dgm:cxn modelId="{70ECB433-C66F-411F-86E9-5A35BFEEB609}" srcId="{3975117A-BC72-4FF1-ADA9-0049C44911F4}" destId="{AAD809CC-CD79-481A-95B1-F14604FCBD74}" srcOrd="4" destOrd="0" parTransId="{0315A24A-1A5D-4796-945D-80C1B3DDDC14}" sibTransId="{FA66955F-5A40-4743-B7FF-EF83C5EDCFFC}"/>
    <dgm:cxn modelId="{B574C4BF-5896-41E7-AA9A-8DC77224CEE2}" type="presOf" srcId="{0315A24A-1A5D-4796-945D-80C1B3DDDC14}" destId="{9FF7063A-8BE9-4EAE-8359-B50635278BA7}" srcOrd="1" destOrd="0" presId="urn:microsoft.com/office/officeart/2005/8/layout/radial1"/>
    <dgm:cxn modelId="{70F645D7-EE71-464E-BFD6-4D691149419B}" srcId="{2E33577B-3054-45FE-B7B4-96C3F50FD2F2}" destId="{3975117A-BC72-4FF1-ADA9-0049C44911F4}" srcOrd="0" destOrd="0" parTransId="{3B282E10-FFE4-4010-80B7-06CC9ACBDA9E}" sibTransId="{7670EE15-6AEF-4E2B-B30D-B5A2C17B122A}"/>
    <dgm:cxn modelId="{90BF138E-EF5D-44A4-96A3-A08B5966D83B}" type="presOf" srcId="{A7952FE1-F525-4578-8A8C-49BAB41968C2}" destId="{F0F22419-43B0-43A7-B868-5EBA95B1A5E6}" srcOrd="0" destOrd="0" presId="urn:microsoft.com/office/officeart/2005/8/layout/radial1"/>
    <dgm:cxn modelId="{20E7D43B-BC5B-46E4-8549-99E20C305E9F}" type="presOf" srcId="{011FFE2A-8D4D-44C4-A3F7-CBD8B6A1DC8B}" destId="{E33FF64F-3BF9-4C88-99CC-9E571D35C8EC}" srcOrd="0" destOrd="0" presId="urn:microsoft.com/office/officeart/2005/8/layout/radial1"/>
    <dgm:cxn modelId="{F556F50C-9C05-4AD5-BCFF-B8C482DECF15}" type="presOf" srcId="{2E33577B-3054-45FE-B7B4-96C3F50FD2F2}" destId="{3D31EF63-94EC-4DD7-A173-48F8E26DCAB1}" srcOrd="0" destOrd="0" presId="urn:microsoft.com/office/officeart/2005/8/layout/radial1"/>
    <dgm:cxn modelId="{406915A9-8438-4DC0-A091-0F8703A34C9D}" type="presOf" srcId="{BE829205-4EBC-4899-830B-A6D4BD3181E5}" destId="{33BA8DA1-A60F-4025-B8F0-BC796BECBB1A}" srcOrd="0" destOrd="0" presId="urn:microsoft.com/office/officeart/2005/8/layout/radial1"/>
    <dgm:cxn modelId="{E539D4DE-58C3-4949-A2FC-E63DB110CB02}" srcId="{3975117A-BC72-4FF1-ADA9-0049C44911F4}" destId="{EE24DED1-9155-4FF4-B1EC-AB5ECEE8AC91}" srcOrd="1" destOrd="0" parTransId="{276E9687-4350-452C-8DFD-9F57E6EA877E}" sibTransId="{7DAB46BB-07A8-4C84-96CD-16EB14EC714D}"/>
    <dgm:cxn modelId="{C467E93A-0BAC-4552-BC71-B29E3F64F282}" type="presOf" srcId="{45BDF868-99D5-4450-857F-B004CD89A571}" destId="{0AA3FCC9-E18A-4A41-BB35-D2D74D56C991}" srcOrd="0" destOrd="0" presId="urn:microsoft.com/office/officeart/2005/8/layout/radial1"/>
    <dgm:cxn modelId="{DA0C1574-8B5B-4899-8711-4299AC91B1AF}" srcId="{3975117A-BC72-4FF1-ADA9-0049C44911F4}" destId="{3199D70C-2ACC-481C-98FC-CB795912392E}" srcOrd="5" destOrd="0" parTransId="{3BE58EA4-F5C4-45BE-998C-6C6F04DECD92}" sibTransId="{F91C662E-9E5A-4349-8E35-0E6A4F1DB645}"/>
    <dgm:cxn modelId="{DE61CE17-6CC5-4978-83BD-FC855DE72590}" type="presOf" srcId="{312C44FB-E7D9-4BA6-9BDB-723A65DC4E8B}" destId="{14932E6B-3670-4853-8838-B9504881DB63}" srcOrd="0" destOrd="0" presId="urn:microsoft.com/office/officeart/2005/8/layout/radial1"/>
    <dgm:cxn modelId="{33576284-DC89-4668-B37B-696C5A3BFD5B}" srcId="{3975117A-BC72-4FF1-ADA9-0049C44911F4}" destId="{D3BAFBB8-326C-4377-A517-2311D585C769}" srcOrd="7" destOrd="0" parTransId="{44F79354-AF68-4863-8123-A42068F9CADB}" sibTransId="{35B72330-58E1-49F0-9C36-48F8B7DC60FC}"/>
    <dgm:cxn modelId="{A064D54A-2A32-4807-9435-0D8B73EE05E7}" type="presOf" srcId="{3BE58EA4-F5C4-45BE-998C-6C6F04DECD92}" destId="{7C4DE6C6-75A6-4A92-AF8B-08C10A5EF2A1}" srcOrd="1" destOrd="0" presId="urn:microsoft.com/office/officeart/2005/8/layout/radial1"/>
    <dgm:cxn modelId="{4E547444-0B4C-42A0-A554-88FF1C9A8A6C}" srcId="{3975117A-BC72-4FF1-ADA9-0049C44911F4}" destId="{312C44FB-E7D9-4BA6-9BDB-723A65DC4E8B}" srcOrd="0" destOrd="0" parTransId="{47650FD1-A238-4FF0-84A4-F316D3105336}" sibTransId="{ECAFB3C8-AE2E-4E49-AA44-FD2A075CCAA6}"/>
    <dgm:cxn modelId="{971E8979-F2F7-4EC0-B04B-E630ECCF360C}" srcId="{3975117A-BC72-4FF1-ADA9-0049C44911F4}" destId="{BE829205-4EBC-4899-830B-A6D4BD3181E5}" srcOrd="8" destOrd="0" parTransId="{011FFE2A-8D4D-44C4-A3F7-CBD8B6A1DC8B}" sibTransId="{97B249E6-BD9E-4807-B2DA-25F78294EA07}"/>
    <dgm:cxn modelId="{7DA3C8A1-53CC-462E-BE05-2607FC2847BE}" type="presOf" srcId="{0315A24A-1A5D-4796-945D-80C1B3DDDC14}" destId="{0048C97A-60D8-4B71-A829-6AD3134356C6}" srcOrd="0" destOrd="0" presId="urn:microsoft.com/office/officeart/2005/8/layout/radial1"/>
    <dgm:cxn modelId="{43627BBC-2D6A-40B7-8455-07FBD6BD6EE8}" type="presOf" srcId="{011FFE2A-8D4D-44C4-A3F7-CBD8B6A1DC8B}" destId="{07616D99-C2F5-487E-8842-EFD40C39CE00}" srcOrd="1" destOrd="0" presId="urn:microsoft.com/office/officeart/2005/8/layout/radial1"/>
    <dgm:cxn modelId="{04F32F49-7AFE-4653-8BAF-D421249D5CF7}" type="presOf" srcId="{276E9687-4350-452C-8DFD-9F57E6EA877E}" destId="{AB6DB0D3-7C41-47C3-AADA-75804809045D}" srcOrd="1" destOrd="0" presId="urn:microsoft.com/office/officeart/2005/8/layout/radial1"/>
    <dgm:cxn modelId="{E05B88F7-8BD1-44A6-B7C9-AC16DA8B2F88}" type="presParOf" srcId="{3D31EF63-94EC-4DD7-A173-48F8E26DCAB1}" destId="{13A063CD-7E9C-4606-A084-B4384A7AFD65}" srcOrd="0" destOrd="0" presId="urn:microsoft.com/office/officeart/2005/8/layout/radial1"/>
    <dgm:cxn modelId="{21C6C169-BB74-48E7-AE65-79E59D83ECF8}" type="presParOf" srcId="{3D31EF63-94EC-4DD7-A173-48F8E26DCAB1}" destId="{858F9101-1AD9-4F59-800C-F9DFCD6B76D2}" srcOrd="1" destOrd="0" presId="urn:microsoft.com/office/officeart/2005/8/layout/radial1"/>
    <dgm:cxn modelId="{38ABAEC9-D6D6-4DF1-B037-947240FDEAD5}" type="presParOf" srcId="{858F9101-1AD9-4F59-800C-F9DFCD6B76D2}" destId="{A8AECB6B-3ED0-442E-A3EA-97270BE9220C}" srcOrd="0" destOrd="0" presId="urn:microsoft.com/office/officeart/2005/8/layout/radial1"/>
    <dgm:cxn modelId="{68E673E3-4B82-4893-9EA9-4CDAEF87AE54}" type="presParOf" srcId="{3D31EF63-94EC-4DD7-A173-48F8E26DCAB1}" destId="{14932E6B-3670-4853-8838-B9504881DB63}" srcOrd="2" destOrd="0" presId="urn:microsoft.com/office/officeart/2005/8/layout/radial1"/>
    <dgm:cxn modelId="{A0AFD4FA-C099-4B1F-9CDF-B32D3B678A1D}" type="presParOf" srcId="{3D31EF63-94EC-4DD7-A173-48F8E26DCAB1}" destId="{BA37343E-0520-4082-AC73-E97C0A3D2B52}" srcOrd="3" destOrd="0" presId="urn:microsoft.com/office/officeart/2005/8/layout/radial1"/>
    <dgm:cxn modelId="{5C94DB36-5C0B-4A04-B241-56079DC81D93}" type="presParOf" srcId="{BA37343E-0520-4082-AC73-E97C0A3D2B52}" destId="{AB6DB0D3-7C41-47C3-AADA-75804809045D}" srcOrd="0" destOrd="0" presId="urn:microsoft.com/office/officeart/2005/8/layout/radial1"/>
    <dgm:cxn modelId="{17E8A2F6-EBB6-4B35-9D89-49FA6B8C1BE0}" type="presParOf" srcId="{3D31EF63-94EC-4DD7-A173-48F8E26DCAB1}" destId="{B025F0D8-D0AB-4C97-9116-22C434318B17}" srcOrd="4" destOrd="0" presId="urn:microsoft.com/office/officeart/2005/8/layout/radial1"/>
    <dgm:cxn modelId="{BB45AF0F-2E98-4597-88D9-B8BD154C7A62}" type="presParOf" srcId="{3D31EF63-94EC-4DD7-A173-48F8E26DCAB1}" destId="{1837E28B-ED83-4281-8827-FF0A9B347C7A}" srcOrd="5" destOrd="0" presId="urn:microsoft.com/office/officeart/2005/8/layout/radial1"/>
    <dgm:cxn modelId="{9615E1D4-1908-4F45-AE97-E3AE86CC02D0}" type="presParOf" srcId="{1837E28B-ED83-4281-8827-FF0A9B347C7A}" destId="{8D25F4E3-D39E-4B12-9749-8E52FEFF6103}" srcOrd="0" destOrd="0" presId="urn:microsoft.com/office/officeart/2005/8/layout/radial1"/>
    <dgm:cxn modelId="{2253CA11-74C7-45B1-906C-669547765293}" type="presParOf" srcId="{3D31EF63-94EC-4DD7-A173-48F8E26DCAB1}" destId="{DD67044B-711C-4A54-9E30-72751BF2C22E}" srcOrd="6" destOrd="0" presId="urn:microsoft.com/office/officeart/2005/8/layout/radial1"/>
    <dgm:cxn modelId="{BE9C94C0-1C46-45C3-A85C-3E45A2F28B9E}" type="presParOf" srcId="{3D31EF63-94EC-4DD7-A173-48F8E26DCAB1}" destId="{0AA3FCC9-E18A-4A41-BB35-D2D74D56C991}" srcOrd="7" destOrd="0" presId="urn:microsoft.com/office/officeart/2005/8/layout/radial1"/>
    <dgm:cxn modelId="{D4BFE5A2-42D6-4370-ABDC-02EEA75617C5}" type="presParOf" srcId="{0AA3FCC9-E18A-4A41-BB35-D2D74D56C991}" destId="{0B0CA108-9F7D-4F41-8D1F-83E1C815867F}" srcOrd="0" destOrd="0" presId="urn:microsoft.com/office/officeart/2005/8/layout/radial1"/>
    <dgm:cxn modelId="{615FEE9D-F79F-4359-A01D-055129F8160C}" type="presParOf" srcId="{3D31EF63-94EC-4DD7-A173-48F8E26DCAB1}" destId="{D0376414-848E-4250-A29E-A049477C9E1B}" srcOrd="8" destOrd="0" presId="urn:microsoft.com/office/officeart/2005/8/layout/radial1"/>
    <dgm:cxn modelId="{F1170572-A564-4ECC-8920-7CF48E0E3DD4}" type="presParOf" srcId="{3D31EF63-94EC-4DD7-A173-48F8E26DCAB1}" destId="{0048C97A-60D8-4B71-A829-6AD3134356C6}" srcOrd="9" destOrd="0" presId="urn:microsoft.com/office/officeart/2005/8/layout/radial1"/>
    <dgm:cxn modelId="{44316469-FA35-4F66-A690-207713C848CA}" type="presParOf" srcId="{0048C97A-60D8-4B71-A829-6AD3134356C6}" destId="{9FF7063A-8BE9-4EAE-8359-B50635278BA7}" srcOrd="0" destOrd="0" presId="urn:microsoft.com/office/officeart/2005/8/layout/radial1"/>
    <dgm:cxn modelId="{4016492D-978D-4D48-951B-1B5AB5094701}" type="presParOf" srcId="{3D31EF63-94EC-4DD7-A173-48F8E26DCAB1}" destId="{7662C4CA-80DC-4991-8BAF-2C83E62691C7}" srcOrd="10" destOrd="0" presId="urn:microsoft.com/office/officeart/2005/8/layout/radial1"/>
    <dgm:cxn modelId="{4FCF755C-520F-4994-898F-BF05B60F7DB5}" type="presParOf" srcId="{3D31EF63-94EC-4DD7-A173-48F8E26DCAB1}" destId="{DB51801D-8CBC-4B7C-888D-0BC3AF2B8BBE}" srcOrd="11" destOrd="0" presId="urn:microsoft.com/office/officeart/2005/8/layout/radial1"/>
    <dgm:cxn modelId="{72D6B9BA-1039-46B7-AEFC-229260AE2E04}" type="presParOf" srcId="{DB51801D-8CBC-4B7C-888D-0BC3AF2B8BBE}" destId="{7C4DE6C6-75A6-4A92-AF8B-08C10A5EF2A1}" srcOrd="0" destOrd="0" presId="urn:microsoft.com/office/officeart/2005/8/layout/radial1"/>
    <dgm:cxn modelId="{53F2486B-26D7-44DC-B582-24C6291A46D9}" type="presParOf" srcId="{3D31EF63-94EC-4DD7-A173-48F8E26DCAB1}" destId="{F8BDB730-4F9B-4A33-B24A-FACF9F382C3A}" srcOrd="12" destOrd="0" presId="urn:microsoft.com/office/officeart/2005/8/layout/radial1"/>
    <dgm:cxn modelId="{60B5ED85-F5A5-409B-9466-58FB37F03A9A}" type="presParOf" srcId="{3D31EF63-94EC-4DD7-A173-48F8E26DCAB1}" destId="{F0F22419-43B0-43A7-B868-5EBA95B1A5E6}" srcOrd="13" destOrd="0" presId="urn:microsoft.com/office/officeart/2005/8/layout/radial1"/>
    <dgm:cxn modelId="{5E67A6C8-B4FE-49B4-97D4-659FC5EB6D8F}" type="presParOf" srcId="{F0F22419-43B0-43A7-B868-5EBA95B1A5E6}" destId="{DA6CE3B8-A2A6-4FAD-8DD6-5D3A10B2FB4D}" srcOrd="0" destOrd="0" presId="urn:microsoft.com/office/officeart/2005/8/layout/radial1"/>
    <dgm:cxn modelId="{4F3FA9B5-F2C6-4319-8E76-17148173CD6F}" type="presParOf" srcId="{3D31EF63-94EC-4DD7-A173-48F8E26DCAB1}" destId="{C7C74F84-D1E7-406D-9A00-E904EC76AA3B}" srcOrd="14" destOrd="0" presId="urn:microsoft.com/office/officeart/2005/8/layout/radial1"/>
    <dgm:cxn modelId="{80C77664-1EBD-49C0-A43A-61E222F71146}" type="presParOf" srcId="{3D31EF63-94EC-4DD7-A173-48F8E26DCAB1}" destId="{111DEEE7-4D5D-4EB6-838F-DBB592E1D56F}" srcOrd="15" destOrd="0" presId="urn:microsoft.com/office/officeart/2005/8/layout/radial1"/>
    <dgm:cxn modelId="{0E3B078B-407C-4E83-A08F-17BC94CBC1A6}" type="presParOf" srcId="{111DEEE7-4D5D-4EB6-838F-DBB592E1D56F}" destId="{CB29E025-E345-4FEC-8875-F8D7202021D1}" srcOrd="0" destOrd="0" presId="urn:microsoft.com/office/officeart/2005/8/layout/radial1"/>
    <dgm:cxn modelId="{FA6979D8-7942-4BE4-8F1D-5DEFDEB28121}" type="presParOf" srcId="{3D31EF63-94EC-4DD7-A173-48F8E26DCAB1}" destId="{CDE92AB3-C716-4146-B8B6-3DE6716E923B}" srcOrd="16" destOrd="0" presId="urn:microsoft.com/office/officeart/2005/8/layout/radial1"/>
    <dgm:cxn modelId="{A0A5E4C2-1361-48C1-B1A1-4C4A34B78BCF}" type="presParOf" srcId="{3D31EF63-94EC-4DD7-A173-48F8E26DCAB1}" destId="{E33FF64F-3BF9-4C88-99CC-9E571D35C8EC}" srcOrd="17" destOrd="0" presId="urn:microsoft.com/office/officeart/2005/8/layout/radial1"/>
    <dgm:cxn modelId="{F7592594-82DC-4A38-98D6-F955E5F5B971}" type="presParOf" srcId="{E33FF64F-3BF9-4C88-99CC-9E571D35C8EC}" destId="{07616D99-C2F5-487E-8842-EFD40C39CE00}" srcOrd="0" destOrd="0" presId="urn:microsoft.com/office/officeart/2005/8/layout/radial1"/>
    <dgm:cxn modelId="{E370AEF0-F146-4AA6-951E-DDCD524CB5F0}" type="presParOf" srcId="{3D31EF63-94EC-4DD7-A173-48F8E26DCAB1}" destId="{33BA8DA1-A60F-4025-B8F0-BC796BECBB1A}" srcOrd="18"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65371E-EAA8-4F6E-A2F2-E741E06BCB7A}"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B80E9FAF-8239-4492-B075-F8F44E9E9A91}">
      <dgm:prSet phldrT="[Text]"/>
      <dgm:spPr/>
      <dgm:t>
        <a:bodyPr/>
        <a:lstStyle/>
        <a:p>
          <a:r>
            <a:rPr lang="hr-HR" baseline="0" smtClean="0"/>
            <a:t>Myositis</a:t>
          </a:r>
          <a:endParaRPr lang="en-US" baseline="0" dirty="0"/>
        </a:p>
      </dgm:t>
    </dgm:pt>
    <dgm:pt modelId="{2C6F5AAF-7654-46DD-AF8D-B174BC8025FE}" type="parTrans" cxnId="{F4152CE1-D9C0-4E37-848C-0815C1D75ACF}">
      <dgm:prSet/>
      <dgm:spPr/>
      <dgm:t>
        <a:bodyPr/>
        <a:lstStyle/>
        <a:p>
          <a:endParaRPr lang="en-US"/>
        </a:p>
      </dgm:t>
    </dgm:pt>
    <dgm:pt modelId="{C718A90E-A40F-4BB7-81D6-2E41685A4EC5}" type="sibTrans" cxnId="{F4152CE1-D9C0-4E37-848C-0815C1D75ACF}">
      <dgm:prSet/>
      <dgm:spPr/>
      <dgm:t>
        <a:bodyPr/>
        <a:lstStyle/>
        <a:p>
          <a:endParaRPr lang="en-US"/>
        </a:p>
      </dgm:t>
    </dgm:pt>
    <dgm:pt modelId="{DD34DE56-0119-4F99-8304-C8B2B91ED223}">
      <dgm:prSet custT="1"/>
      <dgm:spPr/>
      <dgm:t>
        <a:bodyPr/>
        <a:lstStyle/>
        <a:p>
          <a:r>
            <a:rPr lang="en-US" sz="1800" dirty="0" err="1" smtClean="0"/>
            <a:t>Polymyositis</a:t>
          </a:r>
          <a:endParaRPr lang="en-US" sz="1800" dirty="0" smtClean="0"/>
        </a:p>
      </dgm:t>
    </dgm:pt>
    <dgm:pt modelId="{890E125C-FEDC-421D-9D09-CB38E010A1E9}" type="parTrans" cxnId="{2C78F718-E479-4D31-81DF-ECCBF855424B}">
      <dgm:prSet/>
      <dgm:spPr/>
      <dgm:t>
        <a:bodyPr/>
        <a:lstStyle/>
        <a:p>
          <a:endParaRPr lang="en-US"/>
        </a:p>
      </dgm:t>
    </dgm:pt>
    <dgm:pt modelId="{B56BD29F-0BC8-4D33-9C1C-43616E891747}" type="sibTrans" cxnId="{2C78F718-E479-4D31-81DF-ECCBF855424B}">
      <dgm:prSet/>
      <dgm:spPr/>
      <dgm:t>
        <a:bodyPr/>
        <a:lstStyle/>
        <a:p>
          <a:endParaRPr lang="en-US"/>
        </a:p>
      </dgm:t>
    </dgm:pt>
    <dgm:pt modelId="{F3C7DC43-C1C4-4C50-9380-2D5D66D830F5}">
      <dgm:prSet custT="1"/>
      <dgm:spPr/>
      <dgm:t>
        <a:bodyPr/>
        <a:lstStyle/>
        <a:p>
          <a:r>
            <a:rPr lang="en-US" sz="1800" dirty="0" err="1" smtClean="0"/>
            <a:t>Dermatomyositis</a:t>
          </a:r>
          <a:endParaRPr lang="en-US" sz="1800" dirty="0" smtClean="0"/>
        </a:p>
      </dgm:t>
    </dgm:pt>
    <dgm:pt modelId="{FCADF8B9-FCB5-4BF1-A0A5-0B095B2ECF63}" type="parTrans" cxnId="{5877C817-6352-4521-8811-CBA03AA8E304}">
      <dgm:prSet/>
      <dgm:spPr/>
      <dgm:t>
        <a:bodyPr/>
        <a:lstStyle/>
        <a:p>
          <a:endParaRPr lang="en-US"/>
        </a:p>
      </dgm:t>
    </dgm:pt>
    <dgm:pt modelId="{699F6568-C542-4CAD-8D31-E4AC49623AAD}" type="sibTrans" cxnId="{5877C817-6352-4521-8811-CBA03AA8E304}">
      <dgm:prSet/>
      <dgm:spPr/>
      <dgm:t>
        <a:bodyPr/>
        <a:lstStyle/>
        <a:p>
          <a:endParaRPr lang="en-US"/>
        </a:p>
      </dgm:t>
    </dgm:pt>
    <dgm:pt modelId="{F61084C1-14D0-4532-B58E-E03DCC34F89E}">
      <dgm:prSet custT="1"/>
      <dgm:spPr/>
      <dgm:t>
        <a:bodyPr/>
        <a:lstStyle/>
        <a:p>
          <a:r>
            <a:rPr lang="en-US" sz="1800" smtClean="0"/>
            <a:t>Inclusion body myositis</a:t>
          </a:r>
          <a:endParaRPr lang="en-US" sz="1800" dirty="0" smtClean="0"/>
        </a:p>
      </dgm:t>
    </dgm:pt>
    <dgm:pt modelId="{8DC7E8F5-CA45-4FA1-B18B-43702A32ADCD}" type="parTrans" cxnId="{11EA1402-2C15-4B7F-96E7-C1A4428632F8}">
      <dgm:prSet/>
      <dgm:spPr/>
      <dgm:t>
        <a:bodyPr/>
        <a:lstStyle/>
        <a:p>
          <a:endParaRPr lang="en-US"/>
        </a:p>
      </dgm:t>
    </dgm:pt>
    <dgm:pt modelId="{F995AE7D-1D33-454E-AB9A-8DC9B8D7BA65}" type="sibTrans" cxnId="{11EA1402-2C15-4B7F-96E7-C1A4428632F8}">
      <dgm:prSet/>
      <dgm:spPr/>
      <dgm:t>
        <a:bodyPr/>
        <a:lstStyle/>
        <a:p>
          <a:endParaRPr lang="en-US"/>
        </a:p>
      </dgm:t>
    </dgm:pt>
    <dgm:pt modelId="{7A1D813F-42B4-40D3-B101-C2CD9F9F25FA}">
      <dgm:prSet custT="1"/>
      <dgm:spPr/>
      <dgm:t>
        <a:bodyPr/>
        <a:lstStyle/>
        <a:p>
          <a:r>
            <a:rPr lang="en-US" sz="1800" smtClean="0"/>
            <a:t>Overlap myositis </a:t>
          </a:r>
          <a:endParaRPr lang="en-US" sz="1800" dirty="0"/>
        </a:p>
      </dgm:t>
    </dgm:pt>
    <dgm:pt modelId="{7ED3D982-EB63-4127-A860-27D98C28CCA8}" type="parTrans" cxnId="{C0E222F7-14A4-4D92-99D0-906741D6E824}">
      <dgm:prSet/>
      <dgm:spPr/>
      <dgm:t>
        <a:bodyPr/>
        <a:lstStyle/>
        <a:p>
          <a:endParaRPr lang="en-US"/>
        </a:p>
      </dgm:t>
    </dgm:pt>
    <dgm:pt modelId="{240CABE7-ED80-47AD-B6AE-053CB8E871D6}" type="sibTrans" cxnId="{C0E222F7-14A4-4D92-99D0-906741D6E824}">
      <dgm:prSet/>
      <dgm:spPr/>
      <dgm:t>
        <a:bodyPr/>
        <a:lstStyle/>
        <a:p>
          <a:endParaRPr lang="en-US"/>
        </a:p>
      </dgm:t>
    </dgm:pt>
    <dgm:pt modelId="{74E62135-86BD-4D43-93CA-5B55AF237AF1}">
      <dgm:prSet custT="1"/>
      <dgm:spPr/>
      <dgm:t>
        <a:bodyPr/>
        <a:lstStyle/>
        <a:p>
          <a:r>
            <a:rPr lang="en-US" sz="1800" dirty="0" smtClean="0"/>
            <a:t>Cancer-associated </a:t>
          </a:r>
          <a:r>
            <a:rPr lang="en-US" sz="1800" dirty="0" err="1" smtClean="0"/>
            <a:t>myositis</a:t>
          </a:r>
          <a:endParaRPr lang="en-US" sz="1800" dirty="0" smtClean="0"/>
        </a:p>
      </dgm:t>
    </dgm:pt>
    <dgm:pt modelId="{5EF6D23B-E5CB-46EC-A20D-E14CAC52935C}" type="parTrans" cxnId="{4F9CE438-E278-468B-9E23-97EA52342425}">
      <dgm:prSet/>
      <dgm:spPr/>
      <dgm:t>
        <a:bodyPr/>
        <a:lstStyle/>
        <a:p>
          <a:endParaRPr lang="en-US"/>
        </a:p>
      </dgm:t>
    </dgm:pt>
    <dgm:pt modelId="{951A4381-8B08-43E0-A9DD-882177188560}" type="sibTrans" cxnId="{4F9CE438-E278-468B-9E23-97EA52342425}">
      <dgm:prSet/>
      <dgm:spPr/>
      <dgm:t>
        <a:bodyPr/>
        <a:lstStyle/>
        <a:p>
          <a:endParaRPr lang="en-US"/>
        </a:p>
      </dgm:t>
    </dgm:pt>
    <dgm:pt modelId="{683FF306-C982-4ECC-BE72-03C6D13CF2C5}">
      <dgm:prSet custT="1"/>
      <dgm:spPr/>
      <dgm:t>
        <a:bodyPr/>
        <a:lstStyle/>
        <a:p>
          <a:r>
            <a:rPr lang="en-US" sz="1800" smtClean="0"/>
            <a:t>Juvenile dermatomyositis</a:t>
          </a:r>
          <a:endParaRPr lang="en-US" sz="1800" dirty="0"/>
        </a:p>
      </dgm:t>
    </dgm:pt>
    <dgm:pt modelId="{14D1E19A-057F-41ED-83ED-E9D08BAE88DB}" type="parTrans" cxnId="{4E96EAA4-AAD5-4950-8108-9818A3D761DF}">
      <dgm:prSet/>
      <dgm:spPr/>
      <dgm:t>
        <a:bodyPr/>
        <a:lstStyle/>
        <a:p>
          <a:endParaRPr lang="en-US"/>
        </a:p>
      </dgm:t>
    </dgm:pt>
    <dgm:pt modelId="{AE3C069A-EA21-4471-B0EB-B2F4B27A1CEF}" type="sibTrans" cxnId="{4E96EAA4-AAD5-4950-8108-9818A3D761DF}">
      <dgm:prSet/>
      <dgm:spPr/>
      <dgm:t>
        <a:bodyPr/>
        <a:lstStyle/>
        <a:p>
          <a:endParaRPr lang="en-US"/>
        </a:p>
      </dgm:t>
    </dgm:pt>
    <dgm:pt modelId="{182B2181-B420-4CB2-9A83-E64A5EA5B08A}" type="pres">
      <dgm:prSet presAssocID="{CA65371E-EAA8-4F6E-A2F2-E741E06BCB7A}" presName="hierChild1" presStyleCnt="0">
        <dgm:presLayoutVars>
          <dgm:orgChart val="1"/>
          <dgm:chPref val="1"/>
          <dgm:dir/>
          <dgm:animOne val="branch"/>
          <dgm:animLvl val="lvl"/>
          <dgm:resizeHandles/>
        </dgm:presLayoutVars>
      </dgm:prSet>
      <dgm:spPr/>
      <dgm:t>
        <a:bodyPr/>
        <a:lstStyle/>
        <a:p>
          <a:endParaRPr lang="en-US"/>
        </a:p>
      </dgm:t>
    </dgm:pt>
    <dgm:pt modelId="{1A101D66-F04D-439F-96E6-31BA4703A70A}" type="pres">
      <dgm:prSet presAssocID="{B80E9FAF-8239-4492-B075-F8F44E9E9A91}" presName="hierRoot1" presStyleCnt="0">
        <dgm:presLayoutVars>
          <dgm:hierBranch val="init"/>
        </dgm:presLayoutVars>
      </dgm:prSet>
      <dgm:spPr/>
    </dgm:pt>
    <dgm:pt modelId="{E07D299F-AC6C-4438-BB42-1CA72EB38B18}" type="pres">
      <dgm:prSet presAssocID="{B80E9FAF-8239-4492-B075-F8F44E9E9A91}" presName="rootComposite1" presStyleCnt="0"/>
      <dgm:spPr/>
    </dgm:pt>
    <dgm:pt modelId="{EF78B3FF-F730-4A30-B8B2-880FB99A2C87}" type="pres">
      <dgm:prSet presAssocID="{B80E9FAF-8239-4492-B075-F8F44E9E9A91}" presName="rootText1" presStyleLbl="node0" presStyleIdx="0" presStyleCnt="1">
        <dgm:presLayoutVars>
          <dgm:chPref val="3"/>
        </dgm:presLayoutVars>
      </dgm:prSet>
      <dgm:spPr/>
      <dgm:t>
        <a:bodyPr/>
        <a:lstStyle/>
        <a:p>
          <a:endParaRPr lang="en-US"/>
        </a:p>
      </dgm:t>
    </dgm:pt>
    <dgm:pt modelId="{DD9D3B22-1DA6-47FB-A18C-B7B566EC7D06}" type="pres">
      <dgm:prSet presAssocID="{B80E9FAF-8239-4492-B075-F8F44E9E9A91}" presName="rootConnector1" presStyleLbl="node1" presStyleIdx="0" presStyleCnt="0"/>
      <dgm:spPr/>
      <dgm:t>
        <a:bodyPr/>
        <a:lstStyle/>
        <a:p>
          <a:endParaRPr lang="en-US"/>
        </a:p>
      </dgm:t>
    </dgm:pt>
    <dgm:pt modelId="{2B475E80-D503-40AD-96FD-A73397355587}" type="pres">
      <dgm:prSet presAssocID="{B80E9FAF-8239-4492-B075-F8F44E9E9A91}" presName="hierChild2" presStyleCnt="0"/>
      <dgm:spPr/>
    </dgm:pt>
    <dgm:pt modelId="{20454937-334C-425A-B7A6-71E7486EFFF3}" type="pres">
      <dgm:prSet presAssocID="{890E125C-FEDC-421D-9D09-CB38E010A1E9}" presName="Name37" presStyleLbl="parChTrans1D2" presStyleIdx="0" presStyleCnt="6"/>
      <dgm:spPr/>
      <dgm:t>
        <a:bodyPr/>
        <a:lstStyle/>
        <a:p>
          <a:endParaRPr lang="en-US"/>
        </a:p>
      </dgm:t>
    </dgm:pt>
    <dgm:pt modelId="{B63BBAD7-A3C7-4B16-A0B3-996910DE7AB9}" type="pres">
      <dgm:prSet presAssocID="{DD34DE56-0119-4F99-8304-C8B2B91ED223}" presName="hierRoot2" presStyleCnt="0">
        <dgm:presLayoutVars>
          <dgm:hierBranch val="init"/>
        </dgm:presLayoutVars>
      </dgm:prSet>
      <dgm:spPr/>
    </dgm:pt>
    <dgm:pt modelId="{300B565E-C6AC-439B-9703-E2B9580E9431}" type="pres">
      <dgm:prSet presAssocID="{DD34DE56-0119-4F99-8304-C8B2B91ED223}" presName="rootComposite" presStyleCnt="0"/>
      <dgm:spPr/>
    </dgm:pt>
    <dgm:pt modelId="{223C3A7D-5800-42CC-A377-5D5001059F74}" type="pres">
      <dgm:prSet presAssocID="{DD34DE56-0119-4F99-8304-C8B2B91ED223}" presName="rootText" presStyleLbl="node2" presStyleIdx="0" presStyleCnt="6" custScaleX="128967">
        <dgm:presLayoutVars>
          <dgm:chPref val="3"/>
        </dgm:presLayoutVars>
      </dgm:prSet>
      <dgm:spPr/>
      <dgm:t>
        <a:bodyPr/>
        <a:lstStyle/>
        <a:p>
          <a:endParaRPr lang="en-US"/>
        </a:p>
      </dgm:t>
    </dgm:pt>
    <dgm:pt modelId="{0F1CBBD5-7710-4391-BC58-92E99D24F31D}" type="pres">
      <dgm:prSet presAssocID="{DD34DE56-0119-4F99-8304-C8B2B91ED223}" presName="rootConnector" presStyleLbl="node2" presStyleIdx="0" presStyleCnt="6"/>
      <dgm:spPr/>
      <dgm:t>
        <a:bodyPr/>
        <a:lstStyle/>
        <a:p>
          <a:endParaRPr lang="en-US"/>
        </a:p>
      </dgm:t>
    </dgm:pt>
    <dgm:pt modelId="{CFE50EC3-F13E-4F46-878C-1338E38135A5}" type="pres">
      <dgm:prSet presAssocID="{DD34DE56-0119-4F99-8304-C8B2B91ED223}" presName="hierChild4" presStyleCnt="0"/>
      <dgm:spPr/>
    </dgm:pt>
    <dgm:pt modelId="{38E41D71-E4CC-4591-B48A-0F33D57FC144}" type="pres">
      <dgm:prSet presAssocID="{DD34DE56-0119-4F99-8304-C8B2B91ED223}" presName="hierChild5" presStyleCnt="0"/>
      <dgm:spPr/>
    </dgm:pt>
    <dgm:pt modelId="{9F551323-D5E3-4FE7-83BB-1C74FE4DAA63}" type="pres">
      <dgm:prSet presAssocID="{FCADF8B9-FCB5-4BF1-A0A5-0B095B2ECF63}" presName="Name37" presStyleLbl="parChTrans1D2" presStyleIdx="1" presStyleCnt="6"/>
      <dgm:spPr/>
      <dgm:t>
        <a:bodyPr/>
        <a:lstStyle/>
        <a:p>
          <a:endParaRPr lang="en-US"/>
        </a:p>
      </dgm:t>
    </dgm:pt>
    <dgm:pt modelId="{03F679ED-32A2-496E-A06D-854CE23CA6B4}" type="pres">
      <dgm:prSet presAssocID="{F3C7DC43-C1C4-4C50-9380-2D5D66D830F5}" presName="hierRoot2" presStyleCnt="0">
        <dgm:presLayoutVars>
          <dgm:hierBranch val="init"/>
        </dgm:presLayoutVars>
      </dgm:prSet>
      <dgm:spPr/>
    </dgm:pt>
    <dgm:pt modelId="{D9D8DA96-7E12-4417-BC58-9B5E441632C8}" type="pres">
      <dgm:prSet presAssocID="{F3C7DC43-C1C4-4C50-9380-2D5D66D830F5}" presName="rootComposite" presStyleCnt="0"/>
      <dgm:spPr/>
    </dgm:pt>
    <dgm:pt modelId="{D45731F9-5DB2-41E6-A386-4EC24987BD8B}" type="pres">
      <dgm:prSet presAssocID="{F3C7DC43-C1C4-4C50-9380-2D5D66D830F5}" presName="rootText" presStyleLbl="node2" presStyleIdx="1" presStyleCnt="6" custScaleX="164587" custScaleY="143793">
        <dgm:presLayoutVars>
          <dgm:chPref val="3"/>
        </dgm:presLayoutVars>
      </dgm:prSet>
      <dgm:spPr/>
      <dgm:t>
        <a:bodyPr/>
        <a:lstStyle/>
        <a:p>
          <a:endParaRPr lang="en-US"/>
        </a:p>
      </dgm:t>
    </dgm:pt>
    <dgm:pt modelId="{96D68535-49BC-41D5-9B82-8D681735F675}" type="pres">
      <dgm:prSet presAssocID="{F3C7DC43-C1C4-4C50-9380-2D5D66D830F5}" presName="rootConnector" presStyleLbl="node2" presStyleIdx="1" presStyleCnt="6"/>
      <dgm:spPr/>
      <dgm:t>
        <a:bodyPr/>
        <a:lstStyle/>
        <a:p>
          <a:endParaRPr lang="en-US"/>
        </a:p>
      </dgm:t>
    </dgm:pt>
    <dgm:pt modelId="{901B9D83-5202-4C8F-BE8F-85106D2E9B0C}" type="pres">
      <dgm:prSet presAssocID="{F3C7DC43-C1C4-4C50-9380-2D5D66D830F5}" presName="hierChild4" presStyleCnt="0"/>
      <dgm:spPr/>
    </dgm:pt>
    <dgm:pt modelId="{5E694933-F35E-4AE4-BDE1-329CC8108A8C}" type="pres">
      <dgm:prSet presAssocID="{F3C7DC43-C1C4-4C50-9380-2D5D66D830F5}" presName="hierChild5" presStyleCnt="0"/>
      <dgm:spPr/>
    </dgm:pt>
    <dgm:pt modelId="{39C040EB-A14B-48E1-A70A-1B1B08564952}" type="pres">
      <dgm:prSet presAssocID="{8DC7E8F5-CA45-4FA1-B18B-43702A32ADCD}" presName="Name37" presStyleLbl="parChTrans1D2" presStyleIdx="2" presStyleCnt="6"/>
      <dgm:spPr/>
      <dgm:t>
        <a:bodyPr/>
        <a:lstStyle/>
        <a:p>
          <a:endParaRPr lang="en-US"/>
        </a:p>
      </dgm:t>
    </dgm:pt>
    <dgm:pt modelId="{48EB31F9-EE74-461E-AA7D-50F2F1CF033A}" type="pres">
      <dgm:prSet presAssocID="{F61084C1-14D0-4532-B58E-E03DCC34F89E}" presName="hierRoot2" presStyleCnt="0">
        <dgm:presLayoutVars>
          <dgm:hierBranch val="init"/>
        </dgm:presLayoutVars>
      </dgm:prSet>
      <dgm:spPr/>
    </dgm:pt>
    <dgm:pt modelId="{1EF9AE2E-89BB-47DA-950D-721A25E94497}" type="pres">
      <dgm:prSet presAssocID="{F61084C1-14D0-4532-B58E-E03DCC34F89E}" presName="rootComposite" presStyleCnt="0"/>
      <dgm:spPr/>
    </dgm:pt>
    <dgm:pt modelId="{F1C6A5CC-98F8-409E-B8ED-7EC4E6CA1840}" type="pres">
      <dgm:prSet presAssocID="{F61084C1-14D0-4532-B58E-E03DCC34F89E}" presName="rootText" presStyleLbl="node2" presStyleIdx="2" presStyleCnt="6" custScaleY="246704">
        <dgm:presLayoutVars>
          <dgm:chPref val="3"/>
        </dgm:presLayoutVars>
      </dgm:prSet>
      <dgm:spPr/>
      <dgm:t>
        <a:bodyPr/>
        <a:lstStyle/>
        <a:p>
          <a:endParaRPr lang="en-US"/>
        </a:p>
      </dgm:t>
    </dgm:pt>
    <dgm:pt modelId="{4124C0E6-ED0F-41F5-9207-153A7B357BB8}" type="pres">
      <dgm:prSet presAssocID="{F61084C1-14D0-4532-B58E-E03DCC34F89E}" presName="rootConnector" presStyleLbl="node2" presStyleIdx="2" presStyleCnt="6"/>
      <dgm:spPr/>
      <dgm:t>
        <a:bodyPr/>
        <a:lstStyle/>
        <a:p>
          <a:endParaRPr lang="en-US"/>
        </a:p>
      </dgm:t>
    </dgm:pt>
    <dgm:pt modelId="{E270DE39-A3D4-4AC5-A5AA-C6E53B929A07}" type="pres">
      <dgm:prSet presAssocID="{F61084C1-14D0-4532-B58E-E03DCC34F89E}" presName="hierChild4" presStyleCnt="0"/>
      <dgm:spPr/>
    </dgm:pt>
    <dgm:pt modelId="{005FC111-2989-4F2F-8349-048B15FAACD5}" type="pres">
      <dgm:prSet presAssocID="{F61084C1-14D0-4532-B58E-E03DCC34F89E}" presName="hierChild5" presStyleCnt="0"/>
      <dgm:spPr/>
    </dgm:pt>
    <dgm:pt modelId="{3A7DE669-A260-44AB-ACBD-1F154DDE0888}" type="pres">
      <dgm:prSet presAssocID="{7ED3D982-EB63-4127-A860-27D98C28CCA8}" presName="Name37" presStyleLbl="parChTrans1D2" presStyleIdx="3" presStyleCnt="6"/>
      <dgm:spPr/>
      <dgm:t>
        <a:bodyPr/>
        <a:lstStyle/>
        <a:p>
          <a:endParaRPr lang="en-US"/>
        </a:p>
      </dgm:t>
    </dgm:pt>
    <dgm:pt modelId="{41608033-59C6-405D-BE34-E32D1087F409}" type="pres">
      <dgm:prSet presAssocID="{7A1D813F-42B4-40D3-B101-C2CD9F9F25FA}" presName="hierRoot2" presStyleCnt="0">
        <dgm:presLayoutVars>
          <dgm:hierBranch val="init"/>
        </dgm:presLayoutVars>
      </dgm:prSet>
      <dgm:spPr/>
    </dgm:pt>
    <dgm:pt modelId="{9D62B7F7-5186-4CDF-96B5-BCE97ED681ED}" type="pres">
      <dgm:prSet presAssocID="{7A1D813F-42B4-40D3-B101-C2CD9F9F25FA}" presName="rootComposite" presStyleCnt="0"/>
      <dgm:spPr/>
    </dgm:pt>
    <dgm:pt modelId="{E11C3B2C-334D-44E3-81AB-990A514E42CF}" type="pres">
      <dgm:prSet presAssocID="{7A1D813F-42B4-40D3-B101-C2CD9F9F25FA}" presName="rootText" presStyleLbl="node2" presStyleIdx="3" presStyleCnt="6">
        <dgm:presLayoutVars>
          <dgm:chPref val="3"/>
        </dgm:presLayoutVars>
      </dgm:prSet>
      <dgm:spPr/>
      <dgm:t>
        <a:bodyPr/>
        <a:lstStyle/>
        <a:p>
          <a:endParaRPr lang="en-US"/>
        </a:p>
      </dgm:t>
    </dgm:pt>
    <dgm:pt modelId="{D912C25B-DD5D-451D-8846-7474595CF87C}" type="pres">
      <dgm:prSet presAssocID="{7A1D813F-42B4-40D3-B101-C2CD9F9F25FA}" presName="rootConnector" presStyleLbl="node2" presStyleIdx="3" presStyleCnt="6"/>
      <dgm:spPr/>
      <dgm:t>
        <a:bodyPr/>
        <a:lstStyle/>
        <a:p>
          <a:endParaRPr lang="en-US"/>
        </a:p>
      </dgm:t>
    </dgm:pt>
    <dgm:pt modelId="{535A56CE-3BBF-4FF0-8D12-CEDB47DB76E3}" type="pres">
      <dgm:prSet presAssocID="{7A1D813F-42B4-40D3-B101-C2CD9F9F25FA}" presName="hierChild4" presStyleCnt="0"/>
      <dgm:spPr/>
    </dgm:pt>
    <dgm:pt modelId="{2588E367-87B7-4E07-BE7A-AEA4E6EF0DB0}" type="pres">
      <dgm:prSet presAssocID="{7A1D813F-42B4-40D3-B101-C2CD9F9F25FA}" presName="hierChild5" presStyleCnt="0"/>
      <dgm:spPr/>
    </dgm:pt>
    <dgm:pt modelId="{80909E87-0042-4327-A14D-794B37C57B04}" type="pres">
      <dgm:prSet presAssocID="{14D1E19A-057F-41ED-83ED-E9D08BAE88DB}" presName="Name37" presStyleLbl="parChTrans1D2" presStyleIdx="4" presStyleCnt="6"/>
      <dgm:spPr/>
      <dgm:t>
        <a:bodyPr/>
        <a:lstStyle/>
        <a:p>
          <a:endParaRPr lang="en-US"/>
        </a:p>
      </dgm:t>
    </dgm:pt>
    <dgm:pt modelId="{1BD6DDBD-5171-4322-B091-AAD01F60F9DF}" type="pres">
      <dgm:prSet presAssocID="{683FF306-C982-4ECC-BE72-03C6D13CF2C5}" presName="hierRoot2" presStyleCnt="0">
        <dgm:presLayoutVars>
          <dgm:hierBranch val="init"/>
        </dgm:presLayoutVars>
      </dgm:prSet>
      <dgm:spPr/>
    </dgm:pt>
    <dgm:pt modelId="{D7F22D21-2D39-4BE2-9E2E-EA3BB186144D}" type="pres">
      <dgm:prSet presAssocID="{683FF306-C982-4ECC-BE72-03C6D13CF2C5}" presName="rootComposite" presStyleCnt="0"/>
      <dgm:spPr/>
    </dgm:pt>
    <dgm:pt modelId="{3CE32289-B66B-4C79-8570-0B4390AB5819}" type="pres">
      <dgm:prSet presAssocID="{683FF306-C982-4ECC-BE72-03C6D13CF2C5}" presName="rootText" presStyleLbl="node2" presStyleIdx="4" presStyleCnt="6" custScaleX="158622" custScaleY="154995">
        <dgm:presLayoutVars>
          <dgm:chPref val="3"/>
        </dgm:presLayoutVars>
      </dgm:prSet>
      <dgm:spPr/>
      <dgm:t>
        <a:bodyPr/>
        <a:lstStyle/>
        <a:p>
          <a:endParaRPr lang="en-US"/>
        </a:p>
      </dgm:t>
    </dgm:pt>
    <dgm:pt modelId="{1858A873-B8B9-496F-A58F-33532963FCBA}" type="pres">
      <dgm:prSet presAssocID="{683FF306-C982-4ECC-BE72-03C6D13CF2C5}" presName="rootConnector" presStyleLbl="node2" presStyleIdx="4" presStyleCnt="6"/>
      <dgm:spPr/>
      <dgm:t>
        <a:bodyPr/>
        <a:lstStyle/>
        <a:p>
          <a:endParaRPr lang="en-US"/>
        </a:p>
      </dgm:t>
    </dgm:pt>
    <dgm:pt modelId="{CDB023D9-71DC-44AE-B206-B236B57A45ED}" type="pres">
      <dgm:prSet presAssocID="{683FF306-C982-4ECC-BE72-03C6D13CF2C5}" presName="hierChild4" presStyleCnt="0"/>
      <dgm:spPr/>
    </dgm:pt>
    <dgm:pt modelId="{28DE71FA-F9E5-4B46-A68C-4D458B49B2EE}" type="pres">
      <dgm:prSet presAssocID="{683FF306-C982-4ECC-BE72-03C6D13CF2C5}" presName="hierChild5" presStyleCnt="0"/>
      <dgm:spPr/>
    </dgm:pt>
    <dgm:pt modelId="{65D5ED03-5B52-403B-9F16-5E093E0B7CDF}" type="pres">
      <dgm:prSet presAssocID="{5EF6D23B-E5CB-46EC-A20D-E14CAC52935C}" presName="Name37" presStyleLbl="parChTrans1D2" presStyleIdx="5" presStyleCnt="6"/>
      <dgm:spPr/>
      <dgm:t>
        <a:bodyPr/>
        <a:lstStyle/>
        <a:p>
          <a:endParaRPr lang="en-US"/>
        </a:p>
      </dgm:t>
    </dgm:pt>
    <dgm:pt modelId="{B21757CF-BB42-489A-B347-017CF94C8EF9}" type="pres">
      <dgm:prSet presAssocID="{74E62135-86BD-4D43-93CA-5B55AF237AF1}" presName="hierRoot2" presStyleCnt="0">
        <dgm:presLayoutVars>
          <dgm:hierBranch val="init"/>
        </dgm:presLayoutVars>
      </dgm:prSet>
      <dgm:spPr/>
    </dgm:pt>
    <dgm:pt modelId="{F98CB1ED-7F16-4834-8B52-9D376C0911AF}" type="pres">
      <dgm:prSet presAssocID="{74E62135-86BD-4D43-93CA-5B55AF237AF1}" presName="rootComposite" presStyleCnt="0"/>
      <dgm:spPr/>
    </dgm:pt>
    <dgm:pt modelId="{7B735F37-C021-422B-9620-F73C5C1FE3F3}" type="pres">
      <dgm:prSet presAssocID="{74E62135-86BD-4D43-93CA-5B55AF237AF1}" presName="rootText" presStyleLbl="node2" presStyleIdx="5" presStyleCnt="6" custScaleY="329591">
        <dgm:presLayoutVars>
          <dgm:chPref val="3"/>
        </dgm:presLayoutVars>
      </dgm:prSet>
      <dgm:spPr/>
      <dgm:t>
        <a:bodyPr/>
        <a:lstStyle/>
        <a:p>
          <a:endParaRPr lang="en-US"/>
        </a:p>
      </dgm:t>
    </dgm:pt>
    <dgm:pt modelId="{180831FE-380B-4137-A321-96D85B1AAD42}" type="pres">
      <dgm:prSet presAssocID="{74E62135-86BD-4D43-93CA-5B55AF237AF1}" presName="rootConnector" presStyleLbl="node2" presStyleIdx="5" presStyleCnt="6"/>
      <dgm:spPr/>
      <dgm:t>
        <a:bodyPr/>
        <a:lstStyle/>
        <a:p>
          <a:endParaRPr lang="en-US"/>
        </a:p>
      </dgm:t>
    </dgm:pt>
    <dgm:pt modelId="{B727D24B-26FE-436A-9A40-EE4FE0E0D366}" type="pres">
      <dgm:prSet presAssocID="{74E62135-86BD-4D43-93CA-5B55AF237AF1}" presName="hierChild4" presStyleCnt="0"/>
      <dgm:spPr/>
    </dgm:pt>
    <dgm:pt modelId="{84D900A8-7EC2-4C20-8299-B548F1A29CCD}" type="pres">
      <dgm:prSet presAssocID="{74E62135-86BD-4D43-93CA-5B55AF237AF1}" presName="hierChild5" presStyleCnt="0"/>
      <dgm:spPr/>
    </dgm:pt>
    <dgm:pt modelId="{80EE03D1-B1EF-4757-999C-0475FC41B5D3}" type="pres">
      <dgm:prSet presAssocID="{B80E9FAF-8239-4492-B075-F8F44E9E9A91}" presName="hierChild3" presStyleCnt="0"/>
      <dgm:spPr/>
    </dgm:pt>
  </dgm:ptLst>
  <dgm:cxnLst>
    <dgm:cxn modelId="{C0E222F7-14A4-4D92-99D0-906741D6E824}" srcId="{B80E9FAF-8239-4492-B075-F8F44E9E9A91}" destId="{7A1D813F-42B4-40D3-B101-C2CD9F9F25FA}" srcOrd="3" destOrd="0" parTransId="{7ED3D982-EB63-4127-A860-27D98C28CCA8}" sibTransId="{240CABE7-ED80-47AD-B6AE-053CB8E871D6}"/>
    <dgm:cxn modelId="{4077E890-8B0E-4E17-9969-CD9886CF1571}" type="presOf" srcId="{683FF306-C982-4ECC-BE72-03C6D13CF2C5}" destId="{1858A873-B8B9-496F-A58F-33532963FCBA}" srcOrd="1" destOrd="0" presId="urn:microsoft.com/office/officeart/2005/8/layout/orgChart1"/>
    <dgm:cxn modelId="{11EA1402-2C15-4B7F-96E7-C1A4428632F8}" srcId="{B80E9FAF-8239-4492-B075-F8F44E9E9A91}" destId="{F61084C1-14D0-4532-B58E-E03DCC34F89E}" srcOrd="2" destOrd="0" parTransId="{8DC7E8F5-CA45-4FA1-B18B-43702A32ADCD}" sibTransId="{F995AE7D-1D33-454E-AB9A-8DC9B8D7BA65}"/>
    <dgm:cxn modelId="{C5D94D47-82A4-4434-8D85-08555A00E36D}" type="presOf" srcId="{8DC7E8F5-CA45-4FA1-B18B-43702A32ADCD}" destId="{39C040EB-A14B-48E1-A70A-1B1B08564952}" srcOrd="0" destOrd="0" presId="urn:microsoft.com/office/officeart/2005/8/layout/orgChart1"/>
    <dgm:cxn modelId="{F4152CE1-D9C0-4E37-848C-0815C1D75ACF}" srcId="{CA65371E-EAA8-4F6E-A2F2-E741E06BCB7A}" destId="{B80E9FAF-8239-4492-B075-F8F44E9E9A91}" srcOrd="0" destOrd="0" parTransId="{2C6F5AAF-7654-46DD-AF8D-B174BC8025FE}" sibTransId="{C718A90E-A40F-4BB7-81D6-2E41685A4EC5}"/>
    <dgm:cxn modelId="{A0679F31-F1EA-4842-A34E-77E5E65F6FD5}" type="presOf" srcId="{5EF6D23B-E5CB-46EC-A20D-E14CAC52935C}" destId="{65D5ED03-5B52-403B-9F16-5E093E0B7CDF}" srcOrd="0" destOrd="0" presId="urn:microsoft.com/office/officeart/2005/8/layout/orgChart1"/>
    <dgm:cxn modelId="{244A02E8-6418-4BF6-A954-3F8DA6281A3E}" type="presOf" srcId="{CA65371E-EAA8-4F6E-A2F2-E741E06BCB7A}" destId="{182B2181-B420-4CB2-9A83-E64A5EA5B08A}" srcOrd="0" destOrd="0" presId="urn:microsoft.com/office/officeart/2005/8/layout/orgChart1"/>
    <dgm:cxn modelId="{5816BCF5-CA5C-48AD-A548-0D7E6F60776F}" type="presOf" srcId="{7A1D813F-42B4-40D3-B101-C2CD9F9F25FA}" destId="{E11C3B2C-334D-44E3-81AB-990A514E42CF}" srcOrd="0" destOrd="0" presId="urn:microsoft.com/office/officeart/2005/8/layout/orgChart1"/>
    <dgm:cxn modelId="{2C78F718-E479-4D31-81DF-ECCBF855424B}" srcId="{B80E9FAF-8239-4492-B075-F8F44E9E9A91}" destId="{DD34DE56-0119-4F99-8304-C8B2B91ED223}" srcOrd="0" destOrd="0" parTransId="{890E125C-FEDC-421D-9D09-CB38E010A1E9}" sibTransId="{B56BD29F-0BC8-4D33-9C1C-43616E891747}"/>
    <dgm:cxn modelId="{784BD70C-9024-4852-8C8E-CB18CF11608C}" type="presOf" srcId="{DD34DE56-0119-4F99-8304-C8B2B91ED223}" destId="{0F1CBBD5-7710-4391-BC58-92E99D24F31D}" srcOrd="1" destOrd="0" presId="urn:microsoft.com/office/officeart/2005/8/layout/orgChart1"/>
    <dgm:cxn modelId="{F1F3D347-2CA0-4818-8FC5-74B0AE2C7582}" type="presOf" srcId="{DD34DE56-0119-4F99-8304-C8B2B91ED223}" destId="{223C3A7D-5800-42CC-A377-5D5001059F74}" srcOrd="0" destOrd="0" presId="urn:microsoft.com/office/officeart/2005/8/layout/orgChart1"/>
    <dgm:cxn modelId="{4F9CE438-E278-468B-9E23-97EA52342425}" srcId="{B80E9FAF-8239-4492-B075-F8F44E9E9A91}" destId="{74E62135-86BD-4D43-93CA-5B55AF237AF1}" srcOrd="5" destOrd="0" parTransId="{5EF6D23B-E5CB-46EC-A20D-E14CAC52935C}" sibTransId="{951A4381-8B08-43E0-A9DD-882177188560}"/>
    <dgm:cxn modelId="{2D0B0900-4B14-49C4-B284-5053190254DC}" type="presOf" srcId="{683FF306-C982-4ECC-BE72-03C6D13CF2C5}" destId="{3CE32289-B66B-4C79-8570-0B4390AB5819}" srcOrd="0" destOrd="0" presId="urn:microsoft.com/office/officeart/2005/8/layout/orgChart1"/>
    <dgm:cxn modelId="{A1D271B4-E6B1-483E-BF12-9B3C6136454F}" type="presOf" srcId="{FCADF8B9-FCB5-4BF1-A0A5-0B095B2ECF63}" destId="{9F551323-D5E3-4FE7-83BB-1C74FE4DAA63}" srcOrd="0" destOrd="0" presId="urn:microsoft.com/office/officeart/2005/8/layout/orgChart1"/>
    <dgm:cxn modelId="{5877C817-6352-4521-8811-CBA03AA8E304}" srcId="{B80E9FAF-8239-4492-B075-F8F44E9E9A91}" destId="{F3C7DC43-C1C4-4C50-9380-2D5D66D830F5}" srcOrd="1" destOrd="0" parTransId="{FCADF8B9-FCB5-4BF1-A0A5-0B095B2ECF63}" sibTransId="{699F6568-C542-4CAD-8D31-E4AC49623AAD}"/>
    <dgm:cxn modelId="{AFBD57A0-A525-4409-82F3-9E0F4A5CF75B}" type="presOf" srcId="{B80E9FAF-8239-4492-B075-F8F44E9E9A91}" destId="{EF78B3FF-F730-4A30-B8B2-880FB99A2C87}" srcOrd="0" destOrd="0" presId="urn:microsoft.com/office/officeart/2005/8/layout/orgChart1"/>
    <dgm:cxn modelId="{0A9F1226-45D0-4008-9D74-72B7A9AE5742}" type="presOf" srcId="{B80E9FAF-8239-4492-B075-F8F44E9E9A91}" destId="{DD9D3B22-1DA6-47FB-A18C-B7B566EC7D06}" srcOrd="1" destOrd="0" presId="urn:microsoft.com/office/officeart/2005/8/layout/orgChart1"/>
    <dgm:cxn modelId="{8BE76A14-ACA3-45A5-AAC2-9A5FE8D56615}" type="presOf" srcId="{F61084C1-14D0-4532-B58E-E03DCC34F89E}" destId="{4124C0E6-ED0F-41F5-9207-153A7B357BB8}" srcOrd="1" destOrd="0" presId="urn:microsoft.com/office/officeart/2005/8/layout/orgChart1"/>
    <dgm:cxn modelId="{5C44E912-AFDF-4F72-ADEA-E9AD6C185D0A}" type="presOf" srcId="{14D1E19A-057F-41ED-83ED-E9D08BAE88DB}" destId="{80909E87-0042-4327-A14D-794B37C57B04}" srcOrd="0" destOrd="0" presId="urn:microsoft.com/office/officeart/2005/8/layout/orgChart1"/>
    <dgm:cxn modelId="{F5E4A4E0-70EC-42D2-8D4C-884E1F59558E}" type="presOf" srcId="{890E125C-FEDC-421D-9D09-CB38E010A1E9}" destId="{20454937-334C-425A-B7A6-71E7486EFFF3}" srcOrd="0" destOrd="0" presId="urn:microsoft.com/office/officeart/2005/8/layout/orgChart1"/>
    <dgm:cxn modelId="{E7D55195-A548-466D-9E74-A92EC36C660A}" type="presOf" srcId="{74E62135-86BD-4D43-93CA-5B55AF237AF1}" destId="{7B735F37-C021-422B-9620-F73C5C1FE3F3}" srcOrd="0" destOrd="0" presId="urn:microsoft.com/office/officeart/2005/8/layout/orgChart1"/>
    <dgm:cxn modelId="{58B74665-0D0D-47E6-9AEA-C35BA3D54161}" type="presOf" srcId="{F3C7DC43-C1C4-4C50-9380-2D5D66D830F5}" destId="{D45731F9-5DB2-41E6-A386-4EC24987BD8B}" srcOrd="0" destOrd="0" presId="urn:microsoft.com/office/officeart/2005/8/layout/orgChart1"/>
    <dgm:cxn modelId="{12108B24-3DE1-4334-807C-09E4A1B55534}" type="presOf" srcId="{F3C7DC43-C1C4-4C50-9380-2D5D66D830F5}" destId="{96D68535-49BC-41D5-9B82-8D681735F675}" srcOrd="1" destOrd="0" presId="urn:microsoft.com/office/officeart/2005/8/layout/orgChart1"/>
    <dgm:cxn modelId="{C169383E-B219-4DC1-9B00-937D83964564}" type="presOf" srcId="{7A1D813F-42B4-40D3-B101-C2CD9F9F25FA}" destId="{D912C25B-DD5D-451D-8846-7474595CF87C}" srcOrd="1" destOrd="0" presId="urn:microsoft.com/office/officeart/2005/8/layout/orgChart1"/>
    <dgm:cxn modelId="{DBDE251A-B003-43B3-8738-EF4295797F3E}" type="presOf" srcId="{74E62135-86BD-4D43-93CA-5B55AF237AF1}" destId="{180831FE-380B-4137-A321-96D85B1AAD42}" srcOrd="1" destOrd="0" presId="urn:microsoft.com/office/officeart/2005/8/layout/orgChart1"/>
    <dgm:cxn modelId="{FD154A4C-37FD-4C2E-A70A-59DF8BEF052C}" type="presOf" srcId="{7ED3D982-EB63-4127-A860-27D98C28CCA8}" destId="{3A7DE669-A260-44AB-ACBD-1F154DDE0888}" srcOrd="0" destOrd="0" presId="urn:microsoft.com/office/officeart/2005/8/layout/orgChart1"/>
    <dgm:cxn modelId="{C3376AD0-63F2-451E-A24E-16BAF37F0E58}" type="presOf" srcId="{F61084C1-14D0-4532-B58E-E03DCC34F89E}" destId="{F1C6A5CC-98F8-409E-B8ED-7EC4E6CA1840}" srcOrd="0" destOrd="0" presId="urn:microsoft.com/office/officeart/2005/8/layout/orgChart1"/>
    <dgm:cxn modelId="{4E96EAA4-AAD5-4950-8108-9818A3D761DF}" srcId="{B80E9FAF-8239-4492-B075-F8F44E9E9A91}" destId="{683FF306-C982-4ECC-BE72-03C6D13CF2C5}" srcOrd="4" destOrd="0" parTransId="{14D1E19A-057F-41ED-83ED-E9D08BAE88DB}" sibTransId="{AE3C069A-EA21-4471-B0EB-B2F4B27A1CEF}"/>
    <dgm:cxn modelId="{3F1392B1-29D7-4F65-95EF-FB6392F87A6A}" type="presParOf" srcId="{182B2181-B420-4CB2-9A83-E64A5EA5B08A}" destId="{1A101D66-F04D-439F-96E6-31BA4703A70A}" srcOrd="0" destOrd="0" presId="urn:microsoft.com/office/officeart/2005/8/layout/orgChart1"/>
    <dgm:cxn modelId="{797E683B-B287-4B19-A0AF-966A1E3C8AEF}" type="presParOf" srcId="{1A101D66-F04D-439F-96E6-31BA4703A70A}" destId="{E07D299F-AC6C-4438-BB42-1CA72EB38B18}" srcOrd="0" destOrd="0" presId="urn:microsoft.com/office/officeart/2005/8/layout/orgChart1"/>
    <dgm:cxn modelId="{2C18D0C9-1275-4AB5-A744-61322B70A6E9}" type="presParOf" srcId="{E07D299F-AC6C-4438-BB42-1CA72EB38B18}" destId="{EF78B3FF-F730-4A30-B8B2-880FB99A2C87}" srcOrd="0" destOrd="0" presId="urn:microsoft.com/office/officeart/2005/8/layout/orgChart1"/>
    <dgm:cxn modelId="{1BF3B136-DDEA-4AD6-B7C0-1E04EEEE4947}" type="presParOf" srcId="{E07D299F-AC6C-4438-BB42-1CA72EB38B18}" destId="{DD9D3B22-1DA6-47FB-A18C-B7B566EC7D06}" srcOrd="1" destOrd="0" presId="urn:microsoft.com/office/officeart/2005/8/layout/orgChart1"/>
    <dgm:cxn modelId="{96E2756B-E2CD-4DB2-8A49-A01F96B2493D}" type="presParOf" srcId="{1A101D66-F04D-439F-96E6-31BA4703A70A}" destId="{2B475E80-D503-40AD-96FD-A73397355587}" srcOrd="1" destOrd="0" presId="urn:microsoft.com/office/officeart/2005/8/layout/orgChart1"/>
    <dgm:cxn modelId="{2E4A22A6-B89A-4AFE-A792-C3F052CD73D5}" type="presParOf" srcId="{2B475E80-D503-40AD-96FD-A73397355587}" destId="{20454937-334C-425A-B7A6-71E7486EFFF3}" srcOrd="0" destOrd="0" presId="urn:microsoft.com/office/officeart/2005/8/layout/orgChart1"/>
    <dgm:cxn modelId="{2DC797D7-6649-4C36-A9BF-2CC6ABD521D7}" type="presParOf" srcId="{2B475E80-D503-40AD-96FD-A73397355587}" destId="{B63BBAD7-A3C7-4B16-A0B3-996910DE7AB9}" srcOrd="1" destOrd="0" presId="urn:microsoft.com/office/officeart/2005/8/layout/orgChart1"/>
    <dgm:cxn modelId="{698AE66B-50A3-4849-B2D1-5CB3DD5E8588}" type="presParOf" srcId="{B63BBAD7-A3C7-4B16-A0B3-996910DE7AB9}" destId="{300B565E-C6AC-439B-9703-E2B9580E9431}" srcOrd="0" destOrd="0" presId="urn:microsoft.com/office/officeart/2005/8/layout/orgChart1"/>
    <dgm:cxn modelId="{B1AA0F8F-3ABC-409C-9013-7994519BB62C}" type="presParOf" srcId="{300B565E-C6AC-439B-9703-E2B9580E9431}" destId="{223C3A7D-5800-42CC-A377-5D5001059F74}" srcOrd="0" destOrd="0" presId="urn:microsoft.com/office/officeart/2005/8/layout/orgChart1"/>
    <dgm:cxn modelId="{B4603877-74DC-4B5B-A693-9F28A4CE7BCA}" type="presParOf" srcId="{300B565E-C6AC-439B-9703-E2B9580E9431}" destId="{0F1CBBD5-7710-4391-BC58-92E99D24F31D}" srcOrd="1" destOrd="0" presId="urn:microsoft.com/office/officeart/2005/8/layout/orgChart1"/>
    <dgm:cxn modelId="{B793D320-906F-4648-B2F2-665087697B62}" type="presParOf" srcId="{B63BBAD7-A3C7-4B16-A0B3-996910DE7AB9}" destId="{CFE50EC3-F13E-4F46-878C-1338E38135A5}" srcOrd="1" destOrd="0" presId="urn:microsoft.com/office/officeart/2005/8/layout/orgChart1"/>
    <dgm:cxn modelId="{9EBD7AA4-EC5D-4A0C-AA4C-DF698C837B0E}" type="presParOf" srcId="{B63BBAD7-A3C7-4B16-A0B3-996910DE7AB9}" destId="{38E41D71-E4CC-4591-B48A-0F33D57FC144}" srcOrd="2" destOrd="0" presId="urn:microsoft.com/office/officeart/2005/8/layout/orgChart1"/>
    <dgm:cxn modelId="{A58970C0-A26C-476B-A16D-D5F61127C4EC}" type="presParOf" srcId="{2B475E80-D503-40AD-96FD-A73397355587}" destId="{9F551323-D5E3-4FE7-83BB-1C74FE4DAA63}" srcOrd="2" destOrd="0" presId="urn:microsoft.com/office/officeart/2005/8/layout/orgChart1"/>
    <dgm:cxn modelId="{440EEDEC-1DBA-4DE3-80C6-F426BCEF7E1E}" type="presParOf" srcId="{2B475E80-D503-40AD-96FD-A73397355587}" destId="{03F679ED-32A2-496E-A06D-854CE23CA6B4}" srcOrd="3" destOrd="0" presId="urn:microsoft.com/office/officeart/2005/8/layout/orgChart1"/>
    <dgm:cxn modelId="{13D24BC8-E8F4-48BB-8B62-7A8B582423A3}" type="presParOf" srcId="{03F679ED-32A2-496E-A06D-854CE23CA6B4}" destId="{D9D8DA96-7E12-4417-BC58-9B5E441632C8}" srcOrd="0" destOrd="0" presId="urn:microsoft.com/office/officeart/2005/8/layout/orgChart1"/>
    <dgm:cxn modelId="{D984CDD9-FDCA-4E49-82C0-95EC946C8C1D}" type="presParOf" srcId="{D9D8DA96-7E12-4417-BC58-9B5E441632C8}" destId="{D45731F9-5DB2-41E6-A386-4EC24987BD8B}" srcOrd="0" destOrd="0" presId="urn:microsoft.com/office/officeart/2005/8/layout/orgChart1"/>
    <dgm:cxn modelId="{D21B9A56-0312-4D85-BBDE-5E0F24EEEF17}" type="presParOf" srcId="{D9D8DA96-7E12-4417-BC58-9B5E441632C8}" destId="{96D68535-49BC-41D5-9B82-8D681735F675}" srcOrd="1" destOrd="0" presId="urn:microsoft.com/office/officeart/2005/8/layout/orgChart1"/>
    <dgm:cxn modelId="{9F12F4C4-0C48-4380-AF23-941EC695BE4A}" type="presParOf" srcId="{03F679ED-32A2-496E-A06D-854CE23CA6B4}" destId="{901B9D83-5202-4C8F-BE8F-85106D2E9B0C}" srcOrd="1" destOrd="0" presId="urn:microsoft.com/office/officeart/2005/8/layout/orgChart1"/>
    <dgm:cxn modelId="{64B3D86B-7ACD-4E12-A610-E70CEC16B4E4}" type="presParOf" srcId="{03F679ED-32A2-496E-A06D-854CE23CA6B4}" destId="{5E694933-F35E-4AE4-BDE1-329CC8108A8C}" srcOrd="2" destOrd="0" presId="urn:microsoft.com/office/officeart/2005/8/layout/orgChart1"/>
    <dgm:cxn modelId="{DB3BEB05-520D-4073-9960-22D830F37F60}" type="presParOf" srcId="{2B475E80-D503-40AD-96FD-A73397355587}" destId="{39C040EB-A14B-48E1-A70A-1B1B08564952}" srcOrd="4" destOrd="0" presId="urn:microsoft.com/office/officeart/2005/8/layout/orgChart1"/>
    <dgm:cxn modelId="{D687F81A-80C7-44D9-9EE5-1E25251C10BF}" type="presParOf" srcId="{2B475E80-D503-40AD-96FD-A73397355587}" destId="{48EB31F9-EE74-461E-AA7D-50F2F1CF033A}" srcOrd="5" destOrd="0" presId="urn:microsoft.com/office/officeart/2005/8/layout/orgChart1"/>
    <dgm:cxn modelId="{E9E7102D-9343-46A3-AA89-1003BC37EE5D}" type="presParOf" srcId="{48EB31F9-EE74-461E-AA7D-50F2F1CF033A}" destId="{1EF9AE2E-89BB-47DA-950D-721A25E94497}" srcOrd="0" destOrd="0" presId="urn:microsoft.com/office/officeart/2005/8/layout/orgChart1"/>
    <dgm:cxn modelId="{BAC885D4-DB95-404D-AF78-2C0C118CAB6D}" type="presParOf" srcId="{1EF9AE2E-89BB-47DA-950D-721A25E94497}" destId="{F1C6A5CC-98F8-409E-B8ED-7EC4E6CA1840}" srcOrd="0" destOrd="0" presId="urn:microsoft.com/office/officeart/2005/8/layout/orgChart1"/>
    <dgm:cxn modelId="{79248EF0-2918-4529-8AF1-3FD93FD7A2D2}" type="presParOf" srcId="{1EF9AE2E-89BB-47DA-950D-721A25E94497}" destId="{4124C0E6-ED0F-41F5-9207-153A7B357BB8}" srcOrd="1" destOrd="0" presId="urn:microsoft.com/office/officeart/2005/8/layout/orgChart1"/>
    <dgm:cxn modelId="{4629D4FB-0798-4F9A-BEDF-6F1A0CEEFF25}" type="presParOf" srcId="{48EB31F9-EE74-461E-AA7D-50F2F1CF033A}" destId="{E270DE39-A3D4-4AC5-A5AA-C6E53B929A07}" srcOrd="1" destOrd="0" presId="urn:microsoft.com/office/officeart/2005/8/layout/orgChart1"/>
    <dgm:cxn modelId="{EEB8CBE1-BD03-42A1-A518-39D8AAC1D6A1}" type="presParOf" srcId="{48EB31F9-EE74-461E-AA7D-50F2F1CF033A}" destId="{005FC111-2989-4F2F-8349-048B15FAACD5}" srcOrd="2" destOrd="0" presId="urn:microsoft.com/office/officeart/2005/8/layout/orgChart1"/>
    <dgm:cxn modelId="{FEDFEC76-547C-4EB1-8E29-AD2C53D40FE0}" type="presParOf" srcId="{2B475E80-D503-40AD-96FD-A73397355587}" destId="{3A7DE669-A260-44AB-ACBD-1F154DDE0888}" srcOrd="6" destOrd="0" presId="urn:microsoft.com/office/officeart/2005/8/layout/orgChart1"/>
    <dgm:cxn modelId="{D959E9FA-A208-405B-9BCA-F8DDB05BAF03}" type="presParOf" srcId="{2B475E80-D503-40AD-96FD-A73397355587}" destId="{41608033-59C6-405D-BE34-E32D1087F409}" srcOrd="7" destOrd="0" presId="urn:microsoft.com/office/officeart/2005/8/layout/orgChart1"/>
    <dgm:cxn modelId="{C4A5DFAF-D6A6-4FDA-8FBD-6A342D8770EF}" type="presParOf" srcId="{41608033-59C6-405D-BE34-E32D1087F409}" destId="{9D62B7F7-5186-4CDF-96B5-BCE97ED681ED}" srcOrd="0" destOrd="0" presId="urn:microsoft.com/office/officeart/2005/8/layout/orgChart1"/>
    <dgm:cxn modelId="{81EFF721-A263-467B-A0EF-3E39A25DB40B}" type="presParOf" srcId="{9D62B7F7-5186-4CDF-96B5-BCE97ED681ED}" destId="{E11C3B2C-334D-44E3-81AB-990A514E42CF}" srcOrd="0" destOrd="0" presId="urn:microsoft.com/office/officeart/2005/8/layout/orgChart1"/>
    <dgm:cxn modelId="{29FDD785-C781-4E1F-A90F-6AB8E5E7DA80}" type="presParOf" srcId="{9D62B7F7-5186-4CDF-96B5-BCE97ED681ED}" destId="{D912C25B-DD5D-451D-8846-7474595CF87C}" srcOrd="1" destOrd="0" presId="urn:microsoft.com/office/officeart/2005/8/layout/orgChart1"/>
    <dgm:cxn modelId="{C79369CF-6506-4BF1-B115-3732BACB30CB}" type="presParOf" srcId="{41608033-59C6-405D-BE34-E32D1087F409}" destId="{535A56CE-3BBF-4FF0-8D12-CEDB47DB76E3}" srcOrd="1" destOrd="0" presId="urn:microsoft.com/office/officeart/2005/8/layout/orgChart1"/>
    <dgm:cxn modelId="{09BF663A-1133-46C7-A71E-AE7CC49D2FFC}" type="presParOf" srcId="{41608033-59C6-405D-BE34-E32D1087F409}" destId="{2588E367-87B7-4E07-BE7A-AEA4E6EF0DB0}" srcOrd="2" destOrd="0" presId="urn:microsoft.com/office/officeart/2005/8/layout/orgChart1"/>
    <dgm:cxn modelId="{80327319-B6A3-45D4-8590-52F12EB7184C}" type="presParOf" srcId="{2B475E80-D503-40AD-96FD-A73397355587}" destId="{80909E87-0042-4327-A14D-794B37C57B04}" srcOrd="8" destOrd="0" presId="urn:microsoft.com/office/officeart/2005/8/layout/orgChart1"/>
    <dgm:cxn modelId="{F949528C-D68B-4A1A-94B2-E151EA0E8B9A}" type="presParOf" srcId="{2B475E80-D503-40AD-96FD-A73397355587}" destId="{1BD6DDBD-5171-4322-B091-AAD01F60F9DF}" srcOrd="9" destOrd="0" presId="urn:microsoft.com/office/officeart/2005/8/layout/orgChart1"/>
    <dgm:cxn modelId="{FAB673EF-1D54-4F5A-A584-FC9FB3D75C03}" type="presParOf" srcId="{1BD6DDBD-5171-4322-B091-AAD01F60F9DF}" destId="{D7F22D21-2D39-4BE2-9E2E-EA3BB186144D}" srcOrd="0" destOrd="0" presId="urn:microsoft.com/office/officeart/2005/8/layout/orgChart1"/>
    <dgm:cxn modelId="{863F8F44-8E46-4493-856D-45C097E0AE4A}" type="presParOf" srcId="{D7F22D21-2D39-4BE2-9E2E-EA3BB186144D}" destId="{3CE32289-B66B-4C79-8570-0B4390AB5819}" srcOrd="0" destOrd="0" presId="urn:microsoft.com/office/officeart/2005/8/layout/orgChart1"/>
    <dgm:cxn modelId="{CA860EF3-E6A9-4881-BD87-4FB4CB6122C7}" type="presParOf" srcId="{D7F22D21-2D39-4BE2-9E2E-EA3BB186144D}" destId="{1858A873-B8B9-496F-A58F-33532963FCBA}" srcOrd="1" destOrd="0" presId="urn:microsoft.com/office/officeart/2005/8/layout/orgChart1"/>
    <dgm:cxn modelId="{266EE900-9563-479C-8409-93C4EB3E57EC}" type="presParOf" srcId="{1BD6DDBD-5171-4322-B091-AAD01F60F9DF}" destId="{CDB023D9-71DC-44AE-B206-B236B57A45ED}" srcOrd="1" destOrd="0" presId="urn:microsoft.com/office/officeart/2005/8/layout/orgChart1"/>
    <dgm:cxn modelId="{1252C9EC-881B-4198-A89E-EFC5DFDCDA49}" type="presParOf" srcId="{1BD6DDBD-5171-4322-B091-AAD01F60F9DF}" destId="{28DE71FA-F9E5-4B46-A68C-4D458B49B2EE}" srcOrd="2" destOrd="0" presId="urn:microsoft.com/office/officeart/2005/8/layout/orgChart1"/>
    <dgm:cxn modelId="{3C0E78F3-B7E1-4D61-BA15-0377B8A82A6B}" type="presParOf" srcId="{2B475E80-D503-40AD-96FD-A73397355587}" destId="{65D5ED03-5B52-403B-9F16-5E093E0B7CDF}" srcOrd="10" destOrd="0" presId="urn:microsoft.com/office/officeart/2005/8/layout/orgChart1"/>
    <dgm:cxn modelId="{0CAB3997-E7FD-4E09-A50E-991C73B80234}" type="presParOf" srcId="{2B475E80-D503-40AD-96FD-A73397355587}" destId="{B21757CF-BB42-489A-B347-017CF94C8EF9}" srcOrd="11" destOrd="0" presId="urn:microsoft.com/office/officeart/2005/8/layout/orgChart1"/>
    <dgm:cxn modelId="{D4B272CF-A9D7-424F-86E7-F4434273EB17}" type="presParOf" srcId="{B21757CF-BB42-489A-B347-017CF94C8EF9}" destId="{F98CB1ED-7F16-4834-8B52-9D376C0911AF}" srcOrd="0" destOrd="0" presId="urn:microsoft.com/office/officeart/2005/8/layout/orgChart1"/>
    <dgm:cxn modelId="{6DA444E9-36FD-4BA9-8750-25FA48C2AE8B}" type="presParOf" srcId="{F98CB1ED-7F16-4834-8B52-9D376C0911AF}" destId="{7B735F37-C021-422B-9620-F73C5C1FE3F3}" srcOrd="0" destOrd="0" presId="urn:microsoft.com/office/officeart/2005/8/layout/orgChart1"/>
    <dgm:cxn modelId="{D48D5634-4036-4061-9F12-703843CE7FCE}" type="presParOf" srcId="{F98CB1ED-7F16-4834-8B52-9D376C0911AF}" destId="{180831FE-380B-4137-A321-96D85B1AAD42}" srcOrd="1" destOrd="0" presId="urn:microsoft.com/office/officeart/2005/8/layout/orgChart1"/>
    <dgm:cxn modelId="{F0CBBFB0-863D-4258-9828-75E585D2F337}" type="presParOf" srcId="{B21757CF-BB42-489A-B347-017CF94C8EF9}" destId="{B727D24B-26FE-436A-9A40-EE4FE0E0D366}" srcOrd="1" destOrd="0" presId="urn:microsoft.com/office/officeart/2005/8/layout/orgChart1"/>
    <dgm:cxn modelId="{4977BA2C-4D41-4C4A-ADC7-FC48E003CFCF}" type="presParOf" srcId="{B21757CF-BB42-489A-B347-017CF94C8EF9}" destId="{84D900A8-7EC2-4C20-8299-B548F1A29CCD}" srcOrd="2" destOrd="0" presId="urn:microsoft.com/office/officeart/2005/8/layout/orgChart1"/>
    <dgm:cxn modelId="{B511D649-4BCB-443C-AAFB-FF20CF49EC35}" type="presParOf" srcId="{1A101D66-F04D-439F-96E6-31BA4703A70A}" destId="{80EE03D1-B1EF-4757-999C-0475FC41B5D3}" srcOrd="2" destOrd="0" presId="urn:microsoft.com/office/officeart/2005/8/layout/orgChart1"/>
  </dgm:cxnLst>
  <dgm:bg/>
  <dgm:whole>
    <a:ln w="19050">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1A7EE6-6150-4496-9308-6745D952145F}" type="doc">
      <dgm:prSet loTypeId="urn:microsoft.com/office/officeart/2005/8/layout/pyramid1" loCatId="pyramid" qsTypeId="urn:microsoft.com/office/officeart/2005/8/quickstyle/simple1" qsCatId="simple" csTypeId="urn:microsoft.com/office/officeart/2005/8/colors/accent1_2" csCatId="accent1" phldr="1"/>
      <dgm:spPr/>
    </dgm:pt>
    <dgm:pt modelId="{ABBACFFA-4CD8-4AA3-A1B4-A72541C598BF}">
      <dgm:prSet phldrT="[Text]"/>
      <dgm:spPr>
        <a:solidFill>
          <a:srgbClr val="6699DC"/>
        </a:solidFill>
      </dgm:spPr>
      <dgm:t>
        <a:bodyPr/>
        <a:lstStyle/>
        <a:p>
          <a:r>
            <a:rPr lang="en-US" noProof="0" dirty="0" smtClean="0"/>
            <a:t>RTX</a:t>
          </a:r>
        </a:p>
        <a:p>
          <a:r>
            <a:rPr lang="en-US" noProof="0" dirty="0" smtClean="0"/>
            <a:t>2x1000 mg</a:t>
          </a:r>
          <a:endParaRPr lang="en-US" noProof="0" dirty="0"/>
        </a:p>
      </dgm:t>
    </dgm:pt>
    <dgm:pt modelId="{ED7D652B-E062-4BF9-BA73-3EE4E735ACEC}" type="parTrans" cxnId="{74ECE8CB-EA81-41D6-90DE-94608D85EBB5}">
      <dgm:prSet/>
      <dgm:spPr/>
      <dgm:t>
        <a:bodyPr/>
        <a:lstStyle/>
        <a:p>
          <a:endParaRPr lang="en-US"/>
        </a:p>
      </dgm:t>
    </dgm:pt>
    <dgm:pt modelId="{4D84D219-DB03-47B6-AD24-545C9BCBF65C}" type="sibTrans" cxnId="{74ECE8CB-EA81-41D6-90DE-94608D85EBB5}">
      <dgm:prSet/>
      <dgm:spPr/>
      <dgm:t>
        <a:bodyPr/>
        <a:lstStyle/>
        <a:p>
          <a:endParaRPr lang="en-US"/>
        </a:p>
      </dgm:t>
    </dgm:pt>
    <dgm:pt modelId="{8DF3D5E6-8ADA-469F-AF38-448282F0AE67}">
      <dgm:prSet phldrT="[Text]"/>
      <dgm:spPr>
        <a:solidFill>
          <a:srgbClr val="EAF1FA"/>
        </a:solidFill>
      </dgm:spPr>
      <dgm:t>
        <a:bodyPr/>
        <a:lstStyle/>
        <a:p>
          <a:r>
            <a:rPr lang="en-US" noProof="0" dirty="0" smtClean="0"/>
            <a:t>GC (0,5-1 mg/kg)+ MTX or AZA or LEF</a:t>
          </a:r>
          <a:endParaRPr lang="en-US" noProof="0" dirty="0"/>
        </a:p>
      </dgm:t>
    </dgm:pt>
    <dgm:pt modelId="{CB4B0329-49FC-42B4-81CC-41DB16FC76FC}" type="parTrans" cxnId="{7EB7FE9E-1D98-4886-9DBC-53974058D537}">
      <dgm:prSet/>
      <dgm:spPr/>
      <dgm:t>
        <a:bodyPr/>
        <a:lstStyle/>
        <a:p>
          <a:endParaRPr lang="en-US"/>
        </a:p>
      </dgm:t>
    </dgm:pt>
    <dgm:pt modelId="{1EA165C7-376F-4116-A4C0-5ACB49168F65}" type="sibTrans" cxnId="{7EB7FE9E-1D98-4886-9DBC-53974058D537}">
      <dgm:prSet/>
      <dgm:spPr/>
      <dgm:t>
        <a:bodyPr/>
        <a:lstStyle/>
        <a:p>
          <a:endParaRPr lang="en-US"/>
        </a:p>
      </dgm:t>
    </dgm:pt>
    <dgm:pt modelId="{09EE64BD-52BF-492A-8A00-591FF2F44370}">
      <dgm:prSet/>
      <dgm:spPr>
        <a:solidFill>
          <a:srgbClr val="C6D9F2"/>
        </a:solidFill>
      </dgm:spPr>
      <dgm:t>
        <a:bodyPr/>
        <a:lstStyle/>
        <a:p>
          <a:r>
            <a:rPr lang="en-US" noProof="0" dirty="0" smtClean="0"/>
            <a:t>IVIG 1g/kg/monthly or MMF or </a:t>
          </a:r>
          <a:r>
            <a:rPr lang="en-US" noProof="0" dirty="0" err="1" smtClean="0"/>
            <a:t>tacrolimus</a:t>
          </a:r>
          <a:endParaRPr lang="en-US" noProof="0" dirty="0"/>
        </a:p>
      </dgm:t>
    </dgm:pt>
    <dgm:pt modelId="{9F8E4ADC-BCBB-4920-A2EA-368BF6F3EEF8}" type="parTrans" cxnId="{EB9F6602-6D4C-463B-9EA5-B0EB051222E8}">
      <dgm:prSet/>
      <dgm:spPr/>
      <dgm:t>
        <a:bodyPr/>
        <a:lstStyle/>
        <a:p>
          <a:endParaRPr lang="en-US"/>
        </a:p>
      </dgm:t>
    </dgm:pt>
    <dgm:pt modelId="{FB85C2FC-AD23-4E45-BB22-14A02E1C5531}" type="sibTrans" cxnId="{EB9F6602-6D4C-463B-9EA5-B0EB051222E8}">
      <dgm:prSet/>
      <dgm:spPr/>
      <dgm:t>
        <a:bodyPr/>
        <a:lstStyle/>
        <a:p>
          <a:endParaRPr lang="en-US"/>
        </a:p>
      </dgm:t>
    </dgm:pt>
    <dgm:pt modelId="{FBA848A0-6418-462B-B148-5753AAD7D633}">
      <dgm:prSet/>
      <dgm:spPr>
        <a:solidFill>
          <a:srgbClr val="82ABE2"/>
        </a:solidFill>
      </dgm:spPr>
      <dgm:t>
        <a:bodyPr/>
        <a:lstStyle/>
        <a:p>
          <a:r>
            <a:rPr lang="en-US" noProof="0" dirty="0" smtClean="0"/>
            <a:t>CYC </a:t>
          </a:r>
        </a:p>
        <a:p>
          <a:r>
            <a:rPr lang="en-US" noProof="0" dirty="0" smtClean="0"/>
            <a:t>500-1000 mg/month</a:t>
          </a:r>
          <a:endParaRPr lang="en-US" noProof="0" dirty="0"/>
        </a:p>
      </dgm:t>
    </dgm:pt>
    <dgm:pt modelId="{6A1C38A6-6827-4DBF-8E59-9D970993E549}" type="parTrans" cxnId="{F83B7F7C-5011-4E50-BCD9-A7F20CA90143}">
      <dgm:prSet/>
      <dgm:spPr/>
      <dgm:t>
        <a:bodyPr/>
        <a:lstStyle/>
        <a:p>
          <a:endParaRPr lang="en-US"/>
        </a:p>
      </dgm:t>
    </dgm:pt>
    <dgm:pt modelId="{0A17A94D-3B66-45C8-9729-995E7047A99D}" type="sibTrans" cxnId="{F83B7F7C-5011-4E50-BCD9-A7F20CA90143}">
      <dgm:prSet/>
      <dgm:spPr/>
      <dgm:t>
        <a:bodyPr/>
        <a:lstStyle/>
        <a:p>
          <a:endParaRPr lang="en-US"/>
        </a:p>
      </dgm:t>
    </dgm:pt>
    <dgm:pt modelId="{4D06B326-C281-4D2F-A60C-02BAF48B4689}">
      <dgm:prSet/>
      <dgm:spPr>
        <a:solidFill>
          <a:srgbClr val="3072C2"/>
        </a:solidFill>
      </dgm:spPr>
      <dgm:t>
        <a:bodyPr/>
        <a:lstStyle/>
        <a:p>
          <a:r>
            <a:rPr lang="en-US" noProof="0" dirty="0" smtClean="0"/>
            <a:t>CSA</a:t>
          </a:r>
          <a:endParaRPr lang="en-US" noProof="0" dirty="0"/>
        </a:p>
      </dgm:t>
    </dgm:pt>
    <dgm:pt modelId="{44668F1C-A1BD-405E-BA61-CEE181C8D7CC}" type="parTrans" cxnId="{1397FF2E-7413-4C93-8850-C80C09B8F58A}">
      <dgm:prSet/>
      <dgm:spPr/>
      <dgm:t>
        <a:bodyPr/>
        <a:lstStyle/>
        <a:p>
          <a:endParaRPr lang="en-US"/>
        </a:p>
      </dgm:t>
    </dgm:pt>
    <dgm:pt modelId="{DCAEB5FC-2F8D-4C15-BC75-41396C31F504}" type="sibTrans" cxnId="{1397FF2E-7413-4C93-8850-C80C09B8F58A}">
      <dgm:prSet/>
      <dgm:spPr/>
      <dgm:t>
        <a:bodyPr/>
        <a:lstStyle/>
        <a:p>
          <a:endParaRPr lang="en-US"/>
        </a:p>
      </dgm:t>
    </dgm:pt>
    <dgm:pt modelId="{679E4467-B1E4-4313-A1F3-FD9DFD16E638}">
      <dgm:prSet phldrT="[Text]"/>
      <dgm:spPr>
        <a:solidFill>
          <a:srgbClr val="A4C2EA"/>
        </a:solidFill>
      </dgm:spPr>
      <dgm:t>
        <a:bodyPr/>
        <a:lstStyle/>
        <a:p>
          <a:r>
            <a:rPr lang="en-US" noProof="0" dirty="0" err="1" smtClean="0"/>
            <a:t>Methylprednisolone</a:t>
          </a:r>
          <a:r>
            <a:rPr lang="en-US" noProof="0" dirty="0" smtClean="0"/>
            <a:t> 500-1000 mg 1-3 </a:t>
          </a:r>
          <a:r>
            <a:rPr lang="hr-HR" dirty="0" smtClean="0"/>
            <a:t>d</a:t>
          </a:r>
          <a:endParaRPr lang="en-US" dirty="0"/>
        </a:p>
      </dgm:t>
    </dgm:pt>
    <dgm:pt modelId="{F8D1DEC1-8B85-42CD-85AE-BBBB34DA338E}" type="sibTrans" cxnId="{61709A61-8D71-47D5-A586-12197561A2C2}">
      <dgm:prSet/>
      <dgm:spPr/>
      <dgm:t>
        <a:bodyPr/>
        <a:lstStyle/>
        <a:p>
          <a:endParaRPr lang="en-US"/>
        </a:p>
      </dgm:t>
    </dgm:pt>
    <dgm:pt modelId="{4D722DEB-8A88-495D-9A93-3ACF9F7ADB39}" type="parTrans" cxnId="{61709A61-8D71-47D5-A586-12197561A2C2}">
      <dgm:prSet/>
      <dgm:spPr/>
      <dgm:t>
        <a:bodyPr/>
        <a:lstStyle/>
        <a:p>
          <a:endParaRPr lang="en-US"/>
        </a:p>
      </dgm:t>
    </dgm:pt>
    <dgm:pt modelId="{7C66440C-F1E2-4866-8925-5E1F045FA9EC}" type="pres">
      <dgm:prSet presAssocID="{2B1A7EE6-6150-4496-9308-6745D952145F}" presName="Name0" presStyleCnt="0">
        <dgm:presLayoutVars>
          <dgm:dir/>
          <dgm:animLvl val="lvl"/>
          <dgm:resizeHandles val="exact"/>
        </dgm:presLayoutVars>
      </dgm:prSet>
      <dgm:spPr/>
    </dgm:pt>
    <dgm:pt modelId="{CE053342-AC8E-4F3F-8FEF-072695E12F3F}" type="pres">
      <dgm:prSet presAssocID="{4D06B326-C281-4D2F-A60C-02BAF48B4689}" presName="Name8" presStyleCnt="0"/>
      <dgm:spPr/>
    </dgm:pt>
    <dgm:pt modelId="{1AB5CFC5-1AE3-47AF-885D-BC65C655E317}" type="pres">
      <dgm:prSet presAssocID="{4D06B326-C281-4D2F-A60C-02BAF48B4689}" presName="level" presStyleLbl="node1" presStyleIdx="0" presStyleCnt="6">
        <dgm:presLayoutVars>
          <dgm:chMax val="1"/>
          <dgm:bulletEnabled val="1"/>
        </dgm:presLayoutVars>
      </dgm:prSet>
      <dgm:spPr/>
      <dgm:t>
        <a:bodyPr/>
        <a:lstStyle/>
        <a:p>
          <a:endParaRPr lang="en-US"/>
        </a:p>
      </dgm:t>
    </dgm:pt>
    <dgm:pt modelId="{27C03374-5B29-4263-9D5A-ABF4CE14DB67}" type="pres">
      <dgm:prSet presAssocID="{4D06B326-C281-4D2F-A60C-02BAF48B4689}" presName="levelTx" presStyleLbl="revTx" presStyleIdx="0" presStyleCnt="0">
        <dgm:presLayoutVars>
          <dgm:chMax val="1"/>
          <dgm:bulletEnabled val="1"/>
        </dgm:presLayoutVars>
      </dgm:prSet>
      <dgm:spPr/>
      <dgm:t>
        <a:bodyPr/>
        <a:lstStyle/>
        <a:p>
          <a:endParaRPr lang="en-US"/>
        </a:p>
      </dgm:t>
    </dgm:pt>
    <dgm:pt modelId="{26E41F06-AB90-48C5-B381-234115D9FB7D}" type="pres">
      <dgm:prSet presAssocID="{ABBACFFA-4CD8-4AA3-A1B4-A72541C598BF}" presName="Name8" presStyleCnt="0"/>
      <dgm:spPr/>
    </dgm:pt>
    <dgm:pt modelId="{72CF7EAE-DA3A-4662-B07A-479C0ED20CD3}" type="pres">
      <dgm:prSet presAssocID="{ABBACFFA-4CD8-4AA3-A1B4-A72541C598BF}" presName="level" presStyleLbl="node1" presStyleIdx="1" presStyleCnt="6">
        <dgm:presLayoutVars>
          <dgm:chMax val="1"/>
          <dgm:bulletEnabled val="1"/>
        </dgm:presLayoutVars>
      </dgm:prSet>
      <dgm:spPr/>
      <dgm:t>
        <a:bodyPr/>
        <a:lstStyle/>
        <a:p>
          <a:endParaRPr lang="en-US"/>
        </a:p>
      </dgm:t>
    </dgm:pt>
    <dgm:pt modelId="{B9F1F08A-6751-4403-8C40-5F61FB79E1EB}" type="pres">
      <dgm:prSet presAssocID="{ABBACFFA-4CD8-4AA3-A1B4-A72541C598BF}" presName="levelTx" presStyleLbl="revTx" presStyleIdx="0" presStyleCnt="0">
        <dgm:presLayoutVars>
          <dgm:chMax val="1"/>
          <dgm:bulletEnabled val="1"/>
        </dgm:presLayoutVars>
      </dgm:prSet>
      <dgm:spPr/>
      <dgm:t>
        <a:bodyPr/>
        <a:lstStyle/>
        <a:p>
          <a:endParaRPr lang="en-US"/>
        </a:p>
      </dgm:t>
    </dgm:pt>
    <dgm:pt modelId="{FD934759-6300-41A5-9DC5-A91417CF138F}" type="pres">
      <dgm:prSet presAssocID="{FBA848A0-6418-462B-B148-5753AAD7D633}" presName="Name8" presStyleCnt="0"/>
      <dgm:spPr/>
    </dgm:pt>
    <dgm:pt modelId="{D552120F-A903-4F2A-80B5-D4471D35DB47}" type="pres">
      <dgm:prSet presAssocID="{FBA848A0-6418-462B-B148-5753AAD7D633}" presName="level" presStyleLbl="node1" presStyleIdx="2" presStyleCnt="6">
        <dgm:presLayoutVars>
          <dgm:chMax val="1"/>
          <dgm:bulletEnabled val="1"/>
        </dgm:presLayoutVars>
      </dgm:prSet>
      <dgm:spPr/>
      <dgm:t>
        <a:bodyPr/>
        <a:lstStyle/>
        <a:p>
          <a:endParaRPr lang="en-US"/>
        </a:p>
      </dgm:t>
    </dgm:pt>
    <dgm:pt modelId="{6FE8FF91-C9D5-4307-B2CF-71A456617992}" type="pres">
      <dgm:prSet presAssocID="{FBA848A0-6418-462B-B148-5753AAD7D633}" presName="levelTx" presStyleLbl="revTx" presStyleIdx="0" presStyleCnt="0">
        <dgm:presLayoutVars>
          <dgm:chMax val="1"/>
          <dgm:bulletEnabled val="1"/>
        </dgm:presLayoutVars>
      </dgm:prSet>
      <dgm:spPr/>
      <dgm:t>
        <a:bodyPr/>
        <a:lstStyle/>
        <a:p>
          <a:endParaRPr lang="en-US"/>
        </a:p>
      </dgm:t>
    </dgm:pt>
    <dgm:pt modelId="{C50440E3-E8AA-428E-86C0-5EC880C06E58}" type="pres">
      <dgm:prSet presAssocID="{679E4467-B1E4-4313-A1F3-FD9DFD16E638}" presName="Name8" presStyleCnt="0"/>
      <dgm:spPr/>
    </dgm:pt>
    <dgm:pt modelId="{BC2F6B5D-B631-4C42-999C-019DF8BB8CDE}" type="pres">
      <dgm:prSet presAssocID="{679E4467-B1E4-4313-A1F3-FD9DFD16E638}" presName="level" presStyleLbl="node1" presStyleIdx="3" presStyleCnt="6">
        <dgm:presLayoutVars>
          <dgm:chMax val="1"/>
          <dgm:bulletEnabled val="1"/>
        </dgm:presLayoutVars>
      </dgm:prSet>
      <dgm:spPr/>
      <dgm:t>
        <a:bodyPr/>
        <a:lstStyle/>
        <a:p>
          <a:endParaRPr lang="en-US"/>
        </a:p>
      </dgm:t>
    </dgm:pt>
    <dgm:pt modelId="{234CE4D6-AAA4-4177-8C64-D50F18BA1372}" type="pres">
      <dgm:prSet presAssocID="{679E4467-B1E4-4313-A1F3-FD9DFD16E638}" presName="levelTx" presStyleLbl="revTx" presStyleIdx="0" presStyleCnt="0">
        <dgm:presLayoutVars>
          <dgm:chMax val="1"/>
          <dgm:bulletEnabled val="1"/>
        </dgm:presLayoutVars>
      </dgm:prSet>
      <dgm:spPr/>
      <dgm:t>
        <a:bodyPr/>
        <a:lstStyle/>
        <a:p>
          <a:endParaRPr lang="en-US"/>
        </a:p>
      </dgm:t>
    </dgm:pt>
    <dgm:pt modelId="{F6D1DBC2-B655-4401-82CB-19E149142410}" type="pres">
      <dgm:prSet presAssocID="{09EE64BD-52BF-492A-8A00-591FF2F44370}" presName="Name8" presStyleCnt="0"/>
      <dgm:spPr/>
    </dgm:pt>
    <dgm:pt modelId="{7D31125E-5B8C-4502-B30D-EB7441CFD00D}" type="pres">
      <dgm:prSet presAssocID="{09EE64BD-52BF-492A-8A00-591FF2F44370}" presName="level" presStyleLbl="node1" presStyleIdx="4" presStyleCnt="6">
        <dgm:presLayoutVars>
          <dgm:chMax val="1"/>
          <dgm:bulletEnabled val="1"/>
        </dgm:presLayoutVars>
      </dgm:prSet>
      <dgm:spPr/>
      <dgm:t>
        <a:bodyPr/>
        <a:lstStyle/>
        <a:p>
          <a:endParaRPr lang="en-US"/>
        </a:p>
      </dgm:t>
    </dgm:pt>
    <dgm:pt modelId="{F04FC606-D385-480E-B8CC-A3319E7101BD}" type="pres">
      <dgm:prSet presAssocID="{09EE64BD-52BF-492A-8A00-591FF2F44370}" presName="levelTx" presStyleLbl="revTx" presStyleIdx="0" presStyleCnt="0">
        <dgm:presLayoutVars>
          <dgm:chMax val="1"/>
          <dgm:bulletEnabled val="1"/>
        </dgm:presLayoutVars>
      </dgm:prSet>
      <dgm:spPr/>
      <dgm:t>
        <a:bodyPr/>
        <a:lstStyle/>
        <a:p>
          <a:endParaRPr lang="en-US"/>
        </a:p>
      </dgm:t>
    </dgm:pt>
    <dgm:pt modelId="{D5C17E28-C6CC-43ED-967F-EF0016EF5B25}" type="pres">
      <dgm:prSet presAssocID="{8DF3D5E6-8ADA-469F-AF38-448282F0AE67}" presName="Name8" presStyleCnt="0"/>
      <dgm:spPr/>
    </dgm:pt>
    <dgm:pt modelId="{5E2E2B2C-5E6F-4BD2-9197-97C131F4E904}" type="pres">
      <dgm:prSet presAssocID="{8DF3D5E6-8ADA-469F-AF38-448282F0AE67}" presName="level" presStyleLbl="node1" presStyleIdx="5" presStyleCnt="6">
        <dgm:presLayoutVars>
          <dgm:chMax val="1"/>
          <dgm:bulletEnabled val="1"/>
        </dgm:presLayoutVars>
      </dgm:prSet>
      <dgm:spPr/>
      <dgm:t>
        <a:bodyPr/>
        <a:lstStyle/>
        <a:p>
          <a:endParaRPr lang="en-US"/>
        </a:p>
      </dgm:t>
    </dgm:pt>
    <dgm:pt modelId="{6FE0042A-E4C9-4869-903C-A3356A9AB30E}" type="pres">
      <dgm:prSet presAssocID="{8DF3D5E6-8ADA-469F-AF38-448282F0AE67}" presName="levelTx" presStyleLbl="revTx" presStyleIdx="0" presStyleCnt="0">
        <dgm:presLayoutVars>
          <dgm:chMax val="1"/>
          <dgm:bulletEnabled val="1"/>
        </dgm:presLayoutVars>
      </dgm:prSet>
      <dgm:spPr/>
      <dgm:t>
        <a:bodyPr/>
        <a:lstStyle/>
        <a:p>
          <a:endParaRPr lang="en-US"/>
        </a:p>
      </dgm:t>
    </dgm:pt>
  </dgm:ptLst>
  <dgm:cxnLst>
    <dgm:cxn modelId="{1397FF2E-7413-4C93-8850-C80C09B8F58A}" srcId="{2B1A7EE6-6150-4496-9308-6745D952145F}" destId="{4D06B326-C281-4D2F-A60C-02BAF48B4689}" srcOrd="0" destOrd="0" parTransId="{44668F1C-A1BD-405E-BA61-CEE181C8D7CC}" sibTransId="{DCAEB5FC-2F8D-4C15-BC75-41396C31F504}"/>
    <dgm:cxn modelId="{76FBCA43-F850-46DC-953E-6C96CCDF37A3}" type="presOf" srcId="{2B1A7EE6-6150-4496-9308-6745D952145F}" destId="{7C66440C-F1E2-4866-8925-5E1F045FA9EC}" srcOrd="0" destOrd="0" presId="urn:microsoft.com/office/officeart/2005/8/layout/pyramid1"/>
    <dgm:cxn modelId="{0911236E-33F3-4961-B547-AB8C869DFA98}" type="presOf" srcId="{ABBACFFA-4CD8-4AA3-A1B4-A72541C598BF}" destId="{B9F1F08A-6751-4403-8C40-5F61FB79E1EB}" srcOrd="1" destOrd="0" presId="urn:microsoft.com/office/officeart/2005/8/layout/pyramid1"/>
    <dgm:cxn modelId="{01FE1867-6A07-4CDA-A07A-ACE6FCFED2FE}" type="presOf" srcId="{ABBACFFA-4CD8-4AA3-A1B4-A72541C598BF}" destId="{72CF7EAE-DA3A-4662-B07A-479C0ED20CD3}" srcOrd="0" destOrd="0" presId="urn:microsoft.com/office/officeart/2005/8/layout/pyramid1"/>
    <dgm:cxn modelId="{7EB7FE9E-1D98-4886-9DBC-53974058D537}" srcId="{2B1A7EE6-6150-4496-9308-6745D952145F}" destId="{8DF3D5E6-8ADA-469F-AF38-448282F0AE67}" srcOrd="5" destOrd="0" parTransId="{CB4B0329-49FC-42B4-81CC-41DB16FC76FC}" sibTransId="{1EA165C7-376F-4116-A4C0-5ACB49168F65}"/>
    <dgm:cxn modelId="{74ECE8CB-EA81-41D6-90DE-94608D85EBB5}" srcId="{2B1A7EE6-6150-4496-9308-6745D952145F}" destId="{ABBACFFA-4CD8-4AA3-A1B4-A72541C598BF}" srcOrd="1" destOrd="0" parTransId="{ED7D652B-E062-4BF9-BA73-3EE4E735ACEC}" sibTransId="{4D84D219-DB03-47B6-AD24-545C9BCBF65C}"/>
    <dgm:cxn modelId="{EB9F6602-6D4C-463B-9EA5-B0EB051222E8}" srcId="{2B1A7EE6-6150-4496-9308-6745D952145F}" destId="{09EE64BD-52BF-492A-8A00-591FF2F44370}" srcOrd="4" destOrd="0" parTransId="{9F8E4ADC-BCBB-4920-A2EA-368BF6F3EEF8}" sibTransId="{FB85C2FC-AD23-4E45-BB22-14A02E1C5531}"/>
    <dgm:cxn modelId="{BC435127-03CB-49B1-9BB7-22582065462A}" type="presOf" srcId="{679E4467-B1E4-4313-A1F3-FD9DFD16E638}" destId="{BC2F6B5D-B631-4C42-999C-019DF8BB8CDE}" srcOrd="0" destOrd="0" presId="urn:microsoft.com/office/officeart/2005/8/layout/pyramid1"/>
    <dgm:cxn modelId="{7D95A24B-4F83-430B-9F1A-C478B6ECF76B}" type="presOf" srcId="{4D06B326-C281-4D2F-A60C-02BAF48B4689}" destId="{27C03374-5B29-4263-9D5A-ABF4CE14DB67}" srcOrd="1" destOrd="0" presId="urn:microsoft.com/office/officeart/2005/8/layout/pyramid1"/>
    <dgm:cxn modelId="{1FE7DCDE-EE7D-4186-B3CF-5076C481207C}" type="presOf" srcId="{8DF3D5E6-8ADA-469F-AF38-448282F0AE67}" destId="{5E2E2B2C-5E6F-4BD2-9197-97C131F4E904}" srcOrd="0" destOrd="0" presId="urn:microsoft.com/office/officeart/2005/8/layout/pyramid1"/>
    <dgm:cxn modelId="{2E04813A-71C1-4C54-ADBB-37B2E73995A4}" type="presOf" srcId="{4D06B326-C281-4D2F-A60C-02BAF48B4689}" destId="{1AB5CFC5-1AE3-47AF-885D-BC65C655E317}" srcOrd="0" destOrd="0" presId="urn:microsoft.com/office/officeart/2005/8/layout/pyramid1"/>
    <dgm:cxn modelId="{F83B7F7C-5011-4E50-BCD9-A7F20CA90143}" srcId="{2B1A7EE6-6150-4496-9308-6745D952145F}" destId="{FBA848A0-6418-462B-B148-5753AAD7D633}" srcOrd="2" destOrd="0" parTransId="{6A1C38A6-6827-4DBF-8E59-9D970993E549}" sibTransId="{0A17A94D-3B66-45C8-9729-995E7047A99D}"/>
    <dgm:cxn modelId="{1BAD90FA-A441-49F3-98DD-8255D7BD6678}" type="presOf" srcId="{679E4467-B1E4-4313-A1F3-FD9DFD16E638}" destId="{234CE4D6-AAA4-4177-8C64-D50F18BA1372}" srcOrd="1" destOrd="0" presId="urn:microsoft.com/office/officeart/2005/8/layout/pyramid1"/>
    <dgm:cxn modelId="{F4F535F8-D0D2-4F85-AA49-347775B65708}" type="presOf" srcId="{8DF3D5E6-8ADA-469F-AF38-448282F0AE67}" destId="{6FE0042A-E4C9-4869-903C-A3356A9AB30E}" srcOrd="1" destOrd="0" presId="urn:microsoft.com/office/officeart/2005/8/layout/pyramid1"/>
    <dgm:cxn modelId="{6AADFC02-346B-4BF4-ADFF-4F44F280755C}" type="presOf" srcId="{FBA848A0-6418-462B-B148-5753AAD7D633}" destId="{6FE8FF91-C9D5-4307-B2CF-71A456617992}" srcOrd="1" destOrd="0" presId="urn:microsoft.com/office/officeart/2005/8/layout/pyramid1"/>
    <dgm:cxn modelId="{61709A61-8D71-47D5-A586-12197561A2C2}" srcId="{2B1A7EE6-6150-4496-9308-6745D952145F}" destId="{679E4467-B1E4-4313-A1F3-FD9DFD16E638}" srcOrd="3" destOrd="0" parTransId="{4D722DEB-8A88-495D-9A93-3ACF9F7ADB39}" sibTransId="{F8D1DEC1-8B85-42CD-85AE-BBBB34DA338E}"/>
    <dgm:cxn modelId="{53AFADBA-1207-4523-B1AC-8D295CD3AF64}" type="presOf" srcId="{FBA848A0-6418-462B-B148-5753AAD7D633}" destId="{D552120F-A903-4F2A-80B5-D4471D35DB47}" srcOrd="0" destOrd="0" presId="urn:microsoft.com/office/officeart/2005/8/layout/pyramid1"/>
    <dgm:cxn modelId="{0EBA631C-2666-45B7-8D16-FD94FC1C20AE}" type="presOf" srcId="{09EE64BD-52BF-492A-8A00-591FF2F44370}" destId="{F04FC606-D385-480E-B8CC-A3319E7101BD}" srcOrd="1" destOrd="0" presId="urn:microsoft.com/office/officeart/2005/8/layout/pyramid1"/>
    <dgm:cxn modelId="{0F642464-3FE1-4ADF-8EA5-DEDB0FD0694C}" type="presOf" srcId="{09EE64BD-52BF-492A-8A00-591FF2F44370}" destId="{7D31125E-5B8C-4502-B30D-EB7441CFD00D}" srcOrd="0" destOrd="0" presId="urn:microsoft.com/office/officeart/2005/8/layout/pyramid1"/>
    <dgm:cxn modelId="{D14E535A-1807-48DC-8F77-18CB72AA60C9}" type="presParOf" srcId="{7C66440C-F1E2-4866-8925-5E1F045FA9EC}" destId="{CE053342-AC8E-4F3F-8FEF-072695E12F3F}" srcOrd="0" destOrd="0" presId="urn:microsoft.com/office/officeart/2005/8/layout/pyramid1"/>
    <dgm:cxn modelId="{3A10DA95-C284-4E4F-8D47-B54EE686B2C7}" type="presParOf" srcId="{CE053342-AC8E-4F3F-8FEF-072695E12F3F}" destId="{1AB5CFC5-1AE3-47AF-885D-BC65C655E317}" srcOrd="0" destOrd="0" presId="urn:microsoft.com/office/officeart/2005/8/layout/pyramid1"/>
    <dgm:cxn modelId="{1253ED7D-C9A8-4DE7-80BC-7EDD18C23376}" type="presParOf" srcId="{CE053342-AC8E-4F3F-8FEF-072695E12F3F}" destId="{27C03374-5B29-4263-9D5A-ABF4CE14DB67}" srcOrd="1" destOrd="0" presId="urn:microsoft.com/office/officeart/2005/8/layout/pyramid1"/>
    <dgm:cxn modelId="{8C650C15-D2CB-4A4C-8E3B-7AD171152388}" type="presParOf" srcId="{7C66440C-F1E2-4866-8925-5E1F045FA9EC}" destId="{26E41F06-AB90-48C5-B381-234115D9FB7D}" srcOrd="1" destOrd="0" presId="urn:microsoft.com/office/officeart/2005/8/layout/pyramid1"/>
    <dgm:cxn modelId="{0ED1C7AE-403C-4DA6-B5D7-39CDAFCD8297}" type="presParOf" srcId="{26E41F06-AB90-48C5-B381-234115D9FB7D}" destId="{72CF7EAE-DA3A-4662-B07A-479C0ED20CD3}" srcOrd="0" destOrd="0" presId="urn:microsoft.com/office/officeart/2005/8/layout/pyramid1"/>
    <dgm:cxn modelId="{4E99C018-1479-4CCC-8D65-FB62BA6E5924}" type="presParOf" srcId="{26E41F06-AB90-48C5-B381-234115D9FB7D}" destId="{B9F1F08A-6751-4403-8C40-5F61FB79E1EB}" srcOrd="1" destOrd="0" presId="urn:microsoft.com/office/officeart/2005/8/layout/pyramid1"/>
    <dgm:cxn modelId="{464C2ADE-3CF1-49F1-836C-C57314A559C5}" type="presParOf" srcId="{7C66440C-F1E2-4866-8925-5E1F045FA9EC}" destId="{FD934759-6300-41A5-9DC5-A91417CF138F}" srcOrd="2" destOrd="0" presId="urn:microsoft.com/office/officeart/2005/8/layout/pyramid1"/>
    <dgm:cxn modelId="{7692778E-BAB1-4AF9-A899-EFA8B1DE03F3}" type="presParOf" srcId="{FD934759-6300-41A5-9DC5-A91417CF138F}" destId="{D552120F-A903-4F2A-80B5-D4471D35DB47}" srcOrd="0" destOrd="0" presId="urn:microsoft.com/office/officeart/2005/8/layout/pyramid1"/>
    <dgm:cxn modelId="{C739EE4D-4A6A-447A-A487-95506480891D}" type="presParOf" srcId="{FD934759-6300-41A5-9DC5-A91417CF138F}" destId="{6FE8FF91-C9D5-4307-B2CF-71A456617992}" srcOrd="1" destOrd="0" presId="urn:microsoft.com/office/officeart/2005/8/layout/pyramid1"/>
    <dgm:cxn modelId="{71C3333C-FEC4-48AB-8E98-F1B1B70B2FDC}" type="presParOf" srcId="{7C66440C-F1E2-4866-8925-5E1F045FA9EC}" destId="{C50440E3-E8AA-428E-86C0-5EC880C06E58}" srcOrd="3" destOrd="0" presId="urn:microsoft.com/office/officeart/2005/8/layout/pyramid1"/>
    <dgm:cxn modelId="{D2DD375C-E5DA-41D7-8911-2966F70E6189}" type="presParOf" srcId="{C50440E3-E8AA-428E-86C0-5EC880C06E58}" destId="{BC2F6B5D-B631-4C42-999C-019DF8BB8CDE}" srcOrd="0" destOrd="0" presId="urn:microsoft.com/office/officeart/2005/8/layout/pyramid1"/>
    <dgm:cxn modelId="{E21C8F31-F454-4135-B319-3B009C913607}" type="presParOf" srcId="{C50440E3-E8AA-428E-86C0-5EC880C06E58}" destId="{234CE4D6-AAA4-4177-8C64-D50F18BA1372}" srcOrd="1" destOrd="0" presId="urn:microsoft.com/office/officeart/2005/8/layout/pyramid1"/>
    <dgm:cxn modelId="{B6ED0866-CD66-4EFC-8E9E-2FE39EF381FB}" type="presParOf" srcId="{7C66440C-F1E2-4866-8925-5E1F045FA9EC}" destId="{F6D1DBC2-B655-4401-82CB-19E149142410}" srcOrd="4" destOrd="0" presId="urn:microsoft.com/office/officeart/2005/8/layout/pyramid1"/>
    <dgm:cxn modelId="{530EAFD0-2973-40B6-83F9-22A67A37F1A6}" type="presParOf" srcId="{F6D1DBC2-B655-4401-82CB-19E149142410}" destId="{7D31125E-5B8C-4502-B30D-EB7441CFD00D}" srcOrd="0" destOrd="0" presId="urn:microsoft.com/office/officeart/2005/8/layout/pyramid1"/>
    <dgm:cxn modelId="{ED8B943D-87EC-4FE8-8B55-990DA124093C}" type="presParOf" srcId="{F6D1DBC2-B655-4401-82CB-19E149142410}" destId="{F04FC606-D385-480E-B8CC-A3319E7101BD}" srcOrd="1" destOrd="0" presId="urn:microsoft.com/office/officeart/2005/8/layout/pyramid1"/>
    <dgm:cxn modelId="{53A4403B-6D56-4068-96DC-C5B02CD67192}" type="presParOf" srcId="{7C66440C-F1E2-4866-8925-5E1F045FA9EC}" destId="{D5C17E28-C6CC-43ED-967F-EF0016EF5B25}" srcOrd="5" destOrd="0" presId="urn:microsoft.com/office/officeart/2005/8/layout/pyramid1"/>
    <dgm:cxn modelId="{E70A16E6-04B8-4A35-B07F-CAC564A5F95C}" type="presParOf" srcId="{D5C17E28-C6CC-43ED-967F-EF0016EF5B25}" destId="{5E2E2B2C-5E6F-4BD2-9197-97C131F4E904}" srcOrd="0" destOrd="0" presId="urn:microsoft.com/office/officeart/2005/8/layout/pyramid1"/>
    <dgm:cxn modelId="{AF945677-2B0A-4186-B795-9050EE71804B}" type="presParOf" srcId="{D5C17E28-C6CC-43ED-967F-EF0016EF5B25}" destId="{6FE0042A-E4C9-4869-903C-A3356A9AB30E}"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3A063CD-7E9C-4606-A084-B4384A7AFD65}">
      <dsp:nvSpPr>
        <dsp:cNvPr id="0" name=""/>
        <dsp:cNvSpPr/>
      </dsp:nvSpPr>
      <dsp:spPr>
        <a:xfrm>
          <a:off x="3498751" y="2373348"/>
          <a:ext cx="1239740" cy="1239740"/>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400" dirty="0"/>
        </a:p>
      </dsp:txBody>
      <dsp:txXfrm>
        <a:off x="3498751" y="2373348"/>
        <a:ext cx="1239740" cy="1239740"/>
      </dsp:txXfrm>
    </dsp:sp>
    <dsp:sp modelId="{858F9101-1AD9-4F59-800C-F9DFCD6B76D2}">
      <dsp:nvSpPr>
        <dsp:cNvPr id="0" name=""/>
        <dsp:cNvSpPr/>
      </dsp:nvSpPr>
      <dsp:spPr>
        <a:xfrm rot="16200000">
          <a:off x="3626943" y="1867848"/>
          <a:ext cx="983356" cy="27643"/>
        </a:xfrm>
        <a:custGeom>
          <a:avLst/>
          <a:gdLst/>
          <a:ahLst/>
          <a:cxnLst/>
          <a:rect l="0" t="0" r="0" b="0"/>
          <a:pathLst>
            <a:path>
              <a:moveTo>
                <a:pt x="0" y="13821"/>
              </a:moveTo>
              <a:lnTo>
                <a:pt x="983356" y="138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6200000">
        <a:off x="4094037" y="1857086"/>
        <a:ext cx="49167" cy="49167"/>
      </dsp:txXfrm>
    </dsp:sp>
    <dsp:sp modelId="{14932E6B-3670-4853-8838-B9504881DB63}">
      <dsp:nvSpPr>
        <dsp:cNvPr id="0" name=""/>
        <dsp:cNvSpPr/>
      </dsp:nvSpPr>
      <dsp:spPr>
        <a:xfrm>
          <a:off x="2825473" y="-120507"/>
          <a:ext cx="2586297" cy="1510499"/>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hr-HR" sz="1600" b="1" kern="1400" dirty="0" smtClean="0">
            <a:solidFill>
              <a:schemeClr val="tx1"/>
            </a:solidFill>
          </a:endParaRPr>
        </a:p>
        <a:p>
          <a:pPr lvl="0" algn="ctr" defTabSz="711200">
            <a:lnSpc>
              <a:spcPct val="90000"/>
            </a:lnSpc>
            <a:spcBef>
              <a:spcPct val="0"/>
            </a:spcBef>
            <a:spcAft>
              <a:spcPct val="35000"/>
            </a:spcAft>
          </a:pPr>
          <a:endParaRPr lang="hr-HR" sz="1600" b="1" kern="1400" dirty="0" smtClean="0">
            <a:solidFill>
              <a:schemeClr val="tx1"/>
            </a:solidFill>
          </a:endParaRPr>
        </a:p>
        <a:p>
          <a:pPr lvl="0" algn="ctr" defTabSz="711200">
            <a:lnSpc>
              <a:spcPct val="90000"/>
            </a:lnSpc>
            <a:spcBef>
              <a:spcPct val="0"/>
            </a:spcBef>
            <a:spcAft>
              <a:spcPct val="35000"/>
            </a:spcAft>
          </a:pPr>
          <a:r>
            <a:rPr lang="hr-HR" sz="1600" b="1" kern="1400" dirty="0" smtClean="0">
              <a:solidFill>
                <a:schemeClr val="tx1"/>
              </a:solidFill>
            </a:rPr>
            <a:t>Arthritis</a:t>
          </a:r>
        </a:p>
        <a:p>
          <a:pPr lvl="0" algn="ctr" defTabSz="711200">
            <a:lnSpc>
              <a:spcPct val="90000"/>
            </a:lnSpc>
            <a:spcBef>
              <a:spcPct val="0"/>
            </a:spcBef>
            <a:spcAft>
              <a:spcPct val="35000"/>
            </a:spcAft>
          </a:pPr>
          <a:r>
            <a:rPr lang="hr-HR" sz="1600" kern="1400" dirty="0" smtClean="0">
              <a:solidFill>
                <a:schemeClr val="tx1"/>
              </a:solidFill>
            </a:rPr>
            <a:t>GC, DMARDs, NSAIDS, </a:t>
          </a:r>
        </a:p>
        <a:p>
          <a:pPr lvl="0" algn="ctr" defTabSz="711200">
            <a:lnSpc>
              <a:spcPct val="90000"/>
            </a:lnSpc>
            <a:spcBef>
              <a:spcPct val="0"/>
            </a:spcBef>
            <a:spcAft>
              <a:spcPct val="35000"/>
            </a:spcAft>
          </a:pPr>
          <a:r>
            <a:rPr lang="hr-HR" sz="1600" kern="1400" dirty="0" smtClean="0">
              <a:solidFill>
                <a:schemeClr val="tx1"/>
              </a:solidFill>
            </a:rPr>
            <a:t>Analgesics</a:t>
          </a:r>
        </a:p>
        <a:p>
          <a:pPr lvl="0" algn="ctr" defTabSz="711200">
            <a:lnSpc>
              <a:spcPct val="90000"/>
            </a:lnSpc>
            <a:spcBef>
              <a:spcPct val="0"/>
            </a:spcBef>
            <a:spcAft>
              <a:spcPct val="35000"/>
            </a:spcAft>
          </a:pPr>
          <a:endParaRPr lang="hr-HR" sz="1600" kern="1400" dirty="0" smtClean="0"/>
        </a:p>
        <a:p>
          <a:pPr lvl="0" algn="ctr" defTabSz="711200">
            <a:lnSpc>
              <a:spcPct val="90000"/>
            </a:lnSpc>
            <a:spcBef>
              <a:spcPct val="0"/>
            </a:spcBef>
            <a:spcAft>
              <a:spcPct val="35000"/>
            </a:spcAft>
          </a:pPr>
          <a:endParaRPr lang="en-US" sz="1600" kern="1400" dirty="0"/>
        </a:p>
      </dsp:txBody>
      <dsp:txXfrm>
        <a:off x="2825473" y="-120507"/>
        <a:ext cx="2586297" cy="1510499"/>
      </dsp:txXfrm>
    </dsp:sp>
    <dsp:sp modelId="{BA37343E-0520-4082-AC73-E97C0A3D2B52}">
      <dsp:nvSpPr>
        <dsp:cNvPr id="0" name=""/>
        <dsp:cNvSpPr/>
      </dsp:nvSpPr>
      <dsp:spPr>
        <a:xfrm rot="19093980">
          <a:off x="4471300" y="2279088"/>
          <a:ext cx="862964" cy="27643"/>
        </a:xfrm>
        <a:custGeom>
          <a:avLst/>
          <a:gdLst/>
          <a:ahLst/>
          <a:cxnLst/>
          <a:rect l="0" t="0" r="0" b="0"/>
          <a:pathLst>
            <a:path>
              <a:moveTo>
                <a:pt x="0" y="13821"/>
              </a:moveTo>
              <a:lnTo>
                <a:pt x="862964" y="138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9093980">
        <a:off x="4881209" y="2271335"/>
        <a:ext cx="43148" cy="43148"/>
      </dsp:txXfrm>
    </dsp:sp>
    <dsp:sp modelId="{B025F0D8-D0AB-4C97-9116-22C434318B17}">
      <dsp:nvSpPr>
        <dsp:cNvPr id="0" name=""/>
        <dsp:cNvSpPr/>
      </dsp:nvSpPr>
      <dsp:spPr>
        <a:xfrm>
          <a:off x="4561837" y="500067"/>
          <a:ext cx="2867718" cy="1633593"/>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hr-HR" sz="1600" b="1" kern="1400" dirty="0" smtClean="0">
            <a:solidFill>
              <a:schemeClr val="tx1"/>
            </a:solidFill>
          </a:endParaRPr>
        </a:p>
        <a:p>
          <a:pPr lvl="0" algn="ctr" defTabSz="711200">
            <a:lnSpc>
              <a:spcPct val="90000"/>
            </a:lnSpc>
            <a:spcBef>
              <a:spcPct val="0"/>
            </a:spcBef>
            <a:spcAft>
              <a:spcPct val="35000"/>
            </a:spcAft>
          </a:pPr>
          <a:r>
            <a:rPr lang="hr-HR" sz="1600" b="1" kern="1400" dirty="0" smtClean="0">
              <a:solidFill>
                <a:schemeClr val="tx1"/>
              </a:solidFill>
            </a:rPr>
            <a:t>Myositis</a:t>
          </a:r>
        </a:p>
        <a:p>
          <a:pPr lvl="0" algn="ctr" defTabSz="711200">
            <a:lnSpc>
              <a:spcPct val="90000"/>
            </a:lnSpc>
            <a:spcBef>
              <a:spcPct val="0"/>
            </a:spcBef>
            <a:spcAft>
              <a:spcPct val="35000"/>
            </a:spcAft>
          </a:pPr>
          <a:r>
            <a:rPr lang="hr-HR" sz="1600" kern="1400" dirty="0" smtClean="0">
              <a:solidFill>
                <a:schemeClr val="tx1"/>
              </a:solidFill>
            </a:rPr>
            <a:t>GC, DMARDs,</a:t>
          </a:r>
        </a:p>
        <a:p>
          <a:pPr lvl="0" algn="ctr" defTabSz="711200">
            <a:lnSpc>
              <a:spcPct val="90000"/>
            </a:lnSpc>
            <a:spcBef>
              <a:spcPct val="0"/>
            </a:spcBef>
            <a:spcAft>
              <a:spcPct val="35000"/>
            </a:spcAft>
          </a:pPr>
          <a:r>
            <a:rPr lang="hr-HR" sz="1600" kern="1400" dirty="0" smtClean="0">
              <a:solidFill>
                <a:schemeClr val="tx1"/>
              </a:solidFill>
            </a:rPr>
            <a:t>Immunisupression</a:t>
          </a:r>
        </a:p>
        <a:p>
          <a:pPr lvl="0" algn="ctr" defTabSz="711200">
            <a:lnSpc>
              <a:spcPct val="90000"/>
            </a:lnSpc>
            <a:spcBef>
              <a:spcPct val="0"/>
            </a:spcBef>
            <a:spcAft>
              <a:spcPct val="35000"/>
            </a:spcAft>
          </a:pPr>
          <a:r>
            <a:rPr lang="hr-HR" sz="1600" kern="1400" dirty="0" smtClean="0">
              <a:solidFill>
                <a:schemeClr val="tx1"/>
              </a:solidFill>
            </a:rPr>
            <a:t>IVIG</a:t>
          </a:r>
        </a:p>
        <a:p>
          <a:pPr lvl="0" algn="ctr" defTabSz="711200">
            <a:lnSpc>
              <a:spcPct val="90000"/>
            </a:lnSpc>
            <a:spcBef>
              <a:spcPct val="0"/>
            </a:spcBef>
            <a:spcAft>
              <a:spcPct val="35000"/>
            </a:spcAft>
          </a:pPr>
          <a:endParaRPr lang="en-US" sz="1600" kern="1400" dirty="0"/>
        </a:p>
      </dsp:txBody>
      <dsp:txXfrm>
        <a:off x="4561837" y="500067"/>
        <a:ext cx="2867718" cy="1633593"/>
      </dsp:txXfrm>
    </dsp:sp>
    <dsp:sp modelId="{1837E28B-ED83-4281-8827-FF0A9B347C7A}">
      <dsp:nvSpPr>
        <dsp:cNvPr id="0" name=""/>
        <dsp:cNvSpPr/>
      </dsp:nvSpPr>
      <dsp:spPr>
        <a:xfrm rot="21000000">
          <a:off x="4724059" y="2814440"/>
          <a:ext cx="660153" cy="27643"/>
        </a:xfrm>
        <a:custGeom>
          <a:avLst/>
          <a:gdLst/>
          <a:ahLst/>
          <a:cxnLst/>
          <a:rect l="0" t="0" r="0" b="0"/>
          <a:pathLst>
            <a:path>
              <a:moveTo>
                <a:pt x="0" y="13821"/>
              </a:moveTo>
              <a:lnTo>
                <a:pt x="660153" y="138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21000000">
        <a:off x="5037633" y="2811758"/>
        <a:ext cx="33007" cy="33007"/>
      </dsp:txXfrm>
    </dsp:sp>
    <dsp:sp modelId="{DD67044B-711C-4A54-9E30-72751BF2C22E}">
      <dsp:nvSpPr>
        <dsp:cNvPr id="0" name=""/>
        <dsp:cNvSpPr/>
      </dsp:nvSpPr>
      <dsp:spPr>
        <a:xfrm>
          <a:off x="5327137" y="1963803"/>
          <a:ext cx="2228260" cy="1239740"/>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hr-HR" sz="1600" b="1" kern="1400" dirty="0" smtClean="0">
              <a:solidFill>
                <a:schemeClr val="tx1"/>
              </a:solidFill>
            </a:rPr>
            <a:t>Renal</a:t>
          </a:r>
        </a:p>
        <a:p>
          <a:pPr lvl="0" algn="ctr" defTabSz="711200">
            <a:lnSpc>
              <a:spcPct val="90000"/>
            </a:lnSpc>
            <a:spcBef>
              <a:spcPct val="0"/>
            </a:spcBef>
            <a:spcAft>
              <a:spcPct val="35000"/>
            </a:spcAft>
          </a:pPr>
          <a:r>
            <a:rPr lang="hr-HR" sz="1600" kern="1400" dirty="0" smtClean="0">
              <a:solidFill>
                <a:schemeClr val="tx1"/>
              </a:solidFill>
            </a:rPr>
            <a:t>ACEI</a:t>
          </a:r>
        </a:p>
        <a:p>
          <a:pPr lvl="0" algn="ctr" defTabSz="711200">
            <a:lnSpc>
              <a:spcPct val="90000"/>
            </a:lnSpc>
            <a:spcBef>
              <a:spcPct val="0"/>
            </a:spcBef>
            <a:spcAft>
              <a:spcPct val="35000"/>
            </a:spcAft>
          </a:pPr>
          <a:r>
            <a:rPr lang="hr-HR" sz="1600" kern="1400" dirty="0" smtClean="0">
              <a:solidFill>
                <a:schemeClr val="tx1"/>
              </a:solidFill>
            </a:rPr>
            <a:t>dyalisis</a:t>
          </a:r>
          <a:endParaRPr lang="en-US" sz="1600" kern="1400" dirty="0">
            <a:solidFill>
              <a:schemeClr val="tx1"/>
            </a:solidFill>
          </a:endParaRPr>
        </a:p>
      </dsp:txBody>
      <dsp:txXfrm>
        <a:off x="5327137" y="1963803"/>
        <a:ext cx="2228260" cy="1239740"/>
      </dsp:txXfrm>
    </dsp:sp>
    <dsp:sp modelId="{0AA3FCC9-E18A-4A41-BB35-D2D74D56C991}">
      <dsp:nvSpPr>
        <dsp:cNvPr id="0" name=""/>
        <dsp:cNvSpPr/>
      </dsp:nvSpPr>
      <dsp:spPr>
        <a:xfrm rot="1143840">
          <a:off x="4683007" y="3309827"/>
          <a:ext cx="783563" cy="27643"/>
        </a:xfrm>
        <a:custGeom>
          <a:avLst/>
          <a:gdLst/>
          <a:ahLst/>
          <a:cxnLst/>
          <a:rect l="0" t="0" r="0" b="0"/>
          <a:pathLst>
            <a:path>
              <a:moveTo>
                <a:pt x="0" y="13821"/>
              </a:moveTo>
              <a:lnTo>
                <a:pt x="783563" y="138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143840">
        <a:off x="5055199" y="3304059"/>
        <a:ext cx="39178" cy="39178"/>
      </dsp:txXfrm>
    </dsp:sp>
    <dsp:sp modelId="{D0376414-848E-4250-A29E-A049477C9E1B}">
      <dsp:nvSpPr>
        <dsp:cNvPr id="0" name=""/>
        <dsp:cNvSpPr/>
      </dsp:nvSpPr>
      <dsp:spPr>
        <a:xfrm>
          <a:off x="5229879" y="3182131"/>
          <a:ext cx="2458244" cy="1239740"/>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hr-HR" sz="1600" b="1" i="0" u="none" kern="1400" dirty="0" smtClean="0">
              <a:solidFill>
                <a:schemeClr val="tx1"/>
              </a:solidFill>
            </a:rPr>
            <a:t>PAH</a:t>
          </a:r>
        </a:p>
        <a:p>
          <a:pPr lvl="0" algn="ctr" defTabSz="711200" rtl="0">
            <a:lnSpc>
              <a:spcPct val="90000"/>
            </a:lnSpc>
            <a:spcBef>
              <a:spcPct val="0"/>
            </a:spcBef>
            <a:spcAft>
              <a:spcPct val="35000"/>
            </a:spcAft>
          </a:pPr>
          <a:r>
            <a:rPr lang="hr-HR" sz="1600" b="1" i="0" u="none" kern="1400" dirty="0" smtClean="0">
              <a:solidFill>
                <a:schemeClr val="tx1"/>
              </a:solidFill>
            </a:rPr>
            <a:t> </a:t>
          </a:r>
          <a:r>
            <a:rPr lang="hr-HR" sz="1600" b="0" i="0" u="none" kern="1400" dirty="0" smtClean="0">
              <a:solidFill>
                <a:schemeClr val="tx1"/>
              </a:solidFill>
            </a:rPr>
            <a:t>Oxigen,</a:t>
          </a:r>
          <a:r>
            <a:rPr lang="hr-HR" sz="1600" b="1" i="0" u="none" kern="1400" dirty="0" smtClean="0">
              <a:solidFill>
                <a:schemeClr val="tx1"/>
              </a:solidFill>
            </a:rPr>
            <a:t> </a:t>
          </a:r>
          <a:r>
            <a:rPr lang="hr-HR" sz="1600" b="0" i="0" u="none" kern="1400" dirty="0" smtClean="0">
              <a:solidFill>
                <a:schemeClr val="tx1"/>
              </a:solidFill>
            </a:rPr>
            <a:t>Iloprost, Bosentan, sildenafil</a:t>
          </a:r>
          <a:endParaRPr lang="en-US" sz="1600" b="0" i="0" u="none" kern="1400" dirty="0">
            <a:solidFill>
              <a:schemeClr val="tx1"/>
            </a:solidFill>
          </a:endParaRPr>
        </a:p>
      </dsp:txBody>
      <dsp:txXfrm>
        <a:off x="5229879" y="3182131"/>
        <a:ext cx="2458244" cy="1239740"/>
      </dsp:txXfrm>
    </dsp:sp>
    <dsp:sp modelId="{0048C97A-60D8-4B71-A829-6AD3134356C6}">
      <dsp:nvSpPr>
        <dsp:cNvPr id="0" name=""/>
        <dsp:cNvSpPr/>
      </dsp:nvSpPr>
      <dsp:spPr>
        <a:xfrm rot="3383784">
          <a:off x="4265044" y="3862440"/>
          <a:ext cx="880699" cy="27643"/>
        </a:xfrm>
        <a:custGeom>
          <a:avLst/>
          <a:gdLst/>
          <a:ahLst/>
          <a:cxnLst/>
          <a:rect l="0" t="0" r="0" b="0"/>
          <a:pathLst>
            <a:path>
              <a:moveTo>
                <a:pt x="0" y="13821"/>
              </a:moveTo>
              <a:lnTo>
                <a:pt x="880699" y="138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3383784">
        <a:off x="4683376" y="3854244"/>
        <a:ext cx="44034" cy="44034"/>
      </dsp:txXfrm>
    </dsp:sp>
    <dsp:sp modelId="{7662C4CA-80DC-4991-8BAF-2C83E62691C7}">
      <dsp:nvSpPr>
        <dsp:cNvPr id="0" name=""/>
        <dsp:cNvSpPr/>
      </dsp:nvSpPr>
      <dsp:spPr>
        <a:xfrm>
          <a:off x="4072330" y="4194955"/>
          <a:ext cx="2698530" cy="1518260"/>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hr-HR" sz="1600" b="1" i="0" u="none" kern="1400" dirty="0" smtClean="0">
              <a:solidFill>
                <a:schemeClr val="tx1"/>
              </a:solidFill>
            </a:rPr>
            <a:t>ILD</a:t>
          </a:r>
        </a:p>
        <a:p>
          <a:pPr lvl="0" algn="ctr" defTabSz="711200" rtl="0">
            <a:lnSpc>
              <a:spcPct val="90000"/>
            </a:lnSpc>
            <a:spcBef>
              <a:spcPct val="0"/>
            </a:spcBef>
            <a:spcAft>
              <a:spcPct val="35000"/>
            </a:spcAft>
          </a:pPr>
          <a:r>
            <a:rPr lang="hr-HR" sz="1600" b="0" i="0" u="none" kern="1400" dirty="0" smtClean="0">
              <a:solidFill>
                <a:schemeClr val="tx1"/>
              </a:solidFill>
            </a:rPr>
            <a:t> GC, CYC, IVIG, MMF, HSCT imatinib</a:t>
          </a:r>
          <a:endParaRPr lang="en-US" sz="1600" b="0" i="0" u="none" kern="1400" dirty="0">
            <a:solidFill>
              <a:schemeClr val="tx1"/>
            </a:solidFill>
          </a:endParaRPr>
        </a:p>
      </dsp:txBody>
      <dsp:txXfrm>
        <a:off x="4072330" y="4194955"/>
        <a:ext cx="2698530" cy="1518260"/>
      </dsp:txXfrm>
    </dsp:sp>
    <dsp:sp modelId="{DB51801D-8CBC-4B7C-888D-0BC3AF2B8BBE}">
      <dsp:nvSpPr>
        <dsp:cNvPr id="0" name=""/>
        <dsp:cNvSpPr/>
      </dsp:nvSpPr>
      <dsp:spPr>
        <a:xfrm rot="6783999">
          <a:off x="3194097" y="4000318"/>
          <a:ext cx="979533" cy="27643"/>
        </a:xfrm>
        <a:custGeom>
          <a:avLst/>
          <a:gdLst/>
          <a:ahLst/>
          <a:cxnLst/>
          <a:rect l="0" t="0" r="0" b="0"/>
          <a:pathLst>
            <a:path>
              <a:moveTo>
                <a:pt x="0" y="13821"/>
              </a:moveTo>
              <a:lnTo>
                <a:pt x="979533" y="138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6783999">
        <a:off x="3659375" y="3989651"/>
        <a:ext cx="48976" cy="48976"/>
      </dsp:txXfrm>
    </dsp:sp>
    <dsp:sp modelId="{F8BDB730-4F9B-4A33-B24A-FACF9F382C3A}">
      <dsp:nvSpPr>
        <dsp:cNvPr id="0" name=""/>
        <dsp:cNvSpPr/>
      </dsp:nvSpPr>
      <dsp:spPr>
        <a:xfrm>
          <a:off x="1901958" y="4440500"/>
          <a:ext cx="2545757" cy="1537922"/>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hr-HR" sz="1600" b="1" i="0" u="none" kern="1400" dirty="0" smtClean="0">
              <a:solidFill>
                <a:schemeClr val="tx1"/>
              </a:solidFill>
            </a:rPr>
            <a:t>Heart</a:t>
          </a:r>
        </a:p>
        <a:p>
          <a:pPr lvl="0" algn="ctr" defTabSz="711200" rtl="0">
            <a:lnSpc>
              <a:spcPct val="90000"/>
            </a:lnSpc>
            <a:spcBef>
              <a:spcPct val="0"/>
            </a:spcBef>
            <a:spcAft>
              <a:spcPct val="35000"/>
            </a:spcAft>
          </a:pPr>
          <a:r>
            <a:rPr lang="hr-HR" sz="1600" b="1" i="0" u="none" kern="1400" dirty="0" smtClean="0">
              <a:solidFill>
                <a:schemeClr val="tx1"/>
              </a:solidFill>
            </a:rPr>
            <a:t> </a:t>
          </a:r>
          <a:r>
            <a:rPr lang="hr-HR" sz="1600" b="0" i="0" u="none" kern="1400" dirty="0" smtClean="0">
              <a:solidFill>
                <a:schemeClr val="tx1"/>
              </a:solidFill>
            </a:rPr>
            <a:t>Ca-C-B, ACEI, Immunosuppresion</a:t>
          </a:r>
          <a:endParaRPr lang="hr-HR" sz="1600" b="0" i="0" u="none" kern="1400" dirty="0">
            <a:solidFill>
              <a:schemeClr val="tx1"/>
            </a:solidFill>
          </a:endParaRPr>
        </a:p>
      </dsp:txBody>
      <dsp:txXfrm>
        <a:off x="1901958" y="4440500"/>
        <a:ext cx="2545757" cy="1537922"/>
      </dsp:txXfrm>
    </dsp:sp>
    <dsp:sp modelId="{F0F22419-43B0-43A7-B868-5EBA95B1A5E6}">
      <dsp:nvSpPr>
        <dsp:cNvPr id="0" name=""/>
        <dsp:cNvSpPr/>
      </dsp:nvSpPr>
      <dsp:spPr>
        <a:xfrm rot="9180780">
          <a:off x="2914433" y="3417095"/>
          <a:ext cx="689347" cy="27643"/>
        </a:xfrm>
        <a:custGeom>
          <a:avLst/>
          <a:gdLst/>
          <a:ahLst/>
          <a:cxnLst/>
          <a:rect l="0" t="0" r="0" b="0"/>
          <a:pathLst>
            <a:path>
              <a:moveTo>
                <a:pt x="0" y="13821"/>
              </a:moveTo>
              <a:lnTo>
                <a:pt x="689347" y="138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9180780">
        <a:off x="3241873" y="3413684"/>
        <a:ext cx="34467" cy="34467"/>
      </dsp:txXfrm>
    </dsp:sp>
    <dsp:sp modelId="{C7C74F84-D1E7-406D-9A00-E904EC76AA3B}">
      <dsp:nvSpPr>
        <dsp:cNvPr id="0" name=""/>
        <dsp:cNvSpPr/>
      </dsp:nvSpPr>
      <dsp:spPr>
        <a:xfrm>
          <a:off x="599719" y="3326813"/>
          <a:ext cx="2690559" cy="1546601"/>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hr-HR" sz="1600" b="1" kern="1400" smtClean="0">
              <a:solidFill>
                <a:schemeClr val="tx1"/>
              </a:solidFill>
            </a:rPr>
            <a:t>GIT</a:t>
          </a:r>
          <a:endParaRPr lang="hr-HR" sz="1600" b="1" kern="1400" dirty="0" smtClean="0">
            <a:solidFill>
              <a:schemeClr val="tx1"/>
            </a:solidFill>
          </a:endParaRPr>
        </a:p>
        <a:p>
          <a:pPr lvl="0" algn="ctr" defTabSz="711200">
            <a:lnSpc>
              <a:spcPct val="90000"/>
            </a:lnSpc>
            <a:spcBef>
              <a:spcPct val="0"/>
            </a:spcBef>
            <a:spcAft>
              <a:spcPct val="35000"/>
            </a:spcAft>
          </a:pPr>
          <a:r>
            <a:rPr lang="hr-HR" sz="1600" kern="1400" dirty="0" smtClean="0">
              <a:solidFill>
                <a:schemeClr val="tx1"/>
              </a:solidFill>
            </a:rPr>
            <a:t>PPI, Procinetic agents  Octreotide,Esophageal STENT</a:t>
          </a:r>
          <a:endParaRPr lang="en-US" sz="1600" kern="1400" dirty="0">
            <a:solidFill>
              <a:schemeClr val="tx1"/>
            </a:solidFill>
          </a:endParaRPr>
        </a:p>
      </dsp:txBody>
      <dsp:txXfrm>
        <a:off x="599719" y="3326813"/>
        <a:ext cx="2690559" cy="1546601"/>
      </dsp:txXfrm>
    </dsp:sp>
    <dsp:sp modelId="{111DEEE7-4D5D-4EB6-838F-DBB592E1D56F}">
      <dsp:nvSpPr>
        <dsp:cNvPr id="0" name=""/>
        <dsp:cNvSpPr/>
      </dsp:nvSpPr>
      <dsp:spPr>
        <a:xfrm rot="11143236">
          <a:off x="3102317" y="2897648"/>
          <a:ext cx="400518" cy="27643"/>
        </a:xfrm>
        <a:custGeom>
          <a:avLst/>
          <a:gdLst/>
          <a:ahLst/>
          <a:cxnLst/>
          <a:rect l="0" t="0" r="0" b="0"/>
          <a:pathLst>
            <a:path>
              <a:moveTo>
                <a:pt x="0" y="13821"/>
              </a:moveTo>
              <a:lnTo>
                <a:pt x="400518" y="138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1143236">
        <a:off x="3292563" y="2901457"/>
        <a:ext cx="20025" cy="20025"/>
      </dsp:txXfrm>
    </dsp:sp>
    <dsp:sp modelId="{CDE92AB3-C716-4146-B8B6-3DE6716E923B}">
      <dsp:nvSpPr>
        <dsp:cNvPr id="0" name=""/>
        <dsp:cNvSpPr/>
      </dsp:nvSpPr>
      <dsp:spPr>
        <a:xfrm>
          <a:off x="572025" y="2146177"/>
          <a:ext cx="2557758" cy="1239740"/>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hr-HR" sz="1600" b="1" kern="1400" dirty="0" smtClean="0">
              <a:solidFill>
                <a:schemeClr val="tx1"/>
              </a:solidFill>
            </a:rPr>
            <a:t>Skin</a:t>
          </a:r>
        </a:p>
        <a:p>
          <a:pPr lvl="0" algn="ctr" defTabSz="711200">
            <a:lnSpc>
              <a:spcPct val="90000"/>
            </a:lnSpc>
            <a:spcBef>
              <a:spcPct val="0"/>
            </a:spcBef>
            <a:spcAft>
              <a:spcPct val="35000"/>
            </a:spcAft>
          </a:pPr>
          <a:r>
            <a:rPr lang="hr-HR" sz="1600" kern="1400" dirty="0" smtClean="0">
              <a:solidFill>
                <a:schemeClr val="tx1"/>
              </a:solidFill>
            </a:rPr>
            <a:t>GC,CYC, IVIG,HSCT, anti-IL-6</a:t>
          </a:r>
          <a:endParaRPr lang="en-US" sz="1600" kern="1400" dirty="0">
            <a:solidFill>
              <a:schemeClr val="tx1"/>
            </a:solidFill>
          </a:endParaRPr>
        </a:p>
      </dsp:txBody>
      <dsp:txXfrm>
        <a:off x="572025" y="2146177"/>
        <a:ext cx="2557758" cy="1239740"/>
      </dsp:txXfrm>
    </dsp:sp>
    <dsp:sp modelId="{E33FF64F-3BF9-4C88-99CC-9E571D35C8EC}">
      <dsp:nvSpPr>
        <dsp:cNvPr id="0" name=""/>
        <dsp:cNvSpPr/>
      </dsp:nvSpPr>
      <dsp:spPr>
        <a:xfrm rot="13263000">
          <a:off x="2805829" y="2255842"/>
          <a:ext cx="963808" cy="27643"/>
        </a:xfrm>
        <a:custGeom>
          <a:avLst/>
          <a:gdLst/>
          <a:ahLst/>
          <a:cxnLst/>
          <a:rect l="0" t="0" r="0" b="0"/>
          <a:pathLst>
            <a:path>
              <a:moveTo>
                <a:pt x="0" y="13821"/>
              </a:moveTo>
              <a:lnTo>
                <a:pt x="963808" y="138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3263000">
        <a:off x="3263637" y="2245569"/>
        <a:ext cx="48190" cy="48190"/>
      </dsp:txXfrm>
    </dsp:sp>
    <dsp:sp modelId="{33BA8DA1-A60F-4025-B8F0-BC796BECBB1A}">
      <dsp:nvSpPr>
        <dsp:cNvPr id="0" name=""/>
        <dsp:cNvSpPr/>
      </dsp:nvSpPr>
      <dsp:spPr>
        <a:xfrm>
          <a:off x="642941" y="500074"/>
          <a:ext cx="3019983" cy="1562767"/>
        </a:xfrm>
        <a:prstGeom prst="ellipse">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hr-HR" sz="1600" b="1" kern="1400" dirty="0" smtClean="0">
            <a:solidFill>
              <a:schemeClr val="tx1"/>
            </a:solidFill>
          </a:endParaRPr>
        </a:p>
        <a:p>
          <a:pPr lvl="0" algn="ctr" defTabSz="711200">
            <a:lnSpc>
              <a:spcPct val="90000"/>
            </a:lnSpc>
            <a:spcBef>
              <a:spcPct val="0"/>
            </a:spcBef>
            <a:spcAft>
              <a:spcPct val="35000"/>
            </a:spcAft>
          </a:pPr>
          <a:r>
            <a:rPr lang="hr-HR" sz="1600" b="1" kern="1400" dirty="0" smtClean="0">
              <a:solidFill>
                <a:schemeClr val="tx1"/>
              </a:solidFill>
            </a:rPr>
            <a:t>Raynaud´s phenomenon</a:t>
          </a:r>
        </a:p>
        <a:p>
          <a:pPr lvl="0" algn="ctr" defTabSz="711200">
            <a:lnSpc>
              <a:spcPct val="90000"/>
            </a:lnSpc>
            <a:spcBef>
              <a:spcPct val="0"/>
            </a:spcBef>
            <a:spcAft>
              <a:spcPct val="35000"/>
            </a:spcAft>
          </a:pPr>
          <a:r>
            <a:rPr lang="hr-HR" sz="1600" kern="1400" baseline="0" dirty="0" smtClean="0">
              <a:solidFill>
                <a:schemeClr val="tx1"/>
              </a:solidFill>
            </a:rPr>
            <a:t>Hand protection</a:t>
          </a:r>
        </a:p>
        <a:p>
          <a:pPr lvl="0" algn="ctr" defTabSz="711200">
            <a:lnSpc>
              <a:spcPct val="90000"/>
            </a:lnSpc>
            <a:spcBef>
              <a:spcPct val="0"/>
            </a:spcBef>
            <a:spcAft>
              <a:spcPct val="35000"/>
            </a:spcAft>
          </a:pPr>
          <a:r>
            <a:rPr lang="hr-HR" sz="1600" kern="1400" baseline="0" dirty="0" smtClean="0">
              <a:solidFill>
                <a:schemeClr val="tx1"/>
              </a:solidFill>
            </a:rPr>
            <a:t>exercise</a:t>
          </a:r>
          <a:r>
            <a:rPr lang="hr-HR" sz="1600" kern="1400" dirty="0" smtClean="0">
              <a:solidFill>
                <a:schemeClr val="tx1"/>
              </a:solidFill>
            </a:rPr>
            <a:t>  </a:t>
          </a:r>
        </a:p>
        <a:p>
          <a:pPr lvl="0" algn="ctr" defTabSz="711200">
            <a:lnSpc>
              <a:spcPct val="90000"/>
            </a:lnSpc>
            <a:spcBef>
              <a:spcPct val="0"/>
            </a:spcBef>
            <a:spcAft>
              <a:spcPct val="35000"/>
            </a:spcAft>
          </a:pPr>
          <a:r>
            <a:rPr lang="hr-HR" sz="1600" kern="1400" dirty="0" smtClean="0">
              <a:solidFill>
                <a:schemeClr val="tx1"/>
              </a:solidFill>
            </a:rPr>
            <a:t>NTGL</a:t>
          </a:r>
          <a:endParaRPr lang="en-US" sz="1600" kern="1400" dirty="0" smtClean="0">
            <a:solidFill>
              <a:schemeClr val="tx1"/>
            </a:solidFill>
          </a:endParaRPr>
        </a:p>
        <a:p>
          <a:pPr lvl="0" algn="ctr" defTabSz="711200">
            <a:lnSpc>
              <a:spcPct val="90000"/>
            </a:lnSpc>
            <a:spcBef>
              <a:spcPct val="0"/>
            </a:spcBef>
            <a:spcAft>
              <a:spcPct val="35000"/>
            </a:spcAft>
          </a:pPr>
          <a:r>
            <a:rPr lang="hr-HR" sz="1600" kern="1400" dirty="0" smtClean="0">
              <a:solidFill>
                <a:schemeClr val="tx1"/>
              </a:solidFill>
            </a:rPr>
            <a:t>Ca</a:t>
          </a:r>
          <a:r>
            <a:rPr lang="hr-HR" sz="1600" kern="1400" baseline="0" dirty="0" smtClean="0">
              <a:solidFill>
                <a:schemeClr val="tx1"/>
              </a:solidFill>
            </a:rPr>
            <a:t>-Ch-B</a:t>
          </a:r>
          <a:endParaRPr lang="hr-HR" sz="1600" kern="1400" dirty="0" smtClean="0">
            <a:solidFill>
              <a:schemeClr val="tx1"/>
            </a:solidFill>
          </a:endParaRPr>
        </a:p>
        <a:p>
          <a:pPr lvl="0" algn="ctr" defTabSz="711200">
            <a:lnSpc>
              <a:spcPct val="90000"/>
            </a:lnSpc>
            <a:spcBef>
              <a:spcPct val="0"/>
            </a:spcBef>
            <a:spcAft>
              <a:spcPct val="35000"/>
            </a:spcAft>
          </a:pPr>
          <a:endParaRPr lang="en-US" sz="800" kern="1200" dirty="0">
            <a:solidFill>
              <a:schemeClr val="tx1"/>
            </a:solidFill>
          </a:endParaRPr>
        </a:p>
      </dsp:txBody>
      <dsp:txXfrm>
        <a:off x="642941" y="500074"/>
        <a:ext cx="3019983" cy="156276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D5ED03-5B52-403B-9F16-5E093E0B7CDF}">
      <dsp:nvSpPr>
        <dsp:cNvPr id="0" name=""/>
        <dsp:cNvSpPr/>
      </dsp:nvSpPr>
      <dsp:spPr>
        <a:xfrm>
          <a:off x="4393436" y="554655"/>
          <a:ext cx="3878061" cy="215113"/>
        </a:xfrm>
        <a:custGeom>
          <a:avLst/>
          <a:gdLst/>
          <a:ahLst/>
          <a:cxnLst/>
          <a:rect l="0" t="0" r="0" b="0"/>
          <a:pathLst>
            <a:path>
              <a:moveTo>
                <a:pt x="0" y="0"/>
              </a:moveTo>
              <a:lnTo>
                <a:pt x="0" y="107556"/>
              </a:lnTo>
              <a:lnTo>
                <a:pt x="3878061" y="107556"/>
              </a:lnTo>
              <a:lnTo>
                <a:pt x="3878061" y="21511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909E87-0042-4327-A14D-794B37C57B04}">
      <dsp:nvSpPr>
        <dsp:cNvPr id="0" name=""/>
        <dsp:cNvSpPr/>
      </dsp:nvSpPr>
      <dsp:spPr>
        <a:xfrm>
          <a:off x="4393436" y="554655"/>
          <a:ext cx="2338352" cy="215113"/>
        </a:xfrm>
        <a:custGeom>
          <a:avLst/>
          <a:gdLst/>
          <a:ahLst/>
          <a:cxnLst/>
          <a:rect l="0" t="0" r="0" b="0"/>
          <a:pathLst>
            <a:path>
              <a:moveTo>
                <a:pt x="0" y="0"/>
              </a:moveTo>
              <a:lnTo>
                <a:pt x="0" y="107556"/>
              </a:lnTo>
              <a:lnTo>
                <a:pt x="2338352" y="107556"/>
              </a:lnTo>
              <a:lnTo>
                <a:pt x="2338352" y="21511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7DE669-A260-44AB-ACBD-1F154DDE0888}">
      <dsp:nvSpPr>
        <dsp:cNvPr id="0" name=""/>
        <dsp:cNvSpPr/>
      </dsp:nvSpPr>
      <dsp:spPr>
        <a:xfrm>
          <a:off x="4393436" y="554655"/>
          <a:ext cx="798643" cy="215113"/>
        </a:xfrm>
        <a:custGeom>
          <a:avLst/>
          <a:gdLst/>
          <a:ahLst/>
          <a:cxnLst/>
          <a:rect l="0" t="0" r="0" b="0"/>
          <a:pathLst>
            <a:path>
              <a:moveTo>
                <a:pt x="0" y="0"/>
              </a:moveTo>
              <a:lnTo>
                <a:pt x="0" y="107556"/>
              </a:lnTo>
              <a:lnTo>
                <a:pt x="798643" y="107556"/>
              </a:lnTo>
              <a:lnTo>
                <a:pt x="798643" y="21511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C040EB-A14B-48E1-A70A-1B1B08564952}">
      <dsp:nvSpPr>
        <dsp:cNvPr id="0" name=""/>
        <dsp:cNvSpPr/>
      </dsp:nvSpPr>
      <dsp:spPr>
        <a:xfrm>
          <a:off x="3952618" y="554655"/>
          <a:ext cx="440818" cy="215113"/>
        </a:xfrm>
        <a:custGeom>
          <a:avLst/>
          <a:gdLst/>
          <a:ahLst/>
          <a:cxnLst/>
          <a:rect l="0" t="0" r="0" b="0"/>
          <a:pathLst>
            <a:path>
              <a:moveTo>
                <a:pt x="440818" y="0"/>
              </a:moveTo>
              <a:lnTo>
                <a:pt x="440818" y="107556"/>
              </a:lnTo>
              <a:lnTo>
                <a:pt x="0" y="107556"/>
              </a:lnTo>
              <a:lnTo>
                <a:pt x="0" y="21511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551323-D5E3-4FE7-83BB-1C74FE4DAA63}">
      <dsp:nvSpPr>
        <dsp:cNvPr id="0" name=""/>
        <dsp:cNvSpPr/>
      </dsp:nvSpPr>
      <dsp:spPr>
        <a:xfrm>
          <a:off x="2382358" y="554655"/>
          <a:ext cx="2011078" cy="215113"/>
        </a:xfrm>
        <a:custGeom>
          <a:avLst/>
          <a:gdLst/>
          <a:ahLst/>
          <a:cxnLst/>
          <a:rect l="0" t="0" r="0" b="0"/>
          <a:pathLst>
            <a:path>
              <a:moveTo>
                <a:pt x="2011078" y="0"/>
              </a:moveTo>
              <a:lnTo>
                <a:pt x="2011078" y="107556"/>
              </a:lnTo>
              <a:lnTo>
                <a:pt x="0" y="107556"/>
              </a:lnTo>
              <a:lnTo>
                <a:pt x="0" y="21511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454937-334C-425A-B7A6-71E7486EFFF3}">
      <dsp:nvSpPr>
        <dsp:cNvPr id="0" name=""/>
        <dsp:cNvSpPr/>
      </dsp:nvSpPr>
      <dsp:spPr>
        <a:xfrm>
          <a:off x="663737" y="554655"/>
          <a:ext cx="3729699" cy="215113"/>
        </a:xfrm>
        <a:custGeom>
          <a:avLst/>
          <a:gdLst/>
          <a:ahLst/>
          <a:cxnLst/>
          <a:rect l="0" t="0" r="0" b="0"/>
          <a:pathLst>
            <a:path>
              <a:moveTo>
                <a:pt x="3729699" y="0"/>
              </a:moveTo>
              <a:lnTo>
                <a:pt x="3729699" y="107556"/>
              </a:lnTo>
              <a:lnTo>
                <a:pt x="0" y="107556"/>
              </a:lnTo>
              <a:lnTo>
                <a:pt x="0" y="21511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78B3FF-F730-4A30-B8B2-880FB99A2C87}">
      <dsp:nvSpPr>
        <dsp:cNvPr id="0" name=""/>
        <dsp:cNvSpPr/>
      </dsp:nvSpPr>
      <dsp:spPr>
        <a:xfrm>
          <a:off x="3881262" y="42481"/>
          <a:ext cx="1024348" cy="512174"/>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hr-HR" sz="2500" kern="1200" baseline="0" smtClean="0"/>
            <a:t>Myositis</a:t>
          </a:r>
          <a:endParaRPr lang="en-US" sz="2500" kern="1200" baseline="0" dirty="0"/>
        </a:p>
      </dsp:txBody>
      <dsp:txXfrm>
        <a:off x="3881262" y="42481"/>
        <a:ext cx="1024348" cy="512174"/>
      </dsp:txXfrm>
    </dsp:sp>
    <dsp:sp modelId="{223C3A7D-5800-42CC-A377-5D5001059F74}">
      <dsp:nvSpPr>
        <dsp:cNvPr id="0" name=""/>
        <dsp:cNvSpPr/>
      </dsp:nvSpPr>
      <dsp:spPr>
        <a:xfrm>
          <a:off x="3201" y="769769"/>
          <a:ext cx="1321071" cy="512174"/>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t>Polymyositis</a:t>
          </a:r>
          <a:endParaRPr lang="en-US" sz="1800" kern="1200" dirty="0" smtClean="0"/>
        </a:p>
      </dsp:txBody>
      <dsp:txXfrm>
        <a:off x="3201" y="769769"/>
        <a:ext cx="1321071" cy="512174"/>
      </dsp:txXfrm>
    </dsp:sp>
    <dsp:sp modelId="{D45731F9-5DB2-41E6-A386-4EC24987BD8B}">
      <dsp:nvSpPr>
        <dsp:cNvPr id="0" name=""/>
        <dsp:cNvSpPr/>
      </dsp:nvSpPr>
      <dsp:spPr>
        <a:xfrm>
          <a:off x="1539386" y="769769"/>
          <a:ext cx="1685944" cy="736470"/>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t>Dermatomyositis</a:t>
          </a:r>
          <a:endParaRPr lang="en-US" sz="1800" kern="1200" dirty="0" smtClean="0"/>
        </a:p>
      </dsp:txBody>
      <dsp:txXfrm>
        <a:off x="1539386" y="769769"/>
        <a:ext cx="1685944" cy="736470"/>
      </dsp:txXfrm>
    </dsp:sp>
    <dsp:sp modelId="{F1C6A5CC-98F8-409E-B8ED-7EC4E6CA1840}">
      <dsp:nvSpPr>
        <dsp:cNvPr id="0" name=""/>
        <dsp:cNvSpPr/>
      </dsp:nvSpPr>
      <dsp:spPr>
        <a:xfrm>
          <a:off x="3440444" y="769769"/>
          <a:ext cx="1024348" cy="1263554"/>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smtClean="0"/>
            <a:t>Inclusion body myositis</a:t>
          </a:r>
          <a:endParaRPr lang="en-US" sz="1800" kern="1200" dirty="0" smtClean="0"/>
        </a:p>
      </dsp:txBody>
      <dsp:txXfrm>
        <a:off x="3440444" y="769769"/>
        <a:ext cx="1024348" cy="1263554"/>
      </dsp:txXfrm>
    </dsp:sp>
    <dsp:sp modelId="{E11C3B2C-334D-44E3-81AB-990A514E42CF}">
      <dsp:nvSpPr>
        <dsp:cNvPr id="0" name=""/>
        <dsp:cNvSpPr/>
      </dsp:nvSpPr>
      <dsp:spPr>
        <a:xfrm>
          <a:off x="4679906" y="769769"/>
          <a:ext cx="1024348" cy="512174"/>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smtClean="0"/>
            <a:t>Overlap myositis </a:t>
          </a:r>
          <a:endParaRPr lang="en-US" sz="1800" kern="1200" dirty="0"/>
        </a:p>
      </dsp:txBody>
      <dsp:txXfrm>
        <a:off x="4679906" y="769769"/>
        <a:ext cx="1024348" cy="512174"/>
      </dsp:txXfrm>
    </dsp:sp>
    <dsp:sp modelId="{3CE32289-B66B-4C79-8570-0B4390AB5819}">
      <dsp:nvSpPr>
        <dsp:cNvPr id="0" name=""/>
        <dsp:cNvSpPr/>
      </dsp:nvSpPr>
      <dsp:spPr>
        <a:xfrm>
          <a:off x="5919368" y="769769"/>
          <a:ext cx="1624842" cy="793844"/>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smtClean="0"/>
            <a:t>Juvenile dermatomyositis</a:t>
          </a:r>
          <a:endParaRPr lang="en-US" sz="1800" kern="1200" dirty="0"/>
        </a:p>
      </dsp:txBody>
      <dsp:txXfrm>
        <a:off x="5919368" y="769769"/>
        <a:ext cx="1624842" cy="793844"/>
      </dsp:txXfrm>
    </dsp:sp>
    <dsp:sp modelId="{7B735F37-C021-422B-9620-F73C5C1FE3F3}">
      <dsp:nvSpPr>
        <dsp:cNvPr id="0" name=""/>
        <dsp:cNvSpPr/>
      </dsp:nvSpPr>
      <dsp:spPr>
        <a:xfrm>
          <a:off x="7759323" y="769769"/>
          <a:ext cx="1024348" cy="1688080"/>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Cancer-associated </a:t>
          </a:r>
          <a:r>
            <a:rPr lang="en-US" sz="1800" kern="1200" dirty="0" err="1" smtClean="0"/>
            <a:t>myositis</a:t>
          </a:r>
          <a:endParaRPr lang="en-US" sz="1800" kern="1200" dirty="0" smtClean="0"/>
        </a:p>
      </dsp:txBody>
      <dsp:txXfrm>
        <a:off x="7759323" y="769769"/>
        <a:ext cx="1024348" cy="168808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B5CFC5-1AE3-47AF-885D-BC65C655E317}">
      <dsp:nvSpPr>
        <dsp:cNvPr id="0" name=""/>
        <dsp:cNvSpPr/>
      </dsp:nvSpPr>
      <dsp:spPr>
        <a:xfrm>
          <a:off x="3429000" y="0"/>
          <a:ext cx="1371600" cy="762005"/>
        </a:xfrm>
        <a:prstGeom prst="trapezoid">
          <a:avLst>
            <a:gd name="adj" fmla="val 89999"/>
          </a:avLst>
        </a:prstGeom>
        <a:solidFill>
          <a:srgbClr val="3072C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noProof="0" dirty="0" smtClean="0"/>
            <a:t>CSA</a:t>
          </a:r>
          <a:endParaRPr lang="en-US" sz="2200" kern="1200" noProof="0" dirty="0"/>
        </a:p>
      </dsp:txBody>
      <dsp:txXfrm>
        <a:off x="3429000" y="0"/>
        <a:ext cx="1371600" cy="762005"/>
      </dsp:txXfrm>
    </dsp:sp>
    <dsp:sp modelId="{72CF7EAE-DA3A-4662-B07A-479C0ED20CD3}">
      <dsp:nvSpPr>
        <dsp:cNvPr id="0" name=""/>
        <dsp:cNvSpPr/>
      </dsp:nvSpPr>
      <dsp:spPr>
        <a:xfrm>
          <a:off x="2743199" y="762005"/>
          <a:ext cx="2743200" cy="762005"/>
        </a:xfrm>
        <a:prstGeom prst="trapezoid">
          <a:avLst>
            <a:gd name="adj" fmla="val 89999"/>
          </a:avLst>
        </a:prstGeom>
        <a:solidFill>
          <a:srgbClr val="6699DC"/>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noProof="0" dirty="0" smtClean="0"/>
            <a:t>RTX</a:t>
          </a:r>
        </a:p>
        <a:p>
          <a:pPr lvl="0" algn="ctr" defTabSz="977900">
            <a:lnSpc>
              <a:spcPct val="90000"/>
            </a:lnSpc>
            <a:spcBef>
              <a:spcPct val="0"/>
            </a:spcBef>
            <a:spcAft>
              <a:spcPct val="35000"/>
            </a:spcAft>
          </a:pPr>
          <a:r>
            <a:rPr lang="en-US" sz="2200" kern="1200" noProof="0" dirty="0" smtClean="0"/>
            <a:t>2x1000 mg</a:t>
          </a:r>
          <a:endParaRPr lang="en-US" sz="2200" kern="1200" noProof="0" dirty="0"/>
        </a:p>
      </dsp:txBody>
      <dsp:txXfrm>
        <a:off x="3223260" y="762005"/>
        <a:ext cx="1783080" cy="762005"/>
      </dsp:txXfrm>
    </dsp:sp>
    <dsp:sp modelId="{D552120F-A903-4F2A-80B5-D4471D35DB47}">
      <dsp:nvSpPr>
        <dsp:cNvPr id="0" name=""/>
        <dsp:cNvSpPr/>
      </dsp:nvSpPr>
      <dsp:spPr>
        <a:xfrm>
          <a:off x="2057399" y="1524010"/>
          <a:ext cx="4114800" cy="762005"/>
        </a:xfrm>
        <a:prstGeom prst="trapezoid">
          <a:avLst>
            <a:gd name="adj" fmla="val 89999"/>
          </a:avLst>
        </a:prstGeom>
        <a:solidFill>
          <a:srgbClr val="82ABE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noProof="0" dirty="0" smtClean="0"/>
            <a:t>CYC </a:t>
          </a:r>
        </a:p>
        <a:p>
          <a:pPr lvl="0" algn="ctr" defTabSz="977900">
            <a:lnSpc>
              <a:spcPct val="90000"/>
            </a:lnSpc>
            <a:spcBef>
              <a:spcPct val="0"/>
            </a:spcBef>
            <a:spcAft>
              <a:spcPct val="35000"/>
            </a:spcAft>
          </a:pPr>
          <a:r>
            <a:rPr lang="en-US" sz="2200" kern="1200" noProof="0" dirty="0" smtClean="0"/>
            <a:t>500-1000 mg/month</a:t>
          </a:r>
          <a:endParaRPr lang="en-US" sz="2200" kern="1200" noProof="0" dirty="0"/>
        </a:p>
      </dsp:txBody>
      <dsp:txXfrm>
        <a:off x="2777489" y="1524010"/>
        <a:ext cx="2674620" cy="762005"/>
      </dsp:txXfrm>
    </dsp:sp>
    <dsp:sp modelId="{BC2F6B5D-B631-4C42-999C-019DF8BB8CDE}">
      <dsp:nvSpPr>
        <dsp:cNvPr id="0" name=""/>
        <dsp:cNvSpPr/>
      </dsp:nvSpPr>
      <dsp:spPr>
        <a:xfrm>
          <a:off x="1371599" y="2286016"/>
          <a:ext cx="5486400" cy="762005"/>
        </a:xfrm>
        <a:prstGeom prst="trapezoid">
          <a:avLst>
            <a:gd name="adj" fmla="val 89999"/>
          </a:avLst>
        </a:prstGeom>
        <a:solidFill>
          <a:srgbClr val="A4C2EA"/>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noProof="0" dirty="0" err="1" smtClean="0"/>
            <a:t>Methylprednisolone</a:t>
          </a:r>
          <a:r>
            <a:rPr lang="en-US" sz="2200" kern="1200" noProof="0" dirty="0" smtClean="0"/>
            <a:t> 500-1000 mg 1-3 </a:t>
          </a:r>
          <a:r>
            <a:rPr lang="hr-HR" sz="2200" kern="1200" dirty="0" smtClean="0"/>
            <a:t>d</a:t>
          </a:r>
          <a:endParaRPr lang="en-US" sz="2200" kern="1200" dirty="0"/>
        </a:p>
      </dsp:txBody>
      <dsp:txXfrm>
        <a:off x="2331719" y="2286016"/>
        <a:ext cx="3566160" cy="762005"/>
      </dsp:txXfrm>
    </dsp:sp>
    <dsp:sp modelId="{7D31125E-5B8C-4502-B30D-EB7441CFD00D}">
      <dsp:nvSpPr>
        <dsp:cNvPr id="0" name=""/>
        <dsp:cNvSpPr/>
      </dsp:nvSpPr>
      <dsp:spPr>
        <a:xfrm>
          <a:off x="685799" y="3048021"/>
          <a:ext cx="6858000" cy="762005"/>
        </a:xfrm>
        <a:prstGeom prst="trapezoid">
          <a:avLst>
            <a:gd name="adj" fmla="val 89999"/>
          </a:avLst>
        </a:prstGeom>
        <a:solidFill>
          <a:srgbClr val="C6D9F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noProof="0" dirty="0" smtClean="0"/>
            <a:t>IVIG 1g/kg/monthly or MMF or </a:t>
          </a:r>
          <a:r>
            <a:rPr lang="en-US" sz="2200" kern="1200" noProof="0" dirty="0" err="1" smtClean="0"/>
            <a:t>tacrolimus</a:t>
          </a:r>
          <a:endParaRPr lang="en-US" sz="2200" kern="1200" noProof="0" dirty="0"/>
        </a:p>
      </dsp:txBody>
      <dsp:txXfrm>
        <a:off x="1885949" y="3048021"/>
        <a:ext cx="4457700" cy="762005"/>
      </dsp:txXfrm>
    </dsp:sp>
    <dsp:sp modelId="{5E2E2B2C-5E6F-4BD2-9197-97C131F4E904}">
      <dsp:nvSpPr>
        <dsp:cNvPr id="0" name=""/>
        <dsp:cNvSpPr/>
      </dsp:nvSpPr>
      <dsp:spPr>
        <a:xfrm>
          <a:off x="0" y="3810026"/>
          <a:ext cx="8229600" cy="762005"/>
        </a:xfrm>
        <a:prstGeom prst="trapezoid">
          <a:avLst>
            <a:gd name="adj" fmla="val 89999"/>
          </a:avLst>
        </a:prstGeom>
        <a:solidFill>
          <a:srgbClr val="EAF1FA"/>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noProof="0" dirty="0" smtClean="0"/>
            <a:t>GC (0,5-1 mg/kg)+ MTX or AZA or LEF</a:t>
          </a:r>
          <a:endParaRPr lang="en-US" sz="2200" kern="1200" noProof="0" dirty="0"/>
        </a:p>
      </dsp:txBody>
      <dsp:txXfrm>
        <a:off x="1440179" y="3810026"/>
        <a:ext cx="5349240" cy="76200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93049F-84B9-43E4-A2FD-4AFFE7616993}" type="datetimeFigureOut">
              <a:rPr lang="sr-Latn-CS" smtClean="0"/>
              <a:pPr/>
              <a:t>29.1.2015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FC69A0-F949-4AFD-9FE9-2272AD0DD6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en.wikipedia.org/wiki/Placenta" TargetMode="External"/><Relationship Id="rId3" Type="http://schemas.openxmlformats.org/officeDocument/2006/relationships/hyperlink" Target="http://en.wikipedia.org/wiki/Central_tolerance" TargetMode="External"/><Relationship Id="rId7" Type="http://schemas.openxmlformats.org/officeDocument/2006/relationships/hyperlink" Target="http://en.wikipedia.org/wiki/Fetus" TargetMode="External"/><Relationship Id="rId12" Type="http://schemas.openxmlformats.org/officeDocument/2006/relationships/hyperlink" Target="http://en.wikipedia.org/wiki/Immune_toleranc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Immune_tolerance_in_pregnancy" TargetMode="External"/><Relationship Id="rId11" Type="http://schemas.openxmlformats.org/officeDocument/2006/relationships/hyperlink" Target="http://en.wikipedia.org/wiki/Lymphocyte" TargetMode="External"/><Relationship Id="rId5" Type="http://schemas.openxmlformats.org/officeDocument/2006/relationships/hyperlink" Target="http://en.wikipedia.org/wiki/Antigens" TargetMode="External"/><Relationship Id="rId10" Type="http://schemas.openxmlformats.org/officeDocument/2006/relationships/hyperlink" Target="http://en.wikipedia.org/wiki/Immunobiology" TargetMode="External"/><Relationship Id="rId4" Type="http://schemas.openxmlformats.org/officeDocument/2006/relationships/hyperlink" Target="http://en.wikipedia.org/wiki/Peripheral_tolerance" TargetMode="External"/><Relationship Id="rId9" Type="http://schemas.openxmlformats.org/officeDocument/2006/relationships/hyperlink" Target="http://en.wikipedia.org/wiki/Immune_syste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Immune_cell" TargetMode="External"/><Relationship Id="rId3" Type="http://schemas.openxmlformats.org/officeDocument/2006/relationships/hyperlink" Target="http://en.wikipedia.org/wiki/Receptor_(biochemistry)" TargetMode="External"/><Relationship Id="rId7" Type="http://schemas.openxmlformats.org/officeDocument/2006/relationships/hyperlink" Target="http://en.wikipedia.org/wiki/Mucos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en.wikipedia.org/wiki/Intestinal_tract" TargetMode="External"/><Relationship Id="rId5" Type="http://schemas.openxmlformats.org/officeDocument/2006/relationships/hyperlink" Target="http://en.wikipedia.org/wiki/Skin" TargetMode="External"/><Relationship Id="rId4" Type="http://schemas.openxmlformats.org/officeDocument/2006/relationships/hyperlink" Target="http://en.wikipedia.org/wiki/Microbe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1442DC1-88EF-45B5-A240-FDA0D784120E}" type="slidenum">
              <a:rPr lang="en-US" smtClean="0"/>
              <a:pPr/>
              <a:t>2</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sr-Latn-C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6C09250-ED55-4313-A075-3F19210B1CDF}" type="slidenum">
              <a:rPr lang="en-US" smtClean="0"/>
              <a:pPr/>
              <a:t>13</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dirty="0" smtClean="0"/>
              <a:t>A good understanding of the 4 different types of classical “hypersensitivity” reactions, should be obtained. These are always taught as the general FOUR types of hypersensitivity, but are by no means complete or mutually exclusive. These 4 items have ALWAYS been taught this way, even if more recent knowledge implies it is ridiculous to classify them this way.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9AFD9F7C-3A7D-49AC-88CB-9CA989867891}" type="slidenum">
              <a:rPr lang="en-US" smtClean="0"/>
              <a:pPr/>
              <a:t>14</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sr-Latn-C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hlinkClick r:id="rId3" tooltip="Central tolerance"/>
              </a:rPr>
              <a:t>Central tolerance</a:t>
            </a:r>
            <a:r>
              <a:rPr lang="en-US" dirty="0" smtClean="0"/>
              <a:t> occurs </a:t>
            </a:r>
            <a:r>
              <a:rPr lang="en-US" b="1" dirty="0" smtClean="0"/>
              <a:t>DURING</a:t>
            </a:r>
            <a:r>
              <a:rPr lang="en-US" dirty="0" smtClean="0"/>
              <a:t> lymphocyte development and operates in the thymus and bone marrow. Here, T and B lymphocytes that recognize self antigens are deleted before they develop into fully </a:t>
            </a:r>
            <a:r>
              <a:rPr lang="en-US" dirty="0" err="1" smtClean="0"/>
              <a:t>immunocompetent</a:t>
            </a:r>
            <a:r>
              <a:rPr lang="en-US" dirty="0" smtClean="0"/>
              <a:t> cells, preventing autoimmunity.</a:t>
            </a:r>
          </a:p>
          <a:p>
            <a:pPr eaLnBrk="1" hangingPunct="1"/>
            <a:r>
              <a:rPr lang="en-US" dirty="0" smtClean="0">
                <a:hlinkClick r:id="rId4" tooltip="Peripheral tolerance"/>
              </a:rPr>
              <a:t>Peripheral tolerance</a:t>
            </a:r>
            <a:r>
              <a:rPr lang="en-US" dirty="0" smtClean="0"/>
              <a:t>  is immunological tolerance developed </a:t>
            </a:r>
            <a:r>
              <a:rPr lang="en-US" b="1" dirty="0" smtClean="0"/>
              <a:t>AFTER</a:t>
            </a:r>
            <a:r>
              <a:rPr lang="en-US" dirty="0" smtClean="0"/>
              <a:t> T and B cells mature and enter the periphery.</a:t>
            </a:r>
          </a:p>
          <a:p>
            <a:pPr eaLnBrk="1" hangingPunct="1"/>
            <a:r>
              <a:rPr lang="en-US" dirty="0" smtClean="0"/>
              <a:t>Acquired or induced tolerance refers to the immune system's adaptation to external </a:t>
            </a:r>
            <a:r>
              <a:rPr lang="en-US" dirty="0" smtClean="0">
                <a:hlinkClick r:id="rId5" tooltip="Antigens"/>
              </a:rPr>
              <a:t>antigens</a:t>
            </a:r>
            <a:r>
              <a:rPr lang="en-US" dirty="0" smtClean="0"/>
              <a:t> characterized by a specific non-reactivity of the lymphoid tissues to a given antigen that in other circumstances would likely induce cell-mediated or </a:t>
            </a:r>
            <a:r>
              <a:rPr lang="en-US" dirty="0" err="1" smtClean="0"/>
              <a:t>humoral</a:t>
            </a:r>
            <a:r>
              <a:rPr lang="en-US" dirty="0" smtClean="0"/>
              <a:t> immunity. One of the most important natural kinds of acquired tolerance is </a:t>
            </a:r>
            <a:r>
              <a:rPr lang="en-US" dirty="0" smtClean="0">
                <a:hlinkClick r:id="rId6" tooltip="Immune tolerance in pregnancy"/>
              </a:rPr>
              <a:t>immune tolerance in pregnancy</a:t>
            </a:r>
            <a:r>
              <a:rPr lang="en-US" dirty="0" smtClean="0"/>
              <a:t>, where the </a:t>
            </a:r>
            <a:r>
              <a:rPr lang="en-US" dirty="0" smtClean="0">
                <a:hlinkClick r:id="rId7" tooltip="Fetus"/>
              </a:rPr>
              <a:t>fetus</a:t>
            </a:r>
            <a:r>
              <a:rPr lang="en-US" dirty="0" smtClean="0"/>
              <a:t> and the </a:t>
            </a:r>
            <a:r>
              <a:rPr lang="en-US" dirty="0" smtClean="0">
                <a:hlinkClick r:id="rId8" tooltip="Placenta"/>
              </a:rPr>
              <a:t>placenta</a:t>
            </a:r>
            <a:r>
              <a:rPr lang="en-US" dirty="0" smtClean="0"/>
              <a:t> must be tolerated by the maternal </a:t>
            </a:r>
            <a:r>
              <a:rPr lang="en-US" dirty="0" smtClean="0">
                <a:hlinkClick r:id="rId9" tooltip="Immune system"/>
              </a:rPr>
              <a:t>immune system</a:t>
            </a:r>
            <a:r>
              <a:rPr lang="en-US" dirty="0" smtClean="0"/>
              <a:t>.</a:t>
            </a:r>
          </a:p>
          <a:p>
            <a:pPr eaLnBrk="1" hangingPunct="1"/>
            <a:r>
              <a:rPr lang="en-US" b="1" dirty="0" err="1" smtClean="0"/>
              <a:t>Anergy</a:t>
            </a:r>
            <a:r>
              <a:rPr lang="en-US" dirty="0" smtClean="0"/>
              <a:t> is a term in </a:t>
            </a:r>
            <a:r>
              <a:rPr lang="en-US" dirty="0" err="1" smtClean="0">
                <a:hlinkClick r:id="rId10" tooltip="Immunobiology"/>
              </a:rPr>
              <a:t>immunobiology</a:t>
            </a:r>
            <a:r>
              <a:rPr lang="en-US" dirty="0" smtClean="0"/>
              <a:t> that describes a lack of reaction by the body's defense mechanisms to foreign substances, and consists of a direct induction of peripheral </a:t>
            </a:r>
            <a:r>
              <a:rPr lang="en-US" dirty="0" smtClean="0">
                <a:hlinkClick r:id="rId11" tooltip="Lymphocyte"/>
              </a:rPr>
              <a:t>lymphocyte</a:t>
            </a:r>
            <a:r>
              <a:rPr lang="en-US" dirty="0" smtClean="0"/>
              <a:t> </a:t>
            </a:r>
            <a:r>
              <a:rPr lang="en-US" dirty="0" smtClean="0">
                <a:hlinkClick r:id="rId12" tooltip="Immune tolerance"/>
              </a:rPr>
              <a:t>tolerance</a:t>
            </a:r>
            <a:r>
              <a:rPr lang="en-US" dirty="0" smtClean="0"/>
              <a:t>.</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sr-Latn-CS"/>
          </a:p>
        </p:txBody>
      </p:sp>
      <p:sp>
        <p:nvSpPr>
          <p:cNvPr id="122883"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lstStyle/>
          <a:p>
            <a:pPr algn="r"/>
            <a:r>
              <a:rPr lang="en-US" sz="1200">
                <a:latin typeface="Times"/>
              </a:rPr>
              <a:t>7</a:t>
            </a:r>
          </a:p>
        </p:txBody>
      </p:sp>
      <p:sp>
        <p:nvSpPr>
          <p:cNvPr id="122884"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sr-Latn-CS"/>
          </a:p>
        </p:txBody>
      </p:sp>
      <p:sp>
        <p:nvSpPr>
          <p:cNvPr id="122885"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sr-Latn-CS"/>
          </a:p>
        </p:txBody>
      </p:sp>
      <p:sp>
        <p:nvSpPr>
          <p:cNvPr id="122886" name="Rectangle 6"/>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FEA94E3C-CEB9-4079-91B8-3BF64569A17A}" type="slidenum">
              <a:rPr lang="en-US" smtClean="0"/>
              <a:pPr/>
              <a:t>18</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smtClean="0"/>
              <a:t>CCPP*** declining renal function in a younger woman, e.g.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sr-Latn-CS"/>
          </a:p>
        </p:txBody>
      </p:sp>
      <p:sp>
        <p:nvSpPr>
          <p:cNvPr id="124931"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lstStyle/>
          <a:p>
            <a:pPr algn="r"/>
            <a:r>
              <a:rPr lang="en-US" sz="1200">
                <a:latin typeface="Times"/>
              </a:rPr>
              <a:t>8</a:t>
            </a:r>
          </a:p>
        </p:txBody>
      </p:sp>
      <p:sp>
        <p:nvSpPr>
          <p:cNvPr id="124932"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sr-Latn-CS"/>
          </a:p>
        </p:txBody>
      </p:sp>
      <p:sp>
        <p:nvSpPr>
          <p:cNvPr id="124933"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sr-Latn-CS"/>
          </a:p>
        </p:txBody>
      </p:sp>
      <p:sp>
        <p:nvSpPr>
          <p:cNvPr id="124934" name="Rectangle 6"/>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sr-Latn-CS"/>
          </a:p>
        </p:txBody>
      </p:sp>
      <p:sp>
        <p:nvSpPr>
          <p:cNvPr id="125955"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lstStyle/>
          <a:p>
            <a:pPr algn="r"/>
            <a:r>
              <a:rPr lang="en-US" sz="1200">
                <a:latin typeface="Times"/>
              </a:rPr>
              <a:t>9</a:t>
            </a:r>
          </a:p>
        </p:txBody>
      </p:sp>
      <p:sp>
        <p:nvSpPr>
          <p:cNvPr id="125956"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sr-Latn-CS"/>
          </a:p>
        </p:txBody>
      </p:sp>
      <p:sp>
        <p:nvSpPr>
          <p:cNvPr id="125957"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sr-Latn-CS"/>
          </a:p>
        </p:txBody>
      </p:sp>
      <p:sp>
        <p:nvSpPr>
          <p:cNvPr id="125958" name="Rectangle 6"/>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sr-Latn-CS"/>
          </a:p>
        </p:txBody>
      </p:sp>
      <p:sp>
        <p:nvSpPr>
          <p:cNvPr id="126979"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lstStyle/>
          <a:p>
            <a:pPr algn="r"/>
            <a:r>
              <a:rPr lang="en-US" sz="1200">
                <a:latin typeface="Times"/>
              </a:rPr>
              <a:t>10</a:t>
            </a:r>
          </a:p>
        </p:txBody>
      </p:sp>
      <p:sp>
        <p:nvSpPr>
          <p:cNvPr id="126980"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sr-Latn-CS"/>
          </a:p>
        </p:txBody>
      </p:sp>
      <p:sp>
        <p:nvSpPr>
          <p:cNvPr id="126981"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sr-Latn-CS"/>
          </a:p>
        </p:txBody>
      </p:sp>
      <p:sp>
        <p:nvSpPr>
          <p:cNvPr id="126982" name="Rectangle 6"/>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268328C7-D38E-4A7B-85A3-5612D7644965}" type="slidenum">
              <a:rPr lang="en-US" smtClean="0"/>
              <a:pPr/>
              <a:t>22</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r>
              <a:rPr lang="en-US" smtClean="0"/>
              <a:t>Please note that there are 4 classical patterns of ANA, and there is a clinical difference between these patterns, but there is so much overlap, it is probably not worth going into this deeper.</a:t>
            </a:r>
          </a:p>
          <a:p>
            <a:pPr eaLnBrk="1" hangingPunct="1"/>
            <a:r>
              <a:rPr lang="en-US" b="1" smtClean="0"/>
              <a:t>Homo</a:t>
            </a:r>
            <a:r>
              <a:rPr lang="en-US" smtClean="0"/>
              <a:t>: MANY autoimmune diseases, anti-DNA antibody</a:t>
            </a:r>
          </a:p>
          <a:p>
            <a:pPr eaLnBrk="1" hangingPunct="1"/>
            <a:r>
              <a:rPr lang="en-US" b="1" smtClean="0"/>
              <a:t>Speckled</a:t>
            </a:r>
            <a:r>
              <a:rPr lang="en-US" smtClean="0"/>
              <a:t>: Sjogrens, Scleroderma, MCD</a:t>
            </a:r>
          </a:p>
          <a:p>
            <a:pPr eaLnBrk="1" hangingPunct="1"/>
            <a:r>
              <a:rPr lang="en-US" b="1" smtClean="0"/>
              <a:t>RIM</a:t>
            </a:r>
            <a:r>
              <a:rPr lang="en-US" smtClean="0"/>
              <a:t>: anti-ds(double stranded) DNA, MOST CLASSIC FOR SLE</a:t>
            </a:r>
          </a:p>
          <a:p>
            <a:pPr eaLnBrk="1" hangingPunct="1"/>
            <a:r>
              <a:rPr lang="en-US" b="1" smtClean="0"/>
              <a:t>Nucleolar</a:t>
            </a:r>
            <a:r>
              <a:rPr lang="en-US" smtClean="0"/>
              <a:t>: Scleroderma, Polymyositis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5843C97-8A64-45B2-BDB1-2740EE27B5EB}" type="slidenum">
              <a:rPr lang="en-US" smtClean="0"/>
              <a:pPr/>
              <a:t>3</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dirty="0" smtClean="0"/>
              <a:t>Unlearned vs. </a:t>
            </a:r>
            <a:r>
              <a:rPr lang="en-US" smtClean="0"/>
              <a:t>Learned</a:t>
            </a:r>
          </a:p>
          <a:p>
            <a:pPr eaLnBrk="1" hangingPunct="1"/>
            <a:r>
              <a:rPr lang="en-US" dirty="0" smtClean="0"/>
              <a:t>Diploma vs. street experience</a:t>
            </a:r>
          </a:p>
          <a:p>
            <a:pPr eaLnBrk="1" hangingPunct="1"/>
            <a:r>
              <a:rPr lang="en-US" dirty="0" smtClean="0"/>
              <a:t>Having a weapon, knowing when and how to use it.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sr-Latn-CS"/>
          </a:p>
        </p:txBody>
      </p:sp>
      <p:sp>
        <p:nvSpPr>
          <p:cNvPr id="129027"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lstStyle/>
          <a:p>
            <a:pPr algn="r"/>
            <a:r>
              <a:rPr lang="en-US" sz="1200">
                <a:latin typeface="Times"/>
              </a:rPr>
              <a:t>11</a:t>
            </a:r>
          </a:p>
        </p:txBody>
      </p:sp>
      <p:sp>
        <p:nvSpPr>
          <p:cNvPr id="129028"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sr-Latn-CS"/>
          </a:p>
        </p:txBody>
      </p:sp>
      <p:sp>
        <p:nvSpPr>
          <p:cNvPr id="129029"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sr-Latn-CS"/>
          </a:p>
        </p:txBody>
      </p:sp>
      <p:sp>
        <p:nvSpPr>
          <p:cNvPr id="129030" name="Rectangle 6"/>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950A386-00FB-46A1-8E78-3B08875E9E35}" type="slidenum">
              <a:rPr lang="en-US" smtClean="0"/>
              <a:pPr/>
              <a:t>24</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sr-Latn-C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5D6B2B56-9792-43B3-85CF-E59303275190}" type="slidenum">
              <a:rPr lang="en-US" smtClean="0"/>
              <a:pPr/>
              <a:t>25</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US" smtClean="0"/>
              <a:t>Does this remind you of type III hypersensitivity?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99BF566-F1F1-4CB9-972B-8780A92D0FA7}" type="slidenum">
              <a:rPr lang="en-US" smtClean="0"/>
              <a:pPr/>
              <a:t>26</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smtClean="0"/>
              <a:t>Libman-Sacks vegetations, also called Libman-Sacks endocarditis, are on BOTH sides of the leaflet.</a:t>
            </a:r>
          </a:p>
          <a:p>
            <a:pPr eaLnBrk="1" hangingPunct="1"/>
            <a:r>
              <a:rPr lang="en-US" smtClean="0"/>
              <a:t>BIG TIME board question?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smtClean="0"/>
              <a:t>Renal failure in a young woman is always highly suspect of lupus.</a:t>
            </a:r>
          </a:p>
          <a:p>
            <a:r>
              <a:rPr lang="en-US" smtClean="0"/>
              <a:t>Does it look like there is any major body system which lupus ignores? Answer: NO</a:t>
            </a:r>
          </a:p>
        </p:txBody>
      </p:sp>
      <p:sp>
        <p:nvSpPr>
          <p:cNvPr id="133124" name="Slide Number Placeholder 3"/>
          <p:cNvSpPr>
            <a:spLocks noGrp="1"/>
          </p:cNvSpPr>
          <p:nvPr>
            <p:ph type="sldNum" sz="quarter" idx="5"/>
          </p:nvPr>
        </p:nvSpPr>
        <p:spPr>
          <a:noFill/>
        </p:spPr>
        <p:txBody>
          <a:bodyPr/>
          <a:lstStyle/>
          <a:p>
            <a:fld id="{DCB02408-87E3-43CC-B144-4D0087A68BF7}" type="slidenum">
              <a:rPr lang="en-US" smtClean="0"/>
              <a:pPr/>
              <a:t>27</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0B477A-423D-404D-AEEF-4658FCFC276C}" type="slidenum">
              <a:rPr lang="hu-HU"/>
              <a:pPr/>
              <a:t>31</a:t>
            </a:fld>
            <a:endParaRPr lang="hu-HU"/>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sr-Latn-C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39653F6A-F37F-41D5-A460-EB29F55F28C8}" type="slidenum">
              <a:rPr lang="en-US" smtClean="0"/>
              <a:pPr/>
              <a:t>4</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sr-Latn-C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hr-HR" sz="2800" dirty="0" smtClean="0"/>
              <a:t>There are several entities underthe spectrum of inflammatory </a:t>
            </a:r>
            <a:r>
              <a:rPr lang="en-US" sz="2800" dirty="0" err="1" smtClean="0"/>
              <a:t>myositis</a:t>
            </a:r>
            <a:r>
              <a:rPr lang="hr-HR" sz="2800" dirty="0" smtClean="0"/>
              <a:t>, but 3 are especially</a:t>
            </a:r>
            <a:r>
              <a:rPr lang="hr-HR" sz="2800" baseline="0" dirty="0" smtClean="0"/>
              <a:t> important for us rheumatologists. Of course we allways have to keep in mind possibility of myositis related to malignancy.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800" dirty="0" smtClean="0"/>
          </a:p>
          <a:p>
            <a:endParaRPr lang="en-US"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46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47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CS" dirty="0" smtClean="0"/>
              <a:t>Myositis specific AAB</a:t>
            </a:r>
            <a:r>
              <a:rPr lang="sr-Latn-CS" baseline="0" dirty="0" smtClean="0"/>
              <a:t> are diagnostic, but not affecting the prognosis</a:t>
            </a:r>
            <a:endParaRPr lang="sr-Latn-CS" dirty="0" smtClean="0"/>
          </a:p>
          <a:p>
            <a:endParaRPr lang="en-US"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50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52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70D2D95-7735-4A4F-920B-D2F8AF1BEF37}" type="slidenum">
              <a:rPr lang="en-US" smtClean="0">
                <a:latin typeface="Arial" pitchFamily="34" charset="0"/>
              </a:rPr>
              <a:pPr/>
              <a:t>53</a:t>
            </a:fld>
            <a:endParaRPr lang="en-US" smtClean="0">
              <a:latin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IN"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2A03409-D7C9-4813-A311-813FADE88D80}" type="slidenum">
              <a:rPr lang="en-US" smtClean="0">
                <a:latin typeface="Arial" pitchFamily="34" charset="0"/>
              </a:rPr>
              <a:pPr/>
              <a:t>54</a:t>
            </a:fld>
            <a:endParaRPr lang="en-US"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IN"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pPr>
              <a:defRPr/>
            </a:pPr>
            <a:fld id="{9473B30A-C59E-4632-A46D-F385E733372E}" type="slidenum">
              <a:rPr lang="hr-HR" smtClean="0"/>
              <a:pPr>
                <a:defRPr/>
              </a:pPr>
              <a:t>57</a:t>
            </a:fld>
            <a:endParaRPr lang="hr-H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E2B7F31-68A5-4506-9E23-3EF31E6CAC9F}" type="slidenum">
              <a:rPr lang="en-US" smtClean="0">
                <a:latin typeface="Arial" pitchFamily="34" charset="0"/>
              </a:rPr>
              <a:pPr/>
              <a:t>64</a:t>
            </a:fld>
            <a:endParaRPr lang="en-US" smtClean="0">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a:ln/>
        </p:spPr>
        <p:txBody>
          <a:bodyPr/>
          <a:lstStyle/>
          <a:p>
            <a:pPr eaLnBrk="1" hangingPunct="1"/>
            <a:r>
              <a:rPr lang="en-US" smtClean="0">
                <a:latin typeface="Arial" pitchFamily="34" charset="0"/>
              </a:rPr>
              <a:t> Figure 68.7 Boutonni&amp;#232;re and swan-neck deformities. The boutonni&amp;#232;re deformity - PIP flexion and DIP hyperextension - results from relaxation of the central slip, with 'buttonholing' of the PIP joint between the lateral bands. The swan-neck deformity - MCP flexion, PIP hyperextension and DIP flexion - may be mobile, snapping or fixed. Its pathogenesis may be related primarily to PIP or MCP involvement. Combinations of MCP and PIP involvement are less frequent. (Adapted with permission from Hastings DE and Welsh RP. Surgical reconstruction of the rheumatoid hand. Toronto: Orthopaedic Medical Management Corporation; 1979.)</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357215-A72A-478D-AE2F-E9BE3C740D2C}" type="slidenum">
              <a:rPr lang="en-US" smtClean="0"/>
              <a:pPr/>
              <a:t>65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357215-A72A-478D-AE2F-E9BE3C740D2C}" type="slidenum">
              <a:rPr lang="en-US" smtClean="0"/>
              <a:pPr/>
              <a:t>66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02F05E1-EAC5-410B-949C-54C7FF1E3E38}" type="slidenum">
              <a:rPr lang="en-US" smtClean="0"/>
              <a:pPr/>
              <a:t>5</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b="1" dirty="0" smtClean="0"/>
              <a:t>Toll-like receptors</a:t>
            </a:r>
            <a:r>
              <a:rPr lang="en-US" dirty="0" smtClean="0"/>
              <a:t> (</a:t>
            </a:r>
            <a:r>
              <a:rPr lang="en-US" b="1" dirty="0" smtClean="0"/>
              <a:t>TLRs</a:t>
            </a:r>
            <a:r>
              <a:rPr lang="en-US" dirty="0" smtClean="0"/>
              <a:t>) are a class of single membrane-spanning non-catalytic </a:t>
            </a:r>
            <a:r>
              <a:rPr lang="en-US" dirty="0" smtClean="0">
                <a:hlinkClick r:id="rId3" tooltip="Receptor (biochemistry)"/>
              </a:rPr>
              <a:t>receptors</a:t>
            </a:r>
            <a:r>
              <a:rPr lang="en-US" dirty="0" smtClean="0"/>
              <a:t> on macrophages and other APCs that recognize structurally conserved molecules derived from </a:t>
            </a:r>
            <a:r>
              <a:rPr lang="en-US" dirty="0" smtClean="0">
                <a:hlinkClick r:id="rId4" tooltip="Microbes"/>
              </a:rPr>
              <a:t>microbes</a:t>
            </a:r>
            <a:r>
              <a:rPr lang="en-US" dirty="0" smtClean="0"/>
              <a:t> once they have breached physical barriers such as the </a:t>
            </a:r>
            <a:r>
              <a:rPr lang="en-US" dirty="0" smtClean="0">
                <a:hlinkClick r:id="rId5" tooltip="Skin"/>
              </a:rPr>
              <a:t>skin</a:t>
            </a:r>
            <a:r>
              <a:rPr lang="en-US" dirty="0" smtClean="0"/>
              <a:t> or </a:t>
            </a:r>
            <a:r>
              <a:rPr lang="en-US" dirty="0" smtClean="0">
                <a:hlinkClick r:id="rId6" tooltip="Intestinal tract"/>
              </a:rPr>
              <a:t>intestinal tract</a:t>
            </a:r>
            <a:r>
              <a:rPr lang="en-US" dirty="0" smtClean="0"/>
              <a:t> </a:t>
            </a:r>
            <a:r>
              <a:rPr lang="en-US" dirty="0" smtClean="0">
                <a:hlinkClick r:id="rId7" tooltip="Mucosa"/>
              </a:rPr>
              <a:t>mucosa</a:t>
            </a:r>
            <a:r>
              <a:rPr lang="en-US" dirty="0" smtClean="0"/>
              <a:t>, and activate </a:t>
            </a:r>
            <a:r>
              <a:rPr lang="en-US" dirty="0" smtClean="0">
                <a:hlinkClick r:id="rId8" tooltip="Immune cell"/>
              </a:rPr>
              <a:t>immune cell</a:t>
            </a:r>
            <a:r>
              <a:rPr lang="en-US" dirty="0" smtClean="0"/>
              <a:t> responses. They are very WELCOME evolutionary leftovers. You might say they are “learned” only in the evolutionary sense.</a:t>
            </a:r>
          </a:p>
          <a:p>
            <a:pPr eaLnBrk="1" hangingPunct="1"/>
            <a:r>
              <a:rPr lang="en-US" dirty="0" smtClean="0"/>
              <a:t>TLR’s do not arise from previous exposure to pathogenic antigens, you are born with them.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896938" eaLnBrk="1" hangingPunct="1"/>
            <a:fld id="{AF6D850C-DB3F-43F7-8D02-091762267D36}" type="slidenum">
              <a:rPr lang="en-US" sz="1200">
                <a:latin typeface="Arial" pitchFamily="34" charset="0"/>
              </a:rPr>
              <a:pPr algn="r" defTabSz="896938" eaLnBrk="1" hangingPunct="1"/>
              <a:t>73</a:t>
            </a:fld>
            <a:endParaRPr lang="en-US" sz="1200">
              <a:latin typeface="Arial" pitchFamily="34" charset="0"/>
            </a:endParaRPr>
          </a:p>
        </p:txBody>
      </p:sp>
      <p:sp>
        <p:nvSpPr>
          <p:cNvPr id="104451" name="Rectangle 2"/>
          <p:cNvSpPr>
            <a:spLocks noGrp="1" noRot="1" noChangeAspect="1" noChangeArrowheads="1" noTextEdit="1"/>
          </p:cNvSpPr>
          <p:nvPr>
            <p:ph type="sldImg"/>
          </p:nvPr>
        </p:nvSpPr>
        <p:spPr>
          <a:xfrm>
            <a:off x="1144588" y="685800"/>
            <a:ext cx="4572000" cy="3429000"/>
          </a:xfrm>
          <a:ln/>
        </p:spPr>
      </p:sp>
      <p:sp>
        <p:nvSpPr>
          <p:cNvPr id="104452" name="Rectangle 3"/>
          <p:cNvSpPr>
            <a:spLocks noGrp="1" noChangeArrowheads="1"/>
          </p:cNvSpPr>
          <p:nvPr>
            <p:ph type="body" idx="1"/>
          </p:nvPr>
        </p:nvSpPr>
        <p:spPr>
          <a:xfrm>
            <a:off x="685800" y="4343400"/>
            <a:ext cx="5486400" cy="4114800"/>
          </a:xfrm>
          <a:noFill/>
        </p:spPr>
        <p:txBody>
          <a:bodyPr lIns="91435" tIns="45718" rIns="91435" bIns="45718"/>
          <a:lstStyle/>
          <a:p>
            <a:pPr eaLnBrk="1" hangingPunct="1">
              <a:spcBef>
                <a:spcPct val="0"/>
              </a:spcBef>
            </a:pPr>
            <a:r>
              <a:rPr lang="en-US" dirty="0" smtClean="0">
                <a:latin typeface="Arial" pitchFamily="34" charset="0"/>
              </a:rPr>
              <a:t>Note: If possible, please add a title to this slide: “Biologics Sites of Action”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noProof="0" dirty="0"/>
          </a:p>
        </p:txBody>
      </p:sp>
      <p:sp>
        <p:nvSpPr>
          <p:cNvPr id="4" name="Slide Number Placeholder 3"/>
          <p:cNvSpPr>
            <a:spLocks noGrp="1"/>
          </p:cNvSpPr>
          <p:nvPr>
            <p:ph type="sldNum" sz="quarter" idx="10"/>
          </p:nvPr>
        </p:nvSpPr>
        <p:spPr/>
        <p:txBody>
          <a:bodyPr/>
          <a:lstStyle/>
          <a:p>
            <a:fld id="{F4FC69A0-F949-4AFD-9FE9-2272AD0DD6B2}" type="slidenum">
              <a:rPr lang="en-US" smtClean="0"/>
              <a:pPr/>
              <a:t>81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A0CE298-BA1F-4595-AD90-A8E4C24D79A5}" type="slidenum">
              <a:rPr lang="en-US" smtClean="0"/>
              <a:pPr/>
              <a:t>6</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t>Adaptive immunity is “learned”. It relies on PREVIOUS EXPOSURE to the pathogen or foreign antigen, or even native antigen at times.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752E2C34-7494-41C8-B470-186438600B4F}" type="slidenum">
              <a:rPr lang="en-US" smtClean="0"/>
              <a:pPr/>
              <a:t>9</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mtClean="0"/>
              <a:t>A Dendridic cell is a type of macrophage (i.e., APC) with many spiny cytoplasmic processes, found in many places especially skin (Langhans cells) and brain (microglia), and many other less known places like liver. They are also APC’s. They are found in many many places however.</a:t>
            </a:r>
          </a:p>
          <a:p>
            <a:pPr eaLnBrk="1" hangingPunct="1"/>
            <a:endParaRPr lang="en-US" smtClean="0"/>
          </a:p>
          <a:p>
            <a:pPr eaLnBrk="1" hangingPunct="1"/>
            <a:r>
              <a:rPr lang="en-US" smtClean="0"/>
              <a:t>Can you call dendritic cells “max” macs?  I think so, because they maximize their </a:t>
            </a:r>
            <a:r>
              <a:rPr lang="en-US" b="1" smtClean="0"/>
              <a:t>surface area</a:t>
            </a:r>
            <a:r>
              <a:rPr lang="en-US"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BCC8125-4B05-45DA-8AD7-25CDAF662643}" type="slidenum">
              <a:rPr lang="en-US" smtClean="0"/>
              <a:pPr/>
              <a:t>10</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smtClean="0"/>
              <a:t>What kind of lymphocyte do you think is more important, a strategist general (CD4) or a soldier (CD8)?</a:t>
            </a:r>
          </a:p>
          <a:p>
            <a:pPr eaLnBrk="1" hangingPunct="1"/>
            <a:endParaRPr lang="en-US" smtClean="0"/>
          </a:p>
          <a:p>
            <a:pPr eaLnBrk="1" hangingPunct="1"/>
            <a:r>
              <a:rPr lang="en-US" smtClean="0"/>
              <a:t>Do you think B-Cells might have evolved in time from T-cells, by virtue of its capacity to kill without even making contact, e.g., rifle vs. club?</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r>
              <a:rPr lang="en-US" smtClean="0"/>
              <a:t>General roles of B and T cells.  Which cell is most akin to a NK cell?  ANS: CD8, aka, cytotoxic T-lymphocyte.</a:t>
            </a:r>
          </a:p>
        </p:txBody>
      </p:sp>
      <p:sp>
        <p:nvSpPr>
          <p:cNvPr id="103428" name="Slide Number Placeholder 3"/>
          <p:cNvSpPr>
            <a:spLocks noGrp="1"/>
          </p:cNvSpPr>
          <p:nvPr>
            <p:ph type="sldNum" sz="quarter" idx="5"/>
          </p:nvPr>
        </p:nvSpPr>
        <p:spPr>
          <a:noFill/>
        </p:spPr>
        <p:txBody>
          <a:bodyPr/>
          <a:lstStyle/>
          <a:p>
            <a:fld id="{8002B4B4-DE2D-4965-AB86-C946637ECB2C}" type="slidenum">
              <a:rPr lang="en-US" smtClean="0"/>
              <a:pPr/>
              <a:t>11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54D4CAA9-6368-4B4C-8D4F-50EDF346B94E}" type="slidenum">
              <a:rPr lang="en-US" smtClean="0"/>
              <a:pPr/>
              <a:t>12</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dirty="0" smtClean="0"/>
              <a:t>Just as EPO is to red cells, CSF is to granulocytes and macrophages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07B8BCC1-0D03-4270-9CD8-AEAAABF4EA25}"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8BCC1-0D03-4270-9CD8-AEAAABF4EA2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8BCC1-0D03-4270-9CD8-AEAAABF4EA2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996F15E1-E072-4999-B96E-175BDE38E740}" type="datetime1">
              <a:rPr lang="en-US"/>
              <a:pPr>
                <a:defRPr/>
              </a:pPr>
              <a:t>1/29/2015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A26238-6C3E-48F7-BAB4-8743D2F294E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8BCC1-0D03-4270-9CD8-AEAAABF4EA25}"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07B8BCC1-0D03-4270-9CD8-AEAAABF4EA2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8BCC1-0D03-4270-9CD8-AEAAABF4EA25}"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8BCC1-0D03-4270-9CD8-AEAAABF4EA25}"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8BCC1-0D03-4270-9CD8-AEAAABF4EA2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8BCC1-0D03-4270-9CD8-AEAAABF4EA2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8BCC1-0D03-4270-9CD8-AEAAABF4EA25}"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473B87E-79D3-47FA-9DCE-4D5C557CC61D}" type="datetimeFigureOut">
              <a:rPr lang="sr-Latn-CS" smtClean="0"/>
              <a:pPr/>
              <a:t>29.1.2015</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07B8BCC1-0D03-4270-9CD8-AEAAABF4EA25}"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F473B87E-79D3-47FA-9DCE-4D5C557CC61D}" type="datetimeFigureOut">
              <a:rPr lang="sr-Latn-CS" smtClean="0"/>
              <a:pPr/>
              <a:t>29.1.2015</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7B8BCC1-0D03-4270-9CD8-AEAAABF4EA2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1"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8.jpeg"/><Relationship Id="rId5" Type="http://schemas.openxmlformats.org/officeDocument/2006/relationships/diagramQuickStyle" Target="../diagrams/quickStyle2.xml"/><Relationship Id="rId10" Type="http://schemas.openxmlformats.org/officeDocument/2006/relationships/image" Target="../media/image37.jpeg"/><Relationship Id="rId4" Type="http://schemas.openxmlformats.org/officeDocument/2006/relationships/diagramLayout" Target="../diagrams/layout2.xml"/><Relationship Id="rId9"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17" Type="http://schemas.openxmlformats.org/officeDocument/2006/relationships/image" Target="../media/image59.jpeg"/><Relationship Id="rId2" Type="http://schemas.openxmlformats.org/officeDocument/2006/relationships/notesSlide" Target="../notesSlides/notesSlide36.xml"/><Relationship Id="rId16" Type="http://schemas.openxmlformats.org/officeDocument/2006/relationships/image" Target="../media/image58.jpeg"/><Relationship Id="rId20"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eg"/><Relationship Id="rId19" Type="http://schemas.openxmlformats.org/officeDocument/2006/relationships/image" Target="../media/image61.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hyperlink" Target="http://www.google.hr/url?sa=i&amp;rct=j&amp;q=&amp;esrc=s&amp;frm=1&amp;source=images&amp;cd=&amp;cad=rja&amp;docid=HGZx2tG_xfF48M&amp;tbnid=SqFYJkiZ2eOC_M:&amp;ved=0CAUQjRw&amp;url=http://www.sciencedirect.com/science/article/pii/S1521694204000361&amp;ei=IWMwUqvSHoqK1AWW6oCgBA&amp;bvm=bv.51773540,d.ZG4&amp;psig=AFQjCNHDY0bFj-gZcmI1wi14MHFzOpAGaA&amp;ust=1378989142080902"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google.hr/url?sa=i&amp;rct=j&amp;q=&amp;esrc=s&amp;frm=1&amp;source=images&amp;cd=&amp;cad=rja&amp;docid=5wwzik9gmyQBwM&amp;tbnid=1u746DZnXLhF2M:&amp;ved=0CAUQjRw&amp;url=http://www.ucsf.edu/news/2012/08/12521/new-standards-improve-diagnosis-sjogrens-syndrome&amp;ei=rEswUvGWAcfMswb88YCIDg&amp;bvm=bv.51773540,d.bGE&amp;psig=AFQjCNHED5eyRATuHNP8SJiQlbwJunZACQ&amp;ust=1378983057259382" TargetMode="External"/><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www.northarundel.com/aniplayer/" TargetMode="Externa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5500702"/>
            <a:ext cx="6400800" cy="1357298"/>
          </a:xfrm>
        </p:spPr>
        <p:txBody>
          <a:bodyPr>
            <a:normAutofit fontScale="85000" lnSpcReduction="10000"/>
          </a:bodyPr>
          <a:lstStyle/>
          <a:p>
            <a:r>
              <a:rPr lang="hr-HR" dirty="0" smtClean="0"/>
              <a:t>Daniela Marasovi</a:t>
            </a:r>
            <a:r>
              <a:rPr lang="hr-HR" sz="2000" dirty="0" smtClean="0"/>
              <a:t>ć</a:t>
            </a:r>
            <a:r>
              <a:rPr lang="hr-HR" dirty="0" smtClean="0"/>
              <a:t> Krstulovi</a:t>
            </a:r>
            <a:r>
              <a:rPr lang="hr-HR" sz="2100" dirty="0" smtClean="0"/>
              <a:t>ć</a:t>
            </a:r>
            <a:r>
              <a:rPr lang="hr-HR" dirty="0" smtClean="0"/>
              <a:t>, MD, PhD, Assistant Professor</a:t>
            </a:r>
          </a:p>
          <a:p>
            <a:r>
              <a:rPr lang="hr-HR" dirty="0" smtClean="0"/>
              <a:t>Department of Rheumatology and Clinical Immunology</a:t>
            </a:r>
          </a:p>
          <a:p>
            <a:r>
              <a:rPr lang="hr-HR" dirty="0" smtClean="0"/>
              <a:t>University Hospital Centre Split, Croatia</a:t>
            </a:r>
          </a:p>
          <a:p>
            <a:endParaRPr lang="en-US" dirty="0"/>
          </a:p>
        </p:txBody>
      </p:sp>
      <p:sp>
        <p:nvSpPr>
          <p:cNvPr id="2" name="Title 1"/>
          <p:cNvSpPr>
            <a:spLocks noGrp="1"/>
          </p:cNvSpPr>
          <p:nvPr>
            <p:ph type="ctrTitle"/>
          </p:nvPr>
        </p:nvSpPr>
        <p:spPr>
          <a:xfrm>
            <a:off x="0" y="3643314"/>
            <a:ext cx="9144000" cy="928694"/>
          </a:xfrm>
        </p:spPr>
        <p:txBody>
          <a:bodyPr>
            <a:noAutofit/>
          </a:bodyPr>
          <a:lstStyle/>
          <a:p>
            <a:r>
              <a:rPr lang="hr-HR" sz="3200" dirty="0" smtClean="0">
                <a:solidFill>
                  <a:srgbClr val="0070C0"/>
                </a:solidFill>
              </a:rPr>
              <a:t/>
            </a:r>
            <a:br>
              <a:rPr lang="hr-HR" sz="3200" dirty="0" smtClean="0">
                <a:solidFill>
                  <a:srgbClr val="0070C0"/>
                </a:solidFill>
              </a:rPr>
            </a:br>
            <a:r>
              <a:rPr lang="hr-HR" dirty="0" smtClean="0">
                <a:solidFill>
                  <a:srgbClr val="0070C0"/>
                </a:solidFill>
              </a:rPr>
              <a:t>Patophysiology of autoimmune rheumatic diseases</a:t>
            </a:r>
            <a:endParaRPr lang="en-US" dirty="0">
              <a:solidFill>
                <a:srgbClr val="0070C0"/>
              </a:solidFill>
            </a:endParaRPr>
          </a:p>
        </p:txBody>
      </p:sp>
      <p:pic>
        <p:nvPicPr>
          <p:cNvPr id="4" name="Picture 5" descr="http://www.lavcevic.hr/slike/kbc.jpg"/>
          <p:cNvPicPr>
            <a:picLocks noChangeAspect="1" noChangeArrowheads="1"/>
          </p:cNvPicPr>
          <p:nvPr/>
        </p:nvPicPr>
        <p:blipFill>
          <a:blip r:embed="rId2" cstate="print"/>
          <a:srcRect/>
          <a:stretch>
            <a:fillRect/>
          </a:stretch>
        </p:blipFill>
        <p:spPr bwMode="auto">
          <a:xfrm>
            <a:off x="380968" y="214291"/>
            <a:ext cx="4048156" cy="278608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1285860"/>
          </a:xfrm>
        </p:spPr>
        <p:txBody>
          <a:bodyPr rtlCol="0">
            <a:normAutofit/>
          </a:bodyPr>
          <a:lstStyle/>
          <a:p>
            <a:pPr eaLnBrk="1" fontAlgn="auto" hangingPunct="1">
              <a:spcAft>
                <a:spcPts val="0"/>
              </a:spcAft>
              <a:defRPr/>
            </a:pPr>
            <a:r>
              <a:rPr lang="hr-HR" dirty="0" smtClean="0">
                <a:solidFill>
                  <a:srgbClr val="2B67AF"/>
                </a:solidFill>
              </a:rPr>
              <a:t>G</a:t>
            </a:r>
            <a:r>
              <a:rPr lang="en-US" dirty="0" err="1" smtClean="0">
                <a:solidFill>
                  <a:srgbClr val="2B67AF"/>
                </a:solidFill>
              </a:rPr>
              <a:t>eneral</a:t>
            </a:r>
            <a:r>
              <a:rPr lang="en-US" dirty="0" smtClean="0">
                <a:solidFill>
                  <a:srgbClr val="2B67AF"/>
                </a:solidFill>
              </a:rPr>
              <a:t> scheme of</a:t>
            </a:r>
            <a:r>
              <a:rPr lang="hr-HR" dirty="0" smtClean="0">
                <a:solidFill>
                  <a:srgbClr val="2B67AF"/>
                </a:solidFill>
              </a:rPr>
              <a:t> </a:t>
            </a:r>
            <a:r>
              <a:rPr lang="en-US" dirty="0" smtClean="0">
                <a:solidFill>
                  <a:srgbClr val="2B67AF"/>
                </a:solidFill>
              </a:rPr>
              <a:t>cellular events</a:t>
            </a:r>
          </a:p>
        </p:txBody>
      </p:sp>
      <p:sp>
        <p:nvSpPr>
          <p:cNvPr id="26627" name="Rectangle 3"/>
          <p:cNvSpPr>
            <a:spLocks noGrp="1" noChangeArrowheads="1"/>
          </p:cNvSpPr>
          <p:nvPr>
            <p:ph idx="1"/>
          </p:nvPr>
        </p:nvSpPr>
        <p:spPr>
          <a:xfrm>
            <a:off x="571472" y="1500174"/>
            <a:ext cx="7500990" cy="5357826"/>
          </a:xfrm>
        </p:spPr>
        <p:txBody>
          <a:bodyPr>
            <a:normAutofit/>
          </a:bodyPr>
          <a:lstStyle/>
          <a:p>
            <a:pPr eaLnBrk="1" hangingPunct="1">
              <a:lnSpc>
                <a:spcPct val="90000"/>
              </a:lnSpc>
            </a:pPr>
            <a:r>
              <a:rPr lang="en-US" sz="2400" b="1" dirty="0" smtClean="0"/>
              <a:t>APCs</a:t>
            </a:r>
            <a:r>
              <a:rPr lang="en-US" sz="2400" dirty="0" smtClean="0"/>
              <a:t> (Macrophages, </a:t>
            </a:r>
            <a:r>
              <a:rPr lang="en-US" sz="2400" dirty="0" err="1" smtClean="0"/>
              <a:t>Dendritic</a:t>
            </a:r>
            <a:r>
              <a:rPr lang="en-US" sz="2400" dirty="0" smtClean="0"/>
              <a:t> Cells)</a:t>
            </a:r>
            <a:r>
              <a:rPr lang="en-US" sz="2400" dirty="0" smtClean="0">
                <a:sym typeface="Wingdings" pitchFamily="2" charset="2"/>
              </a:rPr>
              <a:t></a:t>
            </a:r>
            <a:r>
              <a:rPr lang="hr-HR" sz="2400" dirty="0" smtClean="0">
                <a:sym typeface="Wingdings" pitchFamily="2" charset="2"/>
              </a:rPr>
              <a:t>antigen presentation to immune system</a:t>
            </a:r>
            <a:endParaRPr lang="en-US" sz="2400" dirty="0" smtClean="0">
              <a:sym typeface="Wingdings" pitchFamily="2" charset="2"/>
            </a:endParaRPr>
          </a:p>
          <a:p>
            <a:pPr eaLnBrk="1" hangingPunct="1">
              <a:lnSpc>
                <a:spcPct val="90000"/>
              </a:lnSpc>
            </a:pPr>
            <a:r>
              <a:rPr lang="en-US" sz="2400" b="1" dirty="0" smtClean="0">
                <a:sym typeface="Wingdings" pitchFamily="2" charset="2"/>
              </a:rPr>
              <a:t>T-Cells</a:t>
            </a:r>
            <a:r>
              <a:rPr lang="en-US" sz="2400" dirty="0" smtClean="0">
                <a:sym typeface="Wingdings" pitchFamily="2" charset="2"/>
              </a:rPr>
              <a:t> (Control Everything)</a:t>
            </a:r>
          </a:p>
          <a:p>
            <a:pPr lvl="1" eaLnBrk="1" hangingPunct="1">
              <a:lnSpc>
                <a:spcPct val="90000"/>
              </a:lnSpc>
            </a:pPr>
            <a:r>
              <a:rPr lang="en-US" dirty="0" smtClean="0">
                <a:sym typeface="Wingdings" pitchFamily="2" charset="2"/>
              </a:rPr>
              <a:t>CD4 “REGULATORS” (Helper)</a:t>
            </a:r>
          </a:p>
          <a:p>
            <a:pPr lvl="1" eaLnBrk="1" hangingPunct="1">
              <a:lnSpc>
                <a:spcPct val="90000"/>
              </a:lnSpc>
            </a:pPr>
            <a:r>
              <a:rPr lang="en-US" dirty="0" smtClean="0">
                <a:sym typeface="Wingdings" pitchFamily="2" charset="2"/>
              </a:rPr>
              <a:t>CD8 “EFFECTORS”</a:t>
            </a:r>
          </a:p>
          <a:p>
            <a:pPr eaLnBrk="1" hangingPunct="1">
              <a:lnSpc>
                <a:spcPct val="90000"/>
              </a:lnSpc>
            </a:pPr>
            <a:r>
              <a:rPr lang="en-US" sz="2400" b="1" dirty="0" smtClean="0">
                <a:sym typeface="Wingdings" pitchFamily="2" charset="2"/>
              </a:rPr>
              <a:t>B-Cells</a:t>
            </a:r>
            <a:r>
              <a:rPr lang="en-US" sz="2400" dirty="0" smtClean="0">
                <a:sym typeface="Wingdings" pitchFamily="2" charset="2"/>
              </a:rPr>
              <a:t> Plasma Cells AB’s</a:t>
            </a:r>
          </a:p>
          <a:p>
            <a:pPr>
              <a:lnSpc>
                <a:spcPct val="90000"/>
              </a:lnSpc>
            </a:pPr>
            <a:r>
              <a:rPr lang="en-US" sz="2400" b="1" dirty="0" smtClean="0">
                <a:sym typeface="Wingdings" pitchFamily="2" charset="2"/>
              </a:rPr>
              <a:t>NK Cells</a:t>
            </a:r>
            <a:r>
              <a:rPr lang="en-US" sz="2400" dirty="0" smtClean="0">
                <a:sym typeface="Wingdings" pitchFamily="2" charset="2"/>
              </a:rPr>
              <a:t></a:t>
            </a:r>
            <a:r>
              <a:rPr lang="hr-HR" sz="2400" dirty="0" smtClean="0">
                <a:sym typeface="Wingdings" pitchFamily="2" charset="2"/>
              </a:rPr>
              <a:t> </a:t>
            </a:r>
            <a:r>
              <a:rPr lang="en-US" sz="2400" dirty="0" smtClean="0">
                <a:sym typeface="Wingdings" pitchFamily="2" charset="2"/>
              </a:rPr>
              <a:t>The cells</a:t>
            </a:r>
            <a:r>
              <a:rPr lang="hr-HR" sz="2400" dirty="0" smtClean="0">
                <a:sym typeface="Wingdings" pitchFamily="2" charset="2"/>
              </a:rPr>
              <a:t> that </a:t>
            </a:r>
            <a:r>
              <a:rPr lang="en-US" sz="2400" dirty="0" smtClean="0">
                <a:sym typeface="Wingdings" pitchFamily="2" charset="2"/>
              </a:rPr>
              <a:t>kill</a:t>
            </a:r>
            <a:r>
              <a:rPr lang="hr-HR" sz="2400" dirty="0" smtClean="0">
                <a:sym typeface="Wingdings" pitchFamily="2" charset="2"/>
              </a:rPr>
              <a:t> the other cells wich express viral or tumor’s antigens</a:t>
            </a:r>
            <a:endParaRPr lang="en-US" sz="2400"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0" y="228600"/>
            <a:ext cx="9055100" cy="617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solidFill>
                  <a:srgbClr val="2B67AF"/>
                </a:solidFill>
              </a:rPr>
              <a:t>Cytokines</a:t>
            </a:r>
          </a:p>
        </p:txBody>
      </p:sp>
      <p:sp>
        <p:nvSpPr>
          <p:cNvPr id="28675" name="Rectangle 3"/>
          <p:cNvSpPr>
            <a:spLocks noGrp="1" noChangeArrowheads="1"/>
          </p:cNvSpPr>
          <p:nvPr>
            <p:ph idx="1"/>
          </p:nvPr>
        </p:nvSpPr>
        <p:spPr>
          <a:xfrm>
            <a:off x="500034" y="1752600"/>
            <a:ext cx="7786742" cy="5105400"/>
          </a:xfrm>
        </p:spPr>
        <p:txBody>
          <a:bodyPr>
            <a:normAutofit/>
          </a:bodyPr>
          <a:lstStyle/>
          <a:p>
            <a:r>
              <a:rPr lang="en-US" sz="2400" dirty="0" smtClean="0"/>
              <a:t>Proteins produced by many cells, but usually LYMPHOCYTES and MACROPHAGES</a:t>
            </a:r>
            <a:endParaRPr lang="hr-HR" sz="2400" dirty="0" smtClean="0"/>
          </a:p>
          <a:p>
            <a:r>
              <a:rPr lang="en-US" sz="2400" dirty="0" smtClean="0"/>
              <a:t>numerous roles in acute and chronic inflammation, </a:t>
            </a:r>
            <a:r>
              <a:rPr lang="hr-HR" sz="2400" dirty="0" smtClean="0"/>
              <a:t>and</a:t>
            </a:r>
            <a:r>
              <a:rPr lang="en-US" sz="2400" dirty="0" smtClean="0"/>
              <a:t> immunity</a:t>
            </a:r>
            <a:endParaRPr lang="hr-HR" sz="2400" dirty="0" smtClean="0"/>
          </a:p>
          <a:p>
            <a:pPr eaLnBrk="1" hangingPunct="1"/>
            <a:r>
              <a:rPr lang="en-US" sz="2400" dirty="0" smtClean="0"/>
              <a:t>Mediate innate (natural) immunity, IL-1, TNF</a:t>
            </a:r>
            <a:r>
              <a:rPr lang="el-GR" sz="2400" dirty="0" smtClean="0"/>
              <a:t>α</a:t>
            </a:r>
            <a:r>
              <a:rPr lang="en-US" sz="2400" dirty="0" smtClean="0"/>
              <a:t>, IN</a:t>
            </a:r>
            <a:r>
              <a:rPr lang="hr-HR" sz="2400" dirty="0" smtClean="0"/>
              <a:t>F</a:t>
            </a:r>
            <a:r>
              <a:rPr lang="el-GR" sz="2400" dirty="0" smtClean="0"/>
              <a:t>γ</a:t>
            </a:r>
            <a:r>
              <a:rPr lang="hr-HR" sz="2400" dirty="0" smtClean="0"/>
              <a:t>, IL-6, TGF</a:t>
            </a:r>
            <a:r>
              <a:rPr lang="el-GR" sz="2400" dirty="0" smtClean="0"/>
              <a:t>β</a:t>
            </a:r>
            <a:r>
              <a:rPr lang="hr-HR" sz="2400" dirty="0" smtClean="0"/>
              <a:t>, IL-17....</a:t>
            </a:r>
            <a:endParaRPr lang="en-US" sz="2400" dirty="0" smtClean="0"/>
          </a:p>
          <a:p>
            <a:pPr eaLnBrk="1" hangingPunct="1"/>
            <a:r>
              <a:rPr lang="en-US" sz="2400" dirty="0" smtClean="0"/>
              <a:t>Regulate lymphocyte growth (many interleukins, </a:t>
            </a:r>
            <a:r>
              <a:rPr lang="hr-HR" sz="2400" dirty="0" smtClean="0"/>
              <a:t>IL</a:t>
            </a:r>
            <a:r>
              <a:rPr lang="en-US" sz="2400" dirty="0" smtClean="0"/>
              <a:t>s)</a:t>
            </a:r>
          </a:p>
          <a:p>
            <a:pPr eaLnBrk="1" hangingPunct="1"/>
            <a:r>
              <a:rPr lang="en-US" sz="2400" dirty="0" smtClean="0"/>
              <a:t>Activate inflammatory cells</a:t>
            </a:r>
          </a:p>
          <a:p>
            <a:pPr eaLnBrk="1" hangingPunct="1"/>
            <a:r>
              <a:rPr lang="en-US" sz="2400" dirty="0" smtClean="0"/>
              <a:t>Stimulate </a:t>
            </a:r>
            <a:r>
              <a:rPr lang="en-US" sz="2400" dirty="0" err="1" smtClean="0"/>
              <a:t>hematopoesis</a:t>
            </a:r>
            <a:r>
              <a:rPr lang="en-US" sz="2400" dirty="0" smtClean="0"/>
              <a:t>, (CSFs, or Colony Stimulating Factors)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214422"/>
          </a:xfrm>
        </p:spPr>
        <p:txBody>
          <a:bodyPr rtlCol="0">
            <a:normAutofit/>
          </a:bodyPr>
          <a:lstStyle/>
          <a:p>
            <a:pPr eaLnBrk="1" fontAlgn="auto" hangingPunct="1">
              <a:spcAft>
                <a:spcPts val="0"/>
              </a:spcAft>
              <a:defRPr/>
            </a:pPr>
            <a:r>
              <a:rPr lang="en-US" dirty="0" smtClean="0">
                <a:solidFill>
                  <a:srgbClr val="2B67AF"/>
                </a:solidFill>
              </a:rPr>
              <a:t>Hypersensitivity</a:t>
            </a:r>
            <a:r>
              <a:rPr lang="hr-HR" dirty="0" smtClean="0">
                <a:solidFill>
                  <a:srgbClr val="2B67AF"/>
                </a:solidFill>
              </a:rPr>
              <a:t> </a:t>
            </a:r>
            <a:r>
              <a:rPr lang="en-US" dirty="0" smtClean="0">
                <a:solidFill>
                  <a:srgbClr val="2B67AF"/>
                </a:solidFill>
              </a:rPr>
              <a:t>reactions (4)</a:t>
            </a:r>
          </a:p>
        </p:txBody>
      </p:sp>
      <p:sp>
        <p:nvSpPr>
          <p:cNvPr id="34819" name="Rectangle 3"/>
          <p:cNvSpPr>
            <a:spLocks noGrp="1" noChangeArrowheads="1"/>
          </p:cNvSpPr>
          <p:nvPr>
            <p:ph idx="1"/>
          </p:nvPr>
        </p:nvSpPr>
        <p:spPr>
          <a:xfrm>
            <a:off x="428596" y="1428736"/>
            <a:ext cx="7929618" cy="5429264"/>
          </a:xfrm>
        </p:spPr>
        <p:txBody>
          <a:bodyPr>
            <a:normAutofit/>
          </a:bodyPr>
          <a:lstStyle/>
          <a:p>
            <a:pPr eaLnBrk="1" hangingPunct="1"/>
            <a:r>
              <a:rPr lang="en-US" sz="2400" b="1" dirty="0" smtClean="0"/>
              <a:t>I (Immediate Hypersensitivity)</a:t>
            </a:r>
            <a:r>
              <a:rPr lang="hr-HR" sz="2400" b="1" dirty="0" smtClean="0"/>
              <a:t> </a:t>
            </a:r>
          </a:p>
          <a:p>
            <a:pPr lvl="1">
              <a:buNone/>
            </a:pPr>
            <a:r>
              <a:rPr lang="hr-HR" sz="2200" dirty="0" smtClean="0"/>
              <a:t>Acute allergic reaction, anaphylaxia</a:t>
            </a:r>
            <a:endParaRPr lang="en-US" sz="2200" dirty="0" smtClean="0"/>
          </a:p>
          <a:p>
            <a:pPr eaLnBrk="1" hangingPunct="1"/>
            <a:r>
              <a:rPr lang="en-US" sz="2400" b="1" dirty="0" smtClean="0"/>
              <a:t>II (Antibody Mediated Hypersensitivity)</a:t>
            </a:r>
            <a:endParaRPr lang="hr-HR" sz="2400" b="1" dirty="0" smtClean="0"/>
          </a:p>
          <a:p>
            <a:pPr lvl="1">
              <a:buNone/>
            </a:pPr>
            <a:r>
              <a:rPr lang="hr-HR" sz="2200" dirty="0" smtClean="0"/>
              <a:t>Antibodies directed against cells surfaces</a:t>
            </a:r>
            <a:endParaRPr lang="en-US" sz="2200" dirty="0" smtClean="0"/>
          </a:p>
          <a:p>
            <a:pPr eaLnBrk="1" hangingPunct="1"/>
            <a:r>
              <a:rPr lang="en-US" sz="2400" b="1" dirty="0" smtClean="0"/>
              <a:t>III (Immune-Complex Mediated Hypersensitivity)</a:t>
            </a:r>
            <a:endParaRPr lang="hr-HR" sz="2400" b="1" dirty="0" smtClean="0"/>
          </a:p>
          <a:p>
            <a:pPr lvl="1">
              <a:buNone/>
            </a:pPr>
            <a:r>
              <a:rPr lang="hr-HR" sz="2200" dirty="0" smtClean="0"/>
              <a:t>Immune compexes deposition induce inflammatory responce (SLE, vasculitis...)</a:t>
            </a:r>
            <a:endParaRPr lang="en-US" sz="2200" dirty="0" smtClean="0"/>
          </a:p>
          <a:p>
            <a:pPr eaLnBrk="1" hangingPunct="1"/>
            <a:r>
              <a:rPr lang="en-US" sz="2400" b="1" dirty="0" smtClean="0"/>
              <a:t>IV (Cell-Mediated Hypersensitivity)</a:t>
            </a:r>
            <a:endParaRPr lang="hr-HR" sz="2400" b="1" dirty="0" smtClean="0"/>
          </a:p>
          <a:p>
            <a:pPr lvl="1">
              <a:buNone/>
            </a:pPr>
            <a:r>
              <a:rPr lang="hr-HR" sz="2200" dirty="0" smtClean="0"/>
              <a:t>Delayed hypersensitivity, TB skin test</a:t>
            </a:r>
            <a:endParaRPr lang="en-US" sz="2200" dirty="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4294967295"/>
          </p:nvPr>
        </p:nvSpPr>
        <p:spPr>
          <a:xfrm>
            <a:off x="304800" y="1981200"/>
            <a:ext cx="7924800" cy="3886200"/>
          </a:xfrm>
        </p:spPr>
        <p:txBody>
          <a:bodyPr/>
          <a:lstStyle/>
          <a:p>
            <a:pPr eaLnBrk="1" hangingPunct="1">
              <a:buFont typeface="Wingdings" pitchFamily="2" charset="2"/>
              <a:buNone/>
            </a:pPr>
            <a:r>
              <a:rPr lang="en-US" dirty="0" smtClean="0">
                <a:latin typeface="+mj-lt"/>
              </a:rPr>
              <a:t>What happens when the body’s lymphocytes fail to recognize its own cells and tissues as such?</a:t>
            </a:r>
          </a:p>
          <a:p>
            <a:pPr eaLnBrk="1" hangingPunct="1">
              <a:buFont typeface="Wingdings" pitchFamily="2" charset="2"/>
              <a:buNone/>
            </a:pPr>
            <a:endParaRPr lang="en-US" dirty="0" smtClean="0">
              <a:latin typeface="Helvetica" pitchFamily="34" charset="0"/>
            </a:endParaRPr>
          </a:p>
          <a:p>
            <a:pPr eaLnBrk="1" hangingPunct="1">
              <a:buFont typeface="Wingdings" pitchFamily="2" charset="2"/>
              <a:buNone/>
            </a:pPr>
            <a:endParaRPr lang="en-US" dirty="0" smtClean="0">
              <a:latin typeface="Helvetica" pitchFamily="34" charset="0"/>
            </a:endParaRPr>
          </a:p>
          <a:p>
            <a:pPr eaLnBrk="1" hangingPunct="1">
              <a:buFont typeface="Wingdings" pitchFamily="2" charset="2"/>
              <a:buNone/>
            </a:pPr>
            <a:endParaRPr lang="en-US" dirty="0" smtClean="0">
              <a:latin typeface="Helvetica" pitchFamily="34" charset="0"/>
            </a:endParaRPr>
          </a:p>
          <a:p>
            <a:pPr eaLnBrk="1" hangingPunct="1">
              <a:buFont typeface="Wingdings" pitchFamily="2" charset="2"/>
              <a:buNone/>
            </a:pPr>
            <a:endParaRPr lang="en-US" dirty="0" smtClean="0">
              <a:latin typeface="Helvetica" pitchFamily="34" charset="0"/>
            </a:endParaRPr>
          </a:p>
        </p:txBody>
      </p:sp>
      <p:sp>
        <p:nvSpPr>
          <p:cNvPr id="14341" name="WordArt 5"/>
          <p:cNvSpPr>
            <a:spLocks noChangeArrowheads="1" noChangeShapeType="1" noTextEdit="1"/>
          </p:cNvSpPr>
          <p:nvPr/>
        </p:nvSpPr>
        <p:spPr bwMode="auto">
          <a:xfrm>
            <a:off x="2362200" y="3581400"/>
            <a:ext cx="3962400" cy="635000"/>
          </a:xfrm>
          <a:prstGeom prst="rect">
            <a:avLst/>
          </a:prstGeom>
        </p:spPr>
        <p:txBody>
          <a:bodyPr wrap="none" fromWordArt="1">
            <a:prstTxWarp prst="textPlain">
              <a:avLst>
                <a:gd name="adj" fmla="val 48829"/>
              </a:avLst>
            </a:prstTxWarp>
          </a:bodyPr>
          <a:lstStyle/>
          <a:p>
            <a:pPr algn="ctr"/>
            <a:r>
              <a:rPr lang="en-US" sz="3600" kern="10" normalizeH="1" dirty="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AUTOIMMUNE DISEASEs</a:t>
            </a:r>
          </a:p>
        </p:txBody>
      </p:sp>
      <p:sp>
        <p:nvSpPr>
          <p:cNvPr id="43012" name="AutoShape 6">
            <a:hlinkClick r:id="" action="ppaction://noaction" highlightClick="1">
              <a:snd r:embed="rId3" name="Chimes"/>
            </a:hlinkClick>
          </p:cNvPr>
          <p:cNvSpPr>
            <a:spLocks noChangeArrowheads="1"/>
          </p:cNvSpPr>
          <p:nvPr/>
        </p:nvSpPr>
        <p:spPr bwMode="auto">
          <a:xfrm>
            <a:off x="838200" y="3657600"/>
            <a:ext cx="1042988" cy="1042988"/>
          </a:xfrm>
          <a:prstGeom prst="actionButtonSound">
            <a:avLst/>
          </a:prstGeom>
          <a:solidFill>
            <a:schemeClr val="accent1"/>
          </a:solidFill>
          <a:ln w="9525">
            <a:solidFill>
              <a:schemeClr val="tx1"/>
            </a:solidFill>
            <a:miter lim="800000"/>
            <a:headEnd/>
            <a:tailEnd/>
          </a:ln>
        </p:spPr>
        <p:txBody>
          <a:bodyPr wrap="none" anchor="ctr"/>
          <a:lstStyle/>
          <a:p>
            <a:endParaRPr lang="sr-Latn-C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wipe(left)">
                                      <p:cBhvr>
                                        <p:cTn id="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857224" y="357166"/>
            <a:ext cx="7772400" cy="1143000"/>
          </a:xfrm>
        </p:spPr>
        <p:txBody>
          <a:bodyPr>
            <a:normAutofit/>
          </a:bodyPr>
          <a:lstStyle/>
          <a:p>
            <a:pPr eaLnBrk="1" hangingPunct="1"/>
            <a:r>
              <a:rPr lang="en-US" dirty="0" smtClean="0">
                <a:solidFill>
                  <a:srgbClr val="2B67AF"/>
                </a:solidFill>
              </a:rPr>
              <a:t>Autoimmune Diseases</a:t>
            </a:r>
          </a:p>
        </p:txBody>
      </p:sp>
      <p:sp>
        <p:nvSpPr>
          <p:cNvPr id="15363" name="Rectangle 3"/>
          <p:cNvSpPr>
            <a:spLocks noGrp="1" noChangeArrowheads="1"/>
          </p:cNvSpPr>
          <p:nvPr>
            <p:ph type="body" idx="1"/>
          </p:nvPr>
        </p:nvSpPr>
        <p:spPr/>
        <p:txBody>
          <a:bodyPr>
            <a:normAutofit/>
          </a:bodyPr>
          <a:lstStyle/>
          <a:p>
            <a:pPr eaLnBrk="1" hangingPunct="1">
              <a:lnSpc>
                <a:spcPct val="90000"/>
              </a:lnSpc>
            </a:pPr>
            <a:r>
              <a:rPr lang="en-US" sz="2400" dirty="0" smtClean="0"/>
              <a:t>Failure of </a:t>
            </a:r>
            <a:r>
              <a:rPr lang="en-US" sz="2400" dirty="0" err="1" smtClean="0"/>
              <a:t>autoantibodies</a:t>
            </a:r>
            <a:r>
              <a:rPr lang="en-US" sz="2400" dirty="0" smtClean="0"/>
              <a:t> and T cells to </a:t>
            </a:r>
            <a:r>
              <a:rPr lang="en-US" sz="2400" b="1" dirty="0" smtClean="0"/>
              <a:t>recognize</a:t>
            </a:r>
            <a:r>
              <a:rPr lang="en-US" sz="2400" dirty="0" smtClean="0"/>
              <a:t> own cells</a:t>
            </a:r>
            <a:endParaRPr lang="hr-HR" sz="2400" dirty="0" smtClean="0"/>
          </a:p>
          <a:p>
            <a:pPr lvl="1">
              <a:lnSpc>
                <a:spcPct val="90000"/>
              </a:lnSpc>
            </a:pPr>
            <a:r>
              <a:rPr lang="en-US" sz="2200" dirty="0" smtClean="0"/>
              <a:t> </a:t>
            </a:r>
            <a:r>
              <a:rPr lang="hr-HR" sz="2200" dirty="0" smtClean="0"/>
              <a:t>failure of self-recognition</a:t>
            </a:r>
          </a:p>
          <a:p>
            <a:pPr lvl="1">
              <a:lnSpc>
                <a:spcPct val="90000"/>
              </a:lnSpc>
            </a:pPr>
            <a:r>
              <a:rPr lang="hr-HR" sz="2200" dirty="0" smtClean="0"/>
              <a:t>Failure of self-tolerance</a:t>
            </a:r>
          </a:p>
          <a:p>
            <a:pPr lvl="1">
              <a:lnSpc>
                <a:spcPct val="90000"/>
              </a:lnSpc>
            </a:pPr>
            <a:r>
              <a:rPr lang="hr-HR" sz="2200" dirty="0" smtClean="0"/>
              <a:t>Tolerance (MHC)</a:t>
            </a:r>
          </a:p>
          <a:p>
            <a:pPr lvl="1">
              <a:lnSpc>
                <a:spcPct val="90000"/>
              </a:lnSpc>
              <a:buNone/>
            </a:pPr>
            <a:r>
              <a:rPr lang="hr-HR" sz="2200" dirty="0" smtClean="0"/>
              <a:t>		</a:t>
            </a:r>
            <a:r>
              <a:rPr lang="en-US" sz="2200" dirty="0" smtClean="0"/>
              <a:t>STRONG GENETIC PREDISPOSITION</a:t>
            </a:r>
            <a:endParaRPr lang="hr-HR" sz="2200" dirty="0" smtClean="0"/>
          </a:p>
          <a:p>
            <a:pPr lvl="1">
              <a:lnSpc>
                <a:spcPct val="90000"/>
              </a:lnSpc>
              <a:buNone/>
            </a:pPr>
            <a:r>
              <a:rPr lang="hr-HR" sz="2200" dirty="0" smtClean="0"/>
              <a:t>		</a:t>
            </a:r>
            <a:r>
              <a:rPr lang="en-US" sz="2200" dirty="0" smtClean="0"/>
              <a:t>OFTEN RELATED TO OTHER AUTOIMMUNE DISEASE</a:t>
            </a:r>
            <a:r>
              <a:rPr lang="hr-HR" sz="2200" dirty="0" smtClean="0"/>
              <a:t>S</a:t>
            </a:r>
          </a:p>
          <a:p>
            <a:pPr lvl="1">
              <a:lnSpc>
                <a:spcPct val="90000"/>
              </a:lnSpc>
              <a:buNone/>
            </a:pPr>
            <a:r>
              <a:rPr lang="hr-HR" sz="2200" dirty="0" smtClean="0"/>
              <a:t>		</a:t>
            </a:r>
            <a:r>
              <a:rPr lang="en-US" sz="2200" dirty="0" smtClean="0"/>
              <a:t>OFTEN TRIGGERED BY INFECTIONS</a:t>
            </a:r>
          </a:p>
          <a:p>
            <a:pPr lvl="1">
              <a:lnSpc>
                <a:spcPct val="90000"/>
              </a:lnSpc>
            </a:pPr>
            <a:endParaRPr lang="hr-HR" sz="2200" dirty="0" smtClean="0"/>
          </a:p>
          <a:p>
            <a:pPr eaLnBrk="1" hangingPunct="1">
              <a:lnSpc>
                <a:spcPct val="90000"/>
              </a:lnSpc>
            </a:pPr>
            <a:r>
              <a:rPr lang="en-US" sz="2400" dirty="0" err="1" smtClean="0"/>
              <a:t>Autoantibodies</a:t>
            </a:r>
            <a:r>
              <a:rPr lang="en-US" sz="2400" dirty="0" smtClean="0"/>
              <a:t> and T cells launch attack against own cells</a:t>
            </a:r>
          </a:p>
          <a:p>
            <a:pPr eaLnBrk="1" hangingPunct="1">
              <a:lnSpc>
                <a:spcPct val="90000"/>
              </a:lnSpc>
            </a:pPr>
            <a:endParaRPr lang="en-US" sz="2400" dirty="0" smtClean="0"/>
          </a:p>
          <a:p>
            <a:pPr eaLnBrk="1" hangingPunct="1">
              <a:lnSpc>
                <a:spcPct val="90000"/>
              </a:lnSpc>
            </a:pPr>
            <a:r>
              <a:rPr lang="en-US" sz="2400" dirty="0" smtClean="0"/>
              <a:t>Perhaps due to overactive or an overabundance of helper T lymphocytes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a:xfrm>
            <a:off x="914400" y="274638"/>
            <a:ext cx="7772400" cy="1011222"/>
          </a:xfrm>
        </p:spPr>
        <p:txBody>
          <a:bodyPr>
            <a:normAutofit/>
          </a:bodyPr>
          <a:lstStyle/>
          <a:p>
            <a:pPr eaLnBrk="1" hangingPunct="1"/>
            <a:r>
              <a:rPr lang="en-US" dirty="0" smtClean="0">
                <a:solidFill>
                  <a:srgbClr val="2B67AF"/>
                </a:solidFill>
              </a:rPr>
              <a:t>Classic autoimmune diseases</a:t>
            </a:r>
          </a:p>
        </p:txBody>
      </p:sp>
      <p:sp>
        <p:nvSpPr>
          <p:cNvPr id="5" name="Content Placeholder 4"/>
          <p:cNvSpPr>
            <a:spLocks noGrp="1"/>
          </p:cNvSpPr>
          <p:nvPr>
            <p:ph sz="half" idx="1"/>
          </p:nvPr>
        </p:nvSpPr>
        <p:spPr>
          <a:xfrm>
            <a:off x="457200" y="1600200"/>
            <a:ext cx="4038600" cy="5257800"/>
          </a:xfrm>
        </p:spPr>
        <p:txBody>
          <a:bodyPr rtlCol="0">
            <a:normAutofit fontScale="92500" lnSpcReduction="20000"/>
          </a:bodyPr>
          <a:lstStyle/>
          <a:p>
            <a:pPr eaLnBrk="1" fontAlgn="auto" hangingPunct="1">
              <a:spcAft>
                <a:spcPts val="0"/>
              </a:spcAft>
              <a:buFont typeface="Arial" pitchFamily="34" charset="0"/>
              <a:buChar char="•"/>
              <a:defRPr/>
            </a:pPr>
            <a:r>
              <a:rPr lang="en-US" sz="4300" dirty="0" smtClean="0">
                <a:solidFill>
                  <a:srgbClr val="538ED5"/>
                </a:solidFill>
              </a:rPr>
              <a:t>Local</a:t>
            </a:r>
          </a:p>
          <a:p>
            <a:pPr eaLnBrk="1" fontAlgn="auto" hangingPunct="1">
              <a:spcAft>
                <a:spcPts val="0"/>
              </a:spcAft>
              <a:buFont typeface="Arial" pitchFamily="34" charset="0"/>
              <a:buChar char="•"/>
              <a:defRPr/>
            </a:pPr>
            <a:r>
              <a:rPr lang="en-US" dirty="0" smtClean="0"/>
              <a:t>Hashimoto </a:t>
            </a:r>
            <a:r>
              <a:rPr lang="en-US" dirty="0" err="1" smtClean="0"/>
              <a:t>thyroiditis</a:t>
            </a:r>
            <a:endParaRPr lang="en-US" dirty="0" smtClean="0"/>
          </a:p>
          <a:p>
            <a:pPr eaLnBrk="1" fontAlgn="auto" hangingPunct="1">
              <a:spcAft>
                <a:spcPts val="0"/>
              </a:spcAft>
              <a:buFont typeface="Arial" pitchFamily="34" charset="0"/>
              <a:buChar char="•"/>
              <a:defRPr/>
            </a:pPr>
            <a:r>
              <a:rPr lang="en-US" dirty="0" smtClean="0"/>
              <a:t>Autoimmune hemolytic anemia</a:t>
            </a:r>
          </a:p>
          <a:p>
            <a:pPr eaLnBrk="1" fontAlgn="auto" hangingPunct="1">
              <a:spcAft>
                <a:spcPts val="0"/>
              </a:spcAft>
              <a:buFont typeface="Arial" pitchFamily="34" charset="0"/>
              <a:buChar char="•"/>
              <a:defRPr/>
            </a:pPr>
            <a:r>
              <a:rPr lang="en-US" dirty="0" smtClean="0"/>
              <a:t>Multiple sclerosis</a:t>
            </a:r>
          </a:p>
          <a:p>
            <a:pPr eaLnBrk="1" fontAlgn="auto" hangingPunct="1">
              <a:spcAft>
                <a:spcPts val="0"/>
              </a:spcAft>
              <a:buFont typeface="Arial" pitchFamily="34" charset="0"/>
              <a:buChar char="•"/>
              <a:defRPr/>
            </a:pPr>
            <a:r>
              <a:rPr lang="en-US" dirty="0" smtClean="0"/>
              <a:t>Autoimmune </a:t>
            </a:r>
            <a:r>
              <a:rPr lang="en-US" dirty="0" err="1" smtClean="0"/>
              <a:t>orchitis</a:t>
            </a:r>
            <a:endParaRPr lang="en-US" dirty="0" smtClean="0"/>
          </a:p>
          <a:p>
            <a:pPr eaLnBrk="1" fontAlgn="auto" hangingPunct="1">
              <a:spcAft>
                <a:spcPts val="0"/>
              </a:spcAft>
              <a:buFont typeface="Arial" pitchFamily="34" charset="0"/>
              <a:buChar char="•"/>
              <a:defRPr/>
            </a:pPr>
            <a:r>
              <a:rPr lang="en-US" dirty="0" err="1" smtClean="0"/>
              <a:t>Goodpasture</a:t>
            </a:r>
            <a:r>
              <a:rPr lang="en-US" dirty="0" smtClean="0"/>
              <a:t> syndrome</a:t>
            </a:r>
          </a:p>
          <a:p>
            <a:pPr eaLnBrk="1" fontAlgn="auto" hangingPunct="1">
              <a:spcAft>
                <a:spcPts val="0"/>
              </a:spcAft>
              <a:buFont typeface="Arial" pitchFamily="34" charset="0"/>
              <a:buChar char="•"/>
              <a:defRPr/>
            </a:pPr>
            <a:r>
              <a:rPr lang="en-US" dirty="0" smtClean="0"/>
              <a:t>Autoimmune thrombocytopenia (</a:t>
            </a:r>
            <a:r>
              <a:rPr lang="en-US" dirty="0" err="1" smtClean="0"/>
              <a:t>itp</a:t>
            </a:r>
            <a:r>
              <a:rPr lang="en-US" dirty="0" smtClean="0"/>
              <a:t>)</a:t>
            </a:r>
          </a:p>
          <a:p>
            <a:pPr eaLnBrk="1" fontAlgn="auto" hangingPunct="1">
              <a:spcAft>
                <a:spcPts val="0"/>
              </a:spcAft>
              <a:buFont typeface="Arial" pitchFamily="34" charset="0"/>
              <a:buChar char="•"/>
              <a:defRPr/>
            </a:pPr>
            <a:r>
              <a:rPr lang="en-US" dirty="0" smtClean="0"/>
              <a:t>“Pernicious” anemia</a:t>
            </a:r>
          </a:p>
          <a:p>
            <a:pPr eaLnBrk="1" fontAlgn="auto" hangingPunct="1">
              <a:spcAft>
                <a:spcPts val="0"/>
              </a:spcAft>
              <a:buFont typeface="Arial" pitchFamily="34" charset="0"/>
              <a:buChar char="•"/>
              <a:defRPr/>
            </a:pPr>
            <a:r>
              <a:rPr lang="en-US" dirty="0" smtClean="0"/>
              <a:t>Insulin dependent diabetes mellitus</a:t>
            </a:r>
          </a:p>
          <a:p>
            <a:pPr eaLnBrk="1" fontAlgn="auto" hangingPunct="1">
              <a:spcAft>
                <a:spcPts val="0"/>
              </a:spcAft>
              <a:buFont typeface="Arial" pitchFamily="34" charset="0"/>
              <a:buChar char="•"/>
              <a:defRPr/>
            </a:pPr>
            <a:r>
              <a:rPr lang="en-US" dirty="0" smtClean="0"/>
              <a:t>Myasthenia gravis</a:t>
            </a:r>
          </a:p>
          <a:p>
            <a:pPr eaLnBrk="1" fontAlgn="auto" hangingPunct="1">
              <a:spcAft>
                <a:spcPts val="0"/>
              </a:spcAft>
              <a:buFont typeface="Arial" pitchFamily="34" charset="0"/>
              <a:buChar char="•"/>
              <a:defRPr/>
            </a:pPr>
            <a:r>
              <a:rPr lang="en-US" dirty="0" smtClean="0"/>
              <a:t>Graves disease</a:t>
            </a:r>
            <a:endParaRPr lang="en-US" sz="3600" dirty="0" smtClean="0"/>
          </a:p>
          <a:p>
            <a:pPr eaLnBrk="1" fontAlgn="auto" hangingPunct="1">
              <a:spcAft>
                <a:spcPts val="0"/>
              </a:spcAft>
              <a:buFont typeface="Arial" pitchFamily="34" charset="0"/>
              <a:buChar char="•"/>
              <a:defRPr/>
            </a:pPr>
            <a:endParaRPr lang="hr-HR" dirty="0" smtClean="0"/>
          </a:p>
          <a:p>
            <a:pPr eaLnBrk="1" fontAlgn="auto" hangingPunct="1">
              <a:spcAft>
                <a:spcPts val="0"/>
              </a:spcAft>
              <a:buFont typeface="Arial" pitchFamily="34" charset="0"/>
              <a:buChar char="•"/>
              <a:defRPr/>
            </a:pPr>
            <a:endParaRPr lang="en-US" dirty="0" smtClean="0"/>
          </a:p>
        </p:txBody>
      </p:sp>
      <p:sp>
        <p:nvSpPr>
          <p:cNvPr id="6" name="Content Placeholder 5"/>
          <p:cNvSpPr>
            <a:spLocks noGrp="1"/>
          </p:cNvSpPr>
          <p:nvPr>
            <p:ph sz="half" idx="2"/>
          </p:nvPr>
        </p:nvSpPr>
        <p:spPr>
          <a:xfrm>
            <a:off x="4572000" y="1571612"/>
            <a:ext cx="4572000" cy="4448188"/>
          </a:xfrm>
        </p:spPr>
        <p:txBody>
          <a:bodyPr rtlCol="0">
            <a:normAutofit fontScale="92500" lnSpcReduction="20000"/>
          </a:bodyPr>
          <a:lstStyle/>
          <a:p>
            <a:pPr eaLnBrk="1" fontAlgn="auto" hangingPunct="1">
              <a:spcAft>
                <a:spcPts val="0"/>
              </a:spcAft>
              <a:buFont typeface="Arial" pitchFamily="34" charset="0"/>
              <a:buChar char="•"/>
              <a:defRPr/>
            </a:pPr>
            <a:r>
              <a:rPr lang="hr-HR" sz="4300" dirty="0" smtClean="0">
                <a:solidFill>
                  <a:srgbClr val="538ED5"/>
                </a:solidFill>
              </a:rPr>
              <a:t>Systemic</a:t>
            </a:r>
          </a:p>
          <a:p>
            <a:pPr eaLnBrk="1" fontAlgn="auto" hangingPunct="1">
              <a:spcAft>
                <a:spcPts val="0"/>
              </a:spcAft>
              <a:buFont typeface="Arial" pitchFamily="34" charset="0"/>
              <a:buChar char="•"/>
              <a:defRPr/>
            </a:pPr>
            <a:r>
              <a:rPr lang="en-US" dirty="0" smtClean="0"/>
              <a:t>Systemic Lupus </a:t>
            </a:r>
            <a:r>
              <a:rPr lang="hr-HR" dirty="0" smtClean="0"/>
              <a:t>E</a:t>
            </a:r>
            <a:r>
              <a:rPr lang="en-US" dirty="0" err="1" smtClean="0"/>
              <a:t>rythematosus</a:t>
            </a:r>
            <a:r>
              <a:rPr lang="hr-HR" dirty="0" smtClean="0"/>
              <a:t> SLE</a:t>
            </a:r>
            <a:endParaRPr lang="en-US" dirty="0" smtClean="0"/>
          </a:p>
          <a:p>
            <a:pPr eaLnBrk="1" fontAlgn="auto" hangingPunct="1">
              <a:spcAft>
                <a:spcPts val="0"/>
              </a:spcAft>
              <a:buFont typeface="Arial" pitchFamily="34" charset="0"/>
              <a:buChar char="•"/>
              <a:defRPr/>
            </a:pPr>
            <a:r>
              <a:rPr lang="en-US" dirty="0" smtClean="0"/>
              <a:t>Rheumatoid arthritis</a:t>
            </a:r>
            <a:r>
              <a:rPr lang="hr-HR" dirty="0" smtClean="0"/>
              <a:t> RA</a:t>
            </a:r>
            <a:endParaRPr lang="en-US" dirty="0" smtClean="0"/>
          </a:p>
          <a:p>
            <a:pPr eaLnBrk="1" fontAlgn="auto" hangingPunct="1">
              <a:spcAft>
                <a:spcPts val="0"/>
              </a:spcAft>
              <a:buFont typeface="Arial" pitchFamily="34" charset="0"/>
              <a:buChar char="•"/>
              <a:defRPr/>
            </a:pPr>
            <a:r>
              <a:rPr lang="en-US" dirty="0" err="1" smtClean="0"/>
              <a:t>Sj</a:t>
            </a:r>
            <a:r>
              <a:rPr lang="en-US" dirty="0" err="1" smtClean="0">
                <a:cs typeface="Arial" charset="0"/>
              </a:rPr>
              <a:t>ö</a:t>
            </a:r>
            <a:r>
              <a:rPr lang="en-US" dirty="0" err="1" smtClean="0"/>
              <a:t>gren</a:t>
            </a:r>
            <a:r>
              <a:rPr lang="en-US" dirty="0" smtClean="0"/>
              <a:t> syndrome</a:t>
            </a:r>
            <a:r>
              <a:rPr lang="hr-HR" dirty="0" smtClean="0"/>
              <a:t> SS</a:t>
            </a:r>
            <a:endParaRPr lang="en-US" dirty="0" smtClean="0"/>
          </a:p>
          <a:p>
            <a:pPr eaLnBrk="1" fontAlgn="auto" hangingPunct="1">
              <a:spcAft>
                <a:spcPts val="0"/>
              </a:spcAft>
              <a:buFont typeface="Arial" pitchFamily="34" charset="0"/>
              <a:buChar char="•"/>
              <a:defRPr/>
            </a:pPr>
            <a:r>
              <a:rPr lang="en-US" dirty="0" smtClean="0"/>
              <a:t>Systemic sclerosis (scleroderma)</a:t>
            </a:r>
          </a:p>
          <a:p>
            <a:pPr>
              <a:buFont typeface="Arial" pitchFamily="34" charset="0"/>
              <a:buChar char="•"/>
              <a:defRPr/>
            </a:pPr>
            <a:r>
              <a:rPr lang="en-US" dirty="0" smtClean="0"/>
              <a:t> Mixed Connective Tissue </a:t>
            </a:r>
            <a:r>
              <a:rPr lang="en-US" dirty="0" err="1" smtClean="0"/>
              <a:t>Dis</a:t>
            </a:r>
            <a:r>
              <a:rPr lang="hr-HR" dirty="0" smtClean="0"/>
              <a:t>ease</a:t>
            </a:r>
            <a:r>
              <a:rPr lang="en-US" dirty="0" smtClean="0"/>
              <a:t> MC</a:t>
            </a:r>
            <a:r>
              <a:rPr lang="hr-HR" dirty="0" smtClean="0"/>
              <a:t>T</a:t>
            </a:r>
            <a:r>
              <a:rPr lang="en-US" dirty="0" smtClean="0"/>
              <a:t>D</a:t>
            </a:r>
          </a:p>
          <a:p>
            <a:pPr eaLnBrk="1" fontAlgn="auto" hangingPunct="1">
              <a:spcAft>
                <a:spcPts val="0"/>
              </a:spcAft>
              <a:buFont typeface="Arial" pitchFamily="34" charset="0"/>
              <a:buChar char="•"/>
              <a:defRPr/>
            </a:pPr>
            <a:r>
              <a:rPr lang="hr-HR" dirty="0" smtClean="0"/>
              <a:t>Vasculitides</a:t>
            </a:r>
            <a:endParaRPr lang="en-US" dirty="0" smtClean="0"/>
          </a:p>
          <a:p>
            <a:pPr eaLnBrk="1" fontAlgn="auto" hangingPunct="1">
              <a:spcAft>
                <a:spcPts val="0"/>
              </a:spcAft>
              <a:buFont typeface="Arial" pitchFamily="34" charset="0"/>
              <a:buChar char="•"/>
              <a:defRPr/>
            </a:pPr>
            <a:endParaRPr lang="hr-HR" dirty="0" smtClean="0"/>
          </a:p>
          <a:p>
            <a:pPr eaLnBrk="1" fontAlgn="auto" hangingPunct="1">
              <a:spcAft>
                <a:spcPts val="0"/>
              </a:spcAft>
              <a:buFont typeface="Arial" pitchFamily="34" charset="0"/>
              <a:buChar char="•"/>
              <a:defRPr/>
            </a:pP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lstStyle/>
          <a:p>
            <a:endParaRPr lang="sr-Latn-CS"/>
          </a:p>
        </p:txBody>
      </p:sp>
      <p:sp>
        <p:nvSpPr>
          <p:cNvPr id="47107" name="Rectangle 3"/>
          <p:cNvSpPr>
            <a:spLocks noGrp="1" noChangeArrowheads="1"/>
          </p:cNvSpPr>
          <p:nvPr>
            <p:ph type="title"/>
          </p:nvPr>
        </p:nvSpPr>
        <p:spPr>
          <a:xfrm>
            <a:off x="214282" y="274638"/>
            <a:ext cx="8472518" cy="1082660"/>
          </a:xfrm>
        </p:spPr>
        <p:txBody>
          <a:bodyPr rtlCol="0">
            <a:noAutofit/>
          </a:bodyPr>
          <a:lstStyle/>
          <a:p>
            <a:pPr eaLnBrk="1" fontAlgn="auto" hangingPunct="1">
              <a:spcAft>
                <a:spcPts val="0"/>
              </a:spcAft>
              <a:defRPr/>
            </a:pPr>
            <a:r>
              <a:rPr lang="en-US" dirty="0" smtClean="0">
                <a:solidFill>
                  <a:srgbClr val="0070C0"/>
                </a:solidFill>
              </a:rPr>
              <a:t>Systemic Lupus </a:t>
            </a:r>
            <a:r>
              <a:rPr lang="en-US" dirty="0" err="1" smtClean="0">
                <a:solidFill>
                  <a:srgbClr val="0070C0"/>
                </a:solidFill>
              </a:rPr>
              <a:t>Erythematosus</a:t>
            </a:r>
            <a:r>
              <a:rPr lang="hr-HR" dirty="0" smtClean="0">
                <a:solidFill>
                  <a:srgbClr val="0070C0"/>
                </a:solidFill>
              </a:rPr>
              <a:t>  (SLE)</a:t>
            </a:r>
            <a:endParaRPr lang="en-US" dirty="0" smtClean="0">
              <a:solidFill>
                <a:srgbClr val="0070C0"/>
              </a:solidFill>
            </a:endParaRPr>
          </a:p>
        </p:txBody>
      </p:sp>
      <p:sp>
        <p:nvSpPr>
          <p:cNvPr id="49156" name="Rectangle 4"/>
          <p:cNvSpPr>
            <a:spLocks noGrp="1" noChangeArrowheads="1"/>
          </p:cNvSpPr>
          <p:nvPr>
            <p:ph idx="1"/>
          </p:nvPr>
        </p:nvSpPr>
        <p:spPr>
          <a:xfrm>
            <a:off x="285720" y="1447800"/>
            <a:ext cx="5143536" cy="4572000"/>
          </a:xfrm>
        </p:spPr>
        <p:txBody>
          <a:bodyPr/>
          <a:lstStyle/>
          <a:p>
            <a:pPr eaLnBrk="1" hangingPunct="1"/>
            <a:r>
              <a:rPr lang="en-US" dirty="0" smtClean="0"/>
              <a:t>Inflammatory multisystem disease primarily seen in females</a:t>
            </a:r>
            <a:r>
              <a:rPr lang="hr-HR" dirty="0" smtClean="0"/>
              <a:t> (9:1) of unknown origin</a:t>
            </a:r>
            <a:endParaRPr lang="en-US" dirty="0" smtClean="0"/>
          </a:p>
          <a:p>
            <a:pPr eaLnBrk="1" hangingPunct="1"/>
            <a:r>
              <a:rPr lang="en-US" dirty="0" smtClean="0"/>
              <a:t>Highly variable course and prognosis</a:t>
            </a:r>
          </a:p>
          <a:p>
            <a:pPr eaLnBrk="1" hangingPunct="1"/>
            <a:r>
              <a:rPr lang="en-US" dirty="0" smtClean="0"/>
              <a:t>Often has significant constitutional symptoms</a:t>
            </a:r>
          </a:p>
          <a:p>
            <a:pPr eaLnBrk="1" hangingPunct="1"/>
            <a:r>
              <a:rPr lang="en-US" dirty="0" smtClean="0"/>
              <a:t>Associated with characteristic </a:t>
            </a:r>
            <a:r>
              <a:rPr lang="en-US" dirty="0" err="1" smtClean="0"/>
              <a:t>autoantibodies</a:t>
            </a:r>
            <a:endParaRPr lang="en-US" dirty="0" smtClean="0"/>
          </a:p>
        </p:txBody>
      </p:sp>
      <p:pic>
        <p:nvPicPr>
          <p:cNvPr id="5" name="Picture 2" descr="scan0016"/>
          <p:cNvPicPr>
            <a:picLocks noChangeAspect="1" noChangeArrowheads="1"/>
          </p:cNvPicPr>
          <p:nvPr/>
        </p:nvPicPr>
        <p:blipFill>
          <a:blip r:embed="rId3" cstate="print"/>
          <a:srcRect l="13281"/>
          <a:stretch>
            <a:fillRect/>
          </a:stretch>
        </p:blipFill>
        <p:spPr bwMode="auto">
          <a:xfrm>
            <a:off x="5357818" y="1857364"/>
            <a:ext cx="3532475" cy="3357586"/>
          </a:xfrm>
          <a:prstGeom prst="rect">
            <a:avLst/>
          </a:prstGeom>
          <a:noFill/>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600200"/>
          </a:xfrm>
        </p:spPr>
        <p:txBody>
          <a:bodyPr rtlCol="0">
            <a:normAutofit/>
          </a:bodyPr>
          <a:lstStyle/>
          <a:p>
            <a:pPr eaLnBrk="1" fontAlgn="auto" hangingPunct="1">
              <a:spcAft>
                <a:spcPts val="0"/>
              </a:spcAft>
              <a:defRPr/>
            </a:pPr>
            <a:r>
              <a:rPr lang="hr-HR" sz="3600" b="1" dirty="0" smtClean="0">
                <a:solidFill>
                  <a:srgbClr val="3333FF"/>
                </a:solidFill>
              </a:rPr>
              <a:t> </a:t>
            </a:r>
            <a:r>
              <a:rPr lang="en-US" sz="3600" b="1" dirty="0" smtClean="0">
                <a:solidFill>
                  <a:srgbClr val="2B67AF"/>
                </a:solidFill>
              </a:rPr>
              <a:t>SLE</a:t>
            </a:r>
          </a:p>
        </p:txBody>
      </p:sp>
      <p:sp>
        <p:nvSpPr>
          <p:cNvPr id="46083" name="Rectangle 3"/>
          <p:cNvSpPr>
            <a:spLocks noGrp="1" noChangeArrowheads="1"/>
          </p:cNvSpPr>
          <p:nvPr>
            <p:ph idx="1"/>
          </p:nvPr>
        </p:nvSpPr>
        <p:spPr>
          <a:xfrm>
            <a:off x="0" y="1600200"/>
            <a:ext cx="9144000" cy="5257800"/>
          </a:xfrm>
        </p:spPr>
        <p:txBody>
          <a:bodyPr rtlCol="0">
            <a:normAutofit/>
          </a:bodyPr>
          <a:lstStyle/>
          <a:p>
            <a:pPr eaLnBrk="1" fontAlgn="auto" hangingPunct="1">
              <a:spcAft>
                <a:spcPts val="0"/>
              </a:spcAft>
              <a:buFont typeface="Arial" pitchFamily="34" charset="0"/>
              <a:buChar char="•"/>
              <a:defRPr/>
            </a:pPr>
            <a:r>
              <a:rPr lang="en-US" sz="2400" b="1" dirty="0" smtClean="0"/>
              <a:t>Etiology:</a:t>
            </a:r>
            <a:r>
              <a:rPr lang="en-US" sz="2400" dirty="0" smtClean="0"/>
              <a:t> Antibodies (ABs) directed against the patient’s own DNA, HISTONES, NON-</a:t>
            </a:r>
            <a:r>
              <a:rPr lang="en-US" sz="2400" dirty="0" err="1" smtClean="0"/>
              <a:t>histone</a:t>
            </a:r>
            <a:r>
              <a:rPr lang="en-US" sz="2400" dirty="0" smtClean="0"/>
              <a:t> RNA, and NUCLEOLUS</a:t>
            </a:r>
          </a:p>
          <a:p>
            <a:pPr eaLnBrk="1" fontAlgn="auto" hangingPunct="1">
              <a:spcAft>
                <a:spcPts val="0"/>
              </a:spcAft>
              <a:buFont typeface="Arial" pitchFamily="34" charset="0"/>
              <a:buChar char="•"/>
              <a:defRPr/>
            </a:pPr>
            <a:r>
              <a:rPr lang="en-US" sz="2400" b="1" dirty="0" smtClean="0"/>
              <a:t>Pathogenesis:</a:t>
            </a:r>
            <a:r>
              <a:rPr lang="en-US" sz="2400" dirty="0" smtClean="0"/>
              <a:t> Progressive DEPOSITION and INFLAMMATION to immune deposits, in skin, joints, kidneys, vessels, heart, CNS</a:t>
            </a:r>
          </a:p>
          <a:p>
            <a:pPr eaLnBrk="1" fontAlgn="auto" hangingPunct="1">
              <a:spcAft>
                <a:spcPts val="0"/>
              </a:spcAft>
              <a:buFont typeface="Arial" pitchFamily="34" charset="0"/>
              <a:buChar char="•"/>
              <a:defRPr/>
            </a:pPr>
            <a:r>
              <a:rPr lang="en-US" sz="2400" b="1" dirty="0" smtClean="0"/>
              <a:t>Morphology: </a:t>
            </a:r>
            <a:r>
              <a:rPr lang="en-US" sz="2400" dirty="0" smtClean="0"/>
              <a:t>“Butterfly” rash (NOT discoid) skin deposits, </a:t>
            </a:r>
            <a:r>
              <a:rPr lang="en-US" sz="2400" dirty="0" err="1" smtClean="0"/>
              <a:t>glomerolunephritis</a:t>
            </a:r>
            <a:r>
              <a:rPr lang="en-US" sz="2400" dirty="0" smtClean="0"/>
              <a:t> </a:t>
            </a:r>
          </a:p>
          <a:p>
            <a:pPr eaLnBrk="1" fontAlgn="auto" hangingPunct="1">
              <a:spcAft>
                <a:spcPts val="0"/>
              </a:spcAft>
              <a:buFont typeface="Arial" pitchFamily="34" charset="0"/>
              <a:buChar char="•"/>
              <a:defRPr/>
            </a:pPr>
            <a:r>
              <a:rPr lang="en-US" sz="2400" b="1" dirty="0" smtClean="0"/>
              <a:t>Clinical expression</a:t>
            </a:r>
            <a:r>
              <a:rPr lang="en-US" sz="2400" dirty="0" smtClean="0"/>
              <a:t>: Progressive renal and vascular disease, POSITIVE ANA.</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lstStyle/>
          <a:p>
            <a:endParaRPr lang="sr-Latn-CS"/>
          </a:p>
        </p:txBody>
      </p:sp>
      <p:sp>
        <p:nvSpPr>
          <p:cNvPr id="51203" name="Rectangle 3"/>
          <p:cNvSpPr>
            <a:spLocks noGrp="1" noChangeArrowheads="1"/>
          </p:cNvSpPr>
          <p:nvPr>
            <p:ph type="title"/>
          </p:nvPr>
        </p:nvSpPr>
        <p:spPr>
          <a:noFill/>
        </p:spPr>
        <p:txBody>
          <a:bodyPr>
            <a:normAutofit/>
          </a:bodyPr>
          <a:lstStyle/>
          <a:p>
            <a:pPr eaLnBrk="1" hangingPunct="1"/>
            <a:r>
              <a:rPr lang="en-US" dirty="0" smtClean="0">
                <a:solidFill>
                  <a:srgbClr val="2B67AF"/>
                </a:solidFill>
              </a:rPr>
              <a:t>S</a:t>
            </a:r>
            <a:r>
              <a:rPr lang="hr-HR" dirty="0" smtClean="0">
                <a:solidFill>
                  <a:srgbClr val="2B67AF"/>
                </a:solidFill>
              </a:rPr>
              <a:t>LE involves</a:t>
            </a:r>
            <a:endParaRPr lang="en-US" dirty="0" smtClean="0">
              <a:solidFill>
                <a:srgbClr val="2B67AF"/>
              </a:solidFill>
            </a:endParaRPr>
          </a:p>
        </p:txBody>
      </p:sp>
      <p:sp>
        <p:nvSpPr>
          <p:cNvPr id="51204" name="Rectangle 4"/>
          <p:cNvSpPr>
            <a:spLocks noGrp="1" noChangeArrowheads="1"/>
          </p:cNvSpPr>
          <p:nvPr>
            <p:ph idx="1"/>
          </p:nvPr>
        </p:nvSpPr>
        <p:spPr>
          <a:xfrm>
            <a:off x="500034" y="1714488"/>
            <a:ext cx="8186766" cy="4305312"/>
          </a:xfrm>
        </p:spPr>
        <p:txBody>
          <a:bodyPr/>
          <a:lstStyle/>
          <a:p>
            <a:pPr lvl="1" eaLnBrk="1" hangingPunct="1">
              <a:spcBef>
                <a:spcPct val="50000"/>
              </a:spcBef>
              <a:buSzPct val="70000"/>
              <a:buFontTx/>
              <a:buChar char="•"/>
            </a:pPr>
            <a:r>
              <a:rPr lang="en-US" dirty="0" smtClean="0"/>
              <a:t>Skin and mucous membranes</a:t>
            </a:r>
          </a:p>
          <a:p>
            <a:pPr lvl="1" eaLnBrk="1" hangingPunct="1">
              <a:spcBef>
                <a:spcPct val="15000"/>
              </a:spcBef>
              <a:buSzPct val="70000"/>
              <a:buFontTx/>
              <a:buChar char="•"/>
            </a:pPr>
            <a:r>
              <a:rPr lang="en-US" dirty="0" err="1" smtClean="0"/>
              <a:t>Synovium</a:t>
            </a:r>
            <a:r>
              <a:rPr lang="en-US" dirty="0" smtClean="0"/>
              <a:t> (joints)</a:t>
            </a:r>
          </a:p>
          <a:p>
            <a:pPr lvl="1" eaLnBrk="1" hangingPunct="1">
              <a:spcBef>
                <a:spcPct val="15000"/>
              </a:spcBef>
              <a:buSzPct val="70000"/>
              <a:buFontTx/>
              <a:buChar char="•"/>
            </a:pPr>
            <a:r>
              <a:rPr lang="en-US" dirty="0" err="1" smtClean="0"/>
              <a:t>Serosal</a:t>
            </a:r>
            <a:r>
              <a:rPr lang="en-US" dirty="0" smtClean="0"/>
              <a:t> membranes</a:t>
            </a:r>
          </a:p>
          <a:p>
            <a:pPr lvl="1" eaLnBrk="1" hangingPunct="1">
              <a:spcBef>
                <a:spcPct val="15000"/>
              </a:spcBef>
              <a:buSzPct val="70000"/>
              <a:buFontTx/>
              <a:buChar char="•"/>
            </a:pPr>
            <a:r>
              <a:rPr lang="en-US" dirty="0" smtClean="0"/>
              <a:t>Kidneys</a:t>
            </a:r>
          </a:p>
          <a:p>
            <a:pPr lvl="1" eaLnBrk="1" hangingPunct="1">
              <a:spcBef>
                <a:spcPct val="15000"/>
              </a:spcBef>
              <a:buSzPct val="70000"/>
              <a:buFontTx/>
              <a:buChar char="•"/>
            </a:pPr>
            <a:r>
              <a:rPr lang="en-US" dirty="0" smtClean="0"/>
              <a:t>Central nervous system</a:t>
            </a:r>
          </a:p>
          <a:p>
            <a:pPr lvl="1" eaLnBrk="1" hangingPunct="1">
              <a:spcBef>
                <a:spcPct val="15000"/>
              </a:spcBef>
              <a:buSzPct val="70000"/>
              <a:buFontTx/>
              <a:buChar char="•"/>
            </a:pPr>
            <a:r>
              <a:rPr lang="en-US" dirty="0" smtClean="0"/>
              <a:t>Lungs</a:t>
            </a:r>
          </a:p>
          <a:p>
            <a:pPr lvl="1" eaLnBrk="1" hangingPunct="1">
              <a:spcBef>
                <a:spcPct val="15000"/>
              </a:spcBef>
              <a:buSzPct val="70000"/>
              <a:buFontTx/>
              <a:buChar char="•"/>
            </a:pPr>
            <a:r>
              <a:rPr lang="en-US" dirty="0" smtClean="0"/>
              <a:t>Heart</a:t>
            </a:r>
          </a:p>
          <a:p>
            <a:pPr lvl="1" eaLnBrk="1" hangingPunct="1">
              <a:spcBef>
                <a:spcPct val="15000"/>
              </a:spcBef>
              <a:buSzPct val="70000"/>
              <a:buFontTx/>
              <a:buChar char="•"/>
            </a:pPr>
            <a:r>
              <a:rPr lang="en-US" dirty="0" smtClean="0"/>
              <a:t>Hematopoietic system</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0"/>
            <a:ext cx="8229600" cy="990600"/>
          </a:xfrm>
        </p:spPr>
        <p:txBody>
          <a:bodyPr rtlCol="0">
            <a:normAutofit/>
          </a:bodyPr>
          <a:lstStyle/>
          <a:p>
            <a:pPr eaLnBrk="1" fontAlgn="auto" hangingPunct="1">
              <a:spcAft>
                <a:spcPts val="0"/>
              </a:spcAft>
              <a:defRPr/>
            </a:pPr>
            <a:r>
              <a:rPr lang="en-US" dirty="0" smtClean="0">
                <a:solidFill>
                  <a:srgbClr val="2B67AF"/>
                </a:solidFill>
              </a:rPr>
              <a:t>O</a:t>
            </a:r>
            <a:r>
              <a:rPr lang="hr-HR" dirty="0" smtClean="0">
                <a:solidFill>
                  <a:srgbClr val="2B67AF"/>
                </a:solidFill>
              </a:rPr>
              <a:t>bjectives</a:t>
            </a:r>
            <a:endParaRPr lang="en-US" dirty="0" smtClean="0">
              <a:solidFill>
                <a:srgbClr val="2B67AF"/>
              </a:solidFill>
            </a:endParaRPr>
          </a:p>
        </p:txBody>
      </p:sp>
      <p:sp>
        <p:nvSpPr>
          <p:cNvPr id="3075" name="Rectangle 3"/>
          <p:cNvSpPr>
            <a:spLocks noGrp="1" noChangeArrowheads="1"/>
          </p:cNvSpPr>
          <p:nvPr>
            <p:ph idx="1"/>
          </p:nvPr>
        </p:nvSpPr>
        <p:spPr>
          <a:xfrm>
            <a:off x="0" y="1219200"/>
            <a:ext cx="9144000" cy="5638800"/>
          </a:xfrm>
        </p:spPr>
        <p:txBody>
          <a:bodyPr>
            <a:normAutofit/>
          </a:bodyPr>
          <a:lstStyle/>
          <a:p>
            <a:pPr eaLnBrk="1" hangingPunct="1"/>
            <a:r>
              <a:rPr lang="en-US" dirty="0" smtClean="0"/>
              <a:t>Differentiate between the concepts of “Innate” and “Adaptive” immunity</a:t>
            </a:r>
          </a:p>
          <a:p>
            <a:pPr eaLnBrk="1" hangingPunct="1"/>
            <a:r>
              <a:rPr lang="en-US" dirty="0" smtClean="0"/>
              <a:t>Visually recognize and understand the basic roles of lymphocytes, macrophages, </a:t>
            </a:r>
            <a:r>
              <a:rPr lang="en-US" dirty="0" err="1" smtClean="0"/>
              <a:t>dendritic</a:t>
            </a:r>
            <a:r>
              <a:rPr lang="en-US" dirty="0" smtClean="0"/>
              <a:t> cells, NK cells </a:t>
            </a:r>
          </a:p>
          <a:p>
            <a:pPr eaLnBrk="1" hangingPunct="1"/>
            <a:r>
              <a:rPr lang="en-US" dirty="0" smtClean="0"/>
              <a:t>Understand the roles of the major cytokines in immunity</a:t>
            </a:r>
          </a:p>
          <a:p>
            <a:r>
              <a:rPr lang="en-US" dirty="0" smtClean="0"/>
              <a:t>Differentiate </a:t>
            </a:r>
            <a:r>
              <a:rPr lang="en-US" dirty="0" smtClean="0"/>
              <a:t>four </a:t>
            </a:r>
            <a:r>
              <a:rPr lang="en-US" dirty="0" smtClean="0"/>
              <a:t>(4) different types of hypersensitivity reactions</a:t>
            </a:r>
            <a:endParaRPr lang="hr-HR" dirty="0" smtClean="0"/>
          </a:p>
          <a:p>
            <a:r>
              <a:rPr lang="hr-HR" dirty="0" smtClean="0"/>
              <a:t>Understand basic principles of most frequent systemic autoimmune and rheumatic diseases </a:t>
            </a:r>
          </a:p>
          <a:p>
            <a:pPr eaLnBrk="1" hangingPunct="1"/>
            <a:endParaRPr lang="en-US" dirty="0" smtClean="0"/>
          </a:p>
          <a:p>
            <a:pPr eaLnBrk="1" hangingPunct="1"/>
            <a:endParaRPr lang="en-US"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lstStyle/>
          <a:p>
            <a:endParaRPr lang="sr-Latn-CS"/>
          </a:p>
        </p:txBody>
      </p:sp>
      <p:sp>
        <p:nvSpPr>
          <p:cNvPr id="52227" name="Rectangle 3"/>
          <p:cNvSpPr>
            <a:spLocks noGrp="1" noChangeArrowheads="1"/>
          </p:cNvSpPr>
          <p:nvPr>
            <p:ph type="title"/>
          </p:nvPr>
        </p:nvSpPr>
        <p:spPr>
          <a:xfrm>
            <a:off x="609600" y="296863"/>
            <a:ext cx="7924800" cy="838200"/>
          </a:xfrm>
          <a:noFill/>
        </p:spPr>
        <p:txBody>
          <a:bodyPr>
            <a:normAutofit/>
          </a:bodyPr>
          <a:lstStyle/>
          <a:p>
            <a:pPr eaLnBrk="1" hangingPunct="1"/>
            <a:r>
              <a:rPr lang="en-US" dirty="0" err="1" smtClean="0">
                <a:solidFill>
                  <a:srgbClr val="538ED5"/>
                </a:solidFill>
              </a:rPr>
              <a:t>Autoantibodies</a:t>
            </a:r>
            <a:r>
              <a:rPr lang="en-US" dirty="0" smtClean="0">
                <a:solidFill>
                  <a:srgbClr val="538ED5"/>
                </a:solidFill>
              </a:rPr>
              <a:t> in SLE</a:t>
            </a:r>
          </a:p>
        </p:txBody>
      </p:sp>
      <p:sp>
        <p:nvSpPr>
          <p:cNvPr id="52228" name="Rectangle 5"/>
          <p:cNvSpPr>
            <a:spLocks noGrp="1" noChangeArrowheads="1"/>
          </p:cNvSpPr>
          <p:nvPr>
            <p:ph idx="1"/>
          </p:nvPr>
        </p:nvSpPr>
        <p:spPr>
          <a:xfrm>
            <a:off x="342900" y="1295400"/>
            <a:ext cx="4114800" cy="5181600"/>
          </a:xfrm>
        </p:spPr>
        <p:txBody>
          <a:bodyPr>
            <a:normAutofit/>
          </a:bodyPr>
          <a:lstStyle/>
          <a:p>
            <a:pPr eaLnBrk="1" hangingPunct="1"/>
            <a:r>
              <a:rPr lang="en-US" sz="2400" dirty="0" smtClean="0"/>
              <a:t>ANA</a:t>
            </a:r>
          </a:p>
          <a:p>
            <a:pPr lvl="1" eaLnBrk="1" hangingPunct="1">
              <a:buSzPct val="70000"/>
              <a:buFontTx/>
              <a:buChar char="•"/>
            </a:pPr>
            <a:r>
              <a:rPr lang="en-US" dirty="0" smtClean="0"/>
              <a:t>Seen in 95% of SLE</a:t>
            </a:r>
          </a:p>
          <a:p>
            <a:pPr lvl="1" eaLnBrk="1" hangingPunct="1">
              <a:buSzPct val="70000"/>
              <a:buFontTx/>
              <a:buChar char="•"/>
            </a:pPr>
            <a:r>
              <a:rPr lang="en-US" dirty="0" smtClean="0"/>
              <a:t>Not specific for SLE</a:t>
            </a:r>
          </a:p>
          <a:p>
            <a:pPr lvl="1" eaLnBrk="1" hangingPunct="1">
              <a:buSzPct val="70000"/>
              <a:buFontTx/>
              <a:buChar char="•"/>
            </a:pPr>
            <a:r>
              <a:rPr lang="en-US" dirty="0" smtClean="0"/>
              <a:t>Seen in many inflammatory, infectious, and </a:t>
            </a:r>
            <a:r>
              <a:rPr lang="en-US" dirty="0" err="1" smtClean="0"/>
              <a:t>neoplastic</a:t>
            </a:r>
            <a:r>
              <a:rPr lang="en-US" dirty="0" smtClean="0"/>
              <a:t> diseases</a:t>
            </a:r>
          </a:p>
          <a:p>
            <a:pPr lvl="1" eaLnBrk="1" hangingPunct="1">
              <a:buSzPct val="70000"/>
              <a:buFontTx/>
              <a:buChar char="•"/>
            </a:pPr>
            <a:r>
              <a:rPr lang="en-US" dirty="0" smtClean="0"/>
              <a:t>Seen in 5% to 15% of normal persons</a:t>
            </a:r>
          </a:p>
        </p:txBody>
      </p:sp>
      <p:pic>
        <p:nvPicPr>
          <p:cNvPr id="52229" name="Picture 4"/>
          <p:cNvPicPr>
            <a:picLocks noChangeArrowheads="1"/>
          </p:cNvPicPr>
          <p:nvPr/>
        </p:nvPicPr>
        <p:blipFill>
          <a:blip r:embed="rId3" cstate="print"/>
          <a:srcRect/>
          <a:stretch>
            <a:fillRect/>
          </a:stretch>
        </p:blipFill>
        <p:spPr bwMode="auto">
          <a:xfrm>
            <a:off x="5100638" y="1408113"/>
            <a:ext cx="3073400" cy="4470400"/>
          </a:xfrm>
          <a:prstGeom prst="rect">
            <a:avLst/>
          </a:prstGeom>
          <a:noFill/>
          <a:ln w="12700">
            <a:noFill/>
            <a:miter lim="800000"/>
            <a:headEnd/>
            <a:tailEnd/>
          </a:ln>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lstStyle/>
          <a:p>
            <a:endParaRPr lang="sr-Latn-CS"/>
          </a:p>
        </p:txBody>
      </p:sp>
      <p:sp>
        <p:nvSpPr>
          <p:cNvPr id="53251" name="Rectangle 3"/>
          <p:cNvSpPr>
            <a:spLocks noGrp="1" noChangeArrowheads="1"/>
          </p:cNvSpPr>
          <p:nvPr>
            <p:ph type="title"/>
          </p:nvPr>
        </p:nvSpPr>
        <p:spPr>
          <a:noFill/>
        </p:spPr>
        <p:txBody>
          <a:bodyPr/>
          <a:lstStyle/>
          <a:p>
            <a:pPr eaLnBrk="1" hangingPunct="1"/>
            <a:r>
              <a:rPr lang="hr-HR" dirty="0" smtClean="0">
                <a:solidFill>
                  <a:srgbClr val="2B67AF"/>
                </a:solidFill>
              </a:rPr>
              <a:t>Specific </a:t>
            </a:r>
            <a:r>
              <a:rPr lang="en-US" dirty="0" err="1" smtClean="0">
                <a:solidFill>
                  <a:srgbClr val="2B67AF"/>
                </a:solidFill>
              </a:rPr>
              <a:t>Autoantibodies</a:t>
            </a:r>
            <a:r>
              <a:rPr lang="en-US" dirty="0" smtClean="0">
                <a:solidFill>
                  <a:srgbClr val="2B67AF"/>
                </a:solidFill>
              </a:rPr>
              <a:t> in SLE</a:t>
            </a:r>
          </a:p>
        </p:txBody>
      </p:sp>
      <p:sp>
        <p:nvSpPr>
          <p:cNvPr id="50180" name="Rectangle 4"/>
          <p:cNvSpPr>
            <a:spLocks noGrp="1" noChangeArrowheads="1"/>
          </p:cNvSpPr>
          <p:nvPr>
            <p:ph idx="1"/>
          </p:nvPr>
        </p:nvSpPr>
        <p:spPr/>
        <p:txBody>
          <a:bodyPr rtlCol="0">
            <a:normAutofit/>
          </a:bodyPr>
          <a:lstStyle/>
          <a:p>
            <a:pPr eaLnBrk="1" fontAlgn="auto" hangingPunct="1">
              <a:spcAft>
                <a:spcPts val="0"/>
              </a:spcAft>
              <a:buFont typeface="Arial" pitchFamily="34" charset="0"/>
              <a:buChar char="•"/>
              <a:defRPr/>
            </a:pPr>
            <a:r>
              <a:rPr lang="en-US" b="1" dirty="0" smtClean="0"/>
              <a:t>Anti-</a:t>
            </a:r>
            <a:r>
              <a:rPr lang="en-US" b="1" dirty="0" err="1" smtClean="0"/>
              <a:t>ds</a:t>
            </a:r>
            <a:r>
              <a:rPr lang="en-US" b="1" dirty="0" smtClean="0"/>
              <a:t> DNA</a:t>
            </a:r>
          </a:p>
          <a:p>
            <a:pPr lvl="1" eaLnBrk="1" fontAlgn="auto" hangingPunct="1">
              <a:spcAft>
                <a:spcPts val="0"/>
              </a:spcAft>
              <a:buSzPct val="70000"/>
              <a:buFontTx/>
              <a:buChar char="•"/>
              <a:defRPr/>
            </a:pPr>
            <a:r>
              <a:rPr lang="en-US" dirty="0" smtClean="0"/>
              <a:t>Seen in 60% of patients with SLE</a:t>
            </a:r>
          </a:p>
          <a:p>
            <a:pPr lvl="1" eaLnBrk="1" fontAlgn="auto" hangingPunct="1">
              <a:spcAft>
                <a:spcPts val="0"/>
              </a:spcAft>
              <a:buSzPct val="70000"/>
              <a:buFontTx/>
              <a:buChar char="•"/>
              <a:defRPr/>
            </a:pPr>
            <a:r>
              <a:rPr lang="en-US" dirty="0" smtClean="0"/>
              <a:t>Highly specific for SLE</a:t>
            </a:r>
          </a:p>
          <a:p>
            <a:pPr lvl="1" eaLnBrk="1" fontAlgn="auto" hangingPunct="1">
              <a:spcAft>
                <a:spcPts val="0"/>
              </a:spcAft>
              <a:buSzPct val="70000"/>
              <a:buFontTx/>
              <a:buChar char="•"/>
              <a:defRPr/>
            </a:pPr>
            <a:r>
              <a:rPr lang="en-US" dirty="0" smtClean="0"/>
              <a:t>Low titer rarely seen in other inflammatory conditions</a:t>
            </a:r>
          </a:p>
          <a:p>
            <a:pPr lvl="1" eaLnBrk="1" fontAlgn="auto" hangingPunct="1">
              <a:spcAft>
                <a:spcPts val="0"/>
              </a:spcAft>
              <a:buSzPct val="70000"/>
              <a:buFontTx/>
              <a:buChar char="•"/>
              <a:defRPr/>
            </a:pPr>
            <a:r>
              <a:rPr lang="en-US" dirty="0" smtClean="0"/>
              <a:t>Strongest clinical association is with nephritis</a:t>
            </a:r>
          </a:p>
          <a:p>
            <a:pPr eaLnBrk="1" fontAlgn="auto" hangingPunct="1">
              <a:spcAft>
                <a:spcPts val="0"/>
              </a:spcAft>
              <a:buFont typeface="Arial" pitchFamily="34" charset="0"/>
              <a:buChar char="•"/>
              <a:defRPr/>
            </a:pPr>
            <a:r>
              <a:rPr lang="en-US" b="1" dirty="0" smtClean="0"/>
              <a:t>Anti-</a:t>
            </a:r>
            <a:r>
              <a:rPr lang="en-US" b="1" dirty="0" err="1" smtClean="0"/>
              <a:t>Sm</a:t>
            </a:r>
            <a:r>
              <a:rPr lang="en-US" b="1" dirty="0" smtClean="0"/>
              <a:t> (Smith)</a:t>
            </a:r>
          </a:p>
          <a:p>
            <a:pPr lvl="1" eaLnBrk="1" fontAlgn="auto" hangingPunct="1">
              <a:spcAft>
                <a:spcPts val="0"/>
              </a:spcAft>
              <a:buSzPct val="70000"/>
              <a:buFontTx/>
              <a:buChar char="•"/>
              <a:defRPr/>
            </a:pPr>
            <a:r>
              <a:rPr lang="en-US" dirty="0" smtClean="0"/>
              <a:t>Seen in 10% to 30% of SLE patients</a:t>
            </a:r>
          </a:p>
          <a:p>
            <a:pPr lvl="1" eaLnBrk="1" fontAlgn="auto" hangingPunct="1">
              <a:spcAft>
                <a:spcPts val="0"/>
              </a:spcAft>
              <a:buSzPct val="70000"/>
              <a:buFontTx/>
              <a:buChar char="•"/>
              <a:defRPr/>
            </a:pPr>
            <a:r>
              <a:rPr lang="en-US" dirty="0" smtClean="0"/>
              <a:t>Highly specific for SLE</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AntiDNA"/>
          <p:cNvPicPr>
            <a:picLocks noChangeAspect="1" noChangeArrowheads="1"/>
          </p:cNvPicPr>
          <p:nvPr/>
        </p:nvPicPr>
        <p:blipFill>
          <a:blip r:embed="rId3" cstate="print"/>
          <a:srcRect/>
          <a:stretch>
            <a:fillRect/>
          </a:stretch>
        </p:blipFill>
        <p:spPr bwMode="auto">
          <a:xfrm>
            <a:off x="1219200" y="0"/>
            <a:ext cx="6580188" cy="6858000"/>
          </a:xfrm>
          <a:prstGeom prst="rect">
            <a:avLst/>
          </a:prstGeom>
          <a:noFill/>
          <a:ln w="9525">
            <a:noFill/>
            <a:miter lim="800000"/>
            <a:headEnd/>
            <a:tailEnd/>
          </a:ln>
        </p:spPr>
      </p:pic>
      <p:sp>
        <p:nvSpPr>
          <p:cNvPr id="54275" name="Text Box 5"/>
          <p:cNvSpPr txBox="1">
            <a:spLocks noChangeArrowheads="1"/>
          </p:cNvSpPr>
          <p:nvPr/>
        </p:nvSpPr>
        <p:spPr bwMode="auto">
          <a:xfrm>
            <a:off x="0" y="0"/>
            <a:ext cx="1219200" cy="6481763"/>
          </a:xfrm>
          <a:prstGeom prst="rect">
            <a:avLst/>
          </a:prstGeom>
          <a:noFill/>
          <a:ln w="9525">
            <a:noFill/>
            <a:miter lim="800000"/>
            <a:headEnd/>
            <a:tailEnd/>
          </a:ln>
        </p:spPr>
        <p:txBody>
          <a:bodyPr>
            <a:spAutoFit/>
          </a:bodyPr>
          <a:lstStyle/>
          <a:p>
            <a:pPr algn="ctr">
              <a:spcBef>
                <a:spcPct val="50000"/>
              </a:spcBef>
            </a:pPr>
            <a:r>
              <a:rPr lang="en-US" sz="2400" b="1">
                <a:solidFill>
                  <a:srgbClr val="3333FF"/>
                </a:solidFill>
              </a:rPr>
              <a:t>H</a:t>
            </a:r>
          </a:p>
          <a:p>
            <a:pPr algn="ctr">
              <a:spcBef>
                <a:spcPct val="50000"/>
              </a:spcBef>
            </a:pPr>
            <a:r>
              <a:rPr lang="en-US" sz="2400" b="1">
                <a:solidFill>
                  <a:srgbClr val="3333FF"/>
                </a:solidFill>
              </a:rPr>
              <a:t>O</a:t>
            </a:r>
          </a:p>
          <a:p>
            <a:pPr algn="ctr">
              <a:spcBef>
                <a:spcPct val="50000"/>
              </a:spcBef>
            </a:pPr>
            <a:r>
              <a:rPr lang="en-US" sz="2400" b="1">
                <a:solidFill>
                  <a:srgbClr val="3333FF"/>
                </a:solidFill>
              </a:rPr>
              <a:t>M</a:t>
            </a:r>
          </a:p>
          <a:p>
            <a:pPr algn="ctr">
              <a:spcBef>
                <a:spcPct val="50000"/>
              </a:spcBef>
            </a:pPr>
            <a:r>
              <a:rPr lang="en-US" sz="2400" b="1">
                <a:solidFill>
                  <a:srgbClr val="3333FF"/>
                </a:solidFill>
              </a:rPr>
              <a:t>O</a:t>
            </a:r>
          </a:p>
          <a:p>
            <a:pPr algn="ctr">
              <a:spcBef>
                <a:spcPct val="50000"/>
              </a:spcBef>
            </a:pPr>
            <a:endParaRPr lang="en-US" sz="2400" b="1">
              <a:solidFill>
                <a:srgbClr val="3333FF"/>
              </a:solidFill>
            </a:endParaRPr>
          </a:p>
          <a:p>
            <a:pPr algn="ctr">
              <a:spcBef>
                <a:spcPct val="50000"/>
              </a:spcBef>
            </a:pPr>
            <a:endParaRPr lang="en-US" sz="2400" b="1">
              <a:solidFill>
                <a:srgbClr val="3333FF"/>
              </a:solidFill>
            </a:endParaRPr>
          </a:p>
          <a:p>
            <a:pPr algn="ctr">
              <a:spcBef>
                <a:spcPct val="50000"/>
              </a:spcBef>
            </a:pPr>
            <a:endParaRPr lang="en-US" sz="2400" b="1">
              <a:solidFill>
                <a:srgbClr val="3333FF"/>
              </a:solidFill>
            </a:endParaRPr>
          </a:p>
          <a:p>
            <a:pPr algn="ctr">
              <a:spcBef>
                <a:spcPct val="50000"/>
              </a:spcBef>
            </a:pPr>
            <a:r>
              <a:rPr lang="en-US" sz="2400" b="1">
                <a:solidFill>
                  <a:srgbClr val="3333FF"/>
                </a:solidFill>
              </a:rPr>
              <a:t>S</a:t>
            </a:r>
          </a:p>
          <a:p>
            <a:pPr algn="ctr">
              <a:spcBef>
                <a:spcPct val="50000"/>
              </a:spcBef>
            </a:pPr>
            <a:r>
              <a:rPr lang="en-US" sz="2400" b="1">
                <a:solidFill>
                  <a:srgbClr val="3333FF"/>
                </a:solidFill>
              </a:rPr>
              <a:t>P</a:t>
            </a:r>
          </a:p>
          <a:p>
            <a:pPr algn="ctr">
              <a:spcBef>
                <a:spcPct val="50000"/>
              </a:spcBef>
            </a:pPr>
            <a:r>
              <a:rPr lang="en-US" sz="2400" b="1">
                <a:solidFill>
                  <a:srgbClr val="3333FF"/>
                </a:solidFill>
              </a:rPr>
              <a:t>E</a:t>
            </a:r>
          </a:p>
          <a:p>
            <a:pPr algn="ctr">
              <a:spcBef>
                <a:spcPct val="50000"/>
              </a:spcBef>
            </a:pPr>
            <a:r>
              <a:rPr lang="en-US" sz="2400" b="1">
                <a:solidFill>
                  <a:srgbClr val="3333FF"/>
                </a:solidFill>
              </a:rPr>
              <a:t>C</a:t>
            </a:r>
          </a:p>
          <a:p>
            <a:pPr algn="ctr">
              <a:spcBef>
                <a:spcPct val="50000"/>
              </a:spcBef>
            </a:pPr>
            <a:r>
              <a:rPr lang="en-US" sz="2400" b="1">
                <a:solidFill>
                  <a:srgbClr val="3333FF"/>
                </a:solidFill>
              </a:rPr>
              <a:t>K</a:t>
            </a:r>
          </a:p>
        </p:txBody>
      </p:sp>
      <p:sp>
        <p:nvSpPr>
          <p:cNvPr id="54276" name="Text Box 6"/>
          <p:cNvSpPr txBox="1">
            <a:spLocks noChangeArrowheads="1"/>
          </p:cNvSpPr>
          <p:nvPr/>
        </p:nvSpPr>
        <p:spPr bwMode="auto">
          <a:xfrm>
            <a:off x="7848600" y="0"/>
            <a:ext cx="1295400" cy="7219950"/>
          </a:xfrm>
          <a:prstGeom prst="rect">
            <a:avLst/>
          </a:prstGeom>
          <a:noFill/>
          <a:ln w="9525">
            <a:noFill/>
            <a:miter lim="800000"/>
            <a:headEnd/>
            <a:tailEnd/>
          </a:ln>
        </p:spPr>
        <p:txBody>
          <a:bodyPr>
            <a:spAutoFit/>
          </a:bodyPr>
          <a:lstStyle/>
          <a:p>
            <a:pPr algn="ctr">
              <a:spcBef>
                <a:spcPct val="50000"/>
              </a:spcBef>
            </a:pPr>
            <a:r>
              <a:rPr lang="en-US" sz="2400" b="1">
                <a:solidFill>
                  <a:srgbClr val="3333FF"/>
                </a:solidFill>
              </a:rPr>
              <a:t>R</a:t>
            </a:r>
          </a:p>
          <a:p>
            <a:pPr algn="ctr">
              <a:spcBef>
                <a:spcPct val="50000"/>
              </a:spcBef>
            </a:pPr>
            <a:r>
              <a:rPr lang="en-US" sz="2400" b="1">
                <a:solidFill>
                  <a:srgbClr val="3333FF"/>
                </a:solidFill>
              </a:rPr>
              <a:t>I</a:t>
            </a:r>
          </a:p>
          <a:p>
            <a:pPr algn="ctr">
              <a:spcBef>
                <a:spcPct val="50000"/>
              </a:spcBef>
            </a:pPr>
            <a:r>
              <a:rPr lang="en-US" sz="2400" b="1">
                <a:solidFill>
                  <a:srgbClr val="3333FF"/>
                </a:solidFill>
              </a:rPr>
              <a:t>M</a:t>
            </a:r>
          </a:p>
          <a:p>
            <a:pPr algn="ctr">
              <a:spcBef>
                <a:spcPct val="50000"/>
              </a:spcBef>
            </a:pPr>
            <a:endParaRPr lang="en-US" sz="2400" b="1">
              <a:solidFill>
                <a:srgbClr val="3333FF"/>
              </a:solidFill>
            </a:endParaRPr>
          </a:p>
          <a:p>
            <a:pPr algn="ctr">
              <a:spcBef>
                <a:spcPct val="50000"/>
              </a:spcBef>
            </a:pPr>
            <a:endParaRPr lang="en-US" sz="2400" b="1">
              <a:solidFill>
                <a:srgbClr val="3333FF"/>
              </a:solidFill>
            </a:endParaRPr>
          </a:p>
          <a:p>
            <a:pPr algn="ctr">
              <a:spcBef>
                <a:spcPct val="50000"/>
              </a:spcBef>
            </a:pPr>
            <a:r>
              <a:rPr lang="en-US" sz="2000" b="1">
                <a:solidFill>
                  <a:srgbClr val="3333FF"/>
                </a:solidFill>
              </a:rPr>
              <a:t>N</a:t>
            </a:r>
          </a:p>
          <a:p>
            <a:pPr algn="ctr">
              <a:spcBef>
                <a:spcPct val="50000"/>
              </a:spcBef>
            </a:pPr>
            <a:r>
              <a:rPr lang="en-US" sz="2000" b="1">
                <a:solidFill>
                  <a:srgbClr val="3333FF"/>
                </a:solidFill>
              </a:rPr>
              <a:t>U</a:t>
            </a:r>
          </a:p>
          <a:p>
            <a:pPr algn="ctr">
              <a:spcBef>
                <a:spcPct val="50000"/>
              </a:spcBef>
            </a:pPr>
            <a:r>
              <a:rPr lang="en-US" sz="2000" b="1">
                <a:solidFill>
                  <a:srgbClr val="3333FF"/>
                </a:solidFill>
              </a:rPr>
              <a:t>C</a:t>
            </a:r>
          </a:p>
          <a:p>
            <a:pPr algn="ctr">
              <a:spcBef>
                <a:spcPct val="50000"/>
              </a:spcBef>
            </a:pPr>
            <a:r>
              <a:rPr lang="en-US" sz="2000" b="1">
                <a:solidFill>
                  <a:srgbClr val="3333FF"/>
                </a:solidFill>
              </a:rPr>
              <a:t>L</a:t>
            </a:r>
          </a:p>
          <a:p>
            <a:pPr algn="ctr">
              <a:spcBef>
                <a:spcPct val="50000"/>
              </a:spcBef>
            </a:pPr>
            <a:r>
              <a:rPr lang="en-US" sz="2000" b="1">
                <a:solidFill>
                  <a:srgbClr val="3333FF"/>
                </a:solidFill>
              </a:rPr>
              <a:t>E</a:t>
            </a:r>
          </a:p>
          <a:p>
            <a:pPr algn="ctr">
              <a:spcBef>
                <a:spcPct val="50000"/>
              </a:spcBef>
            </a:pPr>
            <a:r>
              <a:rPr lang="en-US" sz="2000" b="1">
                <a:solidFill>
                  <a:srgbClr val="3333FF"/>
                </a:solidFill>
              </a:rPr>
              <a:t>O</a:t>
            </a:r>
          </a:p>
          <a:p>
            <a:pPr algn="ctr">
              <a:spcBef>
                <a:spcPct val="50000"/>
              </a:spcBef>
            </a:pPr>
            <a:r>
              <a:rPr lang="en-US" sz="2000" b="1">
                <a:solidFill>
                  <a:srgbClr val="3333FF"/>
                </a:solidFill>
              </a:rPr>
              <a:t>L</a:t>
            </a:r>
          </a:p>
          <a:p>
            <a:pPr algn="ctr">
              <a:spcBef>
                <a:spcPct val="50000"/>
              </a:spcBef>
            </a:pPr>
            <a:r>
              <a:rPr lang="en-US" sz="2000" b="1">
                <a:solidFill>
                  <a:srgbClr val="3333FF"/>
                </a:solidFill>
              </a:rPr>
              <a:t>A</a:t>
            </a:r>
          </a:p>
          <a:p>
            <a:pPr algn="ctr">
              <a:spcBef>
                <a:spcPct val="50000"/>
              </a:spcBef>
            </a:pPr>
            <a:r>
              <a:rPr lang="en-US" sz="2000" b="1">
                <a:solidFill>
                  <a:srgbClr val="3333FF"/>
                </a:solidFill>
              </a:rPr>
              <a:t>R</a:t>
            </a:r>
          </a:p>
          <a:p>
            <a:pPr>
              <a:spcBef>
                <a:spcPct val="50000"/>
              </a:spcBef>
            </a:pPr>
            <a:endParaRPr lang="en-US" sz="2000" b="1">
              <a:solidFill>
                <a:srgbClr val="3333FF"/>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lstStyle/>
          <a:p>
            <a:endParaRPr lang="sr-Latn-CS"/>
          </a:p>
        </p:txBody>
      </p:sp>
      <p:sp>
        <p:nvSpPr>
          <p:cNvPr id="51203" name="Rectangle 3"/>
          <p:cNvSpPr>
            <a:spLocks noGrp="1" noChangeArrowheads="1"/>
          </p:cNvSpPr>
          <p:nvPr>
            <p:ph type="title"/>
          </p:nvPr>
        </p:nvSpPr>
        <p:spPr>
          <a:xfrm>
            <a:off x="571472" y="274638"/>
            <a:ext cx="8115328" cy="1082660"/>
          </a:xfrm>
        </p:spPr>
        <p:txBody>
          <a:bodyPr rtlCol="0">
            <a:noAutofit/>
          </a:bodyPr>
          <a:lstStyle/>
          <a:p>
            <a:pPr eaLnBrk="1" fontAlgn="auto" hangingPunct="1">
              <a:spcAft>
                <a:spcPts val="0"/>
              </a:spcAft>
              <a:defRPr/>
            </a:pPr>
            <a:r>
              <a:rPr lang="en-US" dirty="0" smtClean="0">
                <a:solidFill>
                  <a:srgbClr val="0070C0"/>
                </a:solidFill>
              </a:rPr>
              <a:t>When to Consider a Diagnosis of SLE</a:t>
            </a:r>
          </a:p>
        </p:txBody>
      </p:sp>
      <p:sp>
        <p:nvSpPr>
          <p:cNvPr id="51204" name="Rectangle 4"/>
          <p:cNvSpPr>
            <a:spLocks noGrp="1" noChangeArrowheads="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Usually seen in women of childbearing age with:</a:t>
            </a:r>
          </a:p>
          <a:p>
            <a:pPr lvl="1" eaLnBrk="1" fontAlgn="auto" hangingPunct="1">
              <a:spcAft>
                <a:spcPts val="0"/>
              </a:spcAft>
              <a:buSzPct val="70000"/>
              <a:buFontTx/>
              <a:buChar char="•"/>
              <a:defRPr/>
            </a:pPr>
            <a:r>
              <a:rPr lang="en-US" dirty="0" smtClean="0"/>
              <a:t>Constitutional symptoms of fever, weight loss, malaise, and severe fatigue</a:t>
            </a:r>
          </a:p>
          <a:p>
            <a:pPr lvl="1" eaLnBrk="1" fontAlgn="auto" hangingPunct="1">
              <a:spcAft>
                <a:spcPts val="0"/>
              </a:spcAft>
              <a:buSzPct val="70000"/>
              <a:buFontTx/>
              <a:buChar char="•"/>
              <a:defRPr/>
            </a:pPr>
            <a:r>
              <a:rPr lang="en-US" dirty="0" smtClean="0"/>
              <a:t>Skin rash and/or </a:t>
            </a:r>
            <a:r>
              <a:rPr lang="en-US" dirty="0" err="1" smtClean="0"/>
              <a:t>stomatitis</a:t>
            </a:r>
            <a:endParaRPr lang="en-US" dirty="0" smtClean="0"/>
          </a:p>
          <a:p>
            <a:pPr lvl="1" eaLnBrk="1" fontAlgn="auto" hangingPunct="1">
              <a:spcAft>
                <a:spcPts val="0"/>
              </a:spcAft>
              <a:buSzPct val="70000"/>
              <a:buFontTx/>
              <a:buChar char="•"/>
              <a:defRPr/>
            </a:pPr>
            <a:r>
              <a:rPr lang="en-US" dirty="0" smtClean="0"/>
              <a:t>Arthritis</a:t>
            </a:r>
          </a:p>
          <a:p>
            <a:pPr lvl="1" eaLnBrk="1" fontAlgn="auto" hangingPunct="1">
              <a:spcAft>
                <a:spcPts val="0"/>
              </a:spcAft>
              <a:buSzPct val="70000"/>
              <a:buFontTx/>
              <a:buChar char="•"/>
              <a:defRPr/>
            </a:pPr>
            <a:r>
              <a:rPr lang="en-US" dirty="0" smtClean="0"/>
              <a:t>Renal disease</a:t>
            </a:r>
          </a:p>
          <a:p>
            <a:pPr lvl="1" eaLnBrk="1" fontAlgn="auto" hangingPunct="1">
              <a:spcAft>
                <a:spcPts val="0"/>
              </a:spcAft>
              <a:buSzPct val="70000"/>
              <a:buFontTx/>
              <a:buChar char="•"/>
              <a:defRPr/>
            </a:pPr>
            <a:r>
              <a:rPr lang="en-US" dirty="0" err="1" smtClean="0"/>
              <a:t>Cytopenias</a:t>
            </a:r>
            <a:endParaRPr lang="en-US" dirty="0" smtClean="0"/>
          </a:p>
          <a:p>
            <a:pPr eaLnBrk="1" fontAlgn="auto" hangingPunct="1">
              <a:spcAft>
                <a:spcPts val="0"/>
              </a:spcAft>
              <a:buFont typeface="Arial" pitchFamily="34" charset="0"/>
              <a:buChar char="•"/>
              <a:defRPr/>
            </a:pPr>
            <a:r>
              <a:rPr lang="en-US" dirty="0" smtClean="0"/>
              <a:t>Although 90% of patients are female, SLE can be seen at any age in either sex</a:t>
            </a:r>
          </a:p>
          <a:p>
            <a:pPr lvl="1" eaLnBrk="1" fontAlgn="auto" hangingPunct="1">
              <a:spcAft>
                <a:spcPts val="0"/>
              </a:spcAft>
              <a:buSzPct val="70000"/>
              <a:buFontTx/>
              <a:buChar char="•"/>
              <a:defRPr/>
            </a:pPr>
            <a:endParaRPr lang="en-US" dirty="0" smtClean="0"/>
          </a:p>
          <a:p>
            <a:pPr eaLnBrk="1" fontAlgn="auto" hangingPunct="1">
              <a:spcAft>
                <a:spcPts val="0"/>
              </a:spcAft>
              <a:buClr>
                <a:srgbClr val="FDFF2A"/>
              </a:buClr>
              <a:buFont typeface="Arial" pitchFamily="34" charset="0"/>
              <a:buChar char="•"/>
              <a:defRPr/>
            </a:pPr>
            <a:endParaRPr lang="en-US" dirty="0" smtClean="0"/>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malar5"/>
          <p:cNvPicPr>
            <a:picLocks noChangeAspect="1" noChangeArrowheads="1"/>
          </p:cNvPicPr>
          <p:nvPr/>
        </p:nvPicPr>
        <p:blipFill>
          <a:blip r:embed="rId3" cstate="print"/>
          <a:srcRect/>
          <a:stretch>
            <a:fillRect/>
          </a:stretch>
        </p:blipFill>
        <p:spPr bwMode="auto">
          <a:xfrm>
            <a:off x="0" y="0"/>
            <a:ext cx="4495800" cy="2832100"/>
          </a:xfrm>
          <a:prstGeom prst="rect">
            <a:avLst/>
          </a:prstGeom>
          <a:noFill/>
          <a:ln w="9525">
            <a:noFill/>
            <a:miter lim="800000"/>
            <a:headEnd/>
            <a:tailEnd/>
          </a:ln>
        </p:spPr>
      </p:pic>
      <p:pic>
        <p:nvPicPr>
          <p:cNvPr id="56324" name="Picture 6" descr="malar1"/>
          <p:cNvPicPr>
            <a:picLocks noChangeAspect="1" noChangeArrowheads="1"/>
          </p:cNvPicPr>
          <p:nvPr/>
        </p:nvPicPr>
        <p:blipFill>
          <a:blip r:embed="rId4" cstate="print"/>
          <a:srcRect/>
          <a:stretch>
            <a:fillRect/>
          </a:stretch>
        </p:blipFill>
        <p:spPr bwMode="auto">
          <a:xfrm>
            <a:off x="0" y="2724150"/>
            <a:ext cx="5619750" cy="4133850"/>
          </a:xfrm>
          <a:prstGeom prst="rect">
            <a:avLst/>
          </a:prstGeom>
          <a:noFill/>
          <a:ln w="9525">
            <a:noFill/>
            <a:miter lim="800000"/>
            <a:headEnd/>
            <a:tailEnd/>
          </a:ln>
        </p:spPr>
      </p:pic>
      <p:pic>
        <p:nvPicPr>
          <p:cNvPr id="56325" name="Picture 7" descr="malar2"/>
          <p:cNvPicPr>
            <a:picLocks noChangeAspect="1" noChangeArrowheads="1"/>
          </p:cNvPicPr>
          <p:nvPr/>
        </p:nvPicPr>
        <p:blipFill>
          <a:blip r:embed="rId5" cstate="print"/>
          <a:srcRect/>
          <a:stretch>
            <a:fillRect/>
          </a:stretch>
        </p:blipFill>
        <p:spPr bwMode="auto">
          <a:xfrm>
            <a:off x="7448550" y="1219200"/>
            <a:ext cx="1695450" cy="2293938"/>
          </a:xfrm>
          <a:prstGeom prst="rect">
            <a:avLst/>
          </a:prstGeom>
          <a:noFill/>
          <a:ln w="9525">
            <a:noFill/>
            <a:miter lim="800000"/>
            <a:headEnd/>
            <a:tailEnd/>
          </a:ln>
        </p:spPr>
      </p:pic>
      <p:pic>
        <p:nvPicPr>
          <p:cNvPr id="56326" name="Picture 9" descr="malar4"/>
          <p:cNvPicPr>
            <a:picLocks noChangeAspect="1" noChangeArrowheads="1"/>
          </p:cNvPicPr>
          <p:nvPr/>
        </p:nvPicPr>
        <p:blipFill>
          <a:blip r:embed="rId6" cstate="print"/>
          <a:srcRect/>
          <a:stretch>
            <a:fillRect/>
          </a:stretch>
        </p:blipFill>
        <p:spPr bwMode="auto">
          <a:xfrm>
            <a:off x="6705600" y="0"/>
            <a:ext cx="2438400" cy="1230313"/>
          </a:xfrm>
          <a:prstGeom prst="rect">
            <a:avLst/>
          </a:prstGeom>
          <a:noFill/>
          <a:ln w="9525">
            <a:noFill/>
            <a:miter lim="800000"/>
            <a:headEnd/>
            <a:tailEnd/>
          </a:ln>
        </p:spPr>
      </p:pic>
      <p:pic>
        <p:nvPicPr>
          <p:cNvPr id="56327" name="Picture 10" descr="malar3"/>
          <p:cNvPicPr>
            <a:picLocks noChangeAspect="1" noChangeArrowheads="1"/>
          </p:cNvPicPr>
          <p:nvPr/>
        </p:nvPicPr>
        <p:blipFill>
          <a:blip r:embed="rId7" cstate="print"/>
          <a:srcRect/>
          <a:stretch>
            <a:fillRect/>
          </a:stretch>
        </p:blipFill>
        <p:spPr bwMode="auto">
          <a:xfrm>
            <a:off x="4067175" y="3476625"/>
            <a:ext cx="5076825" cy="3381375"/>
          </a:xfrm>
          <a:prstGeom prst="rect">
            <a:avLst/>
          </a:prstGeom>
          <a:noFill/>
          <a:ln w="9525">
            <a:noFill/>
            <a:miter lim="800000"/>
            <a:headEnd/>
            <a:tailEnd/>
          </a:ln>
        </p:spPr>
      </p:pic>
      <p:pic>
        <p:nvPicPr>
          <p:cNvPr id="56328" name="Picture 9" descr="http://upload.wikimedia.org/wikipedia/commons/6/6c/Lupus_facial_rash.jpg"/>
          <p:cNvPicPr>
            <a:picLocks noChangeAspect="1" noChangeArrowheads="1"/>
          </p:cNvPicPr>
          <p:nvPr/>
        </p:nvPicPr>
        <p:blipFill>
          <a:blip r:embed="rId8" cstate="print"/>
          <a:srcRect/>
          <a:stretch>
            <a:fillRect/>
          </a:stretch>
        </p:blipFill>
        <p:spPr bwMode="auto">
          <a:xfrm>
            <a:off x="4572000" y="857232"/>
            <a:ext cx="2643206" cy="22479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f006034"/>
          <p:cNvPicPr>
            <a:picLocks noChangeAspect="1" noChangeArrowheads="1"/>
          </p:cNvPicPr>
          <p:nvPr/>
        </p:nvPicPr>
        <p:blipFill>
          <a:blip r:embed="rId3" cstate="print"/>
          <a:srcRect/>
          <a:stretch>
            <a:fillRect/>
          </a:stretch>
        </p:blipFill>
        <p:spPr bwMode="auto">
          <a:xfrm>
            <a:off x="5486400" y="0"/>
            <a:ext cx="3279775" cy="3962400"/>
          </a:xfrm>
          <a:prstGeom prst="rect">
            <a:avLst/>
          </a:prstGeom>
          <a:noFill/>
          <a:ln w="9525">
            <a:noFill/>
            <a:miter lim="800000"/>
            <a:headEnd/>
            <a:tailEnd/>
          </a:ln>
        </p:spPr>
      </p:pic>
      <p:pic>
        <p:nvPicPr>
          <p:cNvPr id="57347" name="Picture 6" descr="f006033"/>
          <p:cNvPicPr>
            <a:picLocks noChangeAspect="1" noChangeArrowheads="1"/>
          </p:cNvPicPr>
          <p:nvPr/>
        </p:nvPicPr>
        <p:blipFill>
          <a:blip r:embed="rId4" cstate="print"/>
          <a:srcRect/>
          <a:stretch>
            <a:fillRect/>
          </a:stretch>
        </p:blipFill>
        <p:spPr bwMode="auto">
          <a:xfrm>
            <a:off x="5486400" y="3962400"/>
            <a:ext cx="3276600" cy="2171700"/>
          </a:xfrm>
          <a:prstGeom prst="rect">
            <a:avLst/>
          </a:prstGeom>
          <a:noFill/>
          <a:ln w="9525">
            <a:noFill/>
            <a:miter lim="800000"/>
            <a:headEnd/>
            <a:tailEnd/>
          </a:ln>
        </p:spPr>
      </p:pic>
      <p:pic>
        <p:nvPicPr>
          <p:cNvPr id="57348" name="Picture 7"/>
          <p:cNvPicPr>
            <a:picLocks noChangeAspect="1" noChangeArrowheads="1"/>
          </p:cNvPicPr>
          <p:nvPr/>
        </p:nvPicPr>
        <p:blipFill>
          <a:blip r:embed="rId5" cstate="print"/>
          <a:srcRect/>
          <a:stretch>
            <a:fillRect/>
          </a:stretch>
        </p:blipFill>
        <p:spPr bwMode="auto">
          <a:xfrm>
            <a:off x="304800" y="0"/>
            <a:ext cx="4519613" cy="6096000"/>
          </a:xfrm>
          <a:prstGeom prst="rect">
            <a:avLst/>
          </a:prstGeom>
          <a:noFill/>
          <a:ln w="9525">
            <a:noFill/>
            <a:miter lim="800000"/>
            <a:headEnd/>
            <a:tailEnd/>
          </a:ln>
        </p:spPr>
      </p:pic>
      <p:sp>
        <p:nvSpPr>
          <p:cNvPr id="57349" name="Text Box 8"/>
          <p:cNvSpPr txBox="1">
            <a:spLocks noChangeArrowheads="1"/>
          </p:cNvSpPr>
          <p:nvPr/>
        </p:nvSpPr>
        <p:spPr bwMode="auto">
          <a:xfrm>
            <a:off x="304800" y="6172200"/>
            <a:ext cx="3657600" cy="461665"/>
          </a:xfrm>
          <a:prstGeom prst="rect">
            <a:avLst/>
          </a:prstGeom>
          <a:noFill/>
          <a:ln w="9525">
            <a:noFill/>
            <a:miter lim="800000"/>
            <a:headEnd/>
            <a:tailEnd/>
          </a:ln>
        </p:spPr>
        <p:txBody>
          <a:bodyPr>
            <a:spAutoFit/>
          </a:bodyPr>
          <a:lstStyle/>
          <a:p>
            <a:pPr algn="ctr">
              <a:spcBef>
                <a:spcPct val="50000"/>
              </a:spcBef>
            </a:pPr>
            <a:r>
              <a:rPr lang="en-US" sz="2400" dirty="0">
                <a:solidFill>
                  <a:srgbClr val="3333FF"/>
                </a:solidFill>
              </a:rPr>
              <a:t>SLE, SKIN</a:t>
            </a:r>
          </a:p>
        </p:txBody>
      </p:sp>
      <p:sp>
        <p:nvSpPr>
          <p:cNvPr id="57350" name="Text Box 9"/>
          <p:cNvSpPr txBox="1">
            <a:spLocks noChangeArrowheads="1"/>
          </p:cNvSpPr>
          <p:nvPr/>
        </p:nvSpPr>
        <p:spPr bwMode="auto">
          <a:xfrm>
            <a:off x="4572000" y="6172200"/>
            <a:ext cx="4572000" cy="461665"/>
          </a:xfrm>
          <a:prstGeom prst="rect">
            <a:avLst/>
          </a:prstGeom>
          <a:noFill/>
          <a:ln w="9525">
            <a:noFill/>
            <a:miter lim="800000"/>
            <a:headEnd/>
            <a:tailEnd/>
          </a:ln>
        </p:spPr>
        <p:txBody>
          <a:bodyPr>
            <a:spAutoFit/>
          </a:bodyPr>
          <a:lstStyle/>
          <a:p>
            <a:pPr algn="ctr">
              <a:spcBef>
                <a:spcPct val="50000"/>
              </a:spcBef>
            </a:pPr>
            <a:r>
              <a:rPr lang="en-US" sz="2400" dirty="0">
                <a:solidFill>
                  <a:srgbClr val="2B67AF"/>
                </a:solidFill>
              </a:rPr>
              <a:t>SLE, GLOMERULUS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f006037"/>
          <p:cNvPicPr>
            <a:picLocks noChangeAspect="1" noChangeArrowheads="1"/>
          </p:cNvPicPr>
          <p:nvPr/>
        </p:nvPicPr>
        <p:blipFill>
          <a:blip r:embed="rId3" cstate="print"/>
          <a:srcRect/>
          <a:stretch>
            <a:fillRect/>
          </a:stretch>
        </p:blipFill>
        <p:spPr bwMode="auto">
          <a:xfrm>
            <a:off x="1066800" y="0"/>
            <a:ext cx="67183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21" y="58739"/>
          <a:ext cx="8605838" cy="6747344"/>
        </p:xfrm>
        <a:graphic>
          <a:graphicData uri="http://schemas.openxmlformats.org/drawingml/2006/table">
            <a:tbl>
              <a:tblPr/>
              <a:tblGrid>
                <a:gridCol w="7825942"/>
                <a:gridCol w="779896"/>
              </a:tblGrid>
              <a:tr h="941369">
                <a:tc gridSpan="2">
                  <a:txBody>
                    <a:bodyPr/>
                    <a:lstStyle/>
                    <a:p>
                      <a:pPr algn="ctr" fontAlgn="t"/>
                      <a:r>
                        <a:rPr lang="en-US" sz="4000" b="0" dirty="0" smtClean="0">
                          <a:solidFill>
                            <a:srgbClr val="2B67AF"/>
                          </a:solidFill>
                          <a:latin typeface="+mj-lt"/>
                        </a:rPr>
                        <a:t>Clinical </a:t>
                      </a:r>
                      <a:r>
                        <a:rPr lang="en-US" sz="4000" b="0" dirty="0">
                          <a:solidFill>
                            <a:srgbClr val="2B67AF"/>
                          </a:solidFill>
                          <a:latin typeface="+mj-lt"/>
                        </a:rPr>
                        <a:t>and Pathologic Manifestations of </a:t>
                      </a:r>
                      <a:r>
                        <a:rPr lang="en-US" sz="4000" b="0" dirty="0" smtClean="0">
                          <a:solidFill>
                            <a:srgbClr val="2B67AF"/>
                          </a:solidFill>
                          <a:latin typeface="+mj-lt"/>
                        </a:rPr>
                        <a:t>S</a:t>
                      </a:r>
                      <a:r>
                        <a:rPr lang="hr-HR" sz="4000" b="0" dirty="0" smtClean="0">
                          <a:solidFill>
                            <a:srgbClr val="2B67AF"/>
                          </a:solidFill>
                          <a:latin typeface="+mj-lt"/>
                        </a:rPr>
                        <a:t>LE</a:t>
                      </a:r>
                      <a:endParaRPr lang="en-US" sz="4000" b="0" dirty="0">
                        <a:solidFill>
                          <a:srgbClr val="2B67AF"/>
                        </a:solidFill>
                        <a:latin typeface="+mj-lt"/>
                      </a:endParaRPr>
                    </a:p>
                  </a:txBody>
                  <a:tcPr marL="18780" marR="18780" marT="18782" marB="18782" anchor="ctr">
                    <a:lnL>
                      <a:noFill/>
                    </a:lnL>
                    <a:lnR>
                      <a:noFill/>
                    </a:lnR>
                    <a:lnT>
                      <a:noFill/>
                    </a:lnT>
                    <a:lnB>
                      <a:noFill/>
                    </a:lnB>
                  </a:tcPr>
                </a:tc>
                <a:tc hMerge="1">
                  <a:txBody>
                    <a:bodyPr/>
                    <a:lstStyle/>
                    <a:p>
                      <a:endParaRPr lang="en-US"/>
                    </a:p>
                  </a:txBody>
                  <a:tcPr/>
                </a:tc>
              </a:tr>
              <a:tr h="355120">
                <a:tc>
                  <a:txBody>
                    <a:bodyPr/>
                    <a:lstStyle/>
                    <a:p>
                      <a:r>
                        <a:rPr lang="en-US" sz="2000" b="1" dirty="0">
                          <a:solidFill>
                            <a:schemeClr val="tx1"/>
                          </a:solidFill>
                        </a:rPr>
                        <a:t>Clinical Manifestation</a:t>
                      </a:r>
                    </a:p>
                  </a:txBody>
                  <a:tcPr marL="18780" marR="18780" marT="18782" marB="18782" anchor="b">
                    <a:lnL>
                      <a:noFill/>
                    </a:lnL>
                    <a:lnR>
                      <a:noFill/>
                    </a:lnR>
                    <a:lnT>
                      <a:noFill/>
                    </a:lnT>
                    <a:lnB>
                      <a:noFill/>
                    </a:lnB>
                  </a:tcPr>
                </a:tc>
                <a:tc>
                  <a:txBody>
                    <a:bodyPr/>
                    <a:lstStyle/>
                    <a:p>
                      <a:pPr algn="ctr"/>
                      <a:r>
                        <a:rPr lang="hr-HR" sz="1800" b="1" dirty="0" smtClean="0">
                          <a:solidFill>
                            <a:schemeClr val="tx1"/>
                          </a:solidFill>
                        </a:rPr>
                        <a:t>%</a:t>
                      </a:r>
                      <a:endParaRPr lang="en-US" sz="1800" b="1" dirty="0">
                        <a:solidFill>
                          <a:schemeClr val="tx1"/>
                        </a:solidFill>
                      </a:endParaRPr>
                    </a:p>
                  </a:txBody>
                  <a:tcPr marL="18780" marR="18780" marT="18782" marB="18782" anchor="b">
                    <a:lnL>
                      <a:noFill/>
                    </a:lnL>
                    <a:lnR>
                      <a:noFill/>
                    </a:lnR>
                    <a:lnT>
                      <a:noFill/>
                    </a:lnT>
                    <a:lnB>
                      <a:noFill/>
                    </a:lnB>
                  </a:tcPr>
                </a:tc>
              </a:tr>
              <a:tr h="314313">
                <a:tc>
                  <a:txBody>
                    <a:bodyPr/>
                    <a:lstStyle/>
                    <a:p>
                      <a:r>
                        <a:rPr lang="en-US" sz="2000" b="0" dirty="0" smtClean="0">
                          <a:solidFill>
                            <a:schemeClr val="tx1"/>
                          </a:solidFill>
                        </a:rPr>
                        <a:t>Hematologic</a:t>
                      </a:r>
                      <a:r>
                        <a:rPr lang="hr-HR" sz="2000" b="0" dirty="0" smtClean="0">
                          <a:solidFill>
                            <a:schemeClr val="tx1"/>
                          </a:solidFill>
                        </a:rPr>
                        <a:t> (cytopenias)</a:t>
                      </a:r>
                      <a:endParaRPr lang="en-US" sz="2000" b="0" dirty="0">
                        <a:solidFill>
                          <a:schemeClr val="tx1"/>
                        </a:solidFill>
                      </a:endParaRPr>
                    </a:p>
                  </a:txBody>
                  <a:tcPr marL="18780" marR="18780" marT="18782" marB="18782">
                    <a:lnL>
                      <a:noFill/>
                    </a:lnL>
                    <a:lnR>
                      <a:noFill/>
                    </a:lnR>
                    <a:lnT>
                      <a:noFill/>
                    </a:lnT>
                    <a:lnB>
                      <a:noFill/>
                    </a:lnB>
                  </a:tcPr>
                </a:tc>
                <a:tc>
                  <a:txBody>
                    <a:bodyPr/>
                    <a:lstStyle/>
                    <a:p>
                      <a:pPr algn="ctr"/>
                      <a:r>
                        <a:rPr lang="en-US" sz="1800" b="0" dirty="0">
                          <a:solidFill>
                            <a:schemeClr val="tx1"/>
                          </a:solidFill>
                        </a:rPr>
                        <a:t>100</a:t>
                      </a:r>
                    </a:p>
                  </a:txBody>
                  <a:tcPr marL="18780" marR="18780" marT="18782" marB="18782">
                    <a:lnL>
                      <a:noFill/>
                    </a:lnL>
                    <a:lnR>
                      <a:noFill/>
                    </a:lnR>
                    <a:lnT>
                      <a:noFill/>
                    </a:lnT>
                    <a:lnB>
                      <a:noFill/>
                    </a:lnB>
                  </a:tcPr>
                </a:tc>
              </a:tr>
              <a:tr h="314313">
                <a:tc>
                  <a:txBody>
                    <a:bodyPr/>
                    <a:lstStyle/>
                    <a:p>
                      <a:r>
                        <a:rPr lang="en-US" sz="2000" b="0" dirty="0">
                          <a:solidFill>
                            <a:schemeClr val="tx1"/>
                          </a:solidFill>
                        </a:rPr>
                        <a:t>Arthritis</a:t>
                      </a:r>
                    </a:p>
                  </a:txBody>
                  <a:tcPr marL="18780" marR="18780" marT="18782" marB="18782">
                    <a:lnL>
                      <a:noFill/>
                    </a:lnL>
                    <a:lnR>
                      <a:noFill/>
                    </a:lnR>
                    <a:lnT>
                      <a:noFill/>
                    </a:lnT>
                    <a:lnB>
                      <a:noFill/>
                    </a:lnB>
                  </a:tcPr>
                </a:tc>
                <a:tc>
                  <a:txBody>
                    <a:bodyPr/>
                    <a:lstStyle/>
                    <a:p>
                      <a:pPr algn="ctr"/>
                      <a:r>
                        <a:rPr lang="en-US" sz="1800" b="0" dirty="0">
                          <a:solidFill>
                            <a:schemeClr val="tx1"/>
                          </a:solidFill>
                        </a:rPr>
                        <a:t>90</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a:solidFill>
                            <a:schemeClr val="tx1"/>
                          </a:solidFill>
                        </a:rPr>
                        <a:t>Skin</a:t>
                      </a:r>
                    </a:p>
                  </a:txBody>
                  <a:tcPr marL="18780" marR="18780" marT="18782" marB="18782">
                    <a:lnL>
                      <a:noFill/>
                    </a:lnL>
                    <a:lnR>
                      <a:noFill/>
                    </a:lnR>
                    <a:lnT>
                      <a:noFill/>
                    </a:lnT>
                    <a:lnB>
                      <a:noFill/>
                    </a:lnB>
                  </a:tcPr>
                </a:tc>
                <a:tc>
                  <a:txBody>
                    <a:bodyPr/>
                    <a:lstStyle/>
                    <a:p>
                      <a:pPr algn="ctr"/>
                      <a:r>
                        <a:rPr lang="en-US" sz="1800" b="0" dirty="0">
                          <a:solidFill>
                            <a:schemeClr val="tx1"/>
                          </a:solidFill>
                        </a:rPr>
                        <a:t>85</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a:solidFill>
                            <a:schemeClr val="tx1"/>
                          </a:solidFill>
                        </a:rPr>
                        <a:t>Fever</a:t>
                      </a:r>
                    </a:p>
                  </a:txBody>
                  <a:tcPr marL="18780" marR="18780" marT="18782" marB="18782">
                    <a:lnL>
                      <a:noFill/>
                    </a:lnL>
                    <a:lnR>
                      <a:noFill/>
                    </a:lnR>
                    <a:lnT>
                      <a:noFill/>
                    </a:lnT>
                    <a:lnB>
                      <a:noFill/>
                    </a:lnB>
                  </a:tcPr>
                </a:tc>
                <a:tc>
                  <a:txBody>
                    <a:bodyPr/>
                    <a:lstStyle/>
                    <a:p>
                      <a:pPr algn="ctr"/>
                      <a:r>
                        <a:rPr lang="en-US" sz="1800" b="0" dirty="0">
                          <a:solidFill>
                            <a:schemeClr val="tx1"/>
                          </a:solidFill>
                        </a:rPr>
                        <a:t>83</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a:solidFill>
                            <a:schemeClr val="tx1"/>
                          </a:solidFill>
                        </a:rPr>
                        <a:t>Fatigue</a:t>
                      </a:r>
                    </a:p>
                  </a:txBody>
                  <a:tcPr marL="18780" marR="18780" marT="18782" marB="18782">
                    <a:lnL>
                      <a:noFill/>
                    </a:lnL>
                    <a:lnR>
                      <a:noFill/>
                    </a:lnR>
                    <a:lnT>
                      <a:noFill/>
                    </a:lnT>
                    <a:lnB>
                      <a:noFill/>
                    </a:lnB>
                  </a:tcPr>
                </a:tc>
                <a:tc>
                  <a:txBody>
                    <a:bodyPr/>
                    <a:lstStyle/>
                    <a:p>
                      <a:pPr algn="ctr"/>
                      <a:r>
                        <a:rPr lang="en-US" sz="1800" b="0" dirty="0">
                          <a:solidFill>
                            <a:schemeClr val="tx1"/>
                          </a:solidFill>
                        </a:rPr>
                        <a:t>81</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a:solidFill>
                            <a:schemeClr val="tx1"/>
                          </a:solidFill>
                        </a:rPr>
                        <a:t>Weight loss</a:t>
                      </a:r>
                    </a:p>
                  </a:txBody>
                  <a:tcPr marL="18780" marR="18780" marT="18782" marB="18782">
                    <a:lnL>
                      <a:noFill/>
                    </a:lnL>
                    <a:lnR>
                      <a:noFill/>
                    </a:lnR>
                    <a:lnT>
                      <a:noFill/>
                    </a:lnT>
                    <a:lnB>
                      <a:noFill/>
                    </a:lnB>
                  </a:tcPr>
                </a:tc>
                <a:tc>
                  <a:txBody>
                    <a:bodyPr/>
                    <a:lstStyle/>
                    <a:p>
                      <a:pPr algn="ctr"/>
                      <a:r>
                        <a:rPr lang="en-US" sz="1800" b="0" dirty="0">
                          <a:solidFill>
                            <a:schemeClr val="tx1"/>
                          </a:solidFill>
                        </a:rPr>
                        <a:t>63</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30770">
                <a:tc>
                  <a:txBody>
                    <a:bodyPr/>
                    <a:lstStyle/>
                    <a:p>
                      <a:r>
                        <a:rPr lang="hr-HR" sz="2000" b="0" dirty="0" smtClean="0">
                          <a:solidFill>
                            <a:schemeClr val="tx1"/>
                          </a:solidFill>
                        </a:rPr>
                        <a:t>Renal</a:t>
                      </a:r>
                      <a:endParaRPr lang="en-US" sz="2000" b="0" dirty="0">
                        <a:solidFill>
                          <a:schemeClr val="tx1"/>
                        </a:solidFill>
                      </a:endParaRPr>
                    </a:p>
                  </a:txBody>
                  <a:tcPr marL="18780" marR="18780" marT="18782" marB="18782">
                    <a:lnL>
                      <a:noFill/>
                    </a:lnL>
                    <a:lnR>
                      <a:noFill/>
                    </a:lnR>
                    <a:lnT>
                      <a:noFill/>
                    </a:lnT>
                    <a:lnB>
                      <a:noFill/>
                    </a:lnB>
                  </a:tcPr>
                </a:tc>
                <a:tc>
                  <a:txBody>
                    <a:bodyPr/>
                    <a:lstStyle/>
                    <a:p>
                      <a:pPr algn="ctr"/>
                      <a:r>
                        <a:rPr lang="en-US" sz="1800" b="0" dirty="0">
                          <a:solidFill>
                            <a:schemeClr val="tx1"/>
                          </a:solidFill>
                        </a:rPr>
                        <a:t>50</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a:solidFill>
                            <a:schemeClr val="tx1"/>
                          </a:solidFill>
                        </a:rPr>
                        <a:t>Central nervous system</a:t>
                      </a:r>
                    </a:p>
                  </a:txBody>
                  <a:tcPr marL="18780" marR="18780" marT="18782" marB="18782">
                    <a:lnL>
                      <a:noFill/>
                    </a:lnL>
                    <a:lnR>
                      <a:noFill/>
                    </a:lnR>
                    <a:lnT>
                      <a:noFill/>
                    </a:lnT>
                    <a:lnB>
                      <a:noFill/>
                    </a:lnB>
                  </a:tcPr>
                </a:tc>
                <a:tc>
                  <a:txBody>
                    <a:bodyPr/>
                    <a:lstStyle/>
                    <a:p>
                      <a:pPr algn="ctr"/>
                      <a:r>
                        <a:rPr lang="en-US" sz="1800" b="0" dirty="0">
                          <a:solidFill>
                            <a:schemeClr val="tx1"/>
                          </a:solidFill>
                        </a:rPr>
                        <a:t>50</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err="1">
                          <a:solidFill>
                            <a:schemeClr val="tx1"/>
                          </a:solidFill>
                        </a:rPr>
                        <a:t>Pleuritis</a:t>
                      </a:r>
                      <a:endParaRPr lang="en-US" sz="2000" b="0" dirty="0">
                        <a:solidFill>
                          <a:schemeClr val="tx1"/>
                        </a:solidFill>
                      </a:endParaRPr>
                    </a:p>
                  </a:txBody>
                  <a:tcPr marL="18780" marR="18780" marT="18782" marB="18782">
                    <a:lnL>
                      <a:noFill/>
                    </a:lnL>
                    <a:lnR>
                      <a:noFill/>
                    </a:lnR>
                    <a:lnT>
                      <a:noFill/>
                    </a:lnT>
                    <a:lnB>
                      <a:noFill/>
                    </a:lnB>
                  </a:tcPr>
                </a:tc>
                <a:tc>
                  <a:txBody>
                    <a:bodyPr/>
                    <a:lstStyle/>
                    <a:p>
                      <a:pPr algn="ctr"/>
                      <a:r>
                        <a:rPr lang="en-US" sz="1800" b="0" dirty="0">
                          <a:solidFill>
                            <a:schemeClr val="tx1"/>
                          </a:solidFill>
                        </a:rPr>
                        <a:t>46</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err="1">
                          <a:solidFill>
                            <a:schemeClr val="tx1"/>
                          </a:solidFill>
                        </a:rPr>
                        <a:t>Myalgia</a:t>
                      </a:r>
                      <a:endParaRPr lang="en-US" sz="2000" b="0" dirty="0">
                        <a:solidFill>
                          <a:schemeClr val="tx1"/>
                        </a:solidFill>
                      </a:endParaRPr>
                    </a:p>
                  </a:txBody>
                  <a:tcPr marL="18780" marR="18780" marT="18782" marB="18782">
                    <a:lnL>
                      <a:noFill/>
                    </a:lnL>
                    <a:lnR>
                      <a:noFill/>
                    </a:lnR>
                    <a:lnT>
                      <a:noFill/>
                    </a:lnT>
                    <a:lnB>
                      <a:noFill/>
                    </a:lnB>
                  </a:tcPr>
                </a:tc>
                <a:tc>
                  <a:txBody>
                    <a:bodyPr/>
                    <a:lstStyle/>
                    <a:p>
                      <a:pPr algn="ctr"/>
                      <a:r>
                        <a:rPr lang="en-US" sz="1800" b="0" dirty="0">
                          <a:solidFill>
                            <a:schemeClr val="tx1"/>
                          </a:solidFill>
                        </a:rPr>
                        <a:t>33</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0">
                <a:tc>
                  <a:txBody>
                    <a:bodyPr/>
                    <a:lstStyle/>
                    <a:p>
                      <a:r>
                        <a:rPr lang="en-US" sz="2000" b="0" dirty="0" err="1">
                          <a:solidFill>
                            <a:schemeClr val="tx1"/>
                          </a:solidFill>
                        </a:rPr>
                        <a:t>Pericarditis</a:t>
                      </a:r>
                      <a:endParaRPr lang="en-US" sz="2000" b="0" dirty="0">
                        <a:solidFill>
                          <a:schemeClr val="tx1"/>
                        </a:solidFill>
                      </a:endParaRPr>
                    </a:p>
                  </a:txBody>
                  <a:tcPr marL="18780" marR="18780" marT="18782" marB="18782">
                    <a:lnL>
                      <a:noFill/>
                    </a:lnL>
                    <a:lnR>
                      <a:noFill/>
                    </a:lnR>
                    <a:lnT>
                      <a:noFill/>
                    </a:lnT>
                    <a:lnB>
                      <a:noFill/>
                    </a:lnB>
                  </a:tcPr>
                </a:tc>
                <a:tc>
                  <a:txBody>
                    <a:bodyPr/>
                    <a:lstStyle/>
                    <a:p>
                      <a:pPr algn="ctr"/>
                      <a:r>
                        <a:rPr lang="en-US" sz="1800" b="0" dirty="0">
                          <a:solidFill>
                            <a:schemeClr val="tx1"/>
                          </a:solidFill>
                        </a:rPr>
                        <a:t>25</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a:solidFill>
                            <a:schemeClr val="tx1"/>
                          </a:solidFill>
                        </a:rPr>
                        <a:t>Gastrointestinal</a:t>
                      </a:r>
                    </a:p>
                  </a:txBody>
                  <a:tcPr marL="18780" marR="18780" marT="18782" marB="18782">
                    <a:lnL>
                      <a:noFill/>
                    </a:lnL>
                    <a:lnR>
                      <a:noFill/>
                    </a:lnR>
                    <a:lnT>
                      <a:noFill/>
                    </a:lnT>
                    <a:lnB>
                      <a:noFill/>
                    </a:lnB>
                  </a:tcPr>
                </a:tc>
                <a:tc>
                  <a:txBody>
                    <a:bodyPr/>
                    <a:lstStyle/>
                    <a:p>
                      <a:pPr algn="ctr"/>
                      <a:r>
                        <a:rPr lang="en-US" sz="1800" b="0" dirty="0">
                          <a:solidFill>
                            <a:schemeClr val="tx1"/>
                          </a:solidFill>
                        </a:rPr>
                        <a:t>21</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err="1" smtClean="0">
                          <a:solidFill>
                            <a:schemeClr val="tx1"/>
                          </a:solidFill>
                        </a:rPr>
                        <a:t>Raynaud</a:t>
                      </a:r>
                      <a:r>
                        <a:rPr lang="en-US" sz="2000" b="0" dirty="0" smtClean="0">
                          <a:solidFill>
                            <a:schemeClr val="tx1"/>
                          </a:solidFill>
                        </a:rPr>
                        <a:t> </a:t>
                      </a:r>
                      <a:r>
                        <a:rPr lang="en-US" sz="2000" b="0" dirty="0">
                          <a:solidFill>
                            <a:schemeClr val="tx1"/>
                          </a:solidFill>
                        </a:rPr>
                        <a:t>phenomenon</a:t>
                      </a:r>
                    </a:p>
                  </a:txBody>
                  <a:tcPr marL="18780" marR="18780" marT="18782" marB="18782">
                    <a:lnL>
                      <a:noFill/>
                    </a:lnL>
                    <a:lnR>
                      <a:noFill/>
                    </a:lnR>
                    <a:lnT>
                      <a:noFill/>
                    </a:lnT>
                    <a:lnB>
                      <a:noFill/>
                    </a:lnB>
                  </a:tcPr>
                </a:tc>
                <a:tc>
                  <a:txBody>
                    <a:bodyPr/>
                    <a:lstStyle/>
                    <a:p>
                      <a:pPr algn="ctr"/>
                      <a:r>
                        <a:rPr lang="en-US" sz="1800" b="0" dirty="0">
                          <a:solidFill>
                            <a:schemeClr val="tx1"/>
                          </a:solidFill>
                        </a:rPr>
                        <a:t>20</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a:solidFill>
                            <a:schemeClr val="tx1"/>
                          </a:solidFill>
                        </a:rPr>
                        <a:t>Ocular</a:t>
                      </a:r>
                    </a:p>
                  </a:txBody>
                  <a:tcPr marL="18780" marR="18780" marT="18782" marB="18782">
                    <a:lnL>
                      <a:noFill/>
                    </a:lnL>
                    <a:lnR>
                      <a:noFill/>
                    </a:lnR>
                    <a:lnT>
                      <a:noFill/>
                    </a:lnT>
                    <a:lnB>
                      <a:noFill/>
                    </a:lnB>
                  </a:tcPr>
                </a:tc>
                <a:tc>
                  <a:txBody>
                    <a:bodyPr/>
                    <a:lstStyle/>
                    <a:p>
                      <a:pPr algn="ctr"/>
                      <a:r>
                        <a:rPr lang="en-US" sz="1800" b="0" dirty="0">
                          <a:solidFill>
                            <a:schemeClr val="tx1"/>
                          </a:solidFill>
                        </a:rPr>
                        <a:t>15</a:t>
                      </a:r>
                      <a:r>
                        <a:rPr lang="en-US" sz="1800" b="0" dirty="0">
                          <a:solidFill>
                            <a:schemeClr val="tx1"/>
                          </a:solidFill>
                          <a:latin typeface="MS Mincho"/>
                        </a:rPr>
                        <a:t> </a:t>
                      </a:r>
                      <a:endParaRPr lang="en-US" sz="1800" b="0" dirty="0">
                        <a:solidFill>
                          <a:schemeClr val="tx1"/>
                        </a:solidFill>
                      </a:endParaRPr>
                    </a:p>
                  </a:txBody>
                  <a:tcPr marL="18780" marR="18780" marT="18782" marB="18782">
                    <a:lnL>
                      <a:noFill/>
                    </a:lnL>
                    <a:lnR>
                      <a:noFill/>
                    </a:lnR>
                    <a:lnT>
                      <a:noFill/>
                    </a:lnT>
                    <a:lnB>
                      <a:noFill/>
                    </a:lnB>
                  </a:tcPr>
                </a:tc>
              </a:tr>
              <a:tr h="314313">
                <a:tc>
                  <a:txBody>
                    <a:bodyPr/>
                    <a:lstStyle/>
                    <a:p>
                      <a:r>
                        <a:rPr lang="en-US" sz="2000" b="0" dirty="0">
                          <a:solidFill>
                            <a:schemeClr val="tx1"/>
                          </a:solidFill>
                        </a:rPr>
                        <a:t>Peripheral neuropathy</a:t>
                      </a:r>
                    </a:p>
                  </a:txBody>
                  <a:tcPr marL="18780" marR="18780" marT="18782" marB="18782">
                    <a:lnL>
                      <a:noFill/>
                    </a:lnL>
                    <a:lnR>
                      <a:noFill/>
                    </a:lnR>
                    <a:lnT>
                      <a:noFill/>
                    </a:lnT>
                    <a:lnB>
                      <a:noFill/>
                    </a:lnB>
                  </a:tcPr>
                </a:tc>
                <a:tc>
                  <a:txBody>
                    <a:bodyPr/>
                    <a:lstStyle/>
                    <a:p>
                      <a:pPr algn="ctr"/>
                      <a:r>
                        <a:rPr lang="en-US" sz="1800" b="0" dirty="0">
                          <a:solidFill>
                            <a:schemeClr val="tx1"/>
                          </a:solidFill>
                        </a:rPr>
                        <a:t>14</a:t>
                      </a:r>
                    </a:p>
                  </a:txBody>
                  <a:tcPr marL="18780" marR="18780" marT="18782" marB="18782">
                    <a:lnL>
                      <a:noFill/>
                    </a:lnL>
                    <a:lnR>
                      <a:noFill/>
                    </a:lnR>
                    <a:lnT>
                      <a:noFill/>
                    </a:lnT>
                    <a:lnB>
                      <a:noFill/>
                    </a:lnB>
                  </a:tcPr>
                </a:tc>
              </a:tr>
            </a:tbl>
          </a:graphicData>
        </a:graphic>
      </p:graphicFrame>
      <p:sp>
        <p:nvSpPr>
          <p:cNvPr id="3" name="Rectangle 2"/>
          <p:cNvSpPr/>
          <p:nvPr/>
        </p:nvSpPr>
        <p:spPr>
          <a:xfrm>
            <a:off x="214282" y="3786190"/>
            <a:ext cx="2857488" cy="642942"/>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72518" cy="939784"/>
          </a:xfrm>
        </p:spPr>
        <p:txBody>
          <a:bodyPr>
            <a:noAutofit/>
          </a:bodyPr>
          <a:lstStyle/>
          <a:p>
            <a:r>
              <a:rPr lang="en-US" dirty="0" smtClean="0">
                <a:solidFill>
                  <a:srgbClr val="0070C0"/>
                </a:solidFill>
              </a:rPr>
              <a:t>A</a:t>
            </a:r>
            <a:r>
              <a:rPr lang="hr-HR" dirty="0" smtClean="0">
                <a:solidFill>
                  <a:srgbClr val="0070C0"/>
                </a:solidFill>
              </a:rPr>
              <a:t>NTIPHOSPHOLIPID SYNDROME</a:t>
            </a:r>
            <a:r>
              <a:rPr lang="en-US" dirty="0" smtClean="0">
                <a:solidFill>
                  <a:srgbClr val="0070C0"/>
                </a:solidFill>
              </a:rPr>
              <a:t> </a:t>
            </a:r>
            <a:r>
              <a:rPr lang="hr-HR" dirty="0" smtClean="0">
                <a:solidFill>
                  <a:srgbClr val="0070C0"/>
                </a:solidFill>
              </a:rPr>
              <a:t>(</a:t>
            </a:r>
            <a:r>
              <a:rPr lang="en-US" dirty="0" smtClean="0">
                <a:solidFill>
                  <a:srgbClr val="0070C0"/>
                </a:solidFill>
              </a:rPr>
              <a:t>APS</a:t>
            </a:r>
            <a:r>
              <a:rPr lang="hr-HR" dirty="0" smtClean="0">
                <a:solidFill>
                  <a:srgbClr val="0070C0"/>
                </a:solidFill>
              </a:rPr>
              <a:t>)</a:t>
            </a:r>
            <a:endParaRPr lang="en-US" dirty="0">
              <a:solidFill>
                <a:srgbClr val="0070C0"/>
              </a:solidFill>
            </a:endParaRPr>
          </a:p>
        </p:txBody>
      </p:sp>
      <p:sp>
        <p:nvSpPr>
          <p:cNvPr id="3" name="Content Placeholder 2"/>
          <p:cNvSpPr>
            <a:spLocks noGrp="1"/>
          </p:cNvSpPr>
          <p:nvPr>
            <p:ph sz="quarter" idx="1"/>
          </p:nvPr>
        </p:nvSpPr>
        <p:spPr>
          <a:xfrm>
            <a:off x="914400" y="1447800"/>
            <a:ext cx="7772400" cy="2838456"/>
          </a:xfrm>
        </p:spPr>
        <p:txBody>
          <a:bodyPr>
            <a:normAutofit/>
          </a:bodyPr>
          <a:lstStyle/>
          <a:p>
            <a:r>
              <a:rPr lang="en-US" sz="2800" dirty="0" smtClean="0"/>
              <a:t>Autoimmune disorder characterized by association of:</a:t>
            </a:r>
          </a:p>
          <a:p>
            <a:pPr>
              <a:buNone/>
            </a:pPr>
            <a:r>
              <a:rPr lang="en-US" sz="2800" dirty="0" smtClean="0"/>
              <a:t>	arterial or venous thrombosis</a:t>
            </a:r>
            <a:r>
              <a:rPr lang="hr-HR" sz="2800" dirty="0" smtClean="0"/>
              <a:t> or</a:t>
            </a:r>
            <a:r>
              <a:rPr lang="en-US" sz="2800" dirty="0" smtClean="0"/>
              <a:t> miscarriages</a:t>
            </a:r>
            <a:r>
              <a:rPr lang="hr-HR" sz="2800" dirty="0" smtClean="0"/>
              <a:t>/</a:t>
            </a:r>
            <a:r>
              <a:rPr lang="en-US" sz="2800" dirty="0" smtClean="0"/>
              <a:t>obstetric  complications</a:t>
            </a:r>
            <a:r>
              <a:rPr lang="hr-HR" sz="2800" dirty="0" smtClean="0"/>
              <a:t> and/or</a:t>
            </a:r>
            <a:r>
              <a:rPr lang="en-US" sz="2800" dirty="0" smtClean="0"/>
              <a:t> thrombocytopenia </a:t>
            </a:r>
            <a:endParaRPr lang="hr-HR" sz="2800" dirty="0" smtClean="0"/>
          </a:p>
          <a:p>
            <a:r>
              <a:rPr lang="hr-HR" sz="2800" dirty="0" smtClean="0"/>
              <a:t>Presence of APAs, anti B2GPI or LA</a:t>
            </a:r>
          </a:p>
          <a:p>
            <a:r>
              <a:rPr lang="hr-HR" sz="2800" dirty="0" smtClean="0"/>
              <a:t> Most common aquired thrombophilia</a:t>
            </a:r>
          </a:p>
          <a:p>
            <a:pPr>
              <a:buNone/>
            </a:pPr>
            <a:endParaRPr lang="en-US" sz="2400" dirty="0"/>
          </a:p>
        </p:txBody>
      </p:sp>
      <p:sp>
        <p:nvSpPr>
          <p:cNvPr id="7" name="TextBox 6"/>
          <p:cNvSpPr txBox="1"/>
          <p:nvPr/>
        </p:nvSpPr>
        <p:spPr>
          <a:xfrm>
            <a:off x="3643306" y="6335088"/>
            <a:ext cx="4572032" cy="369332"/>
          </a:xfrm>
          <a:prstGeom prst="rect">
            <a:avLst/>
          </a:prstGeom>
          <a:noFill/>
        </p:spPr>
        <p:txBody>
          <a:bodyPr wrap="square" rtlCol="0">
            <a:spAutoFit/>
          </a:bodyPr>
          <a:lstStyle/>
          <a:p>
            <a:r>
              <a:rPr lang="en-US" dirty="0" err="1" smtClean="0"/>
              <a:t>Huges</a:t>
            </a:r>
            <a:r>
              <a:rPr lang="en-US" dirty="0" smtClean="0"/>
              <a:t> G. </a:t>
            </a:r>
            <a:r>
              <a:rPr lang="en-US" dirty="0" err="1" smtClean="0"/>
              <a:t>Clin</a:t>
            </a:r>
            <a:r>
              <a:rPr lang="en-US" dirty="0" smtClean="0"/>
              <a:t> Rev Allergy </a:t>
            </a:r>
            <a:r>
              <a:rPr lang="en-US" dirty="0" err="1" smtClean="0"/>
              <a:t>Immunol</a:t>
            </a:r>
            <a:r>
              <a:rPr lang="hr-HR" dirty="0" smtClean="0"/>
              <a:t> </a:t>
            </a:r>
            <a:r>
              <a:rPr lang="en-US" dirty="0" smtClean="0"/>
              <a:t>2007</a:t>
            </a:r>
            <a:r>
              <a:rPr lang="hr-HR" dirty="0" smtClean="0"/>
              <a:t>;32:3-12</a:t>
            </a:r>
            <a:endParaRPr lang="en-US" dirty="0"/>
          </a:p>
        </p:txBody>
      </p:sp>
      <p:pic>
        <p:nvPicPr>
          <p:cNvPr id="5" name="Picture 2" descr="100_0188"/>
          <p:cNvPicPr>
            <a:picLocks noChangeAspect="1" noChangeArrowheads="1"/>
          </p:cNvPicPr>
          <p:nvPr/>
        </p:nvPicPr>
        <p:blipFill>
          <a:blip r:embed="rId3" cstate="print"/>
          <a:srcRect l="9375" t="3125" r="21093" b="30208"/>
          <a:stretch>
            <a:fillRect/>
          </a:stretch>
        </p:blipFill>
        <p:spPr bwMode="auto">
          <a:xfrm>
            <a:off x="571472" y="3857628"/>
            <a:ext cx="3643338" cy="2714644"/>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9068" t="26461" r="3275" b="7051"/>
          <a:stretch>
            <a:fillRect/>
          </a:stretch>
        </p:blipFill>
        <p:spPr bwMode="auto">
          <a:xfrm>
            <a:off x="4500562" y="3857628"/>
            <a:ext cx="4286280" cy="25717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Laboratory criteria</a:t>
            </a:r>
            <a:endParaRPr lang="en-US" dirty="0">
              <a:solidFill>
                <a:srgbClr val="0070C0"/>
              </a:solidFill>
            </a:endParaRPr>
          </a:p>
        </p:txBody>
      </p:sp>
      <p:sp>
        <p:nvSpPr>
          <p:cNvPr id="3" name="Content Placeholder 2"/>
          <p:cNvSpPr>
            <a:spLocks noGrp="1"/>
          </p:cNvSpPr>
          <p:nvPr>
            <p:ph sz="quarter" idx="1"/>
          </p:nvPr>
        </p:nvSpPr>
        <p:spPr/>
        <p:txBody>
          <a:bodyPr/>
          <a:lstStyle/>
          <a:p>
            <a:r>
              <a:rPr lang="hr-HR" dirty="0" smtClean="0"/>
              <a:t>Patients must have:</a:t>
            </a:r>
          </a:p>
          <a:p>
            <a:pPr>
              <a:buNone/>
            </a:pPr>
            <a:r>
              <a:rPr lang="hr-HR" dirty="0" smtClean="0"/>
              <a:t>	</a:t>
            </a:r>
            <a:r>
              <a:rPr lang="hr-HR" sz="2800" dirty="0" smtClean="0"/>
              <a:t>(1) medium to high levels of </a:t>
            </a:r>
            <a:r>
              <a:rPr lang="hr-HR" sz="2800" u="sng" dirty="0" smtClean="0"/>
              <a:t>IgG-aCL or IgM-aCL </a:t>
            </a:r>
            <a:r>
              <a:rPr lang="hr-HR" sz="2800" dirty="0" smtClean="0"/>
              <a:t>or</a:t>
            </a:r>
          </a:p>
          <a:p>
            <a:pPr>
              <a:buNone/>
            </a:pPr>
            <a:r>
              <a:rPr lang="hr-HR" sz="2800" dirty="0" smtClean="0"/>
              <a:t>	(2) </a:t>
            </a:r>
            <a:r>
              <a:rPr lang="hr-HR" sz="2800" u="sng" dirty="0" smtClean="0"/>
              <a:t>anti-beta-2GPI </a:t>
            </a:r>
            <a:r>
              <a:rPr lang="hr-HR" sz="2800" dirty="0" smtClean="0"/>
              <a:t>or</a:t>
            </a:r>
          </a:p>
          <a:p>
            <a:pPr>
              <a:buNone/>
            </a:pPr>
            <a:r>
              <a:rPr lang="hr-HR" sz="2800" dirty="0" smtClean="0"/>
              <a:t>	(3) </a:t>
            </a:r>
            <a:r>
              <a:rPr lang="hr-HR" sz="2800" u="sng" dirty="0" smtClean="0"/>
              <a:t>LA</a:t>
            </a:r>
            <a:r>
              <a:rPr lang="hr-HR" sz="2800" dirty="0" smtClean="0"/>
              <a:t> </a:t>
            </a:r>
          </a:p>
          <a:p>
            <a:pPr>
              <a:buNone/>
            </a:pPr>
            <a:endParaRPr lang="hr-HR" sz="2800" dirty="0" smtClean="0"/>
          </a:p>
          <a:p>
            <a:pPr>
              <a:buNone/>
            </a:pPr>
            <a:r>
              <a:rPr lang="hr-HR" sz="2800" dirty="0" smtClean="0"/>
              <a:t>	on at least 2 occasions at least 12 weeks apart</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rtlCol="0">
            <a:normAutofit/>
          </a:bodyPr>
          <a:lstStyle/>
          <a:p>
            <a:pPr eaLnBrk="1" fontAlgn="auto" hangingPunct="1">
              <a:spcAft>
                <a:spcPts val="0"/>
              </a:spcAft>
              <a:defRPr/>
            </a:pPr>
            <a:r>
              <a:rPr lang="hr-HR" dirty="0" smtClean="0">
                <a:solidFill>
                  <a:srgbClr val="2B67AF"/>
                </a:solidFill>
              </a:rPr>
              <a:t>I</a:t>
            </a:r>
            <a:r>
              <a:rPr lang="en-US" dirty="0" err="1" smtClean="0">
                <a:solidFill>
                  <a:srgbClr val="2B67AF"/>
                </a:solidFill>
              </a:rPr>
              <a:t>mmunity</a:t>
            </a:r>
            <a:endParaRPr lang="en-US" dirty="0" smtClean="0">
              <a:solidFill>
                <a:srgbClr val="2B67AF"/>
              </a:solidFill>
            </a:endParaRPr>
          </a:p>
        </p:txBody>
      </p:sp>
      <p:sp>
        <p:nvSpPr>
          <p:cNvPr id="6147" name="Rectangle 3"/>
          <p:cNvSpPr>
            <a:spLocks noGrp="1" noChangeArrowheads="1"/>
          </p:cNvSpPr>
          <p:nvPr>
            <p:ph idx="1"/>
          </p:nvPr>
        </p:nvSpPr>
        <p:spPr>
          <a:xfrm>
            <a:off x="457200" y="1600200"/>
            <a:ext cx="8229600" cy="5029200"/>
          </a:xfrm>
        </p:spPr>
        <p:txBody>
          <a:bodyPr>
            <a:normAutofit/>
          </a:bodyPr>
          <a:lstStyle/>
          <a:p>
            <a:pPr>
              <a:lnSpc>
                <a:spcPct val="90000"/>
              </a:lnSpc>
            </a:pPr>
            <a:r>
              <a:rPr lang="en-US" sz="2400" dirty="0" smtClean="0"/>
              <a:t>the state of having sufficient biological defenses to avoid</a:t>
            </a:r>
            <a:r>
              <a:rPr lang="en-US" sz="2400" b="1" dirty="0" smtClean="0"/>
              <a:t> </a:t>
            </a:r>
            <a:r>
              <a:rPr lang="hr-HR" sz="2400" b="1" dirty="0" smtClean="0"/>
              <a:t>infection</a:t>
            </a:r>
            <a:r>
              <a:rPr lang="hr-HR" sz="2400" dirty="0" smtClean="0"/>
              <a:t>, </a:t>
            </a:r>
            <a:r>
              <a:rPr lang="hr-HR" sz="2400" b="1" dirty="0" smtClean="0"/>
              <a:t>disease</a:t>
            </a:r>
            <a:r>
              <a:rPr lang="hr-HR" sz="2400" dirty="0" smtClean="0"/>
              <a:t> </a:t>
            </a:r>
            <a:r>
              <a:rPr lang="en-US" sz="2400" dirty="0" smtClean="0"/>
              <a:t>or other unwanted biological invasion</a:t>
            </a:r>
            <a:endParaRPr lang="hr-HR" sz="2400" dirty="0" smtClean="0"/>
          </a:p>
          <a:p>
            <a:pPr>
              <a:lnSpc>
                <a:spcPct val="90000"/>
              </a:lnSpc>
            </a:pPr>
            <a:endParaRPr lang="hr-HR" sz="2400" dirty="0" smtClean="0"/>
          </a:p>
          <a:p>
            <a:pPr eaLnBrk="1" hangingPunct="1">
              <a:lnSpc>
                <a:spcPct val="90000"/>
              </a:lnSpc>
            </a:pPr>
            <a:r>
              <a:rPr lang="en-US" sz="2400" dirty="0" smtClean="0"/>
              <a:t>INNATE (present before birth, “NATURAL”)</a:t>
            </a:r>
            <a:endParaRPr lang="hr-HR" sz="2400" dirty="0" smtClean="0"/>
          </a:p>
          <a:p>
            <a:pPr eaLnBrk="1" hangingPunct="1">
              <a:lnSpc>
                <a:spcPct val="90000"/>
              </a:lnSpc>
              <a:buNone/>
            </a:pPr>
            <a:endParaRPr lang="en-US" sz="2400" dirty="0" smtClean="0"/>
          </a:p>
          <a:p>
            <a:pPr eaLnBrk="1" hangingPunct="1">
              <a:lnSpc>
                <a:spcPct val="90000"/>
              </a:lnSpc>
            </a:pPr>
            <a:r>
              <a:rPr lang="en-US" sz="2400" dirty="0" smtClean="0"/>
              <a:t>ADAPTIVE (developed by exposure to pathogens, or in a broader sense, antigens not recognized by the MHC)</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214282" y="2357430"/>
            <a:ext cx="4572032" cy="4071966"/>
          </a:xfrm>
          <a:prstGeom prst="rect">
            <a:avLst/>
          </a:prstGeom>
          <a:noFill/>
          <a:ln w="9525">
            <a:noFill/>
            <a:miter lim="800000"/>
            <a:headEnd/>
            <a:tailEnd/>
          </a:ln>
          <a:effectLst/>
        </p:spPr>
      </p:pic>
      <p:pic>
        <p:nvPicPr>
          <p:cNvPr id="3" name="Picture 2" descr="Photo01_1"/>
          <p:cNvPicPr>
            <a:picLocks noChangeAspect="1" noChangeArrowheads="1"/>
          </p:cNvPicPr>
          <p:nvPr/>
        </p:nvPicPr>
        <p:blipFill>
          <a:blip r:embed="rId3" cstate="print"/>
          <a:srcRect l="14777" t="4185" r="13448"/>
          <a:stretch>
            <a:fillRect/>
          </a:stretch>
        </p:blipFill>
        <p:spPr bwMode="auto">
          <a:xfrm>
            <a:off x="4929190" y="2357430"/>
            <a:ext cx="4000528" cy="4184655"/>
          </a:xfrm>
          <a:prstGeom prst="rect">
            <a:avLst/>
          </a:prstGeom>
          <a:noFill/>
          <a:ln w="9525">
            <a:noFill/>
            <a:miter lim="800000"/>
            <a:headEnd/>
            <a:tailEnd/>
          </a:ln>
        </p:spPr>
      </p:pic>
      <p:sp>
        <p:nvSpPr>
          <p:cNvPr id="4" name="Title 3"/>
          <p:cNvSpPr>
            <a:spLocks noGrp="1"/>
          </p:cNvSpPr>
          <p:nvPr>
            <p:ph type="title"/>
          </p:nvPr>
        </p:nvSpPr>
        <p:spPr>
          <a:xfrm>
            <a:off x="914400" y="357166"/>
            <a:ext cx="7772400" cy="1143008"/>
          </a:xfrm>
        </p:spPr>
        <p:txBody>
          <a:bodyPr>
            <a:normAutofit fontScale="90000"/>
          </a:bodyPr>
          <a:lstStyle/>
          <a:p>
            <a:r>
              <a:rPr lang="hr-HR" dirty="0" smtClean="0">
                <a:solidFill>
                  <a:srgbClr val="0070C0"/>
                </a:solidFill>
              </a:rPr>
              <a:t>Thrombosis of the left v. subclavia in SLE patient with secondary APS</a:t>
            </a:r>
            <a:endParaRPr lang="en-US" dirty="0">
              <a:solidFill>
                <a:srgbClr val="0070C0"/>
              </a:solidFill>
            </a:endParaRPr>
          </a:p>
        </p:txBody>
      </p:sp>
      <p:sp>
        <p:nvSpPr>
          <p:cNvPr id="5" name="Content Placeholder 4"/>
          <p:cNvSpPr>
            <a:spLocks noGrp="1"/>
          </p:cNvSpPr>
          <p:nvPr>
            <p:ph sz="quarter"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124075" y="115888"/>
            <a:ext cx="3890168" cy="707886"/>
          </a:xfrm>
          <a:prstGeom prst="rect">
            <a:avLst/>
          </a:prstGeom>
          <a:noFill/>
          <a:ln w="9525">
            <a:noFill/>
            <a:miter lim="800000"/>
            <a:headEnd/>
            <a:tailEnd/>
          </a:ln>
          <a:effectLst/>
        </p:spPr>
        <p:txBody>
          <a:bodyPr wrap="none">
            <a:spAutoFit/>
          </a:bodyPr>
          <a:lstStyle/>
          <a:p>
            <a:r>
              <a:rPr lang="hu-HU" sz="4000" dirty="0">
                <a:solidFill>
                  <a:srgbClr val="2B67AF"/>
                </a:solidFill>
                <a:latin typeface="+mj-lt"/>
              </a:rPr>
              <a:t>Treatment of SLE</a:t>
            </a:r>
          </a:p>
        </p:txBody>
      </p:sp>
      <p:sp>
        <p:nvSpPr>
          <p:cNvPr id="24579" name="Text Box 3"/>
          <p:cNvSpPr txBox="1">
            <a:spLocks noChangeArrowheads="1"/>
          </p:cNvSpPr>
          <p:nvPr/>
        </p:nvSpPr>
        <p:spPr bwMode="auto">
          <a:xfrm>
            <a:off x="428596" y="779463"/>
            <a:ext cx="7072362" cy="3046988"/>
          </a:xfrm>
          <a:prstGeom prst="rect">
            <a:avLst/>
          </a:prstGeom>
          <a:noFill/>
          <a:ln w="9525">
            <a:noFill/>
            <a:miter lim="800000"/>
            <a:headEnd/>
            <a:tailEnd/>
          </a:ln>
          <a:effectLst/>
        </p:spPr>
        <p:txBody>
          <a:bodyPr wrap="square">
            <a:spAutoFit/>
          </a:bodyPr>
          <a:lstStyle/>
          <a:p>
            <a:pPr>
              <a:buFontTx/>
              <a:buChar char="•"/>
            </a:pPr>
            <a:r>
              <a:rPr lang="hu-HU" sz="2400" dirty="0"/>
              <a:t> Mild cases: </a:t>
            </a:r>
            <a:r>
              <a:rPr lang="hu-HU" sz="2400" dirty="0" smtClean="0"/>
              <a:t>NSAIDs,  </a:t>
            </a:r>
            <a:r>
              <a:rPr lang="hu-HU" sz="2400" dirty="0"/>
              <a:t>antimalarials.</a:t>
            </a:r>
          </a:p>
          <a:p>
            <a:pPr>
              <a:buFontTx/>
              <a:buChar char="•"/>
            </a:pPr>
            <a:r>
              <a:rPr lang="hu-HU" sz="2400" dirty="0"/>
              <a:t> Active stadium – relatively aggressive treatment</a:t>
            </a:r>
          </a:p>
          <a:p>
            <a:r>
              <a:rPr lang="hu-HU" sz="2400" dirty="0"/>
              <a:t>  (corticosteroids).</a:t>
            </a:r>
          </a:p>
          <a:p>
            <a:pPr>
              <a:buFontTx/>
              <a:buChar char="•"/>
            </a:pPr>
            <a:r>
              <a:rPr lang="hu-HU" sz="2400" dirty="0"/>
              <a:t> Inactive stadium – decrease corticosteroids.</a:t>
            </a:r>
          </a:p>
          <a:p>
            <a:pPr>
              <a:buFontTx/>
              <a:buChar char="•"/>
            </a:pPr>
            <a:r>
              <a:rPr lang="hu-HU" sz="2400" dirty="0"/>
              <a:t> Kidney, CNS manifestation: cytostatic agents often</a:t>
            </a:r>
          </a:p>
          <a:p>
            <a:r>
              <a:rPr lang="hu-HU" sz="2400" dirty="0"/>
              <a:t>  </a:t>
            </a:r>
            <a:r>
              <a:rPr lang="hu-HU" sz="2400" dirty="0" smtClean="0"/>
              <a:t>required (cyclophosphamide), MMF, azathoprine.</a:t>
            </a:r>
            <a:endParaRPr lang="hu-HU" sz="2400" dirty="0"/>
          </a:p>
          <a:p>
            <a:pPr>
              <a:buFontTx/>
              <a:buChar char="•"/>
            </a:pPr>
            <a:r>
              <a:rPr lang="hu-HU" sz="2400" dirty="0"/>
              <a:t> </a:t>
            </a:r>
            <a:r>
              <a:rPr lang="hu-HU" sz="2400" dirty="0" smtClean="0"/>
              <a:t>APS warfarin with or without salicylic acid</a:t>
            </a:r>
            <a:endParaRPr lang="hu-HU" sz="2400" dirty="0"/>
          </a:p>
          <a:p>
            <a:pPr>
              <a:buFontTx/>
              <a:buChar char="•"/>
            </a:pPr>
            <a:r>
              <a:rPr lang="hu-HU" sz="2400" dirty="0"/>
              <a:t> Treatment of the short and long time side effects of drugs.</a:t>
            </a:r>
          </a:p>
        </p:txBody>
      </p:sp>
      <p:pic>
        <p:nvPicPr>
          <p:cNvPr id="24581" name="Picture 5" descr="04s00"/>
          <p:cNvPicPr>
            <a:picLocks noChangeAspect="1" noChangeArrowheads="1"/>
          </p:cNvPicPr>
          <p:nvPr/>
        </p:nvPicPr>
        <p:blipFill>
          <a:blip r:embed="rId3" cstate="print"/>
          <a:srcRect/>
          <a:stretch>
            <a:fillRect/>
          </a:stretch>
        </p:blipFill>
        <p:spPr bwMode="auto">
          <a:xfrm>
            <a:off x="6572264" y="4121150"/>
            <a:ext cx="2414587" cy="273685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sp>
        <p:nvSpPr>
          <p:cNvPr id="4" name="Title 3"/>
          <p:cNvSpPr>
            <a:spLocks noGrp="1"/>
          </p:cNvSpPr>
          <p:nvPr>
            <p:ph type="ctrTitle"/>
          </p:nvPr>
        </p:nvSpPr>
        <p:spPr>
          <a:xfrm>
            <a:off x="685800" y="1643050"/>
            <a:ext cx="7772400" cy="1143008"/>
          </a:xfrm>
        </p:spPr>
        <p:txBody>
          <a:bodyPr/>
          <a:lstStyle/>
          <a:p>
            <a:pPr algn="ctr"/>
            <a:r>
              <a:rPr lang="hr-HR" dirty="0" smtClean="0"/>
              <a:t>SYSTEMIC SCLEROSIS</a:t>
            </a:r>
            <a:endParaRPr lang="en-US" dirty="0"/>
          </a:p>
        </p:txBody>
      </p:sp>
      <p:pic>
        <p:nvPicPr>
          <p:cNvPr id="6" name="Picture 2" descr="C:\Users\DANIELA\Pictures\pacijenti\DSC01104.JPG"/>
          <p:cNvPicPr>
            <a:picLocks noChangeAspect="1" noChangeArrowheads="1"/>
          </p:cNvPicPr>
          <p:nvPr/>
        </p:nvPicPr>
        <p:blipFill>
          <a:blip r:embed="rId2" cstate="print"/>
          <a:srcRect l="3810" t="6667" r="2857" b="9333"/>
          <a:stretch>
            <a:fillRect/>
          </a:stretch>
        </p:blipFill>
        <p:spPr bwMode="auto">
          <a:xfrm>
            <a:off x="285720" y="3214686"/>
            <a:ext cx="4071966" cy="3429024"/>
          </a:xfrm>
          <a:prstGeom prst="rect">
            <a:avLst/>
          </a:prstGeom>
          <a:noFill/>
        </p:spPr>
      </p:pic>
      <p:pic>
        <p:nvPicPr>
          <p:cNvPr id="7" name="Picture 2" descr="C:\Documents and Settings\Duska\Desktop\My Pictures\Slike za propedeutiku\raynaud.jpg"/>
          <p:cNvPicPr>
            <a:picLocks noChangeAspect="1" noChangeArrowheads="1"/>
          </p:cNvPicPr>
          <p:nvPr/>
        </p:nvPicPr>
        <p:blipFill>
          <a:blip r:embed="rId3" cstate="print"/>
          <a:srcRect/>
          <a:stretch>
            <a:fillRect/>
          </a:stretch>
        </p:blipFill>
        <p:spPr>
          <a:xfrm>
            <a:off x="4786314" y="3143248"/>
            <a:ext cx="4021145" cy="3500462"/>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solidFill>
                  <a:srgbClr val="0070C0"/>
                </a:solidFill>
              </a:rPr>
              <a:t>Systemic sclerosis</a:t>
            </a:r>
            <a:endParaRPr lang="en-US" dirty="0">
              <a:solidFill>
                <a:srgbClr val="0070C0"/>
              </a:solidFill>
            </a:endParaRPr>
          </a:p>
        </p:txBody>
      </p:sp>
      <p:sp>
        <p:nvSpPr>
          <p:cNvPr id="3" name="Content Placeholder 2"/>
          <p:cNvSpPr>
            <a:spLocks noGrp="1"/>
          </p:cNvSpPr>
          <p:nvPr>
            <p:ph sz="quarter" idx="1"/>
          </p:nvPr>
        </p:nvSpPr>
        <p:spPr>
          <a:xfrm>
            <a:off x="457200" y="1285860"/>
            <a:ext cx="8229600" cy="4714908"/>
          </a:xfrm>
        </p:spPr>
        <p:txBody>
          <a:bodyPr>
            <a:normAutofit lnSpcReduction="10000"/>
          </a:bodyPr>
          <a:lstStyle/>
          <a:p>
            <a:r>
              <a:rPr lang="en-US" sz="2800" dirty="0" smtClean="0"/>
              <a:t>Rare autoimmune disorder characterized by </a:t>
            </a:r>
            <a:r>
              <a:rPr lang="en-US" sz="2800" dirty="0" err="1" smtClean="0"/>
              <a:t>obliterative</a:t>
            </a:r>
            <a:r>
              <a:rPr lang="en-US" sz="2800" dirty="0" smtClean="0"/>
              <a:t> </a:t>
            </a:r>
            <a:r>
              <a:rPr lang="en-US" sz="2800" dirty="0" err="1" smtClean="0"/>
              <a:t>vasculopathy</a:t>
            </a:r>
            <a:r>
              <a:rPr lang="en-US" sz="2800" dirty="0" smtClean="0"/>
              <a:t> of small arteries, excessive collagen deposition and tissue fibrosis</a:t>
            </a:r>
          </a:p>
          <a:p>
            <a:r>
              <a:rPr lang="en-US" sz="2800" dirty="0" smtClean="0"/>
              <a:t>Unknown etiology and pathogenesis</a:t>
            </a:r>
          </a:p>
          <a:p>
            <a:r>
              <a:rPr lang="en-US" sz="2800" dirty="0" smtClean="0"/>
              <a:t>Tendency of overlapping with other connective tissue diseases</a:t>
            </a:r>
          </a:p>
          <a:p>
            <a:r>
              <a:rPr lang="en-US" sz="2800" dirty="0" smtClean="0"/>
              <a:t>Incidence</a:t>
            </a:r>
            <a:r>
              <a:rPr lang="hr-HR" sz="2800" dirty="0" smtClean="0"/>
              <a:t> </a:t>
            </a:r>
            <a:r>
              <a:rPr lang="en-US" sz="2800" dirty="0" smtClean="0"/>
              <a:t>in EU: 2.3-10 people per 1 million/year</a:t>
            </a:r>
          </a:p>
          <a:p>
            <a:r>
              <a:rPr lang="en-US" sz="2800" dirty="0" smtClean="0"/>
              <a:t>Prevalence in EU: 10-20/ million</a:t>
            </a:r>
          </a:p>
          <a:p>
            <a:r>
              <a:rPr lang="en-US" sz="2800" dirty="0" smtClean="0"/>
              <a:t>Split-Dalmatia County: </a:t>
            </a:r>
            <a:r>
              <a:rPr lang="en-US" sz="2800" u="sng" dirty="0" smtClean="0"/>
              <a:t>15.6 cases among 100,000 adults¹</a:t>
            </a:r>
          </a:p>
          <a:p>
            <a:pPr lvl="1">
              <a:buNone/>
            </a:pPr>
            <a:r>
              <a:rPr lang="en-US" dirty="0" smtClean="0"/>
              <a:t>Cohort of 138 pt (9̴†) </a:t>
            </a:r>
          </a:p>
          <a:p>
            <a:pPr>
              <a:buNone/>
            </a:pPr>
            <a:endParaRPr lang="hr-HR" dirty="0" smtClean="0"/>
          </a:p>
          <a:p>
            <a:pPr>
              <a:buNone/>
            </a:pPr>
            <a:endParaRPr lang="en-US" dirty="0"/>
          </a:p>
        </p:txBody>
      </p:sp>
      <p:sp>
        <p:nvSpPr>
          <p:cNvPr id="4" name="TextBox 3"/>
          <p:cNvSpPr txBox="1"/>
          <p:nvPr/>
        </p:nvSpPr>
        <p:spPr>
          <a:xfrm>
            <a:off x="2357422" y="6072206"/>
            <a:ext cx="6786578" cy="646331"/>
          </a:xfrm>
          <a:prstGeom prst="rect">
            <a:avLst/>
          </a:prstGeom>
          <a:noFill/>
        </p:spPr>
        <p:txBody>
          <a:bodyPr wrap="square" rtlCol="0">
            <a:spAutoFit/>
          </a:bodyPr>
          <a:lstStyle/>
          <a:p>
            <a:r>
              <a:rPr lang="en-US" dirty="0" smtClean="0"/>
              <a:t>¹Radić M et al. Prevalence of systemic sclerosis in Split-Dalmatia county in Southern Croatia. </a:t>
            </a:r>
            <a:r>
              <a:rPr lang="en-US" dirty="0" err="1" smtClean="0"/>
              <a:t>Clin</a:t>
            </a:r>
            <a:r>
              <a:rPr lang="en-US" dirty="0" smtClean="0"/>
              <a:t> </a:t>
            </a:r>
            <a:r>
              <a:rPr lang="en-US" dirty="0" err="1" smtClean="0"/>
              <a:t>Rheumatol</a:t>
            </a:r>
            <a:r>
              <a:rPr lang="en-US" dirty="0" smtClean="0"/>
              <a:t> 2010;29:419-21</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5" name="Rectangle 147"/>
          <p:cNvSpPr>
            <a:spLocks noGrp="1" noChangeArrowheads="1"/>
          </p:cNvSpPr>
          <p:nvPr>
            <p:ph type="title"/>
          </p:nvPr>
        </p:nvSpPr>
        <p:spPr>
          <a:xfrm>
            <a:off x="500034" y="285728"/>
            <a:ext cx="8229600" cy="1000132"/>
          </a:xfrm>
        </p:spPr>
        <p:txBody>
          <a:bodyPr/>
          <a:lstStyle/>
          <a:p>
            <a:r>
              <a:rPr lang="en-US" dirty="0">
                <a:solidFill>
                  <a:srgbClr val="0070C0"/>
                </a:solidFill>
              </a:rPr>
              <a:t>Types of Scleroderma</a:t>
            </a:r>
          </a:p>
        </p:txBody>
      </p:sp>
      <p:sp>
        <p:nvSpPr>
          <p:cNvPr id="7328" name="Line 160"/>
          <p:cNvSpPr>
            <a:spLocks noChangeShapeType="1"/>
          </p:cNvSpPr>
          <p:nvPr/>
        </p:nvSpPr>
        <p:spPr bwMode="auto">
          <a:xfrm flipV="1">
            <a:off x="2000232" y="3071810"/>
            <a:ext cx="0" cy="285752"/>
          </a:xfrm>
          <a:prstGeom prst="line">
            <a:avLst/>
          </a:prstGeom>
          <a:noFill/>
          <a:ln w="9525">
            <a:solidFill>
              <a:schemeClr val="tx1"/>
            </a:solidFill>
            <a:round/>
            <a:headEnd/>
            <a:tailEnd/>
          </a:ln>
          <a:effectLst/>
        </p:spPr>
        <p:txBody>
          <a:bodyPr/>
          <a:lstStyle/>
          <a:p>
            <a:endParaRPr lang="en-US"/>
          </a:p>
        </p:txBody>
      </p:sp>
      <p:sp>
        <p:nvSpPr>
          <p:cNvPr id="7329" name="Freeform 161"/>
          <p:cNvSpPr>
            <a:spLocks/>
          </p:cNvSpPr>
          <p:nvPr/>
        </p:nvSpPr>
        <p:spPr bwMode="auto">
          <a:xfrm>
            <a:off x="1142976" y="3429000"/>
            <a:ext cx="1676400" cy="285752"/>
          </a:xfrm>
          <a:custGeom>
            <a:avLst/>
            <a:gdLst/>
            <a:ahLst/>
            <a:cxnLst>
              <a:cxn ang="0">
                <a:pos x="0" y="240"/>
              </a:cxn>
              <a:cxn ang="0">
                <a:pos x="0" y="0"/>
              </a:cxn>
              <a:cxn ang="0">
                <a:pos x="2832" y="0"/>
              </a:cxn>
              <a:cxn ang="0">
                <a:pos x="2832" y="240"/>
              </a:cxn>
            </a:cxnLst>
            <a:rect l="0" t="0" r="r" b="b"/>
            <a:pathLst>
              <a:path w="2832" h="240">
                <a:moveTo>
                  <a:pt x="0" y="240"/>
                </a:moveTo>
                <a:lnTo>
                  <a:pt x="0" y="0"/>
                </a:lnTo>
                <a:lnTo>
                  <a:pt x="2832" y="0"/>
                </a:lnTo>
                <a:lnTo>
                  <a:pt x="2832" y="240"/>
                </a:lnTo>
              </a:path>
            </a:pathLst>
          </a:custGeom>
          <a:noFill/>
          <a:ln w="9525">
            <a:solidFill>
              <a:schemeClr val="tx1"/>
            </a:solidFill>
            <a:round/>
            <a:headEnd/>
            <a:tailEnd/>
          </a:ln>
          <a:effectLst/>
        </p:spPr>
        <p:txBody>
          <a:bodyPr/>
          <a:lstStyle/>
          <a:p>
            <a:endParaRPr lang="en-US"/>
          </a:p>
        </p:txBody>
      </p:sp>
      <p:sp>
        <p:nvSpPr>
          <p:cNvPr id="7326" name="Line 158"/>
          <p:cNvSpPr>
            <a:spLocks noChangeShapeType="1"/>
          </p:cNvSpPr>
          <p:nvPr/>
        </p:nvSpPr>
        <p:spPr bwMode="auto">
          <a:xfrm flipV="1">
            <a:off x="6215074" y="3214686"/>
            <a:ext cx="0" cy="428628"/>
          </a:xfrm>
          <a:prstGeom prst="line">
            <a:avLst/>
          </a:prstGeom>
          <a:noFill/>
          <a:ln w="9525">
            <a:solidFill>
              <a:schemeClr val="tx1"/>
            </a:solidFill>
            <a:round/>
            <a:headEnd/>
            <a:tailEnd/>
          </a:ln>
          <a:effectLst/>
        </p:spPr>
        <p:txBody>
          <a:bodyPr/>
          <a:lstStyle/>
          <a:p>
            <a:endParaRPr lang="en-US"/>
          </a:p>
        </p:txBody>
      </p:sp>
      <p:sp>
        <p:nvSpPr>
          <p:cNvPr id="7327" name="Freeform 159"/>
          <p:cNvSpPr>
            <a:spLocks/>
          </p:cNvSpPr>
          <p:nvPr/>
        </p:nvSpPr>
        <p:spPr bwMode="auto">
          <a:xfrm>
            <a:off x="4572000" y="3429000"/>
            <a:ext cx="3352800" cy="285752"/>
          </a:xfrm>
          <a:custGeom>
            <a:avLst/>
            <a:gdLst/>
            <a:ahLst/>
            <a:cxnLst>
              <a:cxn ang="0">
                <a:pos x="0" y="240"/>
              </a:cxn>
              <a:cxn ang="0">
                <a:pos x="0" y="0"/>
              </a:cxn>
              <a:cxn ang="0">
                <a:pos x="2832" y="0"/>
              </a:cxn>
              <a:cxn ang="0">
                <a:pos x="2832" y="240"/>
              </a:cxn>
            </a:cxnLst>
            <a:rect l="0" t="0" r="r" b="b"/>
            <a:pathLst>
              <a:path w="2832" h="240">
                <a:moveTo>
                  <a:pt x="0" y="240"/>
                </a:moveTo>
                <a:lnTo>
                  <a:pt x="0" y="0"/>
                </a:lnTo>
                <a:lnTo>
                  <a:pt x="2832" y="0"/>
                </a:lnTo>
                <a:lnTo>
                  <a:pt x="2832" y="240"/>
                </a:lnTo>
              </a:path>
            </a:pathLst>
          </a:custGeom>
          <a:noFill/>
          <a:ln w="9525">
            <a:solidFill>
              <a:schemeClr val="tx1"/>
            </a:solidFill>
            <a:round/>
            <a:headEnd/>
            <a:tailEnd/>
          </a:ln>
          <a:effectLst/>
        </p:spPr>
        <p:txBody>
          <a:bodyPr/>
          <a:lstStyle/>
          <a:p>
            <a:endParaRPr lang="en-US"/>
          </a:p>
        </p:txBody>
      </p:sp>
      <p:sp>
        <p:nvSpPr>
          <p:cNvPr id="7325" name="Line 157"/>
          <p:cNvSpPr>
            <a:spLocks noChangeShapeType="1"/>
          </p:cNvSpPr>
          <p:nvPr/>
        </p:nvSpPr>
        <p:spPr bwMode="auto">
          <a:xfrm flipV="1">
            <a:off x="4572000" y="1752600"/>
            <a:ext cx="0" cy="381000"/>
          </a:xfrm>
          <a:prstGeom prst="line">
            <a:avLst/>
          </a:prstGeom>
          <a:noFill/>
          <a:ln w="9525">
            <a:solidFill>
              <a:schemeClr val="tx1"/>
            </a:solidFill>
            <a:round/>
            <a:headEnd/>
            <a:tailEnd/>
          </a:ln>
          <a:effectLst/>
        </p:spPr>
        <p:txBody>
          <a:bodyPr/>
          <a:lstStyle/>
          <a:p>
            <a:endParaRPr lang="en-US"/>
          </a:p>
        </p:txBody>
      </p:sp>
      <p:sp>
        <p:nvSpPr>
          <p:cNvPr id="7324" name="Freeform 156"/>
          <p:cNvSpPr>
            <a:spLocks/>
          </p:cNvSpPr>
          <p:nvPr/>
        </p:nvSpPr>
        <p:spPr bwMode="auto">
          <a:xfrm>
            <a:off x="1981200" y="2133600"/>
            <a:ext cx="4152900" cy="381000"/>
          </a:xfrm>
          <a:custGeom>
            <a:avLst/>
            <a:gdLst/>
            <a:ahLst/>
            <a:cxnLst>
              <a:cxn ang="0">
                <a:pos x="0" y="240"/>
              </a:cxn>
              <a:cxn ang="0">
                <a:pos x="0" y="0"/>
              </a:cxn>
              <a:cxn ang="0">
                <a:pos x="2832" y="0"/>
              </a:cxn>
              <a:cxn ang="0">
                <a:pos x="2832" y="240"/>
              </a:cxn>
            </a:cxnLst>
            <a:rect l="0" t="0" r="r" b="b"/>
            <a:pathLst>
              <a:path w="2832" h="240">
                <a:moveTo>
                  <a:pt x="0" y="240"/>
                </a:moveTo>
                <a:lnTo>
                  <a:pt x="0" y="0"/>
                </a:lnTo>
                <a:lnTo>
                  <a:pt x="2832" y="0"/>
                </a:lnTo>
                <a:lnTo>
                  <a:pt x="2832" y="240"/>
                </a:lnTo>
              </a:path>
            </a:pathLst>
          </a:custGeom>
          <a:noFill/>
          <a:ln w="9525">
            <a:solidFill>
              <a:schemeClr val="tx1"/>
            </a:solidFill>
            <a:round/>
            <a:headEnd/>
            <a:tailEnd/>
          </a:ln>
          <a:effectLst/>
        </p:spPr>
        <p:txBody>
          <a:bodyPr/>
          <a:lstStyle/>
          <a:p>
            <a:endParaRPr lang="en-US"/>
          </a:p>
        </p:txBody>
      </p:sp>
      <p:sp>
        <p:nvSpPr>
          <p:cNvPr id="7316" name="AutoShape 148"/>
          <p:cNvSpPr>
            <a:spLocks noChangeArrowheads="1"/>
          </p:cNvSpPr>
          <p:nvPr/>
        </p:nvSpPr>
        <p:spPr bwMode="auto">
          <a:xfrm>
            <a:off x="2786063" y="1285860"/>
            <a:ext cx="3571875" cy="542940"/>
          </a:xfrm>
          <a:prstGeom prst="roundRect">
            <a:avLst>
              <a:gd name="adj" fmla="val 16667"/>
            </a:avLst>
          </a:prstGeom>
          <a:solidFill>
            <a:srgbClr val="538ED5"/>
          </a:solidFill>
          <a:ln w="19050">
            <a:solidFill>
              <a:schemeClr val="tx1"/>
            </a:solidFill>
            <a:round/>
            <a:headEnd/>
            <a:tailEnd/>
          </a:ln>
          <a:effectLst>
            <a:outerShdw dist="35921" dir="2700000" algn="ctr" rotWithShape="0">
              <a:schemeClr val="bg2"/>
            </a:outerShdw>
          </a:effectLst>
        </p:spPr>
        <p:txBody>
          <a:bodyPr wrap="none" anchor="ctr"/>
          <a:lstStyle/>
          <a:p>
            <a:pPr algn="ctr"/>
            <a:r>
              <a:rPr lang="en-US" sz="2400" b="1" dirty="0"/>
              <a:t>Scleroderma</a:t>
            </a:r>
          </a:p>
        </p:txBody>
      </p:sp>
      <p:sp>
        <p:nvSpPr>
          <p:cNvPr id="7317" name="AutoShape 149"/>
          <p:cNvSpPr>
            <a:spLocks noChangeArrowheads="1"/>
          </p:cNvSpPr>
          <p:nvPr/>
        </p:nvSpPr>
        <p:spPr bwMode="auto">
          <a:xfrm>
            <a:off x="428596" y="2357430"/>
            <a:ext cx="3276600" cy="785818"/>
          </a:xfrm>
          <a:prstGeom prst="roundRect">
            <a:avLst>
              <a:gd name="adj" fmla="val 16667"/>
            </a:avLst>
          </a:prstGeom>
          <a:solidFill>
            <a:srgbClr val="BED3F0"/>
          </a:solidFill>
          <a:ln w="19050">
            <a:solidFill>
              <a:schemeClr val="tx1"/>
            </a:solidFill>
            <a:round/>
            <a:headEnd/>
            <a:tailEnd/>
          </a:ln>
          <a:effectLst>
            <a:outerShdw dist="35921" dir="2700000" algn="ctr" rotWithShape="0">
              <a:schemeClr val="bg2"/>
            </a:outerShdw>
          </a:effectLst>
        </p:spPr>
        <p:txBody>
          <a:bodyPr wrap="none" anchor="ctr"/>
          <a:lstStyle/>
          <a:p>
            <a:pPr algn="ctr"/>
            <a:r>
              <a:rPr lang="en-US" sz="2400" b="1" dirty="0"/>
              <a:t>Localized</a:t>
            </a:r>
            <a:br>
              <a:rPr lang="en-US" sz="2400" b="1" dirty="0"/>
            </a:br>
            <a:r>
              <a:rPr lang="en-US" sz="2400" b="1" dirty="0"/>
              <a:t>Scleroderma</a:t>
            </a:r>
          </a:p>
        </p:txBody>
      </p:sp>
      <p:sp>
        <p:nvSpPr>
          <p:cNvPr id="7318" name="AutoShape 150"/>
          <p:cNvSpPr>
            <a:spLocks noChangeArrowheads="1"/>
          </p:cNvSpPr>
          <p:nvPr/>
        </p:nvSpPr>
        <p:spPr bwMode="auto">
          <a:xfrm>
            <a:off x="3786182" y="2357430"/>
            <a:ext cx="5019675" cy="785818"/>
          </a:xfrm>
          <a:prstGeom prst="roundRect">
            <a:avLst>
              <a:gd name="adj" fmla="val 16667"/>
            </a:avLst>
          </a:prstGeom>
          <a:solidFill>
            <a:srgbClr val="BED3F0"/>
          </a:solidFill>
          <a:ln w="19050">
            <a:solidFill>
              <a:schemeClr val="tx1"/>
            </a:solidFill>
            <a:round/>
            <a:headEnd/>
            <a:tailEnd/>
          </a:ln>
          <a:effectLst>
            <a:outerShdw dist="35921" dir="2700000" algn="ctr" rotWithShape="0">
              <a:schemeClr val="bg2"/>
            </a:outerShdw>
          </a:effectLst>
        </p:spPr>
        <p:txBody>
          <a:bodyPr wrap="none" anchor="ctr"/>
          <a:lstStyle/>
          <a:p>
            <a:pPr algn="ctr"/>
            <a:r>
              <a:rPr lang="en-US" sz="2400" b="1" dirty="0"/>
              <a:t>Systemic</a:t>
            </a:r>
            <a:br>
              <a:rPr lang="en-US" sz="2400" b="1" dirty="0"/>
            </a:br>
            <a:r>
              <a:rPr lang="en-US" sz="2400" b="1" dirty="0" err="1" smtClean="0"/>
              <a:t>Sclero</a:t>
            </a:r>
            <a:r>
              <a:rPr lang="hr-HR" sz="2400" b="1" dirty="0" smtClean="0"/>
              <a:t>sis (SSc)</a:t>
            </a:r>
            <a:endParaRPr lang="en-US" sz="2400" i="1" dirty="0">
              <a:effectLst>
                <a:outerShdw blurRad="38100" dist="38100" dir="2700000" algn="tl">
                  <a:srgbClr val="000000"/>
                </a:outerShdw>
              </a:effectLst>
              <a:latin typeface="Arial" charset="0"/>
            </a:endParaRPr>
          </a:p>
        </p:txBody>
      </p:sp>
      <p:sp>
        <p:nvSpPr>
          <p:cNvPr id="7319" name="AutoShape 151"/>
          <p:cNvSpPr>
            <a:spLocks noChangeArrowheads="1"/>
          </p:cNvSpPr>
          <p:nvPr/>
        </p:nvSpPr>
        <p:spPr bwMode="auto">
          <a:xfrm>
            <a:off x="357158" y="3714752"/>
            <a:ext cx="1600200" cy="857256"/>
          </a:xfrm>
          <a:prstGeom prst="roundRect">
            <a:avLst>
              <a:gd name="adj" fmla="val 16667"/>
            </a:avLst>
          </a:prstGeom>
          <a:noFill/>
          <a:ln w="19050">
            <a:solidFill>
              <a:schemeClr val="tx1"/>
            </a:solidFill>
            <a:round/>
            <a:headEnd/>
            <a:tailEnd/>
          </a:ln>
          <a:effectLst>
            <a:outerShdw dist="35921" dir="2700000" algn="ctr" rotWithShape="0">
              <a:schemeClr val="bg2"/>
            </a:outerShdw>
          </a:effectLst>
        </p:spPr>
        <p:txBody>
          <a:bodyPr wrap="none" anchor="ctr"/>
          <a:lstStyle/>
          <a:p>
            <a:pPr algn="ctr"/>
            <a:r>
              <a:rPr lang="en-US" sz="2000" b="1" dirty="0" err="1"/>
              <a:t>Morphea</a:t>
            </a:r>
            <a:endParaRPr lang="en-US" sz="2000" b="1" dirty="0"/>
          </a:p>
        </p:txBody>
      </p:sp>
      <p:sp>
        <p:nvSpPr>
          <p:cNvPr id="7320" name="AutoShape 152"/>
          <p:cNvSpPr>
            <a:spLocks noChangeArrowheads="1"/>
          </p:cNvSpPr>
          <p:nvPr/>
        </p:nvSpPr>
        <p:spPr bwMode="auto">
          <a:xfrm>
            <a:off x="2071670" y="3714752"/>
            <a:ext cx="1600200" cy="857256"/>
          </a:xfrm>
          <a:prstGeom prst="roundRect">
            <a:avLst>
              <a:gd name="adj" fmla="val 16667"/>
            </a:avLst>
          </a:prstGeom>
          <a:noFill/>
          <a:ln w="19050">
            <a:solidFill>
              <a:schemeClr val="tx1"/>
            </a:solidFill>
            <a:round/>
            <a:headEnd/>
            <a:tailEnd/>
          </a:ln>
          <a:effectLst>
            <a:outerShdw dist="35921" dir="2700000" algn="ctr" rotWithShape="0">
              <a:schemeClr val="bg2"/>
            </a:outerShdw>
          </a:effectLst>
        </p:spPr>
        <p:txBody>
          <a:bodyPr wrap="none" anchor="ctr"/>
          <a:lstStyle/>
          <a:p>
            <a:pPr algn="ctr"/>
            <a:r>
              <a:rPr lang="en-US" sz="2200" b="1" dirty="0"/>
              <a:t>Linear</a:t>
            </a:r>
            <a:br>
              <a:rPr lang="en-US" sz="2200" b="1" dirty="0"/>
            </a:br>
            <a:r>
              <a:rPr lang="en-US" sz="2200" b="1" dirty="0"/>
              <a:t>Scleroderma</a:t>
            </a:r>
          </a:p>
        </p:txBody>
      </p:sp>
      <p:sp>
        <p:nvSpPr>
          <p:cNvPr id="7321" name="AutoShape 153"/>
          <p:cNvSpPr>
            <a:spLocks noChangeArrowheads="1"/>
          </p:cNvSpPr>
          <p:nvPr/>
        </p:nvSpPr>
        <p:spPr bwMode="auto">
          <a:xfrm>
            <a:off x="3786182" y="3714752"/>
            <a:ext cx="1600200" cy="857256"/>
          </a:xfrm>
          <a:prstGeom prst="roundRect">
            <a:avLst>
              <a:gd name="adj" fmla="val 16667"/>
            </a:avLst>
          </a:prstGeom>
          <a:noFill/>
          <a:ln w="19050">
            <a:solidFill>
              <a:schemeClr val="tx1"/>
            </a:solidFill>
            <a:round/>
            <a:headEnd/>
            <a:tailEnd/>
          </a:ln>
          <a:effectLst>
            <a:outerShdw dist="35921" dir="2700000" algn="ctr" rotWithShape="0">
              <a:schemeClr val="bg2"/>
            </a:outerShdw>
          </a:effectLst>
        </p:spPr>
        <p:txBody>
          <a:bodyPr wrap="none" anchor="ctr"/>
          <a:lstStyle/>
          <a:p>
            <a:pPr algn="ctr"/>
            <a:r>
              <a:rPr lang="en-US" sz="2200" b="1" dirty="0"/>
              <a:t>Limited</a:t>
            </a:r>
            <a:br>
              <a:rPr lang="en-US" sz="2200" b="1" dirty="0"/>
            </a:br>
            <a:r>
              <a:rPr lang="en-US" sz="2200" b="1" dirty="0"/>
              <a:t>Scleroderma</a:t>
            </a:r>
          </a:p>
        </p:txBody>
      </p:sp>
      <p:sp>
        <p:nvSpPr>
          <p:cNvPr id="7322" name="AutoShape 154"/>
          <p:cNvSpPr>
            <a:spLocks noChangeArrowheads="1"/>
          </p:cNvSpPr>
          <p:nvPr/>
        </p:nvSpPr>
        <p:spPr bwMode="auto">
          <a:xfrm>
            <a:off x="5429256" y="3714752"/>
            <a:ext cx="1600200" cy="857256"/>
          </a:xfrm>
          <a:prstGeom prst="roundRect">
            <a:avLst>
              <a:gd name="adj" fmla="val 16667"/>
            </a:avLst>
          </a:prstGeom>
          <a:noFill/>
          <a:ln w="19050">
            <a:solidFill>
              <a:schemeClr val="tx1"/>
            </a:solidFill>
            <a:round/>
            <a:headEnd/>
            <a:tailEnd/>
          </a:ln>
          <a:effectLst>
            <a:outerShdw dist="35921" dir="2700000" algn="ctr" rotWithShape="0">
              <a:schemeClr val="bg2"/>
            </a:outerShdw>
          </a:effectLst>
        </p:spPr>
        <p:txBody>
          <a:bodyPr wrap="none" anchor="ctr"/>
          <a:lstStyle/>
          <a:p>
            <a:pPr algn="ctr"/>
            <a:r>
              <a:rPr lang="en-US" sz="2200" b="1" dirty="0"/>
              <a:t>Diffuse</a:t>
            </a:r>
            <a:br>
              <a:rPr lang="en-US" sz="2200" b="1" dirty="0"/>
            </a:br>
            <a:r>
              <a:rPr lang="en-US" sz="2200" b="1" dirty="0"/>
              <a:t>Scleroderma</a:t>
            </a:r>
          </a:p>
        </p:txBody>
      </p:sp>
      <p:sp>
        <p:nvSpPr>
          <p:cNvPr id="7323" name="AutoShape 155"/>
          <p:cNvSpPr>
            <a:spLocks noChangeArrowheads="1"/>
          </p:cNvSpPr>
          <p:nvPr/>
        </p:nvSpPr>
        <p:spPr bwMode="auto">
          <a:xfrm>
            <a:off x="7143768" y="3714752"/>
            <a:ext cx="1600200" cy="857256"/>
          </a:xfrm>
          <a:prstGeom prst="roundRect">
            <a:avLst>
              <a:gd name="adj" fmla="val 16667"/>
            </a:avLst>
          </a:prstGeom>
          <a:noFill/>
          <a:ln w="19050">
            <a:solidFill>
              <a:schemeClr val="tx1"/>
            </a:solidFill>
            <a:round/>
            <a:headEnd/>
            <a:tailEnd/>
          </a:ln>
          <a:effectLst>
            <a:outerShdw dist="35921" dir="2700000" algn="ctr" rotWithShape="0">
              <a:schemeClr val="bg2"/>
            </a:outerShdw>
          </a:effectLst>
        </p:spPr>
        <p:txBody>
          <a:bodyPr wrap="none" anchor="ctr"/>
          <a:lstStyle/>
          <a:p>
            <a:pPr algn="ctr"/>
            <a:r>
              <a:rPr lang="hr-HR" sz="2200" b="1" dirty="0" smtClean="0"/>
              <a:t>Sclerosis s</a:t>
            </a:r>
            <a:r>
              <a:rPr lang="en-US" sz="2200" b="1" dirty="0" err="1" smtClean="0"/>
              <a:t>ine</a:t>
            </a:r>
            <a:r>
              <a:rPr lang="en-US" sz="2200" b="1" dirty="0"/>
              <a:t/>
            </a:r>
            <a:br>
              <a:rPr lang="en-US" sz="2200" b="1" dirty="0"/>
            </a:br>
            <a:r>
              <a:rPr lang="hr-HR" sz="2200" b="1" dirty="0" smtClean="0"/>
              <a:t>s</a:t>
            </a:r>
            <a:r>
              <a:rPr lang="en-US" sz="2200" b="1" dirty="0" err="1" smtClean="0"/>
              <a:t>cleroderma</a:t>
            </a:r>
            <a:endParaRPr lang="en-US" sz="2200" b="1" dirty="0"/>
          </a:p>
        </p:txBody>
      </p:sp>
      <p:pic>
        <p:nvPicPr>
          <p:cNvPr id="19" name="Picture 29" descr="scleroderma types copy"/>
          <p:cNvPicPr>
            <a:picLocks noChangeAspect="1" noChangeArrowheads="1"/>
          </p:cNvPicPr>
          <p:nvPr/>
        </p:nvPicPr>
        <p:blipFill>
          <a:blip r:embed="rId2" cstate="print">
            <a:clrChange>
              <a:clrFrom>
                <a:srgbClr val="092D82"/>
              </a:clrFrom>
              <a:clrTo>
                <a:srgbClr val="092D82">
                  <a:alpha val="0"/>
                </a:srgbClr>
              </a:clrTo>
            </a:clrChange>
          </a:blip>
          <a:srcRect l="33333" r="33075"/>
          <a:stretch>
            <a:fillRect/>
          </a:stretch>
        </p:blipFill>
        <p:spPr bwMode="auto">
          <a:xfrm>
            <a:off x="4172998" y="4552245"/>
            <a:ext cx="961685" cy="2020027"/>
          </a:xfrm>
          <a:prstGeom prst="rect">
            <a:avLst/>
          </a:prstGeom>
          <a:noFill/>
          <a:effectLst>
            <a:outerShdw dist="35921" dir="2700000" algn="ctr" rotWithShape="0">
              <a:schemeClr val="bg2"/>
            </a:outerShdw>
          </a:effectLst>
        </p:spPr>
      </p:pic>
      <p:sp>
        <p:nvSpPr>
          <p:cNvPr id="20" name="Line 158"/>
          <p:cNvSpPr>
            <a:spLocks noChangeShapeType="1"/>
          </p:cNvSpPr>
          <p:nvPr/>
        </p:nvSpPr>
        <p:spPr bwMode="auto">
          <a:xfrm flipV="1">
            <a:off x="6215074" y="3571876"/>
            <a:ext cx="0" cy="142876"/>
          </a:xfrm>
          <a:prstGeom prst="line">
            <a:avLst/>
          </a:prstGeom>
          <a:noFill/>
          <a:ln w="9525">
            <a:solidFill>
              <a:schemeClr val="tx1"/>
            </a:solidFill>
            <a:round/>
            <a:headEnd/>
            <a:tailEnd/>
          </a:ln>
          <a:effectLst/>
        </p:spPr>
        <p:txBody>
          <a:bodyPr/>
          <a:lstStyle/>
          <a:p>
            <a:endParaRPr lang="en-US"/>
          </a:p>
        </p:txBody>
      </p:sp>
      <p:pic>
        <p:nvPicPr>
          <p:cNvPr id="21" name="Picture 28" descr="scleroderma types copy"/>
          <p:cNvPicPr>
            <a:picLocks noChangeArrowheads="1"/>
          </p:cNvPicPr>
          <p:nvPr/>
        </p:nvPicPr>
        <p:blipFill>
          <a:blip r:embed="rId2" cstate="print">
            <a:clrChange>
              <a:clrFrom>
                <a:srgbClr val="092D82"/>
              </a:clrFrom>
              <a:clrTo>
                <a:srgbClr val="092D82">
                  <a:alpha val="0"/>
                </a:srgbClr>
              </a:clrTo>
            </a:clrChange>
          </a:blip>
          <a:srcRect l="66718"/>
          <a:stretch>
            <a:fillRect/>
          </a:stretch>
        </p:blipFill>
        <p:spPr bwMode="auto">
          <a:xfrm>
            <a:off x="5744555" y="4552245"/>
            <a:ext cx="963491" cy="1948589"/>
          </a:xfrm>
          <a:prstGeom prst="rect">
            <a:avLst/>
          </a:prstGeom>
          <a:noFill/>
          <a:effectLst>
            <a:outerShdw dist="35921" dir="2700000" algn="ctr" rotWithShape="0">
              <a:schemeClr val="bg2"/>
            </a:outerShdw>
          </a:effectLst>
        </p:spPr>
      </p:pic>
      <p:sp>
        <p:nvSpPr>
          <p:cNvPr id="23" name="Rounded Rectangle 22"/>
          <p:cNvSpPr/>
          <p:nvPr/>
        </p:nvSpPr>
        <p:spPr>
          <a:xfrm>
            <a:off x="3786182" y="3500438"/>
            <a:ext cx="3286148" cy="314327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solidFill>
                  <a:srgbClr val="0070C0"/>
                </a:solidFill>
              </a:rPr>
              <a:t>Clinical presentation</a:t>
            </a:r>
            <a:endParaRPr lang="en-US" dirty="0">
              <a:solidFill>
                <a:srgbClr val="0070C0"/>
              </a:solidFill>
            </a:endParaRPr>
          </a:p>
        </p:txBody>
      </p:sp>
      <p:sp>
        <p:nvSpPr>
          <p:cNvPr id="3" name="Content Placeholder 2"/>
          <p:cNvSpPr>
            <a:spLocks noGrp="1"/>
          </p:cNvSpPr>
          <p:nvPr>
            <p:ph sz="quarter" idx="1"/>
          </p:nvPr>
        </p:nvSpPr>
        <p:spPr/>
        <p:txBody>
          <a:bodyPr>
            <a:normAutofit lnSpcReduction="10000"/>
          </a:bodyPr>
          <a:lstStyle/>
          <a:p>
            <a:r>
              <a:rPr lang="en-US" sz="2800" dirty="0" err="1" smtClean="0"/>
              <a:t>Raynaud’s</a:t>
            </a:r>
            <a:r>
              <a:rPr lang="en-US" sz="2800" dirty="0" smtClean="0"/>
              <a:t> phenomenon</a:t>
            </a:r>
          </a:p>
          <a:p>
            <a:r>
              <a:rPr lang="en-US" sz="2800" dirty="0" smtClean="0"/>
              <a:t>Skin</a:t>
            </a:r>
            <a:r>
              <a:rPr lang="hr-HR" sz="2800" dirty="0" smtClean="0"/>
              <a:t> </a:t>
            </a:r>
            <a:endParaRPr lang="en-US" sz="2800" dirty="0" smtClean="0"/>
          </a:p>
          <a:p>
            <a:pPr lvl="1"/>
            <a:r>
              <a:rPr lang="en-US" sz="2800" dirty="0" smtClean="0"/>
              <a:t>Thickening, </a:t>
            </a:r>
            <a:r>
              <a:rPr lang="en-US" sz="2800" dirty="0" err="1" smtClean="0"/>
              <a:t>teleangiectasie</a:t>
            </a:r>
            <a:r>
              <a:rPr lang="en-US" sz="2800" dirty="0" smtClean="0"/>
              <a:t> </a:t>
            </a:r>
            <a:endParaRPr lang="hr-HR" sz="2800" dirty="0" smtClean="0"/>
          </a:p>
          <a:p>
            <a:pPr lvl="1"/>
            <a:r>
              <a:rPr lang="hr-HR" sz="2800" dirty="0" smtClean="0"/>
              <a:t>salt and pepper, </a:t>
            </a:r>
            <a:r>
              <a:rPr lang="en-US" sz="2800" dirty="0" smtClean="0"/>
              <a:t>digital ulcers</a:t>
            </a:r>
          </a:p>
          <a:p>
            <a:r>
              <a:rPr lang="en-US" sz="2800" dirty="0" smtClean="0"/>
              <a:t>Gastrointestinal (motility, dilatation, </a:t>
            </a:r>
            <a:r>
              <a:rPr lang="en-US" sz="2800" dirty="0" err="1" smtClean="0"/>
              <a:t>stenosis</a:t>
            </a:r>
            <a:r>
              <a:rPr lang="en-US" sz="2800" dirty="0" smtClean="0"/>
              <a:t>)</a:t>
            </a:r>
          </a:p>
          <a:p>
            <a:r>
              <a:rPr lang="en-US" sz="2800" dirty="0" err="1" smtClean="0"/>
              <a:t>Cardiovascula</a:t>
            </a:r>
            <a:r>
              <a:rPr lang="hr-HR" sz="2800" dirty="0" smtClean="0"/>
              <a:t>r </a:t>
            </a:r>
            <a:r>
              <a:rPr lang="en-US" sz="2800" dirty="0" smtClean="0"/>
              <a:t>(myocardial fibrosis, PAH)</a:t>
            </a:r>
          </a:p>
          <a:p>
            <a:r>
              <a:rPr lang="en-US" sz="2800" dirty="0" smtClean="0"/>
              <a:t>Pulmonary (ILD)</a:t>
            </a:r>
          </a:p>
          <a:p>
            <a:r>
              <a:rPr lang="en-US" sz="2800" dirty="0" smtClean="0"/>
              <a:t>Renal (SRC)</a:t>
            </a:r>
          </a:p>
          <a:p>
            <a:r>
              <a:rPr lang="en-US" sz="2800" dirty="0" smtClean="0"/>
              <a:t>Systemic (fatigue</a:t>
            </a:r>
            <a:r>
              <a:rPr lang="hr-HR" sz="2800" dirty="0" smtClean="0"/>
              <a:t>, </a:t>
            </a:r>
            <a:r>
              <a:rPr lang="en-US" sz="2800" dirty="0" smtClean="0"/>
              <a:t>weight loss)</a:t>
            </a:r>
          </a:p>
          <a:p>
            <a:r>
              <a:rPr lang="en-US" sz="2800" dirty="0" smtClean="0"/>
              <a:t>Musculoskeletal (</a:t>
            </a:r>
            <a:r>
              <a:rPr lang="en-US" sz="2800" dirty="0" err="1" smtClean="0"/>
              <a:t>myositis</a:t>
            </a:r>
            <a:r>
              <a:rPr lang="en-US" sz="2800" dirty="0" smtClean="0"/>
              <a:t>, arthritis)</a:t>
            </a:r>
          </a:p>
          <a:p>
            <a:endParaRPr lang="en-US" dirty="0"/>
          </a:p>
        </p:txBody>
      </p:sp>
      <p:pic>
        <p:nvPicPr>
          <p:cNvPr id="4" name="Picture 3" descr="C:\Users\DANIELA\Documents\daniela\slike pacijenata\skleroderma gangrene.jpg"/>
          <p:cNvPicPr>
            <a:picLocks noChangeAspect="1" noChangeArrowheads="1"/>
          </p:cNvPicPr>
          <p:nvPr/>
        </p:nvPicPr>
        <p:blipFill>
          <a:blip r:embed="rId3" cstate="print"/>
          <a:srcRect l="13935" t="14583" r="9836" b="21875"/>
          <a:stretch>
            <a:fillRect/>
          </a:stretch>
        </p:blipFill>
        <p:spPr bwMode="auto">
          <a:xfrm>
            <a:off x="5572132" y="928670"/>
            <a:ext cx="3071834" cy="214314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IELA\Documents\daniela\pacijenti\DCIM\101MSDCF\DSC03102.JPG"/>
          <p:cNvPicPr>
            <a:picLocks noChangeAspect="1" noChangeArrowheads="1"/>
          </p:cNvPicPr>
          <p:nvPr/>
        </p:nvPicPr>
        <p:blipFill>
          <a:blip r:embed="rId3" cstate="print"/>
          <a:srcRect l="13317"/>
          <a:stretch>
            <a:fillRect/>
          </a:stretch>
        </p:blipFill>
        <p:spPr bwMode="auto">
          <a:xfrm>
            <a:off x="285720" y="3000372"/>
            <a:ext cx="4435786" cy="3643338"/>
          </a:xfrm>
          <a:prstGeom prst="rect">
            <a:avLst/>
          </a:prstGeom>
          <a:noFill/>
        </p:spPr>
      </p:pic>
      <p:pic>
        <p:nvPicPr>
          <p:cNvPr id="1028" name="Picture 4" descr="C:\Users\DANIELA\Documents\daniela\pacijenti\DCIM\101MSDCF\DSC03103.JPG"/>
          <p:cNvPicPr>
            <a:picLocks noChangeAspect="1" noChangeArrowheads="1"/>
          </p:cNvPicPr>
          <p:nvPr/>
        </p:nvPicPr>
        <p:blipFill>
          <a:blip r:embed="rId4" cstate="print"/>
          <a:srcRect l="13829"/>
          <a:stretch>
            <a:fillRect/>
          </a:stretch>
        </p:blipFill>
        <p:spPr bwMode="auto">
          <a:xfrm>
            <a:off x="4714876" y="2928934"/>
            <a:ext cx="4143372" cy="3629788"/>
          </a:xfrm>
          <a:prstGeom prst="rect">
            <a:avLst/>
          </a:prstGeom>
          <a:noFill/>
        </p:spPr>
      </p:pic>
      <p:sp>
        <p:nvSpPr>
          <p:cNvPr id="7" name="Title 6"/>
          <p:cNvSpPr>
            <a:spLocks noGrp="1"/>
          </p:cNvSpPr>
          <p:nvPr>
            <p:ph type="title"/>
          </p:nvPr>
        </p:nvSpPr>
        <p:spPr/>
        <p:txBody>
          <a:bodyPr/>
          <a:lstStyle/>
          <a:p>
            <a:r>
              <a:rPr lang="hr-HR" dirty="0" smtClean="0">
                <a:solidFill>
                  <a:srgbClr val="2B67AF"/>
                </a:solidFill>
              </a:rPr>
              <a:t>Limited SSc</a:t>
            </a:r>
            <a:endParaRPr lang="en-US" dirty="0">
              <a:solidFill>
                <a:srgbClr val="2B67AF"/>
              </a:solidFill>
            </a:endParaRPr>
          </a:p>
        </p:txBody>
      </p:sp>
      <p:pic>
        <p:nvPicPr>
          <p:cNvPr id="9" name="Picture 2" descr="C:\Documents and Settings\Duska\Desktop\My Pictures\Slike za propedeutiku\raynaud.jpg"/>
          <p:cNvPicPr>
            <a:picLocks noGrp="1" noChangeAspect="1" noChangeArrowheads="1"/>
          </p:cNvPicPr>
          <p:nvPr>
            <p:ph sz="quarter" idx="1"/>
          </p:nvPr>
        </p:nvPicPr>
        <p:blipFill>
          <a:blip r:embed="rId5" cstate="print"/>
          <a:srcRect/>
          <a:stretch>
            <a:fillRect/>
          </a:stretch>
        </p:blipFill>
        <p:spPr>
          <a:xfrm>
            <a:off x="4643438" y="214290"/>
            <a:ext cx="4143404" cy="3285368"/>
          </a:xfrm>
          <a:prstGeom prst="rect">
            <a:avLst/>
          </a:prstGeom>
          <a:noFill/>
        </p:spPr>
      </p:pic>
      <p:sp>
        <p:nvSpPr>
          <p:cNvPr id="6" name="Rectangle 5"/>
          <p:cNvSpPr/>
          <p:nvPr/>
        </p:nvSpPr>
        <p:spPr>
          <a:xfrm>
            <a:off x="1428728" y="4000504"/>
            <a:ext cx="1785950" cy="3571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00694" y="4000504"/>
            <a:ext cx="1071570" cy="3571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leš Janja 2"/>
          <p:cNvPicPr>
            <a:picLocks noChangeAspect="1" noChangeArrowheads="1"/>
          </p:cNvPicPr>
          <p:nvPr/>
        </p:nvPicPr>
        <p:blipFill>
          <a:blip r:embed="rId2" cstate="print"/>
          <a:srcRect l="30469" t="4166" r="25000" b="3125"/>
          <a:stretch>
            <a:fillRect/>
          </a:stretch>
        </p:blipFill>
        <p:spPr bwMode="auto">
          <a:xfrm>
            <a:off x="214282" y="214290"/>
            <a:ext cx="4071966" cy="6357982"/>
          </a:xfrm>
          <a:prstGeom prst="rect">
            <a:avLst/>
          </a:prstGeom>
          <a:noFill/>
        </p:spPr>
      </p:pic>
      <p:sp>
        <p:nvSpPr>
          <p:cNvPr id="3" name="Rectangle 2"/>
          <p:cNvSpPr/>
          <p:nvPr/>
        </p:nvSpPr>
        <p:spPr>
          <a:xfrm>
            <a:off x="1214414" y="785794"/>
            <a:ext cx="857256" cy="18859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DANIELA\AppData\Local\Microsoft\Windows\Temporary Internet Files\Content.Outlook\I90NWCL6\DSC07948.JPG"/>
          <p:cNvPicPr>
            <a:picLocks noChangeAspect="1" noChangeArrowheads="1"/>
          </p:cNvPicPr>
          <p:nvPr/>
        </p:nvPicPr>
        <p:blipFill>
          <a:blip r:embed="rId3" cstate="print"/>
          <a:srcRect/>
          <a:stretch>
            <a:fillRect/>
          </a:stretch>
        </p:blipFill>
        <p:spPr bwMode="auto">
          <a:xfrm>
            <a:off x="4429124" y="1299798"/>
            <a:ext cx="4429156" cy="5058160"/>
          </a:xfrm>
          <a:prstGeom prst="rect">
            <a:avLst/>
          </a:prstGeom>
          <a:noFill/>
        </p:spPr>
      </p:pic>
      <p:sp>
        <p:nvSpPr>
          <p:cNvPr id="6" name="TextBox 5"/>
          <p:cNvSpPr txBox="1"/>
          <p:nvPr/>
        </p:nvSpPr>
        <p:spPr>
          <a:xfrm>
            <a:off x="4643438" y="285728"/>
            <a:ext cx="3857652" cy="707886"/>
          </a:xfrm>
          <a:prstGeom prst="rect">
            <a:avLst/>
          </a:prstGeom>
          <a:noFill/>
        </p:spPr>
        <p:txBody>
          <a:bodyPr wrap="square" rtlCol="0">
            <a:spAutoFit/>
          </a:bodyPr>
          <a:lstStyle/>
          <a:p>
            <a:pPr algn="ctr"/>
            <a:r>
              <a:rPr lang="hr-HR" sz="4000" dirty="0" smtClean="0">
                <a:solidFill>
                  <a:srgbClr val="2B67AF"/>
                </a:solidFill>
                <a:latin typeface="+mj-lt"/>
              </a:rPr>
              <a:t>Diffuse SSc</a:t>
            </a:r>
            <a:endParaRPr lang="en-US" sz="4000" dirty="0">
              <a:solidFill>
                <a:srgbClr val="2B67AF"/>
              </a:solidFill>
              <a:latin typeface="+mj-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Laboratory testing</a:t>
            </a:r>
            <a:endParaRPr lang="en-US" dirty="0">
              <a:solidFill>
                <a:srgbClr val="0070C0"/>
              </a:solidFill>
            </a:endParaRPr>
          </a:p>
        </p:txBody>
      </p:sp>
      <p:sp>
        <p:nvSpPr>
          <p:cNvPr id="3" name="Content Placeholder 2"/>
          <p:cNvSpPr>
            <a:spLocks noGrp="1"/>
          </p:cNvSpPr>
          <p:nvPr>
            <p:ph sz="quarter" idx="1"/>
          </p:nvPr>
        </p:nvSpPr>
        <p:spPr/>
        <p:txBody>
          <a:bodyPr>
            <a:normAutofit lnSpcReduction="10000"/>
          </a:bodyPr>
          <a:lstStyle/>
          <a:p>
            <a:r>
              <a:rPr lang="en-US" sz="2800" dirty="0" smtClean="0"/>
              <a:t>Inflammatory reactants (ESR, CRP, fibrinogen...) ±</a:t>
            </a:r>
          </a:p>
          <a:p>
            <a:r>
              <a:rPr lang="en-US" sz="2800" dirty="0" smtClean="0"/>
              <a:t>Red blood count – anemia ± </a:t>
            </a:r>
            <a:endParaRPr lang="hr-HR" sz="2800" dirty="0" smtClean="0"/>
          </a:p>
          <a:p>
            <a:r>
              <a:rPr lang="en-US" sz="2800" dirty="0" err="1" smtClean="0"/>
              <a:t>Creatinine</a:t>
            </a:r>
            <a:r>
              <a:rPr lang="en-US" sz="2800" dirty="0" smtClean="0"/>
              <a:t>, urea</a:t>
            </a:r>
            <a:r>
              <a:rPr lang="hr-HR" sz="2800" dirty="0" smtClean="0"/>
              <a:t>, CK, LDH, EFP,  AST, ALT, GGT, immunoglobulins</a:t>
            </a:r>
          </a:p>
          <a:p>
            <a:r>
              <a:rPr lang="hr-HR" sz="2800" dirty="0" smtClean="0"/>
              <a:t>proteinuria</a:t>
            </a:r>
            <a:endParaRPr lang="en-US" sz="2800" dirty="0" smtClean="0"/>
          </a:p>
          <a:p>
            <a:r>
              <a:rPr lang="en-US" sz="2800" b="1" dirty="0" smtClean="0"/>
              <a:t>ANA</a:t>
            </a:r>
            <a:r>
              <a:rPr lang="en-US" sz="2800" dirty="0" smtClean="0"/>
              <a:t> - usually positive </a:t>
            </a:r>
          </a:p>
          <a:p>
            <a:r>
              <a:rPr lang="en-US" sz="2800" b="1" dirty="0" smtClean="0"/>
              <a:t>Anti-</a:t>
            </a:r>
            <a:r>
              <a:rPr lang="en-US" sz="2800" b="1" dirty="0" err="1" smtClean="0"/>
              <a:t>topoisomerase</a:t>
            </a:r>
            <a:r>
              <a:rPr lang="en-US" sz="2800" b="1" dirty="0" smtClean="0"/>
              <a:t> I (scl-70), anti-</a:t>
            </a:r>
            <a:r>
              <a:rPr lang="en-US" sz="2800" b="1" dirty="0" err="1" smtClean="0"/>
              <a:t>cetromere</a:t>
            </a:r>
            <a:r>
              <a:rPr lang="en-US" sz="2800" b="1" dirty="0" smtClean="0"/>
              <a:t> (ACA), anti-U1-RNP, </a:t>
            </a:r>
            <a:r>
              <a:rPr lang="en-US" sz="2800" dirty="0" smtClean="0"/>
              <a:t>anti-RNA </a:t>
            </a:r>
            <a:r>
              <a:rPr lang="en-US" sz="2800" dirty="0" err="1" smtClean="0"/>
              <a:t>polimerase</a:t>
            </a:r>
            <a:r>
              <a:rPr lang="en-US" sz="2800" dirty="0" smtClean="0"/>
              <a:t> 3, anti-U3-RNP, anti-PM/SCL, anti-Ku...</a:t>
            </a:r>
          </a:p>
          <a:p>
            <a:r>
              <a:rPr lang="en-US" sz="2800" dirty="0" smtClean="0"/>
              <a:t>Anti-</a:t>
            </a:r>
            <a:r>
              <a:rPr lang="en-US" sz="2800" dirty="0" err="1" smtClean="0"/>
              <a:t>dsDNA</a:t>
            </a:r>
            <a:r>
              <a:rPr lang="en-US" sz="2800" dirty="0" smtClean="0"/>
              <a:t>, anti-SSA, anti-SSB</a:t>
            </a:r>
            <a:r>
              <a:rPr lang="hr-HR" sz="2800" dirty="0" smtClean="0"/>
              <a:t>, aCL</a:t>
            </a:r>
            <a:r>
              <a:rPr lang="en-US" sz="2800" dirty="0" smtClean="0"/>
              <a:t>- usually negative</a:t>
            </a:r>
          </a:p>
          <a:p>
            <a:pPr>
              <a:buNone/>
            </a:pPr>
            <a:endParaRPr lang="en-US" sz="2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rot="420000">
            <a:off x="4453193" y="1563959"/>
            <a:ext cx="3500462" cy="1781448"/>
          </a:xfrm>
          <a:prstGeom prst="ellipse">
            <a:avLst/>
          </a:prstGeom>
          <a:solidFill>
            <a:srgbClr val="C6D9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071802" y="3786190"/>
            <a:ext cx="2714644" cy="1643074"/>
          </a:xfrm>
          <a:prstGeom prst="ellipse">
            <a:avLst/>
          </a:prstGeom>
          <a:solidFill>
            <a:srgbClr val="C6D9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600000">
            <a:off x="273391" y="1907262"/>
            <a:ext cx="4076207" cy="2689886"/>
          </a:xfrm>
          <a:prstGeom prst="ellipse">
            <a:avLst/>
          </a:prstGeom>
          <a:solidFill>
            <a:srgbClr val="C6D9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300000">
            <a:off x="5427630" y="4270633"/>
            <a:ext cx="3013501" cy="1862772"/>
          </a:xfrm>
          <a:prstGeom prst="ellipse">
            <a:avLst/>
          </a:prstGeom>
          <a:solidFill>
            <a:srgbClr val="C6D9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929190" y="1643050"/>
            <a:ext cx="2714644" cy="2031325"/>
          </a:xfrm>
          <a:prstGeom prst="rect">
            <a:avLst/>
          </a:prstGeom>
          <a:noFill/>
        </p:spPr>
        <p:txBody>
          <a:bodyPr wrap="square" rtlCol="0">
            <a:spAutoFit/>
          </a:bodyPr>
          <a:lstStyle/>
          <a:p>
            <a:pPr algn="ctr"/>
            <a:r>
              <a:rPr lang="hr-HR" b="1" dirty="0" smtClean="0"/>
              <a:t>Anti Topo I (scl-70)</a:t>
            </a:r>
          </a:p>
          <a:p>
            <a:pPr algn="ctr"/>
            <a:r>
              <a:rPr lang="hr-HR" dirty="0" smtClean="0"/>
              <a:t>Pulmonary fibrosis ↑</a:t>
            </a:r>
          </a:p>
          <a:p>
            <a:pPr algn="ctr"/>
            <a:r>
              <a:rPr lang="hr-HR" dirty="0" smtClean="0"/>
              <a:t>Periferal vasculopathy ↑</a:t>
            </a:r>
          </a:p>
          <a:p>
            <a:pPr algn="ctr"/>
            <a:r>
              <a:rPr lang="hr-HR" dirty="0" smtClean="0"/>
              <a:t>Cardiac dysfunction ↑</a:t>
            </a:r>
          </a:p>
          <a:p>
            <a:pPr algn="ctr"/>
            <a:r>
              <a:rPr lang="hr-HR" dirty="0" smtClean="0"/>
              <a:t>Contractures ↑</a:t>
            </a:r>
          </a:p>
          <a:p>
            <a:pPr algn="ctr"/>
            <a:r>
              <a:rPr lang="hr-HR" dirty="0" smtClean="0"/>
              <a:t>SRC ±</a:t>
            </a:r>
          </a:p>
          <a:p>
            <a:endParaRPr lang="en-US" dirty="0"/>
          </a:p>
        </p:txBody>
      </p:sp>
      <p:sp>
        <p:nvSpPr>
          <p:cNvPr id="13" name="TextBox 12"/>
          <p:cNvSpPr txBox="1"/>
          <p:nvPr/>
        </p:nvSpPr>
        <p:spPr>
          <a:xfrm>
            <a:off x="3643306" y="4214818"/>
            <a:ext cx="1785950" cy="646331"/>
          </a:xfrm>
          <a:prstGeom prst="rect">
            <a:avLst/>
          </a:prstGeom>
          <a:noFill/>
        </p:spPr>
        <p:txBody>
          <a:bodyPr wrap="square" rtlCol="0">
            <a:spAutoFit/>
          </a:bodyPr>
          <a:lstStyle/>
          <a:p>
            <a:pPr algn="ctr"/>
            <a:r>
              <a:rPr lang="hr-HR" b="1" dirty="0" smtClean="0"/>
              <a:t>Anti-U3-RNP</a:t>
            </a:r>
          </a:p>
          <a:p>
            <a:pPr algn="ctr"/>
            <a:r>
              <a:rPr lang="hr-HR" dirty="0" smtClean="0"/>
              <a:t>PAH ↑</a:t>
            </a:r>
            <a:endParaRPr lang="en-US" dirty="0"/>
          </a:p>
        </p:txBody>
      </p:sp>
      <p:sp>
        <p:nvSpPr>
          <p:cNvPr id="14" name="TextBox 13"/>
          <p:cNvSpPr txBox="1"/>
          <p:nvPr/>
        </p:nvSpPr>
        <p:spPr>
          <a:xfrm>
            <a:off x="714348" y="2285992"/>
            <a:ext cx="3643338" cy="2308324"/>
          </a:xfrm>
          <a:prstGeom prst="rect">
            <a:avLst/>
          </a:prstGeom>
          <a:noFill/>
        </p:spPr>
        <p:txBody>
          <a:bodyPr wrap="square" rtlCol="0">
            <a:spAutoFit/>
          </a:bodyPr>
          <a:lstStyle/>
          <a:p>
            <a:pPr algn="ctr"/>
            <a:r>
              <a:rPr lang="hr-HR" b="1" dirty="0" smtClean="0"/>
              <a:t>Anti-centromere (ACA)</a:t>
            </a:r>
          </a:p>
          <a:p>
            <a:pPr algn="ctr"/>
            <a:r>
              <a:rPr lang="hr-HR" dirty="0" smtClean="0"/>
              <a:t>Calcinosis ↑</a:t>
            </a:r>
          </a:p>
          <a:p>
            <a:pPr algn="ctr"/>
            <a:r>
              <a:rPr lang="hr-HR" dirty="0" smtClean="0"/>
              <a:t>Raynaud ↑</a:t>
            </a:r>
          </a:p>
          <a:p>
            <a:pPr algn="ctr"/>
            <a:r>
              <a:rPr lang="hr-HR" dirty="0" smtClean="0"/>
              <a:t>Esophageal dysfunction ↑</a:t>
            </a:r>
          </a:p>
          <a:p>
            <a:pPr algn="ctr"/>
            <a:r>
              <a:rPr lang="hr-HR" dirty="0" smtClean="0"/>
              <a:t>Sclerodactilia ↑</a:t>
            </a:r>
          </a:p>
          <a:p>
            <a:pPr algn="ctr"/>
            <a:r>
              <a:rPr lang="hr-HR" dirty="0" smtClean="0"/>
              <a:t>Teleangiectasias ↑</a:t>
            </a:r>
          </a:p>
          <a:p>
            <a:pPr algn="ctr"/>
            <a:r>
              <a:rPr lang="hr-HR" dirty="0" smtClean="0"/>
              <a:t>Pulmonary fibrosis↓</a:t>
            </a:r>
          </a:p>
          <a:p>
            <a:endParaRPr lang="en-US" dirty="0"/>
          </a:p>
        </p:txBody>
      </p:sp>
      <p:sp>
        <p:nvSpPr>
          <p:cNvPr id="15" name="TextBox 14"/>
          <p:cNvSpPr txBox="1"/>
          <p:nvPr/>
        </p:nvSpPr>
        <p:spPr>
          <a:xfrm>
            <a:off x="5643570" y="4572008"/>
            <a:ext cx="2428892" cy="1754326"/>
          </a:xfrm>
          <a:prstGeom prst="rect">
            <a:avLst/>
          </a:prstGeom>
          <a:noFill/>
        </p:spPr>
        <p:txBody>
          <a:bodyPr wrap="square" rtlCol="0">
            <a:spAutoFit/>
          </a:bodyPr>
          <a:lstStyle/>
          <a:p>
            <a:pPr algn="ctr"/>
            <a:r>
              <a:rPr lang="hr-HR" b="1" dirty="0" smtClean="0"/>
              <a:t>Anti-RNA-polymerase</a:t>
            </a:r>
          </a:p>
          <a:p>
            <a:pPr algn="ctr"/>
            <a:r>
              <a:rPr lang="hr-HR" dirty="0" smtClean="0"/>
              <a:t>SRC ↑</a:t>
            </a:r>
          </a:p>
          <a:p>
            <a:pPr algn="ctr"/>
            <a:r>
              <a:rPr lang="hr-HR" dirty="0" smtClean="0"/>
              <a:t>PAH↓</a:t>
            </a:r>
          </a:p>
          <a:p>
            <a:pPr algn="ctr"/>
            <a:r>
              <a:rPr lang="hr-HR" dirty="0" smtClean="0"/>
              <a:t>Myopathy ↑</a:t>
            </a:r>
          </a:p>
          <a:p>
            <a:pPr algn="ctr"/>
            <a:r>
              <a:rPr lang="hr-HR" dirty="0" smtClean="0"/>
              <a:t>Cardiac disease ↑</a:t>
            </a:r>
          </a:p>
          <a:p>
            <a:endParaRPr lang="en-US" dirty="0"/>
          </a:p>
        </p:txBody>
      </p:sp>
      <p:sp>
        <p:nvSpPr>
          <p:cNvPr id="16" name="Title 15"/>
          <p:cNvSpPr>
            <a:spLocks noGrp="1"/>
          </p:cNvSpPr>
          <p:nvPr>
            <p:ph type="title" idx="4294967295"/>
          </p:nvPr>
        </p:nvSpPr>
        <p:spPr>
          <a:xfrm>
            <a:off x="214282" y="274638"/>
            <a:ext cx="8786843" cy="654050"/>
          </a:xfrm>
        </p:spPr>
        <p:txBody>
          <a:bodyPr>
            <a:normAutofit fontScale="90000"/>
          </a:bodyPr>
          <a:lstStyle/>
          <a:p>
            <a:r>
              <a:rPr lang="hr-HR" dirty="0" smtClean="0">
                <a:solidFill>
                  <a:srgbClr val="0070C0"/>
                </a:solidFill>
              </a:rPr>
              <a:t>SSc: dominant clinico-serologic </a:t>
            </a:r>
            <a:r>
              <a:rPr lang="en-US" dirty="0" smtClean="0">
                <a:solidFill>
                  <a:srgbClr val="0070C0"/>
                </a:solidFill>
              </a:rPr>
              <a:t>correlates</a:t>
            </a:r>
            <a:endParaRPr lang="en-US" dirty="0">
              <a:solidFill>
                <a:srgbClr val="0070C0"/>
              </a:solidFill>
            </a:endParaRPr>
          </a:p>
        </p:txBody>
      </p:sp>
      <p:sp>
        <p:nvSpPr>
          <p:cNvPr id="18" name="TextBox 17"/>
          <p:cNvSpPr txBox="1"/>
          <p:nvPr/>
        </p:nvSpPr>
        <p:spPr>
          <a:xfrm>
            <a:off x="428596" y="857233"/>
            <a:ext cx="7286676" cy="830997"/>
          </a:xfrm>
          <a:prstGeom prst="rect">
            <a:avLst/>
          </a:prstGeom>
          <a:noFill/>
        </p:spPr>
        <p:txBody>
          <a:bodyPr wrap="square" rtlCol="0">
            <a:spAutoFit/>
          </a:bodyPr>
          <a:lstStyle/>
          <a:p>
            <a:r>
              <a:rPr lang="hr-HR" dirty="0" smtClean="0"/>
              <a:t>						</a:t>
            </a:r>
            <a:r>
              <a:rPr lang="hr-HR" sz="2400" b="1" dirty="0" smtClean="0"/>
              <a:t>Diffuse SSc</a:t>
            </a:r>
          </a:p>
          <a:p>
            <a:r>
              <a:rPr lang="hr-HR" dirty="0" smtClean="0"/>
              <a:t>		</a:t>
            </a:r>
            <a:r>
              <a:rPr lang="hr-HR" sz="2400" b="1" dirty="0" smtClean="0"/>
              <a:t>Limited SSc</a:t>
            </a:r>
          </a:p>
        </p:txBody>
      </p:sp>
      <p:cxnSp>
        <p:nvCxnSpPr>
          <p:cNvPr id="22" name="Straight Arrow Connector 21"/>
          <p:cNvCxnSpPr/>
          <p:nvPr/>
        </p:nvCxnSpPr>
        <p:spPr>
          <a:xfrm rot="10800000">
            <a:off x="2643174" y="1071546"/>
            <a:ext cx="3071834"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572396" y="1142984"/>
            <a:ext cx="785818" cy="158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71472" y="1428736"/>
            <a:ext cx="1571636"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929058" y="1428736"/>
            <a:ext cx="2428892"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74638"/>
            <a:ext cx="9144000" cy="1630362"/>
          </a:xfrm>
        </p:spPr>
        <p:txBody>
          <a:bodyPr rtlCol="0">
            <a:normAutofit/>
          </a:bodyPr>
          <a:lstStyle/>
          <a:p>
            <a:pPr eaLnBrk="1" fontAlgn="auto" hangingPunct="1">
              <a:spcAft>
                <a:spcPts val="0"/>
              </a:spcAft>
              <a:defRPr/>
            </a:pPr>
            <a:r>
              <a:rPr lang="en-US" dirty="0" smtClean="0">
                <a:solidFill>
                  <a:srgbClr val="2B67AF"/>
                </a:solidFill>
              </a:rPr>
              <a:t>MHC</a:t>
            </a:r>
            <a:br>
              <a:rPr lang="en-US" dirty="0" smtClean="0">
                <a:solidFill>
                  <a:srgbClr val="2B67AF"/>
                </a:solidFill>
              </a:rPr>
            </a:br>
            <a:r>
              <a:rPr lang="en-US" dirty="0" smtClean="0">
                <a:solidFill>
                  <a:srgbClr val="FF0000"/>
                </a:solidFill>
              </a:rPr>
              <a:t>M</a:t>
            </a:r>
            <a:r>
              <a:rPr lang="en-US" dirty="0" smtClean="0">
                <a:solidFill>
                  <a:srgbClr val="2B67AF"/>
                </a:solidFill>
              </a:rPr>
              <a:t>ajor </a:t>
            </a:r>
            <a:r>
              <a:rPr lang="en-US" dirty="0" err="1" smtClean="0">
                <a:solidFill>
                  <a:srgbClr val="FF0000"/>
                </a:solidFill>
              </a:rPr>
              <a:t>H</a:t>
            </a:r>
            <a:r>
              <a:rPr lang="en-US" dirty="0" err="1" smtClean="0">
                <a:solidFill>
                  <a:srgbClr val="2B67AF"/>
                </a:solidFill>
              </a:rPr>
              <a:t>istocompatibility</a:t>
            </a:r>
            <a:r>
              <a:rPr lang="en-US" dirty="0" smtClean="0">
                <a:solidFill>
                  <a:srgbClr val="2B67AF"/>
                </a:solidFill>
              </a:rPr>
              <a:t> </a:t>
            </a:r>
            <a:r>
              <a:rPr lang="en-US" dirty="0" smtClean="0">
                <a:solidFill>
                  <a:srgbClr val="FF0000"/>
                </a:solidFill>
              </a:rPr>
              <a:t>C</a:t>
            </a:r>
            <a:r>
              <a:rPr lang="en-US" dirty="0" smtClean="0">
                <a:solidFill>
                  <a:srgbClr val="2B67AF"/>
                </a:solidFill>
              </a:rPr>
              <a:t>omplex</a:t>
            </a:r>
          </a:p>
        </p:txBody>
      </p:sp>
      <p:sp>
        <p:nvSpPr>
          <p:cNvPr id="7171" name="Rectangle 3"/>
          <p:cNvSpPr>
            <a:spLocks noGrp="1" noChangeArrowheads="1"/>
          </p:cNvSpPr>
          <p:nvPr>
            <p:ph idx="1"/>
          </p:nvPr>
        </p:nvSpPr>
        <p:spPr>
          <a:xfrm>
            <a:off x="0" y="2362200"/>
            <a:ext cx="9144000" cy="4495800"/>
          </a:xfrm>
        </p:spPr>
        <p:txBody>
          <a:bodyPr/>
          <a:lstStyle/>
          <a:p>
            <a:pPr eaLnBrk="1" hangingPunct="1">
              <a:lnSpc>
                <a:spcPct val="90000"/>
              </a:lnSpc>
            </a:pPr>
            <a:r>
              <a:rPr lang="en-US" dirty="0" smtClean="0"/>
              <a:t>A genetic “LOCUS” on Chromosome 6, which codes for cell surface compatibility</a:t>
            </a:r>
          </a:p>
          <a:p>
            <a:pPr eaLnBrk="1" hangingPunct="1">
              <a:lnSpc>
                <a:spcPct val="90000"/>
              </a:lnSpc>
            </a:pPr>
            <a:r>
              <a:rPr lang="en-US" dirty="0" smtClean="0"/>
              <a:t>Also called HLA (Human Leukocyte Antigens) in humans </a:t>
            </a:r>
          </a:p>
          <a:p>
            <a:pPr eaLnBrk="1" hangingPunct="1">
              <a:lnSpc>
                <a:spcPct val="90000"/>
              </a:lnSpc>
            </a:pPr>
            <a:r>
              <a:rPr lang="en-US" dirty="0" smtClean="0"/>
              <a:t>It’s major job is to make sure all self cell antigens are recognized and “tolerated”, because the general rule of the immune system is that all UN-recognized antigens will NOT be tolerated</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lstStyle/>
          <a:p>
            <a:r>
              <a:rPr lang="en-US" dirty="0" err="1" smtClean="0">
                <a:solidFill>
                  <a:srgbClr val="0070C0"/>
                </a:solidFill>
              </a:rPr>
              <a:t>Fulmin</a:t>
            </a:r>
            <a:r>
              <a:rPr lang="hr-HR" dirty="0" smtClean="0">
                <a:solidFill>
                  <a:srgbClr val="0070C0"/>
                </a:solidFill>
              </a:rPr>
              <a:t>ant</a:t>
            </a:r>
            <a:r>
              <a:rPr lang="en-US" dirty="0" smtClean="0">
                <a:solidFill>
                  <a:srgbClr val="0070C0"/>
                </a:solidFill>
              </a:rPr>
              <a:t> systemic sclerosis</a:t>
            </a:r>
            <a:endParaRPr lang="en-US" dirty="0">
              <a:solidFill>
                <a:srgbClr val="0070C0"/>
              </a:solidFill>
            </a:endParaRPr>
          </a:p>
        </p:txBody>
      </p:sp>
      <p:pic>
        <p:nvPicPr>
          <p:cNvPr id="2050" name="Picture 2" descr="C:\Users\DANIELA\Pictures\Sklerodermija 1.jpg"/>
          <p:cNvPicPr>
            <a:picLocks noGrp="1" noChangeAspect="1" noChangeArrowheads="1"/>
          </p:cNvPicPr>
          <p:nvPr>
            <p:ph sz="quarter" idx="1"/>
          </p:nvPr>
        </p:nvPicPr>
        <p:blipFill>
          <a:blip r:embed="rId2" cstate="print"/>
          <a:srcRect l="4733" r="2163"/>
          <a:stretch>
            <a:fillRect/>
          </a:stretch>
        </p:blipFill>
        <p:spPr bwMode="auto">
          <a:xfrm>
            <a:off x="857225" y="1142984"/>
            <a:ext cx="3857652" cy="4071966"/>
          </a:xfrm>
          <a:prstGeom prst="rect">
            <a:avLst/>
          </a:prstGeom>
          <a:noFill/>
        </p:spPr>
      </p:pic>
      <p:pic>
        <p:nvPicPr>
          <p:cNvPr id="2051" name="Picture 3" descr="C:\Users\DANIELA\Pictures\Sklerodermija 2.jpg"/>
          <p:cNvPicPr>
            <a:picLocks noChangeAspect="1" noChangeArrowheads="1"/>
          </p:cNvPicPr>
          <p:nvPr/>
        </p:nvPicPr>
        <p:blipFill>
          <a:blip r:embed="rId3" cstate="print"/>
          <a:srcRect t="4494" r="2969" b="6741"/>
          <a:stretch>
            <a:fillRect/>
          </a:stretch>
        </p:blipFill>
        <p:spPr bwMode="auto">
          <a:xfrm>
            <a:off x="4857752" y="1142984"/>
            <a:ext cx="3929090" cy="4071967"/>
          </a:xfrm>
          <a:prstGeom prst="rect">
            <a:avLst/>
          </a:prstGeom>
          <a:noFill/>
        </p:spPr>
      </p:pic>
      <p:sp>
        <p:nvSpPr>
          <p:cNvPr id="5" name="TextBox 4"/>
          <p:cNvSpPr txBox="1"/>
          <p:nvPr/>
        </p:nvSpPr>
        <p:spPr>
          <a:xfrm>
            <a:off x="2428860" y="6143644"/>
            <a:ext cx="6572296" cy="646331"/>
          </a:xfrm>
          <a:prstGeom prst="rect">
            <a:avLst/>
          </a:prstGeom>
          <a:noFill/>
        </p:spPr>
        <p:txBody>
          <a:bodyPr wrap="square" rtlCol="0">
            <a:spAutoFit/>
          </a:bodyPr>
          <a:lstStyle/>
          <a:p>
            <a:r>
              <a:rPr lang="hr-HR" dirty="0" smtClean="0"/>
              <a:t>Marasovic-Krstulovic D, et al. Fulminant diffuse systemic sclerosis following aortic valve replacement. Med Hypotheses 2014;82:792-4</a:t>
            </a:r>
            <a:endParaRPr lang="hr-HR" dirty="0"/>
          </a:p>
        </p:txBody>
      </p:sp>
      <p:sp>
        <p:nvSpPr>
          <p:cNvPr id="6" name="TextBox 5"/>
          <p:cNvSpPr txBox="1"/>
          <p:nvPr/>
        </p:nvSpPr>
        <p:spPr>
          <a:xfrm>
            <a:off x="928662" y="5429264"/>
            <a:ext cx="7858180" cy="369332"/>
          </a:xfrm>
          <a:prstGeom prst="rect">
            <a:avLst/>
          </a:prstGeom>
          <a:noFill/>
        </p:spPr>
        <p:txBody>
          <a:bodyPr wrap="square" rtlCol="0">
            <a:spAutoFit/>
          </a:bodyPr>
          <a:lstStyle/>
          <a:p>
            <a:r>
              <a:rPr lang="hr-HR" b="1" dirty="0" smtClean="0"/>
              <a:t>Lab: CBC normal; ANA neg, CK 1500</a:t>
            </a:r>
            <a:endParaRPr lang="en-US"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IELA\Pictures\sklerodemija histology.jpg"/>
          <p:cNvPicPr>
            <a:picLocks noChangeAspect="1" noChangeArrowheads="1"/>
          </p:cNvPicPr>
          <p:nvPr/>
        </p:nvPicPr>
        <p:blipFill>
          <a:blip r:embed="rId2" cstate="print"/>
          <a:stretch>
            <a:fillRect/>
          </a:stretch>
        </p:blipFill>
        <p:spPr bwMode="auto">
          <a:xfrm>
            <a:off x="1785918" y="285728"/>
            <a:ext cx="5705124" cy="5643602"/>
          </a:xfrm>
          <a:prstGeom prst="rect">
            <a:avLst/>
          </a:prstGeom>
          <a:noFill/>
        </p:spPr>
      </p:pic>
      <p:sp>
        <p:nvSpPr>
          <p:cNvPr id="6" name="TextBox 5"/>
          <p:cNvSpPr txBox="1"/>
          <p:nvPr/>
        </p:nvSpPr>
        <p:spPr>
          <a:xfrm>
            <a:off x="571472" y="1142984"/>
            <a:ext cx="1357322" cy="400110"/>
          </a:xfrm>
          <a:prstGeom prst="rect">
            <a:avLst/>
          </a:prstGeom>
          <a:noFill/>
        </p:spPr>
        <p:txBody>
          <a:bodyPr wrap="square" rtlCol="0">
            <a:spAutoFit/>
          </a:bodyPr>
          <a:lstStyle/>
          <a:p>
            <a:r>
              <a:rPr lang="hr-HR" sz="2000" b="1" dirty="0" smtClean="0"/>
              <a:t>Skin</a:t>
            </a:r>
            <a:endParaRPr lang="en-US" sz="2000" b="1" dirty="0"/>
          </a:p>
        </p:txBody>
      </p:sp>
      <p:sp>
        <p:nvSpPr>
          <p:cNvPr id="7" name="TextBox 6"/>
          <p:cNvSpPr txBox="1"/>
          <p:nvPr/>
        </p:nvSpPr>
        <p:spPr>
          <a:xfrm>
            <a:off x="7572396" y="1285860"/>
            <a:ext cx="1214446" cy="400110"/>
          </a:xfrm>
          <a:prstGeom prst="rect">
            <a:avLst/>
          </a:prstGeom>
          <a:noFill/>
        </p:spPr>
        <p:txBody>
          <a:bodyPr wrap="square" rtlCol="0">
            <a:spAutoFit/>
          </a:bodyPr>
          <a:lstStyle/>
          <a:p>
            <a:r>
              <a:rPr lang="hr-HR" sz="2000" b="1" dirty="0" smtClean="0"/>
              <a:t>Kidney</a:t>
            </a:r>
            <a:endParaRPr lang="en-US" sz="2000" b="1" dirty="0"/>
          </a:p>
        </p:txBody>
      </p:sp>
      <p:sp>
        <p:nvSpPr>
          <p:cNvPr id="8" name="TextBox 7"/>
          <p:cNvSpPr txBox="1"/>
          <p:nvPr/>
        </p:nvSpPr>
        <p:spPr>
          <a:xfrm>
            <a:off x="500034" y="3143248"/>
            <a:ext cx="1314784" cy="400110"/>
          </a:xfrm>
          <a:prstGeom prst="rect">
            <a:avLst/>
          </a:prstGeom>
          <a:noFill/>
        </p:spPr>
        <p:txBody>
          <a:bodyPr wrap="none" rtlCol="0">
            <a:spAutoFit/>
          </a:bodyPr>
          <a:lstStyle/>
          <a:p>
            <a:r>
              <a:rPr lang="hr-HR" sz="2000" b="1" dirty="0" smtClean="0"/>
              <a:t>Esophagus</a:t>
            </a:r>
            <a:endParaRPr lang="en-US" sz="2000" b="1" dirty="0"/>
          </a:p>
        </p:txBody>
      </p:sp>
      <p:sp>
        <p:nvSpPr>
          <p:cNvPr id="9" name="TextBox 8"/>
          <p:cNvSpPr txBox="1"/>
          <p:nvPr/>
        </p:nvSpPr>
        <p:spPr>
          <a:xfrm>
            <a:off x="7500958" y="3000372"/>
            <a:ext cx="1357322" cy="400110"/>
          </a:xfrm>
          <a:prstGeom prst="rect">
            <a:avLst/>
          </a:prstGeom>
          <a:noFill/>
        </p:spPr>
        <p:txBody>
          <a:bodyPr wrap="square" rtlCol="0">
            <a:spAutoFit/>
          </a:bodyPr>
          <a:lstStyle/>
          <a:p>
            <a:r>
              <a:rPr lang="hr-HR" sz="2000" b="1" dirty="0" smtClean="0"/>
              <a:t>Lung</a:t>
            </a:r>
            <a:endParaRPr lang="en-US" sz="2000" b="1" dirty="0"/>
          </a:p>
        </p:txBody>
      </p:sp>
      <p:sp>
        <p:nvSpPr>
          <p:cNvPr id="10" name="TextBox 9"/>
          <p:cNvSpPr txBox="1"/>
          <p:nvPr/>
        </p:nvSpPr>
        <p:spPr>
          <a:xfrm>
            <a:off x="500034" y="4572008"/>
            <a:ext cx="1143008" cy="400110"/>
          </a:xfrm>
          <a:prstGeom prst="rect">
            <a:avLst/>
          </a:prstGeom>
          <a:noFill/>
        </p:spPr>
        <p:txBody>
          <a:bodyPr wrap="square" rtlCol="0">
            <a:spAutoFit/>
          </a:bodyPr>
          <a:lstStyle/>
          <a:p>
            <a:r>
              <a:rPr lang="hr-HR" sz="2000" b="1" dirty="0" smtClean="0"/>
              <a:t>Pancreas</a:t>
            </a:r>
            <a:endParaRPr lang="en-US" sz="2000" b="1" dirty="0"/>
          </a:p>
        </p:txBody>
      </p:sp>
      <p:sp>
        <p:nvSpPr>
          <p:cNvPr id="11" name="TextBox 10"/>
          <p:cNvSpPr txBox="1"/>
          <p:nvPr/>
        </p:nvSpPr>
        <p:spPr>
          <a:xfrm>
            <a:off x="7429520" y="4500570"/>
            <a:ext cx="1500166" cy="369332"/>
          </a:xfrm>
          <a:prstGeom prst="rect">
            <a:avLst/>
          </a:prstGeom>
          <a:noFill/>
        </p:spPr>
        <p:txBody>
          <a:bodyPr wrap="square" rtlCol="0">
            <a:spAutoFit/>
          </a:bodyPr>
          <a:lstStyle/>
          <a:p>
            <a:r>
              <a:rPr lang="hr-HR" b="1" dirty="0" smtClean="0"/>
              <a:t>Myocardium</a:t>
            </a:r>
            <a:endParaRPr lang="en-US" b="1" dirty="0"/>
          </a:p>
        </p:txBody>
      </p:sp>
      <p:sp>
        <p:nvSpPr>
          <p:cNvPr id="12" name="TextBox 11"/>
          <p:cNvSpPr txBox="1"/>
          <p:nvPr/>
        </p:nvSpPr>
        <p:spPr>
          <a:xfrm>
            <a:off x="4643438" y="6215082"/>
            <a:ext cx="3929090" cy="369332"/>
          </a:xfrm>
          <a:prstGeom prst="rect">
            <a:avLst/>
          </a:prstGeom>
          <a:noFill/>
        </p:spPr>
        <p:txBody>
          <a:bodyPr wrap="square" rtlCol="0">
            <a:spAutoFit/>
          </a:bodyPr>
          <a:lstStyle/>
          <a:p>
            <a:r>
              <a:rPr lang="hr-HR" dirty="0" smtClean="0"/>
              <a:t>Med Hypotheses 2014;82:792-4</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4638"/>
            <a:ext cx="8858280" cy="1143000"/>
          </a:xfrm>
        </p:spPr>
        <p:txBody>
          <a:bodyPr>
            <a:normAutofit/>
          </a:bodyPr>
          <a:lstStyle/>
          <a:p>
            <a:r>
              <a:rPr lang="en-US" dirty="0" smtClean="0">
                <a:solidFill>
                  <a:srgbClr val="0070C0"/>
                </a:solidFill>
              </a:rPr>
              <a:t>Assessment of organ involvement in </a:t>
            </a:r>
            <a:r>
              <a:rPr lang="en-US" dirty="0" err="1" smtClean="0">
                <a:solidFill>
                  <a:srgbClr val="0070C0"/>
                </a:solidFill>
              </a:rPr>
              <a:t>SSc</a:t>
            </a:r>
            <a:endParaRPr lang="en-US" dirty="0">
              <a:solidFill>
                <a:srgbClr val="0070C0"/>
              </a:solidFill>
            </a:endParaRPr>
          </a:p>
        </p:txBody>
      </p:sp>
      <p:sp>
        <p:nvSpPr>
          <p:cNvPr id="3" name="Content Placeholder 2"/>
          <p:cNvSpPr>
            <a:spLocks noGrp="1"/>
          </p:cNvSpPr>
          <p:nvPr>
            <p:ph sz="quarter" idx="1"/>
          </p:nvPr>
        </p:nvSpPr>
        <p:spPr>
          <a:xfrm>
            <a:off x="914400" y="1447800"/>
            <a:ext cx="7772400" cy="4981596"/>
          </a:xfrm>
        </p:spPr>
        <p:txBody>
          <a:bodyPr>
            <a:normAutofit/>
          </a:bodyPr>
          <a:lstStyle/>
          <a:p>
            <a:r>
              <a:rPr lang="hr-HR" sz="3000" dirty="0" smtClean="0"/>
              <a:t>Skin thickening</a:t>
            </a:r>
            <a:r>
              <a:rPr lang="en-US" sz="3000" dirty="0" smtClean="0"/>
              <a:t> (</a:t>
            </a:r>
            <a:r>
              <a:rPr lang="en-US" sz="3000" dirty="0" err="1" smtClean="0"/>
              <a:t>mRSS</a:t>
            </a:r>
            <a:r>
              <a:rPr lang="en-US" sz="3000" dirty="0" smtClean="0"/>
              <a:t>)</a:t>
            </a:r>
          </a:p>
          <a:p>
            <a:r>
              <a:rPr lang="en-US" sz="3000" dirty="0" smtClean="0"/>
              <a:t>Urine testing, serum </a:t>
            </a:r>
            <a:r>
              <a:rPr lang="en-US" sz="3000" dirty="0" err="1" smtClean="0"/>
              <a:t>creatinine</a:t>
            </a:r>
            <a:r>
              <a:rPr lang="hr-HR" sz="3000" dirty="0" smtClean="0"/>
              <a:t>, CK, LDH, </a:t>
            </a:r>
          </a:p>
          <a:p>
            <a:pPr>
              <a:buNone/>
            </a:pPr>
            <a:r>
              <a:rPr lang="hr-HR" sz="3000" dirty="0" smtClean="0"/>
              <a:t>	AST, ALT, GGT, EFP, imunoglobulins</a:t>
            </a:r>
            <a:endParaRPr lang="en-US" sz="3000" dirty="0" smtClean="0"/>
          </a:p>
          <a:p>
            <a:r>
              <a:rPr lang="en-US" sz="3000" dirty="0" err="1" smtClean="0"/>
              <a:t>Nailfold</a:t>
            </a:r>
            <a:r>
              <a:rPr lang="en-US" sz="3000" dirty="0" smtClean="0"/>
              <a:t> </a:t>
            </a:r>
            <a:r>
              <a:rPr lang="en-US" sz="3000" dirty="0" err="1" smtClean="0"/>
              <a:t>capillaroscopy</a:t>
            </a:r>
            <a:r>
              <a:rPr lang="hr-HR" sz="3000" dirty="0" smtClean="0"/>
              <a:t>- lack of capilaries</a:t>
            </a:r>
          </a:p>
          <a:p>
            <a:r>
              <a:rPr lang="hr-HR" sz="3000" dirty="0" smtClean="0"/>
              <a:t>Lung fibrosis, DLCO, 6-min walking test</a:t>
            </a:r>
            <a:endParaRPr lang="en-US" sz="3000" dirty="0" smtClean="0"/>
          </a:p>
          <a:p>
            <a:r>
              <a:rPr lang="hr-HR" sz="3000" dirty="0" smtClean="0"/>
              <a:t>Cardiomyopathy, PAH - </a:t>
            </a:r>
            <a:r>
              <a:rPr lang="en-US" sz="3000" dirty="0" err="1" smtClean="0"/>
              <a:t>Echocard</a:t>
            </a:r>
            <a:r>
              <a:rPr lang="hr-HR" sz="3000" dirty="0" smtClean="0"/>
              <a:t>i</a:t>
            </a:r>
            <a:r>
              <a:rPr lang="en-US" sz="3000" dirty="0" err="1" smtClean="0"/>
              <a:t>ography</a:t>
            </a:r>
            <a:endParaRPr lang="en-US" sz="3000" dirty="0" smtClean="0"/>
          </a:p>
          <a:p>
            <a:r>
              <a:rPr lang="en-US" sz="3000" dirty="0" smtClean="0"/>
              <a:t>Chest X-ray, HRCT of the chest</a:t>
            </a:r>
          </a:p>
          <a:p>
            <a:r>
              <a:rPr lang="hr-HR" sz="3000" dirty="0" smtClean="0"/>
              <a:t>GI endoscopy</a:t>
            </a:r>
            <a:r>
              <a:rPr lang="en-US" sz="3000" dirty="0" smtClean="0"/>
              <a:t>, esophageal</a:t>
            </a:r>
            <a:r>
              <a:rPr lang="hr-HR" sz="3000" dirty="0" smtClean="0"/>
              <a:t> radiography</a:t>
            </a:r>
            <a:endParaRPr lang="en-US" sz="3000" dirty="0" smtClean="0"/>
          </a:p>
          <a:p>
            <a:r>
              <a:rPr lang="en-US" sz="3000" dirty="0" smtClean="0"/>
              <a:t>Right heart catheterization</a:t>
            </a:r>
            <a:r>
              <a:rPr lang="hr-HR" sz="3000" dirty="0" smtClean="0"/>
              <a:t> </a:t>
            </a:r>
            <a:endParaRPr lang="en-US" sz="3000" dirty="0" smtClean="0"/>
          </a:p>
          <a:p>
            <a:pPr>
              <a:buNone/>
            </a:pPr>
            <a:endParaRPr lang="hr-HR" dirty="0" smtClean="0"/>
          </a:p>
          <a:p>
            <a:endParaRPr lang="hr-HR" dirty="0" smtClean="0"/>
          </a:p>
        </p:txBody>
      </p:sp>
      <p:sp>
        <p:nvSpPr>
          <p:cNvPr id="4" name="Right Brace 3"/>
          <p:cNvSpPr/>
          <p:nvPr/>
        </p:nvSpPr>
        <p:spPr>
          <a:xfrm>
            <a:off x="7000892" y="1571612"/>
            <a:ext cx="642942" cy="292895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ight Brace 4"/>
          <p:cNvSpPr/>
          <p:nvPr/>
        </p:nvSpPr>
        <p:spPr>
          <a:xfrm>
            <a:off x="7000892" y="4643446"/>
            <a:ext cx="571504" cy="1214446"/>
          </a:xfrm>
          <a:prstGeom prst="rightBrace">
            <a:avLst>
              <a:gd name="adj1" fmla="val 8333"/>
              <a:gd name="adj2" fmla="val 532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786710" y="2786058"/>
            <a:ext cx="1071570" cy="461665"/>
          </a:xfrm>
          <a:prstGeom prst="rect">
            <a:avLst/>
          </a:prstGeom>
          <a:noFill/>
        </p:spPr>
        <p:txBody>
          <a:bodyPr wrap="square" rtlCol="0">
            <a:spAutoFit/>
          </a:bodyPr>
          <a:lstStyle/>
          <a:p>
            <a:r>
              <a:rPr lang="hr-HR" sz="2400" dirty="0" smtClean="0"/>
              <a:t>1x/yr</a:t>
            </a:r>
            <a:endParaRPr lang="en-US" sz="2400" dirty="0"/>
          </a:p>
        </p:txBody>
      </p:sp>
      <p:sp>
        <p:nvSpPr>
          <p:cNvPr id="7" name="TextBox 6"/>
          <p:cNvSpPr txBox="1"/>
          <p:nvPr/>
        </p:nvSpPr>
        <p:spPr>
          <a:xfrm>
            <a:off x="7715272" y="5000636"/>
            <a:ext cx="1143008" cy="461665"/>
          </a:xfrm>
          <a:prstGeom prst="rect">
            <a:avLst/>
          </a:prstGeom>
          <a:noFill/>
        </p:spPr>
        <p:txBody>
          <a:bodyPr wrap="square" rtlCol="0">
            <a:spAutoFit/>
          </a:bodyPr>
          <a:lstStyle/>
          <a:p>
            <a:r>
              <a:rPr lang="hr-HR" sz="2400" dirty="0" smtClean="0"/>
              <a:t>1x/2yr</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14348" y="571480"/>
          <a:ext cx="8072494" cy="585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143372" y="3286125"/>
            <a:ext cx="1428760" cy="646331"/>
          </a:xfrm>
          <a:prstGeom prst="rect">
            <a:avLst/>
          </a:prstGeom>
          <a:noFill/>
        </p:spPr>
        <p:txBody>
          <a:bodyPr wrap="square" rtlCol="0">
            <a:spAutoFit/>
          </a:bodyPr>
          <a:lstStyle/>
          <a:p>
            <a:pPr algn="ctr"/>
            <a:r>
              <a:rPr lang="hr-HR" b="1" dirty="0" smtClean="0"/>
              <a:t>Treatment of SSc</a:t>
            </a:r>
            <a:endParaRPr lang="en-US" b="1" dirty="0"/>
          </a:p>
        </p:txBody>
      </p:sp>
      <p:sp>
        <p:nvSpPr>
          <p:cNvPr id="8" name="TextBox 7"/>
          <p:cNvSpPr txBox="1"/>
          <p:nvPr/>
        </p:nvSpPr>
        <p:spPr>
          <a:xfrm>
            <a:off x="571472" y="0"/>
            <a:ext cx="6500858" cy="707886"/>
          </a:xfrm>
          <a:prstGeom prst="rect">
            <a:avLst/>
          </a:prstGeom>
          <a:noFill/>
        </p:spPr>
        <p:txBody>
          <a:bodyPr wrap="square" rtlCol="0">
            <a:spAutoFit/>
          </a:bodyPr>
          <a:lstStyle/>
          <a:p>
            <a:r>
              <a:rPr lang="en-US" sz="4000" dirty="0" smtClean="0">
                <a:solidFill>
                  <a:srgbClr val="0070C0"/>
                </a:solidFill>
                <a:latin typeface="+mj-lt"/>
              </a:rPr>
              <a:t>Treatment of </a:t>
            </a:r>
            <a:r>
              <a:rPr lang="en-US" sz="4000" dirty="0" err="1" smtClean="0">
                <a:solidFill>
                  <a:srgbClr val="0070C0"/>
                </a:solidFill>
                <a:latin typeface="+mj-lt"/>
              </a:rPr>
              <a:t>SSc</a:t>
            </a:r>
            <a:endParaRPr lang="en-US" sz="4000" dirty="0">
              <a:solidFill>
                <a:srgbClr val="0070C0"/>
              </a:solidFill>
              <a:latin typeface="+mj-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a:xfrm>
            <a:off x="685800" y="1214422"/>
            <a:ext cx="7772400" cy="2000264"/>
          </a:xfrm>
        </p:spPr>
        <p:txBody>
          <a:bodyPr>
            <a:normAutofit/>
          </a:bodyPr>
          <a:lstStyle/>
          <a:p>
            <a:r>
              <a:rPr lang="en-US" dirty="0" smtClean="0"/>
              <a:t>I</a:t>
            </a:r>
            <a:r>
              <a:rPr lang="hr-HR" dirty="0" smtClean="0"/>
              <a:t>DIOPATHIC INFLAMMATORY MYOPATHIES (IIM)</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Idiopathic inflammatory </a:t>
            </a:r>
            <a:r>
              <a:rPr lang="en-US" dirty="0" err="1" smtClean="0">
                <a:solidFill>
                  <a:srgbClr val="0070C0"/>
                </a:solidFill>
              </a:rPr>
              <a:t>myopathies</a:t>
            </a:r>
            <a:endParaRPr lang="en-US" dirty="0">
              <a:solidFill>
                <a:srgbClr val="0070C0"/>
              </a:solidFill>
            </a:endParaRPr>
          </a:p>
        </p:txBody>
      </p:sp>
      <p:sp>
        <p:nvSpPr>
          <p:cNvPr id="3" name="Content Placeholder 2"/>
          <p:cNvSpPr>
            <a:spLocks noGrp="1"/>
          </p:cNvSpPr>
          <p:nvPr>
            <p:ph sz="quarter" idx="1"/>
          </p:nvPr>
        </p:nvSpPr>
        <p:spPr/>
        <p:txBody>
          <a:bodyPr>
            <a:normAutofit/>
          </a:bodyPr>
          <a:lstStyle/>
          <a:p>
            <a:r>
              <a:rPr lang="en-US" sz="2800" dirty="0" smtClean="0"/>
              <a:t>Rare heterogeneous group of autoimmune diseases that affect the muscles and result in proximal muscles weakness</a:t>
            </a:r>
          </a:p>
          <a:p>
            <a:r>
              <a:rPr lang="en-US" sz="2800" dirty="0" smtClean="0"/>
              <a:t>Incidence: 6-10 per 1 million/yr</a:t>
            </a:r>
          </a:p>
          <a:p>
            <a:r>
              <a:rPr lang="en-US" sz="2800" dirty="0" smtClean="0"/>
              <a:t>Prevalence: 8.7/100 000</a:t>
            </a:r>
          </a:p>
          <a:p>
            <a:pPr>
              <a:buNone/>
            </a:pPr>
            <a:endParaRPr lang="en-US" dirty="0"/>
          </a:p>
        </p:txBody>
      </p:sp>
      <p:sp>
        <p:nvSpPr>
          <p:cNvPr id="4" name="TextBox 3"/>
          <p:cNvSpPr txBox="1"/>
          <p:nvPr/>
        </p:nvSpPr>
        <p:spPr>
          <a:xfrm>
            <a:off x="2714612" y="6215082"/>
            <a:ext cx="6786610" cy="369332"/>
          </a:xfrm>
          <a:prstGeom prst="rect">
            <a:avLst/>
          </a:prstGeom>
          <a:noFill/>
        </p:spPr>
        <p:txBody>
          <a:bodyPr wrap="square" rtlCol="0">
            <a:spAutoFit/>
          </a:bodyPr>
          <a:lstStyle/>
          <a:p>
            <a:r>
              <a:rPr lang="hr-HR" dirty="0" smtClean="0"/>
              <a:t> </a:t>
            </a:r>
            <a:r>
              <a:rPr lang="en-US" dirty="0" smtClean="0"/>
              <a:t>Ann Rheum </a:t>
            </a:r>
            <a:r>
              <a:rPr lang="en-US" dirty="0" err="1" smtClean="0"/>
              <a:t>Dis</a:t>
            </a:r>
            <a:r>
              <a:rPr lang="en-US" dirty="0" smtClean="0"/>
              <a:t> 2014 Apr 2</a:t>
            </a:r>
            <a:r>
              <a:rPr lang="hr-HR" dirty="0" smtClean="0"/>
              <a:t>. (</a:t>
            </a:r>
            <a:r>
              <a:rPr lang="en-US" dirty="0" err="1" smtClean="0"/>
              <a:t>Epub</a:t>
            </a:r>
            <a:r>
              <a:rPr lang="en-US" dirty="0" smtClean="0"/>
              <a:t> ahead of print]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Spectrum of inflammatory </a:t>
            </a:r>
            <a:r>
              <a:rPr lang="en-US" dirty="0" err="1" smtClean="0">
                <a:solidFill>
                  <a:srgbClr val="0070C0"/>
                </a:solidFill>
              </a:rPr>
              <a:t>myopathies</a:t>
            </a:r>
            <a:endParaRPr lang="en-US" dirty="0">
              <a:solidFill>
                <a:srgbClr val="0070C0"/>
              </a:solidFill>
            </a:endParaRPr>
          </a:p>
        </p:txBody>
      </p:sp>
      <p:graphicFrame>
        <p:nvGraphicFramePr>
          <p:cNvPr id="4" name="Content Placeholder 3"/>
          <p:cNvGraphicFramePr>
            <a:graphicFrameLocks noGrp="1"/>
          </p:cNvGraphicFramePr>
          <p:nvPr>
            <p:ph sz="quarter" idx="1"/>
          </p:nvPr>
        </p:nvGraphicFramePr>
        <p:xfrm>
          <a:off x="214282" y="1643050"/>
          <a:ext cx="8786874" cy="2500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214282" y="2071678"/>
            <a:ext cx="1285884" cy="1428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14480" y="2143116"/>
            <a:ext cx="1785950" cy="1214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57752" y="2214554"/>
            <a:ext cx="1143008" cy="1214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descr="D:\New Folder\DSC07955.JPG"/>
          <p:cNvPicPr>
            <a:picLocks noChangeAspect="1" noChangeArrowheads="1"/>
          </p:cNvPicPr>
          <p:nvPr/>
        </p:nvPicPr>
        <p:blipFill>
          <a:blip r:embed="rId8" cstate="print"/>
          <a:srcRect/>
          <a:stretch>
            <a:fillRect/>
          </a:stretch>
        </p:blipFill>
        <p:spPr bwMode="auto">
          <a:xfrm>
            <a:off x="1071537" y="3500438"/>
            <a:ext cx="2500331" cy="1785950"/>
          </a:xfrm>
          <a:prstGeom prst="rect">
            <a:avLst/>
          </a:prstGeom>
          <a:noFill/>
          <a:ln w="9525">
            <a:noFill/>
            <a:miter lim="800000"/>
            <a:headEnd/>
            <a:tailEnd/>
          </a:ln>
        </p:spPr>
      </p:pic>
      <p:pic>
        <p:nvPicPr>
          <p:cNvPr id="11" name="Picture 2" descr="D:\New Folder\DSC07949.JPG"/>
          <p:cNvPicPr>
            <a:picLocks noChangeAspect="1" noChangeArrowheads="1"/>
          </p:cNvPicPr>
          <p:nvPr/>
        </p:nvPicPr>
        <p:blipFill>
          <a:blip r:embed="rId9" cstate="print"/>
          <a:srcRect l="17500" t="12222" r="14166" b="8888"/>
          <a:stretch>
            <a:fillRect/>
          </a:stretch>
        </p:blipFill>
        <p:spPr bwMode="auto">
          <a:xfrm>
            <a:off x="2928926" y="4071942"/>
            <a:ext cx="2500330" cy="1924043"/>
          </a:xfrm>
          <a:prstGeom prst="rect">
            <a:avLst/>
          </a:prstGeom>
          <a:noFill/>
          <a:ln w="9525">
            <a:noFill/>
            <a:miter lim="800000"/>
            <a:headEnd/>
            <a:tailEnd/>
          </a:ln>
        </p:spPr>
      </p:pic>
      <p:pic>
        <p:nvPicPr>
          <p:cNvPr id="12" name="Picture 2" descr="C:\Users\DANIELA\Pictures\pacijenti\DSC01103.JPG"/>
          <p:cNvPicPr>
            <a:picLocks noChangeAspect="1" noChangeArrowheads="1"/>
          </p:cNvPicPr>
          <p:nvPr/>
        </p:nvPicPr>
        <p:blipFill>
          <a:blip r:embed="rId10" cstate="print"/>
          <a:srcRect l="17969" t="12500" r="8593" b="6249"/>
          <a:stretch>
            <a:fillRect/>
          </a:stretch>
        </p:blipFill>
        <p:spPr bwMode="auto">
          <a:xfrm>
            <a:off x="5143504" y="4286256"/>
            <a:ext cx="2857520" cy="2214578"/>
          </a:xfrm>
          <a:prstGeom prst="rect">
            <a:avLst/>
          </a:prstGeom>
          <a:noFill/>
        </p:spPr>
      </p:pic>
      <p:pic>
        <p:nvPicPr>
          <p:cNvPr id="13" name="Picture 2" descr="helio.jpg"/>
          <p:cNvPicPr>
            <a:picLocks noChangeAspect="1"/>
          </p:cNvPicPr>
          <p:nvPr/>
        </p:nvPicPr>
        <p:blipFill>
          <a:blip r:embed="rId11" cstate="print"/>
          <a:srcRect t="24238" b="4625"/>
          <a:stretch>
            <a:fillRect/>
          </a:stretch>
        </p:blipFill>
        <p:spPr bwMode="auto">
          <a:xfrm>
            <a:off x="214282" y="5286388"/>
            <a:ext cx="2643206" cy="12858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784"/>
          </a:xfrm>
        </p:spPr>
        <p:txBody>
          <a:bodyPr/>
          <a:lstStyle/>
          <a:p>
            <a:r>
              <a:rPr lang="en-US" dirty="0" smtClean="0">
                <a:solidFill>
                  <a:srgbClr val="0070C0"/>
                </a:solidFill>
              </a:rPr>
              <a:t>Diagnostics of IIM</a:t>
            </a:r>
            <a:endParaRPr lang="en-US" dirty="0">
              <a:solidFill>
                <a:srgbClr val="0070C0"/>
              </a:solidFill>
            </a:endParaRPr>
          </a:p>
        </p:txBody>
      </p:sp>
      <p:sp>
        <p:nvSpPr>
          <p:cNvPr id="3" name="Content Placeholder 2"/>
          <p:cNvSpPr>
            <a:spLocks noGrp="1"/>
          </p:cNvSpPr>
          <p:nvPr>
            <p:ph sz="quarter" idx="1"/>
          </p:nvPr>
        </p:nvSpPr>
        <p:spPr>
          <a:xfrm>
            <a:off x="457200" y="1214422"/>
            <a:ext cx="8401080" cy="5357850"/>
          </a:xfrm>
        </p:spPr>
        <p:txBody>
          <a:bodyPr>
            <a:noAutofit/>
          </a:bodyPr>
          <a:lstStyle/>
          <a:p>
            <a:r>
              <a:rPr lang="en-US" sz="2800" dirty="0" smtClean="0">
                <a:solidFill>
                  <a:srgbClr val="0070C0"/>
                </a:solidFill>
              </a:rPr>
              <a:t>Clinical examination</a:t>
            </a:r>
            <a:r>
              <a:rPr lang="en-US" sz="2800" dirty="0" smtClean="0"/>
              <a:t>: </a:t>
            </a:r>
            <a:r>
              <a:rPr lang="en-US" sz="2800" u="sng" dirty="0" smtClean="0"/>
              <a:t>Symmetric weakness</a:t>
            </a:r>
            <a:r>
              <a:rPr lang="en-US" sz="2800" dirty="0" smtClean="0"/>
              <a:t> of proximal limb muscles and anterior neck flexors, Mechanic’s hands (PM). </a:t>
            </a:r>
            <a:r>
              <a:rPr lang="en-US" sz="2800" u="sng" dirty="0" err="1" smtClean="0"/>
              <a:t>Tipical</a:t>
            </a:r>
            <a:r>
              <a:rPr lang="en-US" sz="2800" u="sng" dirty="0" smtClean="0"/>
              <a:t> skin changes</a:t>
            </a:r>
            <a:r>
              <a:rPr lang="en-US" sz="2800" dirty="0" smtClean="0"/>
              <a:t>: </a:t>
            </a:r>
            <a:r>
              <a:rPr lang="en-US" sz="2800" dirty="0" err="1" smtClean="0"/>
              <a:t>Gottron’s</a:t>
            </a:r>
            <a:r>
              <a:rPr lang="en-US" sz="2800" dirty="0" smtClean="0"/>
              <a:t> sign, Heliotrope rash, Shaw</a:t>
            </a:r>
            <a:r>
              <a:rPr lang="hr-HR" sz="2800" dirty="0" smtClean="0"/>
              <a:t>l</a:t>
            </a:r>
            <a:r>
              <a:rPr lang="en-US" sz="2800" dirty="0" smtClean="0"/>
              <a:t> sign &amp; V sign (DM)</a:t>
            </a:r>
          </a:p>
          <a:p>
            <a:r>
              <a:rPr lang="en-US" sz="2800" dirty="0" smtClean="0">
                <a:solidFill>
                  <a:srgbClr val="0070C0"/>
                </a:solidFill>
              </a:rPr>
              <a:t>Serology</a:t>
            </a:r>
            <a:r>
              <a:rPr lang="en-US" sz="2800" dirty="0" smtClean="0"/>
              <a:t>: CK (↑5-50x), AST, ALT, </a:t>
            </a:r>
            <a:r>
              <a:rPr lang="en-US" sz="2800" dirty="0" err="1" smtClean="0"/>
              <a:t>adolase</a:t>
            </a:r>
            <a:r>
              <a:rPr lang="en-US" sz="2800" dirty="0" smtClean="0"/>
              <a:t>, ANA, ENA (anti-Jo1, anti-</a:t>
            </a:r>
            <a:r>
              <a:rPr lang="en-US" sz="2800" dirty="0" err="1" smtClean="0"/>
              <a:t>Sm</a:t>
            </a:r>
            <a:r>
              <a:rPr lang="en-US" sz="2800" dirty="0" smtClean="0"/>
              <a:t>, anti-Ro, anti-SRP)</a:t>
            </a:r>
          </a:p>
          <a:p>
            <a:r>
              <a:rPr lang="en-US" sz="2800" dirty="0" smtClean="0">
                <a:solidFill>
                  <a:srgbClr val="0070C0"/>
                </a:solidFill>
              </a:rPr>
              <a:t>EMG</a:t>
            </a:r>
            <a:r>
              <a:rPr lang="en-US" sz="2800" dirty="0" smtClean="0"/>
              <a:t>: </a:t>
            </a:r>
            <a:r>
              <a:rPr lang="en-US" sz="2800" dirty="0" err="1" smtClean="0"/>
              <a:t>miopathic</a:t>
            </a:r>
            <a:r>
              <a:rPr lang="en-US" sz="2800" dirty="0" smtClean="0"/>
              <a:t> pattern</a:t>
            </a:r>
          </a:p>
          <a:p>
            <a:r>
              <a:rPr lang="en-US" sz="2800" dirty="0" smtClean="0">
                <a:solidFill>
                  <a:srgbClr val="0070C0"/>
                </a:solidFill>
              </a:rPr>
              <a:t>Muscle biopsy</a:t>
            </a:r>
            <a:r>
              <a:rPr lang="en-US" sz="2800" dirty="0" smtClean="0"/>
              <a:t>: necrosis of muscle fibers, atrophy, </a:t>
            </a:r>
            <a:r>
              <a:rPr lang="en-US" sz="2800" dirty="0" err="1" smtClean="0"/>
              <a:t>peri</a:t>
            </a:r>
            <a:r>
              <a:rPr lang="en-US" sz="2800" dirty="0" smtClean="0"/>
              <a:t>/</a:t>
            </a:r>
            <a:r>
              <a:rPr lang="en-US" sz="2800" dirty="0" err="1" smtClean="0"/>
              <a:t>endomysial</a:t>
            </a:r>
            <a:r>
              <a:rPr lang="en-US" sz="2800" dirty="0" smtClean="0"/>
              <a:t> infiltrates</a:t>
            </a:r>
          </a:p>
          <a:p>
            <a:r>
              <a:rPr lang="en-US" sz="2800" dirty="0" smtClean="0">
                <a:solidFill>
                  <a:srgbClr val="0070C0"/>
                </a:solidFill>
              </a:rPr>
              <a:t>MRI</a:t>
            </a:r>
            <a:r>
              <a:rPr lang="en-US" sz="2800" dirty="0" smtClean="0"/>
              <a:t> of muscles (±)</a:t>
            </a:r>
          </a:p>
          <a:p>
            <a:r>
              <a:rPr lang="en-US" sz="2800" dirty="0" smtClean="0"/>
              <a:t> </a:t>
            </a:r>
            <a:r>
              <a:rPr lang="en-US" sz="2800" dirty="0" smtClean="0">
                <a:solidFill>
                  <a:srgbClr val="0070C0"/>
                </a:solidFill>
              </a:rPr>
              <a:t>Cancer screening </a:t>
            </a:r>
            <a:r>
              <a:rPr lang="en-US" sz="2800" dirty="0" smtClean="0"/>
              <a:t>for those with DM is </a:t>
            </a:r>
            <a:r>
              <a:rPr lang="en-US" sz="2800" dirty="0" err="1" smtClean="0"/>
              <a:t>obbligatory</a:t>
            </a:r>
            <a:endParaRPr lang="en-US" sz="28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71472" y="304800"/>
            <a:ext cx="8191528" cy="1143000"/>
          </a:xfrm>
        </p:spPr>
        <p:txBody>
          <a:bodyPr>
            <a:normAutofit/>
          </a:bodyPr>
          <a:lstStyle/>
          <a:p>
            <a:r>
              <a:rPr lang="en-US" dirty="0" smtClean="0">
                <a:solidFill>
                  <a:srgbClr val="0070C0"/>
                </a:solidFill>
              </a:rPr>
              <a:t>Extra</a:t>
            </a:r>
            <a:r>
              <a:rPr lang="hr-HR" dirty="0" smtClean="0">
                <a:solidFill>
                  <a:srgbClr val="0070C0"/>
                </a:solidFill>
              </a:rPr>
              <a:t>-</a:t>
            </a:r>
            <a:r>
              <a:rPr lang="en-US" dirty="0" smtClean="0">
                <a:solidFill>
                  <a:srgbClr val="0070C0"/>
                </a:solidFill>
              </a:rPr>
              <a:t>muscular involvement in IIM</a:t>
            </a:r>
          </a:p>
        </p:txBody>
      </p:sp>
      <p:sp>
        <p:nvSpPr>
          <p:cNvPr id="17411" name="Content Placeholder 2"/>
          <p:cNvSpPr>
            <a:spLocks noGrp="1"/>
          </p:cNvSpPr>
          <p:nvPr>
            <p:ph sz="quarter" idx="1"/>
          </p:nvPr>
        </p:nvSpPr>
        <p:spPr/>
        <p:txBody>
          <a:bodyPr/>
          <a:lstStyle/>
          <a:p>
            <a:r>
              <a:rPr lang="en-US" sz="2800" dirty="0" smtClean="0"/>
              <a:t>Lungs – ILD (</a:t>
            </a:r>
            <a:r>
              <a:rPr lang="en-US" sz="2800" dirty="0" err="1" smtClean="0"/>
              <a:t>antisynt</a:t>
            </a:r>
            <a:r>
              <a:rPr lang="hr-HR" sz="2800" dirty="0" smtClean="0"/>
              <a:t>h</a:t>
            </a:r>
            <a:r>
              <a:rPr lang="en-US" sz="2800" dirty="0" err="1" smtClean="0"/>
              <a:t>etase</a:t>
            </a:r>
            <a:r>
              <a:rPr lang="en-US" sz="2800" dirty="0" smtClean="0"/>
              <a:t> </a:t>
            </a:r>
            <a:r>
              <a:rPr lang="hr-HR" sz="2800" dirty="0" smtClean="0"/>
              <a:t>ABs</a:t>
            </a:r>
            <a:r>
              <a:rPr lang="en-US" sz="2800" dirty="0" smtClean="0"/>
              <a:t>!!!)</a:t>
            </a:r>
          </a:p>
          <a:p>
            <a:r>
              <a:rPr lang="en-US" sz="2800" dirty="0" smtClean="0"/>
              <a:t>Arthritis</a:t>
            </a:r>
          </a:p>
          <a:p>
            <a:r>
              <a:rPr lang="en-US" sz="2800" dirty="0" err="1" smtClean="0"/>
              <a:t>Livedo</a:t>
            </a:r>
            <a:endParaRPr lang="en-US" sz="2800" dirty="0" smtClean="0"/>
          </a:p>
          <a:p>
            <a:r>
              <a:rPr lang="en-US" sz="2800" dirty="0" smtClean="0"/>
              <a:t>“Mechanic hands” – </a:t>
            </a:r>
            <a:r>
              <a:rPr lang="en-US" sz="2800" dirty="0" err="1" smtClean="0"/>
              <a:t>antisynthetase</a:t>
            </a:r>
            <a:r>
              <a:rPr lang="en-US" sz="2800" dirty="0" smtClean="0"/>
              <a:t> syndrome</a:t>
            </a:r>
          </a:p>
          <a:p>
            <a:r>
              <a:rPr lang="en-US" sz="2800" dirty="0" err="1" smtClean="0"/>
              <a:t>Calcinosis</a:t>
            </a:r>
            <a:endParaRPr lang="en-US" sz="2800" dirty="0" smtClean="0"/>
          </a:p>
          <a:p>
            <a:r>
              <a:rPr lang="en-US" sz="2800" dirty="0" smtClean="0"/>
              <a:t>Cardiac involvement – </a:t>
            </a:r>
            <a:r>
              <a:rPr lang="en-US" sz="2800" dirty="0" err="1" smtClean="0"/>
              <a:t>myocarditis</a:t>
            </a:r>
            <a:endParaRPr lang="en-US" sz="2800" dirty="0" smtClean="0"/>
          </a:p>
          <a:p>
            <a:r>
              <a:rPr lang="en-US" sz="2800" dirty="0" smtClean="0"/>
              <a:t>Gastrointestinal: </a:t>
            </a:r>
            <a:r>
              <a:rPr lang="en-US" sz="2800" dirty="0" err="1" smtClean="0"/>
              <a:t>dysphagia</a:t>
            </a:r>
            <a:r>
              <a:rPr lang="en-US" sz="2800" dirty="0" smtClean="0"/>
              <a:t>, diarrhea, abdominal pain</a:t>
            </a:r>
          </a:p>
          <a:p>
            <a:r>
              <a:rPr lang="en-US" sz="2800" dirty="0" smtClean="0"/>
              <a:t>Associated malignant disease</a:t>
            </a:r>
          </a:p>
          <a:p>
            <a:endParaRPr lang="en-US" dirty="0" smtClean="0"/>
          </a:p>
          <a:p>
            <a:endParaRPr lang="hr-HR"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got.jpg"/>
          <p:cNvPicPr>
            <a:picLocks noChangeAspect="1"/>
          </p:cNvPicPr>
          <p:nvPr/>
        </p:nvPicPr>
        <p:blipFill>
          <a:blip r:embed="rId2" cstate="print"/>
          <a:srcRect/>
          <a:stretch>
            <a:fillRect/>
          </a:stretch>
        </p:blipFill>
        <p:spPr bwMode="auto">
          <a:xfrm>
            <a:off x="762000" y="990600"/>
            <a:ext cx="2228850" cy="3130550"/>
          </a:xfrm>
          <a:prstGeom prst="rect">
            <a:avLst/>
          </a:prstGeom>
          <a:noFill/>
          <a:ln w="9525">
            <a:noFill/>
            <a:miter lim="800000"/>
            <a:headEnd/>
            <a:tailEnd/>
          </a:ln>
        </p:spPr>
      </p:pic>
      <p:pic>
        <p:nvPicPr>
          <p:cNvPr id="14339" name="Picture 2" descr="helio.jpg"/>
          <p:cNvPicPr>
            <a:picLocks noChangeAspect="1"/>
          </p:cNvPicPr>
          <p:nvPr/>
        </p:nvPicPr>
        <p:blipFill>
          <a:blip r:embed="rId3" cstate="print"/>
          <a:srcRect/>
          <a:stretch>
            <a:fillRect/>
          </a:stretch>
        </p:blipFill>
        <p:spPr bwMode="auto">
          <a:xfrm>
            <a:off x="5257800" y="914400"/>
            <a:ext cx="3276600" cy="2711450"/>
          </a:xfrm>
          <a:prstGeom prst="rect">
            <a:avLst/>
          </a:prstGeom>
          <a:noFill/>
          <a:ln w="9525">
            <a:noFill/>
            <a:miter lim="800000"/>
            <a:headEnd/>
            <a:tailEnd/>
          </a:ln>
        </p:spPr>
      </p:pic>
      <p:pic>
        <p:nvPicPr>
          <p:cNvPr id="14340" name="Picture 3" descr="shaw.jpg"/>
          <p:cNvPicPr>
            <a:picLocks noChangeAspect="1"/>
          </p:cNvPicPr>
          <p:nvPr/>
        </p:nvPicPr>
        <p:blipFill>
          <a:blip r:embed="rId4" cstate="print"/>
          <a:srcRect/>
          <a:stretch>
            <a:fillRect/>
          </a:stretch>
        </p:blipFill>
        <p:spPr bwMode="auto">
          <a:xfrm>
            <a:off x="685800" y="4267200"/>
            <a:ext cx="3817938" cy="2333625"/>
          </a:xfrm>
          <a:prstGeom prst="rect">
            <a:avLst/>
          </a:prstGeom>
          <a:noFill/>
          <a:ln w="9525">
            <a:noFill/>
            <a:miter lim="800000"/>
            <a:headEnd/>
            <a:tailEnd/>
          </a:ln>
        </p:spPr>
      </p:pic>
      <p:sp>
        <p:nvSpPr>
          <p:cNvPr id="14341" name="TextBox 5"/>
          <p:cNvSpPr txBox="1">
            <a:spLocks noChangeArrowheads="1"/>
          </p:cNvSpPr>
          <p:nvPr/>
        </p:nvSpPr>
        <p:spPr bwMode="auto">
          <a:xfrm>
            <a:off x="500034" y="304800"/>
            <a:ext cx="8001056" cy="707886"/>
          </a:xfrm>
          <a:prstGeom prst="rect">
            <a:avLst/>
          </a:prstGeom>
          <a:noFill/>
          <a:ln w="9525">
            <a:noFill/>
            <a:miter lim="800000"/>
            <a:headEnd/>
            <a:tailEnd/>
          </a:ln>
        </p:spPr>
        <p:txBody>
          <a:bodyPr wrap="square">
            <a:spAutoFit/>
          </a:bodyPr>
          <a:lstStyle/>
          <a:p>
            <a:r>
              <a:rPr lang="hr-HR" sz="4000" dirty="0" smtClean="0">
                <a:solidFill>
                  <a:srgbClr val="2B67AF"/>
                </a:solidFill>
                <a:latin typeface="+mj-lt"/>
              </a:rPr>
              <a:t>Skin involvement in IIM</a:t>
            </a:r>
            <a:endParaRPr lang="en-US" sz="4000" dirty="0">
              <a:solidFill>
                <a:srgbClr val="2B67AF"/>
              </a:solidFill>
              <a:latin typeface="+mj-lt"/>
            </a:endParaRPr>
          </a:p>
        </p:txBody>
      </p:sp>
      <p:pic>
        <p:nvPicPr>
          <p:cNvPr id="14342" name="Content Placeholder 3" descr="99-09-0014.tif"/>
          <p:cNvPicPr>
            <a:picLocks noChangeAspect="1"/>
          </p:cNvPicPr>
          <p:nvPr/>
        </p:nvPicPr>
        <p:blipFill>
          <a:blip r:embed="rId5" cstate="print"/>
          <a:srcRect/>
          <a:stretch>
            <a:fillRect/>
          </a:stretch>
        </p:blipFill>
        <p:spPr bwMode="auto">
          <a:xfrm>
            <a:off x="5181600" y="3962400"/>
            <a:ext cx="3581400" cy="2590800"/>
          </a:xfrm>
          <a:prstGeom prst="rect">
            <a:avLst/>
          </a:prstGeom>
          <a:noFill/>
          <a:ln w="9525">
            <a:noFill/>
            <a:miter lim="800000"/>
            <a:headEnd/>
            <a:tailEnd/>
          </a:ln>
        </p:spPr>
      </p:pic>
      <p:sp>
        <p:nvSpPr>
          <p:cNvPr id="14343" name="TextBox 8"/>
          <p:cNvSpPr txBox="1">
            <a:spLocks noChangeArrowheads="1"/>
          </p:cNvSpPr>
          <p:nvPr/>
        </p:nvSpPr>
        <p:spPr bwMode="auto">
          <a:xfrm>
            <a:off x="3124200" y="990600"/>
            <a:ext cx="2133600" cy="369332"/>
          </a:xfrm>
          <a:prstGeom prst="rect">
            <a:avLst/>
          </a:prstGeom>
          <a:noFill/>
          <a:ln w="9525">
            <a:noFill/>
            <a:miter lim="800000"/>
            <a:headEnd/>
            <a:tailEnd/>
          </a:ln>
        </p:spPr>
        <p:txBody>
          <a:bodyPr>
            <a:spAutoFit/>
          </a:bodyPr>
          <a:lstStyle/>
          <a:p>
            <a:r>
              <a:rPr lang="en-US" dirty="0" err="1" smtClean="0"/>
              <a:t>Gottron’s</a:t>
            </a:r>
            <a:r>
              <a:rPr lang="en-US" dirty="0" smtClean="0"/>
              <a:t> sign</a:t>
            </a:r>
            <a:endParaRPr lang="en-US" dirty="0"/>
          </a:p>
        </p:txBody>
      </p:sp>
      <p:sp>
        <p:nvSpPr>
          <p:cNvPr id="14344" name="TextBox 9"/>
          <p:cNvSpPr txBox="1">
            <a:spLocks noChangeArrowheads="1"/>
          </p:cNvSpPr>
          <p:nvPr/>
        </p:nvSpPr>
        <p:spPr bwMode="auto">
          <a:xfrm>
            <a:off x="3200400" y="1905000"/>
            <a:ext cx="1828800" cy="369332"/>
          </a:xfrm>
          <a:prstGeom prst="rect">
            <a:avLst/>
          </a:prstGeom>
          <a:noFill/>
          <a:ln w="9525">
            <a:noFill/>
            <a:miter lim="800000"/>
            <a:headEnd/>
            <a:tailEnd/>
          </a:ln>
        </p:spPr>
        <p:txBody>
          <a:bodyPr>
            <a:spAutoFit/>
          </a:bodyPr>
          <a:lstStyle/>
          <a:p>
            <a:r>
              <a:rPr lang="hr-HR" dirty="0" smtClean="0"/>
              <a:t>Heliotrope rush</a:t>
            </a:r>
            <a:endParaRPr lang="en-US" dirty="0"/>
          </a:p>
        </p:txBody>
      </p:sp>
      <p:sp>
        <p:nvSpPr>
          <p:cNvPr id="14345" name="TextBox 10"/>
          <p:cNvSpPr txBox="1">
            <a:spLocks noChangeArrowheads="1"/>
          </p:cNvSpPr>
          <p:nvPr/>
        </p:nvSpPr>
        <p:spPr bwMode="auto">
          <a:xfrm>
            <a:off x="3429000" y="2667000"/>
            <a:ext cx="1371600" cy="369332"/>
          </a:xfrm>
          <a:prstGeom prst="rect">
            <a:avLst/>
          </a:prstGeom>
          <a:noFill/>
          <a:ln w="9525">
            <a:noFill/>
            <a:miter lim="800000"/>
            <a:headEnd/>
            <a:tailEnd/>
          </a:ln>
        </p:spPr>
        <p:txBody>
          <a:bodyPr>
            <a:spAutoFit/>
          </a:bodyPr>
          <a:lstStyle/>
          <a:p>
            <a:r>
              <a:rPr lang="hr-HR" dirty="0" smtClean="0"/>
              <a:t>Showl sign</a:t>
            </a:r>
            <a:endParaRPr lang="en-US" dirty="0"/>
          </a:p>
        </p:txBody>
      </p:sp>
      <p:sp>
        <p:nvSpPr>
          <p:cNvPr id="14346" name="TextBox 11"/>
          <p:cNvSpPr txBox="1">
            <a:spLocks noChangeArrowheads="1"/>
          </p:cNvSpPr>
          <p:nvPr/>
        </p:nvSpPr>
        <p:spPr bwMode="auto">
          <a:xfrm>
            <a:off x="3200400" y="3429000"/>
            <a:ext cx="1981200" cy="369332"/>
          </a:xfrm>
          <a:prstGeom prst="rect">
            <a:avLst/>
          </a:prstGeom>
          <a:noFill/>
          <a:ln w="9525">
            <a:noFill/>
            <a:miter lim="800000"/>
            <a:headEnd/>
            <a:tailEnd/>
          </a:ln>
        </p:spPr>
        <p:txBody>
          <a:bodyPr>
            <a:spAutoFit/>
          </a:bodyPr>
          <a:lstStyle/>
          <a:p>
            <a:r>
              <a:rPr lang="en-US" dirty="0" smtClean="0"/>
              <a:t>“Mechanic hands”</a:t>
            </a:r>
            <a:endParaRPr lang="en-US" dirty="0"/>
          </a:p>
        </p:txBody>
      </p:sp>
      <p:cxnSp>
        <p:nvCxnSpPr>
          <p:cNvPr id="18" name="Straight Arrow Connector 17"/>
          <p:cNvCxnSpPr/>
          <p:nvPr/>
        </p:nvCxnSpPr>
        <p:spPr>
          <a:xfrm rot="10800000" flipV="1">
            <a:off x="2362200" y="1371600"/>
            <a:ext cx="1219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a:off x="4648200" y="1828800"/>
            <a:ext cx="914400" cy="158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1981200" y="3733800"/>
            <a:ext cx="20574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572000" y="3962400"/>
            <a:ext cx="13716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274638"/>
            <a:ext cx="9144000" cy="1143000"/>
          </a:xfrm>
        </p:spPr>
        <p:txBody>
          <a:bodyPr rtlCol="0">
            <a:normAutofit/>
          </a:bodyPr>
          <a:lstStyle/>
          <a:p>
            <a:pPr eaLnBrk="1" fontAlgn="auto" hangingPunct="1">
              <a:spcAft>
                <a:spcPts val="0"/>
              </a:spcAft>
              <a:defRPr/>
            </a:pPr>
            <a:r>
              <a:rPr lang="en-US" dirty="0" smtClean="0">
                <a:solidFill>
                  <a:srgbClr val="2B67AF"/>
                </a:solidFill>
              </a:rPr>
              <a:t>Innate immunity</a:t>
            </a:r>
          </a:p>
        </p:txBody>
      </p:sp>
      <p:sp>
        <p:nvSpPr>
          <p:cNvPr id="8195" name="Rectangle 3"/>
          <p:cNvSpPr>
            <a:spLocks noGrp="1" noChangeArrowheads="1"/>
          </p:cNvSpPr>
          <p:nvPr>
            <p:ph idx="1"/>
          </p:nvPr>
        </p:nvSpPr>
        <p:spPr>
          <a:xfrm>
            <a:off x="381000" y="1600200"/>
            <a:ext cx="8305800" cy="4953000"/>
          </a:xfrm>
        </p:spPr>
        <p:txBody>
          <a:bodyPr>
            <a:normAutofit/>
          </a:bodyPr>
          <a:lstStyle/>
          <a:p>
            <a:pPr eaLnBrk="1" hangingPunct="1"/>
            <a:r>
              <a:rPr lang="en-US" sz="2400" dirty="0" smtClean="0"/>
              <a:t>BARRIERS</a:t>
            </a:r>
          </a:p>
          <a:p>
            <a:pPr eaLnBrk="1" hangingPunct="1"/>
            <a:r>
              <a:rPr lang="en-US" sz="2400" dirty="0" smtClean="0"/>
              <a:t>CELLS: lymphocytes, macrophages, plasma cells, </a:t>
            </a:r>
            <a:r>
              <a:rPr lang="en-US" sz="2400" dirty="0" err="1" smtClean="0"/>
              <a:t>nk</a:t>
            </a:r>
            <a:r>
              <a:rPr lang="en-US" sz="2400" dirty="0" smtClean="0"/>
              <a:t> cells</a:t>
            </a:r>
          </a:p>
          <a:p>
            <a:pPr eaLnBrk="1" hangingPunct="1"/>
            <a:r>
              <a:rPr lang="en-US" sz="2400" dirty="0" smtClean="0"/>
              <a:t>CYTOKINES/CHEMOKINES</a:t>
            </a:r>
          </a:p>
          <a:p>
            <a:pPr eaLnBrk="1" hangingPunct="1"/>
            <a:r>
              <a:rPr lang="en-US" sz="2400" dirty="0" smtClean="0"/>
              <a:t>PLASMA PROTEINS: Complement, Coagulation Factors</a:t>
            </a:r>
          </a:p>
          <a:p>
            <a:pPr eaLnBrk="1" hangingPunct="1"/>
            <a:r>
              <a:rPr lang="en-US" sz="2400" dirty="0" smtClean="0"/>
              <a:t>Toll-Like Receptors, TLR’s</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val 3"/>
          <p:cNvSpPr/>
          <p:nvPr/>
        </p:nvSpPr>
        <p:spPr>
          <a:xfrm rot="420000">
            <a:off x="4774418" y="2501258"/>
            <a:ext cx="4173462" cy="3590405"/>
          </a:xfrm>
          <a:prstGeom prst="ellipse">
            <a:avLst/>
          </a:prstGeom>
          <a:solidFill>
            <a:srgbClr val="BED3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720000">
            <a:off x="626556" y="2424029"/>
            <a:ext cx="4370309" cy="3576883"/>
          </a:xfrm>
          <a:prstGeom prst="ellipse">
            <a:avLst/>
          </a:prstGeom>
          <a:solidFill>
            <a:srgbClr val="BED3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smtClean="0"/>
          </a:p>
          <a:p>
            <a:pPr algn="ctr"/>
            <a:endParaRPr lang="en-US" dirty="0"/>
          </a:p>
        </p:txBody>
      </p:sp>
      <p:sp>
        <p:nvSpPr>
          <p:cNvPr id="6" name="Oval 5"/>
          <p:cNvSpPr/>
          <p:nvPr/>
        </p:nvSpPr>
        <p:spPr>
          <a:xfrm>
            <a:off x="3428992" y="1357298"/>
            <a:ext cx="2714644" cy="1500198"/>
          </a:xfrm>
          <a:prstGeom prst="ellipse">
            <a:avLst/>
          </a:prstGeom>
          <a:solidFill>
            <a:srgbClr val="BED3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smtClean="0">
                <a:solidFill>
                  <a:schemeClr val="tx1"/>
                </a:solidFill>
              </a:rPr>
              <a:t>ANA</a:t>
            </a:r>
          </a:p>
          <a:p>
            <a:pPr algn="ctr"/>
            <a:r>
              <a:rPr lang="hr-HR" dirty="0" smtClean="0">
                <a:solidFill>
                  <a:schemeClr val="tx1"/>
                </a:solidFill>
              </a:rPr>
              <a:t> </a:t>
            </a:r>
            <a:r>
              <a:rPr lang="hr-HR" sz="2000" dirty="0" smtClean="0">
                <a:solidFill>
                  <a:schemeClr val="tx1"/>
                </a:solidFill>
              </a:rPr>
              <a:t>present in about 60%</a:t>
            </a:r>
            <a:endParaRPr lang="en-US" sz="2000" dirty="0">
              <a:solidFill>
                <a:schemeClr val="tx1"/>
              </a:solidFill>
            </a:endParaRPr>
          </a:p>
        </p:txBody>
      </p:sp>
      <p:sp>
        <p:nvSpPr>
          <p:cNvPr id="7" name="TextBox 6"/>
          <p:cNvSpPr txBox="1"/>
          <p:nvPr/>
        </p:nvSpPr>
        <p:spPr>
          <a:xfrm>
            <a:off x="928662" y="2786059"/>
            <a:ext cx="3571900" cy="3477875"/>
          </a:xfrm>
          <a:prstGeom prst="rect">
            <a:avLst/>
          </a:prstGeom>
          <a:noFill/>
        </p:spPr>
        <p:txBody>
          <a:bodyPr wrap="square" rtlCol="0">
            <a:spAutoFit/>
          </a:bodyPr>
          <a:lstStyle/>
          <a:p>
            <a:pPr lvl="1"/>
            <a:r>
              <a:rPr lang="hr-HR" sz="2400" b="1" dirty="0" smtClean="0"/>
              <a:t>Myositis specific AAB</a:t>
            </a:r>
          </a:p>
          <a:p>
            <a:pPr lvl="1"/>
            <a:endParaRPr lang="hr-HR" sz="2000" b="1" dirty="0" smtClean="0"/>
          </a:p>
          <a:p>
            <a:pPr lvl="1"/>
            <a:r>
              <a:rPr lang="en-US" sz="2000" b="1" dirty="0" smtClean="0"/>
              <a:t>anti-Jo-1</a:t>
            </a:r>
            <a:r>
              <a:rPr lang="en-US" sz="2000" dirty="0" smtClean="0"/>
              <a:t>  30% (ILD↑)</a:t>
            </a:r>
          </a:p>
          <a:p>
            <a:pPr lvl="1"/>
            <a:r>
              <a:rPr lang="en-US" sz="2000" dirty="0" smtClean="0"/>
              <a:t>Anti-PL-7</a:t>
            </a:r>
          </a:p>
          <a:p>
            <a:pPr lvl="1"/>
            <a:r>
              <a:rPr lang="en-US" sz="2000" dirty="0" smtClean="0"/>
              <a:t>Anti-PL-12</a:t>
            </a:r>
          </a:p>
          <a:p>
            <a:pPr lvl="1"/>
            <a:r>
              <a:rPr lang="en-US" sz="2000" dirty="0" smtClean="0"/>
              <a:t>anti-SRP (</a:t>
            </a:r>
            <a:r>
              <a:rPr lang="en-US" sz="2000" dirty="0" err="1" smtClean="0"/>
              <a:t>cardiomyopathy</a:t>
            </a:r>
            <a:r>
              <a:rPr lang="en-US" sz="2000" dirty="0" smtClean="0"/>
              <a:t> ↑, distal muscle weakness)</a:t>
            </a:r>
          </a:p>
          <a:p>
            <a:pPr lvl="1"/>
            <a:r>
              <a:rPr lang="en-US" sz="2000" dirty="0" smtClean="0"/>
              <a:t>Anti-MI-2 (anti–</a:t>
            </a:r>
            <a:r>
              <a:rPr lang="en-US" sz="2000" dirty="0" err="1" smtClean="0"/>
              <a:t>helicase</a:t>
            </a:r>
            <a:r>
              <a:rPr lang="en-US" sz="2000" dirty="0" smtClean="0"/>
              <a:t>, only in DM)</a:t>
            </a:r>
            <a:endParaRPr lang="en-US" b="1" dirty="0" smtClean="0"/>
          </a:p>
          <a:p>
            <a:endParaRPr lang="hr-HR" b="1" dirty="0" smtClean="0"/>
          </a:p>
          <a:p>
            <a:endParaRPr lang="en-US" dirty="0"/>
          </a:p>
        </p:txBody>
      </p:sp>
      <p:sp>
        <p:nvSpPr>
          <p:cNvPr id="8" name="TextBox 7"/>
          <p:cNvSpPr txBox="1"/>
          <p:nvPr/>
        </p:nvSpPr>
        <p:spPr>
          <a:xfrm>
            <a:off x="4857752" y="3000372"/>
            <a:ext cx="4286248" cy="2554545"/>
          </a:xfrm>
          <a:prstGeom prst="rect">
            <a:avLst/>
          </a:prstGeom>
          <a:noFill/>
        </p:spPr>
        <p:txBody>
          <a:bodyPr wrap="square" rtlCol="0">
            <a:spAutoFit/>
          </a:bodyPr>
          <a:lstStyle/>
          <a:p>
            <a:pPr lvl="1"/>
            <a:r>
              <a:rPr lang="en-US" sz="2400" b="1" dirty="0" smtClean="0"/>
              <a:t>M</a:t>
            </a:r>
            <a:r>
              <a:rPr lang="hr-HR" sz="2400" b="1" dirty="0" smtClean="0"/>
              <a:t>y</a:t>
            </a:r>
            <a:r>
              <a:rPr lang="en-US" sz="2400" b="1" dirty="0" err="1" smtClean="0"/>
              <a:t>os</a:t>
            </a:r>
            <a:r>
              <a:rPr lang="hr-HR" sz="2400" b="1" dirty="0" smtClean="0"/>
              <a:t>i</a:t>
            </a:r>
            <a:r>
              <a:rPr lang="en-US" sz="2400" b="1" dirty="0" err="1" smtClean="0"/>
              <a:t>tis</a:t>
            </a:r>
            <a:r>
              <a:rPr lang="en-US" sz="2400" b="1" dirty="0" smtClean="0"/>
              <a:t> related AAB</a:t>
            </a:r>
          </a:p>
          <a:p>
            <a:pPr lvl="1"/>
            <a:endParaRPr lang="en-US" sz="2000" b="1" dirty="0" smtClean="0"/>
          </a:p>
          <a:p>
            <a:pPr lvl="1"/>
            <a:r>
              <a:rPr lang="en-US" sz="2000" dirty="0" smtClean="0"/>
              <a:t>Anti-PM/</a:t>
            </a:r>
            <a:r>
              <a:rPr lang="en-US" sz="2000" dirty="0" err="1" smtClean="0"/>
              <a:t>SSc</a:t>
            </a:r>
            <a:r>
              <a:rPr lang="en-US" sz="2000" dirty="0" smtClean="0"/>
              <a:t>  (PM/SSC overlap)</a:t>
            </a:r>
          </a:p>
          <a:p>
            <a:pPr lvl="1"/>
            <a:r>
              <a:rPr lang="en-US" sz="2000" b="1" dirty="0" smtClean="0"/>
              <a:t>Anti-U1-RNP</a:t>
            </a:r>
            <a:r>
              <a:rPr lang="en-US" sz="2000" dirty="0" smtClean="0"/>
              <a:t> (MCTD &amp; SLE, PM, </a:t>
            </a:r>
            <a:r>
              <a:rPr lang="en-US" sz="2000" dirty="0" err="1" smtClean="0"/>
              <a:t>SSc</a:t>
            </a:r>
            <a:r>
              <a:rPr lang="en-US" sz="2000" dirty="0" smtClean="0"/>
              <a:t>)</a:t>
            </a:r>
          </a:p>
          <a:p>
            <a:pPr lvl="1"/>
            <a:r>
              <a:rPr lang="en-US" sz="2000" dirty="0" smtClean="0"/>
              <a:t>Anti-KU  (SS, SLE, UCTD overlap)</a:t>
            </a:r>
          </a:p>
          <a:p>
            <a:endParaRPr lang="en-US" dirty="0" smtClean="0"/>
          </a:p>
          <a:p>
            <a:endParaRPr lang="en-US" dirty="0"/>
          </a:p>
        </p:txBody>
      </p:sp>
      <p:sp>
        <p:nvSpPr>
          <p:cNvPr id="9" name="Title 8"/>
          <p:cNvSpPr>
            <a:spLocks noGrp="1"/>
          </p:cNvSpPr>
          <p:nvPr>
            <p:ph type="title" idx="4294967295"/>
          </p:nvPr>
        </p:nvSpPr>
        <p:spPr>
          <a:xfrm>
            <a:off x="214282" y="274638"/>
            <a:ext cx="8015318" cy="1143000"/>
          </a:xfrm>
        </p:spPr>
        <p:txBody>
          <a:bodyPr/>
          <a:lstStyle/>
          <a:p>
            <a:r>
              <a:rPr lang="en-US" dirty="0" err="1" smtClean="0">
                <a:solidFill>
                  <a:srgbClr val="0070C0"/>
                </a:solidFill>
              </a:rPr>
              <a:t>Autoantibodies</a:t>
            </a:r>
            <a:r>
              <a:rPr lang="en-US" dirty="0" smtClean="0">
                <a:solidFill>
                  <a:srgbClr val="0070C0"/>
                </a:solidFill>
              </a:rPr>
              <a:t> in IIM</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solidFill>
                  <a:srgbClr val="0070C0"/>
                </a:solidFill>
              </a:rPr>
              <a:t>Treatment of IIM</a:t>
            </a:r>
            <a:endParaRPr lang="en-US" dirty="0">
              <a:solidFill>
                <a:srgbClr val="0070C0"/>
              </a:solidFill>
            </a:endParaRPr>
          </a:p>
        </p:txBody>
      </p:sp>
      <p:graphicFrame>
        <p:nvGraphicFramePr>
          <p:cNvPr id="5" name="Content Placeholder 4"/>
          <p:cNvGraphicFramePr>
            <a:graphicFrameLocks noGrp="1"/>
          </p:cNvGraphicFramePr>
          <p:nvPr>
            <p:ph sz="quarter" idx="1"/>
          </p:nvPr>
        </p:nvGraphicFramePr>
        <p:xfrm>
          <a:off x="214282" y="1428736"/>
          <a:ext cx="8229600" cy="457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28728" y="6286520"/>
            <a:ext cx="7500958" cy="369332"/>
          </a:xfrm>
          <a:prstGeom prst="rect">
            <a:avLst/>
          </a:prstGeom>
          <a:noFill/>
        </p:spPr>
        <p:txBody>
          <a:bodyPr wrap="square" rtlCol="0">
            <a:spAutoFit/>
          </a:bodyPr>
          <a:lstStyle/>
          <a:p>
            <a:pPr algn="r"/>
            <a:r>
              <a:rPr lang="en-US" dirty="0" smtClean="0"/>
              <a:t>Mayo </a:t>
            </a:r>
            <a:r>
              <a:rPr lang="en-US" dirty="0" err="1" smtClean="0"/>
              <a:t>Clin</a:t>
            </a:r>
            <a:r>
              <a:rPr lang="en-US" dirty="0" smtClean="0"/>
              <a:t> Proc. 2013;88:83-105</a:t>
            </a:r>
            <a:endParaRPr lang="en-US" dirty="0"/>
          </a:p>
        </p:txBody>
      </p:sp>
      <p:sp>
        <p:nvSpPr>
          <p:cNvPr id="8" name="Isosceles Triangle 7"/>
          <p:cNvSpPr/>
          <p:nvPr/>
        </p:nvSpPr>
        <p:spPr>
          <a:xfrm rot="10800000">
            <a:off x="6858016" y="1428736"/>
            <a:ext cx="1857388" cy="3771920"/>
          </a:xfrm>
          <a:prstGeom prst="triangle">
            <a:avLst>
              <a:gd name="adj" fmla="val 4712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43768" y="1857364"/>
            <a:ext cx="1214446" cy="830997"/>
          </a:xfrm>
          <a:prstGeom prst="rect">
            <a:avLst/>
          </a:prstGeom>
          <a:noFill/>
        </p:spPr>
        <p:txBody>
          <a:bodyPr wrap="square" rtlCol="0">
            <a:spAutoFit/>
          </a:bodyPr>
          <a:lstStyle/>
          <a:p>
            <a:pPr algn="ctr"/>
            <a:r>
              <a:rPr lang="en-US" sz="2400" dirty="0" smtClean="0"/>
              <a:t>Physical  therapy</a:t>
            </a:r>
            <a:endParaRPr lang="en-US" sz="2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dirty="0"/>
          </a:p>
        </p:txBody>
      </p:sp>
      <p:sp>
        <p:nvSpPr>
          <p:cNvPr id="4" name="Title 3"/>
          <p:cNvSpPr>
            <a:spLocks noGrp="1"/>
          </p:cNvSpPr>
          <p:nvPr>
            <p:ph type="ctrTitle"/>
          </p:nvPr>
        </p:nvSpPr>
        <p:spPr>
          <a:xfrm>
            <a:off x="685800" y="1214422"/>
            <a:ext cx="7772400" cy="2000264"/>
          </a:xfrm>
        </p:spPr>
        <p:txBody>
          <a:bodyPr>
            <a:normAutofit/>
          </a:bodyPr>
          <a:lstStyle/>
          <a:p>
            <a:r>
              <a:rPr lang="hr-HR" dirty="0" smtClean="0"/>
              <a:t>RHEUMATOID ARTHRITIS</a:t>
            </a:r>
            <a:endParaRPr lang="en-US" dirty="0"/>
          </a:p>
        </p:txBody>
      </p:sp>
      <p:pic>
        <p:nvPicPr>
          <p:cNvPr id="6" name="Picture 1" descr="DSC08471"/>
          <p:cNvPicPr>
            <a:picLocks noChangeAspect="1" noChangeArrowheads="1"/>
          </p:cNvPicPr>
          <p:nvPr/>
        </p:nvPicPr>
        <p:blipFill>
          <a:blip r:embed="rId3" cstate="print"/>
          <a:srcRect/>
          <a:stretch>
            <a:fillRect/>
          </a:stretch>
        </p:blipFill>
        <p:spPr bwMode="auto">
          <a:xfrm>
            <a:off x="2571736" y="3286124"/>
            <a:ext cx="4143404"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0" y="274638"/>
            <a:ext cx="5715000" cy="1143000"/>
          </a:xfrm>
        </p:spPr>
        <p:txBody>
          <a:bodyPr>
            <a:normAutofit/>
          </a:bodyPr>
          <a:lstStyle/>
          <a:p>
            <a:pPr eaLnBrk="1" hangingPunct="1">
              <a:defRPr/>
            </a:pPr>
            <a:r>
              <a:rPr lang="hr-HR" dirty="0" smtClean="0">
                <a:solidFill>
                  <a:srgbClr val="2B67AF"/>
                </a:solidFill>
              </a:rPr>
              <a:t>Rheumatoid arthritis (RA)</a:t>
            </a:r>
            <a:endParaRPr lang="en-US" dirty="0" smtClean="0">
              <a:solidFill>
                <a:srgbClr val="FFFF00"/>
              </a:solidFill>
            </a:endParaRPr>
          </a:p>
        </p:txBody>
      </p:sp>
      <p:sp>
        <p:nvSpPr>
          <p:cNvPr id="41987" name="Rectangle 3"/>
          <p:cNvSpPr>
            <a:spLocks noGrp="1" noChangeArrowheads="1"/>
          </p:cNvSpPr>
          <p:nvPr>
            <p:ph type="body" idx="1"/>
          </p:nvPr>
        </p:nvSpPr>
        <p:spPr>
          <a:xfrm>
            <a:off x="304800" y="1524000"/>
            <a:ext cx="8458200" cy="4830763"/>
          </a:xfrm>
        </p:spPr>
        <p:txBody>
          <a:bodyPr/>
          <a:lstStyle/>
          <a:p>
            <a:pPr eaLnBrk="1" hangingPunct="1">
              <a:lnSpc>
                <a:spcPct val="150000"/>
              </a:lnSpc>
              <a:defRPr/>
            </a:pPr>
            <a:r>
              <a:rPr lang="en-US" sz="2400" dirty="0" smtClean="0"/>
              <a:t>Commonest  inflammatory joint disease seen in clinical practice  affecting approx  1% of population</a:t>
            </a:r>
          </a:p>
          <a:p>
            <a:pPr eaLnBrk="1" hangingPunct="1">
              <a:lnSpc>
                <a:spcPct val="150000"/>
              </a:lnSpc>
              <a:defRPr/>
            </a:pPr>
            <a:r>
              <a:rPr lang="en-US" sz="2400" dirty="0" smtClean="0"/>
              <a:t>Chronic  multisystem  disease of  unknown cause</a:t>
            </a:r>
          </a:p>
          <a:p>
            <a:pPr eaLnBrk="1" hangingPunct="1">
              <a:lnSpc>
                <a:spcPct val="150000"/>
              </a:lnSpc>
              <a:defRPr/>
            </a:pPr>
            <a:r>
              <a:rPr lang="en-US" sz="2400" dirty="0" smtClean="0"/>
              <a:t>Characterized by persistent inflammatory synovitis leading to cartilage damage,  bone erosions, joint deformity and disability</a:t>
            </a:r>
          </a:p>
          <a:p>
            <a:pPr eaLnBrk="1" hangingPunct="1">
              <a:lnSpc>
                <a:spcPct val="150000"/>
              </a:lnSpc>
              <a:defRPr/>
            </a:pPr>
            <a:endParaRPr lang="en-US" sz="2800" dirty="0" smtClean="0">
              <a:latin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42910" y="0"/>
            <a:ext cx="2986110" cy="914400"/>
          </a:xfrm>
        </p:spPr>
        <p:txBody>
          <a:bodyPr/>
          <a:lstStyle/>
          <a:p>
            <a:pPr eaLnBrk="1" hangingPunct="1">
              <a:defRPr/>
            </a:pPr>
            <a:r>
              <a:rPr lang="hr-HR" dirty="0" smtClean="0">
                <a:solidFill>
                  <a:srgbClr val="2B67AF"/>
                </a:solidFill>
              </a:rPr>
              <a:t>RA o</a:t>
            </a:r>
            <a:r>
              <a:rPr lang="en-US" dirty="0" err="1" smtClean="0">
                <a:solidFill>
                  <a:srgbClr val="2B67AF"/>
                </a:solidFill>
              </a:rPr>
              <a:t>nset</a:t>
            </a:r>
            <a:endParaRPr lang="en-US" dirty="0" smtClean="0">
              <a:solidFill>
                <a:srgbClr val="2B67AF"/>
              </a:solidFill>
            </a:endParaRPr>
          </a:p>
        </p:txBody>
      </p:sp>
      <p:sp>
        <p:nvSpPr>
          <p:cNvPr id="57347" name="Rectangle 3"/>
          <p:cNvSpPr>
            <a:spLocks noGrp="1" noChangeArrowheads="1"/>
          </p:cNvSpPr>
          <p:nvPr>
            <p:ph type="body" idx="1"/>
          </p:nvPr>
        </p:nvSpPr>
        <p:spPr>
          <a:xfrm>
            <a:off x="285720" y="990600"/>
            <a:ext cx="8629680" cy="5364163"/>
          </a:xfrm>
        </p:spPr>
        <p:txBody>
          <a:bodyPr>
            <a:normAutofit/>
          </a:bodyPr>
          <a:lstStyle/>
          <a:p>
            <a:pPr eaLnBrk="1" hangingPunct="1">
              <a:lnSpc>
                <a:spcPct val="125000"/>
              </a:lnSpc>
              <a:defRPr/>
            </a:pPr>
            <a:r>
              <a:rPr lang="en-IN" sz="2400" dirty="0" smtClean="0"/>
              <a:t>Although R</a:t>
            </a:r>
            <a:r>
              <a:rPr lang="hr-HR" sz="2400" dirty="0" smtClean="0"/>
              <a:t>A</a:t>
            </a:r>
            <a:r>
              <a:rPr lang="en-IN" sz="2400" dirty="0" smtClean="0"/>
              <a:t> may present at any age, patients most commonly are first affected in the </a:t>
            </a:r>
            <a:r>
              <a:rPr lang="en-IN" sz="2400" dirty="0" smtClean="0">
                <a:solidFill>
                  <a:srgbClr val="2B67AF"/>
                </a:solidFill>
              </a:rPr>
              <a:t>third to sixth </a:t>
            </a:r>
            <a:r>
              <a:rPr lang="en-IN" sz="2400" dirty="0" smtClean="0"/>
              <a:t>decades. </a:t>
            </a:r>
            <a:endParaRPr lang="en-US" sz="2400" dirty="0" smtClean="0"/>
          </a:p>
          <a:p>
            <a:pPr eaLnBrk="1" hangingPunct="1">
              <a:lnSpc>
                <a:spcPct val="125000"/>
              </a:lnSpc>
              <a:defRPr/>
            </a:pPr>
            <a:r>
              <a:rPr lang="en-US" sz="2400" dirty="0" smtClean="0">
                <a:solidFill>
                  <a:srgbClr val="2B67AF"/>
                </a:solidFill>
              </a:rPr>
              <a:t>Female: male 3:1</a:t>
            </a:r>
          </a:p>
          <a:p>
            <a:r>
              <a:rPr lang="hr-HR" sz="2400" dirty="0" smtClean="0">
                <a:solidFill>
                  <a:srgbClr val="2B67AF"/>
                </a:solidFill>
              </a:rPr>
              <a:t>Etiology: </a:t>
            </a:r>
          </a:p>
          <a:p>
            <a:pPr lvl="1"/>
            <a:r>
              <a:rPr lang="hr-HR" dirty="0" smtClean="0">
                <a:solidFill>
                  <a:srgbClr val="2B67AF"/>
                </a:solidFill>
              </a:rPr>
              <a:t>genetic: </a:t>
            </a:r>
            <a:r>
              <a:rPr lang="hr-HR" sz="2200" dirty="0" smtClean="0"/>
              <a:t>HLA-DR4, HLA-DR1B1 “shared epitopes”, genes associated to TNF-signal pathway, ecc..</a:t>
            </a:r>
          </a:p>
          <a:p>
            <a:pPr lvl="1"/>
            <a:r>
              <a:rPr lang="hr-HR" dirty="0" smtClean="0">
                <a:solidFill>
                  <a:srgbClr val="2B67AF"/>
                </a:solidFill>
              </a:rPr>
              <a:t>Enviromental</a:t>
            </a:r>
            <a:r>
              <a:rPr lang="hr-HR" dirty="0" smtClean="0"/>
              <a:t> - infective</a:t>
            </a:r>
            <a:r>
              <a:rPr lang="hr-HR" sz="2400" dirty="0" smtClean="0"/>
              <a:t>: viruses, bacteria,</a:t>
            </a:r>
            <a:r>
              <a:rPr lang="en-US" sz="2400" dirty="0" smtClean="0"/>
              <a:t> </a:t>
            </a:r>
            <a:r>
              <a:rPr lang="en-US" sz="2400" dirty="0" err="1" smtClean="0"/>
              <a:t>Porphyromonas</a:t>
            </a:r>
            <a:r>
              <a:rPr lang="en-US" sz="2400" dirty="0" smtClean="0"/>
              <a:t> </a:t>
            </a:r>
            <a:r>
              <a:rPr lang="en-US" sz="2400" dirty="0" err="1" smtClean="0"/>
              <a:t>gingivali</a:t>
            </a:r>
            <a:r>
              <a:rPr lang="hr-HR" sz="2400" dirty="0" smtClean="0"/>
              <a:t>, smoking, estrogens</a:t>
            </a:r>
          </a:p>
          <a:p>
            <a:pPr eaLnBrk="1" hangingPunct="1">
              <a:lnSpc>
                <a:spcPct val="125000"/>
              </a:lnSpc>
              <a:defRPr/>
            </a:pPr>
            <a:r>
              <a:rPr lang="en-US" sz="2400" dirty="0" smtClean="0">
                <a:solidFill>
                  <a:srgbClr val="2B67AF"/>
                </a:solidFill>
              </a:rPr>
              <a:t>Morning joint stiffness &gt; 1 hour </a:t>
            </a:r>
            <a:r>
              <a:rPr lang="en-US" sz="2400" dirty="0" smtClean="0">
                <a:solidFill>
                  <a:schemeClr val="tx2"/>
                </a:solidFill>
              </a:rPr>
              <a:t>and easing with physical activity is characteristic.</a:t>
            </a:r>
          </a:p>
          <a:p>
            <a:pPr eaLnBrk="1" hangingPunct="1">
              <a:lnSpc>
                <a:spcPct val="125000"/>
              </a:lnSpc>
              <a:defRPr/>
            </a:pPr>
            <a:r>
              <a:rPr lang="en-US" sz="2400" dirty="0" smtClean="0">
                <a:solidFill>
                  <a:srgbClr val="2B67AF"/>
                </a:solidFill>
              </a:rPr>
              <a:t>Small joints of hand and feet </a:t>
            </a:r>
            <a:r>
              <a:rPr lang="en-US" sz="2400" dirty="0" smtClean="0">
                <a:solidFill>
                  <a:schemeClr val="tx2"/>
                </a:solidFill>
              </a:rPr>
              <a:t>are typically involved.</a:t>
            </a:r>
          </a:p>
          <a:p>
            <a:pPr eaLnBrk="1" hangingPunct="1">
              <a:lnSpc>
                <a:spcPct val="125000"/>
              </a:lnSpc>
              <a:defRPr/>
            </a:pPr>
            <a:endParaRPr lang="en-IN" dirty="0" smtClean="0"/>
          </a:p>
          <a:p>
            <a:pPr eaLnBrk="1" hangingPunct="1">
              <a:lnSpc>
                <a:spcPct val="125000"/>
              </a:lnSpc>
              <a:buFont typeface="Wingdings" pitchFamily="2" charset="2"/>
              <a:buNone/>
              <a:defRPr/>
            </a:pPr>
            <a:endParaRPr lang="en-US" sz="2800" dirty="0" smtClean="0">
              <a:latin typeface="Times New Roman" pitchFamily="18" charset="0"/>
            </a:endParaRPr>
          </a:p>
          <a:p>
            <a:pPr eaLnBrk="1" hangingPunct="1">
              <a:lnSpc>
                <a:spcPct val="125000"/>
              </a:lnSpc>
              <a:buFont typeface="Wingdings" pitchFamily="2" charset="2"/>
              <a:buNone/>
              <a:defRPr/>
            </a:pPr>
            <a:endParaRPr lang="en-US" sz="2800" dirty="0" smtClean="0">
              <a:latin typeface="Times New Roman" pitchFamily="18" charset="0"/>
            </a:endParaRPr>
          </a:p>
          <a:p>
            <a:pPr lvl="1" eaLnBrk="1" hangingPunct="1">
              <a:lnSpc>
                <a:spcPct val="125000"/>
              </a:lnSpc>
              <a:defRPr/>
            </a:pPr>
            <a:endParaRPr lang="en-US" sz="2400" dirty="0" smtClean="0">
              <a:latin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Sinovijalna upala</a:t>
            </a:r>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1026" descr="Normal and arthritic joints"/>
          <p:cNvPicPr>
            <a:picLocks noChangeAspect="1" noChangeArrowheads="1"/>
          </p:cNvPicPr>
          <p:nvPr/>
        </p:nvPicPr>
        <p:blipFill>
          <a:blip r:embed="rId2" cstate="print"/>
          <a:srcRect/>
          <a:stretch>
            <a:fillRect/>
          </a:stretch>
        </p:blipFill>
        <p:spPr>
          <a:xfrm>
            <a:off x="0" y="0"/>
            <a:ext cx="8991600" cy="6858000"/>
          </a:xfrm>
          <a:prstGeom prst="rect">
            <a:avLst/>
          </a:prstGeom>
          <a:noFill/>
          <a:ln>
            <a:noFill/>
          </a:ln>
        </p:spPr>
      </p:pic>
      <p:sp>
        <p:nvSpPr>
          <p:cNvPr id="10" name="TextBox 9"/>
          <p:cNvSpPr txBox="1"/>
          <p:nvPr/>
        </p:nvSpPr>
        <p:spPr>
          <a:xfrm>
            <a:off x="2667000" y="3733800"/>
            <a:ext cx="152400" cy="369332"/>
          </a:xfrm>
          <a:prstGeom prst="rect">
            <a:avLst/>
          </a:prstGeom>
          <a:noFill/>
        </p:spPr>
        <p:txBody>
          <a:bodyPr wrap="square" rtlCol="0">
            <a:spAutoFit/>
          </a:bodyPr>
          <a:lstStyle/>
          <a:p>
            <a:endParaRPr lang="en-US"/>
          </a:p>
        </p:txBody>
      </p:sp>
      <p:sp>
        <p:nvSpPr>
          <p:cNvPr id="22" name="Rectangle 21"/>
          <p:cNvSpPr/>
          <p:nvPr/>
        </p:nvSpPr>
        <p:spPr>
          <a:xfrm>
            <a:off x="609600" y="5410200"/>
            <a:ext cx="1676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endParaRPr lang="en-US" dirty="0"/>
          </a:p>
        </p:txBody>
      </p:sp>
      <p:pic>
        <p:nvPicPr>
          <p:cNvPr id="4" name="Picture 1"/>
          <p:cNvPicPr>
            <a:picLocks noChangeAspect="1" noChangeArrowheads="1"/>
          </p:cNvPicPr>
          <p:nvPr/>
        </p:nvPicPr>
        <p:blipFill>
          <a:blip r:embed="rId2" cstate="print"/>
          <a:srcRect l="16633" t="22176" r="3985" b="7266"/>
          <a:stretch>
            <a:fillRect/>
          </a:stretch>
        </p:blipFill>
        <p:spPr bwMode="auto">
          <a:xfrm>
            <a:off x="990600" y="1295400"/>
            <a:ext cx="7391400" cy="5105400"/>
          </a:xfrm>
          <a:prstGeom prst="rect">
            <a:avLst/>
          </a:prstGeom>
          <a:noFill/>
          <a:ln w="19050">
            <a:solidFill>
              <a:schemeClr val="tx1"/>
            </a:solidFill>
            <a:round/>
            <a:headEnd/>
            <a:tailEnd/>
          </a:ln>
          <a:effectLst/>
        </p:spPr>
      </p:pic>
      <p:cxnSp>
        <p:nvCxnSpPr>
          <p:cNvPr id="6" name="Straight Arrow Connector 5"/>
          <p:cNvCxnSpPr/>
          <p:nvPr/>
        </p:nvCxnSpPr>
        <p:spPr>
          <a:xfrm rot="10800000">
            <a:off x="2971800" y="3048000"/>
            <a:ext cx="838200" cy="762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2514600" y="5715000"/>
            <a:ext cx="1371600" cy="838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1352550" y="3219450"/>
            <a:ext cx="609600" cy="5715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1485900" y="5981700"/>
            <a:ext cx="609600" cy="5334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066800" y="5943600"/>
            <a:ext cx="9144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90600" y="3886200"/>
            <a:ext cx="685800" cy="369332"/>
          </a:xfrm>
          <a:prstGeom prst="rect">
            <a:avLst/>
          </a:prstGeom>
          <a:noFill/>
        </p:spPr>
        <p:txBody>
          <a:bodyPr wrap="square" rtlCol="0">
            <a:spAutoFit/>
          </a:bodyPr>
          <a:lstStyle/>
          <a:p>
            <a:r>
              <a:rPr lang="hr-HR" dirty="0" smtClean="0"/>
              <a:t>Bone</a:t>
            </a:r>
            <a:endParaRPr lang="en-US" dirty="0"/>
          </a:p>
        </p:txBody>
      </p:sp>
      <p:sp>
        <p:nvSpPr>
          <p:cNvPr id="26" name="TextBox 25"/>
          <p:cNvSpPr txBox="1"/>
          <p:nvPr/>
        </p:nvSpPr>
        <p:spPr>
          <a:xfrm>
            <a:off x="3733800" y="3810000"/>
            <a:ext cx="1066800" cy="369332"/>
          </a:xfrm>
          <a:prstGeom prst="rect">
            <a:avLst/>
          </a:prstGeom>
          <a:noFill/>
        </p:spPr>
        <p:txBody>
          <a:bodyPr wrap="square" rtlCol="0">
            <a:spAutoFit/>
          </a:bodyPr>
          <a:lstStyle/>
          <a:p>
            <a:r>
              <a:rPr lang="hr-HR" dirty="0" smtClean="0"/>
              <a:t>Cartilage</a:t>
            </a:r>
            <a:endParaRPr lang="en-US" dirty="0"/>
          </a:p>
        </p:txBody>
      </p:sp>
      <p:sp>
        <p:nvSpPr>
          <p:cNvPr id="27" name="TextBox 26"/>
          <p:cNvSpPr txBox="1"/>
          <p:nvPr/>
        </p:nvSpPr>
        <p:spPr>
          <a:xfrm>
            <a:off x="3200400" y="6477000"/>
            <a:ext cx="2286000" cy="369332"/>
          </a:xfrm>
          <a:prstGeom prst="rect">
            <a:avLst/>
          </a:prstGeom>
          <a:noFill/>
        </p:spPr>
        <p:txBody>
          <a:bodyPr wrap="square" rtlCol="0">
            <a:spAutoFit/>
          </a:bodyPr>
          <a:lstStyle/>
          <a:p>
            <a:r>
              <a:rPr lang="hr-HR" dirty="0" smtClean="0"/>
              <a:t>Cartilage erosion</a:t>
            </a:r>
            <a:endParaRPr lang="en-US" dirty="0"/>
          </a:p>
        </p:txBody>
      </p:sp>
      <p:sp>
        <p:nvSpPr>
          <p:cNvPr id="28" name="TextBox 27"/>
          <p:cNvSpPr txBox="1"/>
          <p:nvPr/>
        </p:nvSpPr>
        <p:spPr>
          <a:xfrm>
            <a:off x="0" y="5562600"/>
            <a:ext cx="1143000" cy="646331"/>
          </a:xfrm>
          <a:prstGeom prst="rect">
            <a:avLst/>
          </a:prstGeom>
          <a:noFill/>
        </p:spPr>
        <p:txBody>
          <a:bodyPr wrap="square" rtlCol="0">
            <a:spAutoFit/>
          </a:bodyPr>
          <a:lstStyle/>
          <a:p>
            <a:pPr algn="ctr"/>
            <a:r>
              <a:rPr lang="hr-HR" dirty="0" smtClean="0"/>
              <a:t>Bone</a:t>
            </a:r>
          </a:p>
          <a:p>
            <a:pPr algn="ctr"/>
            <a:r>
              <a:rPr lang="hr-HR" dirty="0" smtClean="0"/>
              <a:t>erosion</a:t>
            </a:r>
            <a:endParaRPr lang="en-US" dirty="0"/>
          </a:p>
        </p:txBody>
      </p:sp>
      <p:sp>
        <p:nvSpPr>
          <p:cNvPr id="30" name="TextBox 29"/>
          <p:cNvSpPr txBox="1"/>
          <p:nvPr/>
        </p:nvSpPr>
        <p:spPr>
          <a:xfrm>
            <a:off x="990600" y="6477000"/>
            <a:ext cx="1447800" cy="369332"/>
          </a:xfrm>
          <a:prstGeom prst="rect">
            <a:avLst/>
          </a:prstGeom>
          <a:noFill/>
        </p:spPr>
        <p:txBody>
          <a:bodyPr wrap="square" rtlCol="0">
            <a:spAutoFit/>
          </a:bodyPr>
          <a:lstStyle/>
          <a:p>
            <a:r>
              <a:rPr lang="hr-HR" dirty="0" smtClean="0"/>
              <a:t>Panus</a:t>
            </a:r>
            <a:endParaRPr lang="en-US" dirty="0"/>
          </a:p>
        </p:txBody>
      </p:sp>
      <p:cxnSp>
        <p:nvCxnSpPr>
          <p:cNvPr id="36" name="Straight Arrow Connector 35"/>
          <p:cNvCxnSpPr/>
          <p:nvPr/>
        </p:nvCxnSpPr>
        <p:spPr>
          <a:xfrm rot="5400000">
            <a:off x="2514600" y="1524000"/>
            <a:ext cx="838200" cy="381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143000" y="990600"/>
            <a:ext cx="5334000" cy="369332"/>
          </a:xfrm>
          <a:prstGeom prst="rect">
            <a:avLst/>
          </a:prstGeom>
          <a:noFill/>
        </p:spPr>
        <p:txBody>
          <a:bodyPr wrap="square" rtlCol="0">
            <a:spAutoFit/>
          </a:bodyPr>
          <a:lstStyle/>
          <a:p>
            <a:pPr algn="ctr"/>
            <a:r>
              <a:rPr lang="hr-HR" dirty="0" smtClean="0"/>
              <a:t>Synovial proliferation</a:t>
            </a:r>
            <a:endParaRPr lang="en-US" dirty="0"/>
          </a:p>
        </p:txBody>
      </p:sp>
      <p:sp>
        <p:nvSpPr>
          <p:cNvPr id="17" name="Title 16"/>
          <p:cNvSpPr>
            <a:spLocks noGrp="1"/>
          </p:cNvSpPr>
          <p:nvPr>
            <p:ph type="title"/>
          </p:nvPr>
        </p:nvSpPr>
        <p:spPr>
          <a:xfrm>
            <a:off x="914400" y="274638"/>
            <a:ext cx="7772400" cy="868346"/>
          </a:xfrm>
        </p:spPr>
        <p:txBody>
          <a:bodyPr/>
          <a:lstStyle/>
          <a:p>
            <a:r>
              <a:rPr lang="hr-HR" dirty="0" smtClean="0">
                <a:solidFill>
                  <a:srgbClr val="2B67AF"/>
                </a:solidFill>
              </a:rPr>
              <a:t>Pathogenesis of RA</a:t>
            </a:r>
            <a:endParaRPr lang="en-US" dirty="0">
              <a:solidFill>
                <a:srgbClr val="2B67AF"/>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28596" y="1"/>
            <a:ext cx="8715404" cy="1000108"/>
          </a:xfrm>
        </p:spPr>
        <p:txBody>
          <a:bodyPr>
            <a:noAutofit/>
          </a:bodyPr>
          <a:lstStyle/>
          <a:p>
            <a:pPr eaLnBrk="1" hangingPunct="1"/>
            <a:r>
              <a:rPr lang="hr-HR" dirty="0" smtClean="0">
                <a:solidFill>
                  <a:srgbClr val="0070C0"/>
                </a:solidFill>
              </a:rPr>
              <a:t>Pathophysiology of joint inflammation</a:t>
            </a:r>
            <a:endParaRPr lang="en-US" dirty="0" smtClean="0">
              <a:solidFill>
                <a:srgbClr val="0070C0"/>
              </a:solidFill>
            </a:endParaRPr>
          </a:p>
        </p:txBody>
      </p:sp>
      <p:grpSp>
        <p:nvGrpSpPr>
          <p:cNvPr id="2" name="Group 3"/>
          <p:cNvGrpSpPr>
            <a:grpSpLocks/>
          </p:cNvGrpSpPr>
          <p:nvPr/>
        </p:nvGrpSpPr>
        <p:grpSpPr bwMode="auto">
          <a:xfrm>
            <a:off x="3" y="1136650"/>
            <a:ext cx="9572625" cy="5626100"/>
            <a:chOff x="-144" y="784"/>
            <a:chExt cx="6433" cy="3544"/>
          </a:xfrm>
        </p:grpSpPr>
        <p:sp>
          <p:nvSpPr>
            <p:cNvPr id="5124" name="Rectangle 4"/>
            <p:cNvSpPr>
              <a:spLocks noChangeArrowheads="1"/>
            </p:cNvSpPr>
            <p:nvPr/>
          </p:nvSpPr>
          <p:spPr bwMode="auto">
            <a:xfrm>
              <a:off x="48" y="1077"/>
              <a:ext cx="2400" cy="3085"/>
            </a:xfrm>
            <a:prstGeom prst="rect">
              <a:avLst/>
            </a:prstGeom>
            <a:noFill/>
            <a:ln w="9525">
              <a:noFill/>
              <a:miter lim="800000"/>
              <a:headEnd/>
              <a:tailEnd/>
            </a:ln>
          </p:spPr>
          <p:txBody>
            <a:bodyPr/>
            <a:lstStyle/>
            <a:p>
              <a:pPr marL="342900" indent="-342900">
                <a:lnSpc>
                  <a:spcPct val="105000"/>
                </a:lnSpc>
                <a:spcBef>
                  <a:spcPct val="20000"/>
                </a:spcBef>
                <a:buFontTx/>
                <a:buChar char="•"/>
              </a:pPr>
              <a:r>
                <a:rPr lang="hr-HR" altLang="en-US" sz="2000" b="1" dirty="0" smtClean="0"/>
                <a:t>Secretion of proinflammatory citokins</a:t>
              </a:r>
              <a:endParaRPr lang="en-GB" altLang="en-US" sz="2000" b="1" dirty="0"/>
            </a:p>
            <a:p>
              <a:pPr marL="342900" indent="-342900">
                <a:lnSpc>
                  <a:spcPct val="105000"/>
                </a:lnSpc>
                <a:spcBef>
                  <a:spcPct val="20000"/>
                </a:spcBef>
                <a:buFontTx/>
                <a:buChar char="•"/>
              </a:pPr>
              <a:endParaRPr lang="en-US" altLang="en-US" sz="2000" b="1" dirty="0"/>
            </a:p>
            <a:p>
              <a:pPr marL="342900" indent="-342900">
                <a:lnSpc>
                  <a:spcPct val="105000"/>
                </a:lnSpc>
                <a:spcBef>
                  <a:spcPct val="20000"/>
                </a:spcBef>
                <a:buFontTx/>
                <a:buChar char="•"/>
              </a:pPr>
              <a:r>
                <a:rPr lang="hr-HR" altLang="en-US" sz="2000" b="1" dirty="0" smtClean="0"/>
                <a:t>Antigen presentation</a:t>
              </a:r>
              <a:endParaRPr lang="en-GB" altLang="en-US" sz="2000" b="1" dirty="0"/>
            </a:p>
            <a:p>
              <a:pPr marL="342900" indent="-342900">
                <a:lnSpc>
                  <a:spcPct val="105000"/>
                </a:lnSpc>
                <a:spcBef>
                  <a:spcPct val="20000"/>
                </a:spcBef>
                <a:buFontTx/>
                <a:buChar char="•"/>
              </a:pPr>
              <a:endParaRPr lang="en-GB" altLang="en-US" sz="2000" b="1" dirty="0"/>
            </a:p>
            <a:p>
              <a:pPr marL="342900" indent="-342900">
                <a:lnSpc>
                  <a:spcPct val="105000"/>
                </a:lnSpc>
                <a:spcBef>
                  <a:spcPct val="20000"/>
                </a:spcBef>
                <a:buFontTx/>
                <a:buChar char="•"/>
              </a:pPr>
              <a:r>
                <a:rPr lang="hr-HR" altLang="en-US" sz="2000" b="1" dirty="0" smtClean="0"/>
                <a:t>T-cell activtion</a:t>
              </a:r>
              <a:endParaRPr lang="en-GB" altLang="en-US" sz="2000" b="1" dirty="0"/>
            </a:p>
            <a:p>
              <a:pPr marL="342900" indent="-342900">
                <a:lnSpc>
                  <a:spcPct val="105000"/>
                </a:lnSpc>
                <a:spcBef>
                  <a:spcPct val="20000"/>
                </a:spcBef>
                <a:buFontTx/>
                <a:buChar char="•"/>
              </a:pPr>
              <a:endParaRPr lang="en-GB" altLang="en-US" sz="2000" b="1" dirty="0">
                <a:effectLst>
                  <a:outerShdw blurRad="50800" dist="50800" dir="5400000" algn="ctr" rotWithShape="0">
                    <a:schemeClr val="bg1">
                      <a:alpha val="0"/>
                    </a:schemeClr>
                  </a:outerShdw>
                </a:effectLst>
              </a:endParaRPr>
            </a:p>
            <a:p>
              <a:pPr marL="342900" indent="-342900">
                <a:lnSpc>
                  <a:spcPct val="105000"/>
                </a:lnSpc>
                <a:spcBef>
                  <a:spcPct val="20000"/>
                </a:spcBef>
                <a:buFontTx/>
                <a:buChar char="•"/>
              </a:pPr>
              <a:r>
                <a:rPr lang="hr-HR" altLang="en-US" sz="2000" b="1" dirty="0" smtClean="0"/>
                <a:t>Autoantibody production</a:t>
              </a:r>
              <a:r>
                <a:rPr lang="hr-HR" altLang="en-US" sz="2800" dirty="0" smtClean="0"/>
                <a:t>  </a:t>
              </a:r>
              <a:r>
                <a:rPr lang="en-US" altLang="en-US" sz="2800" dirty="0"/>
                <a:t/>
              </a:r>
              <a:br>
                <a:rPr lang="en-US" altLang="en-US" sz="2800" dirty="0"/>
              </a:br>
              <a:endParaRPr lang="en-GB" sz="2800" dirty="0"/>
            </a:p>
          </p:txBody>
        </p:sp>
        <p:sp>
          <p:nvSpPr>
            <p:cNvPr id="5125" name="Rectangle 5"/>
            <p:cNvSpPr>
              <a:spLocks noChangeArrowheads="1"/>
            </p:cNvSpPr>
            <p:nvPr/>
          </p:nvSpPr>
          <p:spPr bwMode="auto">
            <a:xfrm>
              <a:off x="470" y="2038"/>
              <a:ext cx="348" cy="186"/>
            </a:xfrm>
            <a:prstGeom prst="rect">
              <a:avLst/>
            </a:prstGeom>
            <a:solidFill>
              <a:srgbClr val="C0C0C0"/>
            </a:solidFill>
            <a:ln w="9525" algn="ctr">
              <a:noFill/>
              <a:miter lim="800000"/>
              <a:headEnd/>
              <a:tailEnd/>
            </a:ln>
          </p:spPr>
          <p:txBody>
            <a:bodyPr wrap="none" anchor="ctr"/>
            <a:lstStyle/>
            <a:p>
              <a:endParaRPr lang="en-US"/>
            </a:p>
          </p:txBody>
        </p:sp>
        <p:sp>
          <p:nvSpPr>
            <p:cNvPr id="5126" name="Text Box 6"/>
            <p:cNvSpPr txBox="1">
              <a:spLocks noChangeArrowheads="1"/>
            </p:cNvSpPr>
            <p:nvPr/>
          </p:nvSpPr>
          <p:spPr bwMode="auto">
            <a:xfrm>
              <a:off x="-144" y="3956"/>
              <a:ext cx="3482" cy="194"/>
            </a:xfrm>
            <a:prstGeom prst="rect">
              <a:avLst/>
            </a:prstGeom>
            <a:noFill/>
            <a:ln w="9525">
              <a:noFill/>
              <a:miter lim="800000"/>
              <a:headEnd/>
              <a:tailEnd/>
            </a:ln>
          </p:spPr>
          <p:txBody>
            <a:bodyPr wrap="square">
              <a:spAutoFit/>
            </a:bodyPr>
            <a:lstStyle/>
            <a:p>
              <a:pPr>
                <a:spcBef>
                  <a:spcPct val="50000"/>
                </a:spcBef>
              </a:pPr>
              <a:r>
                <a:rPr lang="en-GB" altLang="en-US" sz="1400" dirty="0">
                  <a:ea typeface="ＭＳ Ｐゴシック" pitchFamily="34" charset="-128"/>
                  <a:cs typeface="Arial" charset="0"/>
                </a:rPr>
                <a:t>D</a:t>
              </a:r>
              <a:r>
                <a:rPr lang="en-US" altLang="en-US" sz="1400" dirty="0">
                  <a:ea typeface="ＭＳ Ｐゴシック" pitchFamily="34" charset="-128"/>
                  <a:cs typeface="Arial" charset="0"/>
                </a:rPr>
                <a:t>ö</a:t>
              </a:r>
              <a:r>
                <a:rPr lang="en-GB" altLang="en-US" sz="1400" dirty="0" err="1">
                  <a:ea typeface="ＭＳ Ｐゴシック" pitchFamily="34" charset="-128"/>
                  <a:cs typeface="Arial" charset="0"/>
                </a:rPr>
                <a:t>rner</a:t>
              </a:r>
              <a:r>
                <a:rPr lang="en-GB" altLang="en-US" sz="1400" dirty="0">
                  <a:ea typeface="ＭＳ Ｐゴシック" pitchFamily="34" charset="-128"/>
                  <a:cs typeface="Arial" charset="0"/>
                </a:rPr>
                <a:t> &amp; </a:t>
              </a:r>
              <a:r>
                <a:rPr lang="en-GB" altLang="en-US" sz="1400" dirty="0" err="1" smtClean="0">
                  <a:ea typeface="ＭＳ Ｐゴシック" pitchFamily="34" charset="-128"/>
                  <a:cs typeface="Arial" charset="0"/>
                </a:rPr>
                <a:t>Burmester</a:t>
              </a:r>
              <a:r>
                <a:rPr lang="hr-HR" altLang="en-US" sz="1400" dirty="0" smtClean="0">
                  <a:ea typeface="ＭＳ Ｐゴシック" pitchFamily="34" charset="-128"/>
                  <a:cs typeface="Arial" charset="0"/>
                </a:rPr>
                <a:t>. Curr Opin Rheumatol </a:t>
              </a:r>
              <a:r>
                <a:rPr lang="en-GB" altLang="en-US" sz="1400" dirty="0" smtClean="0">
                  <a:ea typeface="ＭＳ Ｐゴシック" pitchFamily="34" charset="-128"/>
                  <a:cs typeface="Arial" charset="0"/>
                </a:rPr>
                <a:t>200</a:t>
              </a:r>
              <a:r>
                <a:rPr lang="hr-HR" sz="1400" dirty="0" smtClean="0"/>
                <a:t>3;15:246-52</a:t>
              </a:r>
              <a:endParaRPr lang="en-GB" sz="1400" dirty="0">
                <a:ea typeface="ＭＳ Ｐゴシック" pitchFamily="34" charset="-128"/>
                <a:cs typeface="Arial" charset="0"/>
              </a:endParaRPr>
            </a:p>
          </p:txBody>
        </p:sp>
        <p:pic>
          <p:nvPicPr>
            <p:cNvPr id="5127" name="Picture 7"/>
            <p:cNvPicPr>
              <a:picLocks noChangeAspect="1" noChangeArrowheads="1"/>
            </p:cNvPicPr>
            <p:nvPr/>
          </p:nvPicPr>
          <p:blipFill>
            <a:blip r:embed="rId3" cstate="print">
              <a:clrChange>
                <a:clrFrom>
                  <a:srgbClr val="C8C8C8"/>
                </a:clrFrom>
                <a:clrTo>
                  <a:srgbClr val="C8C8C8">
                    <a:alpha val="0"/>
                  </a:srgbClr>
                </a:clrTo>
              </a:clrChange>
            </a:blip>
            <a:srcRect/>
            <a:stretch>
              <a:fillRect/>
            </a:stretch>
          </p:blipFill>
          <p:spPr bwMode="auto">
            <a:xfrm>
              <a:off x="479" y="2101"/>
              <a:ext cx="319" cy="86"/>
            </a:xfrm>
            <a:prstGeom prst="rect">
              <a:avLst/>
            </a:prstGeom>
            <a:noFill/>
            <a:ln w="9525">
              <a:noFill/>
              <a:miter lim="800000"/>
              <a:headEnd/>
              <a:tailEnd/>
            </a:ln>
          </p:spPr>
        </p:pic>
        <p:sp>
          <p:nvSpPr>
            <p:cNvPr id="5128" name="Rectangle 8"/>
            <p:cNvSpPr>
              <a:spLocks noChangeArrowheads="1"/>
            </p:cNvSpPr>
            <p:nvPr/>
          </p:nvSpPr>
          <p:spPr bwMode="auto">
            <a:xfrm>
              <a:off x="455" y="3212"/>
              <a:ext cx="348" cy="186"/>
            </a:xfrm>
            <a:prstGeom prst="rect">
              <a:avLst/>
            </a:prstGeom>
            <a:solidFill>
              <a:srgbClr val="C0C0C0"/>
            </a:solidFill>
            <a:ln w="9525" algn="ctr">
              <a:noFill/>
              <a:miter lim="800000"/>
              <a:headEnd/>
              <a:tailEnd/>
            </a:ln>
          </p:spPr>
          <p:txBody>
            <a:bodyPr wrap="none" anchor="ctr"/>
            <a:lstStyle/>
            <a:p>
              <a:endParaRPr lang="en-US"/>
            </a:p>
          </p:txBody>
        </p:sp>
        <p:sp>
          <p:nvSpPr>
            <p:cNvPr id="5129" name="Rectangle 9"/>
            <p:cNvSpPr>
              <a:spLocks noChangeArrowheads="1"/>
            </p:cNvSpPr>
            <p:nvPr/>
          </p:nvSpPr>
          <p:spPr bwMode="auto">
            <a:xfrm>
              <a:off x="471" y="1549"/>
              <a:ext cx="348" cy="186"/>
            </a:xfrm>
            <a:prstGeom prst="rect">
              <a:avLst/>
            </a:prstGeom>
            <a:solidFill>
              <a:srgbClr val="C0C0C0"/>
            </a:solidFill>
            <a:ln w="9525" algn="ctr">
              <a:noFill/>
              <a:miter lim="800000"/>
              <a:headEnd/>
              <a:tailEnd/>
            </a:ln>
          </p:spPr>
          <p:txBody>
            <a:bodyPr wrap="none" anchor="ctr"/>
            <a:lstStyle/>
            <a:p>
              <a:endParaRPr lang="en-US"/>
            </a:p>
          </p:txBody>
        </p:sp>
        <p:sp>
          <p:nvSpPr>
            <p:cNvPr id="5130" name="Rectangle 10"/>
            <p:cNvSpPr>
              <a:spLocks noChangeArrowheads="1"/>
            </p:cNvSpPr>
            <p:nvPr/>
          </p:nvSpPr>
          <p:spPr bwMode="auto">
            <a:xfrm>
              <a:off x="471" y="2550"/>
              <a:ext cx="348" cy="186"/>
            </a:xfrm>
            <a:prstGeom prst="rect">
              <a:avLst/>
            </a:prstGeom>
            <a:solidFill>
              <a:srgbClr val="C0C0C0"/>
            </a:solidFill>
            <a:ln w="9525" algn="ctr">
              <a:noFill/>
              <a:miter lim="800000"/>
              <a:headEnd/>
              <a:tailEnd/>
            </a:ln>
          </p:spPr>
          <p:txBody>
            <a:bodyPr wrap="none" anchor="ctr"/>
            <a:lstStyle/>
            <a:p>
              <a:endParaRPr lang="en-US"/>
            </a:p>
          </p:txBody>
        </p:sp>
        <p:sp>
          <p:nvSpPr>
            <p:cNvPr id="5131" name="Line 11"/>
            <p:cNvSpPr>
              <a:spLocks noChangeShapeType="1"/>
            </p:cNvSpPr>
            <p:nvPr/>
          </p:nvSpPr>
          <p:spPr bwMode="auto">
            <a:xfrm flipV="1">
              <a:off x="463" y="3294"/>
              <a:ext cx="306" cy="0"/>
            </a:xfrm>
            <a:prstGeom prst="line">
              <a:avLst/>
            </a:prstGeom>
            <a:noFill/>
            <a:ln w="15875">
              <a:solidFill>
                <a:srgbClr val="FF0000"/>
              </a:solidFill>
              <a:round/>
              <a:headEnd/>
              <a:tailEnd type="triangle" w="med" len="med"/>
            </a:ln>
          </p:spPr>
          <p:txBody>
            <a:bodyPr/>
            <a:lstStyle/>
            <a:p>
              <a:endParaRPr lang="hr-HR"/>
            </a:p>
          </p:txBody>
        </p:sp>
        <p:sp>
          <p:nvSpPr>
            <p:cNvPr id="5132" name="Line 12"/>
            <p:cNvSpPr>
              <a:spLocks noChangeShapeType="1"/>
            </p:cNvSpPr>
            <p:nvPr/>
          </p:nvSpPr>
          <p:spPr bwMode="auto">
            <a:xfrm flipV="1">
              <a:off x="525" y="2640"/>
              <a:ext cx="240" cy="0"/>
            </a:xfrm>
            <a:prstGeom prst="line">
              <a:avLst/>
            </a:prstGeom>
            <a:noFill/>
            <a:ln w="34925">
              <a:pattFill prst="lgConfetti">
                <a:fgClr>
                  <a:srgbClr val="CC0000"/>
                </a:fgClr>
                <a:bgClr>
                  <a:srgbClr val="F6F244"/>
                </a:bgClr>
              </a:pattFill>
              <a:round/>
              <a:headEnd/>
              <a:tailEnd/>
            </a:ln>
          </p:spPr>
          <p:txBody>
            <a:bodyPr/>
            <a:lstStyle/>
            <a:p>
              <a:endParaRPr lang="hr-HR"/>
            </a:p>
          </p:txBody>
        </p:sp>
        <p:sp>
          <p:nvSpPr>
            <p:cNvPr id="5133" name="Line 13"/>
            <p:cNvSpPr>
              <a:spLocks noChangeShapeType="1"/>
            </p:cNvSpPr>
            <p:nvPr/>
          </p:nvSpPr>
          <p:spPr bwMode="auto">
            <a:xfrm>
              <a:off x="524" y="1640"/>
              <a:ext cx="234" cy="0"/>
            </a:xfrm>
            <a:prstGeom prst="line">
              <a:avLst/>
            </a:prstGeom>
            <a:noFill/>
            <a:ln w="15875">
              <a:solidFill>
                <a:schemeClr val="tx1"/>
              </a:solidFill>
              <a:round/>
              <a:headEnd/>
              <a:tailEnd type="triangle" w="med" len="med"/>
            </a:ln>
          </p:spPr>
          <p:txBody>
            <a:bodyPr/>
            <a:lstStyle/>
            <a:p>
              <a:endParaRPr lang="hr-HR"/>
            </a:p>
          </p:txBody>
        </p:sp>
        <p:grpSp>
          <p:nvGrpSpPr>
            <p:cNvPr id="3" name="Group 14"/>
            <p:cNvGrpSpPr>
              <a:grpSpLocks/>
            </p:cNvGrpSpPr>
            <p:nvPr/>
          </p:nvGrpSpPr>
          <p:grpSpPr bwMode="auto">
            <a:xfrm>
              <a:off x="2025" y="784"/>
              <a:ext cx="4264" cy="3544"/>
              <a:chOff x="2025" y="784"/>
              <a:chExt cx="4264" cy="3544"/>
            </a:xfrm>
          </p:grpSpPr>
          <p:pic>
            <p:nvPicPr>
              <p:cNvPr id="5141" name="Picture 1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25" y="784"/>
                <a:ext cx="4264" cy="3544"/>
              </a:xfrm>
              <a:prstGeom prst="rect">
                <a:avLst/>
              </a:prstGeom>
              <a:noFill/>
              <a:ln w="9525">
                <a:noFill/>
                <a:miter lim="800000"/>
                <a:headEnd/>
                <a:tailEnd/>
              </a:ln>
            </p:spPr>
          </p:pic>
          <p:sp>
            <p:nvSpPr>
              <p:cNvPr id="5142" name="Line 16"/>
              <p:cNvSpPr>
                <a:spLocks noChangeShapeType="1"/>
              </p:cNvSpPr>
              <p:nvPr/>
            </p:nvSpPr>
            <p:spPr bwMode="auto">
              <a:xfrm flipV="1">
                <a:off x="5204" y="2457"/>
                <a:ext cx="6" cy="240"/>
              </a:xfrm>
              <a:prstGeom prst="line">
                <a:avLst/>
              </a:prstGeom>
              <a:noFill/>
              <a:ln w="9525">
                <a:solidFill>
                  <a:srgbClr val="FF0000"/>
                </a:solidFill>
                <a:round/>
                <a:headEnd type="triangle" w="med" len="med"/>
                <a:tailEnd type="triangle" w="med" len="med"/>
              </a:ln>
            </p:spPr>
            <p:txBody>
              <a:bodyPr wrap="none" anchor="ctr"/>
              <a:lstStyle/>
              <a:p>
                <a:endParaRPr lang="hr-HR"/>
              </a:p>
            </p:txBody>
          </p:sp>
          <p:sp>
            <p:nvSpPr>
              <p:cNvPr id="25617" name="Text Box 17"/>
              <p:cNvSpPr txBox="1">
                <a:spLocks noChangeArrowheads="1"/>
              </p:cNvSpPr>
              <p:nvPr/>
            </p:nvSpPr>
            <p:spPr bwMode="auto">
              <a:xfrm>
                <a:off x="3553" y="4058"/>
                <a:ext cx="720" cy="194"/>
              </a:xfrm>
              <a:prstGeom prst="rect">
                <a:avLst/>
              </a:prstGeom>
              <a:gradFill rotWithShape="0">
                <a:gsLst>
                  <a:gs pos="0">
                    <a:srgbClr val="FF9933"/>
                  </a:gs>
                  <a:gs pos="100000">
                    <a:srgbClr val="FF9933">
                      <a:gamma/>
                      <a:shade val="46275"/>
                      <a:invGamma/>
                    </a:srgbClr>
                  </a:gs>
                </a:gsLst>
                <a:lin ang="5400000" scaled="1"/>
              </a:gradFill>
              <a:ln w="9525">
                <a:noFill/>
                <a:miter lim="800000"/>
                <a:headEnd/>
                <a:tailEnd/>
              </a:ln>
              <a:effectLst/>
            </p:spPr>
            <p:txBody>
              <a:bodyPr wrap="square">
                <a:spAutoFit/>
              </a:bodyPr>
              <a:lstStyle/>
              <a:p>
                <a:pPr algn="ctr">
                  <a:spcBef>
                    <a:spcPct val="50000"/>
                  </a:spcBef>
                  <a:defRPr/>
                </a:pPr>
                <a:r>
                  <a:rPr lang="hr-HR" altLang="en-US" sz="1400" b="1" dirty="0" smtClean="0">
                    <a:solidFill>
                      <a:schemeClr val="bg1"/>
                    </a:solidFill>
                    <a:effectLst>
                      <a:outerShdw blurRad="38100" dist="38100" dir="2700000" algn="tl">
                        <a:srgbClr val="000000"/>
                      </a:outerShdw>
                    </a:effectLst>
                    <a:latin typeface="Imago" pitchFamily="2" charset="0"/>
                    <a:ea typeface="ＭＳ Ｐゴシック" pitchFamily="34" charset="-128"/>
                    <a:cs typeface="Arial" charset="0"/>
                  </a:rPr>
                  <a:t>Cartilage  loss</a:t>
                </a:r>
                <a:endParaRPr lang="en-GB" altLang="en-US" sz="1400" dirty="0">
                  <a:effectLst>
                    <a:outerShdw blurRad="38100" dist="38100" dir="2700000" algn="tl">
                      <a:srgbClr val="FFFFFF"/>
                    </a:outerShdw>
                  </a:effectLst>
                  <a:latin typeface="Imago" pitchFamily="2" charset="0"/>
                  <a:ea typeface="ＭＳ Ｐゴシック" pitchFamily="34" charset="-128"/>
                  <a:cs typeface="Arial" charset="0"/>
                </a:endParaRPr>
              </a:p>
            </p:txBody>
          </p:sp>
          <p:pic>
            <p:nvPicPr>
              <p:cNvPr id="5144" name="Picture 18"/>
              <p:cNvPicPr>
                <a:picLocks noChangeAspect="1" noChangeArrowheads="1"/>
              </p:cNvPicPr>
              <p:nvPr/>
            </p:nvPicPr>
            <p:blipFill>
              <a:blip r:embed="rId5" cstate="print">
                <a:clrChange>
                  <a:clrFrom>
                    <a:srgbClr val="C8C8C8"/>
                  </a:clrFrom>
                  <a:clrTo>
                    <a:srgbClr val="C8C8C8">
                      <a:alpha val="0"/>
                    </a:srgbClr>
                  </a:clrTo>
                </a:clrChange>
              </a:blip>
              <a:srcRect/>
              <a:stretch>
                <a:fillRect/>
              </a:stretch>
            </p:blipFill>
            <p:spPr bwMode="auto">
              <a:xfrm>
                <a:off x="2634" y="3403"/>
                <a:ext cx="276" cy="260"/>
              </a:xfrm>
              <a:prstGeom prst="rect">
                <a:avLst/>
              </a:prstGeom>
              <a:noFill/>
              <a:ln w="9525">
                <a:noFill/>
                <a:miter lim="800000"/>
                <a:headEnd/>
                <a:tailEnd/>
              </a:ln>
            </p:spPr>
          </p:pic>
          <p:sp>
            <p:nvSpPr>
              <p:cNvPr id="5145" name="Text Box 19"/>
              <p:cNvSpPr txBox="1">
                <a:spLocks noChangeArrowheads="1"/>
              </p:cNvSpPr>
              <p:nvPr/>
            </p:nvSpPr>
            <p:spPr bwMode="auto">
              <a:xfrm>
                <a:off x="2612" y="3467"/>
                <a:ext cx="288"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IL-6</a:t>
                </a:r>
                <a:endParaRPr lang="en-GB" altLang="en-US" sz="1000">
                  <a:latin typeface="Imago" pitchFamily="2" charset="0"/>
                  <a:ea typeface="ＭＳ Ｐゴシック" pitchFamily="34" charset="-128"/>
                  <a:cs typeface="Arial" charset="0"/>
                </a:endParaRPr>
              </a:p>
            </p:txBody>
          </p:sp>
          <p:pic>
            <p:nvPicPr>
              <p:cNvPr id="5146" name="Picture 20"/>
              <p:cNvPicPr>
                <a:picLocks noChangeAspect="1" noChangeArrowheads="1"/>
              </p:cNvPicPr>
              <p:nvPr/>
            </p:nvPicPr>
            <p:blipFill>
              <a:blip r:embed="rId6" cstate="print"/>
              <a:srcRect/>
              <a:stretch>
                <a:fillRect/>
              </a:stretch>
            </p:blipFill>
            <p:spPr bwMode="auto">
              <a:xfrm>
                <a:off x="2450" y="2245"/>
                <a:ext cx="264" cy="222"/>
              </a:xfrm>
              <a:prstGeom prst="rect">
                <a:avLst/>
              </a:prstGeom>
              <a:noFill/>
              <a:ln w="9525">
                <a:noFill/>
                <a:miter lim="800000"/>
                <a:headEnd/>
                <a:tailEnd/>
              </a:ln>
            </p:spPr>
          </p:pic>
          <p:pic>
            <p:nvPicPr>
              <p:cNvPr id="5147" name="Picture 21"/>
              <p:cNvPicPr>
                <a:picLocks noChangeAspect="1" noChangeArrowheads="1"/>
              </p:cNvPicPr>
              <p:nvPr/>
            </p:nvPicPr>
            <p:blipFill>
              <a:blip r:embed="rId7" cstate="print"/>
              <a:srcRect l="14409" t="8807"/>
              <a:stretch>
                <a:fillRect/>
              </a:stretch>
            </p:blipFill>
            <p:spPr bwMode="auto">
              <a:xfrm>
                <a:off x="2724" y="1652"/>
                <a:ext cx="608" cy="497"/>
              </a:xfrm>
              <a:prstGeom prst="rect">
                <a:avLst/>
              </a:prstGeom>
              <a:noFill/>
              <a:ln w="9525">
                <a:noFill/>
                <a:miter lim="800000"/>
                <a:headEnd/>
                <a:tailEnd/>
              </a:ln>
            </p:spPr>
          </p:pic>
          <p:pic>
            <p:nvPicPr>
              <p:cNvPr id="5148" name="Picture 22"/>
              <p:cNvPicPr>
                <a:picLocks noChangeAspect="1" noChangeArrowheads="1"/>
              </p:cNvPicPr>
              <p:nvPr/>
            </p:nvPicPr>
            <p:blipFill>
              <a:blip r:embed="rId8" cstate="print"/>
              <a:srcRect/>
              <a:stretch>
                <a:fillRect/>
              </a:stretch>
            </p:blipFill>
            <p:spPr bwMode="auto">
              <a:xfrm>
                <a:off x="4265" y="2021"/>
                <a:ext cx="492" cy="678"/>
              </a:xfrm>
              <a:prstGeom prst="rect">
                <a:avLst/>
              </a:prstGeom>
              <a:noFill/>
              <a:ln w="9525">
                <a:noFill/>
                <a:miter lim="800000"/>
                <a:headEnd/>
                <a:tailEnd/>
              </a:ln>
            </p:spPr>
          </p:pic>
          <p:pic>
            <p:nvPicPr>
              <p:cNvPr id="5149" name="Picture 23"/>
              <p:cNvPicPr>
                <a:picLocks noChangeAspect="1" noChangeArrowheads="1"/>
              </p:cNvPicPr>
              <p:nvPr/>
            </p:nvPicPr>
            <p:blipFill>
              <a:blip r:embed="rId9" cstate="print"/>
              <a:srcRect/>
              <a:stretch>
                <a:fillRect/>
              </a:stretch>
            </p:blipFill>
            <p:spPr bwMode="auto">
              <a:xfrm>
                <a:off x="5096" y="2943"/>
                <a:ext cx="198" cy="198"/>
              </a:xfrm>
              <a:prstGeom prst="rect">
                <a:avLst/>
              </a:prstGeom>
              <a:noFill/>
              <a:ln w="9525">
                <a:noFill/>
                <a:miter lim="800000"/>
                <a:headEnd/>
                <a:tailEnd/>
              </a:ln>
            </p:spPr>
          </p:pic>
          <p:pic>
            <p:nvPicPr>
              <p:cNvPr id="5150" name="Picture 24"/>
              <p:cNvPicPr>
                <a:picLocks noChangeAspect="1" noChangeArrowheads="1"/>
              </p:cNvPicPr>
              <p:nvPr/>
            </p:nvPicPr>
            <p:blipFill>
              <a:blip r:embed="rId10" cstate="print"/>
              <a:srcRect/>
              <a:stretch>
                <a:fillRect/>
              </a:stretch>
            </p:blipFill>
            <p:spPr bwMode="auto">
              <a:xfrm>
                <a:off x="2461" y="2460"/>
                <a:ext cx="1146" cy="801"/>
              </a:xfrm>
              <a:prstGeom prst="rect">
                <a:avLst/>
              </a:prstGeom>
              <a:noFill/>
              <a:ln w="9525">
                <a:noFill/>
                <a:miter lim="800000"/>
                <a:headEnd/>
                <a:tailEnd/>
              </a:ln>
            </p:spPr>
          </p:pic>
          <p:pic>
            <p:nvPicPr>
              <p:cNvPr id="5151" name="Picture 25"/>
              <p:cNvPicPr>
                <a:picLocks noChangeAspect="1" noChangeArrowheads="1"/>
              </p:cNvPicPr>
              <p:nvPr/>
            </p:nvPicPr>
            <p:blipFill>
              <a:blip r:embed="rId11" cstate="print"/>
              <a:srcRect/>
              <a:stretch>
                <a:fillRect/>
              </a:stretch>
            </p:blipFill>
            <p:spPr bwMode="auto">
              <a:xfrm>
                <a:off x="2752" y="2243"/>
                <a:ext cx="321" cy="288"/>
              </a:xfrm>
              <a:prstGeom prst="rect">
                <a:avLst/>
              </a:prstGeom>
              <a:noFill/>
              <a:ln w="9525">
                <a:noFill/>
                <a:miter lim="800000"/>
                <a:headEnd/>
                <a:tailEnd/>
              </a:ln>
            </p:spPr>
          </p:pic>
          <p:pic>
            <p:nvPicPr>
              <p:cNvPr id="5152" name="Picture 26"/>
              <p:cNvPicPr>
                <a:picLocks noChangeAspect="1" noChangeArrowheads="1"/>
              </p:cNvPicPr>
              <p:nvPr/>
            </p:nvPicPr>
            <p:blipFill>
              <a:blip r:embed="rId12" cstate="print"/>
              <a:srcRect/>
              <a:stretch>
                <a:fillRect/>
              </a:stretch>
            </p:blipFill>
            <p:spPr bwMode="auto">
              <a:xfrm>
                <a:off x="3342" y="1891"/>
                <a:ext cx="947" cy="726"/>
              </a:xfrm>
              <a:prstGeom prst="rect">
                <a:avLst/>
              </a:prstGeom>
              <a:noFill/>
              <a:ln w="9525">
                <a:noFill/>
                <a:miter lim="800000"/>
                <a:headEnd/>
                <a:tailEnd/>
              </a:ln>
            </p:spPr>
          </p:pic>
          <p:pic>
            <p:nvPicPr>
              <p:cNvPr id="5153" name="Picture 27"/>
              <p:cNvPicPr>
                <a:picLocks noChangeAspect="1" noChangeArrowheads="1"/>
              </p:cNvPicPr>
              <p:nvPr/>
            </p:nvPicPr>
            <p:blipFill>
              <a:blip r:embed="rId13" cstate="print"/>
              <a:srcRect/>
              <a:stretch>
                <a:fillRect/>
              </a:stretch>
            </p:blipFill>
            <p:spPr bwMode="auto">
              <a:xfrm>
                <a:off x="3080" y="2219"/>
                <a:ext cx="312" cy="294"/>
              </a:xfrm>
              <a:prstGeom prst="rect">
                <a:avLst/>
              </a:prstGeom>
              <a:noFill/>
              <a:ln w="9525">
                <a:noFill/>
                <a:miter lim="800000"/>
                <a:headEnd/>
                <a:tailEnd/>
              </a:ln>
            </p:spPr>
          </p:pic>
          <p:sp>
            <p:nvSpPr>
              <p:cNvPr id="5154" name="Text Box 28"/>
              <p:cNvSpPr txBox="1">
                <a:spLocks noChangeArrowheads="1"/>
              </p:cNvSpPr>
              <p:nvPr/>
            </p:nvSpPr>
            <p:spPr bwMode="auto">
              <a:xfrm>
                <a:off x="2762" y="1805"/>
                <a:ext cx="359" cy="155"/>
              </a:xfrm>
              <a:prstGeom prst="rect">
                <a:avLst/>
              </a:prstGeom>
              <a:noFill/>
              <a:ln w="9525">
                <a:noFill/>
                <a:miter lim="800000"/>
                <a:headEnd/>
                <a:tailEnd/>
              </a:ln>
            </p:spPr>
            <p:txBody>
              <a:bodyPr wrap="square">
                <a:spAutoFit/>
              </a:bodyPr>
              <a:lstStyle/>
              <a:p>
                <a:pPr>
                  <a:spcBef>
                    <a:spcPct val="50000"/>
                  </a:spcBef>
                </a:pPr>
                <a:r>
                  <a:rPr lang="en-GB" altLang="en-US" sz="1000" b="1" dirty="0">
                    <a:solidFill>
                      <a:schemeClr val="bg1"/>
                    </a:solidFill>
                    <a:latin typeface="Imago" pitchFamily="2" charset="0"/>
                    <a:ea typeface="ＭＳ Ｐゴシック" pitchFamily="34" charset="-128"/>
                    <a:cs typeface="Arial" charset="0"/>
                  </a:rPr>
                  <a:t>B </a:t>
                </a:r>
                <a:r>
                  <a:rPr lang="hr-HR" altLang="en-US" sz="1000" b="1" dirty="0" smtClean="0">
                    <a:solidFill>
                      <a:schemeClr val="bg1"/>
                    </a:solidFill>
                    <a:latin typeface="Imago" pitchFamily="2" charset="0"/>
                    <a:ea typeface="ＭＳ Ｐゴシック" pitchFamily="34" charset="-128"/>
                    <a:cs typeface="Arial" charset="0"/>
                  </a:rPr>
                  <a:t>cell</a:t>
                </a:r>
                <a:endParaRPr lang="en-GB" altLang="en-US" sz="1000" dirty="0">
                  <a:solidFill>
                    <a:schemeClr val="bg1"/>
                  </a:solidFill>
                  <a:latin typeface="Imago" pitchFamily="2" charset="0"/>
                  <a:ea typeface="ＭＳ Ｐゴシック" pitchFamily="34" charset="-128"/>
                  <a:cs typeface="Arial" charset="0"/>
                </a:endParaRPr>
              </a:p>
            </p:txBody>
          </p:sp>
          <p:sp>
            <p:nvSpPr>
              <p:cNvPr id="5155" name="Text Box 29"/>
              <p:cNvSpPr txBox="1">
                <a:spLocks noChangeArrowheads="1"/>
              </p:cNvSpPr>
              <p:nvPr/>
            </p:nvSpPr>
            <p:spPr bwMode="auto">
              <a:xfrm>
                <a:off x="4361" y="2295"/>
                <a:ext cx="392" cy="155"/>
              </a:xfrm>
              <a:prstGeom prst="rect">
                <a:avLst/>
              </a:prstGeom>
              <a:noFill/>
              <a:ln w="9525">
                <a:noFill/>
                <a:miter lim="800000"/>
                <a:headEnd/>
                <a:tailEnd/>
              </a:ln>
            </p:spPr>
            <p:txBody>
              <a:bodyPr wrap="square">
                <a:spAutoFit/>
              </a:bodyPr>
              <a:lstStyle/>
              <a:p>
                <a:pPr>
                  <a:spcBef>
                    <a:spcPct val="50000"/>
                  </a:spcBef>
                </a:pPr>
                <a:r>
                  <a:rPr lang="en-GB" altLang="en-US" sz="1000" b="1" dirty="0">
                    <a:solidFill>
                      <a:schemeClr val="bg1"/>
                    </a:solidFill>
                    <a:latin typeface="Imago" pitchFamily="2" charset="0"/>
                    <a:ea typeface="ＭＳ Ｐゴシック" pitchFamily="34" charset="-128"/>
                    <a:cs typeface="Arial" charset="0"/>
                  </a:rPr>
                  <a:t>T </a:t>
                </a:r>
                <a:r>
                  <a:rPr lang="hr-HR" altLang="en-US" sz="1000" b="1" dirty="0" smtClean="0">
                    <a:solidFill>
                      <a:schemeClr val="bg1"/>
                    </a:solidFill>
                    <a:latin typeface="Imago" pitchFamily="2" charset="0"/>
                    <a:ea typeface="ＭＳ Ｐゴシック" pitchFamily="34" charset="-128"/>
                    <a:cs typeface="Arial" charset="0"/>
                  </a:rPr>
                  <a:t>cell</a:t>
                </a:r>
                <a:endParaRPr lang="en-GB" altLang="en-US" sz="1000" dirty="0">
                  <a:latin typeface="Imago" pitchFamily="2" charset="0"/>
                  <a:ea typeface="ＭＳ Ｐゴシック" pitchFamily="34" charset="-128"/>
                  <a:cs typeface="Arial" charset="0"/>
                </a:endParaRPr>
              </a:p>
            </p:txBody>
          </p:sp>
          <p:sp>
            <p:nvSpPr>
              <p:cNvPr id="5156" name="Text Box 30"/>
              <p:cNvSpPr txBox="1">
                <a:spLocks noChangeArrowheads="1"/>
              </p:cNvSpPr>
              <p:nvPr/>
            </p:nvSpPr>
            <p:spPr bwMode="auto">
              <a:xfrm>
                <a:off x="2707" y="2750"/>
                <a:ext cx="738" cy="154"/>
              </a:xfrm>
              <a:prstGeom prst="rect">
                <a:avLst/>
              </a:prstGeom>
              <a:noFill/>
              <a:ln w="9525">
                <a:noFill/>
                <a:miter lim="800000"/>
                <a:headEnd/>
                <a:tailEnd/>
              </a:ln>
            </p:spPr>
            <p:txBody>
              <a:bodyPr>
                <a:spAutoFit/>
              </a:bodyPr>
              <a:lstStyle/>
              <a:p>
                <a:pPr>
                  <a:spcBef>
                    <a:spcPct val="50000"/>
                  </a:spcBef>
                </a:pPr>
                <a:r>
                  <a:rPr lang="hr-HR" altLang="en-US" sz="1000" b="1" dirty="0" smtClean="0">
                    <a:solidFill>
                      <a:schemeClr val="bg1"/>
                    </a:solidFill>
                    <a:latin typeface="Imago" pitchFamily="2" charset="0"/>
                    <a:ea typeface="ＭＳ Ｐゴシック" pitchFamily="34" charset="-128"/>
                    <a:cs typeface="Arial" charset="0"/>
                  </a:rPr>
                  <a:t>Macrophage</a:t>
                </a:r>
                <a:endParaRPr lang="en-GB" altLang="en-US" sz="1000" b="1" dirty="0">
                  <a:solidFill>
                    <a:schemeClr val="bg1"/>
                  </a:solidFill>
                  <a:latin typeface="Imago" pitchFamily="2" charset="0"/>
                  <a:ea typeface="ＭＳ Ｐゴシック" pitchFamily="34" charset="-128"/>
                  <a:cs typeface="Arial" charset="0"/>
                </a:endParaRPr>
              </a:p>
            </p:txBody>
          </p:sp>
          <p:sp>
            <p:nvSpPr>
              <p:cNvPr id="5157" name="Text Box 31"/>
              <p:cNvSpPr txBox="1">
                <a:spLocks noChangeArrowheads="1"/>
              </p:cNvSpPr>
              <p:nvPr/>
            </p:nvSpPr>
            <p:spPr bwMode="auto">
              <a:xfrm>
                <a:off x="3474" y="2070"/>
                <a:ext cx="669" cy="155"/>
              </a:xfrm>
              <a:prstGeom prst="rect">
                <a:avLst/>
              </a:prstGeom>
              <a:noFill/>
              <a:ln w="9525">
                <a:noFill/>
                <a:miter lim="800000"/>
                <a:headEnd/>
                <a:tailEnd/>
              </a:ln>
            </p:spPr>
            <p:txBody>
              <a:bodyPr>
                <a:spAutoFit/>
              </a:bodyPr>
              <a:lstStyle/>
              <a:p>
                <a:pPr algn="ctr">
                  <a:spcBef>
                    <a:spcPct val="50000"/>
                  </a:spcBef>
                </a:pPr>
                <a:r>
                  <a:rPr lang="hr-HR" altLang="en-US" sz="1000" b="1" dirty="0" smtClean="0">
                    <a:solidFill>
                      <a:schemeClr val="bg1"/>
                    </a:solidFill>
                    <a:latin typeface="Imago" pitchFamily="2" charset="0"/>
                    <a:ea typeface="ＭＳ Ｐゴシック" pitchFamily="34" charset="-128"/>
                    <a:cs typeface="Arial" charset="0"/>
                  </a:rPr>
                  <a:t>Dendritic cell</a:t>
                </a:r>
                <a:endParaRPr lang="en-GB" altLang="en-US" sz="1000" b="1" dirty="0">
                  <a:solidFill>
                    <a:schemeClr val="bg1"/>
                  </a:solidFill>
                  <a:latin typeface="Imago" pitchFamily="2" charset="0"/>
                  <a:ea typeface="ＭＳ Ｐゴシック" pitchFamily="34" charset="-128"/>
                  <a:cs typeface="Arial" charset="0"/>
                </a:endParaRPr>
              </a:p>
            </p:txBody>
          </p:sp>
          <p:sp>
            <p:nvSpPr>
              <p:cNvPr id="5158" name="Text Box 32"/>
              <p:cNvSpPr txBox="1">
                <a:spLocks noChangeArrowheads="1"/>
              </p:cNvSpPr>
              <p:nvPr/>
            </p:nvSpPr>
            <p:spPr bwMode="auto">
              <a:xfrm>
                <a:off x="3074" y="2285"/>
                <a:ext cx="354"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IL-10</a:t>
                </a:r>
                <a:endParaRPr lang="en-GB" altLang="en-US" sz="1000">
                  <a:latin typeface="Imago" pitchFamily="2" charset="0"/>
                  <a:ea typeface="ＭＳ Ｐゴシック" pitchFamily="34" charset="-128"/>
                  <a:cs typeface="Arial" charset="0"/>
                </a:endParaRPr>
              </a:p>
            </p:txBody>
          </p:sp>
          <p:sp>
            <p:nvSpPr>
              <p:cNvPr id="5159" name="Text Box 33"/>
              <p:cNvSpPr txBox="1">
                <a:spLocks noChangeArrowheads="1"/>
              </p:cNvSpPr>
              <p:nvPr/>
            </p:nvSpPr>
            <p:spPr bwMode="auto">
              <a:xfrm>
                <a:off x="2714" y="2291"/>
                <a:ext cx="396"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TNF-</a:t>
                </a:r>
                <a:r>
                  <a:rPr lang="en-GB" altLang="en-US" sz="1000">
                    <a:solidFill>
                      <a:schemeClr val="bg1"/>
                    </a:solidFill>
                    <a:latin typeface="Imago" pitchFamily="2" charset="0"/>
                    <a:ea typeface="ＭＳ Ｐゴシック" pitchFamily="34" charset="-128"/>
                    <a:cs typeface="Arial" charset="0"/>
                    <a:sym typeface="Symbol" pitchFamily="18" charset="2"/>
                  </a:rPr>
                  <a:t></a:t>
                </a:r>
                <a:endParaRPr lang="en-GB" altLang="en-US" sz="1000">
                  <a:latin typeface="Imago" pitchFamily="2" charset="0"/>
                  <a:ea typeface="ＭＳ Ｐゴシック" pitchFamily="34" charset="-128"/>
                  <a:cs typeface="Arial" charset="0"/>
                </a:endParaRPr>
              </a:p>
            </p:txBody>
          </p:sp>
          <p:pic>
            <p:nvPicPr>
              <p:cNvPr id="5160" name="Picture 34"/>
              <p:cNvPicPr>
                <a:picLocks noChangeAspect="1" noChangeArrowheads="1"/>
              </p:cNvPicPr>
              <p:nvPr/>
            </p:nvPicPr>
            <p:blipFill>
              <a:blip r:embed="rId11" cstate="print"/>
              <a:srcRect/>
              <a:stretch>
                <a:fillRect/>
              </a:stretch>
            </p:blipFill>
            <p:spPr bwMode="auto">
              <a:xfrm>
                <a:off x="2904" y="3361"/>
                <a:ext cx="360" cy="322"/>
              </a:xfrm>
              <a:prstGeom prst="rect">
                <a:avLst/>
              </a:prstGeom>
              <a:noFill/>
              <a:ln w="9525">
                <a:noFill/>
                <a:miter lim="800000"/>
                <a:headEnd/>
                <a:tailEnd/>
              </a:ln>
            </p:spPr>
          </p:pic>
          <p:pic>
            <p:nvPicPr>
              <p:cNvPr id="5161" name="Picture 35"/>
              <p:cNvPicPr>
                <a:picLocks noChangeAspect="1" noChangeArrowheads="1"/>
              </p:cNvPicPr>
              <p:nvPr/>
            </p:nvPicPr>
            <p:blipFill>
              <a:blip r:embed="rId13" cstate="print">
                <a:clrChange>
                  <a:clrFrom>
                    <a:srgbClr val="C8C8C8"/>
                  </a:clrFrom>
                  <a:clrTo>
                    <a:srgbClr val="C8C8C8">
                      <a:alpha val="0"/>
                    </a:srgbClr>
                  </a:clrTo>
                </a:clrChange>
              </a:blip>
              <a:srcRect/>
              <a:stretch>
                <a:fillRect/>
              </a:stretch>
            </p:blipFill>
            <p:spPr bwMode="auto">
              <a:xfrm>
                <a:off x="3227" y="3282"/>
                <a:ext cx="330" cy="330"/>
              </a:xfrm>
              <a:prstGeom prst="rect">
                <a:avLst/>
              </a:prstGeom>
              <a:noFill/>
              <a:ln w="9525">
                <a:noFill/>
                <a:miter lim="800000"/>
                <a:headEnd/>
                <a:tailEnd/>
              </a:ln>
            </p:spPr>
          </p:pic>
          <p:sp>
            <p:nvSpPr>
              <p:cNvPr id="5162" name="Text Box 36"/>
              <p:cNvSpPr txBox="1">
                <a:spLocks noChangeArrowheads="1"/>
              </p:cNvSpPr>
              <p:nvPr/>
            </p:nvSpPr>
            <p:spPr bwMode="auto">
              <a:xfrm>
                <a:off x="2884" y="3431"/>
                <a:ext cx="432"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TNF-</a:t>
                </a:r>
                <a:r>
                  <a:rPr lang="en-GB" altLang="en-US" sz="1000">
                    <a:solidFill>
                      <a:schemeClr val="bg1"/>
                    </a:solidFill>
                    <a:latin typeface="Imago" pitchFamily="2" charset="0"/>
                    <a:ea typeface="ＭＳ Ｐゴシック" pitchFamily="34" charset="-128"/>
                    <a:cs typeface="Arial" charset="0"/>
                    <a:sym typeface="Symbol" pitchFamily="18" charset="2"/>
                  </a:rPr>
                  <a:t></a:t>
                </a:r>
                <a:endParaRPr lang="en-GB" altLang="en-US" sz="1000">
                  <a:latin typeface="Imago" pitchFamily="2" charset="0"/>
                  <a:ea typeface="ＭＳ Ｐゴシック" pitchFamily="34" charset="-128"/>
                  <a:cs typeface="Arial" charset="0"/>
                </a:endParaRPr>
              </a:p>
            </p:txBody>
          </p:sp>
          <p:sp>
            <p:nvSpPr>
              <p:cNvPr id="5163" name="Text Box 37"/>
              <p:cNvSpPr txBox="1">
                <a:spLocks noChangeArrowheads="1"/>
              </p:cNvSpPr>
              <p:nvPr/>
            </p:nvSpPr>
            <p:spPr bwMode="auto">
              <a:xfrm>
                <a:off x="3222" y="3369"/>
                <a:ext cx="360"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IL-10</a:t>
                </a:r>
                <a:endParaRPr lang="en-GB" altLang="en-US" sz="1000">
                  <a:latin typeface="Imago" pitchFamily="2" charset="0"/>
                  <a:ea typeface="ＭＳ Ｐゴシック" pitchFamily="34" charset="-128"/>
                  <a:cs typeface="Arial" charset="0"/>
                </a:endParaRPr>
              </a:p>
            </p:txBody>
          </p:sp>
          <p:pic>
            <p:nvPicPr>
              <p:cNvPr id="5164" name="Picture 38"/>
              <p:cNvPicPr>
                <a:picLocks noChangeAspect="1" noChangeArrowheads="1"/>
              </p:cNvPicPr>
              <p:nvPr/>
            </p:nvPicPr>
            <p:blipFill>
              <a:blip r:embed="rId14" cstate="print"/>
              <a:srcRect/>
              <a:stretch>
                <a:fillRect/>
              </a:stretch>
            </p:blipFill>
            <p:spPr bwMode="auto">
              <a:xfrm>
                <a:off x="4952" y="2639"/>
                <a:ext cx="174" cy="144"/>
              </a:xfrm>
              <a:prstGeom prst="rect">
                <a:avLst/>
              </a:prstGeom>
              <a:noFill/>
              <a:ln w="9525">
                <a:noFill/>
                <a:miter lim="800000"/>
                <a:headEnd/>
                <a:tailEnd/>
              </a:ln>
            </p:spPr>
          </p:pic>
          <p:pic>
            <p:nvPicPr>
              <p:cNvPr id="5165" name="Picture 39"/>
              <p:cNvPicPr>
                <a:picLocks noChangeAspect="1" noChangeArrowheads="1"/>
              </p:cNvPicPr>
              <p:nvPr/>
            </p:nvPicPr>
            <p:blipFill>
              <a:blip r:embed="rId15" cstate="print"/>
              <a:srcRect/>
              <a:stretch>
                <a:fillRect/>
              </a:stretch>
            </p:blipFill>
            <p:spPr bwMode="auto">
              <a:xfrm>
                <a:off x="4856" y="2813"/>
                <a:ext cx="180" cy="180"/>
              </a:xfrm>
              <a:prstGeom prst="rect">
                <a:avLst/>
              </a:prstGeom>
              <a:noFill/>
              <a:ln w="9525">
                <a:noFill/>
                <a:miter lim="800000"/>
                <a:headEnd/>
                <a:tailEnd/>
              </a:ln>
            </p:spPr>
          </p:pic>
          <p:pic>
            <p:nvPicPr>
              <p:cNvPr id="5166" name="Picture 40"/>
              <p:cNvPicPr>
                <a:picLocks noChangeAspect="1" noChangeArrowheads="1"/>
              </p:cNvPicPr>
              <p:nvPr/>
            </p:nvPicPr>
            <p:blipFill>
              <a:blip r:embed="rId16" cstate="print"/>
              <a:srcRect/>
              <a:stretch>
                <a:fillRect/>
              </a:stretch>
            </p:blipFill>
            <p:spPr bwMode="auto">
              <a:xfrm>
                <a:off x="5216" y="2747"/>
                <a:ext cx="174" cy="174"/>
              </a:xfrm>
              <a:prstGeom prst="rect">
                <a:avLst/>
              </a:prstGeom>
              <a:noFill/>
              <a:ln w="9525">
                <a:noFill/>
                <a:miter lim="800000"/>
                <a:headEnd/>
                <a:tailEnd/>
              </a:ln>
            </p:spPr>
          </p:pic>
          <p:pic>
            <p:nvPicPr>
              <p:cNvPr id="5167" name="Picture 41"/>
              <p:cNvPicPr>
                <a:picLocks noChangeAspect="1" noChangeArrowheads="1"/>
              </p:cNvPicPr>
              <p:nvPr/>
            </p:nvPicPr>
            <p:blipFill>
              <a:blip r:embed="rId16" cstate="print"/>
              <a:srcRect/>
              <a:stretch>
                <a:fillRect/>
              </a:stretch>
            </p:blipFill>
            <p:spPr bwMode="auto">
              <a:xfrm>
                <a:off x="5030" y="2777"/>
                <a:ext cx="174" cy="174"/>
              </a:xfrm>
              <a:prstGeom prst="rect">
                <a:avLst/>
              </a:prstGeom>
              <a:noFill/>
              <a:ln w="9525">
                <a:noFill/>
                <a:miter lim="800000"/>
                <a:headEnd/>
                <a:tailEnd/>
              </a:ln>
            </p:spPr>
          </p:pic>
          <p:sp>
            <p:nvSpPr>
              <p:cNvPr id="5168" name="Text Box 42"/>
              <p:cNvSpPr txBox="1">
                <a:spLocks noChangeArrowheads="1"/>
              </p:cNvSpPr>
              <p:nvPr/>
            </p:nvSpPr>
            <p:spPr bwMode="auto">
              <a:xfrm>
                <a:off x="4922" y="2621"/>
                <a:ext cx="240"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RF</a:t>
                </a:r>
                <a:endParaRPr lang="en-GB" altLang="en-US" sz="1000" b="1">
                  <a:latin typeface="Imago" pitchFamily="2" charset="0"/>
                  <a:ea typeface="ＭＳ Ｐゴシック" pitchFamily="34" charset="-128"/>
                  <a:cs typeface="Arial" charset="0"/>
                </a:endParaRPr>
              </a:p>
            </p:txBody>
          </p:sp>
          <p:pic>
            <p:nvPicPr>
              <p:cNvPr id="5169" name="Picture 43"/>
              <p:cNvPicPr>
                <a:picLocks noChangeAspect="1" noChangeArrowheads="1"/>
              </p:cNvPicPr>
              <p:nvPr/>
            </p:nvPicPr>
            <p:blipFill>
              <a:blip r:embed="rId7" cstate="print"/>
              <a:srcRect/>
              <a:stretch>
                <a:fillRect/>
              </a:stretch>
            </p:blipFill>
            <p:spPr bwMode="auto">
              <a:xfrm rot="819782">
                <a:off x="3889" y="1647"/>
                <a:ext cx="623" cy="397"/>
              </a:xfrm>
              <a:prstGeom prst="rect">
                <a:avLst/>
              </a:prstGeom>
              <a:noFill/>
              <a:ln w="9525">
                <a:noFill/>
                <a:miter lim="800000"/>
                <a:headEnd/>
                <a:tailEnd/>
              </a:ln>
            </p:spPr>
          </p:pic>
          <p:pic>
            <p:nvPicPr>
              <p:cNvPr id="5170" name="Picture 44"/>
              <p:cNvPicPr>
                <a:picLocks noChangeAspect="1" noChangeArrowheads="1"/>
              </p:cNvPicPr>
              <p:nvPr/>
            </p:nvPicPr>
            <p:blipFill>
              <a:blip r:embed="rId7" cstate="print">
                <a:clrChange>
                  <a:clrFrom>
                    <a:srgbClr val="C8C8C8"/>
                  </a:clrFrom>
                  <a:clrTo>
                    <a:srgbClr val="C8C8C8">
                      <a:alpha val="0"/>
                    </a:srgbClr>
                  </a:clrTo>
                </a:clrChange>
              </a:blip>
              <a:srcRect/>
              <a:stretch>
                <a:fillRect/>
              </a:stretch>
            </p:blipFill>
            <p:spPr bwMode="auto">
              <a:xfrm>
                <a:off x="4628" y="1587"/>
                <a:ext cx="600" cy="410"/>
              </a:xfrm>
              <a:prstGeom prst="rect">
                <a:avLst/>
              </a:prstGeom>
              <a:noFill/>
              <a:ln w="9525">
                <a:noFill/>
                <a:miter lim="800000"/>
                <a:headEnd/>
                <a:tailEnd/>
              </a:ln>
            </p:spPr>
          </p:pic>
          <p:sp>
            <p:nvSpPr>
              <p:cNvPr id="25645" name="Text Box 45"/>
              <p:cNvSpPr txBox="1">
                <a:spLocks noChangeArrowheads="1"/>
              </p:cNvSpPr>
              <p:nvPr/>
            </p:nvSpPr>
            <p:spPr bwMode="auto">
              <a:xfrm>
                <a:off x="3956" y="3218"/>
                <a:ext cx="1110" cy="194"/>
              </a:xfrm>
              <a:prstGeom prst="rect">
                <a:avLst/>
              </a:prstGeom>
              <a:gradFill rotWithShape="0">
                <a:gsLst>
                  <a:gs pos="0">
                    <a:srgbClr val="FF9933"/>
                  </a:gs>
                  <a:gs pos="100000">
                    <a:srgbClr val="FF9933">
                      <a:gamma/>
                      <a:shade val="46275"/>
                      <a:invGamma/>
                    </a:srgbClr>
                  </a:gs>
                </a:gsLst>
                <a:lin ang="5400000" scaled="1"/>
              </a:gradFill>
              <a:ln w="9525">
                <a:noFill/>
                <a:miter lim="800000"/>
                <a:headEnd/>
                <a:tailEnd/>
              </a:ln>
              <a:effectLst/>
            </p:spPr>
            <p:txBody>
              <a:bodyPr wrap="square">
                <a:spAutoFit/>
              </a:bodyPr>
              <a:lstStyle/>
              <a:p>
                <a:pPr algn="ctr">
                  <a:spcBef>
                    <a:spcPct val="50000"/>
                  </a:spcBef>
                  <a:defRPr/>
                </a:pPr>
                <a:r>
                  <a:rPr lang="hr-HR" altLang="en-US" sz="1400" b="1" dirty="0" smtClean="0">
                    <a:solidFill>
                      <a:schemeClr val="bg1"/>
                    </a:solidFill>
                    <a:effectLst>
                      <a:outerShdw blurRad="38100" dist="38100" dir="2700000" algn="tl">
                        <a:srgbClr val="000000"/>
                      </a:outerShdw>
                    </a:effectLst>
                    <a:latin typeface="Imago" pitchFamily="2" charset="0"/>
                    <a:ea typeface="ＭＳ Ｐゴシック" pitchFamily="34" charset="-128"/>
                    <a:cs typeface="Arial" charset="0"/>
                  </a:rPr>
                  <a:t>Complement activation</a:t>
                </a:r>
                <a:endParaRPr lang="en-GB" altLang="en-US" sz="1400" dirty="0">
                  <a:effectLst>
                    <a:outerShdw blurRad="38100" dist="38100" dir="2700000" algn="tl">
                      <a:srgbClr val="FFFFFF"/>
                    </a:outerShdw>
                  </a:effectLst>
                  <a:latin typeface="Imago" pitchFamily="2" charset="0"/>
                  <a:ea typeface="ＭＳ Ｐゴシック" pitchFamily="34" charset="-128"/>
                  <a:cs typeface="Arial" charset="0"/>
                </a:endParaRPr>
              </a:p>
            </p:txBody>
          </p:sp>
          <p:sp>
            <p:nvSpPr>
              <p:cNvPr id="25646" name="Text Box 46"/>
              <p:cNvSpPr txBox="1">
                <a:spLocks noChangeArrowheads="1"/>
              </p:cNvSpPr>
              <p:nvPr/>
            </p:nvSpPr>
            <p:spPr bwMode="auto">
              <a:xfrm>
                <a:off x="4708" y="3803"/>
                <a:ext cx="1005" cy="194"/>
              </a:xfrm>
              <a:prstGeom prst="rect">
                <a:avLst/>
              </a:prstGeom>
              <a:gradFill rotWithShape="0">
                <a:gsLst>
                  <a:gs pos="0">
                    <a:srgbClr val="FF9933"/>
                  </a:gs>
                  <a:gs pos="100000">
                    <a:srgbClr val="FF9933">
                      <a:gamma/>
                      <a:shade val="46275"/>
                      <a:invGamma/>
                    </a:srgbClr>
                  </a:gs>
                </a:gsLst>
                <a:lin ang="5400000" scaled="1"/>
              </a:gradFill>
              <a:ln w="9525">
                <a:noFill/>
                <a:miter lim="800000"/>
                <a:headEnd/>
                <a:tailEnd/>
              </a:ln>
              <a:effectLst/>
            </p:spPr>
            <p:txBody>
              <a:bodyPr wrap="square">
                <a:spAutoFit/>
              </a:bodyPr>
              <a:lstStyle/>
              <a:p>
                <a:pPr algn="ctr">
                  <a:spcBef>
                    <a:spcPct val="50000"/>
                  </a:spcBef>
                  <a:defRPr/>
                </a:pPr>
                <a:r>
                  <a:rPr lang="hr-HR" altLang="en-US" sz="1400" b="1" dirty="0" smtClean="0">
                    <a:solidFill>
                      <a:schemeClr val="bg1"/>
                    </a:solidFill>
                    <a:effectLst>
                      <a:outerShdw blurRad="38100" dist="38100" dir="2700000" algn="tl">
                        <a:srgbClr val="000000"/>
                      </a:outerShdw>
                    </a:effectLst>
                    <a:latin typeface="Imago" pitchFamily="2" charset="0"/>
                    <a:ea typeface="ＭＳ Ｐゴシック" pitchFamily="34" charset="-128"/>
                    <a:cs typeface="Arial" charset="0"/>
                  </a:rPr>
                  <a:t>Inflammed synovia</a:t>
                </a:r>
                <a:endParaRPr lang="en-GB" altLang="en-US" sz="1400" dirty="0">
                  <a:effectLst>
                    <a:outerShdw blurRad="38100" dist="38100" dir="2700000" algn="tl">
                      <a:srgbClr val="FFFFFF"/>
                    </a:outerShdw>
                  </a:effectLst>
                  <a:latin typeface="Imago" pitchFamily="2" charset="0"/>
                  <a:ea typeface="ＭＳ Ｐゴシック" pitchFamily="34" charset="-128"/>
                  <a:cs typeface="Arial" charset="0"/>
                </a:endParaRPr>
              </a:p>
            </p:txBody>
          </p:sp>
          <p:sp>
            <p:nvSpPr>
              <p:cNvPr id="25647" name="Oval 47"/>
              <p:cNvSpPr>
                <a:spLocks noChangeArrowheads="1"/>
              </p:cNvSpPr>
              <p:nvPr/>
            </p:nvSpPr>
            <p:spPr bwMode="auto">
              <a:xfrm rot="-21926">
                <a:off x="3347" y="3519"/>
                <a:ext cx="1116" cy="381"/>
              </a:xfrm>
              <a:prstGeom prst="ellipse">
                <a:avLst/>
              </a:prstGeom>
              <a:gradFill rotWithShape="0">
                <a:gsLst>
                  <a:gs pos="0">
                    <a:srgbClr val="FF66FF"/>
                  </a:gs>
                  <a:gs pos="100000">
                    <a:srgbClr val="FF66FF">
                      <a:gamma/>
                      <a:shade val="46275"/>
                      <a:invGamma/>
                    </a:srgbClr>
                  </a:gs>
                </a:gsLst>
                <a:path path="shape">
                  <a:fillToRect l="50000" t="50000" r="50000" b="50000"/>
                </a:path>
              </a:gradFill>
              <a:ln w="3175">
                <a:noFill/>
                <a:round/>
                <a:headEnd/>
                <a:tailEnd/>
              </a:ln>
              <a:effectLst/>
            </p:spPr>
            <p:txBody>
              <a:bodyPr wrap="none" anchor="ctr"/>
              <a:lstStyle/>
              <a:p>
                <a:pPr algn="ctr"/>
                <a:r>
                  <a:rPr lang="hr-HR" altLang="en-US" sz="1400" b="1" dirty="0" smtClean="0">
                    <a:solidFill>
                      <a:schemeClr val="bg1"/>
                    </a:solidFill>
                    <a:effectLst>
                      <a:outerShdw blurRad="38100" dist="38100" dir="2700000" algn="tl">
                        <a:srgbClr val="000000"/>
                      </a:outerShdw>
                    </a:effectLst>
                    <a:latin typeface="Times New Roman" pitchFamily="18" charset="0"/>
                    <a:ea typeface="ＭＳ Ｐゴシック" pitchFamily="34" charset="-128"/>
                    <a:cs typeface="Times New Roman" pitchFamily="18" charset="0"/>
                  </a:rPr>
                  <a:t>Inflammatory damage</a:t>
                </a:r>
                <a:endParaRPr lang="en-GB" altLang="en-US" sz="1400" b="1" dirty="0">
                  <a:solidFill>
                    <a:schemeClr val="bg1"/>
                  </a:solidFill>
                  <a:effectLst>
                    <a:outerShdw blurRad="38100" dist="38100" dir="2700000" algn="tl">
                      <a:srgbClr val="000000"/>
                    </a:outerShdw>
                  </a:effectLst>
                  <a:latin typeface="Times New Roman" pitchFamily="18" charset="0"/>
                  <a:ea typeface="ＭＳ Ｐゴシック" pitchFamily="34" charset="-128"/>
                  <a:cs typeface="Times New Roman" pitchFamily="18" charset="0"/>
                </a:endParaRPr>
              </a:p>
            </p:txBody>
          </p:sp>
          <p:pic>
            <p:nvPicPr>
              <p:cNvPr id="5174" name="Picture 48"/>
              <p:cNvPicPr>
                <a:picLocks noChangeAspect="1" noChangeArrowheads="1"/>
              </p:cNvPicPr>
              <p:nvPr/>
            </p:nvPicPr>
            <p:blipFill>
              <a:blip r:embed="rId11" cstate="print"/>
              <a:srcRect/>
              <a:stretch>
                <a:fillRect/>
              </a:stretch>
            </p:blipFill>
            <p:spPr bwMode="auto">
              <a:xfrm>
                <a:off x="3852" y="2631"/>
                <a:ext cx="372" cy="303"/>
              </a:xfrm>
              <a:prstGeom prst="rect">
                <a:avLst/>
              </a:prstGeom>
              <a:noFill/>
              <a:ln w="9525">
                <a:noFill/>
                <a:miter lim="800000"/>
                <a:headEnd/>
                <a:tailEnd/>
              </a:ln>
            </p:spPr>
          </p:pic>
          <p:sp>
            <p:nvSpPr>
              <p:cNvPr id="5175" name="Text Box 49"/>
              <p:cNvSpPr txBox="1">
                <a:spLocks noChangeArrowheads="1"/>
              </p:cNvSpPr>
              <p:nvPr/>
            </p:nvSpPr>
            <p:spPr bwMode="auto">
              <a:xfrm>
                <a:off x="3850" y="2697"/>
                <a:ext cx="456"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TNF-</a:t>
                </a:r>
                <a:r>
                  <a:rPr lang="en-GB" altLang="en-US" sz="1000">
                    <a:solidFill>
                      <a:schemeClr val="bg1"/>
                    </a:solidFill>
                    <a:latin typeface="Imago" pitchFamily="2" charset="0"/>
                    <a:ea typeface="ＭＳ Ｐゴシック" pitchFamily="34" charset="-128"/>
                    <a:cs typeface="Arial" charset="0"/>
                    <a:sym typeface="Symbol" pitchFamily="18" charset="2"/>
                  </a:rPr>
                  <a:t></a:t>
                </a:r>
                <a:endParaRPr lang="en-GB" altLang="en-US" sz="1000">
                  <a:latin typeface="Imago" pitchFamily="2" charset="0"/>
                  <a:ea typeface="ＭＳ Ｐゴシック" pitchFamily="34" charset="-128"/>
                  <a:cs typeface="Arial" charset="0"/>
                </a:endParaRPr>
              </a:p>
            </p:txBody>
          </p:sp>
          <p:pic>
            <p:nvPicPr>
              <p:cNvPr id="5176" name="Picture 50"/>
              <p:cNvPicPr>
                <a:picLocks noChangeAspect="1" noChangeArrowheads="1"/>
              </p:cNvPicPr>
              <p:nvPr/>
            </p:nvPicPr>
            <p:blipFill>
              <a:blip r:embed="rId17" cstate="print">
                <a:clrChange>
                  <a:clrFrom>
                    <a:srgbClr val="C8C8C8"/>
                  </a:clrFrom>
                  <a:clrTo>
                    <a:srgbClr val="C8C8C8">
                      <a:alpha val="0"/>
                    </a:srgbClr>
                  </a:clrTo>
                </a:clrChange>
              </a:blip>
              <a:srcRect/>
              <a:stretch>
                <a:fillRect/>
              </a:stretch>
            </p:blipFill>
            <p:spPr bwMode="auto">
              <a:xfrm>
                <a:off x="4261" y="1913"/>
                <a:ext cx="242" cy="236"/>
              </a:xfrm>
              <a:prstGeom prst="rect">
                <a:avLst/>
              </a:prstGeom>
              <a:noFill/>
              <a:ln w="9525">
                <a:noFill/>
                <a:miter lim="800000"/>
                <a:headEnd/>
                <a:tailEnd/>
              </a:ln>
            </p:spPr>
          </p:pic>
          <p:sp>
            <p:nvSpPr>
              <p:cNvPr id="5177" name="Text Box 51"/>
              <p:cNvSpPr txBox="1">
                <a:spLocks noChangeArrowheads="1"/>
              </p:cNvSpPr>
              <p:nvPr/>
            </p:nvSpPr>
            <p:spPr bwMode="auto">
              <a:xfrm>
                <a:off x="4801" y="1693"/>
                <a:ext cx="343" cy="155"/>
              </a:xfrm>
              <a:prstGeom prst="rect">
                <a:avLst/>
              </a:prstGeom>
              <a:noFill/>
              <a:ln w="9525">
                <a:noFill/>
                <a:miter lim="800000"/>
                <a:headEnd/>
                <a:tailEnd/>
              </a:ln>
            </p:spPr>
            <p:txBody>
              <a:bodyPr wrap="square">
                <a:spAutoFit/>
              </a:bodyPr>
              <a:lstStyle/>
              <a:p>
                <a:pPr>
                  <a:spcBef>
                    <a:spcPct val="50000"/>
                  </a:spcBef>
                </a:pPr>
                <a:r>
                  <a:rPr lang="en-GB" altLang="en-US" sz="1000" b="1" dirty="0">
                    <a:solidFill>
                      <a:schemeClr val="bg1"/>
                    </a:solidFill>
                    <a:latin typeface="Imago" pitchFamily="2" charset="0"/>
                    <a:ea typeface="ＭＳ Ｐゴシック" pitchFamily="34" charset="-128"/>
                    <a:cs typeface="Arial" charset="0"/>
                  </a:rPr>
                  <a:t>B </a:t>
                </a:r>
                <a:r>
                  <a:rPr lang="hr-HR" altLang="en-US" sz="1000" b="1" dirty="0" smtClean="0">
                    <a:solidFill>
                      <a:schemeClr val="bg1"/>
                    </a:solidFill>
                    <a:latin typeface="Imago" pitchFamily="2" charset="0"/>
                    <a:ea typeface="ＭＳ Ｐゴシック" pitchFamily="34" charset="-128"/>
                    <a:cs typeface="Arial" charset="0"/>
                  </a:rPr>
                  <a:t>cell</a:t>
                </a:r>
                <a:endParaRPr lang="en-GB" altLang="en-US" sz="1000" dirty="0">
                  <a:solidFill>
                    <a:schemeClr val="bg1"/>
                  </a:solidFill>
                  <a:latin typeface="Imago" pitchFamily="2" charset="0"/>
                  <a:ea typeface="ＭＳ Ｐゴシック" pitchFamily="34" charset="-128"/>
                  <a:cs typeface="Arial" charset="0"/>
                </a:endParaRPr>
              </a:p>
            </p:txBody>
          </p:sp>
          <p:pic>
            <p:nvPicPr>
              <p:cNvPr id="5178" name="Picture 52"/>
              <p:cNvPicPr>
                <a:picLocks noChangeAspect="1" noChangeArrowheads="1"/>
              </p:cNvPicPr>
              <p:nvPr/>
            </p:nvPicPr>
            <p:blipFill>
              <a:blip r:embed="rId18" cstate="print">
                <a:clrChange>
                  <a:clrFrom>
                    <a:srgbClr val="C8C8C8"/>
                  </a:clrFrom>
                  <a:clrTo>
                    <a:srgbClr val="C8C8C8">
                      <a:alpha val="0"/>
                    </a:srgbClr>
                  </a:clrTo>
                </a:clrChange>
              </a:blip>
              <a:srcRect/>
              <a:stretch>
                <a:fillRect/>
              </a:stretch>
            </p:blipFill>
            <p:spPr bwMode="auto">
              <a:xfrm>
                <a:off x="4109" y="2191"/>
                <a:ext cx="318" cy="84"/>
              </a:xfrm>
              <a:prstGeom prst="rect">
                <a:avLst/>
              </a:prstGeom>
              <a:noFill/>
              <a:ln w="9525">
                <a:noFill/>
                <a:miter lim="800000"/>
                <a:headEnd/>
                <a:tailEnd/>
              </a:ln>
            </p:spPr>
          </p:pic>
          <p:sp>
            <p:nvSpPr>
              <p:cNvPr id="5179" name="Text Box 53"/>
              <p:cNvSpPr txBox="1">
                <a:spLocks noChangeArrowheads="1"/>
              </p:cNvSpPr>
              <p:nvPr/>
            </p:nvSpPr>
            <p:spPr bwMode="auto">
              <a:xfrm>
                <a:off x="2426" y="2269"/>
                <a:ext cx="336"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IL-6</a:t>
                </a:r>
                <a:endParaRPr lang="en-GB" altLang="en-US" sz="1000">
                  <a:latin typeface="Imago" pitchFamily="2" charset="0"/>
                  <a:ea typeface="ＭＳ Ｐゴシック" pitchFamily="34" charset="-128"/>
                  <a:cs typeface="Arial" charset="0"/>
                </a:endParaRPr>
              </a:p>
            </p:txBody>
          </p:sp>
          <p:sp>
            <p:nvSpPr>
              <p:cNvPr id="5180" name="Text Box 54"/>
              <p:cNvSpPr txBox="1">
                <a:spLocks noChangeArrowheads="1"/>
              </p:cNvSpPr>
              <p:nvPr/>
            </p:nvSpPr>
            <p:spPr bwMode="auto">
              <a:xfrm>
                <a:off x="4081" y="1733"/>
                <a:ext cx="359" cy="155"/>
              </a:xfrm>
              <a:prstGeom prst="rect">
                <a:avLst/>
              </a:prstGeom>
              <a:noFill/>
              <a:ln w="9525">
                <a:noFill/>
                <a:miter lim="800000"/>
                <a:headEnd/>
                <a:tailEnd/>
              </a:ln>
            </p:spPr>
            <p:txBody>
              <a:bodyPr wrap="square">
                <a:spAutoFit/>
              </a:bodyPr>
              <a:lstStyle/>
              <a:p>
                <a:pPr>
                  <a:spcBef>
                    <a:spcPct val="50000"/>
                  </a:spcBef>
                </a:pPr>
                <a:r>
                  <a:rPr lang="en-GB" altLang="en-US" sz="1000" b="1" dirty="0" smtClean="0">
                    <a:solidFill>
                      <a:schemeClr val="bg1"/>
                    </a:solidFill>
                    <a:latin typeface="Imago" pitchFamily="2" charset="0"/>
                    <a:ea typeface="ＭＳ Ｐゴシック" pitchFamily="34" charset="-128"/>
                    <a:cs typeface="Arial" charset="0"/>
                  </a:rPr>
                  <a:t>B</a:t>
                </a:r>
                <a:r>
                  <a:rPr lang="hr-HR" altLang="en-US" sz="1000" b="1" dirty="0" smtClean="0">
                    <a:solidFill>
                      <a:schemeClr val="bg1"/>
                    </a:solidFill>
                    <a:latin typeface="Imago" pitchFamily="2" charset="0"/>
                    <a:ea typeface="ＭＳ Ｐゴシック" pitchFamily="34" charset="-128"/>
                    <a:cs typeface="Arial" charset="0"/>
                  </a:rPr>
                  <a:t> cell</a:t>
                </a:r>
                <a:r>
                  <a:rPr lang="en-GB" altLang="en-US" sz="1000" b="1" dirty="0" smtClean="0">
                    <a:solidFill>
                      <a:schemeClr val="bg1"/>
                    </a:solidFill>
                    <a:latin typeface="Imago" pitchFamily="2" charset="0"/>
                    <a:ea typeface="ＭＳ Ｐゴシック" pitchFamily="34" charset="-128"/>
                    <a:cs typeface="Arial" charset="0"/>
                  </a:rPr>
                  <a:t> </a:t>
                </a:r>
                <a:endParaRPr lang="en-GB" altLang="en-US" sz="1000" dirty="0">
                  <a:solidFill>
                    <a:schemeClr val="bg1"/>
                  </a:solidFill>
                  <a:latin typeface="Imago" pitchFamily="2" charset="0"/>
                  <a:ea typeface="ＭＳ Ｐゴシック" pitchFamily="34" charset="-128"/>
                  <a:cs typeface="Arial" charset="0"/>
                </a:endParaRPr>
              </a:p>
            </p:txBody>
          </p:sp>
          <p:pic>
            <p:nvPicPr>
              <p:cNvPr id="5181" name="Picture 55"/>
              <p:cNvPicPr>
                <a:picLocks noChangeAspect="1" noChangeArrowheads="1"/>
              </p:cNvPicPr>
              <p:nvPr/>
            </p:nvPicPr>
            <p:blipFill>
              <a:blip r:embed="rId19" cstate="print"/>
              <a:srcRect/>
              <a:stretch>
                <a:fillRect/>
              </a:stretch>
            </p:blipFill>
            <p:spPr bwMode="auto">
              <a:xfrm>
                <a:off x="4862" y="2091"/>
                <a:ext cx="562" cy="446"/>
              </a:xfrm>
              <a:prstGeom prst="rect">
                <a:avLst/>
              </a:prstGeom>
              <a:noFill/>
              <a:ln w="9525">
                <a:noFill/>
                <a:miter lim="800000"/>
                <a:headEnd/>
                <a:tailEnd/>
              </a:ln>
            </p:spPr>
          </p:pic>
          <p:sp>
            <p:nvSpPr>
              <p:cNvPr id="5182" name="Text Box 56"/>
              <p:cNvSpPr txBox="1">
                <a:spLocks noChangeArrowheads="1"/>
              </p:cNvSpPr>
              <p:nvPr/>
            </p:nvSpPr>
            <p:spPr bwMode="auto">
              <a:xfrm>
                <a:off x="4952" y="2175"/>
                <a:ext cx="480" cy="155"/>
              </a:xfrm>
              <a:prstGeom prst="rect">
                <a:avLst/>
              </a:prstGeom>
              <a:noFill/>
              <a:ln w="9525">
                <a:noFill/>
                <a:miter lim="800000"/>
                <a:headEnd/>
                <a:tailEnd/>
              </a:ln>
            </p:spPr>
            <p:txBody>
              <a:bodyPr>
                <a:spAutoFit/>
              </a:bodyPr>
              <a:lstStyle/>
              <a:p>
                <a:pPr>
                  <a:spcBef>
                    <a:spcPct val="50000"/>
                  </a:spcBef>
                </a:pPr>
                <a:r>
                  <a:rPr lang="hr-HR" altLang="en-US" sz="1000" b="1" dirty="0" smtClean="0">
                    <a:solidFill>
                      <a:schemeClr val="bg1"/>
                    </a:solidFill>
                    <a:latin typeface="Imago" pitchFamily="2" charset="0"/>
                    <a:ea typeface="ＭＳ Ｐゴシック" pitchFamily="34" charset="-128"/>
                    <a:cs typeface="Arial" charset="0"/>
                  </a:rPr>
                  <a:t>Plasma cell</a:t>
                </a:r>
                <a:endParaRPr lang="en-GB" altLang="en-US" sz="1000" dirty="0">
                  <a:latin typeface="Imago" pitchFamily="2" charset="0"/>
                  <a:ea typeface="ＭＳ Ｐゴシック" pitchFamily="34" charset="-128"/>
                  <a:cs typeface="Arial" charset="0"/>
                </a:endParaRPr>
              </a:p>
            </p:txBody>
          </p:sp>
          <p:sp>
            <p:nvSpPr>
              <p:cNvPr id="5183" name="Line 57"/>
              <p:cNvSpPr>
                <a:spLocks noChangeShapeType="1"/>
              </p:cNvSpPr>
              <p:nvPr/>
            </p:nvSpPr>
            <p:spPr bwMode="auto">
              <a:xfrm rot="-1092824">
                <a:off x="5060" y="1905"/>
                <a:ext cx="48" cy="192"/>
              </a:xfrm>
              <a:prstGeom prst="line">
                <a:avLst/>
              </a:prstGeom>
              <a:noFill/>
              <a:ln w="34925">
                <a:solidFill>
                  <a:srgbClr val="FFFFFF"/>
                </a:solidFill>
                <a:round/>
                <a:headEnd/>
                <a:tailEnd type="stealth" w="lg" len="lg"/>
              </a:ln>
            </p:spPr>
            <p:txBody>
              <a:bodyPr wrap="none" anchor="ctr"/>
              <a:lstStyle/>
              <a:p>
                <a:endParaRPr lang="hr-HR"/>
              </a:p>
            </p:txBody>
          </p:sp>
          <p:sp>
            <p:nvSpPr>
              <p:cNvPr id="5184" name="AutoShape 58"/>
              <p:cNvSpPr>
                <a:spLocks noChangeArrowheads="1"/>
              </p:cNvSpPr>
              <p:nvPr/>
            </p:nvSpPr>
            <p:spPr bwMode="auto">
              <a:xfrm rot="3600539">
                <a:off x="2680" y="1962"/>
                <a:ext cx="54" cy="54"/>
              </a:xfrm>
              <a:prstGeom prst="triangle">
                <a:avLst>
                  <a:gd name="adj" fmla="val 50000"/>
                </a:avLst>
              </a:prstGeom>
              <a:solidFill>
                <a:schemeClr val="tx1"/>
              </a:solidFill>
              <a:ln w="9525">
                <a:noFill/>
                <a:miter lim="800000"/>
                <a:headEnd/>
                <a:tailEnd/>
              </a:ln>
            </p:spPr>
            <p:txBody>
              <a:bodyPr wrap="none" anchor="ctr"/>
              <a:lstStyle/>
              <a:p>
                <a:endParaRPr lang="en-US"/>
              </a:p>
            </p:txBody>
          </p:sp>
          <p:sp>
            <p:nvSpPr>
              <p:cNvPr id="5185" name="Freeform 59"/>
              <p:cNvSpPr>
                <a:spLocks/>
              </p:cNvSpPr>
              <p:nvPr/>
            </p:nvSpPr>
            <p:spPr bwMode="auto">
              <a:xfrm>
                <a:off x="2527" y="2003"/>
                <a:ext cx="140" cy="232"/>
              </a:xfrm>
              <a:custGeom>
                <a:avLst/>
                <a:gdLst>
                  <a:gd name="T0" fmla="*/ 98 w 98"/>
                  <a:gd name="T1" fmla="*/ 0 h 232"/>
                  <a:gd name="T2" fmla="*/ 13 w 98"/>
                  <a:gd name="T3" fmla="*/ 96 h 232"/>
                  <a:gd name="T4" fmla="*/ 23 w 98"/>
                  <a:gd name="T5" fmla="*/ 232 h 232"/>
                  <a:gd name="T6" fmla="*/ 0 60000 65536"/>
                  <a:gd name="T7" fmla="*/ 0 60000 65536"/>
                  <a:gd name="T8" fmla="*/ 0 60000 65536"/>
                  <a:gd name="T9" fmla="*/ 0 w 98"/>
                  <a:gd name="T10" fmla="*/ 0 h 232"/>
                  <a:gd name="T11" fmla="*/ 98 w 98"/>
                  <a:gd name="T12" fmla="*/ 232 h 232"/>
                </a:gdLst>
                <a:ahLst/>
                <a:cxnLst>
                  <a:cxn ang="T6">
                    <a:pos x="T0" y="T1"/>
                  </a:cxn>
                  <a:cxn ang="T7">
                    <a:pos x="T2" y="T3"/>
                  </a:cxn>
                  <a:cxn ang="T8">
                    <a:pos x="T4" y="T5"/>
                  </a:cxn>
                </a:cxnLst>
                <a:rect l="T9" t="T10" r="T11" b="T12"/>
                <a:pathLst>
                  <a:path w="98" h="232">
                    <a:moveTo>
                      <a:pt x="98" y="0"/>
                    </a:moveTo>
                    <a:cubicBezTo>
                      <a:pt x="61" y="28"/>
                      <a:pt x="25" y="57"/>
                      <a:pt x="13" y="96"/>
                    </a:cubicBezTo>
                    <a:cubicBezTo>
                      <a:pt x="0" y="134"/>
                      <a:pt x="11" y="183"/>
                      <a:pt x="23" y="232"/>
                    </a:cubicBezTo>
                  </a:path>
                </a:pathLst>
              </a:custGeom>
              <a:noFill/>
              <a:ln w="9525">
                <a:solidFill>
                  <a:schemeClr val="tx1"/>
                </a:solidFill>
                <a:prstDash val="dash"/>
                <a:round/>
                <a:headEnd/>
                <a:tailEnd/>
              </a:ln>
            </p:spPr>
            <p:txBody>
              <a:bodyPr wrap="none" anchor="ctr"/>
              <a:lstStyle/>
              <a:p>
                <a:endParaRPr lang="en-US"/>
              </a:p>
            </p:txBody>
          </p:sp>
          <p:sp>
            <p:nvSpPr>
              <p:cNvPr id="5186" name="Line 60"/>
              <p:cNvSpPr>
                <a:spLocks noChangeShapeType="1"/>
              </p:cNvSpPr>
              <p:nvPr/>
            </p:nvSpPr>
            <p:spPr bwMode="auto">
              <a:xfrm>
                <a:off x="4833" y="2130"/>
                <a:ext cx="0" cy="0"/>
              </a:xfrm>
              <a:prstGeom prst="line">
                <a:avLst/>
              </a:prstGeom>
              <a:noFill/>
              <a:ln w="9525">
                <a:solidFill>
                  <a:schemeClr val="tx1"/>
                </a:solidFill>
                <a:round/>
                <a:headEnd/>
                <a:tailEnd type="triangle" w="med" len="med"/>
              </a:ln>
            </p:spPr>
            <p:txBody>
              <a:bodyPr wrap="none"/>
              <a:lstStyle/>
              <a:p>
                <a:endParaRPr lang="hr-HR"/>
              </a:p>
            </p:txBody>
          </p:sp>
          <p:sp>
            <p:nvSpPr>
              <p:cNvPr id="5187" name="Freeform 61"/>
              <p:cNvSpPr>
                <a:spLocks/>
              </p:cNvSpPr>
              <p:nvPr/>
            </p:nvSpPr>
            <p:spPr bwMode="auto">
              <a:xfrm>
                <a:off x="4839" y="2069"/>
                <a:ext cx="127" cy="528"/>
              </a:xfrm>
              <a:custGeom>
                <a:avLst/>
                <a:gdLst>
                  <a:gd name="T0" fmla="*/ 0 w 115"/>
                  <a:gd name="T1" fmla="*/ 0 h 354"/>
                  <a:gd name="T2" fmla="*/ 24 w 115"/>
                  <a:gd name="T3" fmla="*/ 205 h 354"/>
                  <a:gd name="T4" fmla="*/ 115 w 115"/>
                  <a:gd name="T5" fmla="*/ 354 h 354"/>
                  <a:gd name="T6" fmla="*/ 0 60000 65536"/>
                  <a:gd name="T7" fmla="*/ 0 60000 65536"/>
                  <a:gd name="T8" fmla="*/ 0 60000 65536"/>
                  <a:gd name="T9" fmla="*/ 0 w 115"/>
                  <a:gd name="T10" fmla="*/ 0 h 354"/>
                  <a:gd name="T11" fmla="*/ 115 w 115"/>
                  <a:gd name="T12" fmla="*/ 354 h 354"/>
                </a:gdLst>
                <a:ahLst/>
                <a:cxnLst>
                  <a:cxn ang="T6">
                    <a:pos x="T0" y="T1"/>
                  </a:cxn>
                  <a:cxn ang="T7">
                    <a:pos x="T2" y="T3"/>
                  </a:cxn>
                  <a:cxn ang="T8">
                    <a:pos x="T4" y="T5"/>
                  </a:cxn>
                </a:cxnLst>
                <a:rect l="T9" t="T10" r="T11" b="T12"/>
                <a:pathLst>
                  <a:path w="115" h="354">
                    <a:moveTo>
                      <a:pt x="0" y="0"/>
                    </a:moveTo>
                    <a:cubicBezTo>
                      <a:pt x="2" y="72"/>
                      <a:pt x="4" y="145"/>
                      <a:pt x="24" y="205"/>
                    </a:cubicBezTo>
                    <a:cubicBezTo>
                      <a:pt x="43" y="264"/>
                      <a:pt x="79" y="309"/>
                      <a:pt x="115" y="354"/>
                    </a:cubicBezTo>
                  </a:path>
                </a:pathLst>
              </a:custGeom>
              <a:noFill/>
              <a:ln w="9525">
                <a:solidFill>
                  <a:srgbClr val="FF0000"/>
                </a:solidFill>
                <a:round/>
                <a:headEnd/>
                <a:tailEnd/>
              </a:ln>
            </p:spPr>
            <p:txBody>
              <a:bodyPr wrap="none" anchor="ctr"/>
              <a:lstStyle/>
              <a:p>
                <a:endParaRPr lang="en-US"/>
              </a:p>
            </p:txBody>
          </p:sp>
          <p:sp>
            <p:nvSpPr>
              <p:cNvPr id="5188" name="AutoShape 62"/>
              <p:cNvSpPr>
                <a:spLocks noChangeArrowheads="1"/>
              </p:cNvSpPr>
              <p:nvPr/>
            </p:nvSpPr>
            <p:spPr bwMode="auto">
              <a:xfrm>
                <a:off x="4817" y="1995"/>
                <a:ext cx="46" cy="7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p>
            </p:txBody>
          </p:sp>
          <p:sp>
            <p:nvSpPr>
              <p:cNvPr id="5189" name="AutoShape 63"/>
              <p:cNvSpPr>
                <a:spLocks noChangeArrowheads="1"/>
              </p:cNvSpPr>
              <p:nvPr/>
            </p:nvSpPr>
            <p:spPr bwMode="auto">
              <a:xfrm rot="8100000">
                <a:off x="4938" y="2566"/>
                <a:ext cx="60" cy="56"/>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p>
            </p:txBody>
          </p:sp>
          <p:sp>
            <p:nvSpPr>
              <p:cNvPr id="5190" name="Line 64"/>
              <p:cNvSpPr>
                <a:spLocks noChangeShapeType="1"/>
              </p:cNvSpPr>
              <p:nvPr/>
            </p:nvSpPr>
            <p:spPr bwMode="auto">
              <a:xfrm>
                <a:off x="3068" y="2058"/>
                <a:ext cx="86" cy="140"/>
              </a:xfrm>
              <a:prstGeom prst="line">
                <a:avLst/>
              </a:prstGeom>
              <a:noFill/>
              <a:ln w="9525">
                <a:solidFill>
                  <a:schemeClr val="tx1"/>
                </a:solidFill>
                <a:round/>
                <a:headEnd/>
                <a:tailEnd type="triangle" w="med" len="med"/>
              </a:ln>
            </p:spPr>
            <p:txBody>
              <a:bodyPr/>
              <a:lstStyle/>
              <a:p>
                <a:endParaRPr lang="hr-HR"/>
              </a:p>
            </p:txBody>
          </p:sp>
          <p:sp>
            <p:nvSpPr>
              <p:cNvPr id="5191" name="Line 65"/>
              <p:cNvSpPr>
                <a:spLocks noChangeShapeType="1"/>
              </p:cNvSpPr>
              <p:nvPr/>
            </p:nvSpPr>
            <p:spPr bwMode="auto">
              <a:xfrm flipH="1">
                <a:off x="2921" y="2075"/>
                <a:ext cx="20" cy="148"/>
              </a:xfrm>
              <a:prstGeom prst="line">
                <a:avLst/>
              </a:prstGeom>
              <a:noFill/>
              <a:ln w="9525">
                <a:solidFill>
                  <a:schemeClr val="tx1"/>
                </a:solidFill>
                <a:round/>
                <a:headEnd/>
                <a:tailEnd type="triangle" w="med" len="med"/>
              </a:ln>
            </p:spPr>
            <p:txBody>
              <a:bodyPr/>
              <a:lstStyle/>
              <a:p>
                <a:endParaRPr lang="hr-HR"/>
              </a:p>
            </p:txBody>
          </p:sp>
          <p:sp>
            <p:nvSpPr>
              <p:cNvPr id="5192" name="Line 66"/>
              <p:cNvSpPr>
                <a:spLocks noChangeShapeType="1"/>
              </p:cNvSpPr>
              <p:nvPr/>
            </p:nvSpPr>
            <p:spPr bwMode="auto">
              <a:xfrm flipH="1">
                <a:off x="2634" y="2056"/>
                <a:ext cx="144" cy="168"/>
              </a:xfrm>
              <a:prstGeom prst="line">
                <a:avLst/>
              </a:prstGeom>
              <a:noFill/>
              <a:ln w="9525">
                <a:solidFill>
                  <a:schemeClr val="tx1"/>
                </a:solidFill>
                <a:round/>
                <a:headEnd/>
                <a:tailEnd type="triangle" w="med" len="med"/>
              </a:ln>
            </p:spPr>
            <p:txBody>
              <a:bodyPr/>
              <a:lstStyle/>
              <a:p>
                <a:endParaRPr lang="hr-HR"/>
              </a:p>
            </p:txBody>
          </p:sp>
          <p:grpSp>
            <p:nvGrpSpPr>
              <p:cNvPr id="4" name="Group 67"/>
              <p:cNvGrpSpPr>
                <a:grpSpLocks/>
              </p:cNvGrpSpPr>
              <p:nvPr/>
            </p:nvGrpSpPr>
            <p:grpSpPr bwMode="auto">
              <a:xfrm>
                <a:off x="2682" y="2458"/>
                <a:ext cx="77" cy="191"/>
                <a:chOff x="1666" y="3208"/>
                <a:chExt cx="77" cy="191"/>
              </a:xfrm>
            </p:grpSpPr>
            <p:sp>
              <p:nvSpPr>
                <p:cNvPr id="5216" name="Freeform 68"/>
                <p:cNvSpPr>
                  <a:spLocks/>
                </p:cNvSpPr>
                <p:nvPr/>
              </p:nvSpPr>
              <p:spPr bwMode="auto">
                <a:xfrm>
                  <a:off x="1666" y="3208"/>
                  <a:ext cx="68" cy="118"/>
                </a:xfrm>
                <a:custGeom>
                  <a:avLst/>
                  <a:gdLst>
                    <a:gd name="T0" fmla="*/ 98 w 98"/>
                    <a:gd name="T1" fmla="*/ 0 h 232"/>
                    <a:gd name="T2" fmla="*/ 13 w 98"/>
                    <a:gd name="T3" fmla="*/ 96 h 232"/>
                    <a:gd name="T4" fmla="*/ 23 w 98"/>
                    <a:gd name="T5" fmla="*/ 232 h 232"/>
                    <a:gd name="T6" fmla="*/ 0 60000 65536"/>
                    <a:gd name="T7" fmla="*/ 0 60000 65536"/>
                    <a:gd name="T8" fmla="*/ 0 60000 65536"/>
                    <a:gd name="T9" fmla="*/ 0 w 98"/>
                    <a:gd name="T10" fmla="*/ 0 h 232"/>
                    <a:gd name="T11" fmla="*/ 98 w 98"/>
                    <a:gd name="T12" fmla="*/ 232 h 232"/>
                  </a:gdLst>
                  <a:ahLst/>
                  <a:cxnLst>
                    <a:cxn ang="T6">
                      <a:pos x="T0" y="T1"/>
                    </a:cxn>
                    <a:cxn ang="T7">
                      <a:pos x="T2" y="T3"/>
                    </a:cxn>
                    <a:cxn ang="T8">
                      <a:pos x="T4" y="T5"/>
                    </a:cxn>
                  </a:cxnLst>
                  <a:rect l="T9" t="T10" r="T11" b="T12"/>
                  <a:pathLst>
                    <a:path w="98" h="232">
                      <a:moveTo>
                        <a:pt x="98" y="0"/>
                      </a:moveTo>
                      <a:cubicBezTo>
                        <a:pt x="61" y="28"/>
                        <a:pt x="25" y="57"/>
                        <a:pt x="13" y="96"/>
                      </a:cubicBezTo>
                      <a:cubicBezTo>
                        <a:pt x="0" y="134"/>
                        <a:pt x="11" y="183"/>
                        <a:pt x="23" y="232"/>
                      </a:cubicBezTo>
                    </a:path>
                  </a:pathLst>
                </a:custGeom>
                <a:noFill/>
                <a:ln w="9525">
                  <a:solidFill>
                    <a:schemeClr val="tx1"/>
                  </a:solidFill>
                  <a:prstDash val="dash"/>
                  <a:round/>
                  <a:headEnd/>
                  <a:tailEnd/>
                </a:ln>
              </p:spPr>
              <p:txBody>
                <a:bodyPr wrap="none" anchor="ctr"/>
                <a:lstStyle/>
                <a:p>
                  <a:endParaRPr lang="en-US"/>
                </a:p>
              </p:txBody>
            </p:sp>
            <p:sp>
              <p:nvSpPr>
                <p:cNvPr id="5217" name="Line 69"/>
                <p:cNvSpPr>
                  <a:spLocks noChangeShapeType="1"/>
                </p:cNvSpPr>
                <p:nvPr/>
              </p:nvSpPr>
              <p:spPr bwMode="auto">
                <a:xfrm>
                  <a:off x="1677" y="3321"/>
                  <a:ext cx="66" cy="78"/>
                </a:xfrm>
                <a:prstGeom prst="line">
                  <a:avLst/>
                </a:prstGeom>
                <a:noFill/>
                <a:ln w="9525" cap="rnd">
                  <a:solidFill>
                    <a:schemeClr val="tx1"/>
                  </a:solidFill>
                  <a:prstDash val="sysDot"/>
                  <a:round/>
                  <a:headEnd/>
                  <a:tailEnd type="triangle" w="med" len="med"/>
                </a:ln>
              </p:spPr>
              <p:txBody>
                <a:bodyPr/>
                <a:lstStyle/>
                <a:p>
                  <a:endParaRPr lang="hr-HR"/>
                </a:p>
              </p:txBody>
            </p:sp>
          </p:grpSp>
          <p:sp>
            <p:nvSpPr>
              <p:cNvPr id="5194" name="Line 70"/>
              <p:cNvSpPr>
                <a:spLocks noChangeShapeType="1"/>
              </p:cNvSpPr>
              <p:nvPr/>
            </p:nvSpPr>
            <p:spPr bwMode="auto">
              <a:xfrm>
                <a:off x="3163" y="3143"/>
                <a:ext cx="102" cy="180"/>
              </a:xfrm>
              <a:prstGeom prst="line">
                <a:avLst/>
              </a:prstGeom>
              <a:noFill/>
              <a:ln w="9525">
                <a:solidFill>
                  <a:schemeClr val="tx1"/>
                </a:solidFill>
                <a:round/>
                <a:headEnd/>
                <a:tailEnd type="triangle" w="med" len="med"/>
              </a:ln>
            </p:spPr>
            <p:txBody>
              <a:bodyPr/>
              <a:lstStyle/>
              <a:p>
                <a:endParaRPr lang="hr-HR"/>
              </a:p>
            </p:txBody>
          </p:sp>
          <p:sp>
            <p:nvSpPr>
              <p:cNvPr id="5195" name="Line 71"/>
              <p:cNvSpPr>
                <a:spLocks noChangeShapeType="1"/>
              </p:cNvSpPr>
              <p:nvPr/>
            </p:nvSpPr>
            <p:spPr bwMode="auto">
              <a:xfrm>
                <a:off x="3040" y="3214"/>
                <a:ext cx="20" cy="140"/>
              </a:xfrm>
              <a:prstGeom prst="line">
                <a:avLst/>
              </a:prstGeom>
              <a:noFill/>
              <a:ln w="9525">
                <a:solidFill>
                  <a:schemeClr val="tx1"/>
                </a:solidFill>
                <a:round/>
                <a:headEnd/>
                <a:tailEnd type="triangle" w="med" len="med"/>
              </a:ln>
            </p:spPr>
            <p:txBody>
              <a:bodyPr/>
              <a:lstStyle/>
              <a:p>
                <a:endParaRPr lang="hr-HR"/>
              </a:p>
            </p:txBody>
          </p:sp>
          <p:sp>
            <p:nvSpPr>
              <p:cNvPr id="5196" name="Line 72"/>
              <p:cNvSpPr>
                <a:spLocks noChangeShapeType="1"/>
              </p:cNvSpPr>
              <p:nvPr/>
            </p:nvSpPr>
            <p:spPr bwMode="auto">
              <a:xfrm flipH="1">
                <a:off x="2823" y="3267"/>
                <a:ext cx="42" cy="120"/>
              </a:xfrm>
              <a:prstGeom prst="line">
                <a:avLst/>
              </a:prstGeom>
              <a:noFill/>
              <a:ln w="9525">
                <a:solidFill>
                  <a:schemeClr val="tx1"/>
                </a:solidFill>
                <a:round/>
                <a:headEnd/>
                <a:tailEnd type="triangle" w="med" len="med"/>
              </a:ln>
            </p:spPr>
            <p:txBody>
              <a:bodyPr/>
              <a:lstStyle/>
              <a:p>
                <a:endParaRPr lang="hr-HR"/>
              </a:p>
            </p:txBody>
          </p:sp>
          <p:sp>
            <p:nvSpPr>
              <p:cNvPr id="5197" name="Line 73"/>
              <p:cNvSpPr>
                <a:spLocks noChangeShapeType="1"/>
              </p:cNvSpPr>
              <p:nvPr/>
            </p:nvSpPr>
            <p:spPr bwMode="auto">
              <a:xfrm>
                <a:off x="3350" y="3072"/>
                <a:ext cx="402" cy="438"/>
              </a:xfrm>
              <a:prstGeom prst="line">
                <a:avLst/>
              </a:prstGeom>
              <a:noFill/>
              <a:ln w="9525">
                <a:solidFill>
                  <a:schemeClr val="tx1"/>
                </a:solidFill>
                <a:prstDash val="dash"/>
                <a:round/>
                <a:headEnd/>
                <a:tailEnd type="triangle" w="med" len="med"/>
              </a:ln>
            </p:spPr>
            <p:txBody>
              <a:bodyPr/>
              <a:lstStyle/>
              <a:p>
                <a:endParaRPr lang="hr-HR"/>
              </a:p>
            </p:txBody>
          </p:sp>
          <p:sp>
            <p:nvSpPr>
              <p:cNvPr id="5198" name="Line 74"/>
              <p:cNvSpPr>
                <a:spLocks noChangeShapeType="1"/>
              </p:cNvSpPr>
              <p:nvPr/>
            </p:nvSpPr>
            <p:spPr bwMode="auto">
              <a:xfrm flipH="1">
                <a:off x="4187" y="2603"/>
                <a:ext cx="146" cy="106"/>
              </a:xfrm>
              <a:prstGeom prst="line">
                <a:avLst/>
              </a:prstGeom>
              <a:noFill/>
              <a:ln w="9525">
                <a:solidFill>
                  <a:schemeClr val="tx1"/>
                </a:solidFill>
                <a:round/>
                <a:headEnd/>
                <a:tailEnd type="triangle" w="med" len="med"/>
              </a:ln>
            </p:spPr>
            <p:txBody>
              <a:bodyPr/>
              <a:lstStyle/>
              <a:p>
                <a:endParaRPr lang="hr-HR"/>
              </a:p>
            </p:txBody>
          </p:sp>
          <p:sp>
            <p:nvSpPr>
              <p:cNvPr id="5199" name="Line 75"/>
              <p:cNvSpPr>
                <a:spLocks noChangeShapeType="1"/>
              </p:cNvSpPr>
              <p:nvPr/>
            </p:nvSpPr>
            <p:spPr bwMode="auto">
              <a:xfrm flipH="1">
                <a:off x="3539" y="2799"/>
                <a:ext cx="282" cy="24"/>
              </a:xfrm>
              <a:prstGeom prst="line">
                <a:avLst/>
              </a:prstGeom>
              <a:noFill/>
              <a:ln w="9525">
                <a:solidFill>
                  <a:schemeClr val="tx1"/>
                </a:solidFill>
                <a:prstDash val="dash"/>
                <a:round/>
                <a:headEnd/>
                <a:tailEnd type="triangle" w="med" len="med"/>
              </a:ln>
            </p:spPr>
            <p:txBody>
              <a:bodyPr/>
              <a:lstStyle/>
              <a:p>
                <a:endParaRPr lang="hr-HR"/>
              </a:p>
            </p:txBody>
          </p:sp>
          <p:sp>
            <p:nvSpPr>
              <p:cNvPr id="5200" name="Line 76"/>
              <p:cNvSpPr>
                <a:spLocks noChangeShapeType="1"/>
              </p:cNvSpPr>
              <p:nvPr/>
            </p:nvSpPr>
            <p:spPr bwMode="auto">
              <a:xfrm flipV="1">
                <a:off x="3384" y="2290"/>
                <a:ext cx="156" cy="42"/>
              </a:xfrm>
              <a:prstGeom prst="line">
                <a:avLst/>
              </a:prstGeom>
              <a:noFill/>
              <a:ln w="9525">
                <a:solidFill>
                  <a:schemeClr val="tx1"/>
                </a:solidFill>
                <a:prstDash val="dash"/>
                <a:round/>
                <a:headEnd/>
                <a:tailEnd type="triangle" w="med" len="med"/>
              </a:ln>
            </p:spPr>
            <p:txBody>
              <a:bodyPr/>
              <a:lstStyle/>
              <a:p>
                <a:endParaRPr lang="hr-HR"/>
              </a:p>
            </p:txBody>
          </p:sp>
          <p:sp>
            <p:nvSpPr>
              <p:cNvPr id="5201" name="Line 77"/>
              <p:cNvSpPr>
                <a:spLocks noChangeShapeType="1"/>
              </p:cNvSpPr>
              <p:nvPr/>
            </p:nvSpPr>
            <p:spPr bwMode="auto">
              <a:xfrm rot="20507176" flipH="1">
                <a:off x="4669" y="3037"/>
                <a:ext cx="171" cy="106"/>
              </a:xfrm>
              <a:prstGeom prst="line">
                <a:avLst/>
              </a:prstGeom>
              <a:noFill/>
              <a:ln w="34925">
                <a:solidFill>
                  <a:srgbClr val="FFFFFF"/>
                </a:solidFill>
                <a:round/>
                <a:headEnd/>
                <a:tailEnd type="stealth" w="lg" len="lg"/>
              </a:ln>
            </p:spPr>
            <p:txBody>
              <a:bodyPr wrap="none" anchor="ctr"/>
              <a:lstStyle/>
              <a:p>
                <a:endParaRPr lang="hr-HR"/>
              </a:p>
            </p:txBody>
          </p:sp>
          <p:sp>
            <p:nvSpPr>
              <p:cNvPr id="5202" name="Text Box 78"/>
              <p:cNvSpPr txBox="1">
                <a:spLocks noChangeArrowheads="1"/>
              </p:cNvSpPr>
              <p:nvPr/>
            </p:nvSpPr>
            <p:spPr bwMode="auto">
              <a:xfrm>
                <a:off x="4831" y="2806"/>
                <a:ext cx="240"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RF</a:t>
                </a:r>
                <a:endParaRPr lang="en-GB" altLang="en-US" sz="1000" b="1">
                  <a:latin typeface="Imago" pitchFamily="2" charset="0"/>
                  <a:ea typeface="ＭＳ Ｐゴシック" pitchFamily="34" charset="-128"/>
                  <a:cs typeface="Arial" charset="0"/>
                </a:endParaRPr>
              </a:p>
            </p:txBody>
          </p:sp>
          <p:sp>
            <p:nvSpPr>
              <p:cNvPr id="5203" name="Text Box 79"/>
              <p:cNvSpPr txBox="1">
                <a:spLocks noChangeArrowheads="1"/>
              </p:cNvSpPr>
              <p:nvPr/>
            </p:nvSpPr>
            <p:spPr bwMode="auto">
              <a:xfrm>
                <a:off x="5006" y="2771"/>
                <a:ext cx="240"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RF</a:t>
                </a:r>
                <a:endParaRPr lang="en-GB" altLang="en-US" sz="1000" b="1">
                  <a:latin typeface="Imago" pitchFamily="2" charset="0"/>
                  <a:ea typeface="ＭＳ Ｐゴシック" pitchFamily="34" charset="-128"/>
                  <a:cs typeface="Arial" charset="0"/>
                </a:endParaRPr>
              </a:p>
            </p:txBody>
          </p:sp>
          <p:sp>
            <p:nvSpPr>
              <p:cNvPr id="5204" name="Text Box 80"/>
              <p:cNvSpPr txBox="1">
                <a:spLocks noChangeArrowheads="1"/>
              </p:cNvSpPr>
              <p:nvPr/>
            </p:nvSpPr>
            <p:spPr bwMode="auto">
              <a:xfrm>
                <a:off x="5084" y="2963"/>
                <a:ext cx="240"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RF</a:t>
                </a:r>
                <a:endParaRPr lang="en-GB" altLang="en-US" sz="1000" b="1">
                  <a:latin typeface="Imago" pitchFamily="2" charset="0"/>
                  <a:ea typeface="ＭＳ Ｐゴシック" pitchFamily="34" charset="-128"/>
                  <a:cs typeface="Arial" charset="0"/>
                </a:endParaRPr>
              </a:p>
            </p:txBody>
          </p:sp>
          <p:sp>
            <p:nvSpPr>
              <p:cNvPr id="5205" name="Text Box 81"/>
              <p:cNvSpPr txBox="1">
                <a:spLocks noChangeArrowheads="1"/>
              </p:cNvSpPr>
              <p:nvPr/>
            </p:nvSpPr>
            <p:spPr bwMode="auto">
              <a:xfrm>
                <a:off x="5180" y="2753"/>
                <a:ext cx="240"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RF</a:t>
                </a:r>
                <a:endParaRPr lang="en-GB" altLang="en-US" sz="1000" b="1">
                  <a:latin typeface="Imago" pitchFamily="2" charset="0"/>
                  <a:ea typeface="ＭＳ Ｐゴシック" pitchFamily="34" charset="-128"/>
                  <a:cs typeface="Arial" charset="0"/>
                </a:endParaRPr>
              </a:p>
            </p:txBody>
          </p:sp>
          <p:sp>
            <p:nvSpPr>
              <p:cNvPr id="5206" name="Line 82"/>
              <p:cNvSpPr>
                <a:spLocks noChangeShapeType="1"/>
              </p:cNvSpPr>
              <p:nvPr/>
            </p:nvSpPr>
            <p:spPr bwMode="auto">
              <a:xfrm rot="20507176" flipH="1">
                <a:off x="4308" y="3414"/>
                <a:ext cx="171" cy="106"/>
              </a:xfrm>
              <a:prstGeom prst="line">
                <a:avLst/>
              </a:prstGeom>
              <a:noFill/>
              <a:ln w="34925">
                <a:solidFill>
                  <a:srgbClr val="FFFFFF"/>
                </a:solidFill>
                <a:round/>
                <a:headEnd/>
                <a:tailEnd type="stealth" w="lg" len="lg"/>
              </a:ln>
            </p:spPr>
            <p:txBody>
              <a:bodyPr wrap="none" anchor="ctr"/>
              <a:lstStyle/>
              <a:p>
                <a:endParaRPr lang="hr-HR"/>
              </a:p>
            </p:txBody>
          </p:sp>
          <p:sp>
            <p:nvSpPr>
              <p:cNvPr id="5207" name="Line 83"/>
              <p:cNvSpPr>
                <a:spLocks noChangeShapeType="1"/>
              </p:cNvSpPr>
              <p:nvPr/>
            </p:nvSpPr>
            <p:spPr bwMode="auto">
              <a:xfrm rot="-1092824">
                <a:off x="4503" y="3688"/>
                <a:ext cx="134" cy="134"/>
              </a:xfrm>
              <a:prstGeom prst="line">
                <a:avLst/>
              </a:prstGeom>
              <a:noFill/>
              <a:ln w="34925">
                <a:solidFill>
                  <a:srgbClr val="FFFFFF"/>
                </a:solidFill>
                <a:round/>
                <a:headEnd/>
                <a:tailEnd type="stealth" w="lg" len="lg"/>
              </a:ln>
            </p:spPr>
            <p:txBody>
              <a:bodyPr wrap="none" anchor="ctr"/>
              <a:lstStyle/>
              <a:p>
                <a:endParaRPr lang="hr-HR"/>
              </a:p>
            </p:txBody>
          </p:sp>
          <p:sp>
            <p:nvSpPr>
              <p:cNvPr id="5208" name="Line 84"/>
              <p:cNvSpPr>
                <a:spLocks noChangeShapeType="1"/>
              </p:cNvSpPr>
              <p:nvPr/>
            </p:nvSpPr>
            <p:spPr bwMode="auto">
              <a:xfrm rot="20507176" flipH="1">
                <a:off x="3927" y="3924"/>
                <a:ext cx="52" cy="133"/>
              </a:xfrm>
              <a:prstGeom prst="line">
                <a:avLst/>
              </a:prstGeom>
              <a:noFill/>
              <a:ln w="34925">
                <a:solidFill>
                  <a:srgbClr val="FFFFFF"/>
                </a:solidFill>
                <a:round/>
                <a:headEnd/>
                <a:tailEnd type="stealth" w="lg" len="lg"/>
              </a:ln>
            </p:spPr>
            <p:txBody>
              <a:bodyPr wrap="none" anchor="ctr"/>
              <a:lstStyle/>
              <a:p>
                <a:endParaRPr lang="hr-HR"/>
              </a:p>
            </p:txBody>
          </p:sp>
          <p:sp>
            <p:nvSpPr>
              <p:cNvPr id="5209" name="Line 85"/>
              <p:cNvSpPr>
                <a:spLocks noChangeShapeType="1"/>
              </p:cNvSpPr>
              <p:nvPr/>
            </p:nvSpPr>
            <p:spPr bwMode="auto">
              <a:xfrm flipV="1">
                <a:off x="4657" y="1901"/>
                <a:ext cx="132" cy="186"/>
              </a:xfrm>
              <a:prstGeom prst="line">
                <a:avLst/>
              </a:prstGeom>
              <a:noFill/>
              <a:ln w="34925">
                <a:pattFill prst="lgConfetti">
                  <a:fgClr>
                    <a:srgbClr val="CC0000"/>
                  </a:fgClr>
                  <a:bgClr>
                    <a:srgbClr val="F6F244"/>
                  </a:bgClr>
                </a:pattFill>
                <a:round/>
                <a:headEnd/>
                <a:tailEnd/>
              </a:ln>
            </p:spPr>
            <p:txBody>
              <a:bodyPr/>
              <a:lstStyle/>
              <a:p>
                <a:endParaRPr lang="hr-HR"/>
              </a:p>
            </p:txBody>
          </p:sp>
          <p:sp>
            <p:nvSpPr>
              <p:cNvPr id="5210" name="Line 86"/>
              <p:cNvSpPr>
                <a:spLocks noChangeShapeType="1"/>
              </p:cNvSpPr>
              <p:nvPr/>
            </p:nvSpPr>
            <p:spPr bwMode="auto">
              <a:xfrm flipH="1">
                <a:off x="3532" y="2920"/>
                <a:ext cx="1282" cy="80"/>
              </a:xfrm>
              <a:prstGeom prst="line">
                <a:avLst/>
              </a:prstGeom>
              <a:noFill/>
              <a:ln w="9525">
                <a:solidFill>
                  <a:schemeClr val="tx1"/>
                </a:solidFill>
                <a:prstDash val="dash"/>
                <a:round/>
                <a:headEnd/>
                <a:tailEnd type="triangle" w="med" len="med"/>
              </a:ln>
            </p:spPr>
            <p:txBody>
              <a:bodyPr/>
              <a:lstStyle/>
              <a:p>
                <a:endParaRPr lang="hr-HR"/>
              </a:p>
            </p:txBody>
          </p:sp>
          <p:sp>
            <p:nvSpPr>
              <p:cNvPr id="5211" name="AutoShape 87"/>
              <p:cNvSpPr>
                <a:spLocks noChangeArrowheads="1"/>
              </p:cNvSpPr>
              <p:nvPr/>
            </p:nvSpPr>
            <p:spPr bwMode="auto">
              <a:xfrm rot="3600539">
                <a:off x="3169" y="1971"/>
                <a:ext cx="54" cy="54"/>
              </a:xfrm>
              <a:prstGeom prst="triangle">
                <a:avLst>
                  <a:gd name="adj" fmla="val 57713"/>
                </a:avLst>
              </a:prstGeom>
              <a:solidFill>
                <a:schemeClr val="tx1"/>
              </a:solidFill>
              <a:ln w="9525">
                <a:noFill/>
                <a:miter lim="800000"/>
                <a:headEnd/>
                <a:tailEnd/>
              </a:ln>
            </p:spPr>
            <p:txBody>
              <a:bodyPr wrap="none" anchor="ctr"/>
              <a:lstStyle/>
              <a:p>
                <a:endParaRPr lang="en-US"/>
              </a:p>
            </p:txBody>
          </p:sp>
          <p:sp>
            <p:nvSpPr>
              <p:cNvPr id="5212" name="Freeform 88"/>
              <p:cNvSpPr>
                <a:spLocks/>
              </p:cNvSpPr>
              <p:nvPr/>
            </p:nvSpPr>
            <p:spPr bwMode="auto">
              <a:xfrm flipH="1">
                <a:off x="3212" y="2028"/>
                <a:ext cx="84" cy="192"/>
              </a:xfrm>
              <a:custGeom>
                <a:avLst/>
                <a:gdLst>
                  <a:gd name="T0" fmla="*/ 98 w 98"/>
                  <a:gd name="T1" fmla="*/ 0 h 232"/>
                  <a:gd name="T2" fmla="*/ 13 w 98"/>
                  <a:gd name="T3" fmla="*/ 96 h 232"/>
                  <a:gd name="T4" fmla="*/ 23 w 98"/>
                  <a:gd name="T5" fmla="*/ 232 h 232"/>
                  <a:gd name="T6" fmla="*/ 0 60000 65536"/>
                  <a:gd name="T7" fmla="*/ 0 60000 65536"/>
                  <a:gd name="T8" fmla="*/ 0 60000 65536"/>
                  <a:gd name="T9" fmla="*/ 0 w 98"/>
                  <a:gd name="T10" fmla="*/ 0 h 232"/>
                  <a:gd name="T11" fmla="*/ 98 w 98"/>
                  <a:gd name="T12" fmla="*/ 232 h 232"/>
                </a:gdLst>
                <a:ahLst/>
                <a:cxnLst>
                  <a:cxn ang="T6">
                    <a:pos x="T0" y="T1"/>
                  </a:cxn>
                  <a:cxn ang="T7">
                    <a:pos x="T2" y="T3"/>
                  </a:cxn>
                  <a:cxn ang="T8">
                    <a:pos x="T4" y="T5"/>
                  </a:cxn>
                </a:cxnLst>
                <a:rect l="T9" t="T10" r="T11" b="T12"/>
                <a:pathLst>
                  <a:path w="98" h="232">
                    <a:moveTo>
                      <a:pt x="98" y="0"/>
                    </a:moveTo>
                    <a:cubicBezTo>
                      <a:pt x="61" y="28"/>
                      <a:pt x="25" y="57"/>
                      <a:pt x="13" y="96"/>
                    </a:cubicBezTo>
                    <a:cubicBezTo>
                      <a:pt x="0" y="134"/>
                      <a:pt x="11" y="183"/>
                      <a:pt x="23" y="232"/>
                    </a:cubicBezTo>
                  </a:path>
                </a:pathLst>
              </a:custGeom>
              <a:noFill/>
              <a:ln w="9525">
                <a:solidFill>
                  <a:schemeClr val="tx1"/>
                </a:solidFill>
                <a:prstDash val="dash"/>
                <a:round/>
                <a:headEnd/>
                <a:tailEnd/>
              </a:ln>
            </p:spPr>
            <p:txBody>
              <a:bodyPr wrap="none" anchor="ctr"/>
              <a:lstStyle/>
              <a:p>
                <a:endParaRPr lang="en-US"/>
              </a:p>
            </p:txBody>
          </p:sp>
          <p:sp>
            <p:nvSpPr>
              <p:cNvPr id="5213" name="Line 89"/>
              <p:cNvSpPr>
                <a:spLocks noChangeShapeType="1"/>
              </p:cNvSpPr>
              <p:nvPr/>
            </p:nvSpPr>
            <p:spPr bwMode="auto">
              <a:xfrm flipH="1">
                <a:off x="2707" y="3113"/>
                <a:ext cx="74" cy="120"/>
              </a:xfrm>
              <a:prstGeom prst="line">
                <a:avLst/>
              </a:prstGeom>
              <a:noFill/>
              <a:ln w="9525">
                <a:solidFill>
                  <a:schemeClr val="tx1"/>
                </a:solidFill>
                <a:round/>
                <a:headEnd/>
                <a:tailEnd type="triangle" w="med" len="med"/>
              </a:ln>
            </p:spPr>
            <p:txBody>
              <a:bodyPr/>
              <a:lstStyle/>
              <a:p>
                <a:endParaRPr lang="hr-HR"/>
              </a:p>
            </p:txBody>
          </p:sp>
          <p:pic>
            <p:nvPicPr>
              <p:cNvPr id="5214" name="Picture 90"/>
              <p:cNvPicPr>
                <a:picLocks noChangeAspect="1" noChangeArrowheads="1"/>
              </p:cNvPicPr>
              <p:nvPr/>
            </p:nvPicPr>
            <p:blipFill>
              <a:blip r:embed="rId20" cstate="print">
                <a:clrChange>
                  <a:clrFrom>
                    <a:srgbClr val="C8C8C8"/>
                  </a:clrFrom>
                  <a:clrTo>
                    <a:srgbClr val="C8C8C8">
                      <a:alpha val="0"/>
                    </a:srgbClr>
                  </a:clrTo>
                </a:clrChange>
              </a:blip>
              <a:srcRect/>
              <a:stretch>
                <a:fillRect/>
              </a:stretch>
            </p:blipFill>
            <p:spPr bwMode="auto">
              <a:xfrm>
                <a:off x="2295" y="3023"/>
                <a:ext cx="264" cy="267"/>
              </a:xfrm>
              <a:prstGeom prst="rect">
                <a:avLst/>
              </a:prstGeom>
              <a:noFill/>
              <a:ln w="9525">
                <a:noFill/>
                <a:miter lim="800000"/>
                <a:headEnd/>
                <a:tailEnd/>
              </a:ln>
            </p:spPr>
          </p:pic>
          <p:sp>
            <p:nvSpPr>
              <p:cNvPr id="5215" name="Text Box 91"/>
              <p:cNvSpPr txBox="1">
                <a:spLocks noChangeArrowheads="1"/>
              </p:cNvSpPr>
              <p:nvPr/>
            </p:nvSpPr>
            <p:spPr bwMode="auto">
              <a:xfrm>
                <a:off x="2506" y="3249"/>
                <a:ext cx="416" cy="154"/>
              </a:xfrm>
              <a:prstGeom prst="rect">
                <a:avLst/>
              </a:prstGeom>
              <a:noFill/>
              <a:ln w="9525">
                <a:noFill/>
                <a:miter lim="800000"/>
                <a:headEnd/>
                <a:tailEnd/>
              </a:ln>
            </p:spPr>
            <p:txBody>
              <a:bodyPr>
                <a:spAutoFit/>
              </a:bodyPr>
              <a:lstStyle/>
              <a:p>
                <a:pPr>
                  <a:spcBef>
                    <a:spcPct val="50000"/>
                  </a:spcBef>
                </a:pPr>
                <a:r>
                  <a:rPr lang="en-GB" altLang="en-US" sz="1000" b="1">
                    <a:solidFill>
                      <a:schemeClr val="bg1"/>
                    </a:solidFill>
                    <a:latin typeface="Imago" pitchFamily="2" charset="0"/>
                    <a:ea typeface="ＭＳ Ｐゴシック" pitchFamily="34" charset="-128"/>
                    <a:cs typeface="Arial" charset="0"/>
                  </a:rPr>
                  <a:t>IL-</a:t>
                </a:r>
                <a:r>
                  <a:rPr lang="en-US" altLang="en-US" sz="1000" b="1">
                    <a:solidFill>
                      <a:schemeClr val="bg1"/>
                    </a:solidFill>
                    <a:latin typeface="Imago" pitchFamily="2" charset="0"/>
                    <a:ea typeface="ＭＳ Ｐゴシック" pitchFamily="34" charset="-128"/>
                    <a:cs typeface="Arial" charset="0"/>
                  </a:rPr>
                  <a:t>1</a:t>
                </a:r>
                <a:endParaRPr lang="en-GB" altLang="en-US" sz="1000">
                  <a:latin typeface="Imago" pitchFamily="2" charset="0"/>
                  <a:ea typeface="ＭＳ Ｐゴシック" pitchFamily="34" charset="-128"/>
                  <a:cs typeface="Arial" charset="0"/>
                </a:endParaRPr>
              </a:p>
            </p:txBody>
          </p:sp>
        </p:gr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hr-HR" b="1" dirty="0" smtClean="0">
                <a:solidFill>
                  <a:srgbClr val="0070C0"/>
                </a:solidFill>
              </a:rPr>
              <a:t>Histology of RA</a:t>
            </a:r>
            <a:endParaRPr lang="en-US" b="1" dirty="0">
              <a:solidFill>
                <a:srgbClr val="0070C0"/>
              </a:solidFill>
            </a:endParaRPr>
          </a:p>
        </p:txBody>
      </p:sp>
      <p:sp>
        <p:nvSpPr>
          <p:cNvPr id="3" name="Rectangle 2"/>
          <p:cNvSpPr/>
          <p:nvPr/>
        </p:nvSpPr>
        <p:spPr>
          <a:xfrm>
            <a:off x="304800" y="4572008"/>
            <a:ext cx="4724400" cy="1421928"/>
          </a:xfrm>
          <a:prstGeom prst="rect">
            <a:avLst/>
          </a:prstGeom>
        </p:spPr>
        <p:txBody>
          <a:bodyPr wrap="square">
            <a:spAutoFit/>
          </a:bodyPr>
          <a:lstStyle/>
          <a:p>
            <a:pPr>
              <a:lnSpc>
                <a:spcPct val="120000"/>
              </a:lnSpc>
            </a:pPr>
            <a:r>
              <a:rPr lang="en-US" altLang="zh-CN" b="1" dirty="0" smtClean="0"/>
              <a:t>R</a:t>
            </a:r>
            <a:r>
              <a:rPr lang="hr-HR" altLang="zh-CN" b="1" dirty="0" smtClean="0"/>
              <a:t>eumatoid  nodules:  </a:t>
            </a:r>
            <a:r>
              <a:rPr lang="hr-HR" altLang="zh-CN" dirty="0" smtClean="0"/>
              <a:t>granulomas  with central necrosis surrounded by palisades of proliferated macrophages and periferal fibrosis with chronic inflammatory infiltrates</a:t>
            </a:r>
            <a:endParaRPr lang="en-US" altLang="zh-CN" dirty="0"/>
          </a:p>
        </p:txBody>
      </p:sp>
      <p:pic>
        <p:nvPicPr>
          <p:cNvPr id="5122" name="Picture 2" descr="http://image.slidesharecdn.com/cpc-4-3-7-mss-arthritis-view-091013211955-phpapp01/95/slide-21-728.jpg?cb=1255486878"/>
          <p:cNvPicPr>
            <a:picLocks noChangeAspect="1" noChangeArrowheads="1"/>
          </p:cNvPicPr>
          <p:nvPr/>
        </p:nvPicPr>
        <p:blipFill>
          <a:blip r:embed="rId2" cstate="print"/>
          <a:srcRect t="15625" r="4396" b="3125"/>
          <a:stretch>
            <a:fillRect/>
          </a:stretch>
        </p:blipFill>
        <p:spPr bwMode="auto">
          <a:xfrm>
            <a:off x="1143000" y="914400"/>
            <a:ext cx="6629400" cy="3352800"/>
          </a:xfrm>
          <a:prstGeom prst="rect">
            <a:avLst/>
          </a:prstGeom>
          <a:noFill/>
        </p:spPr>
      </p:pic>
      <p:pic>
        <p:nvPicPr>
          <p:cNvPr id="5" name="Picture 1027" descr="pannus"/>
          <p:cNvPicPr>
            <a:picLocks noChangeAspect="1" noChangeArrowheads="1"/>
          </p:cNvPicPr>
          <p:nvPr/>
        </p:nvPicPr>
        <p:blipFill>
          <a:blip r:embed="rId3" cstate="print">
            <a:lum bright="12000" contrast="30000"/>
          </a:blip>
          <a:srcRect/>
          <a:stretch>
            <a:fillRect/>
          </a:stretch>
        </p:blipFill>
        <p:spPr bwMode="auto">
          <a:xfrm>
            <a:off x="5257800" y="4343400"/>
            <a:ext cx="3581400" cy="2344738"/>
          </a:xfrm>
          <a:prstGeom prst="rect">
            <a:avLst/>
          </a:prstGeom>
          <a:noFill/>
          <a:ln w="12700">
            <a:solidFill>
              <a:srgbClr val="000000"/>
            </a:solidFill>
            <a:miter lim="800000"/>
            <a:headEnd/>
            <a:tailEnd/>
          </a:ln>
        </p:spPr>
      </p:pic>
      <p:sp>
        <p:nvSpPr>
          <p:cNvPr id="6" name="TextBox 5"/>
          <p:cNvSpPr txBox="1"/>
          <p:nvPr/>
        </p:nvSpPr>
        <p:spPr>
          <a:xfrm>
            <a:off x="0" y="1295400"/>
            <a:ext cx="1857356" cy="954107"/>
          </a:xfrm>
          <a:prstGeom prst="rect">
            <a:avLst/>
          </a:prstGeom>
          <a:noFill/>
        </p:spPr>
        <p:txBody>
          <a:bodyPr wrap="square" rtlCol="0">
            <a:spAutoFit/>
          </a:bodyPr>
          <a:lstStyle/>
          <a:p>
            <a:pPr algn="ctr"/>
            <a:r>
              <a:rPr lang="hr-HR" sz="2800" dirty="0" smtClean="0"/>
              <a:t>Normal synovia</a:t>
            </a:r>
            <a:endParaRPr lang="en-US" sz="2800" dirty="0"/>
          </a:p>
        </p:txBody>
      </p:sp>
      <p:sp>
        <p:nvSpPr>
          <p:cNvPr id="7" name="TextBox 6"/>
          <p:cNvSpPr txBox="1"/>
          <p:nvPr/>
        </p:nvSpPr>
        <p:spPr>
          <a:xfrm>
            <a:off x="7620000" y="1295400"/>
            <a:ext cx="1295400" cy="954107"/>
          </a:xfrm>
          <a:prstGeom prst="rect">
            <a:avLst/>
          </a:prstGeom>
          <a:noFill/>
        </p:spPr>
        <p:txBody>
          <a:bodyPr wrap="square" rtlCol="0">
            <a:spAutoFit/>
          </a:bodyPr>
          <a:lstStyle/>
          <a:p>
            <a:pPr algn="ctr"/>
            <a:r>
              <a:rPr lang="hr-HR" sz="2800" dirty="0" smtClean="0"/>
              <a:t>RA synovia</a:t>
            </a:r>
            <a:endParaRPr lang="en-US" sz="2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umbs.dreamstime.com/z/human-skeleton-posterior-anterior-view-didactic-board-anatomy-human-bony-system-29868489.jpg"/>
          <p:cNvPicPr>
            <a:picLocks noChangeAspect="1" noChangeArrowheads="1"/>
          </p:cNvPicPr>
          <p:nvPr/>
        </p:nvPicPr>
        <p:blipFill>
          <a:blip r:embed="rId2" cstate="print"/>
          <a:srcRect l="4747" r="50293" b="8711"/>
          <a:stretch>
            <a:fillRect/>
          </a:stretch>
        </p:blipFill>
        <p:spPr bwMode="auto">
          <a:xfrm>
            <a:off x="3886200" y="304800"/>
            <a:ext cx="2983304" cy="6324600"/>
          </a:xfrm>
          <a:prstGeom prst="rect">
            <a:avLst/>
          </a:prstGeom>
          <a:noFill/>
        </p:spPr>
      </p:pic>
      <p:cxnSp>
        <p:nvCxnSpPr>
          <p:cNvPr id="9" name="Straight Connector 8"/>
          <p:cNvCxnSpPr>
            <a:endCxn id="41" idx="1"/>
          </p:cNvCxnSpPr>
          <p:nvPr/>
        </p:nvCxnSpPr>
        <p:spPr>
          <a:xfrm flipV="1">
            <a:off x="5638800" y="550277"/>
            <a:ext cx="1447800" cy="2879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86400" y="1524000"/>
            <a:ext cx="137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34000" y="1600200"/>
            <a:ext cx="17526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19800" y="1600200"/>
            <a:ext cx="12192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96000" y="2514600"/>
            <a:ext cx="1143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77000" y="33528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53200" y="3581400"/>
            <a:ext cx="762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553200" y="3733800"/>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791200" y="4724400"/>
            <a:ext cx="1447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715000" y="6019800"/>
            <a:ext cx="1447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715000" y="6400800"/>
            <a:ext cx="1447800"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086600" y="381000"/>
            <a:ext cx="1600200" cy="338554"/>
          </a:xfrm>
          <a:prstGeom prst="rect">
            <a:avLst/>
          </a:prstGeom>
          <a:noFill/>
        </p:spPr>
        <p:txBody>
          <a:bodyPr wrap="square" rtlCol="0">
            <a:spAutoFit/>
          </a:bodyPr>
          <a:lstStyle/>
          <a:p>
            <a:r>
              <a:rPr lang="hr-HR" sz="1600" dirty="0" smtClean="0"/>
              <a:t>TM joints 30%</a:t>
            </a:r>
            <a:endParaRPr lang="en-US" sz="1600" dirty="0"/>
          </a:p>
        </p:txBody>
      </p:sp>
      <p:cxnSp>
        <p:nvCxnSpPr>
          <p:cNvPr id="44" name="Straight Connector 43"/>
          <p:cNvCxnSpPr/>
          <p:nvPr/>
        </p:nvCxnSpPr>
        <p:spPr>
          <a:xfrm flipV="1">
            <a:off x="5410200" y="838200"/>
            <a:ext cx="167640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86600" y="762001"/>
            <a:ext cx="2057400" cy="338554"/>
          </a:xfrm>
          <a:prstGeom prst="rect">
            <a:avLst/>
          </a:prstGeom>
          <a:noFill/>
        </p:spPr>
        <p:txBody>
          <a:bodyPr wrap="square" rtlCol="0">
            <a:spAutoFit/>
          </a:bodyPr>
          <a:lstStyle/>
          <a:p>
            <a:r>
              <a:rPr lang="hr-HR" sz="1600" dirty="0" smtClean="0"/>
              <a:t>Cervical spine 40%</a:t>
            </a:r>
            <a:endParaRPr lang="en-US" sz="1600" dirty="0"/>
          </a:p>
        </p:txBody>
      </p:sp>
      <p:sp>
        <p:nvSpPr>
          <p:cNvPr id="53" name="TextBox 52"/>
          <p:cNvSpPr txBox="1"/>
          <p:nvPr/>
        </p:nvSpPr>
        <p:spPr>
          <a:xfrm>
            <a:off x="6858000" y="2057400"/>
            <a:ext cx="2286000" cy="338554"/>
          </a:xfrm>
          <a:prstGeom prst="rect">
            <a:avLst/>
          </a:prstGeom>
          <a:noFill/>
        </p:spPr>
        <p:txBody>
          <a:bodyPr wrap="square" rtlCol="0">
            <a:spAutoFit/>
          </a:bodyPr>
          <a:lstStyle/>
          <a:p>
            <a:r>
              <a:rPr lang="hr-HR" sz="1600" dirty="0" smtClean="0"/>
              <a:t>Sterno-clavikular 30%</a:t>
            </a:r>
            <a:endParaRPr lang="en-US" sz="1600" dirty="0"/>
          </a:p>
        </p:txBody>
      </p:sp>
      <p:cxnSp>
        <p:nvCxnSpPr>
          <p:cNvPr id="55" name="Straight Connector 54"/>
          <p:cNvCxnSpPr/>
          <p:nvPr/>
        </p:nvCxnSpPr>
        <p:spPr>
          <a:xfrm flipV="1">
            <a:off x="5715000" y="2971800"/>
            <a:ext cx="15240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39000" y="1752600"/>
            <a:ext cx="1404966" cy="338554"/>
          </a:xfrm>
          <a:prstGeom prst="rect">
            <a:avLst/>
          </a:prstGeom>
          <a:noFill/>
        </p:spPr>
        <p:txBody>
          <a:bodyPr wrap="square" rtlCol="0">
            <a:spAutoFit/>
          </a:bodyPr>
          <a:lstStyle/>
          <a:p>
            <a:r>
              <a:rPr lang="hr-HR" sz="1600" dirty="0" smtClean="0"/>
              <a:t>Shoulder 60%</a:t>
            </a:r>
            <a:endParaRPr lang="en-US" sz="1600" dirty="0"/>
          </a:p>
        </p:txBody>
      </p:sp>
      <p:sp>
        <p:nvSpPr>
          <p:cNvPr id="23" name="TextBox 22"/>
          <p:cNvSpPr txBox="1"/>
          <p:nvPr/>
        </p:nvSpPr>
        <p:spPr>
          <a:xfrm>
            <a:off x="6858000" y="1371600"/>
            <a:ext cx="2286000" cy="338554"/>
          </a:xfrm>
          <a:prstGeom prst="rect">
            <a:avLst/>
          </a:prstGeom>
          <a:noFill/>
        </p:spPr>
        <p:txBody>
          <a:bodyPr wrap="square" rtlCol="0">
            <a:spAutoFit/>
          </a:bodyPr>
          <a:lstStyle/>
          <a:p>
            <a:r>
              <a:rPr lang="hr-HR" sz="1600" dirty="0" smtClean="0"/>
              <a:t>Acromio clavicula- 50%</a:t>
            </a:r>
            <a:endParaRPr lang="en-US" sz="1600" dirty="0"/>
          </a:p>
        </p:txBody>
      </p:sp>
      <p:sp>
        <p:nvSpPr>
          <p:cNvPr id="25" name="TextBox 24"/>
          <p:cNvSpPr txBox="1"/>
          <p:nvPr/>
        </p:nvSpPr>
        <p:spPr>
          <a:xfrm>
            <a:off x="7315200" y="2514600"/>
            <a:ext cx="1524000" cy="338554"/>
          </a:xfrm>
          <a:prstGeom prst="rect">
            <a:avLst/>
          </a:prstGeom>
          <a:noFill/>
        </p:spPr>
        <p:txBody>
          <a:bodyPr wrap="square" rtlCol="0">
            <a:spAutoFit/>
          </a:bodyPr>
          <a:lstStyle/>
          <a:p>
            <a:r>
              <a:rPr lang="hr-HR" sz="1600" dirty="0" smtClean="0"/>
              <a:t>Elbow 50%</a:t>
            </a:r>
            <a:endParaRPr lang="en-US" sz="1600" dirty="0"/>
          </a:p>
        </p:txBody>
      </p:sp>
      <p:sp>
        <p:nvSpPr>
          <p:cNvPr id="29" name="TextBox 28"/>
          <p:cNvSpPr txBox="1"/>
          <p:nvPr/>
        </p:nvSpPr>
        <p:spPr>
          <a:xfrm>
            <a:off x="7391400" y="2819400"/>
            <a:ext cx="1752600" cy="338554"/>
          </a:xfrm>
          <a:prstGeom prst="rect">
            <a:avLst/>
          </a:prstGeom>
          <a:noFill/>
        </p:spPr>
        <p:txBody>
          <a:bodyPr wrap="square" rtlCol="0">
            <a:spAutoFit/>
          </a:bodyPr>
          <a:lstStyle/>
          <a:p>
            <a:r>
              <a:rPr lang="hr-HR" sz="1600" dirty="0" smtClean="0"/>
              <a:t>Hip 30%</a:t>
            </a:r>
            <a:endParaRPr lang="en-US" sz="1600" dirty="0"/>
          </a:p>
        </p:txBody>
      </p:sp>
      <p:sp>
        <p:nvSpPr>
          <p:cNvPr id="30" name="TextBox 29"/>
          <p:cNvSpPr txBox="1"/>
          <p:nvPr/>
        </p:nvSpPr>
        <p:spPr>
          <a:xfrm>
            <a:off x="7467600" y="3200400"/>
            <a:ext cx="1676400" cy="338554"/>
          </a:xfrm>
          <a:prstGeom prst="rect">
            <a:avLst/>
          </a:prstGeom>
          <a:noFill/>
        </p:spPr>
        <p:txBody>
          <a:bodyPr wrap="square" rtlCol="0">
            <a:spAutoFit/>
          </a:bodyPr>
          <a:lstStyle/>
          <a:p>
            <a:r>
              <a:rPr lang="hr-HR" sz="1600" dirty="0" smtClean="0"/>
              <a:t>Wrist 80%</a:t>
            </a:r>
            <a:endParaRPr lang="en-US" sz="1600" dirty="0"/>
          </a:p>
        </p:txBody>
      </p:sp>
      <p:sp>
        <p:nvSpPr>
          <p:cNvPr id="32" name="TextBox 31"/>
          <p:cNvSpPr txBox="1"/>
          <p:nvPr/>
        </p:nvSpPr>
        <p:spPr>
          <a:xfrm>
            <a:off x="7543800" y="3657600"/>
            <a:ext cx="1371600" cy="338554"/>
          </a:xfrm>
          <a:prstGeom prst="rect">
            <a:avLst/>
          </a:prstGeom>
          <a:noFill/>
        </p:spPr>
        <p:txBody>
          <a:bodyPr wrap="square" rtlCol="0">
            <a:spAutoFit/>
          </a:bodyPr>
          <a:lstStyle/>
          <a:p>
            <a:r>
              <a:rPr lang="hr-HR" sz="1600" dirty="0" smtClean="0"/>
              <a:t>MCP i PIP 90%</a:t>
            </a:r>
            <a:endParaRPr lang="en-US" sz="1600" dirty="0"/>
          </a:p>
        </p:txBody>
      </p:sp>
      <p:sp>
        <p:nvSpPr>
          <p:cNvPr id="33" name="TextBox 32"/>
          <p:cNvSpPr txBox="1"/>
          <p:nvPr/>
        </p:nvSpPr>
        <p:spPr>
          <a:xfrm>
            <a:off x="7391400" y="4495800"/>
            <a:ext cx="1371600" cy="338554"/>
          </a:xfrm>
          <a:prstGeom prst="rect">
            <a:avLst/>
          </a:prstGeom>
          <a:noFill/>
        </p:spPr>
        <p:txBody>
          <a:bodyPr wrap="square" rtlCol="0">
            <a:spAutoFit/>
          </a:bodyPr>
          <a:lstStyle/>
          <a:p>
            <a:r>
              <a:rPr lang="hr-HR" sz="1600" dirty="0" smtClean="0"/>
              <a:t>Knee 80% </a:t>
            </a:r>
            <a:endParaRPr lang="en-US" sz="1600" dirty="0"/>
          </a:p>
        </p:txBody>
      </p:sp>
      <p:sp>
        <p:nvSpPr>
          <p:cNvPr id="35" name="TextBox 34"/>
          <p:cNvSpPr txBox="1"/>
          <p:nvPr/>
        </p:nvSpPr>
        <p:spPr>
          <a:xfrm>
            <a:off x="7315200" y="5867400"/>
            <a:ext cx="1371600" cy="338554"/>
          </a:xfrm>
          <a:prstGeom prst="rect">
            <a:avLst/>
          </a:prstGeom>
          <a:noFill/>
        </p:spPr>
        <p:txBody>
          <a:bodyPr wrap="square" rtlCol="0">
            <a:spAutoFit/>
          </a:bodyPr>
          <a:lstStyle/>
          <a:p>
            <a:r>
              <a:rPr lang="hr-HR" sz="1600" dirty="0" smtClean="0"/>
              <a:t>Ancle 80%</a:t>
            </a:r>
            <a:endParaRPr lang="en-US" sz="1600" dirty="0"/>
          </a:p>
        </p:txBody>
      </p:sp>
      <p:sp>
        <p:nvSpPr>
          <p:cNvPr id="37" name="TextBox 36"/>
          <p:cNvSpPr txBox="1"/>
          <p:nvPr/>
        </p:nvSpPr>
        <p:spPr>
          <a:xfrm>
            <a:off x="7391400" y="6248400"/>
            <a:ext cx="1143000" cy="338554"/>
          </a:xfrm>
          <a:prstGeom prst="rect">
            <a:avLst/>
          </a:prstGeom>
          <a:noFill/>
        </p:spPr>
        <p:txBody>
          <a:bodyPr wrap="square" rtlCol="0">
            <a:spAutoFit/>
          </a:bodyPr>
          <a:lstStyle/>
          <a:p>
            <a:r>
              <a:rPr lang="hr-HR" sz="1600" dirty="0" smtClean="0"/>
              <a:t>MTP 90%</a:t>
            </a:r>
            <a:endParaRPr lang="en-US" sz="1600" dirty="0"/>
          </a:p>
        </p:txBody>
      </p:sp>
      <p:sp>
        <p:nvSpPr>
          <p:cNvPr id="40" name="Oval 39"/>
          <p:cNvSpPr/>
          <p:nvPr/>
        </p:nvSpPr>
        <p:spPr>
          <a:xfrm>
            <a:off x="3810000" y="609600"/>
            <a:ext cx="8382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114800" y="2438400"/>
            <a:ext cx="304800" cy="38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a:off x="3886200" y="3886200"/>
            <a:ext cx="990600" cy="8382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49"/>
          <p:cNvSpPr>
            <a:spLocks noGrp="1"/>
          </p:cNvSpPr>
          <p:nvPr>
            <p:ph type="title" idx="4294967295"/>
          </p:nvPr>
        </p:nvSpPr>
        <p:spPr>
          <a:xfrm>
            <a:off x="0" y="304800"/>
            <a:ext cx="4000496" cy="1162050"/>
          </a:xfrm>
        </p:spPr>
        <p:txBody>
          <a:bodyPr>
            <a:noAutofit/>
          </a:bodyPr>
          <a:lstStyle/>
          <a:p>
            <a:pPr algn="ctr"/>
            <a:r>
              <a:rPr lang="hr-HR" dirty="0" smtClean="0">
                <a:solidFill>
                  <a:srgbClr val="0070C0"/>
                </a:solidFill>
              </a:rPr>
              <a:t>Joint involvement in RA</a:t>
            </a:r>
            <a:endParaRPr lang="en-US" b="0" dirty="0">
              <a:solidFill>
                <a:srgbClr val="0070C0"/>
              </a:solidFill>
            </a:endParaRPr>
          </a:p>
        </p:txBody>
      </p:sp>
      <p:sp>
        <p:nvSpPr>
          <p:cNvPr id="52" name="Text Placeholder 51"/>
          <p:cNvSpPr>
            <a:spLocks noGrp="1"/>
          </p:cNvSpPr>
          <p:nvPr>
            <p:ph type="body" sz="half" idx="4294967295"/>
          </p:nvPr>
        </p:nvSpPr>
        <p:spPr>
          <a:xfrm>
            <a:off x="0" y="1435100"/>
            <a:ext cx="3276600" cy="4691063"/>
          </a:xfrm>
        </p:spPr>
        <p:txBody>
          <a:bodyPr>
            <a:normAutofit/>
          </a:bodyPr>
          <a:lstStyle/>
          <a:p>
            <a:pPr>
              <a:buFont typeface="Arial" pitchFamily="34" charset="0"/>
              <a:buChar char="•"/>
            </a:pPr>
            <a:endParaRPr lang="hr-HR" sz="2400" dirty="0" smtClean="0"/>
          </a:p>
          <a:p>
            <a:pPr>
              <a:lnSpc>
                <a:spcPct val="150000"/>
              </a:lnSpc>
            </a:pPr>
            <a:r>
              <a:rPr lang="en-US" sz="2400" dirty="0" smtClean="0"/>
              <a:t>Typically spared  DIP </a:t>
            </a:r>
            <a:r>
              <a:rPr lang="en-US" sz="2400" dirty="0" err="1" smtClean="0"/>
              <a:t>i</a:t>
            </a:r>
            <a:r>
              <a:rPr lang="en-US" sz="2400" dirty="0" smtClean="0"/>
              <a:t> LS spine</a:t>
            </a:r>
          </a:p>
          <a:p>
            <a:pPr>
              <a:lnSpc>
                <a:spcPct val="150000"/>
              </a:lnSpc>
            </a:pPr>
            <a:r>
              <a:rPr lang="en-US" sz="2400" dirty="0" smtClean="0"/>
              <a:t>20% </a:t>
            </a:r>
            <a:r>
              <a:rPr lang="en-US" sz="2400" dirty="0" err="1" smtClean="0"/>
              <a:t>monoarticular</a:t>
            </a:r>
            <a:endParaRPr lang="en-US" sz="2400" dirty="0"/>
          </a:p>
        </p:txBody>
      </p:sp>
      <p:sp>
        <p:nvSpPr>
          <p:cNvPr id="54" name="Oval 53"/>
          <p:cNvSpPr/>
          <p:nvPr/>
        </p:nvSpPr>
        <p:spPr>
          <a:xfrm>
            <a:off x="7239000" y="2971800"/>
            <a:ext cx="17526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315200" y="6096000"/>
            <a:ext cx="990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linds(horizontal)">
                                      <p:cBhvr>
                                        <p:cTn id="7" dur="500"/>
                                        <p:tgtEl>
                                          <p:spTgt spid="5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linds(horizontal)">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274638"/>
            <a:ext cx="9144000" cy="1511288"/>
          </a:xfrm>
        </p:spPr>
        <p:txBody>
          <a:bodyPr rtlCol="0">
            <a:normAutofit/>
          </a:bodyPr>
          <a:lstStyle/>
          <a:p>
            <a:pPr eaLnBrk="1" fontAlgn="auto" hangingPunct="1">
              <a:spcAft>
                <a:spcPts val="0"/>
              </a:spcAft>
              <a:defRPr/>
            </a:pPr>
            <a:r>
              <a:rPr lang="en-US" dirty="0" smtClean="0">
                <a:solidFill>
                  <a:srgbClr val="2B67AF"/>
                </a:solidFill>
              </a:rPr>
              <a:t>Adaptive</a:t>
            </a:r>
            <a:r>
              <a:rPr lang="hr-HR" dirty="0" smtClean="0">
                <a:solidFill>
                  <a:srgbClr val="2B67AF"/>
                </a:solidFill>
              </a:rPr>
              <a:t> </a:t>
            </a:r>
            <a:r>
              <a:rPr lang="en-US" dirty="0" smtClean="0">
                <a:solidFill>
                  <a:srgbClr val="2B67AF"/>
                </a:solidFill>
              </a:rPr>
              <a:t>immunity</a:t>
            </a:r>
          </a:p>
        </p:txBody>
      </p:sp>
      <p:sp>
        <p:nvSpPr>
          <p:cNvPr id="9219" name="Rectangle 3"/>
          <p:cNvSpPr>
            <a:spLocks noGrp="1" noChangeArrowheads="1"/>
          </p:cNvSpPr>
          <p:nvPr>
            <p:ph idx="1"/>
          </p:nvPr>
        </p:nvSpPr>
        <p:spPr>
          <a:xfrm>
            <a:off x="0" y="2514600"/>
            <a:ext cx="9144000" cy="4343400"/>
          </a:xfrm>
        </p:spPr>
        <p:txBody>
          <a:bodyPr>
            <a:normAutofit/>
          </a:bodyPr>
          <a:lstStyle/>
          <a:p>
            <a:pPr eaLnBrk="1" hangingPunct="1">
              <a:lnSpc>
                <a:spcPct val="80000"/>
              </a:lnSpc>
            </a:pPr>
            <a:r>
              <a:rPr lang="en-US" sz="2400" dirty="0" smtClean="0"/>
              <a:t>CELLULAR, i.e., direct cellular reactions to antigens</a:t>
            </a:r>
          </a:p>
          <a:p>
            <a:pPr eaLnBrk="1" hangingPunct="1">
              <a:lnSpc>
                <a:spcPct val="80000"/>
              </a:lnSpc>
            </a:pPr>
            <a:r>
              <a:rPr lang="en-US" sz="2400" dirty="0" smtClean="0"/>
              <a:t>HUMORAL, i.e., antibodies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RA\DSC0070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590800" y="457200"/>
            <a:ext cx="4343400" cy="769441"/>
          </a:xfrm>
          <a:prstGeom prst="rect">
            <a:avLst/>
          </a:prstGeom>
          <a:noFill/>
        </p:spPr>
        <p:txBody>
          <a:bodyPr wrap="square" rtlCol="0">
            <a:spAutoFit/>
          </a:bodyPr>
          <a:lstStyle/>
          <a:p>
            <a:pPr algn="ctr"/>
            <a:r>
              <a:rPr lang="hr-HR" sz="4400" b="1" dirty="0" smtClean="0"/>
              <a:t>Early RA</a:t>
            </a:r>
            <a:endParaRPr lang="en-US" sz="4400"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D:\RA\nodularni RA3.JPG"/>
          <p:cNvPicPr>
            <a:picLocks noChangeAspect="1" noChangeArrowheads="1"/>
          </p:cNvPicPr>
          <p:nvPr/>
        </p:nvPicPr>
        <p:blipFill>
          <a:blip r:embed="rId2" cstate="print"/>
          <a:srcRect/>
          <a:stretch>
            <a:fillRect/>
          </a:stretch>
        </p:blipFill>
        <p:spPr bwMode="auto">
          <a:xfrm>
            <a:off x="0" y="-24"/>
            <a:ext cx="9144000" cy="6858000"/>
          </a:xfrm>
          <a:prstGeom prst="rect">
            <a:avLst/>
          </a:prstGeom>
          <a:noFill/>
        </p:spPr>
      </p:pic>
      <p:sp>
        <p:nvSpPr>
          <p:cNvPr id="3" name="TextBox 2"/>
          <p:cNvSpPr txBox="1"/>
          <p:nvPr/>
        </p:nvSpPr>
        <p:spPr>
          <a:xfrm>
            <a:off x="1143000" y="914400"/>
            <a:ext cx="6553200" cy="646331"/>
          </a:xfrm>
          <a:prstGeom prst="rect">
            <a:avLst/>
          </a:prstGeom>
          <a:noFill/>
        </p:spPr>
        <p:txBody>
          <a:bodyPr wrap="square" rtlCol="0">
            <a:spAutoFit/>
          </a:bodyPr>
          <a:lstStyle/>
          <a:p>
            <a:pPr algn="ctr"/>
            <a:r>
              <a:rPr lang="hr-HR" sz="3600" b="1" dirty="0" smtClean="0"/>
              <a:t>Early nodular RA  </a:t>
            </a:r>
            <a:endParaRPr lang="en-US" sz="36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D:\RA\DSC007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429000" y="381001"/>
            <a:ext cx="4572000" cy="769441"/>
          </a:xfrm>
          <a:prstGeom prst="rect">
            <a:avLst/>
          </a:prstGeom>
          <a:noFill/>
        </p:spPr>
        <p:txBody>
          <a:bodyPr wrap="square" rtlCol="0">
            <a:spAutoFit/>
          </a:bodyPr>
          <a:lstStyle/>
          <a:p>
            <a:pPr algn="ctr"/>
            <a:r>
              <a:rPr lang="hr-HR" sz="4400" dirty="0" smtClean="0">
                <a:solidFill>
                  <a:schemeClr val="bg1"/>
                </a:solidFill>
              </a:rPr>
              <a:t>Advanced RA</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2590800" y="304800"/>
            <a:ext cx="3276600" cy="769441"/>
          </a:xfrm>
          <a:prstGeom prst="rect">
            <a:avLst/>
          </a:prstGeom>
          <a:noFill/>
        </p:spPr>
        <p:txBody>
          <a:bodyPr wrap="square" rtlCol="0">
            <a:spAutoFit/>
          </a:bodyPr>
          <a:lstStyle/>
          <a:p>
            <a:pPr algn="ctr"/>
            <a:r>
              <a:rPr lang="hr-HR" sz="4400" b="1" dirty="0" smtClean="0"/>
              <a:t>Late RA</a:t>
            </a:r>
            <a:endParaRPr lang="en-US" sz="44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24041-068-f07"/>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DANIELA\AppData\Local\Microsoft\Windows\Temporary Internet Files\Content.Outlook\I90NWCL6\scan0005.jpg"/>
          <p:cNvPicPr>
            <a:picLocks noChangeAspect="1" noChangeArrowheads="1"/>
          </p:cNvPicPr>
          <p:nvPr/>
        </p:nvPicPr>
        <p:blipFill>
          <a:blip r:embed="rId3" cstate="print"/>
          <a:srcRect/>
          <a:stretch>
            <a:fillRect/>
          </a:stretch>
        </p:blipFill>
        <p:spPr bwMode="auto">
          <a:xfrm>
            <a:off x="3383280" y="418338"/>
            <a:ext cx="2377440" cy="6021324"/>
          </a:xfrm>
          <a:prstGeom prst="rect">
            <a:avLst/>
          </a:prstGeom>
          <a:noFill/>
        </p:spPr>
      </p:pic>
      <p:sp>
        <p:nvSpPr>
          <p:cNvPr id="3" name="TextBox 2"/>
          <p:cNvSpPr txBox="1"/>
          <p:nvPr/>
        </p:nvSpPr>
        <p:spPr>
          <a:xfrm rot="10800000" flipV="1">
            <a:off x="6019800" y="557766"/>
            <a:ext cx="2438400" cy="646331"/>
          </a:xfrm>
          <a:prstGeom prst="rect">
            <a:avLst/>
          </a:prstGeom>
          <a:noFill/>
        </p:spPr>
        <p:txBody>
          <a:bodyPr wrap="square" rtlCol="0">
            <a:spAutoFit/>
          </a:bodyPr>
          <a:lstStyle/>
          <a:p>
            <a:r>
              <a:rPr lang="hr-HR" b="1" dirty="0" smtClean="0"/>
              <a:t>Eyes:</a:t>
            </a:r>
            <a:r>
              <a:rPr lang="hr-HR" dirty="0" smtClean="0"/>
              <a:t> scleritis, keratoconjuctivitis</a:t>
            </a:r>
            <a:endParaRPr lang="en-US" dirty="0"/>
          </a:p>
        </p:txBody>
      </p:sp>
      <p:sp>
        <p:nvSpPr>
          <p:cNvPr id="4" name="TextBox 3"/>
          <p:cNvSpPr txBox="1"/>
          <p:nvPr/>
        </p:nvSpPr>
        <p:spPr>
          <a:xfrm>
            <a:off x="6019800" y="1600200"/>
            <a:ext cx="3124200" cy="646331"/>
          </a:xfrm>
          <a:prstGeom prst="rect">
            <a:avLst/>
          </a:prstGeom>
          <a:noFill/>
        </p:spPr>
        <p:txBody>
          <a:bodyPr wrap="square" rtlCol="0">
            <a:spAutoFit/>
          </a:bodyPr>
          <a:lstStyle/>
          <a:p>
            <a:r>
              <a:rPr lang="hr-HR" b="1" dirty="0" smtClean="0"/>
              <a:t>Heart</a:t>
            </a:r>
            <a:r>
              <a:rPr lang="hr-HR" dirty="0" smtClean="0"/>
              <a:t>: pericarditis, arrhytmias</a:t>
            </a:r>
          </a:p>
          <a:p>
            <a:r>
              <a:rPr lang="hr-HR" dirty="0" smtClean="0"/>
              <a:t>Diastolic dysfunction </a:t>
            </a:r>
            <a:endParaRPr lang="en-US" dirty="0"/>
          </a:p>
        </p:txBody>
      </p:sp>
      <p:cxnSp>
        <p:nvCxnSpPr>
          <p:cNvPr id="10" name="Straight Connector 9"/>
          <p:cNvCxnSpPr/>
          <p:nvPr/>
        </p:nvCxnSpPr>
        <p:spPr>
          <a:xfrm>
            <a:off x="4724400" y="2514600"/>
            <a:ext cx="1524000" cy="4572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96000" y="2743200"/>
            <a:ext cx="2819400" cy="646331"/>
          </a:xfrm>
          <a:prstGeom prst="rect">
            <a:avLst/>
          </a:prstGeom>
          <a:noFill/>
        </p:spPr>
        <p:txBody>
          <a:bodyPr wrap="square" rtlCol="0">
            <a:spAutoFit/>
          </a:bodyPr>
          <a:lstStyle/>
          <a:p>
            <a:r>
              <a:rPr lang="hr-HR" b="1" dirty="0" smtClean="0"/>
              <a:t>Spleen:</a:t>
            </a:r>
            <a:r>
              <a:rPr lang="hr-HR" dirty="0" smtClean="0"/>
              <a:t> spleenomegaly, </a:t>
            </a:r>
          </a:p>
          <a:p>
            <a:r>
              <a:rPr lang="hr-HR" dirty="0" smtClean="0"/>
              <a:t>Felty’s syndrome</a:t>
            </a:r>
            <a:endParaRPr lang="en-US" dirty="0"/>
          </a:p>
        </p:txBody>
      </p:sp>
      <p:sp>
        <p:nvSpPr>
          <p:cNvPr id="24" name="TextBox 23"/>
          <p:cNvSpPr txBox="1"/>
          <p:nvPr/>
        </p:nvSpPr>
        <p:spPr>
          <a:xfrm>
            <a:off x="533400" y="914400"/>
            <a:ext cx="2438400" cy="923330"/>
          </a:xfrm>
          <a:prstGeom prst="rect">
            <a:avLst/>
          </a:prstGeom>
          <a:noFill/>
        </p:spPr>
        <p:txBody>
          <a:bodyPr wrap="square" rtlCol="0">
            <a:spAutoFit/>
          </a:bodyPr>
          <a:lstStyle/>
          <a:p>
            <a:r>
              <a:rPr lang="hr-HR" b="1" dirty="0" smtClean="0"/>
              <a:t>Lungs:</a:t>
            </a:r>
            <a:r>
              <a:rPr lang="hr-HR" dirty="0" smtClean="0"/>
              <a:t> rheumatoid nodules, rheumatoid lung, Caplan sy</a:t>
            </a:r>
            <a:endParaRPr lang="en-US" dirty="0"/>
          </a:p>
        </p:txBody>
      </p:sp>
      <p:sp>
        <p:nvSpPr>
          <p:cNvPr id="25" name="TextBox 24"/>
          <p:cNvSpPr txBox="1"/>
          <p:nvPr/>
        </p:nvSpPr>
        <p:spPr>
          <a:xfrm>
            <a:off x="457200" y="2057400"/>
            <a:ext cx="2819400" cy="369332"/>
          </a:xfrm>
          <a:prstGeom prst="rect">
            <a:avLst/>
          </a:prstGeom>
          <a:noFill/>
        </p:spPr>
        <p:txBody>
          <a:bodyPr wrap="square" rtlCol="0">
            <a:spAutoFit/>
          </a:bodyPr>
          <a:lstStyle/>
          <a:p>
            <a:r>
              <a:rPr lang="hr-HR" b="1" dirty="0" smtClean="0"/>
              <a:t>Pleura: </a:t>
            </a:r>
            <a:r>
              <a:rPr lang="hr-HR" dirty="0" smtClean="0"/>
              <a:t>exsudative pleuritis</a:t>
            </a:r>
            <a:endParaRPr lang="en-US" dirty="0"/>
          </a:p>
        </p:txBody>
      </p:sp>
      <p:cxnSp>
        <p:nvCxnSpPr>
          <p:cNvPr id="27" name="Straight Connector 26"/>
          <p:cNvCxnSpPr>
            <a:stCxn id="25" idx="3"/>
          </p:cNvCxnSpPr>
          <p:nvPr/>
        </p:nvCxnSpPr>
        <p:spPr>
          <a:xfrm flipV="1">
            <a:off x="3276600" y="2057400"/>
            <a:ext cx="990600" cy="18466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200" y="2743200"/>
            <a:ext cx="2286000" cy="369332"/>
          </a:xfrm>
          <a:prstGeom prst="rect">
            <a:avLst/>
          </a:prstGeom>
          <a:noFill/>
        </p:spPr>
        <p:txBody>
          <a:bodyPr wrap="square" rtlCol="0">
            <a:spAutoFit/>
          </a:bodyPr>
          <a:lstStyle/>
          <a:p>
            <a:r>
              <a:rPr lang="hr-HR" b="1" dirty="0" smtClean="0"/>
              <a:t>Kidney:</a:t>
            </a:r>
            <a:r>
              <a:rPr lang="hr-HR" dirty="0" smtClean="0"/>
              <a:t> amyloidosis</a:t>
            </a:r>
            <a:endParaRPr lang="en-US" dirty="0"/>
          </a:p>
        </p:txBody>
      </p:sp>
      <p:cxnSp>
        <p:nvCxnSpPr>
          <p:cNvPr id="30" name="Straight Connector 29"/>
          <p:cNvCxnSpPr/>
          <p:nvPr/>
        </p:nvCxnSpPr>
        <p:spPr>
          <a:xfrm flipV="1">
            <a:off x="2971800" y="2514600"/>
            <a:ext cx="1371600" cy="4572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1000" y="3429000"/>
            <a:ext cx="1981200" cy="369332"/>
          </a:xfrm>
          <a:prstGeom prst="rect">
            <a:avLst/>
          </a:prstGeom>
          <a:noFill/>
        </p:spPr>
        <p:txBody>
          <a:bodyPr wrap="square" rtlCol="0">
            <a:spAutoFit/>
          </a:bodyPr>
          <a:lstStyle/>
          <a:p>
            <a:r>
              <a:rPr lang="hr-HR" b="1" dirty="0" smtClean="0"/>
              <a:t>Gut:</a:t>
            </a:r>
            <a:r>
              <a:rPr lang="hr-HR" dirty="0" smtClean="0"/>
              <a:t> amyloidosis</a:t>
            </a:r>
            <a:endParaRPr lang="en-US" dirty="0"/>
          </a:p>
        </p:txBody>
      </p:sp>
      <p:cxnSp>
        <p:nvCxnSpPr>
          <p:cNvPr id="37" name="Straight Connector 36"/>
          <p:cNvCxnSpPr>
            <a:endCxn id="38" idx="1"/>
          </p:cNvCxnSpPr>
          <p:nvPr/>
        </p:nvCxnSpPr>
        <p:spPr>
          <a:xfrm>
            <a:off x="4572000" y="1219200"/>
            <a:ext cx="1447800" cy="1084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019800" y="1143001"/>
            <a:ext cx="2981356" cy="369332"/>
          </a:xfrm>
          <a:prstGeom prst="rect">
            <a:avLst/>
          </a:prstGeom>
          <a:noFill/>
        </p:spPr>
        <p:txBody>
          <a:bodyPr wrap="square" rtlCol="0">
            <a:spAutoFit/>
          </a:bodyPr>
          <a:lstStyle/>
          <a:p>
            <a:r>
              <a:rPr lang="hr-HR" b="1" dirty="0" smtClean="0"/>
              <a:t>Salivary glands:</a:t>
            </a:r>
            <a:r>
              <a:rPr lang="hr-HR" dirty="0" smtClean="0"/>
              <a:t> Sjögrenov sy</a:t>
            </a:r>
            <a:endParaRPr lang="en-US" dirty="0"/>
          </a:p>
        </p:txBody>
      </p:sp>
      <p:cxnSp>
        <p:nvCxnSpPr>
          <p:cNvPr id="40" name="Straight Connector 39"/>
          <p:cNvCxnSpPr>
            <a:stCxn id="33" idx="3"/>
          </p:cNvCxnSpPr>
          <p:nvPr/>
        </p:nvCxnSpPr>
        <p:spPr>
          <a:xfrm flipV="1">
            <a:off x="2362200" y="2971800"/>
            <a:ext cx="1905000" cy="64186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1000" y="3962401"/>
            <a:ext cx="3048000" cy="646331"/>
          </a:xfrm>
          <a:prstGeom prst="rect">
            <a:avLst/>
          </a:prstGeom>
          <a:noFill/>
        </p:spPr>
        <p:txBody>
          <a:bodyPr wrap="square" rtlCol="0">
            <a:spAutoFit/>
          </a:bodyPr>
          <a:lstStyle/>
          <a:p>
            <a:r>
              <a:rPr lang="hr-HR" b="1" dirty="0" smtClean="0"/>
              <a:t>Bone marrow: </a:t>
            </a:r>
            <a:r>
              <a:rPr lang="hr-HR" dirty="0" smtClean="0"/>
              <a:t>anemia, thrombocytosis, neutropenia</a:t>
            </a:r>
            <a:endParaRPr lang="en-US" dirty="0"/>
          </a:p>
        </p:txBody>
      </p:sp>
      <p:sp>
        <p:nvSpPr>
          <p:cNvPr id="45" name="TextBox 44"/>
          <p:cNvSpPr txBox="1"/>
          <p:nvPr/>
        </p:nvSpPr>
        <p:spPr>
          <a:xfrm>
            <a:off x="6096000" y="3352800"/>
            <a:ext cx="2895600" cy="646331"/>
          </a:xfrm>
          <a:prstGeom prst="rect">
            <a:avLst/>
          </a:prstGeom>
          <a:noFill/>
        </p:spPr>
        <p:txBody>
          <a:bodyPr wrap="square" rtlCol="0">
            <a:spAutoFit/>
          </a:bodyPr>
          <a:lstStyle/>
          <a:p>
            <a:r>
              <a:rPr lang="hr-HR" b="1" dirty="0" smtClean="0"/>
              <a:t>Vessels</a:t>
            </a:r>
            <a:r>
              <a:rPr lang="hr-HR" dirty="0" smtClean="0"/>
              <a:t>: accelerated atherosclerosis</a:t>
            </a:r>
            <a:endParaRPr lang="en-US" dirty="0"/>
          </a:p>
        </p:txBody>
      </p:sp>
      <p:sp>
        <p:nvSpPr>
          <p:cNvPr id="18" name="TextBox 17"/>
          <p:cNvSpPr txBox="1"/>
          <p:nvPr/>
        </p:nvSpPr>
        <p:spPr>
          <a:xfrm>
            <a:off x="381000" y="4724400"/>
            <a:ext cx="2743200" cy="646331"/>
          </a:xfrm>
          <a:prstGeom prst="rect">
            <a:avLst/>
          </a:prstGeom>
          <a:noFill/>
        </p:spPr>
        <p:txBody>
          <a:bodyPr wrap="square" rtlCol="0">
            <a:spAutoFit/>
          </a:bodyPr>
          <a:lstStyle/>
          <a:p>
            <a:r>
              <a:rPr lang="hr-HR" b="1" dirty="0" smtClean="0"/>
              <a:t>Nerves: </a:t>
            </a:r>
          </a:p>
          <a:p>
            <a:r>
              <a:rPr lang="hr-HR" dirty="0" smtClean="0"/>
              <a:t>mononeuritis multiplex</a:t>
            </a:r>
            <a:endParaRPr lang="en-US" dirty="0"/>
          </a:p>
        </p:txBody>
      </p:sp>
      <p:cxnSp>
        <p:nvCxnSpPr>
          <p:cNvPr id="20" name="Straight Connector 19"/>
          <p:cNvCxnSpPr/>
          <p:nvPr/>
        </p:nvCxnSpPr>
        <p:spPr>
          <a:xfrm>
            <a:off x="2895600" y="5105400"/>
            <a:ext cx="12954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029200" y="4876800"/>
            <a:ext cx="9906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96000" y="4648200"/>
            <a:ext cx="2209800" cy="369332"/>
          </a:xfrm>
          <a:prstGeom prst="rect">
            <a:avLst/>
          </a:prstGeom>
          <a:noFill/>
        </p:spPr>
        <p:txBody>
          <a:bodyPr wrap="square" rtlCol="0">
            <a:spAutoFit/>
          </a:bodyPr>
          <a:lstStyle/>
          <a:p>
            <a:r>
              <a:rPr lang="hr-HR" b="1" dirty="0" smtClean="0"/>
              <a:t>Skin:</a:t>
            </a:r>
            <a:r>
              <a:rPr lang="hr-HR" dirty="0" smtClean="0"/>
              <a:t> ulcers, vasculitis</a:t>
            </a:r>
            <a:endParaRPr lang="en-US" dirty="0"/>
          </a:p>
        </p:txBody>
      </p:sp>
      <p:sp>
        <p:nvSpPr>
          <p:cNvPr id="34" name="TextBox 33"/>
          <p:cNvSpPr txBox="1"/>
          <p:nvPr/>
        </p:nvSpPr>
        <p:spPr>
          <a:xfrm>
            <a:off x="457200" y="1"/>
            <a:ext cx="7772400" cy="707886"/>
          </a:xfrm>
          <a:prstGeom prst="rect">
            <a:avLst/>
          </a:prstGeom>
          <a:noFill/>
        </p:spPr>
        <p:txBody>
          <a:bodyPr wrap="square" rtlCol="0">
            <a:spAutoFit/>
          </a:bodyPr>
          <a:lstStyle/>
          <a:p>
            <a:pPr algn="ctr"/>
            <a:r>
              <a:rPr lang="hr-HR" sz="4000" dirty="0" smtClean="0">
                <a:solidFill>
                  <a:srgbClr val="0070C0"/>
                </a:solidFill>
              </a:rPr>
              <a:t>Extraarticular involvement in RA</a:t>
            </a:r>
          </a:p>
        </p:txBody>
      </p:sp>
      <p:cxnSp>
        <p:nvCxnSpPr>
          <p:cNvPr id="36" name="Straight Connector 35"/>
          <p:cNvCxnSpPr/>
          <p:nvPr/>
        </p:nvCxnSpPr>
        <p:spPr>
          <a:xfrm>
            <a:off x="5029200" y="3886200"/>
            <a:ext cx="1066800" cy="3048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096000" y="4038600"/>
            <a:ext cx="2743200" cy="369332"/>
          </a:xfrm>
          <a:prstGeom prst="rect">
            <a:avLst/>
          </a:prstGeom>
          <a:noFill/>
        </p:spPr>
        <p:txBody>
          <a:bodyPr wrap="square" rtlCol="0">
            <a:spAutoFit/>
          </a:bodyPr>
          <a:lstStyle/>
          <a:p>
            <a:r>
              <a:rPr lang="hr-HR" b="1" dirty="0" smtClean="0"/>
              <a:t>Muscles:</a:t>
            </a:r>
            <a:r>
              <a:rPr lang="hr-HR" dirty="0" smtClean="0"/>
              <a:t> myopathy, Cachexia</a:t>
            </a:r>
            <a:endParaRPr lang="en-US" dirty="0"/>
          </a:p>
        </p:txBody>
      </p:sp>
      <p:sp>
        <p:nvSpPr>
          <p:cNvPr id="26" name="Rectangle 25"/>
          <p:cNvSpPr/>
          <p:nvPr/>
        </p:nvSpPr>
        <p:spPr>
          <a:xfrm>
            <a:off x="304800" y="6400800"/>
            <a:ext cx="8534400" cy="313932"/>
          </a:xfrm>
          <a:prstGeom prst="rect">
            <a:avLst/>
          </a:prstGeom>
        </p:spPr>
        <p:txBody>
          <a:bodyPr wrap="square">
            <a:spAutoFit/>
          </a:bodyPr>
          <a:lstStyle/>
          <a:p>
            <a:pPr marL="381000" indent="-381000" algn="r">
              <a:lnSpc>
                <a:spcPct val="80000"/>
              </a:lnSpc>
              <a:buFont typeface="Arial" pitchFamily="34" charset="0"/>
              <a:buNone/>
            </a:pPr>
            <a:r>
              <a:rPr lang="hr-HR" dirty="0" smtClean="0"/>
              <a:t>*Turesson C, i sur. J Rheumatol. 2008;35:179-80.</a:t>
            </a:r>
            <a:endParaRPr lang="hr-H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hr-HR" dirty="0" smtClean="0">
                <a:solidFill>
                  <a:srgbClr val="0070C0"/>
                </a:solidFill>
              </a:rPr>
              <a:t>Rheumatoid nodules</a:t>
            </a:r>
            <a:endParaRPr lang="en-US" dirty="0">
              <a:solidFill>
                <a:srgbClr val="0070C0"/>
              </a:solidFill>
            </a:endParaRPr>
          </a:p>
        </p:txBody>
      </p:sp>
      <p:sp>
        <p:nvSpPr>
          <p:cNvPr id="3" name="Content Placeholder 2"/>
          <p:cNvSpPr>
            <a:spLocks noGrp="1"/>
          </p:cNvSpPr>
          <p:nvPr>
            <p:ph sz="quarter" idx="1"/>
          </p:nvPr>
        </p:nvSpPr>
        <p:spPr>
          <a:xfrm>
            <a:off x="457200" y="1295400"/>
            <a:ext cx="8229600" cy="4830763"/>
          </a:xfrm>
        </p:spPr>
        <p:txBody>
          <a:bodyPr/>
          <a:lstStyle/>
          <a:p>
            <a:r>
              <a:rPr lang="hr-HR" dirty="0" smtClean="0"/>
              <a:t>Arround 25% RA patients</a:t>
            </a:r>
            <a:endParaRPr lang="en-US" dirty="0"/>
          </a:p>
        </p:txBody>
      </p:sp>
      <p:pic>
        <p:nvPicPr>
          <p:cNvPr id="3075" name="Picture 3" descr="D:\slike pac\DSC08472.JPG"/>
          <p:cNvPicPr>
            <a:picLocks noChangeAspect="1" noChangeArrowheads="1"/>
          </p:cNvPicPr>
          <p:nvPr/>
        </p:nvPicPr>
        <p:blipFill>
          <a:blip r:embed="rId3" cstate="print"/>
          <a:srcRect l="23333" t="27081" r="18333"/>
          <a:stretch>
            <a:fillRect/>
          </a:stretch>
        </p:blipFill>
        <p:spPr bwMode="auto">
          <a:xfrm>
            <a:off x="914400" y="1828800"/>
            <a:ext cx="3886200" cy="2667000"/>
          </a:xfrm>
          <a:prstGeom prst="rect">
            <a:avLst/>
          </a:prstGeom>
          <a:noFill/>
        </p:spPr>
      </p:pic>
      <p:pic>
        <p:nvPicPr>
          <p:cNvPr id="3077" name="Picture 5" descr="Rheumatoid arthritis nodules on elbow"/>
          <p:cNvPicPr>
            <a:picLocks noChangeAspect="1" noChangeArrowheads="1"/>
          </p:cNvPicPr>
          <p:nvPr/>
        </p:nvPicPr>
        <p:blipFill>
          <a:blip r:embed="rId4" cstate="print"/>
          <a:srcRect/>
          <a:stretch>
            <a:fillRect/>
          </a:stretch>
        </p:blipFill>
        <p:spPr bwMode="auto">
          <a:xfrm>
            <a:off x="1066800" y="4267200"/>
            <a:ext cx="3657601" cy="2590800"/>
          </a:xfrm>
          <a:prstGeom prst="rect">
            <a:avLst/>
          </a:prstGeom>
          <a:noFill/>
        </p:spPr>
      </p:pic>
      <p:pic>
        <p:nvPicPr>
          <p:cNvPr id="3079" name="Picture 7" descr="http://www.scielo.br/img/revistas/jbpneu/v35n9/en_a17fig02.jpg"/>
          <p:cNvPicPr>
            <a:picLocks noChangeAspect="1" noChangeArrowheads="1"/>
          </p:cNvPicPr>
          <p:nvPr/>
        </p:nvPicPr>
        <p:blipFill>
          <a:blip r:embed="rId5" cstate="print"/>
          <a:srcRect b="11111"/>
          <a:stretch>
            <a:fillRect/>
          </a:stretch>
        </p:blipFill>
        <p:spPr bwMode="auto">
          <a:xfrm>
            <a:off x="5029200" y="1905000"/>
            <a:ext cx="3962400" cy="3048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0.gstatic.com/images?q=tbn:ANd9GcQtPiplM-cKFSt-LbedunI94ShAM4tCVnyKhyZCkmHuk4bm_yQd8A"/>
          <p:cNvPicPr>
            <a:picLocks noChangeAspect="1" noChangeArrowheads="1"/>
          </p:cNvPicPr>
          <p:nvPr/>
        </p:nvPicPr>
        <p:blipFill>
          <a:blip r:embed="rId2" cstate="print"/>
          <a:srcRect/>
          <a:stretch>
            <a:fillRect/>
          </a:stretch>
        </p:blipFill>
        <p:spPr bwMode="auto">
          <a:xfrm>
            <a:off x="838200" y="2362200"/>
            <a:ext cx="3429000" cy="3352800"/>
          </a:xfrm>
          <a:prstGeom prst="rect">
            <a:avLst/>
          </a:prstGeom>
          <a:noFill/>
        </p:spPr>
      </p:pic>
      <p:pic>
        <p:nvPicPr>
          <p:cNvPr id="1028" name="Picture 4" descr="https://encrypted-tbn0.gstatic.com/images?q=tbn:ANd9GcR0i5OJEaDIQsw96YBkhvvdwZdMVceyHtiRA3CLs2_DcfetQFaovg"/>
          <p:cNvPicPr>
            <a:picLocks noChangeAspect="1" noChangeArrowheads="1"/>
          </p:cNvPicPr>
          <p:nvPr/>
        </p:nvPicPr>
        <p:blipFill>
          <a:blip r:embed="rId3" cstate="print"/>
          <a:srcRect/>
          <a:stretch>
            <a:fillRect/>
          </a:stretch>
        </p:blipFill>
        <p:spPr bwMode="auto">
          <a:xfrm>
            <a:off x="4495800" y="2362200"/>
            <a:ext cx="3505200" cy="3352800"/>
          </a:xfrm>
          <a:prstGeom prst="rect">
            <a:avLst/>
          </a:prstGeom>
          <a:noFill/>
        </p:spPr>
      </p:pic>
      <p:sp>
        <p:nvSpPr>
          <p:cNvPr id="5" name="Title 4"/>
          <p:cNvSpPr>
            <a:spLocks noGrp="1"/>
          </p:cNvSpPr>
          <p:nvPr>
            <p:ph type="title"/>
          </p:nvPr>
        </p:nvSpPr>
        <p:spPr/>
        <p:txBody>
          <a:bodyPr>
            <a:normAutofit/>
          </a:bodyPr>
          <a:lstStyle/>
          <a:p>
            <a:r>
              <a:rPr lang="hr-HR" dirty="0" smtClean="0">
                <a:solidFill>
                  <a:srgbClr val="0070C0"/>
                </a:solidFill>
              </a:rPr>
              <a:t>Inerstitial lung disease</a:t>
            </a:r>
            <a:endParaRPr lang="en-US" dirty="0">
              <a:solidFill>
                <a:srgbClr val="0070C0"/>
              </a:solidFill>
            </a:endParaRPr>
          </a:p>
        </p:txBody>
      </p:sp>
      <p:sp>
        <p:nvSpPr>
          <p:cNvPr id="7" name="Content Placeholder 6"/>
          <p:cNvSpPr>
            <a:spLocks noGrp="1"/>
          </p:cNvSpPr>
          <p:nvPr>
            <p:ph sz="quarter" idx="1"/>
          </p:nvPr>
        </p:nvSpPr>
        <p:spPr/>
        <p:txBody>
          <a:bodyPr/>
          <a:lstStyle/>
          <a:p>
            <a:r>
              <a:rPr lang="hr-HR" dirty="0" smtClean="0"/>
              <a:t>In arround 5 -10%  RA patients</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smtClean="0">
                <a:solidFill>
                  <a:srgbClr val="0070C0"/>
                </a:solidFill>
              </a:rPr>
              <a:t>Ocular inflammation in RA</a:t>
            </a:r>
            <a:endParaRPr lang="en-US" dirty="0">
              <a:solidFill>
                <a:srgbClr val="0070C0"/>
              </a:solidFill>
            </a:endParaRPr>
          </a:p>
        </p:txBody>
      </p:sp>
      <p:sp>
        <p:nvSpPr>
          <p:cNvPr id="3" name="Content Placeholder 2"/>
          <p:cNvSpPr>
            <a:spLocks noGrp="1"/>
          </p:cNvSpPr>
          <p:nvPr>
            <p:ph sz="quarter" idx="1"/>
          </p:nvPr>
        </p:nvSpPr>
        <p:spPr>
          <a:xfrm>
            <a:off x="457200" y="1371600"/>
            <a:ext cx="8229600" cy="4754563"/>
          </a:xfrm>
        </p:spPr>
        <p:txBody>
          <a:bodyPr/>
          <a:lstStyle/>
          <a:p>
            <a:r>
              <a:rPr lang="hr-HR" sz="2400" dirty="0" smtClean="0"/>
              <a:t>Scleritis, episcleritis, keratoconjuctivitis, uveitis, scleromalatia perforans</a:t>
            </a:r>
          </a:p>
          <a:p>
            <a:endParaRPr lang="en-US" dirty="0"/>
          </a:p>
        </p:txBody>
      </p:sp>
      <p:pic>
        <p:nvPicPr>
          <p:cNvPr id="43010" name="Picture 2" descr="http://cms.revoptom.com/osc/105444/figure1.jpg"/>
          <p:cNvPicPr>
            <a:picLocks noChangeAspect="1" noChangeArrowheads="1"/>
          </p:cNvPicPr>
          <p:nvPr/>
        </p:nvPicPr>
        <p:blipFill>
          <a:blip r:embed="rId2" cstate="print"/>
          <a:srcRect/>
          <a:stretch>
            <a:fillRect/>
          </a:stretch>
        </p:blipFill>
        <p:spPr bwMode="auto">
          <a:xfrm>
            <a:off x="609600" y="2514600"/>
            <a:ext cx="4286250" cy="2981326"/>
          </a:xfrm>
          <a:prstGeom prst="rect">
            <a:avLst/>
          </a:prstGeom>
          <a:noFill/>
        </p:spPr>
      </p:pic>
      <p:pic>
        <p:nvPicPr>
          <p:cNvPr id="43012" name="Picture 4" descr="https://encrypted-tbn0.gstatic.com/images?q=tbn:ANd9GcQ9o6u9dM5qcXjTc2aTHp6_vMsZY6msTHNwKLehNJVRdkQGNOB1"/>
          <p:cNvPicPr>
            <a:picLocks noChangeAspect="1" noChangeArrowheads="1"/>
          </p:cNvPicPr>
          <p:nvPr/>
        </p:nvPicPr>
        <p:blipFill>
          <a:blip r:embed="rId3" cstate="print"/>
          <a:srcRect/>
          <a:stretch>
            <a:fillRect/>
          </a:stretch>
        </p:blipFill>
        <p:spPr bwMode="auto">
          <a:xfrm>
            <a:off x="5791200" y="2590800"/>
            <a:ext cx="2552700" cy="1790701"/>
          </a:xfrm>
          <a:prstGeom prst="rect">
            <a:avLst/>
          </a:prstGeom>
          <a:noFill/>
        </p:spPr>
      </p:pic>
      <p:pic>
        <p:nvPicPr>
          <p:cNvPr id="43014" name="Picture 6" descr="http://www.physio-pedia.com/images/e/e9/Uveitis.jpg"/>
          <p:cNvPicPr>
            <a:picLocks noChangeAspect="1" noChangeArrowheads="1"/>
          </p:cNvPicPr>
          <p:nvPr/>
        </p:nvPicPr>
        <p:blipFill>
          <a:blip r:embed="rId4" cstate="print"/>
          <a:srcRect/>
          <a:stretch>
            <a:fillRect/>
          </a:stretch>
        </p:blipFill>
        <p:spPr bwMode="auto">
          <a:xfrm>
            <a:off x="5257800" y="4572000"/>
            <a:ext cx="2600325" cy="1504951"/>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solidFill>
                  <a:srgbClr val="0070C0"/>
                </a:solidFill>
              </a:rPr>
              <a:t>Polyserositis</a:t>
            </a:r>
            <a:endParaRPr lang="en-US" dirty="0">
              <a:solidFill>
                <a:srgbClr val="0070C0"/>
              </a:solidFill>
            </a:endParaRPr>
          </a:p>
        </p:txBody>
      </p:sp>
      <p:sp>
        <p:nvSpPr>
          <p:cNvPr id="3" name="Content Placeholder 2"/>
          <p:cNvSpPr>
            <a:spLocks noGrp="1"/>
          </p:cNvSpPr>
          <p:nvPr>
            <p:ph sz="quarter" idx="1"/>
          </p:nvPr>
        </p:nvSpPr>
        <p:spPr>
          <a:xfrm>
            <a:off x="457200" y="1447800"/>
            <a:ext cx="8229600" cy="4678363"/>
          </a:xfrm>
        </p:spPr>
        <p:txBody>
          <a:bodyPr>
            <a:normAutofit/>
          </a:bodyPr>
          <a:lstStyle/>
          <a:p>
            <a:r>
              <a:rPr lang="hr-HR" sz="2400" dirty="0" smtClean="0"/>
              <a:t>Effusion in pleural or pericardial cavity - 5-10% RA patients</a:t>
            </a:r>
            <a:endParaRPr lang="en-US" sz="2400" dirty="0"/>
          </a:p>
        </p:txBody>
      </p:sp>
      <p:pic>
        <p:nvPicPr>
          <p:cNvPr id="2052" name="Picture 4" descr="http://intensivecare.hsnet.nsw.gov.au/five/images/pleural%20effusion%20CXR%202.jpg"/>
          <p:cNvPicPr>
            <a:picLocks noChangeAspect="1" noChangeArrowheads="1"/>
          </p:cNvPicPr>
          <p:nvPr/>
        </p:nvPicPr>
        <p:blipFill>
          <a:blip r:embed="rId2" cstate="print"/>
          <a:srcRect/>
          <a:stretch>
            <a:fillRect/>
          </a:stretch>
        </p:blipFill>
        <p:spPr bwMode="auto">
          <a:xfrm>
            <a:off x="4495800" y="2362200"/>
            <a:ext cx="4286250" cy="4029076"/>
          </a:xfrm>
          <a:prstGeom prst="rect">
            <a:avLst/>
          </a:prstGeom>
          <a:noFill/>
        </p:spPr>
      </p:pic>
      <p:pic>
        <p:nvPicPr>
          <p:cNvPr id="2054" name="Picture 6" descr="http://rheumatology.oxfordjournals.org/content/44/12/1581/F1.large.jpg"/>
          <p:cNvPicPr>
            <a:picLocks noChangeAspect="1" noChangeArrowheads="1"/>
          </p:cNvPicPr>
          <p:nvPr/>
        </p:nvPicPr>
        <p:blipFill>
          <a:blip r:embed="rId3" cstate="print"/>
          <a:srcRect/>
          <a:stretch>
            <a:fillRect/>
          </a:stretch>
        </p:blipFill>
        <p:spPr bwMode="auto">
          <a:xfrm>
            <a:off x="304800" y="2362200"/>
            <a:ext cx="4060911" cy="424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solidFill>
                  <a:srgbClr val="2B67AF"/>
                </a:solidFill>
                <a:latin typeface="Helvetica" pitchFamily="34" charset="0"/>
              </a:rPr>
              <a:t>Cells of the Immune System</a:t>
            </a:r>
          </a:p>
        </p:txBody>
      </p:sp>
      <p:sp>
        <p:nvSpPr>
          <p:cNvPr id="10243" name="Rectangle 4"/>
          <p:cNvSpPr>
            <a:spLocks noGrp="1" noChangeArrowheads="1"/>
          </p:cNvSpPr>
          <p:nvPr>
            <p:ph idx="1"/>
          </p:nvPr>
        </p:nvSpPr>
        <p:spPr/>
        <p:txBody>
          <a:bodyPr/>
          <a:lstStyle/>
          <a:p>
            <a:pPr eaLnBrk="1" hangingPunct="1"/>
            <a:endParaRPr lang="en-US" sz="1600" smtClean="0">
              <a:solidFill>
                <a:srgbClr val="000000"/>
              </a:solidFill>
            </a:endParaRPr>
          </a:p>
          <a:p>
            <a:pPr eaLnBrk="1" hangingPunct="1"/>
            <a:endParaRPr lang="en-US" sz="1600" smtClean="0">
              <a:solidFill>
                <a:srgbClr val="000000"/>
              </a:solidFill>
            </a:endParaRPr>
          </a:p>
          <a:p>
            <a:pPr eaLnBrk="1" hangingPunct="1"/>
            <a:endParaRPr lang="en-US" sz="1600" smtClean="0">
              <a:solidFill>
                <a:srgbClr val="000000"/>
              </a:solidFill>
            </a:endParaRPr>
          </a:p>
          <a:p>
            <a:pPr eaLnBrk="1" hangingPunct="1"/>
            <a:endParaRPr lang="en-US" sz="1600" smtClean="0">
              <a:solidFill>
                <a:srgbClr val="000000"/>
              </a:solidFill>
            </a:endParaRPr>
          </a:p>
          <a:p>
            <a:pPr eaLnBrk="1" hangingPunct="1">
              <a:buFont typeface="Wingdings" pitchFamily="2" charset="2"/>
              <a:buNone/>
            </a:pPr>
            <a:endParaRPr lang="en-US" sz="2400" i="1" smtClean="0">
              <a:solidFill>
                <a:srgbClr val="53408A"/>
              </a:solidFill>
            </a:endParaRPr>
          </a:p>
          <a:p>
            <a:pPr eaLnBrk="1" hangingPunct="1"/>
            <a:endParaRPr lang="en-US" sz="2400" i="1" smtClean="0">
              <a:solidFill>
                <a:srgbClr val="53408A"/>
              </a:solidFill>
            </a:endParaRPr>
          </a:p>
          <a:p>
            <a:pPr eaLnBrk="1" hangingPunct="1"/>
            <a:endParaRPr lang="en-US" sz="1600" smtClean="0">
              <a:solidFill>
                <a:srgbClr val="000000"/>
              </a:solidFill>
            </a:endParaRPr>
          </a:p>
          <a:p>
            <a:pPr eaLnBrk="1" hangingPunct="1"/>
            <a:endParaRPr lang="en-US" sz="1600" smtClean="0">
              <a:solidFill>
                <a:srgbClr val="000000"/>
              </a:solidFill>
            </a:endParaRPr>
          </a:p>
          <a:p>
            <a:pPr eaLnBrk="1" hangingPunct="1"/>
            <a:endParaRPr lang="en-US" sz="1600" smtClean="0">
              <a:solidFill>
                <a:srgbClr val="000000"/>
              </a:solidFill>
            </a:endParaRPr>
          </a:p>
          <a:p>
            <a:pPr eaLnBrk="1" hangingPunct="1"/>
            <a:endParaRPr lang="en-US" sz="1600" smtClean="0">
              <a:solidFill>
                <a:srgbClr val="53408A"/>
              </a:solidFill>
              <a:latin typeface="Arial" charset="0"/>
            </a:endParaRPr>
          </a:p>
          <a:p>
            <a:pPr eaLnBrk="1" hangingPunct="1"/>
            <a:endParaRPr lang="en-US" sz="1600" smtClean="0">
              <a:solidFill>
                <a:srgbClr val="53408A"/>
              </a:solidFill>
              <a:latin typeface="Arial" charset="0"/>
            </a:endParaRPr>
          </a:p>
          <a:p>
            <a:pPr eaLnBrk="1" hangingPunct="1"/>
            <a:endParaRPr lang="en-US" sz="1600" smtClean="0">
              <a:solidFill>
                <a:srgbClr val="53408A"/>
              </a:solidFill>
              <a:latin typeface="Arial" charset="0"/>
            </a:endParaRPr>
          </a:p>
          <a:p>
            <a:pPr eaLnBrk="1" hangingPunct="1"/>
            <a:endParaRPr lang="en-US" sz="1600" smtClean="0">
              <a:solidFill>
                <a:srgbClr val="53408A"/>
              </a:solidFill>
              <a:latin typeface="Arial" charset="0"/>
            </a:endParaRPr>
          </a:p>
          <a:p>
            <a:pPr eaLnBrk="1" hangingPunct="1"/>
            <a:endParaRPr lang="en-US" smtClean="0"/>
          </a:p>
        </p:txBody>
      </p:sp>
      <p:pic>
        <p:nvPicPr>
          <p:cNvPr id="10244" name="Picture 6" descr="immunecells.jpg                                                000312B9Macintosh HD                   BC4D2864:"/>
          <p:cNvPicPr>
            <a:picLocks noChangeAspect="1" noChangeArrowheads="1"/>
          </p:cNvPicPr>
          <p:nvPr/>
        </p:nvPicPr>
        <p:blipFill>
          <a:blip r:embed="rId2" cstate="print"/>
          <a:srcRect/>
          <a:stretch>
            <a:fillRect/>
          </a:stretch>
        </p:blipFill>
        <p:spPr bwMode="auto">
          <a:xfrm>
            <a:off x="1219200" y="2071678"/>
            <a:ext cx="6324600" cy="3733800"/>
          </a:xfrm>
          <a:prstGeom prst="rect">
            <a:avLst/>
          </a:prstGeom>
          <a:noFill/>
          <a:ln w="9525">
            <a:noFill/>
            <a:miter lim="800000"/>
            <a:headEnd/>
            <a:tailEnd/>
          </a:ln>
        </p:spPr>
      </p:pic>
      <p:sp>
        <p:nvSpPr>
          <p:cNvPr id="10245" name="Rectangle 7"/>
          <p:cNvSpPr>
            <a:spLocks noChangeArrowheads="1"/>
          </p:cNvSpPr>
          <p:nvPr/>
        </p:nvSpPr>
        <p:spPr bwMode="auto">
          <a:xfrm>
            <a:off x="2139950" y="5892800"/>
            <a:ext cx="3702050" cy="366713"/>
          </a:xfrm>
          <a:prstGeom prst="rect">
            <a:avLst/>
          </a:prstGeom>
          <a:noFill/>
          <a:ln w="9525">
            <a:noFill/>
            <a:miter lim="800000"/>
            <a:headEnd/>
            <a:tailEnd/>
          </a:ln>
        </p:spPr>
        <p:txBody>
          <a:bodyPr wrap="none">
            <a:spAutoFit/>
          </a:bodyPr>
          <a:lstStyle/>
          <a:p>
            <a:r>
              <a:rPr lang="en-US" sz="1800"/>
              <a:t>Source:  http://www.biologymad.com/</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B67AF"/>
                </a:solidFill>
              </a:rPr>
              <a:t>Rheumatoid </a:t>
            </a:r>
            <a:r>
              <a:rPr lang="en-US" dirty="0" err="1" smtClean="0">
                <a:solidFill>
                  <a:srgbClr val="2B67AF"/>
                </a:solidFill>
              </a:rPr>
              <a:t>vasculitis</a:t>
            </a:r>
            <a:endParaRPr lang="en-US" dirty="0">
              <a:solidFill>
                <a:srgbClr val="2B67AF"/>
              </a:solidFill>
            </a:endParaRPr>
          </a:p>
        </p:txBody>
      </p:sp>
      <p:sp>
        <p:nvSpPr>
          <p:cNvPr id="3" name="Content Placeholder 2"/>
          <p:cNvSpPr>
            <a:spLocks noGrp="1"/>
          </p:cNvSpPr>
          <p:nvPr>
            <p:ph sz="quarter" idx="1"/>
          </p:nvPr>
        </p:nvSpPr>
        <p:spPr>
          <a:xfrm>
            <a:off x="457200" y="1600200"/>
            <a:ext cx="4953000" cy="4525963"/>
          </a:xfrm>
        </p:spPr>
        <p:txBody>
          <a:bodyPr/>
          <a:lstStyle/>
          <a:p>
            <a:pPr>
              <a:lnSpc>
                <a:spcPct val="150000"/>
              </a:lnSpc>
            </a:pPr>
            <a:r>
              <a:rPr lang="hr-HR" sz="2400" dirty="0" smtClean="0"/>
              <a:t> </a:t>
            </a:r>
            <a:r>
              <a:rPr lang="en-US" sz="2400" dirty="0" smtClean="0"/>
              <a:t>Difficult form o</a:t>
            </a:r>
            <a:r>
              <a:rPr lang="hr-HR" sz="2400" dirty="0" smtClean="0"/>
              <a:t>f</a:t>
            </a:r>
            <a:r>
              <a:rPr lang="en-US" sz="2400" dirty="0" smtClean="0"/>
              <a:t> the disease</a:t>
            </a:r>
          </a:p>
          <a:p>
            <a:pPr>
              <a:lnSpc>
                <a:spcPct val="150000"/>
              </a:lnSpc>
            </a:pPr>
            <a:r>
              <a:rPr lang="en-US" sz="2400" dirty="0" smtClean="0"/>
              <a:t>Require treatment with </a:t>
            </a:r>
            <a:r>
              <a:rPr lang="en-US" sz="2400" dirty="0" err="1" smtClean="0"/>
              <a:t>cytostatics</a:t>
            </a:r>
            <a:r>
              <a:rPr lang="en-US" sz="2400" dirty="0" smtClean="0"/>
              <a:t> and immunosuppressant</a:t>
            </a:r>
            <a:r>
              <a:rPr lang="hr-HR" sz="2400" dirty="0" smtClean="0"/>
              <a:t>s</a:t>
            </a:r>
            <a:endParaRPr lang="en-US" dirty="0"/>
          </a:p>
        </p:txBody>
      </p:sp>
      <p:pic>
        <p:nvPicPr>
          <p:cNvPr id="4" name="Picture 2" descr="D:\RA\vaskulitis u RA.jpg"/>
          <p:cNvPicPr>
            <a:picLocks noChangeAspect="1" noChangeArrowheads="1"/>
          </p:cNvPicPr>
          <p:nvPr/>
        </p:nvPicPr>
        <p:blipFill>
          <a:blip r:embed="rId2" cstate="print"/>
          <a:srcRect l="26008" t="3367" r="24746" b="10768"/>
          <a:stretch>
            <a:fillRect/>
          </a:stretch>
        </p:blipFill>
        <p:spPr bwMode="auto">
          <a:xfrm>
            <a:off x="5410200" y="1447800"/>
            <a:ext cx="2895600" cy="44196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smtClean="0">
                <a:solidFill>
                  <a:srgbClr val="2B67AF"/>
                </a:solidFill>
              </a:rPr>
              <a:t>Laboratory features of RA</a:t>
            </a:r>
            <a:endParaRPr lang="en-US" dirty="0">
              <a:solidFill>
                <a:srgbClr val="2B67AF"/>
              </a:solidFill>
            </a:endParaRPr>
          </a:p>
        </p:txBody>
      </p:sp>
      <p:sp>
        <p:nvSpPr>
          <p:cNvPr id="3" name="Content Placeholder 2"/>
          <p:cNvSpPr>
            <a:spLocks noGrp="1"/>
          </p:cNvSpPr>
          <p:nvPr>
            <p:ph sz="quarter" idx="1"/>
          </p:nvPr>
        </p:nvSpPr>
        <p:spPr/>
        <p:txBody>
          <a:bodyPr>
            <a:normAutofit/>
          </a:bodyPr>
          <a:lstStyle/>
          <a:p>
            <a:r>
              <a:rPr lang="hr-HR" sz="3200" b="1" dirty="0" smtClean="0">
                <a:solidFill>
                  <a:srgbClr val="0070C0"/>
                </a:solidFill>
              </a:rPr>
              <a:t>Non specific</a:t>
            </a:r>
          </a:p>
          <a:p>
            <a:r>
              <a:rPr lang="hr-HR" sz="2400" dirty="0" smtClean="0"/>
              <a:t>Acute phase reactants: 	ESR ↑, CRP↑	fibrinogen ↑ 		serum amiloid A ↑ 	Complement ↑</a:t>
            </a:r>
          </a:p>
          <a:p>
            <a:r>
              <a:rPr lang="hr-HR" sz="2400" dirty="0" smtClean="0"/>
              <a:t>Leucocytosis</a:t>
            </a:r>
          </a:p>
          <a:p>
            <a:r>
              <a:rPr lang="hr-HR" sz="2400" dirty="0" smtClean="0"/>
              <a:t>Thrombocytosis</a:t>
            </a:r>
          </a:p>
          <a:p>
            <a:r>
              <a:rPr lang="hr-HR" sz="2400" dirty="0" smtClean="0"/>
              <a:t>Normocytic anemia</a:t>
            </a:r>
          </a:p>
          <a:p>
            <a:r>
              <a:rPr lang="hr-HR" sz="2400" dirty="0" smtClean="0"/>
              <a:t>ANA (10-30%)</a:t>
            </a:r>
          </a:p>
          <a:p>
            <a:endParaRPr lang="hr-HR" dirty="0" smtClean="0"/>
          </a:p>
          <a:p>
            <a:endParaRPr lang="en-US" dirty="0"/>
          </a:p>
        </p:txBody>
      </p:sp>
      <p:sp>
        <p:nvSpPr>
          <p:cNvPr id="4" name="Content Placeholder 3"/>
          <p:cNvSpPr>
            <a:spLocks noGrp="1"/>
          </p:cNvSpPr>
          <p:nvPr>
            <p:ph sz="quarter" idx="2"/>
          </p:nvPr>
        </p:nvSpPr>
        <p:spPr/>
        <p:txBody>
          <a:bodyPr>
            <a:normAutofit/>
          </a:bodyPr>
          <a:lstStyle/>
          <a:p>
            <a:r>
              <a:rPr lang="hr-HR" sz="3200" b="1" dirty="0" smtClean="0">
                <a:solidFill>
                  <a:srgbClr val="0070C0"/>
                </a:solidFill>
              </a:rPr>
              <a:t>Specific</a:t>
            </a:r>
          </a:p>
          <a:p>
            <a:r>
              <a:rPr lang="hr-HR" sz="2400" dirty="0" smtClean="0"/>
              <a:t>RF (rheumatoid factor)</a:t>
            </a:r>
          </a:p>
          <a:p>
            <a:r>
              <a:rPr lang="hr-HR" sz="2400" dirty="0" smtClean="0"/>
              <a:t>antiCCP (anti-cyclic citrullinated peptide antibodies)</a:t>
            </a:r>
          </a:p>
        </p:txBody>
      </p:sp>
      <p:sp>
        <p:nvSpPr>
          <p:cNvPr id="5" name="Rectangle 4"/>
          <p:cNvSpPr/>
          <p:nvPr/>
        </p:nvSpPr>
        <p:spPr>
          <a:xfrm>
            <a:off x="2286000" y="2759586"/>
            <a:ext cx="4572000" cy="464871"/>
          </a:xfrm>
          <a:prstGeom prst="rect">
            <a:avLst/>
          </a:prstGeom>
        </p:spPr>
        <p:txBody>
          <a:bodyPr>
            <a:spAutoFit/>
          </a:bodyPr>
          <a:lstStyle/>
          <a:p>
            <a:pPr>
              <a:lnSpc>
                <a:spcPct val="150000"/>
              </a:lnSpc>
              <a:buFont typeface="Arial" pitchFamily="34" charset="0"/>
              <a:buChar char="•"/>
            </a:pPr>
            <a:endParaRPr lang="hr-HR"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solidFill>
                  <a:srgbClr val="0070C0"/>
                </a:solidFill>
              </a:rPr>
              <a:t>Treatment of RA</a:t>
            </a:r>
            <a:endParaRPr lang="en-US" dirty="0">
              <a:solidFill>
                <a:srgbClr val="0070C0"/>
              </a:solidFill>
            </a:endParaRPr>
          </a:p>
        </p:txBody>
      </p:sp>
      <p:sp>
        <p:nvSpPr>
          <p:cNvPr id="3" name="Content Placeholder 2"/>
          <p:cNvSpPr>
            <a:spLocks noGrp="1"/>
          </p:cNvSpPr>
          <p:nvPr>
            <p:ph sz="quarter" idx="1"/>
          </p:nvPr>
        </p:nvSpPr>
        <p:spPr>
          <a:xfrm>
            <a:off x="457200" y="1600200"/>
            <a:ext cx="8153400" cy="4525963"/>
          </a:xfrm>
        </p:spPr>
        <p:txBody>
          <a:bodyPr>
            <a:normAutofit/>
          </a:bodyPr>
          <a:lstStyle/>
          <a:p>
            <a:r>
              <a:rPr lang="hr-HR" sz="2400" dirty="0" smtClean="0"/>
              <a:t>NSAIDS</a:t>
            </a:r>
          </a:p>
          <a:p>
            <a:r>
              <a:rPr lang="hr-HR" sz="2400" dirty="0" smtClean="0"/>
              <a:t>Glucocorticoids (“bridging” therapy)</a:t>
            </a:r>
          </a:p>
          <a:p>
            <a:r>
              <a:rPr lang="hr-HR" sz="2400" dirty="0" smtClean="0">
                <a:solidFill>
                  <a:srgbClr val="0070C0"/>
                </a:solidFill>
              </a:rPr>
              <a:t>Disease modifiing antirheumatic drugs </a:t>
            </a:r>
            <a:r>
              <a:rPr lang="hr-HR" sz="2400" dirty="0" smtClean="0">
                <a:solidFill>
                  <a:srgbClr val="0070C0"/>
                </a:solidFill>
              </a:rPr>
              <a:t>(DMARDs): methotrexate, leflunomide,  antimalarials, sulphasalazine</a:t>
            </a:r>
          </a:p>
          <a:p>
            <a:r>
              <a:rPr lang="hr-HR" sz="2400" dirty="0" smtClean="0"/>
              <a:t>Immunosupressants (</a:t>
            </a:r>
            <a:r>
              <a:rPr lang="hr-HR" sz="2400" dirty="0" smtClean="0"/>
              <a:t>azatioprin, cyclosporin)</a:t>
            </a:r>
          </a:p>
          <a:p>
            <a:r>
              <a:rPr lang="hr-HR" sz="2400" dirty="0" smtClean="0"/>
              <a:t>Cytotoxic drugs (cyclophosfamid)</a:t>
            </a:r>
          </a:p>
          <a:p>
            <a:r>
              <a:rPr lang="hr-HR" sz="2400" dirty="0" smtClean="0"/>
              <a:t>Biologic drugs</a:t>
            </a:r>
          </a:p>
          <a:p>
            <a:r>
              <a:rPr lang="hr-HR" sz="2400" dirty="0" smtClean="0"/>
              <a:t>Surgery (synoviectomy, joint replacement)</a:t>
            </a:r>
          </a:p>
          <a:p>
            <a:endParaRPr lang="hr-HR" sz="2400" dirty="0" smtClean="0"/>
          </a:p>
          <a:p>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4143375" y="1120775"/>
            <a:ext cx="4391025" cy="5375275"/>
          </a:xfrm>
          <a:prstGeom prst="rect">
            <a:avLst/>
          </a:prstGeom>
          <a:noFill/>
          <a:ln w="9525">
            <a:noFill/>
            <a:miter lim="800000"/>
            <a:headEnd/>
            <a:tailEnd/>
          </a:ln>
        </p:spPr>
      </p:pic>
      <p:sp>
        <p:nvSpPr>
          <p:cNvPr id="53251" name="Text Box 3"/>
          <p:cNvSpPr txBox="1">
            <a:spLocks noChangeArrowheads="1"/>
          </p:cNvSpPr>
          <p:nvPr/>
        </p:nvSpPr>
        <p:spPr bwMode="auto">
          <a:xfrm>
            <a:off x="5105400" y="3671925"/>
            <a:ext cx="533400" cy="539700"/>
          </a:xfrm>
          <a:prstGeom prst="rect">
            <a:avLst/>
          </a:prstGeom>
          <a:noFill/>
          <a:ln w="9525">
            <a:noFill/>
            <a:miter lim="800000"/>
            <a:headEnd/>
            <a:tailEnd/>
          </a:ln>
        </p:spPr>
        <p:txBody>
          <a:bodyPr wrap="square" bIns="46800" anchor="ctr">
            <a:spAutoFit/>
          </a:bodyPr>
          <a:lstStyle/>
          <a:p>
            <a:pPr algn="ctr" eaLnBrk="1" hangingPunct="1"/>
            <a:endParaRPr lang="de-DE" sz="1000" b="1" dirty="0">
              <a:solidFill>
                <a:schemeClr val="bg2"/>
              </a:solidFill>
              <a:latin typeface="Arial Narrow" pitchFamily="34" charset="0"/>
            </a:endParaRPr>
          </a:p>
          <a:p>
            <a:pPr algn="ctr" eaLnBrk="1" hangingPunct="1"/>
            <a:r>
              <a:rPr lang="de-DE" sz="1000" b="1" dirty="0">
                <a:solidFill>
                  <a:schemeClr val="bg2"/>
                </a:solidFill>
                <a:latin typeface="Arial Narrow" pitchFamily="34" charset="0"/>
              </a:rPr>
              <a:t> </a:t>
            </a:r>
            <a:r>
              <a:rPr lang="de-DE" sz="900" b="1" dirty="0" smtClean="0">
                <a:solidFill>
                  <a:schemeClr val="bg2"/>
                </a:solidFill>
                <a:latin typeface="Arial Narrow" pitchFamily="34" charset="0"/>
              </a:rPr>
              <a:t>I</a:t>
            </a:r>
            <a:r>
              <a:rPr lang="hr-HR" sz="900" b="1" dirty="0" smtClean="0">
                <a:solidFill>
                  <a:schemeClr val="tx1">
                    <a:lumMod val="65000"/>
                    <a:lumOff val="35000"/>
                  </a:schemeClr>
                </a:solidFill>
                <a:latin typeface="Arial Narrow" pitchFamily="34" charset="0"/>
              </a:rPr>
              <a:t>IL-6</a:t>
            </a:r>
            <a:r>
              <a:rPr lang="de-DE" sz="900" b="1" dirty="0" smtClean="0">
                <a:solidFill>
                  <a:schemeClr val="bg2"/>
                </a:solidFill>
                <a:latin typeface="Arial Narrow" pitchFamily="34" charset="0"/>
              </a:rPr>
              <a:t>L- </a:t>
            </a:r>
            <a:r>
              <a:rPr lang="de-DE" sz="900" b="1" dirty="0">
                <a:solidFill>
                  <a:schemeClr val="bg2"/>
                </a:solidFill>
                <a:latin typeface="Arial Narrow" pitchFamily="34" charset="0"/>
              </a:rPr>
              <a:t>6</a:t>
            </a:r>
            <a:endParaRPr lang="de-AT" sz="900" b="1" dirty="0">
              <a:solidFill>
                <a:schemeClr val="bg2"/>
              </a:solidFill>
              <a:latin typeface="Arial Narrow" pitchFamily="34" charset="0"/>
            </a:endParaRPr>
          </a:p>
        </p:txBody>
      </p:sp>
      <p:grpSp>
        <p:nvGrpSpPr>
          <p:cNvPr id="2" name="Group 18"/>
          <p:cNvGrpSpPr>
            <a:grpSpLocks/>
          </p:cNvGrpSpPr>
          <p:nvPr/>
        </p:nvGrpSpPr>
        <p:grpSpPr bwMode="auto">
          <a:xfrm>
            <a:off x="457201" y="3009901"/>
            <a:ext cx="4495801" cy="800094"/>
            <a:chOff x="-3189565" y="3277551"/>
            <a:chExt cx="4496065" cy="799428"/>
          </a:xfrm>
        </p:grpSpPr>
        <p:sp>
          <p:nvSpPr>
            <p:cNvPr id="53265" name="Text Box 6"/>
            <p:cNvSpPr txBox="1">
              <a:spLocks noChangeArrowheads="1"/>
            </p:cNvSpPr>
            <p:nvPr/>
          </p:nvSpPr>
          <p:spPr bwMode="auto">
            <a:xfrm>
              <a:off x="-3189565" y="3277551"/>
              <a:ext cx="3227578" cy="784177"/>
            </a:xfrm>
            <a:prstGeom prst="rect">
              <a:avLst/>
            </a:prstGeom>
            <a:noFill/>
            <a:ln w="28575">
              <a:solidFill>
                <a:srgbClr val="99FF33"/>
              </a:solidFill>
              <a:miter lim="800000"/>
              <a:headEnd/>
              <a:tailEnd/>
            </a:ln>
          </p:spPr>
          <p:txBody>
            <a:bodyPr wrap="square">
              <a:spAutoFit/>
            </a:bodyPr>
            <a:lstStyle/>
            <a:p>
              <a:pPr>
                <a:spcBef>
                  <a:spcPct val="50000"/>
                </a:spcBef>
              </a:pPr>
              <a:r>
                <a:rPr lang="en-US" b="1" dirty="0" smtClean="0">
                  <a:latin typeface="Arial" pitchFamily="34" charset="0"/>
                  <a:cs typeface="Arial" pitchFamily="34" charset="0"/>
                </a:rPr>
                <a:t>TNF</a:t>
              </a:r>
              <a:r>
                <a:rPr lang="el-GR" b="1" dirty="0" smtClean="0">
                  <a:latin typeface="Arial" pitchFamily="34" charset="0"/>
                  <a:cs typeface="Arial" pitchFamily="34" charset="0"/>
                </a:rPr>
                <a:t>α</a:t>
              </a:r>
              <a:r>
                <a:rPr lang="en-US" b="1" dirty="0" smtClean="0">
                  <a:latin typeface="Arial" pitchFamily="34" charset="0"/>
                  <a:cs typeface="Arial" pitchFamily="34" charset="0"/>
                </a:rPr>
                <a:t>/ </a:t>
              </a:r>
              <a:r>
                <a:rPr lang="en-US" b="1" dirty="0">
                  <a:latin typeface="Arial" pitchFamily="34" charset="0"/>
                  <a:cs typeface="Arial" pitchFamily="34" charset="0"/>
                </a:rPr>
                <a:t>INF, ETN, ADA, </a:t>
              </a:r>
              <a:r>
                <a:rPr lang="en-US" b="1" dirty="0" smtClean="0">
                  <a:latin typeface="Arial" pitchFamily="34" charset="0"/>
                  <a:cs typeface="Arial" pitchFamily="34" charset="0"/>
                </a:rPr>
                <a:t>GO</a:t>
              </a:r>
              <a:endParaRPr lang="hr-HR" b="1" dirty="0" smtClean="0">
                <a:latin typeface="Arial" pitchFamily="34" charset="0"/>
                <a:cs typeface="Arial" pitchFamily="34" charset="0"/>
              </a:endParaRPr>
            </a:p>
            <a:p>
              <a:pPr>
                <a:spcBef>
                  <a:spcPct val="50000"/>
                </a:spcBef>
              </a:pPr>
              <a:r>
                <a:rPr lang="hr-HR" b="1" dirty="0" smtClean="0">
                  <a:latin typeface="Arial" pitchFamily="34" charset="0"/>
                  <a:cs typeface="Arial" pitchFamily="34" charset="0"/>
                </a:rPr>
                <a:t>IL-1/Anakinra</a:t>
              </a:r>
              <a:endParaRPr lang="en-US" b="1" dirty="0" smtClean="0">
                <a:latin typeface="Arial" pitchFamily="34" charset="0"/>
                <a:cs typeface="Arial" pitchFamily="34" charset="0"/>
              </a:endParaRPr>
            </a:p>
          </p:txBody>
        </p:sp>
        <p:sp>
          <p:nvSpPr>
            <p:cNvPr id="53266" name="Line 7"/>
            <p:cNvSpPr>
              <a:spLocks noChangeShapeType="1"/>
            </p:cNvSpPr>
            <p:nvPr/>
          </p:nvSpPr>
          <p:spPr bwMode="auto">
            <a:xfrm>
              <a:off x="38013" y="3629820"/>
              <a:ext cx="1268487" cy="447159"/>
            </a:xfrm>
            <a:prstGeom prst="line">
              <a:avLst/>
            </a:prstGeom>
            <a:noFill/>
            <a:ln w="38100">
              <a:solidFill>
                <a:srgbClr val="99FF33"/>
              </a:solidFill>
              <a:round/>
              <a:headEnd/>
              <a:tailEnd type="triangle" w="med" len="med"/>
            </a:ln>
          </p:spPr>
          <p:txBody>
            <a:bodyPr wrap="square">
              <a:spAutoFit/>
            </a:bodyPr>
            <a:lstStyle/>
            <a:p>
              <a:endParaRPr lang="en-US"/>
            </a:p>
          </p:txBody>
        </p:sp>
      </p:grpSp>
      <p:grpSp>
        <p:nvGrpSpPr>
          <p:cNvPr id="3" name="Group 8"/>
          <p:cNvGrpSpPr>
            <a:grpSpLocks/>
          </p:cNvGrpSpPr>
          <p:nvPr/>
        </p:nvGrpSpPr>
        <p:grpSpPr bwMode="auto">
          <a:xfrm>
            <a:off x="1295400" y="1371600"/>
            <a:ext cx="4802188" cy="395288"/>
            <a:chOff x="-1128" y="1032"/>
            <a:chExt cx="2912" cy="249"/>
          </a:xfrm>
        </p:grpSpPr>
        <p:sp>
          <p:nvSpPr>
            <p:cNvPr id="53263" name="Text Box 9"/>
            <p:cNvSpPr txBox="1">
              <a:spLocks noChangeArrowheads="1"/>
            </p:cNvSpPr>
            <p:nvPr/>
          </p:nvSpPr>
          <p:spPr bwMode="auto">
            <a:xfrm>
              <a:off x="-1128" y="1032"/>
              <a:ext cx="1525" cy="233"/>
            </a:xfrm>
            <a:prstGeom prst="rect">
              <a:avLst/>
            </a:prstGeom>
            <a:noFill/>
            <a:ln w="28575">
              <a:solidFill>
                <a:srgbClr val="00B7A5"/>
              </a:solidFill>
              <a:miter lim="800000"/>
              <a:headEnd/>
              <a:tailEnd/>
            </a:ln>
          </p:spPr>
          <p:txBody>
            <a:bodyPr wrap="square">
              <a:spAutoFit/>
            </a:bodyPr>
            <a:lstStyle/>
            <a:p>
              <a:pPr>
                <a:spcBef>
                  <a:spcPct val="50000"/>
                </a:spcBef>
              </a:pPr>
              <a:r>
                <a:rPr lang="en-US" b="1" dirty="0">
                  <a:latin typeface="Arial" pitchFamily="34" charset="0"/>
                  <a:cs typeface="Arial" pitchFamily="34" charset="0"/>
                </a:rPr>
                <a:t>CTLA-4Ig / </a:t>
              </a:r>
              <a:r>
                <a:rPr lang="en-US" b="1" dirty="0" err="1">
                  <a:latin typeface="Arial" pitchFamily="34" charset="0"/>
                  <a:cs typeface="Arial" pitchFamily="34" charset="0"/>
                </a:rPr>
                <a:t>abatacept</a:t>
              </a:r>
              <a:endParaRPr lang="en-US" b="1" dirty="0">
                <a:latin typeface="Arial" pitchFamily="34" charset="0"/>
                <a:cs typeface="Arial" pitchFamily="34" charset="0"/>
              </a:endParaRPr>
            </a:p>
          </p:txBody>
        </p:sp>
        <p:sp>
          <p:nvSpPr>
            <p:cNvPr id="53264" name="Line 10"/>
            <p:cNvSpPr>
              <a:spLocks noChangeShapeType="1"/>
            </p:cNvSpPr>
            <p:nvPr/>
          </p:nvSpPr>
          <p:spPr bwMode="auto">
            <a:xfrm>
              <a:off x="397" y="1176"/>
              <a:ext cx="1387" cy="105"/>
            </a:xfrm>
            <a:prstGeom prst="line">
              <a:avLst/>
            </a:prstGeom>
            <a:noFill/>
            <a:ln w="38100">
              <a:solidFill>
                <a:srgbClr val="00B7A5"/>
              </a:solidFill>
              <a:round/>
              <a:headEnd/>
              <a:tailEnd type="triangle" w="med" len="med"/>
            </a:ln>
          </p:spPr>
          <p:txBody>
            <a:bodyPr wrap="square">
              <a:spAutoFit/>
            </a:bodyPr>
            <a:lstStyle/>
            <a:p>
              <a:endParaRPr lang="en-US"/>
            </a:p>
          </p:txBody>
        </p:sp>
      </p:grpSp>
      <p:grpSp>
        <p:nvGrpSpPr>
          <p:cNvPr id="4" name="Group 17"/>
          <p:cNvGrpSpPr>
            <a:grpSpLocks/>
          </p:cNvGrpSpPr>
          <p:nvPr/>
        </p:nvGrpSpPr>
        <p:grpSpPr bwMode="auto">
          <a:xfrm>
            <a:off x="914400" y="2209800"/>
            <a:ext cx="7423150" cy="638174"/>
            <a:chOff x="-2316291" y="2486728"/>
            <a:chExt cx="7040680" cy="637471"/>
          </a:xfrm>
        </p:grpSpPr>
        <p:sp>
          <p:nvSpPr>
            <p:cNvPr id="53261" name="Text Box 12"/>
            <p:cNvSpPr txBox="1">
              <a:spLocks noChangeArrowheads="1"/>
            </p:cNvSpPr>
            <p:nvPr/>
          </p:nvSpPr>
          <p:spPr bwMode="auto">
            <a:xfrm>
              <a:off x="-2316291" y="2486728"/>
              <a:ext cx="2529586" cy="368925"/>
            </a:xfrm>
            <a:prstGeom prst="rect">
              <a:avLst/>
            </a:prstGeom>
            <a:noFill/>
            <a:ln w="28575">
              <a:solidFill>
                <a:srgbClr val="B760F9"/>
              </a:solidFill>
              <a:miter lim="800000"/>
              <a:headEnd/>
              <a:tailEnd/>
            </a:ln>
          </p:spPr>
          <p:txBody>
            <a:bodyPr wrap="square">
              <a:spAutoFit/>
            </a:bodyPr>
            <a:lstStyle/>
            <a:p>
              <a:pPr>
                <a:spcBef>
                  <a:spcPct val="50000"/>
                </a:spcBef>
              </a:pPr>
              <a:r>
                <a:rPr lang="en-US" b="1" dirty="0">
                  <a:latin typeface="Arial" pitchFamily="34" charset="0"/>
                  <a:cs typeface="Arial" pitchFamily="34" charset="0"/>
                </a:rPr>
                <a:t>Anti-CD20 / </a:t>
              </a:r>
              <a:r>
                <a:rPr lang="en-US" b="1" dirty="0" err="1">
                  <a:latin typeface="Arial" pitchFamily="34" charset="0"/>
                  <a:cs typeface="Arial" pitchFamily="34" charset="0"/>
                </a:rPr>
                <a:t>rituximab</a:t>
              </a:r>
              <a:endParaRPr lang="en-US" b="1" dirty="0">
                <a:latin typeface="Arial" pitchFamily="34" charset="0"/>
                <a:cs typeface="Arial" pitchFamily="34" charset="0"/>
              </a:endParaRPr>
            </a:p>
          </p:txBody>
        </p:sp>
        <p:sp>
          <p:nvSpPr>
            <p:cNvPr id="53262" name="Line 13"/>
            <p:cNvSpPr>
              <a:spLocks noChangeShapeType="1"/>
            </p:cNvSpPr>
            <p:nvPr/>
          </p:nvSpPr>
          <p:spPr bwMode="auto">
            <a:xfrm>
              <a:off x="213295" y="2715075"/>
              <a:ext cx="4511094" cy="409124"/>
            </a:xfrm>
            <a:prstGeom prst="line">
              <a:avLst/>
            </a:prstGeom>
            <a:noFill/>
            <a:ln w="38100">
              <a:solidFill>
                <a:srgbClr val="B760F9"/>
              </a:solidFill>
              <a:round/>
              <a:headEnd/>
              <a:tailEnd type="triangle" w="med" len="med"/>
            </a:ln>
          </p:spPr>
          <p:txBody>
            <a:bodyPr wrap="square">
              <a:spAutoFit/>
            </a:bodyPr>
            <a:lstStyle/>
            <a:p>
              <a:endParaRPr lang="en-US"/>
            </a:p>
          </p:txBody>
        </p:sp>
      </p:grpSp>
      <p:sp>
        <p:nvSpPr>
          <p:cNvPr id="53255" name="Text Box 14"/>
          <p:cNvSpPr txBox="1">
            <a:spLocks noChangeArrowheads="1"/>
          </p:cNvSpPr>
          <p:nvPr/>
        </p:nvSpPr>
        <p:spPr bwMode="auto">
          <a:xfrm>
            <a:off x="457200" y="249239"/>
            <a:ext cx="8382000" cy="584775"/>
          </a:xfrm>
          <a:prstGeom prst="rect">
            <a:avLst/>
          </a:prstGeom>
          <a:noFill/>
          <a:ln w="9525">
            <a:noFill/>
            <a:miter lim="800000"/>
            <a:headEnd/>
            <a:tailEnd/>
          </a:ln>
        </p:spPr>
        <p:txBody>
          <a:bodyPr wrap="square">
            <a:spAutoFit/>
          </a:bodyPr>
          <a:lstStyle/>
          <a:p>
            <a:pPr algn="ctr"/>
            <a:r>
              <a:rPr lang="hr-HR" sz="3200" dirty="0" smtClean="0">
                <a:solidFill>
                  <a:srgbClr val="0070C0"/>
                </a:solidFill>
                <a:latin typeface="Arial" pitchFamily="34" charset="0"/>
                <a:cs typeface="Arial" pitchFamily="34" charset="0"/>
              </a:rPr>
              <a:t>Biologics sites of action in RA</a:t>
            </a:r>
            <a:endParaRPr lang="en-US" sz="3200" dirty="0">
              <a:solidFill>
                <a:srgbClr val="0070C0"/>
              </a:solidFill>
              <a:latin typeface="Arial" pitchFamily="34" charset="0"/>
              <a:cs typeface="Arial" pitchFamily="34" charset="0"/>
            </a:endParaRPr>
          </a:p>
        </p:txBody>
      </p:sp>
      <p:grpSp>
        <p:nvGrpSpPr>
          <p:cNvPr id="5" name="Group 19"/>
          <p:cNvGrpSpPr>
            <a:grpSpLocks/>
          </p:cNvGrpSpPr>
          <p:nvPr/>
        </p:nvGrpSpPr>
        <p:grpSpPr bwMode="auto">
          <a:xfrm>
            <a:off x="685800" y="4038600"/>
            <a:ext cx="4800600" cy="914400"/>
            <a:chOff x="-2960688" y="4217415"/>
            <a:chExt cx="4800600" cy="914673"/>
          </a:xfrm>
        </p:grpSpPr>
        <p:sp>
          <p:nvSpPr>
            <p:cNvPr id="53259" name="Text Box 12"/>
            <p:cNvSpPr txBox="1">
              <a:spLocks noChangeArrowheads="1"/>
            </p:cNvSpPr>
            <p:nvPr/>
          </p:nvSpPr>
          <p:spPr bwMode="auto">
            <a:xfrm>
              <a:off x="-2960688" y="4762646"/>
              <a:ext cx="3048000" cy="369442"/>
            </a:xfrm>
            <a:prstGeom prst="rect">
              <a:avLst/>
            </a:prstGeom>
            <a:noFill/>
            <a:ln w="28575">
              <a:solidFill>
                <a:srgbClr val="B760F9"/>
              </a:solidFill>
              <a:miter lim="800000"/>
              <a:headEnd/>
              <a:tailEnd/>
            </a:ln>
          </p:spPr>
          <p:txBody>
            <a:bodyPr wrap="square">
              <a:spAutoFit/>
            </a:bodyPr>
            <a:lstStyle/>
            <a:p>
              <a:pPr>
                <a:spcBef>
                  <a:spcPct val="50000"/>
                </a:spcBef>
              </a:pPr>
              <a:r>
                <a:rPr lang="en-US" b="1" dirty="0" smtClean="0">
                  <a:latin typeface="Arial" pitchFamily="34" charset="0"/>
                  <a:cs typeface="Arial" pitchFamily="34" charset="0"/>
                </a:rPr>
                <a:t>IL-6 </a:t>
              </a:r>
              <a:r>
                <a:rPr lang="en-US" b="1" dirty="0">
                  <a:latin typeface="Arial" pitchFamily="34" charset="0"/>
                  <a:cs typeface="Arial" pitchFamily="34" charset="0"/>
                </a:rPr>
                <a:t>receptor/ </a:t>
              </a:r>
              <a:r>
                <a:rPr lang="hr-HR" b="1" dirty="0" smtClean="0">
                  <a:latin typeface="Arial" pitchFamily="34" charset="0"/>
                  <a:cs typeface="Arial" pitchFamily="34" charset="0"/>
                </a:rPr>
                <a:t>T</a:t>
              </a:r>
              <a:r>
                <a:rPr lang="en-US" b="1" dirty="0" err="1" smtClean="0">
                  <a:latin typeface="Arial" pitchFamily="34" charset="0"/>
                  <a:cs typeface="Arial" pitchFamily="34" charset="0"/>
                </a:rPr>
                <a:t>ocilizumab</a:t>
              </a:r>
              <a:endParaRPr lang="en-US" b="1" dirty="0">
                <a:latin typeface="Arial" pitchFamily="34" charset="0"/>
                <a:cs typeface="Arial" pitchFamily="34" charset="0"/>
              </a:endParaRPr>
            </a:p>
          </p:txBody>
        </p:sp>
        <p:sp>
          <p:nvSpPr>
            <p:cNvPr id="53260" name="Line 13"/>
            <p:cNvSpPr>
              <a:spLocks noChangeShapeType="1"/>
            </p:cNvSpPr>
            <p:nvPr/>
          </p:nvSpPr>
          <p:spPr bwMode="auto">
            <a:xfrm flipV="1">
              <a:off x="87312" y="4217415"/>
              <a:ext cx="1752600" cy="773899"/>
            </a:xfrm>
            <a:prstGeom prst="line">
              <a:avLst/>
            </a:prstGeom>
            <a:noFill/>
            <a:ln w="38100">
              <a:solidFill>
                <a:srgbClr val="B760F9"/>
              </a:solidFill>
              <a:round/>
              <a:headEnd/>
              <a:tailEnd type="triangle" w="med" len="med"/>
            </a:ln>
          </p:spPr>
          <p:txBody>
            <a:bodyPr wrap="square">
              <a:spAutoFit/>
            </a:bodyPr>
            <a:lstStyle/>
            <a:p>
              <a:endParaRPr lang="en-US"/>
            </a:p>
          </p:txBody>
        </p:sp>
      </p:grpSp>
      <p:sp>
        <p:nvSpPr>
          <p:cNvPr id="53257" name="Footer Placeholder 17"/>
          <p:cNvSpPr txBox="1">
            <a:spLocks noGrp="1"/>
          </p:cNvSpPr>
          <p:nvPr/>
        </p:nvSpPr>
        <p:spPr bwMode="auto">
          <a:xfrm>
            <a:off x="0" y="6248400"/>
            <a:ext cx="5486400" cy="609600"/>
          </a:xfrm>
          <a:prstGeom prst="rect">
            <a:avLst/>
          </a:prstGeom>
          <a:noFill/>
          <a:ln w="9525">
            <a:noFill/>
            <a:miter lim="800000"/>
            <a:headEnd/>
            <a:tailEnd/>
          </a:ln>
        </p:spPr>
        <p:txBody>
          <a:bodyPr anchor="ctr"/>
          <a:lstStyle/>
          <a:p>
            <a:pPr eaLnBrk="1" hangingPunct="1"/>
            <a:r>
              <a:rPr lang="de-DE" sz="1400" dirty="0">
                <a:latin typeface="Arial" pitchFamily="34" charset="0"/>
                <a:cs typeface="Arial" pitchFamily="34" charset="0"/>
              </a:rPr>
              <a:t>Smolen JS, </a:t>
            </a:r>
            <a:r>
              <a:rPr lang="hr-HR" sz="1400" dirty="0" smtClean="0">
                <a:latin typeface="Arial" pitchFamily="34" charset="0"/>
                <a:cs typeface="Arial" pitchFamily="34" charset="0"/>
              </a:rPr>
              <a:t>i sur</a:t>
            </a:r>
            <a:r>
              <a:rPr lang="de-DE" sz="1400" dirty="0" smtClean="0">
                <a:latin typeface="Arial" pitchFamily="34" charset="0"/>
                <a:cs typeface="Arial" pitchFamily="34" charset="0"/>
              </a:rPr>
              <a:t>.</a:t>
            </a:r>
            <a:r>
              <a:rPr lang="de-DE" sz="1400" i="1" dirty="0" smtClean="0">
                <a:latin typeface="Arial" pitchFamily="34" charset="0"/>
                <a:cs typeface="Arial" pitchFamily="34" charset="0"/>
              </a:rPr>
              <a:t> </a:t>
            </a:r>
            <a:r>
              <a:rPr lang="de-DE" sz="1400" i="1" dirty="0">
                <a:latin typeface="Arial" pitchFamily="34" charset="0"/>
                <a:cs typeface="Arial" pitchFamily="34" charset="0"/>
              </a:rPr>
              <a:t>Nature Rev Drug Disc.</a:t>
            </a:r>
            <a:r>
              <a:rPr lang="de-DE" sz="1400" dirty="0">
                <a:latin typeface="Arial" pitchFamily="34" charset="0"/>
                <a:cs typeface="Arial" pitchFamily="34" charset="0"/>
              </a:rPr>
              <a:t> 2003;2:473-488.</a:t>
            </a:r>
            <a:endParaRPr lang="en-US" sz="1400" dirty="0">
              <a:latin typeface="Arial" pitchFamily="34" charset="0"/>
              <a:cs typeface="Arial" pitchFamily="34" charset="0"/>
            </a:endParaRPr>
          </a:p>
        </p:txBody>
      </p:sp>
      <p:sp>
        <p:nvSpPr>
          <p:cNvPr id="53258" name="Footer Placeholder 17"/>
          <p:cNvSpPr txBox="1">
            <a:spLocks noGrp="1"/>
          </p:cNvSpPr>
          <p:nvPr/>
        </p:nvSpPr>
        <p:spPr bwMode="auto">
          <a:xfrm>
            <a:off x="0" y="5486400"/>
            <a:ext cx="4143375" cy="838200"/>
          </a:xfrm>
          <a:prstGeom prst="rect">
            <a:avLst/>
          </a:prstGeom>
          <a:noFill/>
          <a:ln w="9525">
            <a:noFill/>
            <a:miter lim="800000"/>
            <a:headEnd/>
            <a:tailEnd/>
          </a:ln>
        </p:spPr>
        <p:txBody>
          <a:bodyPr anchor="ctr"/>
          <a:lstStyle/>
          <a:p>
            <a:pPr eaLnBrk="1" hangingPunct="1"/>
            <a:r>
              <a:rPr lang="de-DE" sz="1400" dirty="0">
                <a:latin typeface="Arial" pitchFamily="34" charset="0"/>
                <a:cs typeface="Arial" pitchFamily="34" charset="0"/>
              </a:rPr>
              <a:t>ADA, </a:t>
            </a:r>
            <a:r>
              <a:rPr lang="de-DE" sz="1400" dirty="0" smtClean="0">
                <a:latin typeface="Arial" pitchFamily="34" charset="0"/>
                <a:cs typeface="Arial" pitchFamily="34" charset="0"/>
              </a:rPr>
              <a:t>adalimumab; </a:t>
            </a:r>
            <a:r>
              <a:rPr lang="de-DE" sz="1400" dirty="0">
                <a:latin typeface="Arial" pitchFamily="34" charset="0"/>
                <a:cs typeface="Arial" pitchFamily="34" charset="0"/>
              </a:rPr>
              <a:t>CTLA-4, cytotoxic T-lymphocyte antigen 4; IL, interleukin; INF, interferon; ETN, etanercept; GO, golimumab; TNF, tumor necrosis factor.</a:t>
            </a:r>
            <a:endParaRPr lang="en-US" sz="1400" dirty="0">
              <a:latin typeface="Arial" pitchFamily="34" charset="0"/>
              <a:cs typeface="Arial" pitchFamily="34" charset="0"/>
            </a:endParaRPr>
          </a:p>
        </p:txBody>
      </p:sp>
      <p:sp>
        <p:nvSpPr>
          <p:cNvPr id="30" name="Rectangle 29"/>
          <p:cNvSpPr/>
          <p:nvPr/>
        </p:nvSpPr>
        <p:spPr>
          <a:xfrm>
            <a:off x="838200" y="3810000"/>
            <a:ext cx="4648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solidFill>
                  <a:srgbClr val="2B67AF"/>
                </a:solidFill>
              </a:rPr>
              <a:t>Sjögren’s syndrome</a:t>
            </a:r>
            <a:endParaRPr lang="en-US" dirty="0">
              <a:solidFill>
                <a:srgbClr val="2B67AF"/>
              </a:solidFill>
            </a:endParaRPr>
          </a:p>
        </p:txBody>
      </p:sp>
      <p:sp>
        <p:nvSpPr>
          <p:cNvPr id="3" name="Content Placeholder 2"/>
          <p:cNvSpPr>
            <a:spLocks noGrp="1"/>
          </p:cNvSpPr>
          <p:nvPr>
            <p:ph sz="quarter" idx="1"/>
          </p:nvPr>
        </p:nvSpPr>
        <p:spPr/>
        <p:txBody>
          <a:bodyPr/>
          <a:lstStyle/>
          <a:p>
            <a:r>
              <a:rPr lang="hr-HR" dirty="0" smtClean="0"/>
              <a:t>Chronic slowly progressive autoimmune disease featured by lymphocytic infiltration of exocrine glands</a:t>
            </a:r>
          </a:p>
          <a:p>
            <a:r>
              <a:rPr lang="hr-HR" dirty="0" smtClean="0"/>
              <a:t>Leads </a:t>
            </a:r>
            <a:r>
              <a:rPr lang="hr-HR" dirty="0" smtClean="0"/>
              <a:t>to </a:t>
            </a:r>
            <a:r>
              <a:rPr lang="hr-HR" dirty="0" smtClean="0"/>
              <a:t>destruction of exocrine glands: salivary and lacrimal glands</a:t>
            </a:r>
          </a:p>
        </p:txBody>
      </p:sp>
      <p:pic>
        <p:nvPicPr>
          <p:cNvPr id="4" name="Picture 3" descr="images.jpg"/>
          <p:cNvPicPr>
            <a:picLocks noChangeAspect="1"/>
          </p:cNvPicPr>
          <p:nvPr/>
        </p:nvPicPr>
        <p:blipFill>
          <a:blip r:embed="rId2" cstate="print"/>
          <a:srcRect/>
          <a:stretch>
            <a:fillRect/>
          </a:stretch>
        </p:blipFill>
        <p:spPr bwMode="auto">
          <a:xfrm>
            <a:off x="2571736" y="3500438"/>
            <a:ext cx="4143375" cy="28225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hr-HR" dirty="0" smtClean="0">
                <a:solidFill>
                  <a:srgbClr val="2B67AF"/>
                </a:solidFill>
              </a:rPr>
              <a:t>Epidemiology </a:t>
            </a:r>
            <a:endParaRPr lang="hr-HR" dirty="0">
              <a:solidFill>
                <a:srgbClr val="2B67AF"/>
              </a:solidFill>
            </a:endParaRPr>
          </a:p>
        </p:txBody>
      </p:sp>
      <p:sp>
        <p:nvSpPr>
          <p:cNvPr id="4099" name="Content Placeholder 2"/>
          <p:cNvSpPr>
            <a:spLocks noGrp="1"/>
          </p:cNvSpPr>
          <p:nvPr>
            <p:ph idx="1"/>
          </p:nvPr>
        </p:nvSpPr>
        <p:spPr/>
        <p:txBody>
          <a:bodyPr>
            <a:normAutofit/>
          </a:bodyPr>
          <a:lstStyle/>
          <a:p>
            <a:pPr>
              <a:defRPr/>
            </a:pPr>
            <a:r>
              <a:rPr lang="hr-HR" sz="2800" dirty="0" smtClean="0"/>
              <a:t>Mainly affects middle aged woman, may occur in all ages</a:t>
            </a:r>
          </a:p>
          <a:p>
            <a:pPr eaLnBrk="1" hangingPunct="1">
              <a:defRPr/>
            </a:pPr>
            <a:r>
              <a:rPr lang="hr-HR" sz="2800" dirty="0" smtClean="0"/>
              <a:t>Incidence 1-2/1 000 000/year</a:t>
            </a:r>
          </a:p>
          <a:p>
            <a:pPr eaLnBrk="1" hangingPunct="1">
              <a:defRPr/>
            </a:pPr>
            <a:r>
              <a:rPr lang="hr-HR" sz="2800" dirty="0" smtClean="0"/>
              <a:t>Prevalence: 1-3%</a:t>
            </a:r>
          </a:p>
          <a:p>
            <a:pPr eaLnBrk="1" hangingPunct="1">
              <a:defRPr/>
            </a:pPr>
            <a:r>
              <a:rPr lang="hr-HR" sz="2800" dirty="0" smtClean="0"/>
              <a:t>Often associated with malignant, mostly lymphoproliferative diseases</a:t>
            </a:r>
          </a:p>
          <a:p>
            <a:pPr eaLnBrk="1" hangingPunct="1">
              <a:defRPr/>
            </a:pPr>
            <a:r>
              <a:rPr lang="hr-HR" sz="2800" dirty="0" smtClean="0"/>
              <a:t>30% RA have secondary SS</a:t>
            </a:r>
            <a:endParaRPr lang="hr-HR" sz="1200" b="1"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rigin-ars.els-cdn.com/content/image/1-s2.0-S1521694204000361-gr2.gif">
            <a:hlinkClick r:id="rId2"/>
          </p:cNvPr>
          <p:cNvPicPr>
            <a:picLocks noChangeAspect="1" noChangeArrowheads="1"/>
          </p:cNvPicPr>
          <p:nvPr/>
        </p:nvPicPr>
        <p:blipFill>
          <a:blip r:embed="rId3" cstate="print"/>
          <a:srcRect/>
          <a:stretch>
            <a:fillRect/>
          </a:stretch>
        </p:blipFill>
        <p:spPr bwMode="auto">
          <a:xfrm>
            <a:off x="685800" y="1981200"/>
            <a:ext cx="7924800" cy="3971925"/>
          </a:xfrm>
          <a:prstGeom prst="rect">
            <a:avLst/>
          </a:prstGeom>
          <a:noFill/>
        </p:spPr>
      </p:pic>
      <p:sp>
        <p:nvSpPr>
          <p:cNvPr id="3" name="TextBox 2"/>
          <p:cNvSpPr txBox="1"/>
          <p:nvPr/>
        </p:nvSpPr>
        <p:spPr>
          <a:xfrm>
            <a:off x="914400" y="762000"/>
            <a:ext cx="7696200" cy="707886"/>
          </a:xfrm>
          <a:prstGeom prst="rect">
            <a:avLst/>
          </a:prstGeom>
          <a:noFill/>
        </p:spPr>
        <p:txBody>
          <a:bodyPr wrap="square" rtlCol="0">
            <a:spAutoFit/>
          </a:bodyPr>
          <a:lstStyle/>
          <a:p>
            <a:pPr algn="ctr"/>
            <a:r>
              <a:rPr lang="hr-HR" sz="4000" dirty="0" smtClean="0">
                <a:solidFill>
                  <a:srgbClr val="2B67AF"/>
                </a:solidFill>
                <a:latin typeface="+mj-lt"/>
              </a:rPr>
              <a:t>Pathogenesis of SS</a:t>
            </a:r>
            <a:endParaRPr lang="en-US" sz="4000" dirty="0">
              <a:solidFill>
                <a:srgbClr val="2B67AF"/>
              </a:solidFill>
              <a:latin typeface="+mj-l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solidFill>
                  <a:srgbClr val="2B67AF"/>
                </a:solidFill>
              </a:rPr>
              <a:t>Clinical features of SS</a:t>
            </a:r>
            <a:endParaRPr lang="en-US" dirty="0">
              <a:solidFill>
                <a:srgbClr val="2B67AF"/>
              </a:solidFill>
            </a:endParaRPr>
          </a:p>
        </p:txBody>
      </p:sp>
      <p:sp>
        <p:nvSpPr>
          <p:cNvPr id="3" name="Content Placeholder 2"/>
          <p:cNvSpPr>
            <a:spLocks noGrp="1"/>
          </p:cNvSpPr>
          <p:nvPr>
            <p:ph sz="quarter" idx="1"/>
          </p:nvPr>
        </p:nvSpPr>
        <p:spPr/>
        <p:txBody>
          <a:bodyPr/>
          <a:lstStyle/>
          <a:p>
            <a:r>
              <a:rPr lang="hr-HR" dirty="0" smtClean="0"/>
              <a:t>Keratoconjuctivitis sicca</a:t>
            </a:r>
          </a:p>
          <a:p>
            <a:r>
              <a:rPr lang="hr-HR" dirty="0" smtClean="0"/>
              <a:t>Xerophtalmia (dry eye)</a:t>
            </a:r>
          </a:p>
          <a:p>
            <a:r>
              <a:rPr lang="hr-HR" dirty="0" smtClean="0"/>
              <a:t>Xerostomia (dry mouth)</a:t>
            </a:r>
          </a:p>
          <a:p>
            <a:r>
              <a:rPr lang="hr-HR" dirty="0" smtClean="0"/>
              <a:t>Enlargment of parotid glands</a:t>
            </a:r>
          </a:p>
          <a:p>
            <a:r>
              <a:rPr lang="hr-HR" dirty="0" smtClean="0"/>
              <a:t>Dry skin</a:t>
            </a:r>
          </a:p>
          <a:p>
            <a:r>
              <a:rPr lang="hr-HR" dirty="0" smtClean="0"/>
              <a:t>Dryness of respiratory tract</a:t>
            </a:r>
          </a:p>
          <a:p>
            <a:r>
              <a:rPr lang="hr-HR" dirty="0" smtClean="0"/>
              <a:t>Dryness of GI tract</a:t>
            </a:r>
          </a:p>
          <a:p>
            <a:r>
              <a:rPr lang="hr-HR" dirty="0" smtClean="0"/>
              <a:t>Genital dryness</a:t>
            </a:r>
          </a:p>
          <a:p>
            <a:r>
              <a:rPr lang="hr-HR" dirty="0" smtClean="0"/>
              <a:t>Arthralgia et arthritis</a:t>
            </a:r>
          </a:p>
          <a:p>
            <a:endParaRPr lang="hr-HR" dirty="0" smtClean="0"/>
          </a:p>
          <a:p>
            <a:endParaRPr lang="en-US" dirty="0"/>
          </a:p>
        </p:txBody>
      </p:sp>
      <p:pic>
        <p:nvPicPr>
          <p:cNvPr id="4" name="Picture 3" descr="md_01-11-0007.jpg"/>
          <p:cNvPicPr>
            <a:picLocks noChangeAspect="1"/>
          </p:cNvPicPr>
          <p:nvPr/>
        </p:nvPicPr>
        <p:blipFill>
          <a:blip r:embed="rId2" cstate="print"/>
          <a:srcRect/>
          <a:stretch>
            <a:fillRect/>
          </a:stretch>
        </p:blipFill>
        <p:spPr bwMode="auto">
          <a:xfrm>
            <a:off x="5715008" y="1500174"/>
            <a:ext cx="3171825" cy="2357437"/>
          </a:xfrm>
          <a:prstGeom prst="rect">
            <a:avLst/>
          </a:prstGeom>
          <a:noFill/>
          <a:ln w="9525">
            <a:noFill/>
            <a:miter lim="800000"/>
            <a:headEnd/>
            <a:tailEnd/>
          </a:ln>
        </p:spPr>
      </p:pic>
      <p:pic>
        <p:nvPicPr>
          <p:cNvPr id="5" name="Picture 2" descr="https://encrypted-tbn3.gstatic.com/images?q=tbn:ANd9GcSJVTh_iJoxH3cA2JPtTQ7YHzlLQEQx26upA4jUBf6oWgIf2rn5">
            <a:hlinkClick r:id="rId3"/>
          </p:cNvPr>
          <p:cNvPicPr>
            <a:picLocks noChangeAspect="1" noChangeArrowheads="1"/>
          </p:cNvPicPr>
          <p:nvPr/>
        </p:nvPicPr>
        <p:blipFill>
          <a:blip r:embed="rId4" cstate="print"/>
          <a:srcRect/>
          <a:stretch>
            <a:fillRect/>
          </a:stretch>
        </p:blipFill>
        <p:spPr bwMode="auto">
          <a:xfrm>
            <a:off x="4071934" y="4429132"/>
            <a:ext cx="2514600" cy="2000251"/>
          </a:xfrm>
          <a:prstGeom prst="rect">
            <a:avLst/>
          </a:prstGeom>
          <a:noFill/>
        </p:spPr>
      </p:pic>
      <p:pic>
        <p:nvPicPr>
          <p:cNvPr id="6" name="Picture 2" descr="C:\Users\Anco\Pictures\redeye.jpg"/>
          <p:cNvPicPr>
            <a:picLocks noChangeAspect="1" noChangeArrowheads="1"/>
          </p:cNvPicPr>
          <p:nvPr/>
        </p:nvPicPr>
        <p:blipFill>
          <a:blip r:embed="rId5" cstate="print"/>
          <a:srcRect/>
          <a:stretch>
            <a:fillRect/>
          </a:stretch>
        </p:blipFill>
        <p:spPr bwMode="auto">
          <a:xfrm>
            <a:off x="6715140" y="4429132"/>
            <a:ext cx="2285984" cy="1928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solidFill>
                  <a:srgbClr val="2B67AF"/>
                </a:solidFill>
              </a:rPr>
              <a:t>Extraglandular SS</a:t>
            </a:r>
            <a:endParaRPr lang="en-US" dirty="0">
              <a:solidFill>
                <a:srgbClr val="2B67AF"/>
              </a:solidFill>
            </a:endParaRPr>
          </a:p>
        </p:txBody>
      </p:sp>
      <p:sp>
        <p:nvSpPr>
          <p:cNvPr id="4" name="Content Placeholder 3"/>
          <p:cNvSpPr>
            <a:spLocks noGrp="1"/>
          </p:cNvSpPr>
          <p:nvPr>
            <p:ph sz="half" idx="1"/>
          </p:nvPr>
        </p:nvSpPr>
        <p:spPr>
          <a:xfrm>
            <a:off x="457200" y="1600200"/>
            <a:ext cx="4038600" cy="5029200"/>
          </a:xfrm>
        </p:spPr>
        <p:txBody>
          <a:bodyPr>
            <a:normAutofit fontScale="92500" lnSpcReduction="10000"/>
          </a:bodyPr>
          <a:lstStyle/>
          <a:p>
            <a:r>
              <a:rPr lang="hr-HR" b="1" dirty="0" smtClean="0"/>
              <a:t>Musculosceletal</a:t>
            </a:r>
          </a:p>
          <a:p>
            <a:pPr lvl="1"/>
            <a:r>
              <a:rPr lang="hr-HR" dirty="0" smtClean="0"/>
              <a:t>Myalgia</a:t>
            </a:r>
          </a:p>
          <a:p>
            <a:pPr lvl="1"/>
            <a:r>
              <a:rPr lang="hr-HR" dirty="0" smtClean="0"/>
              <a:t>Arthralgia</a:t>
            </a:r>
          </a:p>
          <a:p>
            <a:pPr lvl="1"/>
            <a:r>
              <a:rPr lang="hr-HR" dirty="0" smtClean="0"/>
              <a:t>Arthritis</a:t>
            </a:r>
          </a:p>
          <a:p>
            <a:r>
              <a:rPr lang="hr-HR" b="1" dirty="0" smtClean="0"/>
              <a:t>Respiratory system</a:t>
            </a:r>
          </a:p>
          <a:p>
            <a:pPr lvl="1"/>
            <a:r>
              <a:rPr lang="hr-HR" dirty="0" smtClean="0"/>
              <a:t>Chronic bronchiolitis</a:t>
            </a:r>
          </a:p>
          <a:p>
            <a:pPr lvl="1"/>
            <a:r>
              <a:rPr lang="hr-HR" dirty="0" smtClean="0"/>
              <a:t>ILD</a:t>
            </a:r>
          </a:p>
          <a:p>
            <a:r>
              <a:rPr lang="hr-HR" b="1" dirty="0" smtClean="0"/>
              <a:t>Gastrointestinal</a:t>
            </a:r>
          </a:p>
          <a:p>
            <a:pPr lvl="1"/>
            <a:r>
              <a:rPr lang="hr-HR" dirty="0" smtClean="0"/>
              <a:t>GERD</a:t>
            </a:r>
          </a:p>
          <a:p>
            <a:pPr lvl="1"/>
            <a:r>
              <a:rPr lang="hr-HR" dirty="0" smtClean="0"/>
              <a:t>Dysphagia</a:t>
            </a:r>
          </a:p>
          <a:p>
            <a:pPr lvl="1"/>
            <a:r>
              <a:rPr lang="hr-HR" dirty="0" smtClean="0"/>
              <a:t>Atrophic gastritis</a:t>
            </a:r>
          </a:p>
          <a:p>
            <a:pPr lvl="1"/>
            <a:r>
              <a:rPr lang="hr-HR" dirty="0" smtClean="0"/>
              <a:t>Hepatitis</a:t>
            </a:r>
          </a:p>
          <a:p>
            <a:pPr lvl="1"/>
            <a:r>
              <a:rPr lang="hr-HR" dirty="0" smtClean="0"/>
              <a:t>Liver dysfunction</a:t>
            </a:r>
            <a:endParaRPr lang="en-US" dirty="0"/>
          </a:p>
        </p:txBody>
      </p:sp>
      <p:sp>
        <p:nvSpPr>
          <p:cNvPr id="5" name="Content Placeholder 4"/>
          <p:cNvSpPr>
            <a:spLocks noGrp="1"/>
          </p:cNvSpPr>
          <p:nvPr>
            <p:ph sz="half" idx="2"/>
          </p:nvPr>
        </p:nvSpPr>
        <p:spPr>
          <a:xfrm>
            <a:off x="4648200" y="1600200"/>
            <a:ext cx="4038600" cy="5029200"/>
          </a:xfrm>
        </p:spPr>
        <p:txBody>
          <a:bodyPr>
            <a:normAutofit fontScale="92500" lnSpcReduction="10000"/>
          </a:bodyPr>
          <a:lstStyle/>
          <a:p>
            <a:r>
              <a:rPr lang="hr-HR" b="1" dirty="0" smtClean="0"/>
              <a:t>Skin and mucosa</a:t>
            </a:r>
          </a:p>
          <a:p>
            <a:pPr lvl="1"/>
            <a:r>
              <a:rPr lang="hr-HR" dirty="0" smtClean="0"/>
              <a:t>dryness</a:t>
            </a:r>
          </a:p>
          <a:p>
            <a:pPr lvl="1"/>
            <a:r>
              <a:rPr lang="hr-HR" dirty="0" smtClean="0"/>
              <a:t>Raynaud’s syndrome(20%)</a:t>
            </a:r>
          </a:p>
          <a:p>
            <a:pPr lvl="1"/>
            <a:r>
              <a:rPr lang="hr-HR" dirty="0" smtClean="0"/>
              <a:t>Vasculitis - purpura (25%)</a:t>
            </a:r>
          </a:p>
          <a:p>
            <a:r>
              <a:rPr lang="hr-HR" b="1" dirty="0" smtClean="0"/>
              <a:t>Kidneys</a:t>
            </a:r>
          </a:p>
          <a:p>
            <a:pPr lvl="1"/>
            <a:r>
              <a:rPr lang="hr-HR" dirty="0" smtClean="0"/>
              <a:t>Interstitial nephritis</a:t>
            </a:r>
          </a:p>
          <a:p>
            <a:pPr lvl="1"/>
            <a:r>
              <a:rPr lang="hr-HR" dirty="0" smtClean="0"/>
              <a:t>Renal tubular acydosis</a:t>
            </a:r>
          </a:p>
          <a:p>
            <a:r>
              <a:rPr lang="hr-HR" b="1" dirty="0" smtClean="0"/>
              <a:t>Nervous system</a:t>
            </a:r>
          </a:p>
          <a:p>
            <a:pPr lvl="1"/>
            <a:r>
              <a:rPr lang="hr-HR" dirty="0" smtClean="0"/>
              <a:t>Symetric polyneuritis  </a:t>
            </a:r>
          </a:p>
          <a:p>
            <a:pPr lvl="1"/>
            <a:r>
              <a:rPr lang="hr-HR" dirty="0" smtClean="0"/>
              <a:t>Mononeuritis multiplex</a:t>
            </a:r>
          </a:p>
          <a:p>
            <a:pPr lvl="1"/>
            <a:r>
              <a:rPr lang="hr-HR" dirty="0" smtClean="0"/>
              <a:t>Demyelinisation</a:t>
            </a:r>
          </a:p>
          <a:p>
            <a:pPr lvl="1"/>
            <a:r>
              <a:rPr lang="hr-HR" dirty="0" smtClean="0"/>
              <a:t>Depression		</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C:\Users\DANIELA\Pictures\anti Ro.jpg"/>
          <p:cNvPicPr>
            <a:picLocks noChangeAspect="1" noChangeArrowheads="1"/>
          </p:cNvPicPr>
          <p:nvPr/>
        </p:nvPicPr>
        <p:blipFill>
          <a:blip r:embed="rId2" cstate="print"/>
          <a:srcRect l="17033" t="9049" r="18132" b="32450"/>
          <a:stretch>
            <a:fillRect/>
          </a:stretch>
        </p:blipFill>
        <p:spPr bwMode="auto">
          <a:xfrm>
            <a:off x="4953000" y="2438400"/>
            <a:ext cx="3581400" cy="2819400"/>
          </a:xfrm>
          <a:prstGeom prst="rect">
            <a:avLst/>
          </a:prstGeom>
          <a:noFill/>
        </p:spPr>
      </p:pic>
      <p:sp>
        <p:nvSpPr>
          <p:cNvPr id="9" name="Title 8"/>
          <p:cNvSpPr>
            <a:spLocks noGrp="1"/>
          </p:cNvSpPr>
          <p:nvPr>
            <p:ph type="title"/>
          </p:nvPr>
        </p:nvSpPr>
        <p:spPr/>
        <p:txBody>
          <a:bodyPr/>
          <a:lstStyle/>
          <a:p>
            <a:r>
              <a:rPr lang="hr-HR" dirty="0" smtClean="0">
                <a:solidFill>
                  <a:srgbClr val="2B67AF"/>
                </a:solidFill>
              </a:rPr>
              <a:t>Specific autoantibodies</a:t>
            </a:r>
            <a:endParaRPr lang="en-US" dirty="0">
              <a:solidFill>
                <a:srgbClr val="2B67AF"/>
              </a:solidFill>
            </a:endParaRPr>
          </a:p>
        </p:txBody>
      </p:sp>
      <p:sp>
        <p:nvSpPr>
          <p:cNvPr id="10" name="TextBox 9"/>
          <p:cNvSpPr txBox="1"/>
          <p:nvPr/>
        </p:nvSpPr>
        <p:spPr>
          <a:xfrm>
            <a:off x="914400" y="2143116"/>
            <a:ext cx="3505200" cy="1815882"/>
          </a:xfrm>
          <a:prstGeom prst="rect">
            <a:avLst/>
          </a:prstGeom>
          <a:noFill/>
        </p:spPr>
        <p:txBody>
          <a:bodyPr wrap="square" rtlCol="0">
            <a:spAutoFit/>
          </a:bodyPr>
          <a:lstStyle/>
          <a:p>
            <a:r>
              <a:rPr lang="hr-HR" sz="2800" dirty="0" smtClean="0"/>
              <a:t>ANA: 50-80%</a:t>
            </a:r>
          </a:p>
          <a:p>
            <a:r>
              <a:rPr lang="hr-HR" sz="2800" dirty="0" smtClean="0"/>
              <a:t>Anti-SSA (Ro)-50-80%</a:t>
            </a:r>
          </a:p>
          <a:p>
            <a:r>
              <a:rPr lang="hr-HR" sz="2800" dirty="0" smtClean="0"/>
              <a:t>Anti-SSB (La)-30-50%</a:t>
            </a:r>
          </a:p>
          <a:p>
            <a:endParaRPr lang="hr-HR" sz="28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lstStyle/>
          <a:p>
            <a:pPr eaLnBrk="1" hangingPunct="1"/>
            <a:r>
              <a:rPr lang="en-US" dirty="0" smtClean="0">
                <a:solidFill>
                  <a:srgbClr val="2B67AF"/>
                </a:solidFill>
              </a:rPr>
              <a:t>Forms of </a:t>
            </a:r>
            <a:r>
              <a:rPr lang="hr-HR" dirty="0" smtClean="0">
                <a:solidFill>
                  <a:srgbClr val="2B67AF"/>
                </a:solidFill>
              </a:rPr>
              <a:t>Adaptive </a:t>
            </a:r>
            <a:r>
              <a:rPr lang="en-US" dirty="0" smtClean="0">
                <a:solidFill>
                  <a:srgbClr val="2B67AF"/>
                </a:solidFill>
              </a:rPr>
              <a:t>Immunity</a:t>
            </a:r>
          </a:p>
        </p:txBody>
      </p:sp>
      <p:sp>
        <p:nvSpPr>
          <p:cNvPr id="12293" name="Rectangle 5"/>
          <p:cNvSpPr>
            <a:spLocks noGrp="1" noChangeArrowheads="1"/>
          </p:cNvSpPr>
          <p:nvPr>
            <p:ph type="body" sz="half" idx="1"/>
          </p:nvPr>
        </p:nvSpPr>
        <p:spPr>
          <a:xfrm>
            <a:off x="500034" y="1447800"/>
            <a:ext cx="4163406" cy="4981596"/>
          </a:xfrm>
        </p:spPr>
        <p:txBody>
          <a:bodyPr>
            <a:normAutofit/>
          </a:bodyPr>
          <a:lstStyle/>
          <a:p>
            <a:pPr>
              <a:lnSpc>
                <a:spcPct val="90000"/>
              </a:lnSpc>
            </a:pPr>
            <a:r>
              <a:rPr lang="hr-HR" sz="3200" dirty="0" smtClean="0"/>
              <a:t>“Humoral” -</a:t>
            </a:r>
            <a:r>
              <a:rPr lang="en-US" sz="3200" dirty="0" smtClean="0"/>
              <a:t>Antibody Mediated Immunity</a:t>
            </a:r>
          </a:p>
          <a:p>
            <a:pPr lvl="1" eaLnBrk="1" hangingPunct="1">
              <a:lnSpc>
                <a:spcPct val="90000"/>
              </a:lnSpc>
            </a:pPr>
            <a:r>
              <a:rPr lang="en-US" dirty="0" smtClean="0"/>
              <a:t>Helper T cells recognize </a:t>
            </a:r>
            <a:r>
              <a:rPr lang="en-US" dirty="0" smtClean="0">
                <a:solidFill>
                  <a:schemeClr val="accent1"/>
                </a:solidFill>
              </a:rPr>
              <a:t>non self</a:t>
            </a:r>
            <a:r>
              <a:rPr lang="en-US" dirty="0" smtClean="0"/>
              <a:t> antigens and stimulate B cells to produce antibodies</a:t>
            </a:r>
          </a:p>
          <a:p>
            <a:pPr lvl="1" eaLnBrk="1" hangingPunct="1">
              <a:lnSpc>
                <a:spcPct val="90000"/>
              </a:lnSpc>
            </a:pPr>
            <a:r>
              <a:rPr lang="en-US" dirty="0" smtClean="0"/>
              <a:t>B cells release antibodies which bind to </a:t>
            </a:r>
            <a:r>
              <a:rPr lang="en-US" dirty="0" smtClean="0">
                <a:solidFill>
                  <a:schemeClr val="accent1"/>
                </a:solidFill>
              </a:rPr>
              <a:t>non self</a:t>
            </a:r>
            <a:r>
              <a:rPr lang="en-US" dirty="0" smtClean="0"/>
              <a:t> antigens present on infected cells</a:t>
            </a:r>
          </a:p>
          <a:p>
            <a:pPr lvl="1" eaLnBrk="1" hangingPunct="1">
              <a:lnSpc>
                <a:spcPct val="90000"/>
              </a:lnSpc>
            </a:pPr>
            <a:r>
              <a:rPr lang="en-US" dirty="0" smtClean="0"/>
              <a:t>B cells complete their maturation upon binding to </a:t>
            </a:r>
            <a:r>
              <a:rPr lang="en-US" dirty="0" smtClean="0">
                <a:solidFill>
                  <a:schemeClr val="accent1"/>
                </a:solidFill>
              </a:rPr>
              <a:t>non self</a:t>
            </a:r>
            <a:r>
              <a:rPr lang="en-US" dirty="0" smtClean="0"/>
              <a:t> antigens and destroying infected cells	</a:t>
            </a:r>
          </a:p>
        </p:txBody>
      </p:sp>
      <p:sp>
        <p:nvSpPr>
          <p:cNvPr id="12294" name="Rectangle 6"/>
          <p:cNvSpPr>
            <a:spLocks noGrp="1" noChangeArrowheads="1"/>
          </p:cNvSpPr>
          <p:nvPr>
            <p:ph type="body" sz="half" idx="2"/>
          </p:nvPr>
        </p:nvSpPr>
        <p:spPr>
          <a:xfrm>
            <a:off x="4643438" y="1447800"/>
            <a:ext cx="4214842" cy="4572000"/>
          </a:xfrm>
        </p:spPr>
        <p:txBody>
          <a:bodyPr>
            <a:normAutofit lnSpcReduction="10000"/>
          </a:bodyPr>
          <a:lstStyle/>
          <a:p>
            <a:pPr eaLnBrk="1" hangingPunct="1"/>
            <a:r>
              <a:rPr lang="hr-HR" sz="3200" dirty="0" smtClean="0"/>
              <a:t>“Cellular” - </a:t>
            </a:r>
            <a:r>
              <a:rPr lang="en-US" sz="3200" dirty="0" smtClean="0"/>
              <a:t>Cell Mediated Immunity</a:t>
            </a:r>
          </a:p>
          <a:p>
            <a:pPr lvl="1" eaLnBrk="1" hangingPunct="1"/>
            <a:r>
              <a:rPr lang="en-US" dirty="0" smtClean="0"/>
              <a:t>Macrophages </a:t>
            </a:r>
            <a:r>
              <a:rPr lang="en-US" dirty="0" err="1" smtClean="0">
                <a:hlinkClick r:id="rId2"/>
              </a:rPr>
              <a:t>phagocytize</a:t>
            </a:r>
            <a:r>
              <a:rPr lang="en-US" dirty="0" smtClean="0">
                <a:hlinkClick r:id="rId2"/>
              </a:rPr>
              <a:t> </a:t>
            </a:r>
            <a:r>
              <a:rPr lang="en-US" dirty="0" smtClean="0"/>
              <a:t>pathogens</a:t>
            </a:r>
          </a:p>
          <a:p>
            <a:pPr lvl="1" eaLnBrk="1" hangingPunct="1"/>
            <a:r>
              <a:rPr lang="en-US" dirty="0" smtClean="0"/>
              <a:t>Upon </a:t>
            </a:r>
            <a:r>
              <a:rPr lang="en-US" dirty="0" err="1" smtClean="0">
                <a:hlinkClick r:id="rId2"/>
              </a:rPr>
              <a:t>phagocytosis</a:t>
            </a:r>
            <a:r>
              <a:rPr lang="en-US" dirty="0" smtClean="0">
                <a:hlinkClick r:id="rId2"/>
              </a:rPr>
              <a:t> </a:t>
            </a:r>
            <a:r>
              <a:rPr lang="en-US" dirty="0" smtClean="0"/>
              <a:t>macrophages present </a:t>
            </a:r>
            <a:r>
              <a:rPr lang="en-US" dirty="0" smtClean="0">
                <a:solidFill>
                  <a:schemeClr val="accent1"/>
                </a:solidFill>
              </a:rPr>
              <a:t>non self</a:t>
            </a:r>
            <a:r>
              <a:rPr lang="en-US" dirty="0" smtClean="0"/>
              <a:t> antigens on their membranes</a:t>
            </a:r>
          </a:p>
          <a:p>
            <a:pPr lvl="1" eaLnBrk="1" hangingPunct="1"/>
            <a:r>
              <a:rPr lang="en-US" dirty="0" smtClean="0"/>
              <a:t>Helper T cells recognize </a:t>
            </a:r>
            <a:r>
              <a:rPr lang="en-US" dirty="0" smtClean="0">
                <a:solidFill>
                  <a:schemeClr val="accent1"/>
                </a:solidFill>
              </a:rPr>
              <a:t>non self</a:t>
            </a:r>
            <a:r>
              <a:rPr lang="en-US" dirty="0" smtClean="0"/>
              <a:t> antigens and recruit </a:t>
            </a:r>
            <a:r>
              <a:rPr lang="en-US" dirty="0" err="1" smtClean="0"/>
              <a:t>cytotoxic</a:t>
            </a:r>
            <a:r>
              <a:rPr lang="en-US" dirty="0" smtClean="0"/>
              <a:t> T cells</a:t>
            </a:r>
          </a:p>
          <a:p>
            <a:pPr lvl="1" eaLnBrk="1" hangingPunct="1"/>
            <a:r>
              <a:rPr lang="en-US" dirty="0" err="1" smtClean="0"/>
              <a:t>Cytotoxic</a:t>
            </a:r>
            <a:r>
              <a:rPr lang="en-US" dirty="0" smtClean="0"/>
              <a:t> T cells destroy infected cells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r-HR" dirty="0" smtClean="0">
                <a:solidFill>
                  <a:srgbClr val="2B67AF"/>
                </a:solidFill>
              </a:rPr>
              <a:t>Treatment  of SS</a:t>
            </a:r>
            <a:endParaRPr lang="en-US" dirty="0">
              <a:solidFill>
                <a:srgbClr val="2B67AF"/>
              </a:solidFill>
            </a:endParaRPr>
          </a:p>
        </p:txBody>
      </p:sp>
      <p:sp>
        <p:nvSpPr>
          <p:cNvPr id="6" name="Content Placeholder 5"/>
          <p:cNvSpPr>
            <a:spLocks noGrp="1"/>
          </p:cNvSpPr>
          <p:nvPr>
            <p:ph sz="quarter" idx="1"/>
          </p:nvPr>
        </p:nvSpPr>
        <p:spPr/>
        <p:txBody>
          <a:bodyPr/>
          <a:lstStyle/>
          <a:p>
            <a:r>
              <a:rPr lang="hr-HR" dirty="0" smtClean="0"/>
              <a:t>Symptomatic:</a:t>
            </a:r>
          </a:p>
          <a:p>
            <a:pPr lvl="1"/>
            <a:r>
              <a:rPr lang="hr-HR" dirty="0" smtClean="0"/>
              <a:t>Arteficial tears</a:t>
            </a:r>
          </a:p>
          <a:p>
            <a:pPr lvl="1"/>
            <a:r>
              <a:rPr lang="hr-HR" dirty="0" smtClean="0"/>
              <a:t>Oral hydration</a:t>
            </a:r>
          </a:p>
          <a:p>
            <a:pPr lvl="1"/>
            <a:r>
              <a:rPr lang="hr-HR" dirty="0" smtClean="0"/>
              <a:t>Saliva replacement soulutions</a:t>
            </a:r>
          </a:p>
          <a:p>
            <a:r>
              <a:rPr lang="hr-HR" dirty="0" smtClean="0"/>
              <a:t>Cholinergic agonists</a:t>
            </a:r>
          </a:p>
          <a:p>
            <a:r>
              <a:rPr lang="hr-HR" dirty="0" smtClean="0"/>
              <a:t>NSAIDS, “low-dose” glucocorticoids, DMARDS</a:t>
            </a:r>
          </a:p>
          <a:p>
            <a:r>
              <a:rPr lang="hr-HR" dirty="0" smtClean="0"/>
              <a:t>Immunosuppresive agents (vasculitis, other systemic complications)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0" y="285750"/>
            <a:ext cx="9144000" cy="5643563"/>
          </a:xfrm>
          <a:prstGeom prst="rect">
            <a:avLst/>
          </a:prstGeom>
          <a:noFill/>
          <a:ln w="9525">
            <a:noFill/>
            <a:miter lim="800000"/>
            <a:headEnd/>
            <a:tailEnd/>
          </a:ln>
        </p:spPr>
      </p:pic>
      <p:sp>
        <p:nvSpPr>
          <p:cNvPr id="26627" name="TextBox 4"/>
          <p:cNvSpPr txBox="1">
            <a:spLocks noChangeArrowheads="1"/>
          </p:cNvSpPr>
          <p:nvPr/>
        </p:nvSpPr>
        <p:spPr bwMode="auto">
          <a:xfrm>
            <a:off x="1071563" y="5857875"/>
            <a:ext cx="7000875" cy="707886"/>
          </a:xfrm>
          <a:prstGeom prst="rect">
            <a:avLst/>
          </a:prstGeom>
          <a:noFill/>
          <a:ln w="9525">
            <a:noFill/>
            <a:miter lim="800000"/>
            <a:headEnd/>
            <a:tailEnd/>
          </a:ln>
        </p:spPr>
        <p:txBody>
          <a:bodyPr>
            <a:spAutoFit/>
          </a:bodyPr>
          <a:lstStyle/>
          <a:p>
            <a:pPr algn="ctr"/>
            <a:r>
              <a:rPr lang="en-US" sz="4000" dirty="0" smtClean="0">
                <a:solidFill>
                  <a:srgbClr val="2B67AF"/>
                </a:solidFill>
              </a:rPr>
              <a:t>Thank you for the attention</a:t>
            </a:r>
            <a:r>
              <a:rPr lang="hr-HR" sz="4000" dirty="0" smtClean="0">
                <a:solidFill>
                  <a:srgbClr val="2B67AF"/>
                </a:solidFill>
              </a:rPr>
              <a:t>!</a:t>
            </a:r>
            <a:endParaRPr lang="en-US" sz="4000" dirty="0">
              <a:solidFill>
                <a:srgbClr val="2B67A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7301</TotalTime>
  <Words>3228</Words>
  <Application>Microsoft Office PowerPoint</Application>
  <PresentationFormat>On-screen Show (4:3)</PresentationFormat>
  <Paragraphs>687</Paragraphs>
  <Slides>81</Slides>
  <Notes>41</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Equity</vt:lpstr>
      <vt:lpstr> Patophysiology of autoimmune rheumatic diseases</vt:lpstr>
      <vt:lpstr>Objectives</vt:lpstr>
      <vt:lpstr>Immunity</vt:lpstr>
      <vt:lpstr>MHC Major Histocompatibility Complex</vt:lpstr>
      <vt:lpstr>Innate immunity</vt:lpstr>
      <vt:lpstr>Adaptive immunity</vt:lpstr>
      <vt:lpstr>Cells of the Immune System</vt:lpstr>
      <vt:lpstr>Forms of Adaptive Immunity</vt:lpstr>
      <vt:lpstr>Slide 9</vt:lpstr>
      <vt:lpstr>General scheme of cellular events</vt:lpstr>
      <vt:lpstr>Slide 11</vt:lpstr>
      <vt:lpstr>Cytokines</vt:lpstr>
      <vt:lpstr>Hypersensitivity reactions (4)</vt:lpstr>
      <vt:lpstr>Slide 14</vt:lpstr>
      <vt:lpstr>Autoimmune Diseases</vt:lpstr>
      <vt:lpstr>Classic autoimmune diseases</vt:lpstr>
      <vt:lpstr>Systemic Lupus Erythematosus  (SLE)</vt:lpstr>
      <vt:lpstr> SLE</vt:lpstr>
      <vt:lpstr>SLE involves</vt:lpstr>
      <vt:lpstr>Autoantibodies in SLE</vt:lpstr>
      <vt:lpstr>Specific Autoantibodies in SLE</vt:lpstr>
      <vt:lpstr>Slide 22</vt:lpstr>
      <vt:lpstr>When to Consider a Diagnosis of SLE</vt:lpstr>
      <vt:lpstr>Slide 24</vt:lpstr>
      <vt:lpstr>Slide 25</vt:lpstr>
      <vt:lpstr>Slide 26</vt:lpstr>
      <vt:lpstr>Slide 27</vt:lpstr>
      <vt:lpstr>ANTIPHOSPHOLIPID SYNDROME (APS)</vt:lpstr>
      <vt:lpstr>Laboratory criteria</vt:lpstr>
      <vt:lpstr>Thrombosis of the left v. subclavia in SLE patient with secondary APS</vt:lpstr>
      <vt:lpstr>Slide 31</vt:lpstr>
      <vt:lpstr>SYSTEMIC SCLEROSIS</vt:lpstr>
      <vt:lpstr>Systemic sclerosis</vt:lpstr>
      <vt:lpstr>Types of Scleroderma</vt:lpstr>
      <vt:lpstr>Clinical presentation</vt:lpstr>
      <vt:lpstr>Limited SSc</vt:lpstr>
      <vt:lpstr>Slide 37</vt:lpstr>
      <vt:lpstr>Laboratory testing</vt:lpstr>
      <vt:lpstr>SSc: dominant clinico-serologic correlates</vt:lpstr>
      <vt:lpstr>Fulminant systemic sclerosis</vt:lpstr>
      <vt:lpstr>Slide 41</vt:lpstr>
      <vt:lpstr>Assessment of organ involvement in SSc</vt:lpstr>
      <vt:lpstr>Slide 43</vt:lpstr>
      <vt:lpstr>IDIOPATHIC INFLAMMATORY MYOPATHIES (IIM)</vt:lpstr>
      <vt:lpstr>Idiopathic inflammatory myopathies</vt:lpstr>
      <vt:lpstr>Spectrum of inflammatory myopathies</vt:lpstr>
      <vt:lpstr>Diagnostics of IIM</vt:lpstr>
      <vt:lpstr>Extra-muscular involvement in IIM</vt:lpstr>
      <vt:lpstr>Slide 49</vt:lpstr>
      <vt:lpstr>Autoantibodies in IIM</vt:lpstr>
      <vt:lpstr>Treatment of IIM</vt:lpstr>
      <vt:lpstr>RHEUMATOID ARTHRITIS</vt:lpstr>
      <vt:lpstr>Rheumatoid arthritis (RA)</vt:lpstr>
      <vt:lpstr>RA onset</vt:lpstr>
      <vt:lpstr>Sinovijalna upala</vt:lpstr>
      <vt:lpstr>Pathogenesis of RA</vt:lpstr>
      <vt:lpstr>Pathophysiology of joint inflammation</vt:lpstr>
      <vt:lpstr>Histology of RA</vt:lpstr>
      <vt:lpstr>Joint involvement in RA</vt:lpstr>
      <vt:lpstr>Slide 60</vt:lpstr>
      <vt:lpstr>Slide 61</vt:lpstr>
      <vt:lpstr>Slide 62</vt:lpstr>
      <vt:lpstr>Slide 63</vt:lpstr>
      <vt:lpstr>Slide 64</vt:lpstr>
      <vt:lpstr>Slide 65</vt:lpstr>
      <vt:lpstr>Rheumatoid nodules</vt:lpstr>
      <vt:lpstr>Inerstitial lung disease</vt:lpstr>
      <vt:lpstr>Ocular inflammation in RA</vt:lpstr>
      <vt:lpstr>Polyserositis</vt:lpstr>
      <vt:lpstr>Rheumatoid vasculitis</vt:lpstr>
      <vt:lpstr>Laboratory features of RA</vt:lpstr>
      <vt:lpstr>Treatment of RA</vt:lpstr>
      <vt:lpstr>Slide 73</vt:lpstr>
      <vt:lpstr>Sjögren’s syndrome</vt:lpstr>
      <vt:lpstr>Epidemiology </vt:lpstr>
      <vt:lpstr>Slide 76</vt:lpstr>
      <vt:lpstr>Clinical features of SS</vt:lpstr>
      <vt:lpstr>Extraglandular SS</vt:lpstr>
      <vt:lpstr>Specific autoantibodies</vt:lpstr>
      <vt:lpstr>Treatment  of SS</vt:lpstr>
      <vt:lpstr>Slide 81</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DANIELA</dc:creator>
  <cp:lastModifiedBy>DANIELA</cp:lastModifiedBy>
  <cp:revision>62</cp:revision>
  <dcterms:created xsi:type="dcterms:W3CDTF">2014-08-05T21:49:21Z</dcterms:created>
  <dcterms:modified xsi:type="dcterms:W3CDTF">2015-01-29T21:21:26Z</dcterms:modified>
</cp:coreProperties>
</file>