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6"/>
  </p:notesMasterIdLst>
  <p:sldIdLst>
    <p:sldId id="258" r:id="rId2"/>
    <p:sldId id="260" r:id="rId3"/>
    <p:sldId id="261" r:id="rId4"/>
    <p:sldId id="340" r:id="rId5"/>
    <p:sldId id="1038" r:id="rId6"/>
    <p:sldId id="341" r:id="rId7"/>
    <p:sldId id="267" r:id="rId8"/>
    <p:sldId id="297" r:id="rId9"/>
    <p:sldId id="1039" r:id="rId10"/>
    <p:sldId id="1040" r:id="rId11"/>
    <p:sldId id="1041" r:id="rId12"/>
    <p:sldId id="1042" r:id="rId13"/>
    <p:sldId id="270" r:id="rId14"/>
    <p:sldId id="1016" r:id="rId15"/>
    <p:sldId id="388" r:id="rId16"/>
    <p:sldId id="1017" r:id="rId17"/>
    <p:sldId id="1018" r:id="rId18"/>
    <p:sldId id="278" r:id="rId19"/>
    <p:sldId id="289" r:id="rId20"/>
    <p:sldId id="1043" r:id="rId21"/>
    <p:sldId id="1044" r:id="rId22"/>
    <p:sldId id="1045" r:id="rId23"/>
    <p:sldId id="1046" r:id="rId24"/>
    <p:sldId id="1047" r:id="rId25"/>
    <p:sldId id="1048" r:id="rId26"/>
    <p:sldId id="1049" r:id="rId27"/>
    <p:sldId id="995" r:id="rId28"/>
    <p:sldId id="295" r:id="rId29"/>
    <p:sldId id="339" r:id="rId30"/>
    <p:sldId id="334" r:id="rId31"/>
    <p:sldId id="335" r:id="rId32"/>
    <p:sldId id="336" r:id="rId33"/>
    <p:sldId id="337" r:id="rId34"/>
    <p:sldId id="338" r:id="rId35"/>
    <p:sldId id="304" r:id="rId36"/>
    <p:sldId id="305" r:id="rId37"/>
    <p:sldId id="1050" r:id="rId38"/>
    <p:sldId id="311" r:id="rId39"/>
    <p:sldId id="312" r:id="rId40"/>
    <p:sldId id="483" r:id="rId41"/>
    <p:sldId id="496" r:id="rId42"/>
    <p:sldId id="497" r:id="rId43"/>
    <p:sldId id="316" r:id="rId44"/>
    <p:sldId id="317" r:id="rId45"/>
    <p:sldId id="318" r:id="rId46"/>
    <p:sldId id="320" r:id="rId47"/>
    <p:sldId id="321" r:id="rId48"/>
    <p:sldId id="1051" r:id="rId49"/>
    <p:sldId id="485" r:id="rId50"/>
    <p:sldId id="1053" r:id="rId51"/>
    <p:sldId id="266" r:id="rId52"/>
    <p:sldId id="1054" r:id="rId53"/>
    <p:sldId id="1055" r:id="rId54"/>
    <p:sldId id="330" r:id="rId5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398" autoAdjust="0"/>
  </p:normalViewPr>
  <p:slideViewPr>
    <p:cSldViewPr snapToGrid="0" snapToObjects="1" showGuides="1">
      <p:cViewPr varScale="1">
        <p:scale>
          <a:sx n="91" d="100"/>
          <a:sy n="91" d="100"/>
        </p:scale>
        <p:origin x="214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6/5/2022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7936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933722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40489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17</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879096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70891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2905571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735862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894437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12044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3598735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28</a:t>
            </a:fld>
            <a:endParaRPr lang="en-US" altLang="en-US"/>
          </a:p>
        </p:txBody>
      </p:sp>
    </p:spTree>
    <p:extLst>
      <p:ext uri="{BB962C8B-B14F-4D97-AF65-F5344CB8AC3E}">
        <p14:creationId xmlns:p14="http://schemas.microsoft.com/office/powerpoint/2010/main" val="3503564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50322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501030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97342776-1E4B-4E16-97A4-D5358A78EB2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695846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51</a:t>
            </a:fld>
            <a:endParaRPr lang="en-US" altLang="en-US"/>
          </a:p>
        </p:txBody>
      </p:sp>
    </p:spTree>
    <p:extLst>
      <p:ext uri="{BB962C8B-B14F-4D97-AF65-F5344CB8AC3E}">
        <p14:creationId xmlns:p14="http://schemas.microsoft.com/office/powerpoint/2010/main" val="3702102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52</a:t>
            </a:fld>
            <a:endParaRPr lang="en-US" altLang="en-US"/>
          </a:p>
        </p:txBody>
      </p:sp>
    </p:spTree>
    <p:extLst>
      <p:ext uri="{BB962C8B-B14F-4D97-AF65-F5344CB8AC3E}">
        <p14:creationId xmlns:p14="http://schemas.microsoft.com/office/powerpoint/2010/main" val="567253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53</a:t>
            </a:fld>
            <a:endParaRPr lang="en-US" altLang="en-US"/>
          </a:p>
        </p:txBody>
      </p:sp>
    </p:spTree>
    <p:extLst>
      <p:ext uri="{BB962C8B-B14F-4D97-AF65-F5344CB8AC3E}">
        <p14:creationId xmlns:p14="http://schemas.microsoft.com/office/powerpoint/2010/main" val="347490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332212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3482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6/5/2022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6/5/2022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6/5/2022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6/5/2022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6/5/2022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6/5/2022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6/5/2022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6/5/2022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6/5/2022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6/5/2022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6/5/2022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6/5/2022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CB04AD-C189-AFC6-A5D1-4A6157851746}"/>
              </a:ext>
            </a:extLst>
          </p:cNvPr>
          <p:cNvPicPr>
            <a:picLocks noChangeAspect="1"/>
          </p:cNvPicPr>
          <p:nvPr/>
        </p:nvPicPr>
        <p:blipFill>
          <a:blip r:embed="rId3"/>
          <a:stretch>
            <a:fillRect/>
          </a:stretch>
        </p:blipFill>
        <p:spPr>
          <a:xfrm>
            <a:off x="0" y="0"/>
            <a:ext cx="9144000" cy="6858000"/>
          </a:xfrm>
          <a:prstGeom prst="rect">
            <a:avLst/>
          </a:prstGeom>
        </p:spPr>
      </p:pic>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5702156"/>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June 5,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pic>
        <p:nvPicPr>
          <p:cNvPr id="3" name="Picture 2">
            <a:extLst>
              <a:ext uri="{FF2B5EF4-FFF2-40B4-BE49-F238E27FC236}">
                <a16:creationId xmlns:a16="http://schemas.microsoft.com/office/drawing/2014/main" id="{26A64921-66DF-01A8-A3A6-29657C4ACC74}"/>
              </a:ext>
            </a:extLst>
          </p:cNvPr>
          <p:cNvPicPr>
            <a:picLocks noChangeAspect="1"/>
          </p:cNvPicPr>
          <p:nvPr/>
        </p:nvPicPr>
        <p:blipFill>
          <a:blip r:embed="rId4"/>
          <a:stretch>
            <a:fillRect/>
          </a:stretch>
        </p:blipFill>
        <p:spPr>
          <a:xfrm>
            <a:off x="352379" y="977462"/>
            <a:ext cx="8439241" cy="4405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Alleluia! Sing to Jesus			LBW 158</a:t>
            </a:r>
          </a:p>
        </p:txBody>
      </p:sp>
      <p:sp>
        <p:nvSpPr>
          <p:cNvPr id="7" name="TextBox 6">
            <a:extLst>
              <a:ext uri="{FF2B5EF4-FFF2-40B4-BE49-F238E27FC236}">
                <a16:creationId xmlns:a16="http://schemas.microsoft.com/office/drawing/2014/main" id="{B35A25A9-B029-E3E6-4575-ED6F77D0FFEE}"/>
              </a:ext>
            </a:extLst>
          </p:cNvPr>
          <p:cNvSpPr txBox="1"/>
          <p:nvPr/>
        </p:nvSpPr>
        <p:spPr>
          <a:xfrm>
            <a:off x="541283" y="1319242"/>
            <a:ext cx="8061434" cy="4524315"/>
          </a:xfrm>
          <a:prstGeom prst="rect">
            <a:avLst/>
          </a:prstGeom>
          <a:noFill/>
        </p:spPr>
        <p:txBody>
          <a:bodyPr wrap="square">
            <a:spAutoFit/>
          </a:bodyPr>
          <a:lstStyle/>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3	Alleluia! Bread of heaven,</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on earth our food, our stay;</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Alleluia! here the sinful</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flee to you from day to day.</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Intercessor, friend of sinners,</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earth's redeemer, hear our plea</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where the songs of all the sinless</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sweep across the crystal sea.</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2013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Alleluia! Sing to Jesus			LBW 158</a:t>
            </a:r>
          </a:p>
        </p:txBody>
      </p:sp>
      <p:sp>
        <p:nvSpPr>
          <p:cNvPr id="7" name="TextBox 6">
            <a:extLst>
              <a:ext uri="{FF2B5EF4-FFF2-40B4-BE49-F238E27FC236}">
                <a16:creationId xmlns:a16="http://schemas.microsoft.com/office/drawing/2014/main" id="{B35A25A9-B029-E3E6-4575-ED6F77D0FFEE}"/>
              </a:ext>
            </a:extLst>
          </p:cNvPr>
          <p:cNvSpPr txBox="1"/>
          <p:nvPr/>
        </p:nvSpPr>
        <p:spPr>
          <a:xfrm>
            <a:off x="289034" y="1051034"/>
            <a:ext cx="8565931" cy="5078313"/>
          </a:xfrm>
          <a:prstGeom prst="rect">
            <a:avLst/>
          </a:prstGeom>
          <a:noFill/>
        </p:spPr>
        <p:txBody>
          <a:bodyPr wrap="square">
            <a:spAutoFit/>
          </a:bodyPr>
          <a:lstStyle/>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4	Alleluia! King eternal,</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Lord omnipotent we own;</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Alleluia! born of Mary,</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earth your footstool,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your throne.</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As within the veil you entered,</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robed in flesh, our great high priest,</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on earth both priest and victim</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in the eucharistic feast.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20104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Alleluia! Sing to Jesus			LBW 158</a:t>
            </a:r>
          </a:p>
        </p:txBody>
      </p:sp>
      <p:sp>
        <p:nvSpPr>
          <p:cNvPr id="7" name="TextBox 6">
            <a:extLst>
              <a:ext uri="{FF2B5EF4-FFF2-40B4-BE49-F238E27FC236}">
                <a16:creationId xmlns:a16="http://schemas.microsoft.com/office/drawing/2014/main" id="{B35A25A9-B029-E3E6-4575-ED6F77D0FFEE}"/>
              </a:ext>
            </a:extLst>
          </p:cNvPr>
          <p:cNvSpPr txBox="1"/>
          <p:nvPr/>
        </p:nvSpPr>
        <p:spPr>
          <a:xfrm>
            <a:off x="578069" y="1319242"/>
            <a:ext cx="7987862" cy="4524315"/>
          </a:xfrm>
          <a:prstGeom prst="rect">
            <a:avLst/>
          </a:prstGeom>
          <a:noFill/>
        </p:spPr>
        <p:txBody>
          <a:bodyPr wrap="square">
            <a:spAutoFit/>
          </a:bodyPr>
          <a:lstStyle/>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5	Alleluia! Sing to Jesus;</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his the scepter, his the throne;</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Alleluia! his the triumph,</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his the victory alone.</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Hark! The songs of peaceful Zion</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thunder like a mighty flood:</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out of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nation</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has redeemed us by his blood."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5035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691896" y="1222977"/>
            <a:ext cx="7836408"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all wisdom, Paul knew how to sit with people in their own reality before bringing them along the journey of the story of Christ. Teach us to honor people’s journeys with grace and respect.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3" y="1341119"/>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Acts, chapter  2 and Philippians, chapter 4.</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Acts 2:1-21 and Philippians 4:4-7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9796DA8-C079-C1E3-BD38-ADD98A31D5D6}"/>
              </a:ext>
            </a:extLst>
          </p:cNvPr>
          <p:cNvSpPr txBox="1"/>
          <p:nvPr/>
        </p:nvSpPr>
        <p:spPr>
          <a:xfrm>
            <a:off x="231228" y="1008996"/>
            <a:ext cx="868154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the day of Pentecost had come, they were all together in one place.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suddenly from heaven there came a sound like the rush of a violent wind, and it filled the entire house where they were sitting.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Divided tongues, as of fire, appeared among them, and a tongue rested on each of them.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All of them were filled with the Holy Spirit and began to speak in</a:t>
            </a:r>
          </a:p>
        </p:txBody>
      </p:sp>
    </p:spTree>
    <p:extLst>
      <p:ext uri="{BB962C8B-B14F-4D97-AF65-F5344CB8AC3E}">
        <p14:creationId xmlns:p14="http://schemas.microsoft.com/office/powerpoint/2010/main" val="372894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72264" y="1382956"/>
            <a:ext cx="8192654"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By Roxanne Groff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72264" y="2828284"/>
            <a:ext cx="8785109" cy="1415772"/>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320390" y="4367263"/>
            <a:ext cx="8688856" cy="646331"/>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a:t>
            </a:r>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Acts 2:1-21 and Philippians 4:4-7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9796DA8-C079-C1E3-BD38-ADD98A31D5D6}"/>
              </a:ext>
            </a:extLst>
          </p:cNvPr>
          <p:cNvSpPr txBox="1"/>
          <p:nvPr/>
        </p:nvSpPr>
        <p:spPr>
          <a:xfrm>
            <a:off x="231228" y="956446"/>
            <a:ext cx="8681544"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other languages, as the Spirit gave them ability.</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there were devout Jews from every nation under heaven living in Jerusalem.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at this sound the crowd gathered and was bewildered, because each one heard them speaking in the native language of each.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Amazed and astonished, they asked, “Are not all these who are</a:t>
            </a:r>
          </a:p>
        </p:txBody>
      </p:sp>
    </p:spTree>
    <p:extLst>
      <p:ext uri="{BB962C8B-B14F-4D97-AF65-F5344CB8AC3E}">
        <p14:creationId xmlns:p14="http://schemas.microsoft.com/office/powerpoint/2010/main" val="340688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Acts 2:1-21 and Philippians 4:4-7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9796DA8-C079-C1E3-BD38-ADD98A31D5D6}"/>
              </a:ext>
            </a:extLst>
          </p:cNvPr>
          <p:cNvSpPr txBox="1"/>
          <p:nvPr/>
        </p:nvSpPr>
        <p:spPr>
          <a:xfrm>
            <a:off x="231228" y="945936"/>
            <a:ext cx="868154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speaking Galileans?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how is it that we hear, each of us, in our own native language?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Parthians, Medes, Elamites, and residents of Mesopotamia, Judea and Cappadocia, Pontus and Asia,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Phrygia and Pamphylia, Egypt and the parts of Libya belonging to Cyrene, and visitors from Rome, both Jews and proselytes,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Cretans and Arabs—in</a:t>
            </a:r>
          </a:p>
        </p:txBody>
      </p:sp>
    </p:spTree>
    <p:extLst>
      <p:ext uri="{BB962C8B-B14F-4D97-AF65-F5344CB8AC3E}">
        <p14:creationId xmlns:p14="http://schemas.microsoft.com/office/powerpoint/2010/main" val="195804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Acts 2:1-21 and Philippians 4:4-7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9796DA8-C079-C1E3-BD38-ADD98A31D5D6}"/>
              </a:ext>
            </a:extLst>
          </p:cNvPr>
          <p:cNvSpPr txBox="1"/>
          <p:nvPr/>
        </p:nvSpPr>
        <p:spPr>
          <a:xfrm>
            <a:off x="231228" y="945936"/>
            <a:ext cx="8681544"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our own languages we hear them speaking about God’s deeds of power.”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All were amazed and perplexed, saying to one another, “What does this mean?”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others sneered and said, “They are filled with new wine.”</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Peter, standing with the eleven, raised his voice and addressed them, “Men of Judea and all who live in</a:t>
            </a:r>
          </a:p>
        </p:txBody>
      </p:sp>
    </p:spTree>
    <p:extLst>
      <p:ext uri="{BB962C8B-B14F-4D97-AF65-F5344CB8AC3E}">
        <p14:creationId xmlns:p14="http://schemas.microsoft.com/office/powerpoint/2010/main" val="152633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Acts 2:1-21 and Philippians 4:4-7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9796DA8-C079-C1E3-BD38-ADD98A31D5D6}"/>
              </a:ext>
            </a:extLst>
          </p:cNvPr>
          <p:cNvSpPr txBox="1"/>
          <p:nvPr/>
        </p:nvSpPr>
        <p:spPr>
          <a:xfrm>
            <a:off x="231228" y="945936"/>
            <a:ext cx="868154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Jerusalem, let this be known to you, and listen to what I say.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Indeed, these are not drunk, as you suppose, for it is only nine o’clock in the morning.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 this is what was spoken through the prophet Joel: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the last days it will be, God declares, that I will pour out my Spirit upon all flesh, and your sons and your daughters shall prophesy, and your</a:t>
            </a:r>
          </a:p>
        </p:txBody>
      </p:sp>
    </p:spTree>
    <p:extLst>
      <p:ext uri="{BB962C8B-B14F-4D97-AF65-F5344CB8AC3E}">
        <p14:creationId xmlns:p14="http://schemas.microsoft.com/office/powerpoint/2010/main" val="366149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Acts 2:1-21 and Philippians 4:4-7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9796DA8-C079-C1E3-BD38-ADD98A31D5D6}"/>
              </a:ext>
            </a:extLst>
          </p:cNvPr>
          <p:cNvSpPr txBox="1"/>
          <p:nvPr/>
        </p:nvSpPr>
        <p:spPr>
          <a:xfrm>
            <a:off x="231228" y="945936"/>
            <a:ext cx="868154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young men shall see visions, and your old men shall dream dreams.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Even upon my slaves, both men and women, in those days I will pour out my Spirit; and they shall prophesy.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I will show portents in the heaven above and signs on the earth below, blood, and fire, and smoky mist.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sun shall be turned to darkness and the moon to blood, before the coming of</a:t>
            </a:r>
          </a:p>
        </p:txBody>
      </p:sp>
    </p:spTree>
    <p:extLst>
      <p:ext uri="{BB962C8B-B14F-4D97-AF65-F5344CB8AC3E}">
        <p14:creationId xmlns:p14="http://schemas.microsoft.com/office/powerpoint/2010/main" val="187469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Acts 2:1-21 and Philippians 4:4-7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9796DA8-C079-C1E3-BD38-ADD98A31D5D6}"/>
              </a:ext>
            </a:extLst>
          </p:cNvPr>
          <p:cNvSpPr txBox="1"/>
          <p:nvPr/>
        </p:nvSpPr>
        <p:spPr>
          <a:xfrm>
            <a:off x="231228" y="945936"/>
            <a:ext cx="8681544" cy="5704126"/>
          </a:xfrm>
          <a:prstGeom prst="rect">
            <a:avLst/>
          </a:prstGeom>
          <a:noFill/>
        </p:spPr>
        <p:txBody>
          <a:bodyPr wrap="square">
            <a:spAutoFit/>
          </a:bodyPr>
          <a:lstStyle/>
          <a:p>
            <a:pPr marL="0" marR="0">
              <a:spcBef>
                <a:spcPts val="0"/>
              </a:spcBef>
              <a:spcAft>
                <a:spcPts val="18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Lord’s great and glorious day.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everyone who calls on the name of the Lord shall be saved.”</a:t>
            </a:r>
          </a:p>
          <a:p>
            <a:pPr marL="0" marR="0">
              <a:spcBef>
                <a:spcPts val="0"/>
              </a:spcBef>
              <a:spcAft>
                <a:spcPts val="18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Philippians, chapter 4</a:t>
            </a:r>
          </a:p>
          <a:p>
            <a:pPr marL="0" marR="0">
              <a:spcBef>
                <a:spcPts val="0"/>
              </a:spcBef>
              <a:spcAft>
                <a:spcPts val="1800"/>
              </a:spcAft>
            </a:pPr>
            <a:br>
              <a:rPr lang="en-US" sz="1600" baseline="300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Rejoice in the Lord always; again I will say, Rejoice.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Let your gentleness be known to everyone. The Lord is near.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Do not worry about anything, but in everything by prayer and</a:t>
            </a:r>
          </a:p>
        </p:txBody>
      </p:sp>
    </p:spTree>
    <p:extLst>
      <p:ext uri="{BB962C8B-B14F-4D97-AF65-F5344CB8AC3E}">
        <p14:creationId xmlns:p14="http://schemas.microsoft.com/office/powerpoint/2010/main" val="2907324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Acts 2:1-21 and Philippians 4:4-7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9796DA8-C079-C1E3-BD38-ADD98A31D5D6}"/>
              </a:ext>
            </a:extLst>
          </p:cNvPr>
          <p:cNvSpPr txBox="1"/>
          <p:nvPr/>
        </p:nvSpPr>
        <p:spPr>
          <a:xfrm>
            <a:off x="562303" y="1460943"/>
            <a:ext cx="8019393" cy="3416320"/>
          </a:xfrm>
          <a:prstGeom prst="rect">
            <a:avLst/>
          </a:prstGeom>
          <a:noFill/>
        </p:spPr>
        <p:txBody>
          <a:bodyPr wrap="square">
            <a:spAutoFit/>
          </a:bodyPr>
          <a:lstStyle/>
          <a:p>
            <a:pPr marL="0" marR="0">
              <a:spcBef>
                <a:spcPts val="0"/>
              </a:spcBef>
              <a:spcAft>
                <a:spcPts val="18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supplication with thanksgiving let your requests be made known to God.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 peace of God, which surpasses all understanding, will guard your hearts and your minds in Christ Jesus.</a:t>
            </a:r>
          </a:p>
        </p:txBody>
      </p:sp>
    </p:spTree>
    <p:extLst>
      <p:ext uri="{BB962C8B-B14F-4D97-AF65-F5344CB8AC3E}">
        <p14:creationId xmlns:p14="http://schemas.microsoft.com/office/powerpoint/2010/main" val="3872649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Acts 2:1-21 and Philippians 4:4-7</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4FAAB-0D43-6EF7-8F91-AD188E2DD483}"/>
              </a:ext>
            </a:extLst>
          </p:cNvPr>
          <p:cNvPicPr>
            <a:picLocks noChangeAspect="1"/>
          </p:cNvPicPr>
          <p:nvPr/>
        </p:nvPicPr>
        <p:blipFill rotWithShape="1">
          <a:blip r:embed="rId3"/>
          <a:srcRect l="625" r="4042"/>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294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God of all…</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Transforming Spirit,</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Into your hands we now commend all these things for which we pray, as we know with confidence that we can trust in you, Lord God, lover of our souls.</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4FAAB-0D43-6EF7-8F91-AD188E2DD483}"/>
              </a:ext>
            </a:extLst>
          </p:cNvPr>
          <p:cNvPicPr>
            <a:picLocks noChangeAspect="1"/>
          </p:cNvPicPr>
          <p:nvPr/>
        </p:nvPicPr>
        <p:blipFill rotWithShape="1">
          <a:blip r:embed="rId3"/>
          <a:srcRect l="625" r="4042"/>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cs typeface="+mj-cs"/>
              </a:rPr>
              <a:t>OFFERING PRAYER</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181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28047" y="1074232"/>
            <a:ext cx="7887905"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Too often we focus on our differences and fail to lift up the ways that we are united. We judge others for what they cannot do, even while we cannot do it either. We separate ourselves and gather in cliques to the exclusion of many. </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093428"/>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Breath of life…</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0" y="813779"/>
            <a:ext cx="9144000" cy="5973045"/>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With the church that gathers in every corner of the world, we share this holy meal together. Though our tables are many, our host is the same—Jesus Christ, our Lord. As you call your children for dinner, gather us now to be fed, nourished, and blessed, so that we may be inspired to continue your work. Come, this global table is prepared for you.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We give you thanks, gracious God, for we have feasted on the abundance of your house.  Send us to bring good news and to proclaim your favor to all, strengthened with the richness of your grace in your Son, Jesus Christ.</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4FAAB-0D43-6EF7-8F91-AD188E2DD483}"/>
              </a:ext>
            </a:extLst>
          </p:cNvPr>
          <p:cNvPicPr>
            <a:picLocks noChangeAspect="1"/>
          </p:cNvPicPr>
          <p:nvPr/>
        </p:nvPicPr>
        <p:blipFill rotWithShape="1">
          <a:blip r:embed="rId3"/>
          <a:srcRect l="625" r="4042"/>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rPr>
              <a:t>ANNOUNCEMENTS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574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God, the Author of life, Christ, the living Cornerstone, and the life-giving Spirit of adoption, bless you now and forever.</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579921" y="1629584"/>
            <a:ext cx="7984157" cy="3009093"/>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Forgive us for all the ways we have failed to serve your faithful children. Teach us to do better, for the sake of your son, Jesus Christ. Amen.</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747824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53507-F89B-1BDA-168E-490A3312BF64}"/>
              </a:ext>
            </a:extLst>
          </p:cNvPr>
          <p:cNvPicPr>
            <a:picLocks noChangeAspect="1"/>
          </p:cNvPicPr>
          <p:nvPr/>
        </p:nvPicPr>
        <p:blipFill rotWithShape="1">
          <a:blip r:embed="rId3"/>
          <a:srcRect l="625" r="4042"/>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392906" y="5317240"/>
            <a:ext cx="8408194" cy="744836"/>
          </a:xfrm>
        </p:spPr>
        <p:txBody>
          <a:bodyPr vert="horz" lIns="91440" tIns="45720" rIns="91440" bIns="45720" rtlCol="0" anchor="ctr">
            <a:normAutofit/>
          </a:bodyPr>
          <a:lstStyle/>
          <a:p>
            <a:pPr marL="571500" indent="-571500" algn="ctr" eaLnBrk="1" hangingPunct="1"/>
            <a:r>
              <a:rPr lang="en-US" sz="3600" dirty="0">
                <a:solidFill>
                  <a:schemeClr val="tx1">
                    <a:lumMod val="85000"/>
                    <a:lumOff val="15000"/>
                  </a:schemeClr>
                </a:solidFill>
                <a:ea typeface="+mj-ea"/>
                <a:cs typeface="+mj-cs"/>
              </a:rPr>
              <a:t>SENDING SONG</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8852569-64FC-4F1F-BB5E-09457FE1FC08}"/>
              </a:ext>
            </a:extLst>
          </p:cNvPr>
          <p:cNvSpPr/>
          <p:nvPr/>
        </p:nvSpPr>
        <p:spPr>
          <a:xfrm>
            <a:off x="1" y="824563"/>
            <a:ext cx="9143998" cy="1230722"/>
          </a:xfrm>
          <a:prstGeom prst="rect">
            <a:avLst/>
          </a:prstGeom>
        </p:spPr>
        <p:txBody>
          <a:bodyPr wrap="square">
            <a:spAutoFit/>
          </a:bodyPr>
          <a:lstStyle/>
          <a:p>
            <a:pPr marL="0" marR="0" lvl="0" indent="0" algn="ctr" defTabSz="685800" rtl="0" eaLnBrk="0" fontAlgn="base" latinLnBrk="0" hangingPunct="0">
              <a:lnSpc>
                <a:spcPct val="107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“I’ve Got the Joy, Joy, Joy”                     TFF 257</a:t>
            </a:r>
          </a:p>
        </p:txBody>
      </p:sp>
    </p:spTree>
    <p:extLst>
      <p:ext uri="{BB962C8B-B14F-4D97-AF65-F5344CB8AC3E}">
        <p14:creationId xmlns:p14="http://schemas.microsoft.com/office/powerpoint/2010/main" val="11556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“I’ve Got the Joy, Joy, Joy”                  TFF 257</a:t>
            </a:r>
          </a:p>
        </p:txBody>
      </p:sp>
      <p:sp>
        <p:nvSpPr>
          <p:cNvPr id="5" name="TextBox 4">
            <a:extLst>
              <a:ext uri="{FF2B5EF4-FFF2-40B4-BE49-F238E27FC236}">
                <a16:creationId xmlns:a16="http://schemas.microsoft.com/office/drawing/2014/main" id="{CE90BC4A-0B56-7771-BFE2-77C02A2AC79B}"/>
              </a:ext>
            </a:extLst>
          </p:cNvPr>
          <p:cNvSpPr txBox="1"/>
          <p:nvPr/>
        </p:nvSpPr>
        <p:spPr>
          <a:xfrm>
            <a:off x="1287517" y="1345324"/>
            <a:ext cx="6568966" cy="3970318"/>
          </a:xfrm>
          <a:prstGeom prst="rect">
            <a:avLst/>
          </a:prstGeom>
          <a:noFill/>
        </p:spPr>
        <p:txBody>
          <a:bodyPr wrap="square">
            <a:spAutoFit/>
          </a:bodyPr>
          <a:lstStyle/>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1	I’ve got the joy, joy, joy, joy,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down in my heart,                                                 down in my heart,                                                 down in my heart;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I’ve got the joy, joy, joy, joy,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down in my heart,                                                  down in my heart to stay.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989459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“I’ve Got the Joy, Joy, Joy”                  TFF 257</a:t>
            </a:r>
          </a:p>
        </p:txBody>
      </p:sp>
      <p:sp>
        <p:nvSpPr>
          <p:cNvPr id="5" name="TextBox 4">
            <a:extLst>
              <a:ext uri="{FF2B5EF4-FFF2-40B4-BE49-F238E27FC236}">
                <a16:creationId xmlns:a16="http://schemas.microsoft.com/office/drawing/2014/main" id="{CE90BC4A-0B56-7771-BFE2-77C02A2AC79B}"/>
              </a:ext>
            </a:extLst>
          </p:cNvPr>
          <p:cNvSpPr txBox="1"/>
          <p:nvPr/>
        </p:nvSpPr>
        <p:spPr>
          <a:xfrm>
            <a:off x="935420" y="893379"/>
            <a:ext cx="7273159" cy="5632311"/>
          </a:xfrm>
          <a:prstGeom prst="rect">
            <a:avLst/>
          </a:prstGeom>
          <a:noFill/>
        </p:spPr>
        <p:txBody>
          <a:bodyPr wrap="square">
            <a:spAutoFit/>
          </a:bodyPr>
          <a:lstStyle/>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2	I’ve got the peace that passes understanding,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down in my heart,                                             down in my heart,                                               down in my heart;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I’ve got the peace that passes understanding,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down in my heart,                                               down in my heart to stay.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56248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“I’ve Got the Joy, Joy, Joy”                  TFF 257</a:t>
            </a:r>
          </a:p>
        </p:txBody>
      </p:sp>
      <p:sp>
        <p:nvSpPr>
          <p:cNvPr id="5" name="TextBox 4">
            <a:extLst>
              <a:ext uri="{FF2B5EF4-FFF2-40B4-BE49-F238E27FC236}">
                <a16:creationId xmlns:a16="http://schemas.microsoft.com/office/drawing/2014/main" id="{CE90BC4A-0B56-7771-BFE2-77C02A2AC79B}"/>
              </a:ext>
            </a:extLst>
          </p:cNvPr>
          <p:cNvSpPr txBox="1"/>
          <p:nvPr/>
        </p:nvSpPr>
        <p:spPr>
          <a:xfrm>
            <a:off x="1413641" y="1061545"/>
            <a:ext cx="6316717" cy="5078313"/>
          </a:xfrm>
          <a:prstGeom prst="rect">
            <a:avLst/>
          </a:prstGeom>
          <a:noFill/>
        </p:spPr>
        <p:txBody>
          <a:bodyPr wrap="square">
            <a:spAutoFit/>
          </a:bodyPr>
          <a:lstStyle/>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3	I’ve got the love of Jesus,                                love of Jesus,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down in my heart,                                           down in my heart,                                         down in my heart;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I’ve got the love of Jesus,                                  love of Jesus,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6569075" algn="l"/>
              </a:tabLst>
            </a:pPr>
            <a:r>
              <a:rPr lang="en-US" sz="3600" dirty="0">
                <a:effectLst/>
                <a:latin typeface="Arial Rounded MT Bold" panose="020F0704030504030204" pitchFamily="34" charset="0"/>
                <a:ea typeface="MS Mincho" panose="02020609040205080304" pitchFamily="49" charset="-128"/>
              </a:rPr>
              <a:t>	down in my heart,                                              down in my heart to stay.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880810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316010"/>
            <a:ext cx="8507003" cy="2178481"/>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5007333"/>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Our merciful God knows our weakness but doesn’t hold on to it.  Receive this day the entire forgiveness of all your sins, and leave this place with a willingness and ability to love all of God’s creation.  In Jesus’ name we pray.</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53507-F89B-1BDA-168E-490A3312BF64}"/>
              </a:ext>
            </a:extLst>
          </p:cNvPr>
          <p:cNvPicPr>
            <a:picLocks noChangeAspect="1"/>
          </p:cNvPicPr>
          <p:nvPr/>
        </p:nvPicPr>
        <p:blipFill rotWithShape="1">
          <a:blip r:embed="rId3"/>
          <a:srcRect l="625" r="4042"/>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92906" y="5317240"/>
            <a:ext cx="8408194" cy="744836"/>
          </a:xfrm>
        </p:spPr>
        <p:txBody>
          <a:bodyPr vert="horz" lIns="91440" tIns="45720" rIns="91440" bIns="45720" rtlCol="0" anchor="ctr">
            <a:normAutofit/>
          </a:bodyPr>
          <a:lstStyle/>
          <a:p>
            <a:pPr marL="571500" indent="-571500" algn="ctr" eaLnBrk="1" hangingPunct="1"/>
            <a:r>
              <a:rPr lang="en-US" sz="3600" dirty="0">
                <a:solidFill>
                  <a:schemeClr val="tx1">
                    <a:lumMod val="85000"/>
                    <a:lumOff val="15000"/>
                  </a:schemeClr>
                </a:solidFill>
                <a:ea typeface="+mj-ea"/>
                <a:cs typeface="+mj-cs"/>
              </a:rPr>
              <a:t>Hymn of Praise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8852569-64FC-4F1F-BB5E-09457FE1FC08}"/>
              </a:ext>
            </a:extLst>
          </p:cNvPr>
          <p:cNvSpPr/>
          <p:nvPr/>
        </p:nvSpPr>
        <p:spPr>
          <a:xfrm>
            <a:off x="1" y="824563"/>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Alleluia! Sing to Jesus</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158</a:t>
            </a:r>
          </a:p>
        </p:txBody>
      </p:sp>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Alleluia! Sing to Jesus			LBW 158</a:t>
            </a:r>
          </a:p>
        </p:txBody>
      </p:sp>
      <p:sp>
        <p:nvSpPr>
          <p:cNvPr id="7" name="TextBox 6">
            <a:extLst>
              <a:ext uri="{FF2B5EF4-FFF2-40B4-BE49-F238E27FC236}">
                <a16:creationId xmlns:a16="http://schemas.microsoft.com/office/drawing/2014/main" id="{B35A25A9-B029-E3E6-4575-ED6F77D0FFEE}"/>
              </a:ext>
            </a:extLst>
          </p:cNvPr>
          <p:cNvSpPr txBox="1"/>
          <p:nvPr/>
        </p:nvSpPr>
        <p:spPr>
          <a:xfrm>
            <a:off x="115614" y="1051034"/>
            <a:ext cx="8828689" cy="4524315"/>
          </a:xfrm>
          <a:prstGeom prst="rect">
            <a:avLst/>
          </a:prstGeom>
          <a:noFill/>
        </p:spPr>
        <p:txBody>
          <a:bodyPr wrap="square">
            <a:spAutoFit/>
          </a:bodyPr>
          <a:lstStyle/>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1	Alleluia! Sing to Jesus;</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his the scepter, his the throne;</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Alleluia! his the triumph,</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his the victory alone.</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Hark! The songs of peaceful Zion</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thunder like a mighty flood:</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out of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nation</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has redeemed us by his blood."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Alleluia! Sing to Jesus			LBW 158</a:t>
            </a:r>
          </a:p>
        </p:txBody>
      </p:sp>
      <p:sp>
        <p:nvSpPr>
          <p:cNvPr id="7" name="TextBox 6">
            <a:extLst>
              <a:ext uri="{FF2B5EF4-FFF2-40B4-BE49-F238E27FC236}">
                <a16:creationId xmlns:a16="http://schemas.microsoft.com/office/drawing/2014/main" id="{B35A25A9-B029-E3E6-4575-ED6F77D0FFEE}"/>
              </a:ext>
            </a:extLst>
          </p:cNvPr>
          <p:cNvSpPr txBox="1"/>
          <p:nvPr/>
        </p:nvSpPr>
        <p:spPr>
          <a:xfrm>
            <a:off x="420414" y="1194643"/>
            <a:ext cx="8303172" cy="5078313"/>
          </a:xfrm>
          <a:prstGeom prst="rect">
            <a:avLst/>
          </a:prstGeom>
          <a:noFill/>
        </p:spPr>
        <p:txBody>
          <a:bodyPr wrap="square">
            <a:spAutoFit/>
          </a:bodyPr>
          <a:lstStyle/>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2	Alleluia! Not as orphans</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are we left in sorrow now;</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Alleluia! he is near us;</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faith believes, nor questions how.</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Though the cloud                                           from sight received him</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when the forty days were o'er,</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shall our hearts forget his promise:</a:t>
            </a:r>
            <a:endParaRPr lang="en-US" sz="3600" dirty="0">
              <a:effectLst/>
              <a:latin typeface="Arial Rounded MT Bold" panose="020F0704030504030204" pitchFamily="34" charset="0"/>
              <a:ea typeface="Times New Roman" panose="02020603050405020304" pitchFamily="18" charset="0"/>
            </a:endParaRPr>
          </a:p>
          <a:p>
            <a:pPr marL="400050" marR="0" indent="-400050">
              <a:spcBef>
                <a:spcPts val="0"/>
              </a:spcBef>
              <a:spcAft>
                <a:spcPts val="0"/>
              </a:spcAft>
            </a:pPr>
            <a:r>
              <a:rPr lang="en-US" sz="3600" dirty="0">
                <a:effectLst/>
                <a:latin typeface="Arial Rounded MT Bold" panose="020F0704030504030204" pitchFamily="34" charset="0"/>
                <a:ea typeface="MS Mincho" panose="02020609040205080304" pitchFamily="49" charset="-128"/>
              </a:rPr>
              <a:t>	"I am with you evermore"?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6195971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2073</TotalTime>
  <Words>3561</Words>
  <Application>Microsoft Office PowerPoint</Application>
  <PresentationFormat>On-screen Show (4:3)</PresentationFormat>
  <Paragraphs>284</Paragraphs>
  <Slides>54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Rounded MT Bold</vt:lpstr>
      <vt:lpstr>Calibri</vt:lpstr>
      <vt:lpstr>Calibri Light</vt:lpstr>
      <vt:lpstr>Symbol</vt:lpstr>
      <vt:lpstr>Times New Roman</vt:lpstr>
      <vt:lpstr>Office Theme</vt:lpstr>
      <vt:lpstr>Trinity Evangelical Lutheran Church June 5, 2022</vt:lpstr>
      <vt:lpstr>Prelude           By Roxanne Groff     </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86</cp:revision>
  <dcterms:created xsi:type="dcterms:W3CDTF">2016-05-14T21:20:37Z</dcterms:created>
  <dcterms:modified xsi:type="dcterms:W3CDTF">2022-06-05T11:42:43Z</dcterms:modified>
</cp:coreProperties>
</file>