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swald SemiBo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swaldSemiBold-bold.fntdata"/><Relationship Id="rId16" Type="http://schemas.openxmlformats.org/officeDocument/2006/relationships/font" Target="fonts/Oswald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1e9f667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1e9f667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684fc222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684fc222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684fc222c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684fc222c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684fc222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684fc222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61e9f667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61e9f667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61e9f6674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61e9f6674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61e9f6674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61e9f6674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684fc222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684fc222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684fc222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684fc222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 small </a:t>
            </a:r>
            <a:r>
              <a:rPr lang="en"/>
              <a:t>body</a:t>
            </a:r>
            <a:r>
              <a:rPr lang="en"/>
              <a:t> of determined people fired by an unquenchable faith in their mission can alter the course of history”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Ghandi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684fc222c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684fc222c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1332750"/>
            <a:ext cx="9144000" cy="247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>
                <a:solidFill>
                  <a:schemeClr val="dk1"/>
                </a:solidFill>
              </a:rPr>
              <a:t>Mismanagement, Malfeasance, and Corruption:</a:t>
            </a:r>
            <a:endParaRPr sz="5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900">
                <a:solidFill>
                  <a:schemeClr val="dk1"/>
                </a:solidFill>
              </a:rPr>
              <a:t>Knowing the Difference and How to Deal with Them</a:t>
            </a:r>
            <a:endParaRPr i="1" sz="2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/>
        </p:nvSpPr>
        <p:spPr>
          <a:xfrm>
            <a:off x="435300" y="1109550"/>
            <a:ext cx="8273400" cy="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200">
                <a:solidFill>
                  <a:schemeClr val="dk1"/>
                </a:solidFill>
              </a:rPr>
              <a:t>“One man with courage is a majority.” </a:t>
            </a:r>
            <a:endParaRPr sz="62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400">
                <a:solidFill>
                  <a:schemeClr val="dk1"/>
                </a:solidFill>
              </a:rPr>
              <a:t>- Thomas Jefferson</a:t>
            </a:r>
            <a:endParaRPr sz="5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0" y="647700"/>
            <a:ext cx="9144000" cy="3848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chemeClr val="dk1"/>
                </a:solidFill>
              </a:rPr>
              <a:t>“It’s not illegal unless a judge rules it’s illegal.”</a:t>
            </a:r>
            <a:endParaRPr sz="7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-Actual quote from an Arizona School District Superintendent 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271675" y="517906"/>
            <a:ext cx="6707400" cy="83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dk1"/>
                </a:solidFill>
              </a:rPr>
              <a:t>Defining Terms</a:t>
            </a:r>
            <a:endParaRPr sz="4200" u="sng">
              <a:solidFill>
                <a:schemeClr val="dk1"/>
              </a:solidFill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723900" y="1601700"/>
            <a:ext cx="84201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88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100"/>
              <a:buChar char="●"/>
            </a:pPr>
            <a:r>
              <a:rPr lang="en" sz="4100">
                <a:solidFill>
                  <a:srgbClr val="434343"/>
                </a:solidFill>
              </a:rPr>
              <a:t>Mismanagement</a:t>
            </a:r>
            <a:endParaRPr sz="4100">
              <a:solidFill>
                <a:srgbClr val="434343"/>
              </a:solidFill>
            </a:endParaRPr>
          </a:p>
          <a:p>
            <a:pPr indent="-488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100"/>
              <a:buChar char="●"/>
            </a:pPr>
            <a:r>
              <a:rPr lang="en" sz="4100">
                <a:solidFill>
                  <a:srgbClr val="434343"/>
                </a:solidFill>
              </a:rPr>
              <a:t>Malfeasance</a:t>
            </a:r>
            <a:endParaRPr sz="4100">
              <a:solidFill>
                <a:srgbClr val="434343"/>
              </a:solidFill>
            </a:endParaRPr>
          </a:p>
          <a:p>
            <a:pPr indent="-488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100"/>
              <a:buChar char="●"/>
            </a:pPr>
            <a:r>
              <a:rPr lang="en" sz="4100">
                <a:solidFill>
                  <a:srgbClr val="434343"/>
                </a:solidFill>
              </a:rPr>
              <a:t>Corruption</a:t>
            </a:r>
            <a:endParaRPr sz="4100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271675" y="517906"/>
            <a:ext cx="6707400" cy="83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dk1"/>
                </a:solidFill>
              </a:rPr>
              <a:t>Mismanagement</a:t>
            </a:r>
            <a:endParaRPr sz="4200" u="sng">
              <a:solidFill>
                <a:schemeClr val="dk1"/>
              </a:solidFill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361950" y="1900200"/>
            <a:ext cx="8420100" cy="13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434343"/>
                </a:solidFill>
              </a:rPr>
              <a:t>The process of </a:t>
            </a:r>
            <a:r>
              <a:rPr lang="en" sz="3500">
                <a:solidFill>
                  <a:srgbClr val="434343"/>
                </a:solidFill>
              </a:rPr>
              <a:t>managing something badly or wrongly.</a:t>
            </a:r>
            <a:endParaRPr sz="3500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271675" y="517906"/>
            <a:ext cx="6707400" cy="83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dk1"/>
                </a:solidFill>
              </a:rPr>
              <a:t>Malfeasance</a:t>
            </a:r>
            <a:endParaRPr sz="4200" u="sng">
              <a:solidFill>
                <a:schemeClr val="dk1"/>
              </a:solidFill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361950" y="1567825"/>
            <a:ext cx="84201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434343"/>
                </a:solidFill>
              </a:rPr>
              <a:t>Intentionally doing something either legally or morally wrong </a:t>
            </a:r>
            <a:r>
              <a:rPr lang="en" sz="3500">
                <a:solidFill>
                  <a:srgbClr val="434343"/>
                </a:solidFill>
              </a:rPr>
              <a:t>which one had no right to do...dishonesty, illegality, or knowingly exceeding authority for improper reasons.</a:t>
            </a:r>
            <a:endParaRPr sz="3500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271675" y="517906"/>
            <a:ext cx="6707400" cy="83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dk1"/>
                </a:solidFill>
              </a:rPr>
              <a:t>Corruption</a:t>
            </a:r>
            <a:endParaRPr sz="4200" u="sng">
              <a:solidFill>
                <a:schemeClr val="dk1"/>
              </a:solidFill>
            </a:endParaRPr>
          </a:p>
        </p:txBody>
      </p:sp>
      <p:sp>
        <p:nvSpPr>
          <p:cNvPr id="83" name="Google Shape;83;p18"/>
          <p:cNvSpPr txBox="1"/>
          <p:nvPr/>
        </p:nvSpPr>
        <p:spPr>
          <a:xfrm>
            <a:off x="1263450" y="1782975"/>
            <a:ext cx="66171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434343"/>
                </a:solidFill>
              </a:rPr>
              <a:t>Abuse of power by a person in a position of authority for personal gain. </a:t>
            </a:r>
            <a:endParaRPr sz="3500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176400" y="516900"/>
            <a:ext cx="8791200" cy="4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chemeClr val="dk1"/>
                </a:solidFill>
              </a:rPr>
              <a:t>“That men do not learn very much from the lessons of history is the most important of all the lessons of history.” </a:t>
            </a:r>
            <a:endParaRPr sz="51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- Aldous Huxley</a:t>
            </a:r>
            <a:endParaRPr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/>
        </p:nvSpPr>
        <p:spPr>
          <a:xfrm>
            <a:off x="423900" y="178200"/>
            <a:ext cx="8296200" cy="47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chemeClr val="dk1"/>
                </a:solidFill>
              </a:rPr>
              <a:t>“A small body of determined people fired by an unquenchable faith in their mission can alter the course of history” </a:t>
            </a:r>
            <a:endParaRPr sz="51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</a:rPr>
              <a:t>- Gandhi</a:t>
            </a:r>
            <a:endParaRPr sz="3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/>
        </p:nvSpPr>
        <p:spPr>
          <a:xfrm>
            <a:off x="271675" y="517906"/>
            <a:ext cx="6707400" cy="83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dk1"/>
                </a:solidFill>
              </a:rPr>
              <a:t>In your actions...</a:t>
            </a:r>
            <a:endParaRPr sz="4200" u="sng">
              <a:solidFill>
                <a:schemeClr val="dk1"/>
              </a:solidFill>
            </a:endParaRPr>
          </a:p>
        </p:txBody>
      </p:sp>
      <p:sp>
        <p:nvSpPr>
          <p:cNvPr id="99" name="Google Shape;99;p21"/>
          <p:cNvSpPr txBox="1"/>
          <p:nvPr/>
        </p:nvSpPr>
        <p:spPr>
          <a:xfrm>
            <a:off x="723900" y="1257150"/>
            <a:ext cx="8420100" cy="3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Reject the Status Quo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Be Bigger than Yourself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Collaborate &amp; Break Down Silos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Coordinate Action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Push your Colleagues to be Better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Oswald SemiBold"/>
              <a:buChar char="●"/>
            </a:pPr>
            <a:r>
              <a:rPr lang="en" sz="3000">
                <a:solidFill>
                  <a:srgbClr val="434343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Serve as if the Future of America Depends Solely on YOU - Because it Does</a:t>
            </a:r>
            <a:endParaRPr sz="3000">
              <a:solidFill>
                <a:srgbClr val="434343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