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Oswald SemiBold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OswaldSemiBold-bold.fntdata"/><Relationship Id="rId16" Type="http://schemas.openxmlformats.org/officeDocument/2006/relationships/font" Target="fonts/OswaldSemiBol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061e9f6674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061e9f6674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e684fc222c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e684fc222c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e684fc222c_1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e684fc222c_1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e684fc222c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e684fc222c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061e9f6674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061e9f6674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061e9f6674_0_1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061e9f6674_0_1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061e9f6674_0_2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061e9f6674_0_2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e684fc222c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e684fc222c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e684fc222c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e684fc222c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“A small </a:t>
            </a:r>
            <a:r>
              <a:rPr lang="en"/>
              <a:t>body</a:t>
            </a:r>
            <a:r>
              <a:rPr lang="en"/>
              <a:t> of determined people fired by an unquenchable faith in their mission can alter the course of history”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Ghandi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e684fc222c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e684fc222c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0" y="1332750"/>
            <a:ext cx="9144000" cy="24780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300">
                <a:solidFill>
                  <a:schemeClr val="dk1"/>
                </a:solidFill>
              </a:rPr>
              <a:t>Mismanagement, Malfeasance, and Corruption:</a:t>
            </a:r>
            <a:endParaRPr sz="53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900">
                <a:solidFill>
                  <a:schemeClr val="dk1"/>
                </a:solidFill>
              </a:rPr>
              <a:t>Knowing the Difference and How to Deal with Them</a:t>
            </a:r>
            <a:endParaRPr i="1" sz="29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 txBox="1"/>
          <p:nvPr/>
        </p:nvSpPr>
        <p:spPr>
          <a:xfrm>
            <a:off x="435300" y="1109550"/>
            <a:ext cx="8273400" cy="29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200">
                <a:solidFill>
                  <a:schemeClr val="dk1"/>
                </a:solidFill>
              </a:rPr>
              <a:t>“One man with courage is a majority.” </a:t>
            </a:r>
            <a:endParaRPr sz="6200">
              <a:solidFill>
                <a:schemeClr val="dk1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5400">
                <a:solidFill>
                  <a:schemeClr val="dk1"/>
                </a:solidFill>
              </a:rPr>
              <a:t>- Thomas Jefferson</a:t>
            </a:r>
            <a:endParaRPr sz="57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0" y="647700"/>
            <a:ext cx="9144000" cy="38481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0">
                <a:solidFill>
                  <a:schemeClr val="dk1"/>
                </a:solidFill>
              </a:rPr>
              <a:t>“It’s not illegal unless a judge rules it’s illegal.”</a:t>
            </a:r>
            <a:endParaRPr sz="70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-Actual quote from an Arizona School District Superintendent </a:t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/>
        </p:nvSpPr>
        <p:spPr>
          <a:xfrm>
            <a:off x="271675" y="517906"/>
            <a:ext cx="6707400" cy="8313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 u="sng">
                <a:solidFill>
                  <a:schemeClr val="dk1"/>
                </a:solidFill>
              </a:rPr>
              <a:t>Defining Terms</a:t>
            </a:r>
            <a:endParaRPr sz="4200" u="sng">
              <a:solidFill>
                <a:schemeClr val="dk1"/>
              </a:solidFill>
            </a:endParaRPr>
          </a:p>
        </p:txBody>
      </p:sp>
      <p:sp>
        <p:nvSpPr>
          <p:cNvPr id="65" name="Google Shape;65;p15"/>
          <p:cNvSpPr txBox="1"/>
          <p:nvPr/>
        </p:nvSpPr>
        <p:spPr>
          <a:xfrm>
            <a:off x="723900" y="1601700"/>
            <a:ext cx="8420100" cy="27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88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100"/>
              <a:buChar char="●"/>
            </a:pPr>
            <a:r>
              <a:rPr lang="en" sz="4100">
                <a:solidFill>
                  <a:srgbClr val="434343"/>
                </a:solidFill>
              </a:rPr>
              <a:t>Mismanagement</a:t>
            </a:r>
            <a:endParaRPr sz="4100">
              <a:solidFill>
                <a:srgbClr val="434343"/>
              </a:solidFill>
            </a:endParaRPr>
          </a:p>
          <a:p>
            <a:pPr indent="-488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100"/>
              <a:buChar char="●"/>
            </a:pPr>
            <a:r>
              <a:rPr lang="en" sz="4100">
                <a:solidFill>
                  <a:srgbClr val="434343"/>
                </a:solidFill>
              </a:rPr>
              <a:t>Malfeasance</a:t>
            </a:r>
            <a:endParaRPr sz="4100">
              <a:solidFill>
                <a:srgbClr val="434343"/>
              </a:solidFill>
            </a:endParaRPr>
          </a:p>
          <a:p>
            <a:pPr indent="-488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100"/>
              <a:buChar char="●"/>
            </a:pPr>
            <a:r>
              <a:rPr lang="en" sz="4100">
                <a:solidFill>
                  <a:srgbClr val="434343"/>
                </a:solidFill>
              </a:rPr>
              <a:t>Corruption</a:t>
            </a:r>
            <a:endParaRPr sz="4100">
              <a:solidFill>
                <a:srgbClr val="434343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/>
        </p:nvSpPr>
        <p:spPr>
          <a:xfrm>
            <a:off x="271675" y="517906"/>
            <a:ext cx="6707400" cy="8313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 u="sng">
                <a:solidFill>
                  <a:schemeClr val="dk1"/>
                </a:solidFill>
              </a:rPr>
              <a:t>Mismanagement</a:t>
            </a:r>
            <a:endParaRPr sz="4200" u="sng">
              <a:solidFill>
                <a:schemeClr val="dk1"/>
              </a:solidFill>
            </a:endParaRPr>
          </a:p>
        </p:txBody>
      </p:sp>
      <p:sp>
        <p:nvSpPr>
          <p:cNvPr id="71" name="Google Shape;71;p16"/>
          <p:cNvSpPr txBox="1"/>
          <p:nvPr/>
        </p:nvSpPr>
        <p:spPr>
          <a:xfrm>
            <a:off x="361950" y="1900200"/>
            <a:ext cx="8420100" cy="13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rgbClr val="434343"/>
                </a:solidFill>
              </a:rPr>
              <a:t>The process of </a:t>
            </a:r>
            <a:r>
              <a:rPr lang="en" sz="3500">
                <a:solidFill>
                  <a:srgbClr val="434343"/>
                </a:solidFill>
              </a:rPr>
              <a:t>managing something badly or wrongly.</a:t>
            </a:r>
            <a:endParaRPr sz="3500">
              <a:solidFill>
                <a:srgbClr val="434343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/>
        </p:nvSpPr>
        <p:spPr>
          <a:xfrm>
            <a:off x="271675" y="517906"/>
            <a:ext cx="6707400" cy="8313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 u="sng">
                <a:solidFill>
                  <a:schemeClr val="dk1"/>
                </a:solidFill>
              </a:rPr>
              <a:t>Malfeasance</a:t>
            </a:r>
            <a:endParaRPr sz="4200" u="sng">
              <a:solidFill>
                <a:schemeClr val="dk1"/>
              </a:solidFill>
            </a:endParaRPr>
          </a:p>
        </p:txBody>
      </p:sp>
      <p:sp>
        <p:nvSpPr>
          <p:cNvPr id="77" name="Google Shape;77;p17"/>
          <p:cNvSpPr txBox="1"/>
          <p:nvPr/>
        </p:nvSpPr>
        <p:spPr>
          <a:xfrm>
            <a:off x="361950" y="1567825"/>
            <a:ext cx="8420100" cy="32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rgbClr val="434343"/>
                </a:solidFill>
              </a:rPr>
              <a:t>Intentionally doing something either legally or morally wrong </a:t>
            </a:r>
            <a:r>
              <a:rPr lang="en" sz="3500">
                <a:solidFill>
                  <a:srgbClr val="434343"/>
                </a:solidFill>
              </a:rPr>
              <a:t>which one had no right to do...dishonesty, illegality, or knowingly exceeding authority for improper reasons.</a:t>
            </a:r>
            <a:endParaRPr sz="3500">
              <a:solidFill>
                <a:srgbClr val="434343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/>
          <p:nvPr/>
        </p:nvSpPr>
        <p:spPr>
          <a:xfrm>
            <a:off x="271675" y="517906"/>
            <a:ext cx="6707400" cy="8313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 u="sng">
                <a:solidFill>
                  <a:schemeClr val="dk1"/>
                </a:solidFill>
              </a:rPr>
              <a:t>Corruption</a:t>
            </a:r>
            <a:endParaRPr sz="4200" u="sng">
              <a:solidFill>
                <a:schemeClr val="dk1"/>
              </a:solidFill>
            </a:endParaRPr>
          </a:p>
        </p:txBody>
      </p:sp>
      <p:sp>
        <p:nvSpPr>
          <p:cNvPr id="83" name="Google Shape;83;p18"/>
          <p:cNvSpPr txBox="1"/>
          <p:nvPr/>
        </p:nvSpPr>
        <p:spPr>
          <a:xfrm>
            <a:off x="1263450" y="1782975"/>
            <a:ext cx="6617100" cy="19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rgbClr val="434343"/>
                </a:solidFill>
              </a:rPr>
              <a:t>Abuse of power by a person in a position of authority for personal gain. </a:t>
            </a:r>
            <a:endParaRPr sz="3500">
              <a:solidFill>
                <a:srgbClr val="434343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/>
          <p:nvPr/>
        </p:nvSpPr>
        <p:spPr>
          <a:xfrm>
            <a:off x="176400" y="516900"/>
            <a:ext cx="8791200" cy="400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100">
                <a:solidFill>
                  <a:schemeClr val="dk1"/>
                </a:solidFill>
              </a:rPr>
              <a:t>“That men do not learn very much from the lessons of history is the most important of all the lessons of history.” </a:t>
            </a:r>
            <a:endParaRPr sz="5100">
              <a:solidFill>
                <a:schemeClr val="dk1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solidFill>
                  <a:schemeClr val="dk1"/>
                </a:solidFill>
              </a:rPr>
              <a:t>- Aldous Huxley</a:t>
            </a:r>
            <a:endParaRPr sz="4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0"/>
          <p:cNvSpPr txBox="1"/>
          <p:nvPr/>
        </p:nvSpPr>
        <p:spPr>
          <a:xfrm>
            <a:off x="423900" y="178200"/>
            <a:ext cx="8296200" cy="478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100">
                <a:solidFill>
                  <a:schemeClr val="dk1"/>
                </a:solidFill>
              </a:rPr>
              <a:t>“A small body of determined people fired by an unquenchable faith in their mission can alter the course of history” </a:t>
            </a:r>
            <a:endParaRPr sz="5100">
              <a:solidFill>
                <a:schemeClr val="dk1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solidFill>
                  <a:schemeClr val="dk1"/>
                </a:solidFill>
              </a:rPr>
              <a:t>- Gandhi</a:t>
            </a:r>
            <a:endParaRPr sz="37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1"/>
          <p:cNvSpPr txBox="1"/>
          <p:nvPr/>
        </p:nvSpPr>
        <p:spPr>
          <a:xfrm>
            <a:off x="271675" y="517906"/>
            <a:ext cx="6707400" cy="8313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 u="sng">
                <a:solidFill>
                  <a:schemeClr val="dk1"/>
                </a:solidFill>
              </a:rPr>
              <a:t>In your actions...</a:t>
            </a:r>
            <a:endParaRPr sz="4200" u="sng">
              <a:solidFill>
                <a:schemeClr val="dk1"/>
              </a:solidFill>
            </a:endParaRPr>
          </a:p>
        </p:txBody>
      </p:sp>
      <p:sp>
        <p:nvSpPr>
          <p:cNvPr id="99" name="Google Shape;99;p21"/>
          <p:cNvSpPr txBox="1"/>
          <p:nvPr/>
        </p:nvSpPr>
        <p:spPr>
          <a:xfrm>
            <a:off x="723900" y="1257150"/>
            <a:ext cx="8420100" cy="38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19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SemiBold"/>
              <a:buChar char="●"/>
            </a:pPr>
            <a:r>
              <a:rPr lang="en" sz="3000">
                <a:solidFill>
                  <a:srgbClr val="434343"/>
                </a:solidFill>
                <a:latin typeface="Oswald SemiBold"/>
                <a:ea typeface="Oswald SemiBold"/>
                <a:cs typeface="Oswald SemiBold"/>
                <a:sym typeface="Oswald SemiBold"/>
              </a:rPr>
              <a:t>Reject the Status Quo</a:t>
            </a:r>
            <a:endParaRPr sz="3000">
              <a:solidFill>
                <a:srgbClr val="434343"/>
              </a:solidFill>
              <a:latin typeface="Oswald SemiBold"/>
              <a:ea typeface="Oswald SemiBold"/>
              <a:cs typeface="Oswald SemiBold"/>
              <a:sym typeface="Oswald SemiBold"/>
            </a:endParaRPr>
          </a:p>
          <a:p>
            <a:pPr indent="-419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SemiBold"/>
              <a:buChar char="●"/>
            </a:pPr>
            <a:r>
              <a:rPr lang="en" sz="3000">
                <a:solidFill>
                  <a:srgbClr val="434343"/>
                </a:solidFill>
                <a:latin typeface="Oswald SemiBold"/>
                <a:ea typeface="Oswald SemiBold"/>
                <a:cs typeface="Oswald SemiBold"/>
                <a:sym typeface="Oswald SemiBold"/>
              </a:rPr>
              <a:t>Be Bigger than Yourself</a:t>
            </a:r>
            <a:endParaRPr sz="3000">
              <a:solidFill>
                <a:srgbClr val="434343"/>
              </a:solidFill>
              <a:latin typeface="Oswald SemiBold"/>
              <a:ea typeface="Oswald SemiBold"/>
              <a:cs typeface="Oswald SemiBold"/>
              <a:sym typeface="Oswald SemiBold"/>
            </a:endParaRPr>
          </a:p>
          <a:p>
            <a:pPr indent="-419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SemiBold"/>
              <a:buChar char="●"/>
            </a:pPr>
            <a:r>
              <a:rPr lang="en" sz="3000">
                <a:solidFill>
                  <a:srgbClr val="434343"/>
                </a:solidFill>
                <a:latin typeface="Oswald SemiBold"/>
                <a:ea typeface="Oswald SemiBold"/>
                <a:cs typeface="Oswald SemiBold"/>
                <a:sym typeface="Oswald SemiBold"/>
              </a:rPr>
              <a:t>Collaborate &amp; Break Down Silos</a:t>
            </a:r>
            <a:endParaRPr sz="3000">
              <a:solidFill>
                <a:srgbClr val="434343"/>
              </a:solidFill>
              <a:latin typeface="Oswald SemiBold"/>
              <a:ea typeface="Oswald SemiBold"/>
              <a:cs typeface="Oswald SemiBold"/>
              <a:sym typeface="Oswald SemiBold"/>
            </a:endParaRPr>
          </a:p>
          <a:p>
            <a:pPr indent="-419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SemiBold"/>
              <a:buChar char="●"/>
            </a:pPr>
            <a:r>
              <a:rPr lang="en" sz="3000">
                <a:solidFill>
                  <a:srgbClr val="434343"/>
                </a:solidFill>
                <a:latin typeface="Oswald SemiBold"/>
                <a:ea typeface="Oswald SemiBold"/>
                <a:cs typeface="Oswald SemiBold"/>
                <a:sym typeface="Oswald SemiBold"/>
              </a:rPr>
              <a:t>Coordinate Action</a:t>
            </a:r>
            <a:endParaRPr sz="3000">
              <a:solidFill>
                <a:srgbClr val="434343"/>
              </a:solidFill>
              <a:latin typeface="Oswald SemiBold"/>
              <a:ea typeface="Oswald SemiBold"/>
              <a:cs typeface="Oswald SemiBold"/>
              <a:sym typeface="Oswald SemiBold"/>
            </a:endParaRPr>
          </a:p>
          <a:p>
            <a:pPr indent="-419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SemiBold"/>
              <a:buChar char="●"/>
            </a:pPr>
            <a:r>
              <a:rPr lang="en" sz="3000">
                <a:solidFill>
                  <a:srgbClr val="434343"/>
                </a:solidFill>
                <a:latin typeface="Oswald SemiBold"/>
                <a:ea typeface="Oswald SemiBold"/>
                <a:cs typeface="Oswald SemiBold"/>
                <a:sym typeface="Oswald SemiBold"/>
              </a:rPr>
              <a:t>Push your Colleagues to be Better</a:t>
            </a:r>
            <a:endParaRPr sz="3000">
              <a:solidFill>
                <a:srgbClr val="434343"/>
              </a:solidFill>
              <a:latin typeface="Oswald SemiBold"/>
              <a:ea typeface="Oswald SemiBold"/>
              <a:cs typeface="Oswald SemiBold"/>
              <a:sym typeface="Oswald SemiBold"/>
            </a:endParaRPr>
          </a:p>
          <a:p>
            <a:pPr indent="-419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Oswald SemiBold"/>
              <a:buChar char="●"/>
            </a:pPr>
            <a:r>
              <a:rPr lang="en" sz="3000">
                <a:solidFill>
                  <a:srgbClr val="434343"/>
                </a:solidFill>
                <a:latin typeface="Oswald SemiBold"/>
                <a:ea typeface="Oswald SemiBold"/>
                <a:cs typeface="Oswald SemiBold"/>
                <a:sym typeface="Oswald SemiBold"/>
              </a:rPr>
              <a:t>Serve as if the Future of America Depends Solely on YOU - Because it Does</a:t>
            </a:r>
            <a:endParaRPr sz="3000">
              <a:solidFill>
                <a:srgbClr val="434343"/>
              </a:solidFill>
              <a:latin typeface="Oswald SemiBold"/>
              <a:ea typeface="Oswald SemiBold"/>
              <a:cs typeface="Oswald SemiBold"/>
              <a:sym typeface="Oswald SemiBold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