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50"/>
  </p:notesMasterIdLst>
  <p:sldIdLst>
    <p:sldId id="256" r:id="rId11"/>
    <p:sldId id="283" r:id="rId12"/>
    <p:sldId id="259" r:id="rId13"/>
    <p:sldId id="261" r:id="rId14"/>
    <p:sldId id="284" r:id="rId15"/>
    <p:sldId id="286" r:id="rId16"/>
    <p:sldId id="287" r:id="rId17"/>
    <p:sldId id="299" r:id="rId18"/>
    <p:sldId id="289" r:id="rId19"/>
    <p:sldId id="301" r:id="rId20"/>
    <p:sldId id="300" r:id="rId21"/>
    <p:sldId id="302" r:id="rId22"/>
    <p:sldId id="290" r:id="rId23"/>
    <p:sldId id="291" r:id="rId24"/>
    <p:sldId id="303" r:id="rId25"/>
    <p:sldId id="304" r:id="rId26"/>
    <p:sldId id="292" r:id="rId27"/>
    <p:sldId id="288" r:id="rId28"/>
    <p:sldId id="293" r:id="rId29"/>
    <p:sldId id="264" r:id="rId30"/>
    <p:sldId id="294" r:id="rId31"/>
    <p:sldId id="295" r:id="rId32"/>
    <p:sldId id="266" r:id="rId33"/>
    <p:sldId id="297" r:id="rId34"/>
    <p:sldId id="298" r:id="rId35"/>
    <p:sldId id="263" r:id="rId36"/>
    <p:sldId id="267" r:id="rId37"/>
    <p:sldId id="268" r:id="rId38"/>
    <p:sldId id="279" r:id="rId39"/>
    <p:sldId id="269" r:id="rId40"/>
    <p:sldId id="270" r:id="rId41"/>
    <p:sldId id="271" r:id="rId42"/>
    <p:sldId id="272" r:id="rId43"/>
    <p:sldId id="273" r:id="rId44"/>
    <p:sldId id="274" r:id="rId45"/>
    <p:sldId id="275" r:id="rId46"/>
    <p:sldId id="276" r:id="rId47"/>
    <p:sldId id="280" r:id="rId48"/>
    <p:sldId id="27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B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7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FF9A5-DFF4-4C8F-9C8B-3EA08B26FE23}" type="datetimeFigureOut">
              <a:rPr lang="en-US" smtClean="0"/>
              <a:t>06-Mar-13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96D4C-0189-405D-A85E-CCC129B44A20}" type="slidenum">
              <a:rPr lang="en-US" smtClean="0"/>
              <a:t>‹#›</a:t>
            </a:fld>
            <a:endParaRPr lang="en-US"/>
          </a:p>
        </p:txBody>
      </p:sp>
    </p:spTree>
    <p:extLst>
      <p:ext uri="{BB962C8B-B14F-4D97-AF65-F5344CB8AC3E}">
        <p14:creationId xmlns:p14="http://schemas.microsoft.com/office/powerpoint/2010/main" val="313252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uff.to/13Dp8j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Earth as seen from</a:t>
            </a:r>
            <a:r>
              <a:rPr lang="en-US" baseline="0" dirty="0" smtClean="0"/>
              <a:t> Apollo 17</a:t>
            </a:r>
          </a:p>
          <a:p>
            <a:r>
              <a:rPr lang="en-US" baseline="0" dirty="0" smtClean="0"/>
              <a:t>http://en.wikipedia.org/wiki/holism</a:t>
            </a:r>
            <a:endParaRPr lang="en-US" dirty="0"/>
          </a:p>
        </p:txBody>
      </p:sp>
      <p:sp>
        <p:nvSpPr>
          <p:cNvPr id="4" name="Slide Number Placeholder 3"/>
          <p:cNvSpPr>
            <a:spLocks noGrp="1"/>
          </p:cNvSpPr>
          <p:nvPr>
            <p:ph type="sldNum" sz="quarter" idx="10"/>
          </p:nvPr>
        </p:nvSpPr>
        <p:spPr/>
        <p:txBody>
          <a:bodyPr/>
          <a:lstStyle/>
          <a:p>
            <a:fld id="{A0C96D4C-0189-405D-A85E-CCC129B44A20}" type="slidenum">
              <a:rPr lang="en-US" smtClean="0"/>
              <a:t>2</a:t>
            </a:fld>
            <a:endParaRPr lang="en-US"/>
          </a:p>
        </p:txBody>
      </p:sp>
    </p:spTree>
    <p:extLst>
      <p:ext uri="{BB962C8B-B14F-4D97-AF65-F5344CB8AC3E}">
        <p14:creationId xmlns:p14="http://schemas.microsoft.com/office/powerpoint/2010/main" val="158441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333333"/>
                </a:solidFill>
                <a:effectLst/>
                <a:latin typeface="lucida grande"/>
              </a:rPr>
              <a:t>Leaders of Florida's 'Chicken Church' want you to stop calling it the 'Chicken Church.' </a:t>
            </a:r>
            <a:r>
              <a:rPr lang="en-US" b="0" i="0" u="none" strike="noStrike" dirty="0" smtClean="0">
                <a:solidFill>
                  <a:srgbClr val="3B5998"/>
                </a:solidFill>
                <a:effectLst/>
                <a:latin typeface="lucida grande"/>
                <a:hlinkClick r:id="rId3"/>
              </a:rPr>
              <a:t>http://huff.to/13Dp8jo</a:t>
            </a:r>
            <a:endParaRPr lang="en-US" dirty="0"/>
          </a:p>
        </p:txBody>
      </p:sp>
      <p:sp>
        <p:nvSpPr>
          <p:cNvPr id="4" name="Slide Number Placeholder 3"/>
          <p:cNvSpPr>
            <a:spLocks noGrp="1"/>
          </p:cNvSpPr>
          <p:nvPr>
            <p:ph type="sldNum" sz="quarter" idx="10"/>
          </p:nvPr>
        </p:nvSpPr>
        <p:spPr/>
        <p:txBody>
          <a:bodyPr/>
          <a:lstStyle/>
          <a:p>
            <a:fld id="{A0C96D4C-0189-405D-A85E-CCC129B44A20}" type="slidenum">
              <a:rPr lang="en-US" smtClean="0"/>
              <a:t>15</a:t>
            </a:fld>
            <a:endParaRPr lang="en-US"/>
          </a:p>
        </p:txBody>
      </p:sp>
    </p:spTree>
    <p:extLst>
      <p:ext uri="{BB962C8B-B14F-4D97-AF65-F5344CB8AC3E}">
        <p14:creationId xmlns:p14="http://schemas.microsoft.com/office/powerpoint/2010/main" val="427523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06-Mar-13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60223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06-Mar-13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0975326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922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0006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52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022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059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39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6559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097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327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06-Mar-13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40255171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556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652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214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200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5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798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44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06-Mar-13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1468624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068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023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33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67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42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826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66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484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916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23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54DB-7784-4CB9-861B-6B1ED248888C}" type="datetimeFigureOut">
              <a:rPr lang="en-US" smtClean="0"/>
              <a:t>06-Mar-13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12214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397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17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806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835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878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16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338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257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5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54DB-7784-4CB9-861B-6B1ED248888C}" type="datetimeFigureOut">
              <a:rPr lang="en-US" smtClean="0"/>
              <a:t>06-Mar-13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14644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78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05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65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671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53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870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18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90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852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35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54DB-7784-4CB9-861B-6B1ED248888C}" type="datetimeFigureOut">
              <a:rPr lang="en-US" smtClean="0"/>
              <a:t>06-Mar-13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193880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388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253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593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60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713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119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8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9937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020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43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54DB-7784-4CB9-861B-6B1ED248888C}" type="datetimeFigureOut">
              <a:rPr lang="en-US" smtClean="0"/>
              <a:t>06-Mar-13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061377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598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634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550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20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871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753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10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772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0108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63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54DB-7784-4CB9-861B-6B1ED248888C}" type="datetimeFigureOut">
              <a:rPr lang="en-US" smtClean="0"/>
              <a:t>06-Mar-13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989019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712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598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728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4648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779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44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16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0212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597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9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t>06-Mar-13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810518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816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10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4701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966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437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698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170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8308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564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88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t>06-Mar-13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23105030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0244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6500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857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0463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3411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2639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149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2861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4099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5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54DB-7784-4CB9-861B-6B1ED248888C}" type="datetimeFigureOut">
              <a:rPr lang="en-US" smtClean="0"/>
              <a:t>06-Mar-13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7747-D4EF-429B-94D9-8DEE93BD07E7}" type="slidenum">
              <a:rPr lang="en-US" smtClean="0"/>
              <a:t>‹#›</a:t>
            </a:fld>
            <a:endParaRPr lang="en-US"/>
          </a:p>
        </p:txBody>
      </p:sp>
    </p:spTree>
    <p:extLst>
      <p:ext uri="{BB962C8B-B14F-4D97-AF65-F5344CB8AC3E}">
        <p14:creationId xmlns:p14="http://schemas.microsoft.com/office/powerpoint/2010/main" val="146063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067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36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973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38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717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0531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9319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0760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54DB-7784-4CB9-861B-6B1ED248888C}" type="datetimeFigureOut">
              <a:rPr lang="en-US" smtClean="0">
                <a:solidFill>
                  <a:prstClr val="black">
                    <a:tint val="75000"/>
                  </a:prstClr>
                </a:solidFill>
              </a:rPr>
              <a:pPr/>
              <a:t>06-Mar-13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9935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hyperlink" Target="http://huff.to/13Dp8jo"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www.langlxmelanesia.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4000" b="1" dirty="0" smtClean="0">
                <a:solidFill>
                  <a:srgbClr val="002060"/>
                </a:solidFill>
                <a:latin typeface="Traditional Arabic" pitchFamily="18" charset="-78"/>
                <a:cs typeface="Traditional Arabic" pitchFamily="18" charset="-78"/>
              </a:rPr>
              <a:t>Generalizing </a:t>
            </a:r>
            <a:r>
              <a:rPr lang="en-US" sz="4000" b="1" dirty="0" smtClean="0">
                <a:solidFill>
                  <a:srgbClr val="C00000"/>
                </a:solidFill>
                <a:latin typeface="Traditional Arabic" pitchFamily="18" charset="-78"/>
                <a:cs typeface="Traditional Arabic" pitchFamily="18" charset="-78"/>
              </a:rPr>
              <a:t>Sentence</a:t>
            </a:r>
            <a:r>
              <a:rPr lang="en-US" sz="4000" b="1" dirty="0" smtClean="0">
                <a:solidFill>
                  <a:srgbClr val="002060"/>
                </a:solidFill>
                <a:latin typeface="Traditional Arabic" pitchFamily="18" charset="-78"/>
                <a:cs typeface="Traditional Arabic" pitchFamily="18" charset="-78"/>
              </a:rPr>
              <a:t> </a:t>
            </a:r>
            <a:r>
              <a:rPr lang="en-US" sz="4000" b="1" dirty="0" smtClean="0">
                <a:solidFill>
                  <a:srgbClr val="C00000"/>
                </a:solidFill>
                <a:latin typeface="Traditional Arabic" pitchFamily="18" charset="-78"/>
                <a:cs typeface="Traditional Arabic" pitchFamily="18" charset="-78"/>
              </a:rPr>
              <a:t>Analysis:</a:t>
            </a:r>
            <a:br>
              <a:rPr lang="en-US" sz="4000" b="1" dirty="0" smtClean="0">
                <a:solidFill>
                  <a:srgbClr val="C00000"/>
                </a:solidFill>
                <a:latin typeface="Traditional Arabic" pitchFamily="18" charset="-78"/>
                <a:cs typeface="Traditional Arabic" pitchFamily="18" charset="-78"/>
              </a:rPr>
            </a:br>
            <a:r>
              <a:rPr lang="en-US" sz="4000" b="1" dirty="0" smtClean="0">
                <a:solidFill>
                  <a:srgbClr val="002060"/>
                </a:solidFill>
                <a:latin typeface="Traditional Arabic" pitchFamily="18" charset="-78"/>
                <a:cs typeface="Traditional Arabic" pitchFamily="18" charset="-78"/>
              </a:rPr>
              <a:t>G-</a:t>
            </a:r>
            <a:r>
              <a:rPr lang="en-US" sz="4000" b="1" dirty="0" err="1" smtClean="0">
                <a:solidFill>
                  <a:srgbClr val="C00000"/>
                </a:solidFill>
                <a:latin typeface="Traditional Arabic" pitchFamily="18" charset="-78"/>
                <a:cs typeface="Traditional Arabic" pitchFamily="18" charset="-78"/>
              </a:rPr>
              <a:t>nalysis</a:t>
            </a:r>
            <a:endParaRPr lang="en-US" sz="4000" b="1" dirty="0">
              <a:solidFill>
                <a:srgbClr val="002060"/>
              </a:solidFill>
              <a:latin typeface="Traditional Arabic" pitchFamily="18" charset="-78"/>
              <a:cs typeface="Traditional Arabic" pitchFamily="18" charset="-78"/>
            </a:endParaRPr>
          </a:p>
        </p:txBody>
      </p:sp>
      <p:sp>
        <p:nvSpPr>
          <p:cNvPr id="3" name="Subtitle 2"/>
          <p:cNvSpPr>
            <a:spLocks noGrp="1"/>
          </p:cNvSpPr>
          <p:nvPr>
            <p:ph type="subTitle" idx="1"/>
          </p:nvPr>
        </p:nvSpPr>
        <p:spPr>
          <a:xfrm>
            <a:off x="107504" y="5229200"/>
            <a:ext cx="8784976" cy="1368152"/>
          </a:xfrm>
        </p:spPr>
        <p:txBody>
          <a:bodyPr>
            <a:normAutofit fontScale="70000" lnSpcReduction="20000"/>
          </a:bodyPr>
          <a:lstStyle/>
          <a:p>
            <a:pPr algn="r"/>
            <a:r>
              <a:rPr lang="en-US" dirty="0" smtClean="0">
                <a:solidFill>
                  <a:srgbClr val="002060"/>
                </a:solidFill>
                <a:latin typeface="Traditional Arabic" pitchFamily="18" charset="-78"/>
                <a:cs typeface="Traditional Arabic" pitchFamily="18" charset="-78"/>
              </a:rPr>
              <a:t>Presentation @ the 6</a:t>
            </a:r>
            <a:r>
              <a:rPr lang="en-US" baseline="30000" dirty="0" smtClean="0">
                <a:solidFill>
                  <a:srgbClr val="002060"/>
                </a:solidFill>
                <a:latin typeface="Traditional Arabic" pitchFamily="18" charset="-78"/>
                <a:cs typeface="Traditional Arabic" pitchFamily="18" charset="-78"/>
              </a:rPr>
              <a:t>th</a:t>
            </a:r>
            <a:r>
              <a:rPr lang="en-US" dirty="0" smtClean="0">
                <a:solidFill>
                  <a:srgbClr val="002060"/>
                </a:solidFill>
                <a:latin typeface="Traditional Arabic" pitchFamily="18" charset="-78"/>
                <a:cs typeface="Traditional Arabic" pitchFamily="18" charset="-78"/>
              </a:rPr>
              <a:t> Annual AELG Professional Development Conference</a:t>
            </a:r>
          </a:p>
          <a:p>
            <a:pPr algn="r"/>
            <a:r>
              <a:rPr lang="en-US" dirty="0" smtClean="0">
                <a:solidFill>
                  <a:srgbClr val="002060"/>
                </a:solidFill>
                <a:latin typeface="Traditional Arabic" pitchFamily="18" charset="-78"/>
                <a:cs typeface="Traditional Arabic" pitchFamily="18" charset="-78"/>
              </a:rPr>
              <a:t>By Olga Temple</a:t>
            </a:r>
          </a:p>
          <a:p>
            <a:pPr algn="r"/>
            <a:r>
              <a:rPr lang="en-US" dirty="0" smtClean="0">
                <a:solidFill>
                  <a:srgbClr val="002060"/>
                </a:solidFill>
                <a:latin typeface="Traditional Arabic" pitchFamily="18" charset="-78"/>
                <a:cs typeface="Traditional Arabic" pitchFamily="18" charset="-78"/>
              </a:rPr>
              <a:t>Montgomery College, Silver Spring, MD</a:t>
            </a:r>
          </a:p>
          <a:p>
            <a:pPr algn="r"/>
            <a:r>
              <a:rPr lang="en-US" dirty="0" smtClean="0">
                <a:solidFill>
                  <a:srgbClr val="002060"/>
                </a:solidFill>
                <a:latin typeface="Traditional Arabic" pitchFamily="18" charset="-78"/>
                <a:cs typeface="Traditional Arabic" pitchFamily="18" charset="-78"/>
              </a:rPr>
              <a:t>March 9, 2013</a:t>
            </a:r>
          </a:p>
        </p:txBody>
      </p:sp>
    </p:spTree>
    <p:extLst>
      <p:ext uri="{BB962C8B-B14F-4D97-AF65-F5344CB8AC3E}">
        <p14:creationId xmlns:p14="http://schemas.microsoft.com/office/powerpoint/2010/main" val="422373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83750" y="1497567"/>
            <a:ext cx="3960458" cy="2507496"/>
          </a:xfrm>
          <a:custGeom>
            <a:avLst/>
            <a:gdLst>
              <a:gd name="connsiteX0" fmla="*/ 0 w 3960440"/>
              <a:gd name="connsiteY0" fmla="*/ 684076 h 1368152"/>
              <a:gd name="connsiteX1" fmla="*/ 1980220 w 3960440"/>
              <a:gd name="connsiteY1" fmla="*/ 0 h 1368152"/>
              <a:gd name="connsiteX2" fmla="*/ 3960440 w 3960440"/>
              <a:gd name="connsiteY2" fmla="*/ 684076 h 1368152"/>
              <a:gd name="connsiteX3" fmla="*/ 1980220 w 3960440"/>
              <a:gd name="connsiteY3" fmla="*/ 1368152 h 1368152"/>
              <a:gd name="connsiteX4" fmla="*/ 0 w 3960440"/>
              <a:gd name="connsiteY4" fmla="*/ 684076 h 1368152"/>
              <a:gd name="connsiteX0" fmla="*/ 40 w 3960480"/>
              <a:gd name="connsiteY0" fmla="*/ 1002731 h 1686807"/>
              <a:gd name="connsiteX1" fmla="*/ 2021824 w 3960480"/>
              <a:gd name="connsiteY1" fmla="*/ 0 h 1686807"/>
              <a:gd name="connsiteX2" fmla="*/ 3960480 w 3960480"/>
              <a:gd name="connsiteY2" fmla="*/ 1002731 h 1686807"/>
              <a:gd name="connsiteX3" fmla="*/ 1980260 w 3960480"/>
              <a:gd name="connsiteY3" fmla="*/ 1686807 h 1686807"/>
              <a:gd name="connsiteX4" fmla="*/ 40 w 3960480"/>
              <a:gd name="connsiteY4" fmla="*/ 1002731 h 1686807"/>
              <a:gd name="connsiteX0" fmla="*/ 40 w 3960480"/>
              <a:gd name="connsiteY0" fmla="*/ 1007551 h 1691627"/>
              <a:gd name="connsiteX1" fmla="*/ 2021824 w 3960480"/>
              <a:gd name="connsiteY1" fmla="*/ 4820 h 1691627"/>
              <a:gd name="connsiteX2" fmla="*/ 3960480 w 3960480"/>
              <a:gd name="connsiteY2" fmla="*/ 1007551 h 1691627"/>
              <a:gd name="connsiteX3" fmla="*/ 1980260 w 3960480"/>
              <a:gd name="connsiteY3" fmla="*/ 1691627 h 1691627"/>
              <a:gd name="connsiteX4" fmla="*/ 40 w 3960480"/>
              <a:gd name="connsiteY4" fmla="*/ 1007551 h 1691627"/>
              <a:gd name="connsiteX0" fmla="*/ 18 w 3960458"/>
              <a:gd name="connsiteY0" fmla="*/ 1822454 h 2506530"/>
              <a:gd name="connsiteX1" fmla="*/ 2007947 w 3960458"/>
              <a:gd name="connsiteY1" fmla="*/ 2305 h 2506530"/>
              <a:gd name="connsiteX2" fmla="*/ 3960458 w 3960458"/>
              <a:gd name="connsiteY2" fmla="*/ 1822454 h 2506530"/>
              <a:gd name="connsiteX3" fmla="*/ 1980238 w 3960458"/>
              <a:gd name="connsiteY3" fmla="*/ 2506530 h 2506530"/>
              <a:gd name="connsiteX4" fmla="*/ 18 w 3960458"/>
              <a:gd name="connsiteY4" fmla="*/ 1822454 h 2506530"/>
              <a:gd name="connsiteX0" fmla="*/ 18 w 3960458"/>
              <a:gd name="connsiteY0" fmla="*/ 2194188 h 2878264"/>
              <a:gd name="connsiteX1" fmla="*/ 2007947 w 3960458"/>
              <a:gd name="connsiteY1" fmla="*/ 374039 h 2878264"/>
              <a:gd name="connsiteX2" fmla="*/ 3960458 w 3960458"/>
              <a:gd name="connsiteY2" fmla="*/ 2194188 h 2878264"/>
              <a:gd name="connsiteX3" fmla="*/ 1980238 w 3960458"/>
              <a:gd name="connsiteY3" fmla="*/ 2878264 h 2878264"/>
              <a:gd name="connsiteX4" fmla="*/ 18 w 3960458"/>
              <a:gd name="connsiteY4" fmla="*/ 2194188 h 2878264"/>
              <a:gd name="connsiteX0" fmla="*/ 18 w 3960458"/>
              <a:gd name="connsiteY0" fmla="*/ 1823420 h 2507496"/>
              <a:gd name="connsiteX1" fmla="*/ 2007947 w 3960458"/>
              <a:gd name="connsiteY1" fmla="*/ 3271 h 2507496"/>
              <a:gd name="connsiteX2" fmla="*/ 3960458 w 3960458"/>
              <a:gd name="connsiteY2" fmla="*/ 1823420 h 2507496"/>
              <a:gd name="connsiteX3" fmla="*/ 1980238 w 3960458"/>
              <a:gd name="connsiteY3" fmla="*/ 2507496 h 2507496"/>
              <a:gd name="connsiteX4" fmla="*/ 18 w 3960458"/>
              <a:gd name="connsiteY4" fmla="*/ 1823420 h 250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458" h="2507496">
                <a:moveTo>
                  <a:pt x="18" y="1823420"/>
                </a:moveTo>
                <a:cubicBezTo>
                  <a:pt x="4636" y="1406049"/>
                  <a:pt x="2272047" y="86398"/>
                  <a:pt x="2007947" y="3271"/>
                </a:cubicBezTo>
                <a:cubicBezTo>
                  <a:pt x="1743847" y="-79856"/>
                  <a:pt x="3960458" y="1445615"/>
                  <a:pt x="3960458" y="1823420"/>
                </a:cubicBezTo>
                <a:cubicBezTo>
                  <a:pt x="3960458" y="2201225"/>
                  <a:pt x="3073883" y="2507496"/>
                  <a:pt x="1980238" y="2507496"/>
                </a:cubicBezTo>
                <a:cubicBezTo>
                  <a:pt x="886593" y="2507496"/>
                  <a:pt x="-4600" y="2240791"/>
                  <a:pt x="18" y="1823420"/>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68560" y="274638"/>
            <a:ext cx="9505056" cy="1143000"/>
          </a:xfrm>
        </p:spPr>
        <p:txBody>
          <a:bodyPr>
            <a:normAutofit fontScale="90000"/>
          </a:bodyPr>
          <a:lstStyle/>
          <a:p>
            <a:pPr algn="r"/>
            <a:r>
              <a:rPr lang="en-US" sz="3800" b="1" dirty="0">
                <a:solidFill>
                  <a:srgbClr val="C00000"/>
                </a:solidFill>
                <a:latin typeface="Traditional Arabic" pitchFamily="18" charset="-78"/>
                <a:ea typeface="+mn-ea"/>
                <a:cs typeface="Traditional Arabic" pitchFamily="18" charset="-78"/>
              </a:rPr>
              <a:t>The </a:t>
            </a:r>
            <a:r>
              <a:rPr lang="en-US" sz="3800" b="1" dirty="0" smtClean="0">
                <a:solidFill>
                  <a:srgbClr val="C00000"/>
                </a:solidFill>
                <a:latin typeface="Traditional Arabic" pitchFamily="18" charset="-78"/>
                <a:ea typeface="+mn-ea"/>
                <a:cs typeface="Traditional Arabic" pitchFamily="18" charset="-78"/>
              </a:rPr>
              <a:t>WHOLE </a:t>
            </a:r>
            <a:r>
              <a:rPr lang="en-US" sz="3800" b="1" dirty="0">
                <a:solidFill>
                  <a:srgbClr val="C00000"/>
                </a:solidFill>
                <a:latin typeface="Traditional Arabic" pitchFamily="18" charset="-78"/>
                <a:ea typeface="+mn-ea"/>
                <a:cs typeface="Traditional Arabic" pitchFamily="18" charset="-78"/>
              </a:rPr>
              <a:t>is more than the sum of its parts</a:t>
            </a:r>
            <a:r>
              <a:rPr lang="en-US" sz="3400" b="1" dirty="0">
                <a:solidFill>
                  <a:srgbClr val="C00000"/>
                </a:solidFill>
                <a:latin typeface="Traditional Arabic" pitchFamily="18" charset="-78"/>
                <a:ea typeface="+mn-ea"/>
                <a:cs typeface="Traditional Arabic" pitchFamily="18" charset="-78"/>
              </a:rPr>
              <a:t>. </a:t>
            </a:r>
            <a:br>
              <a:rPr lang="en-US" sz="3400" b="1" dirty="0">
                <a:solidFill>
                  <a:srgbClr val="C00000"/>
                </a:solidFill>
                <a:latin typeface="Traditional Arabic" pitchFamily="18" charset="-78"/>
                <a:ea typeface="+mn-ea"/>
                <a:cs typeface="Traditional Arabic" pitchFamily="18" charset="-78"/>
              </a:rPr>
            </a:br>
            <a:r>
              <a:rPr lang="en-US" sz="1400" b="1" dirty="0">
                <a:solidFill>
                  <a:srgbClr val="002060"/>
                </a:solidFill>
                <a:latin typeface="Traditional Arabic" pitchFamily="18" charset="-78"/>
                <a:ea typeface="+mn-ea"/>
                <a:cs typeface="Traditional Arabic" pitchFamily="18" charset="-78"/>
              </a:rPr>
              <a:t>Aristotle: Metaphysics 1045a10</a:t>
            </a:r>
            <a:endParaRPr lang="en-US"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179512" y="1124744"/>
            <a:ext cx="8784976" cy="5616624"/>
          </a:xfrm>
        </p:spPr>
        <p:txBody>
          <a:bodyPr>
            <a:normAutofit/>
          </a:bodyPr>
          <a:lstStyle/>
          <a:p>
            <a:pPr marL="0" indent="0" algn="ctr">
              <a:spcAft>
                <a:spcPts val="0"/>
              </a:spcAft>
              <a:buNone/>
            </a:pPr>
            <a:endParaRPr lang="en-US" sz="800" b="1" dirty="0" smtClean="0">
              <a:solidFill>
                <a:srgbClr val="002060"/>
              </a:solidFill>
              <a:latin typeface="Arial"/>
              <a:ea typeface="MS Mincho"/>
            </a:endParaRPr>
          </a:p>
          <a:p>
            <a:pPr marL="0" indent="0">
              <a:spcAft>
                <a:spcPts val="0"/>
              </a:spcAft>
              <a:buNone/>
            </a:pPr>
            <a:r>
              <a:rPr lang="en-US" sz="2800" b="1" dirty="0">
                <a:solidFill>
                  <a:srgbClr val="002060"/>
                </a:solidFill>
                <a:latin typeface="Arial"/>
                <a:ea typeface="MS Mincho"/>
              </a:rPr>
              <a:t> </a:t>
            </a:r>
            <a:r>
              <a:rPr lang="en-US" sz="2800" b="1" dirty="0" smtClean="0">
                <a:solidFill>
                  <a:srgbClr val="002060"/>
                </a:solidFill>
                <a:latin typeface="Arial"/>
                <a:ea typeface="MS Mincho"/>
              </a:rPr>
              <a:t>     </a:t>
            </a:r>
          </a:p>
          <a:p>
            <a:pPr marL="0" indent="0">
              <a:spcAft>
                <a:spcPts val="0"/>
              </a:spcAft>
              <a:buNone/>
            </a:pPr>
            <a:endParaRPr lang="en-US" sz="2800" b="1" dirty="0">
              <a:solidFill>
                <a:srgbClr val="002060"/>
              </a:solidFill>
              <a:latin typeface="Arial"/>
              <a:ea typeface="MS Mincho"/>
            </a:endParaRPr>
          </a:p>
          <a:p>
            <a:pPr marL="0" indent="0">
              <a:spcAft>
                <a:spcPts val="0"/>
              </a:spcAft>
              <a:buNone/>
            </a:pPr>
            <a:endParaRPr lang="en-US" sz="2800" b="1" dirty="0" smtClean="0">
              <a:solidFill>
                <a:srgbClr val="002060"/>
              </a:solidFill>
              <a:latin typeface="Arial"/>
              <a:ea typeface="MS Mincho"/>
            </a:endParaRPr>
          </a:p>
          <a:p>
            <a:pPr marL="0" indent="0">
              <a:spcAft>
                <a:spcPts val="0"/>
              </a:spcAft>
              <a:buNone/>
            </a:pPr>
            <a:r>
              <a:rPr lang="en-US" sz="4000" b="1" dirty="0">
                <a:solidFill>
                  <a:srgbClr val="002060"/>
                </a:solidFill>
                <a:latin typeface="Arial"/>
                <a:ea typeface="MS Mincho"/>
              </a:rPr>
              <a:t> </a:t>
            </a:r>
            <a:r>
              <a:rPr lang="en-US" sz="4000" b="1" dirty="0" smtClean="0">
                <a:solidFill>
                  <a:srgbClr val="002060"/>
                </a:solidFill>
                <a:latin typeface="Arial"/>
                <a:ea typeface="MS Mincho"/>
              </a:rPr>
              <a:t> </a:t>
            </a:r>
            <a:r>
              <a:rPr lang="en-US" sz="4000" b="1" dirty="0" smtClean="0">
                <a:solidFill>
                  <a:srgbClr val="C00000"/>
                </a:solidFill>
                <a:latin typeface="Traditional Arabic" pitchFamily="18" charset="-78"/>
                <a:ea typeface="MS Mincho"/>
                <a:cs typeface="Traditional Arabic" pitchFamily="18" charset="-78"/>
              </a:rPr>
              <a:t>H</a:t>
            </a:r>
            <a:r>
              <a:rPr lang="en-US" sz="4000" b="1" baseline="-25000" dirty="0" smtClean="0">
                <a:solidFill>
                  <a:srgbClr val="C00000"/>
                </a:solidFill>
                <a:latin typeface="Traditional Arabic" pitchFamily="18" charset="-78"/>
                <a:ea typeface="MS Mincho"/>
                <a:cs typeface="Traditional Arabic" pitchFamily="18" charset="-78"/>
              </a:rPr>
              <a:t>2</a:t>
            </a:r>
            <a:r>
              <a:rPr lang="en-US" sz="4000" b="1" dirty="0" smtClean="0">
                <a:solidFill>
                  <a:srgbClr val="002060"/>
                </a:solidFill>
                <a:latin typeface="Traditional Arabic" pitchFamily="18" charset="-78"/>
                <a:ea typeface="MS Mincho"/>
                <a:cs typeface="Traditional Arabic" pitchFamily="18" charset="-78"/>
              </a:rPr>
              <a:t> </a:t>
            </a:r>
            <a:r>
              <a:rPr lang="en-US" sz="4000" b="1" dirty="0">
                <a:solidFill>
                  <a:srgbClr val="002060"/>
                </a:solidFill>
                <a:latin typeface="Traditional Arabic" pitchFamily="18" charset="-78"/>
                <a:ea typeface="MS Mincho"/>
                <a:cs typeface="Traditional Arabic" pitchFamily="18" charset="-78"/>
              </a:rPr>
              <a:t>+ </a:t>
            </a:r>
            <a:r>
              <a:rPr lang="en-US" sz="4000" b="1" dirty="0" smtClean="0">
                <a:solidFill>
                  <a:srgbClr val="002060"/>
                </a:solidFill>
                <a:latin typeface="Traditional Arabic" pitchFamily="18" charset="-78"/>
                <a:ea typeface="MS Mincho"/>
                <a:cs typeface="Traditional Arabic" pitchFamily="18" charset="-78"/>
              </a:rPr>
              <a:t>O </a:t>
            </a:r>
            <a:r>
              <a:rPr lang="en-US" sz="4000" b="1" dirty="0" smtClean="0">
                <a:solidFill>
                  <a:srgbClr val="C00000"/>
                </a:solidFill>
                <a:latin typeface="Calibri"/>
                <a:ea typeface="MS Mincho"/>
                <a:cs typeface="Calibri"/>
              </a:rPr>
              <a:t>≠ </a:t>
            </a:r>
            <a:r>
              <a:rPr lang="en-US" sz="4000" b="1" dirty="0" smtClean="0">
                <a:solidFill>
                  <a:srgbClr val="002060"/>
                </a:solidFill>
                <a:latin typeface="Traditional Arabic" pitchFamily="18" charset="-78"/>
                <a:ea typeface="MS Mincho"/>
                <a:cs typeface="Traditional Arabic" pitchFamily="18" charset="-78"/>
              </a:rPr>
              <a:t>		H</a:t>
            </a:r>
            <a:r>
              <a:rPr lang="en-US" sz="4000" b="1" baseline="-25000" dirty="0" smtClean="0">
                <a:solidFill>
                  <a:srgbClr val="002060"/>
                </a:solidFill>
                <a:latin typeface="Traditional Arabic" pitchFamily="18" charset="-78"/>
                <a:ea typeface="MS Mincho"/>
                <a:cs typeface="Traditional Arabic" pitchFamily="18" charset="-78"/>
              </a:rPr>
              <a:t>2</a:t>
            </a:r>
            <a:r>
              <a:rPr lang="en-US" sz="4000" b="1" dirty="0" smtClean="0">
                <a:solidFill>
                  <a:srgbClr val="002060"/>
                </a:solidFill>
                <a:latin typeface="Traditional Arabic" pitchFamily="18" charset="-78"/>
                <a:ea typeface="MS Mincho"/>
                <a:cs typeface="Traditional Arabic" pitchFamily="18" charset="-78"/>
              </a:rPr>
              <a:t>O</a:t>
            </a:r>
            <a:endParaRPr lang="en-US" sz="4000" dirty="0">
              <a:solidFill>
                <a:srgbClr val="002060"/>
              </a:solidFill>
              <a:latin typeface="Traditional Arabic" pitchFamily="18" charset="-78"/>
              <a:ea typeface="MS Mincho"/>
              <a:cs typeface="Traditional Arabic" pitchFamily="18" charset="-78"/>
            </a:endParaRPr>
          </a:p>
          <a:p>
            <a:pPr marL="0" indent="0" algn="ctr">
              <a:buNone/>
            </a:pPr>
            <a:endParaRPr lang="en-US" sz="2000" b="1" dirty="0" smtClean="0">
              <a:solidFill>
                <a:srgbClr val="002060"/>
              </a:solidFill>
              <a:ea typeface="MS Mincho"/>
            </a:endParaRPr>
          </a:p>
          <a:p>
            <a:pPr marL="0" indent="0" algn="ctr">
              <a:buNone/>
            </a:pPr>
            <a:r>
              <a:rPr lang="en-US" sz="800" b="1" dirty="0" smtClean="0">
                <a:solidFill>
                  <a:srgbClr val="002060"/>
                </a:solidFill>
                <a:latin typeface="Traditional Arabic" pitchFamily="18" charset="-78"/>
                <a:ea typeface="MS Mincho"/>
                <a:cs typeface="Traditional Arabic" pitchFamily="18" charset="-78"/>
              </a:rPr>
              <a:t> </a:t>
            </a:r>
          </a:p>
          <a:p>
            <a:pPr marL="0" indent="0" algn="ctr">
              <a:buNone/>
            </a:pPr>
            <a:r>
              <a:rPr lang="en-US" sz="2400" b="1" dirty="0" smtClean="0">
                <a:solidFill>
                  <a:srgbClr val="002060"/>
                </a:solidFill>
                <a:latin typeface="Traditional Arabic" pitchFamily="18" charset="-78"/>
                <a:ea typeface="MS Mincho"/>
                <a:cs typeface="Traditional Arabic" pitchFamily="18" charset="-78"/>
              </a:rPr>
              <a:t>2 atoms </a:t>
            </a:r>
            <a:r>
              <a:rPr lang="en-US" sz="2400" b="1" dirty="0">
                <a:solidFill>
                  <a:srgbClr val="002060"/>
                </a:solidFill>
                <a:latin typeface="Traditional Arabic" pitchFamily="18" charset="-78"/>
                <a:ea typeface="MS Mincho"/>
                <a:cs typeface="Traditional Arabic" pitchFamily="18" charset="-78"/>
              </a:rPr>
              <a:t>of </a:t>
            </a:r>
            <a:r>
              <a:rPr lang="en-US" sz="2400" b="1" dirty="0" smtClean="0">
                <a:solidFill>
                  <a:srgbClr val="002060"/>
                </a:solidFill>
                <a:latin typeface="Traditional Arabic" pitchFamily="18" charset="-78"/>
                <a:ea typeface="MS Mincho"/>
                <a:cs typeface="Traditional Arabic" pitchFamily="18" charset="-78"/>
              </a:rPr>
              <a:t>hydrogen + 1 atom </a:t>
            </a:r>
            <a:r>
              <a:rPr lang="en-US" sz="2400" b="1" dirty="0">
                <a:solidFill>
                  <a:srgbClr val="002060"/>
                </a:solidFill>
                <a:latin typeface="Traditional Arabic" pitchFamily="18" charset="-78"/>
                <a:ea typeface="MS Mincho"/>
                <a:cs typeface="Traditional Arabic" pitchFamily="18" charset="-78"/>
              </a:rPr>
              <a:t>of oxygen </a:t>
            </a:r>
            <a:r>
              <a:rPr lang="en-US" sz="2400" b="1" dirty="0" smtClean="0">
                <a:solidFill>
                  <a:srgbClr val="002060"/>
                </a:solidFill>
                <a:latin typeface="Traditional Arabic" pitchFamily="18" charset="-78"/>
                <a:ea typeface="MS Mincho"/>
                <a:cs typeface="Traditional Arabic" pitchFamily="18" charset="-78"/>
              </a:rPr>
              <a:t>= one </a:t>
            </a:r>
            <a:r>
              <a:rPr lang="en-US" sz="2400" b="1" dirty="0">
                <a:solidFill>
                  <a:srgbClr val="002060"/>
                </a:solidFill>
                <a:latin typeface="Traditional Arabic" pitchFamily="18" charset="-78"/>
                <a:ea typeface="MS Mincho"/>
                <a:cs typeface="Traditional Arabic" pitchFamily="18" charset="-78"/>
              </a:rPr>
              <a:t>molecule of water</a:t>
            </a:r>
            <a:r>
              <a:rPr lang="en-US" sz="2400" b="1" dirty="0" smtClean="0">
                <a:solidFill>
                  <a:srgbClr val="002060"/>
                </a:solidFill>
                <a:latin typeface="Traditional Arabic" pitchFamily="18" charset="-78"/>
                <a:ea typeface="MS Mincho"/>
                <a:cs typeface="Traditional Arabic" pitchFamily="18" charset="-78"/>
              </a:rPr>
              <a:t>.</a:t>
            </a:r>
          </a:p>
          <a:p>
            <a:pPr marL="0" indent="0">
              <a:buNone/>
            </a:pPr>
            <a:endParaRPr lang="en-US" sz="1300" dirty="0">
              <a:solidFill>
                <a:srgbClr val="002060"/>
              </a:solidFill>
              <a:latin typeface="Traditional Arabic" pitchFamily="18" charset="-78"/>
              <a:ea typeface="MS Mincho"/>
              <a:cs typeface="Traditional Arabic" pitchFamily="18" charset="-78"/>
            </a:endParaRPr>
          </a:p>
          <a:p>
            <a:pPr marL="0" indent="0" algn="ctr">
              <a:buNone/>
            </a:pPr>
            <a:r>
              <a:rPr lang="en-US" sz="2400" b="1" dirty="0">
                <a:solidFill>
                  <a:srgbClr val="002060"/>
                </a:solidFill>
                <a:latin typeface="Traditional Arabic" pitchFamily="18" charset="-78"/>
                <a:ea typeface="MS Mincho"/>
                <a:cs typeface="Traditional Arabic" pitchFamily="18" charset="-78"/>
              </a:rPr>
              <a:t>Language is </a:t>
            </a:r>
            <a:r>
              <a:rPr lang="en-US" sz="2400" b="1" dirty="0" smtClean="0">
                <a:solidFill>
                  <a:srgbClr val="002060"/>
                </a:solidFill>
                <a:latin typeface="Traditional Arabic" pitchFamily="18" charset="-78"/>
                <a:ea typeface="MS Mincho"/>
                <a:cs typeface="Traditional Arabic" pitchFamily="18" charset="-78"/>
              </a:rPr>
              <a:t>&gt; the </a:t>
            </a:r>
            <a:r>
              <a:rPr lang="en-US" sz="2400" b="1" dirty="0">
                <a:solidFill>
                  <a:srgbClr val="002060"/>
                </a:solidFill>
                <a:latin typeface="Traditional Arabic" pitchFamily="18" charset="-78"/>
                <a:ea typeface="MS Mincho"/>
                <a:cs typeface="Traditional Arabic" pitchFamily="18" charset="-78"/>
              </a:rPr>
              <a:t>sum of set word-meanings and rules for putting them together</a:t>
            </a:r>
            <a:r>
              <a:rPr lang="en-US" sz="2400" b="1" dirty="0" smtClean="0">
                <a:solidFill>
                  <a:srgbClr val="002060"/>
                </a:solidFill>
                <a:latin typeface="Traditional Arabic" pitchFamily="18" charset="-78"/>
                <a:ea typeface="MS Mincho"/>
                <a:cs typeface="Traditional Arabic" pitchFamily="18" charset="-78"/>
              </a:rPr>
              <a:t>.</a:t>
            </a:r>
          </a:p>
          <a:p>
            <a:pPr marL="0" indent="0">
              <a:buNone/>
            </a:pPr>
            <a:endParaRPr lang="en-US" sz="2000" b="1" dirty="0" smtClean="0">
              <a:solidFill>
                <a:srgbClr val="002060"/>
              </a:solidFill>
              <a:latin typeface="Traditional Arabic" pitchFamily="18" charset="-78"/>
              <a:ea typeface="MS Mincho"/>
              <a:cs typeface="Traditional Arabic" pitchFamily="18" charset="-78"/>
            </a:endParaRPr>
          </a:p>
        </p:txBody>
      </p:sp>
    </p:spTree>
    <p:extLst>
      <p:ext uri="{BB962C8B-B14F-4D97-AF65-F5344CB8AC3E}">
        <p14:creationId xmlns:p14="http://schemas.microsoft.com/office/powerpoint/2010/main" val="3286990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normAutofit fontScale="90000"/>
          </a:bodyPr>
          <a:lstStyle/>
          <a:p>
            <a:pPr lvl="0" algn="r">
              <a:spcBef>
                <a:spcPct val="20000"/>
              </a:spcBef>
            </a:pPr>
            <a:r>
              <a:rPr lang="en-US" sz="3600" b="1" dirty="0">
                <a:solidFill>
                  <a:srgbClr val="C00000"/>
                </a:solidFill>
                <a:latin typeface="Traditional Arabic" pitchFamily="18" charset="-78"/>
                <a:ea typeface="+mn-ea"/>
                <a:cs typeface="Traditional Arabic" pitchFamily="18" charset="-78"/>
              </a:rPr>
              <a:t>The Whole is more than the some of its </a:t>
            </a:r>
            <a:r>
              <a:rPr lang="en-US" sz="3600" b="1" dirty="0" smtClean="0">
                <a:solidFill>
                  <a:srgbClr val="C00000"/>
                </a:solidFill>
                <a:latin typeface="Traditional Arabic" pitchFamily="18" charset="-78"/>
                <a:ea typeface="+mn-ea"/>
                <a:cs typeface="Traditional Arabic" pitchFamily="18" charset="-78"/>
              </a:rPr>
              <a:t>parts</a:t>
            </a:r>
            <a:r>
              <a:rPr lang="en-US" sz="3100" b="1" dirty="0" smtClean="0">
                <a:solidFill>
                  <a:srgbClr val="C00000"/>
                </a:solidFill>
                <a:latin typeface="Traditional Arabic" pitchFamily="18" charset="-78"/>
                <a:ea typeface="+mn-ea"/>
                <a:cs typeface="Traditional Arabic" pitchFamily="18" charset="-78"/>
              </a:rPr>
              <a:t>. </a:t>
            </a:r>
            <a:br>
              <a:rPr lang="en-US" sz="3100" b="1" dirty="0" smtClean="0">
                <a:solidFill>
                  <a:srgbClr val="C00000"/>
                </a:solidFill>
                <a:latin typeface="Traditional Arabic" pitchFamily="18" charset="-78"/>
                <a:ea typeface="+mn-ea"/>
                <a:cs typeface="Traditional Arabic" pitchFamily="18" charset="-78"/>
              </a:rPr>
            </a:br>
            <a:r>
              <a:rPr lang="en-US" sz="1400" b="1" dirty="0" smtClean="0">
                <a:latin typeface="Traditional Arabic" pitchFamily="18" charset="-78"/>
                <a:ea typeface="+mn-ea"/>
                <a:cs typeface="Traditional Arabic" pitchFamily="18" charset="-78"/>
              </a:rPr>
              <a:t>Aristotle</a:t>
            </a:r>
            <a:endParaRPr lang="en-US" b="1" dirty="0">
              <a:latin typeface="Traditional Arabic" pitchFamily="18" charset="-78"/>
              <a:cs typeface="Traditional Arabic" pitchFamily="18" charset="-78"/>
            </a:endParaRPr>
          </a:p>
        </p:txBody>
      </p:sp>
      <p:sp>
        <p:nvSpPr>
          <p:cNvPr id="3" name="Content Placeholder 2"/>
          <p:cNvSpPr>
            <a:spLocks noGrp="1"/>
          </p:cNvSpPr>
          <p:nvPr>
            <p:ph sz="half" idx="1"/>
          </p:nvPr>
        </p:nvSpPr>
        <p:spPr>
          <a:xfrm>
            <a:off x="179512" y="1600200"/>
            <a:ext cx="4608512" cy="5069160"/>
          </a:xfrm>
        </p:spPr>
        <p:txBody>
          <a:bodyPr>
            <a:normAutofit/>
          </a:bodyPr>
          <a:lstStyle/>
          <a:p>
            <a:pPr marL="0" indent="0">
              <a:buNone/>
            </a:pPr>
            <a:r>
              <a:rPr lang="en-US" b="1" i="1" dirty="0" smtClean="0">
                <a:latin typeface="Traditional Arabic" pitchFamily="18" charset="-78"/>
                <a:cs typeface="Traditional Arabic" pitchFamily="18" charset="-78"/>
              </a:rPr>
              <a:t>Language is social means of thought.</a:t>
            </a:r>
            <a:r>
              <a:rPr lang="en-US" sz="1800" b="1" i="1" dirty="0" smtClean="0">
                <a:latin typeface="Traditional Arabic" pitchFamily="18" charset="-78"/>
                <a:cs typeface="Traditional Arabic" pitchFamily="18" charset="-78"/>
              </a:rPr>
              <a:t> </a:t>
            </a:r>
          </a:p>
          <a:p>
            <a:pPr marL="0" indent="0" algn="r">
              <a:buNone/>
            </a:pPr>
            <a:r>
              <a:rPr lang="en-US" sz="1800" dirty="0" err="1" smtClean="0">
                <a:latin typeface="Traditional Arabic" pitchFamily="18" charset="-78"/>
                <a:cs typeface="Traditional Arabic" pitchFamily="18" charset="-78"/>
              </a:rPr>
              <a:t>Vygotsky</a:t>
            </a:r>
            <a:r>
              <a:rPr lang="en-US" sz="1800" dirty="0" smtClean="0">
                <a:latin typeface="Traditional Arabic" pitchFamily="18" charset="-78"/>
                <a:cs typeface="Traditional Arabic" pitchFamily="18" charset="-78"/>
              </a:rPr>
              <a:t>: 1934  </a:t>
            </a:r>
          </a:p>
          <a:p>
            <a:pPr marL="0" indent="0" algn="r">
              <a:buNone/>
            </a:pPr>
            <a:endParaRPr lang="en-US" sz="1800" dirty="0" smtClean="0"/>
          </a:p>
          <a:p>
            <a:pPr marL="0" indent="0" algn="r">
              <a:buNone/>
            </a:pPr>
            <a:endParaRPr lang="en-US" sz="1800" dirty="0"/>
          </a:p>
          <a:p>
            <a:pPr marL="0" indent="0" algn="ctr">
              <a:buNone/>
            </a:pPr>
            <a:r>
              <a:rPr lang="en-US" sz="3200" dirty="0">
                <a:latin typeface="Traditional Arabic" pitchFamily="18" charset="-78"/>
                <a:cs typeface="Traditional Arabic" pitchFamily="18" charset="-78"/>
              </a:rPr>
              <a:t>Language is the yarn of social Signs, out of which people learn to spin their unique </a:t>
            </a:r>
          </a:p>
          <a:p>
            <a:pPr marL="0" indent="0" algn="ctr">
              <a:buNone/>
            </a:pPr>
            <a:r>
              <a:rPr lang="en-US" sz="3200" dirty="0">
                <a:latin typeface="Traditional Arabic" pitchFamily="18" charset="-78"/>
                <a:cs typeface="Traditional Arabic" pitchFamily="18" charset="-78"/>
              </a:rPr>
              <a:t>‘webs of significance.’ </a:t>
            </a:r>
          </a:p>
          <a:p>
            <a:pPr marL="0" indent="0" algn="r">
              <a:buNone/>
            </a:pPr>
            <a:endParaRPr lang="en-US" sz="1800" dirty="0"/>
          </a:p>
          <a:p>
            <a:pPr marL="0" indent="0">
              <a:buNone/>
            </a:pPr>
            <a:endParaRPr lang="en-US" sz="3900" dirty="0"/>
          </a:p>
        </p:txBody>
      </p:sp>
      <p:pic>
        <p:nvPicPr>
          <p:cNvPr id="5" name="Content Placeholder 4" descr="http://mrvarghese.wcsd.wikispaces.net/file/view/spinningwheel_charkha.gif/102694071/spinningwheel_charkha.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1484784"/>
            <a:ext cx="4211960" cy="5256583"/>
          </a:xfrm>
          <a:prstGeom prst="rect">
            <a:avLst/>
          </a:prstGeom>
          <a:noFill/>
          <a:ln>
            <a:noFill/>
          </a:ln>
        </p:spPr>
      </p:pic>
    </p:spTree>
    <p:extLst>
      <p:ext uri="{BB962C8B-B14F-4D97-AF65-F5344CB8AC3E}">
        <p14:creationId xmlns:p14="http://schemas.microsoft.com/office/powerpoint/2010/main" val="1659434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Autofit/>
          </a:bodyPr>
          <a:lstStyle/>
          <a:p>
            <a:r>
              <a:rPr lang="en-US" sz="4000" b="1" dirty="0">
                <a:solidFill>
                  <a:srgbClr val="002060"/>
                </a:solidFill>
                <a:latin typeface="Traditional Arabic" pitchFamily="18" charset="-78"/>
                <a:cs typeface="Traditional Arabic" pitchFamily="18" charset="-78"/>
              </a:rPr>
              <a:t>Every word </a:t>
            </a:r>
            <a:r>
              <a:rPr lang="en-US" sz="4000" b="1" dirty="0" smtClean="0">
                <a:solidFill>
                  <a:srgbClr val="002060"/>
                </a:solidFill>
                <a:latin typeface="Traditional Arabic" pitchFamily="18" charset="-78"/>
                <a:cs typeface="Traditional Arabic" pitchFamily="18" charset="-78"/>
              </a:rPr>
              <a:t>is </a:t>
            </a:r>
            <a:r>
              <a:rPr lang="en-US" sz="4000" b="1" dirty="0">
                <a:solidFill>
                  <a:srgbClr val="002060"/>
                </a:solidFill>
                <a:latin typeface="Traditional Arabic" pitchFamily="18" charset="-78"/>
                <a:cs typeface="Traditional Arabic" pitchFamily="18" charset="-78"/>
              </a:rPr>
              <a:t>already a </a:t>
            </a:r>
            <a:r>
              <a:rPr lang="en-US" sz="4000" b="1" dirty="0">
                <a:solidFill>
                  <a:srgbClr val="C00000"/>
                </a:solidFill>
                <a:latin typeface="Traditional Arabic" pitchFamily="18" charset="-78"/>
                <a:cs typeface="Traditional Arabic" pitchFamily="18" charset="-78"/>
              </a:rPr>
              <a:t>generalization </a:t>
            </a:r>
            <a:r>
              <a:rPr lang="en-US" sz="4000" b="1" dirty="0">
                <a:solidFill>
                  <a:srgbClr val="002060"/>
                </a:solidFill>
                <a:latin typeface="Traditional Arabic" pitchFamily="18" charset="-78"/>
                <a:cs typeface="Traditional Arabic" pitchFamily="18" charset="-78"/>
              </a:rPr>
              <a:t>– an </a:t>
            </a:r>
            <a:r>
              <a:rPr lang="en-US" sz="4000" b="1" i="1" dirty="0">
                <a:solidFill>
                  <a:srgbClr val="C00000"/>
                </a:solidFill>
                <a:latin typeface="Traditional Arabic" pitchFamily="18" charset="-78"/>
                <a:cs typeface="Traditional Arabic" pitchFamily="18" charset="-78"/>
              </a:rPr>
              <a:t>ACT</a:t>
            </a:r>
            <a:r>
              <a:rPr lang="en-US" sz="4000" b="1" dirty="0">
                <a:latin typeface="Traditional Arabic" pitchFamily="18" charset="-78"/>
                <a:cs typeface="Traditional Arabic" pitchFamily="18" charset="-78"/>
              </a:rPr>
              <a:t> </a:t>
            </a:r>
            <a:r>
              <a:rPr lang="en-US" sz="4000" b="1" dirty="0">
                <a:solidFill>
                  <a:srgbClr val="002060"/>
                </a:solidFill>
                <a:latin typeface="Traditional Arabic" pitchFamily="18" charset="-78"/>
                <a:cs typeface="Traditional Arabic" pitchFamily="18" charset="-78"/>
              </a:rPr>
              <a:t>of</a:t>
            </a:r>
            <a:r>
              <a:rPr lang="en-US" sz="4000" b="1" dirty="0">
                <a:latin typeface="Traditional Arabic" pitchFamily="18" charset="-78"/>
                <a:cs typeface="Traditional Arabic" pitchFamily="18" charset="-78"/>
              </a:rPr>
              <a:t> </a:t>
            </a:r>
            <a:r>
              <a:rPr lang="en-US" sz="4000" b="1" dirty="0">
                <a:solidFill>
                  <a:srgbClr val="C00000"/>
                </a:solidFill>
                <a:latin typeface="Traditional Arabic" pitchFamily="18" charset="-78"/>
                <a:cs typeface="Traditional Arabic" pitchFamily="18" charset="-78"/>
              </a:rPr>
              <a:t>thought</a:t>
            </a:r>
            <a:r>
              <a:rPr lang="en-US" sz="4000" b="1" dirty="0" smtClean="0">
                <a:latin typeface="Traditional Arabic" pitchFamily="18" charset="-78"/>
                <a:cs typeface="Traditional Arabic" pitchFamily="18" charset="-78"/>
              </a:rPr>
              <a:t>.</a:t>
            </a:r>
            <a:endParaRPr lang="en-US" sz="4000" b="1" dirty="0">
              <a:latin typeface="Traditional Arabic" pitchFamily="18" charset="-78"/>
              <a:cs typeface="Traditional Arabic" pitchFamily="18" charset="-78"/>
            </a:endParaRPr>
          </a:p>
        </p:txBody>
      </p:sp>
      <p:sp>
        <p:nvSpPr>
          <p:cNvPr id="3" name="Content Placeholder 2"/>
          <p:cNvSpPr>
            <a:spLocks noGrp="1"/>
          </p:cNvSpPr>
          <p:nvPr>
            <p:ph idx="1"/>
          </p:nvPr>
        </p:nvSpPr>
        <p:spPr>
          <a:xfrm>
            <a:off x="-180528" y="1916832"/>
            <a:ext cx="9433048" cy="4941168"/>
          </a:xfrm>
        </p:spPr>
        <p:txBody>
          <a:bodyPr>
            <a:normAutofit/>
          </a:bodyPr>
          <a:lstStyle/>
          <a:p>
            <a:pPr marL="0" indent="0">
              <a:buNone/>
            </a:pPr>
            <a:endParaRPr lang="en-US" sz="1000" dirty="0" smtClean="0">
              <a:solidFill>
                <a:srgbClr val="002060"/>
              </a:solidFill>
              <a:latin typeface="Traditional Arabic" pitchFamily="18" charset="-78"/>
              <a:cs typeface="Traditional Arabic" pitchFamily="18" charset="-78"/>
            </a:endParaRPr>
          </a:p>
          <a:p>
            <a:pPr marL="0" indent="0" algn="ctr">
              <a:buNone/>
            </a:pPr>
            <a:r>
              <a:rPr lang="en-US" b="1" dirty="0" smtClean="0">
                <a:solidFill>
                  <a:srgbClr val="002060"/>
                </a:solidFill>
                <a:latin typeface="Traditional Arabic" pitchFamily="18" charset="-78"/>
                <a:cs typeface="Traditional Arabic" pitchFamily="18" charset="-78"/>
              </a:rPr>
              <a:t>Language</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 Verbal </a:t>
            </a:r>
            <a:r>
              <a:rPr lang="en-US" b="1" i="1" dirty="0">
                <a:solidFill>
                  <a:srgbClr val="C00000"/>
                </a:solidFill>
                <a:latin typeface="Traditional Arabic" pitchFamily="18" charset="-78"/>
                <a:cs typeface="Traditional Arabic" pitchFamily="18" charset="-78"/>
              </a:rPr>
              <a:t>Thought</a:t>
            </a:r>
            <a:r>
              <a:rPr lang="en-US" dirty="0">
                <a:latin typeface="Traditional Arabic" pitchFamily="18" charset="-78"/>
                <a:cs typeface="Traditional Arabic" pitchFamily="18" charset="-78"/>
              </a:rPr>
              <a:t>. </a:t>
            </a:r>
            <a:endParaRPr lang="en-US" dirty="0" smtClean="0">
              <a:latin typeface="Traditional Arabic" pitchFamily="18" charset="-78"/>
              <a:cs typeface="Traditional Arabic" pitchFamily="18" charset="-78"/>
            </a:endParaRPr>
          </a:p>
          <a:p>
            <a:pPr marL="0" indent="0" algn="ctr">
              <a:buNone/>
            </a:pPr>
            <a:endParaRPr lang="en-US" sz="400" dirty="0" smtClean="0">
              <a:latin typeface="Traditional Arabic" pitchFamily="18" charset="-78"/>
              <a:cs typeface="Traditional Arabic" pitchFamily="18" charset="-78"/>
            </a:endParaRPr>
          </a:p>
          <a:p>
            <a:pPr marL="0" indent="0" algn="ctr">
              <a:buNone/>
            </a:pPr>
            <a:r>
              <a:rPr lang="en-US" u="sng" dirty="0" smtClean="0">
                <a:solidFill>
                  <a:srgbClr val="002060"/>
                </a:solidFill>
                <a:latin typeface="Traditional Arabic" pitchFamily="18" charset="-78"/>
                <a:cs typeface="Traditional Arabic" pitchFamily="18" charset="-78"/>
              </a:rPr>
              <a:t>Therefore</a:t>
            </a:r>
            <a:r>
              <a:rPr lang="en-US" dirty="0" smtClean="0">
                <a:solidFill>
                  <a:srgbClr val="002060"/>
                </a:solidFill>
                <a:latin typeface="Traditional Arabic" pitchFamily="18" charset="-78"/>
                <a:cs typeface="Traditional Arabic" pitchFamily="18" charset="-78"/>
              </a:rPr>
              <a:t>,</a:t>
            </a:r>
            <a:endParaRPr lang="en-US" sz="2000" dirty="0" smtClean="0">
              <a:solidFill>
                <a:srgbClr val="002060"/>
              </a:solidFill>
              <a:latin typeface="Traditional Arabic" pitchFamily="18" charset="-78"/>
              <a:cs typeface="Traditional Arabic" pitchFamily="18" charset="-78"/>
            </a:endParaRPr>
          </a:p>
          <a:p>
            <a:pPr marL="0" indent="0" algn="ctr">
              <a:buNone/>
            </a:pPr>
            <a:endParaRPr lang="en-US" sz="800" dirty="0">
              <a:solidFill>
                <a:srgbClr val="002060"/>
              </a:solidFill>
              <a:latin typeface="Traditional Arabic" pitchFamily="18" charset="-78"/>
              <a:cs typeface="Traditional Arabic" pitchFamily="18" charset="-78"/>
            </a:endParaRPr>
          </a:p>
          <a:p>
            <a:pPr marL="457200" lvl="1" indent="0" algn="ctr">
              <a:buNone/>
            </a:pPr>
            <a:r>
              <a:rPr lang="en-US" b="1" dirty="0">
                <a:solidFill>
                  <a:srgbClr val="002060"/>
                </a:solidFill>
                <a:latin typeface="Traditional Arabic" pitchFamily="18" charset="-78"/>
                <a:cs typeface="Traditional Arabic" pitchFamily="18" charset="-78"/>
              </a:rPr>
              <a:t>M</a:t>
            </a:r>
            <a:r>
              <a:rPr lang="en-US" b="1" dirty="0" smtClean="0">
                <a:solidFill>
                  <a:srgbClr val="002060"/>
                </a:solidFill>
                <a:latin typeface="Traditional Arabic" pitchFamily="18" charset="-78"/>
                <a:cs typeface="Traditional Arabic" pitchFamily="18" charset="-78"/>
              </a:rPr>
              <a:t>echanism </a:t>
            </a:r>
            <a:r>
              <a:rPr lang="en-US" b="1" dirty="0">
                <a:solidFill>
                  <a:srgbClr val="002060"/>
                </a:solidFill>
                <a:latin typeface="Traditional Arabic" pitchFamily="18" charset="-78"/>
                <a:cs typeface="Traditional Arabic" pitchFamily="18" charset="-78"/>
              </a:rPr>
              <a:t>of </a:t>
            </a:r>
            <a:r>
              <a:rPr lang="en-US" b="1" dirty="0" smtClean="0">
                <a:solidFill>
                  <a:srgbClr val="002060"/>
                </a:solidFill>
                <a:latin typeface="Traditional Arabic" pitchFamily="18" charset="-78"/>
                <a:cs typeface="Traditional Arabic" pitchFamily="18" charset="-78"/>
              </a:rPr>
              <a:t>Language = Mechanism of </a:t>
            </a:r>
            <a:r>
              <a:rPr lang="en-US" b="1" dirty="0" smtClean="0">
                <a:solidFill>
                  <a:srgbClr val="C00000"/>
                </a:solidFill>
                <a:latin typeface="Traditional Arabic" pitchFamily="18" charset="-78"/>
                <a:cs typeface="Traditional Arabic" pitchFamily="18" charset="-78"/>
              </a:rPr>
              <a:t>Thought</a:t>
            </a:r>
            <a:r>
              <a:rPr lang="en-US" b="1" dirty="0" smtClean="0">
                <a:solidFill>
                  <a:srgbClr val="002060"/>
                </a:solidFill>
                <a:latin typeface="Traditional Arabic" pitchFamily="18" charset="-78"/>
                <a:cs typeface="Traditional Arabic" pitchFamily="18" charset="-78"/>
              </a:rPr>
              <a:t> </a:t>
            </a:r>
            <a:r>
              <a:rPr lang="en-US" b="1" dirty="0">
                <a:solidFill>
                  <a:srgbClr val="002060"/>
                </a:solidFill>
                <a:latin typeface="Traditional Arabic" pitchFamily="18" charset="-78"/>
                <a:cs typeface="Traditional Arabic" pitchFamily="18" charset="-78"/>
              </a:rPr>
              <a:t>. </a:t>
            </a:r>
          </a:p>
          <a:p>
            <a:pPr marL="457200" lvl="1" indent="0" algn="ctr">
              <a:buNone/>
            </a:pPr>
            <a:endParaRPr lang="en-US" sz="1000" dirty="0">
              <a:solidFill>
                <a:srgbClr val="002060"/>
              </a:solidFill>
              <a:latin typeface="Traditional Arabic" pitchFamily="18" charset="-78"/>
              <a:cs typeface="Traditional Arabic" pitchFamily="18" charset="-78"/>
            </a:endParaRPr>
          </a:p>
          <a:p>
            <a:pPr marL="57150" indent="0" algn="ctr">
              <a:buNone/>
            </a:pPr>
            <a:r>
              <a:rPr lang="en-US" dirty="0" smtClean="0">
                <a:solidFill>
                  <a:srgbClr val="002060"/>
                </a:solidFill>
                <a:latin typeface="Traditional Arabic" pitchFamily="18" charset="-78"/>
                <a:cs typeface="Traditional Arabic" pitchFamily="18" charset="-78"/>
              </a:rPr>
              <a:t>To </a:t>
            </a:r>
            <a:r>
              <a:rPr lang="en-US" dirty="0">
                <a:solidFill>
                  <a:srgbClr val="002060"/>
                </a:solidFill>
                <a:latin typeface="Traditional Arabic" pitchFamily="18" charset="-78"/>
                <a:cs typeface="Traditional Arabic" pitchFamily="18" charset="-78"/>
              </a:rPr>
              <a:t>understand </a:t>
            </a:r>
            <a:r>
              <a:rPr lang="en-US" b="1" i="1" dirty="0" smtClean="0">
                <a:solidFill>
                  <a:srgbClr val="002060"/>
                </a:solidFill>
                <a:latin typeface="Traditional Arabic" pitchFamily="18" charset="-78"/>
                <a:cs typeface="Traditional Arabic" pitchFamily="18" charset="-78"/>
              </a:rPr>
              <a:t>syntax,</a:t>
            </a:r>
            <a:r>
              <a:rPr lang="en-US" dirty="0" smtClean="0">
                <a:solidFill>
                  <a:srgbClr val="002060"/>
                </a:solidFill>
                <a:latin typeface="Traditional Arabic" pitchFamily="18" charset="-78"/>
                <a:cs typeface="Traditional Arabic" pitchFamily="18" charset="-78"/>
              </a:rPr>
              <a:t> we must examine </a:t>
            </a:r>
            <a:r>
              <a:rPr lang="en-US" dirty="0">
                <a:solidFill>
                  <a:srgbClr val="002060"/>
                </a:solidFill>
                <a:latin typeface="Traditional Arabic" pitchFamily="18" charset="-78"/>
                <a:cs typeface="Traditional Arabic" pitchFamily="18" charset="-78"/>
              </a:rPr>
              <a:t>the process of verbal</a:t>
            </a:r>
            <a:r>
              <a:rPr lang="en-US" dirty="0">
                <a:latin typeface="Traditional Arabic" pitchFamily="18" charset="-78"/>
                <a:cs typeface="Traditional Arabic" pitchFamily="18" charset="-78"/>
              </a:rPr>
              <a:t> </a:t>
            </a:r>
            <a:r>
              <a:rPr lang="en-US" b="1" i="1" dirty="0">
                <a:solidFill>
                  <a:srgbClr val="C00000"/>
                </a:solidFill>
                <a:latin typeface="Traditional Arabic" pitchFamily="18" charset="-78"/>
                <a:cs typeface="Traditional Arabic" pitchFamily="18" charset="-78"/>
              </a:rPr>
              <a:t>thought</a:t>
            </a:r>
            <a:r>
              <a:rPr lang="en-US" dirty="0" smtClean="0">
                <a:latin typeface="Traditional Arabic" pitchFamily="18" charset="-78"/>
                <a:cs typeface="Traditional Arabic" pitchFamily="18" charset="-78"/>
              </a:rPr>
              <a:t>.</a:t>
            </a:r>
            <a:r>
              <a:rPr lang="en-US" sz="800" dirty="0" smtClean="0">
                <a:latin typeface="Traditional Arabic" pitchFamily="18" charset="-78"/>
                <a:cs typeface="Traditional Arabic" pitchFamily="18" charset="-78"/>
              </a:rPr>
              <a:t> </a:t>
            </a:r>
          </a:p>
          <a:p>
            <a:pPr marL="57150" indent="0" algn="ctr">
              <a:buNone/>
            </a:pPr>
            <a:endParaRPr lang="en-US" dirty="0" smtClean="0">
              <a:latin typeface="Traditional Arabic" pitchFamily="18" charset="-78"/>
              <a:cs typeface="Traditional Arabic" pitchFamily="18" charset="-78"/>
            </a:endParaRPr>
          </a:p>
          <a:p>
            <a:pPr marL="57150" indent="0" algn="ctr">
              <a:buNone/>
            </a:pPr>
            <a:r>
              <a:rPr lang="en-US" sz="3600" b="1" dirty="0" smtClean="0">
                <a:solidFill>
                  <a:srgbClr val="002060"/>
                </a:solidFill>
                <a:latin typeface="Traditional Arabic" pitchFamily="18" charset="-78"/>
                <a:cs typeface="Traditional Arabic" pitchFamily="18" charset="-78"/>
              </a:rPr>
              <a:t>How do humans </a:t>
            </a:r>
            <a:r>
              <a:rPr lang="en-US" sz="3600" b="1" i="1" dirty="0" smtClean="0">
                <a:solidFill>
                  <a:srgbClr val="C00000"/>
                </a:solidFill>
                <a:latin typeface="Traditional Arabic" pitchFamily="18" charset="-78"/>
                <a:cs typeface="Traditional Arabic" pitchFamily="18" charset="-78"/>
              </a:rPr>
              <a:t>think</a:t>
            </a:r>
            <a:r>
              <a:rPr lang="en-US" sz="3600" b="1" dirty="0" smtClean="0">
                <a:solidFill>
                  <a:srgbClr val="002060"/>
                </a:solidFill>
                <a:latin typeface="Traditional Arabic" pitchFamily="18" charset="-78"/>
                <a:cs typeface="Traditional Arabic" pitchFamily="18" charset="-78"/>
              </a:rPr>
              <a:t>?</a:t>
            </a:r>
          </a:p>
        </p:txBody>
      </p:sp>
    </p:spTree>
    <p:extLst>
      <p:ext uri="{BB962C8B-B14F-4D97-AF65-F5344CB8AC3E}">
        <p14:creationId xmlns:p14="http://schemas.microsoft.com/office/powerpoint/2010/main" val="3387666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036496" cy="491654"/>
          </a:xfrm>
        </p:spPr>
        <p:txBody>
          <a:bodyPr>
            <a:noAutofit/>
          </a:bodyPr>
          <a:lstStyle/>
          <a:p>
            <a:pPr algn="ctr"/>
            <a:r>
              <a:rPr lang="en-US" sz="3200" dirty="0" smtClean="0">
                <a:solidFill>
                  <a:srgbClr val="002060"/>
                </a:solidFill>
                <a:latin typeface="Traditional Arabic" pitchFamily="18" charset="-78"/>
                <a:cs typeface="Traditional Arabic" pitchFamily="18" charset="-78"/>
              </a:rPr>
              <a:t>What do we do when we </a:t>
            </a:r>
            <a:r>
              <a:rPr lang="en-US" sz="3200" i="1" dirty="0" smtClean="0">
                <a:solidFill>
                  <a:srgbClr val="C00000"/>
                </a:solidFill>
                <a:latin typeface="Traditional Arabic" pitchFamily="18" charset="-78"/>
                <a:cs typeface="Traditional Arabic" pitchFamily="18" charset="-78"/>
              </a:rPr>
              <a:t>think</a:t>
            </a:r>
            <a:r>
              <a:rPr lang="en-US" sz="3200" dirty="0" smtClean="0">
                <a:solidFill>
                  <a:srgbClr val="002060"/>
                </a:solidFill>
                <a:latin typeface="Traditional Arabic" pitchFamily="18" charset="-78"/>
                <a:cs typeface="Traditional Arabic" pitchFamily="18" charset="-78"/>
              </a:rPr>
              <a:t>?</a:t>
            </a:r>
            <a:endParaRPr lang="en-US" sz="32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317682" y="1916832"/>
            <a:ext cx="4536504" cy="4268937"/>
          </a:xfrm>
        </p:spPr>
        <p:txBody>
          <a:bodyPr>
            <a:normAutofit/>
          </a:bodyPr>
          <a:lstStyle/>
          <a:p>
            <a:pPr marL="0" indent="0">
              <a:buNone/>
            </a:pPr>
            <a:endParaRPr lang="en-US" sz="2400" i="1" dirty="0"/>
          </a:p>
        </p:txBody>
      </p:sp>
      <p:sp>
        <p:nvSpPr>
          <p:cNvPr id="4" name="Text Placeholder 3"/>
          <p:cNvSpPr>
            <a:spLocks noGrp="1"/>
          </p:cNvSpPr>
          <p:nvPr>
            <p:ph type="body" sz="half" idx="2"/>
          </p:nvPr>
        </p:nvSpPr>
        <p:spPr>
          <a:xfrm>
            <a:off x="107504" y="764704"/>
            <a:ext cx="4176464" cy="5976664"/>
          </a:xfrm>
        </p:spPr>
        <p:txBody>
          <a:bodyPr>
            <a:normAutofit fontScale="92500"/>
          </a:bodyPr>
          <a:lstStyle/>
          <a:p>
            <a:endParaRPr lang="en-US" sz="2000" b="1" dirty="0" smtClean="0"/>
          </a:p>
          <a:p>
            <a:r>
              <a:rPr lang="en-US" sz="2800" i="1" dirty="0" smtClean="0">
                <a:solidFill>
                  <a:srgbClr val="002060"/>
                </a:solidFill>
                <a:latin typeface="Traditional Arabic" pitchFamily="18" charset="-78"/>
                <a:cs typeface="Traditional Arabic" pitchFamily="18" charset="-78"/>
              </a:rPr>
              <a:t>‘Though </a:t>
            </a:r>
            <a:r>
              <a:rPr lang="en-US" sz="2800" i="1" dirty="0">
                <a:solidFill>
                  <a:srgbClr val="002060"/>
                </a:solidFill>
                <a:latin typeface="Traditional Arabic" pitchFamily="18" charset="-78"/>
                <a:cs typeface="Traditional Arabic" pitchFamily="18" charset="-78"/>
              </a:rPr>
              <a:t>it be too obvious to escape observation, that different ideas are connected together; I do not find that any philosopher has attempted to enumerate or class all the principles of association; ... To me, there appear to be only </a:t>
            </a:r>
            <a:r>
              <a:rPr lang="en-US" sz="2800" i="1" dirty="0">
                <a:solidFill>
                  <a:srgbClr val="C00000"/>
                </a:solidFill>
                <a:latin typeface="Traditional Arabic" pitchFamily="18" charset="-78"/>
                <a:cs typeface="Traditional Arabic" pitchFamily="18" charset="-78"/>
              </a:rPr>
              <a:t>three principles of </a:t>
            </a:r>
            <a:r>
              <a:rPr lang="en-US" sz="2800" i="1" dirty="0" err="1">
                <a:solidFill>
                  <a:srgbClr val="C00000"/>
                </a:solidFill>
                <a:latin typeface="Traditional Arabic" pitchFamily="18" charset="-78"/>
                <a:cs typeface="Traditional Arabic" pitchFamily="18" charset="-78"/>
              </a:rPr>
              <a:t>connexion</a:t>
            </a:r>
            <a:r>
              <a:rPr lang="en-US" sz="2800" i="1" dirty="0">
                <a:solidFill>
                  <a:srgbClr val="C00000"/>
                </a:solidFill>
                <a:latin typeface="Traditional Arabic" pitchFamily="18" charset="-78"/>
                <a:cs typeface="Traditional Arabic" pitchFamily="18" charset="-78"/>
              </a:rPr>
              <a:t> </a:t>
            </a:r>
            <a:r>
              <a:rPr lang="en-US" sz="2800" i="1" dirty="0">
                <a:solidFill>
                  <a:srgbClr val="002060"/>
                </a:solidFill>
                <a:latin typeface="Traditional Arabic" pitchFamily="18" charset="-78"/>
                <a:cs typeface="Traditional Arabic" pitchFamily="18" charset="-78"/>
              </a:rPr>
              <a:t>among </a:t>
            </a:r>
            <a:r>
              <a:rPr lang="en-US" sz="2800" i="1" dirty="0" smtClean="0">
                <a:solidFill>
                  <a:srgbClr val="002060"/>
                </a:solidFill>
                <a:latin typeface="Traditional Arabic" pitchFamily="18" charset="-78"/>
                <a:cs typeface="Traditional Arabic" pitchFamily="18" charset="-78"/>
              </a:rPr>
              <a:t>ideas; </a:t>
            </a:r>
            <a:r>
              <a:rPr lang="en-US" sz="2800" i="1" dirty="0">
                <a:solidFill>
                  <a:srgbClr val="002060"/>
                </a:solidFill>
                <a:latin typeface="Traditional Arabic" pitchFamily="18" charset="-78"/>
                <a:cs typeface="Traditional Arabic" pitchFamily="18" charset="-78"/>
              </a:rPr>
              <a:t>namely, </a:t>
            </a:r>
            <a:r>
              <a:rPr lang="en-US" sz="2800" b="1" i="1" dirty="0">
                <a:solidFill>
                  <a:srgbClr val="C00000"/>
                </a:solidFill>
                <a:latin typeface="Traditional Arabic" pitchFamily="18" charset="-78"/>
                <a:cs typeface="Traditional Arabic" pitchFamily="18" charset="-78"/>
              </a:rPr>
              <a:t>Resemblance</a:t>
            </a:r>
            <a:r>
              <a:rPr lang="en-US" sz="2800" b="1" i="1" dirty="0">
                <a:solidFill>
                  <a:srgbClr val="002060"/>
                </a:solidFill>
                <a:latin typeface="Traditional Arabic" pitchFamily="18" charset="-78"/>
                <a:cs typeface="Traditional Arabic" pitchFamily="18" charset="-78"/>
              </a:rPr>
              <a:t>, </a:t>
            </a:r>
            <a:r>
              <a:rPr lang="en-US" sz="2800" b="1" i="1" dirty="0">
                <a:solidFill>
                  <a:srgbClr val="C00000"/>
                </a:solidFill>
                <a:latin typeface="Traditional Arabic" pitchFamily="18" charset="-78"/>
                <a:cs typeface="Traditional Arabic" pitchFamily="18" charset="-78"/>
              </a:rPr>
              <a:t>Contiguity</a:t>
            </a:r>
            <a:r>
              <a:rPr lang="en-US" sz="2800" b="1" i="1" dirty="0">
                <a:solidFill>
                  <a:srgbClr val="002060"/>
                </a:solidFill>
                <a:latin typeface="Traditional Arabic" pitchFamily="18" charset="-78"/>
                <a:cs typeface="Traditional Arabic" pitchFamily="18" charset="-78"/>
              </a:rPr>
              <a:t> </a:t>
            </a:r>
            <a:r>
              <a:rPr lang="en-US" sz="2800" i="1" dirty="0">
                <a:solidFill>
                  <a:srgbClr val="002060"/>
                </a:solidFill>
                <a:latin typeface="Traditional Arabic" pitchFamily="18" charset="-78"/>
                <a:cs typeface="Traditional Arabic" pitchFamily="18" charset="-78"/>
              </a:rPr>
              <a:t>in time or place, and </a:t>
            </a:r>
            <a:r>
              <a:rPr lang="en-US" sz="2800" b="1" i="1" dirty="0">
                <a:solidFill>
                  <a:srgbClr val="C00000"/>
                </a:solidFill>
                <a:latin typeface="Traditional Arabic" pitchFamily="18" charset="-78"/>
                <a:cs typeface="Traditional Arabic" pitchFamily="18" charset="-78"/>
              </a:rPr>
              <a:t>Cause</a:t>
            </a:r>
            <a:r>
              <a:rPr lang="en-US" sz="2800" i="1" dirty="0">
                <a:solidFill>
                  <a:srgbClr val="C00000"/>
                </a:solidFill>
                <a:latin typeface="Traditional Arabic" pitchFamily="18" charset="-78"/>
                <a:cs typeface="Traditional Arabic" pitchFamily="18" charset="-78"/>
              </a:rPr>
              <a:t> </a:t>
            </a:r>
            <a:r>
              <a:rPr lang="en-US" sz="2800" i="1" dirty="0">
                <a:solidFill>
                  <a:srgbClr val="002060"/>
                </a:solidFill>
                <a:latin typeface="Traditional Arabic" pitchFamily="18" charset="-78"/>
                <a:cs typeface="Traditional Arabic" pitchFamily="18" charset="-78"/>
              </a:rPr>
              <a:t>or </a:t>
            </a:r>
            <a:r>
              <a:rPr lang="en-US" sz="2800" b="1" i="1" dirty="0">
                <a:solidFill>
                  <a:srgbClr val="C00000"/>
                </a:solidFill>
                <a:latin typeface="Traditional Arabic" pitchFamily="18" charset="-78"/>
                <a:cs typeface="Traditional Arabic" pitchFamily="18" charset="-78"/>
              </a:rPr>
              <a:t>Effect</a:t>
            </a:r>
            <a:r>
              <a:rPr lang="en-US" sz="2800" i="1" dirty="0" smtClean="0">
                <a:solidFill>
                  <a:srgbClr val="002060"/>
                </a:solidFill>
                <a:latin typeface="Traditional Arabic" pitchFamily="18" charset="-78"/>
                <a:cs typeface="Traditional Arabic" pitchFamily="18" charset="-78"/>
              </a:rPr>
              <a:t>.’</a:t>
            </a:r>
            <a:r>
              <a:rPr lang="en-US" sz="2800" b="1" dirty="0">
                <a:solidFill>
                  <a:srgbClr val="002060"/>
                </a:solidFill>
                <a:latin typeface="Traditional Arabic" pitchFamily="18" charset="-78"/>
                <a:cs typeface="Traditional Arabic" pitchFamily="18" charset="-78"/>
              </a:rPr>
              <a:t> </a:t>
            </a:r>
            <a:endParaRPr lang="en-US" sz="2800" b="1" dirty="0" smtClean="0">
              <a:solidFill>
                <a:srgbClr val="002060"/>
              </a:solidFill>
              <a:latin typeface="Traditional Arabic" pitchFamily="18" charset="-78"/>
              <a:cs typeface="Traditional Arabic" pitchFamily="18" charset="-78"/>
            </a:endParaRPr>
          </a:p>
          <a:p>
            <a:pPr algn="r"/>
            <a:r>
              <a:rPr lang="en-US" sz="1800" b="1" dirty="0" smtClean="0">
                <a:solidFill>
                  <a:srgbClr val="002060"/>
                </a:solidFill>
                <a:latin typeface="Traditional Arabic" pitchFamily="18" charset="-78"/>
                <a:cs typeface="Traditional Arabic" pitchFamily="18" charset="-78"/>
              </a:rPr>
              <a:t>(David Hume: 1748) </a:t>
            </a:r>
            <a:endParaRPr lang="en-US" sz="1800" i="1" dirty="0">
              <a:solidFill>
                <a:srgbClr val="002060"/>
              </a:solidFill>
              <a:latin typeface="Traditional Arabic" pitchFamily="18" charset="-78"/>
              <a:cs typeface="Traditional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59104"/>
            <a:ext cx="4860032" cy="61268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52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5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2060"/>
                </a:solidFill>
              </a:rPr>
              <a:t>All </a:t>
            </a:r>
            <a:r>
              <a:rPr lang="en-US" sz="3600" b="1" dirty="0">
                <a:solidFill>
                  <a:srgbClr val="C00000"/>
                </a:solidFill>
              </a:rPr>
              <a:t>3 </a:t>
            </a:r>
            <a:r>
              <a:rPr lang="en-US" sz="3600" b="1" dirty="0" smtClean="0">
                <a:solidFill>
                  <a:srgbClr val="C00000"/>
                </a:solidFill>
              </a:rPr>
              <a:t>types of association </a:t>
            </a:r>
            <a:r>
              <a:rPr lang="en-US" sz="3600" b="1" dirty="0" smtClean="0">
                <a:solidFill>
                  <a:srgbClr val="002060"/>
                </a:solidFill>
              </a:rPr>
              <a:t>		Generalization</a:t>
            </a:r>
            <a:endParaRPr lang="en-US" b="1" dirty="0">
              <a:solidFill>
                <a:srgbClr val="002060"/>
              </a:solidFill>
            </a:endParaRPr>
          </a:p>
        </p:txBody>
      </p:sp>
      <p:sp>
        <p:nvSpPr>
          <p:cNvPr id="3" name="Content Placeholder 2"/>
          <p:cNvSpPr>
            <a:spLocks noGrp="1"/>
          </p:cNvSpPr>
          <p:nvPr>
            <p:ph sz="half" idx="1"/>
          </p:nvPr>
        </p:nvSpPr>
        <p:spPr>
          <a:xfrm>
            <a:off x="457200" y="1412776"/>
            <a:ext cx="4038600" cy="5445224"/>
          </a:xfrm>
        </p:spPr>
        <p:txBody>
          <a:bodyPr>
            <a:normAutofit fontScale="92500"/>
          </a:bodyPr>
          <a:lstStyle/>
          <a:p>
            <a:pPr marL="0" indent="0">
              <a:buNone/>
            </a:pPr>
            <a:endParaRPr lang="en-US" sz="800" dirty="0" smtClean="0"/>
          </a:p>
          <a:p>
            <a:pPr marL="0" indent="0">
              <a:buNone/>
            </a:pPr>
            <a:r>
              <a:rPr lang="en-US" b="1" i="1" dirty="0" smtClean="0">
                <a:solidFill>
                  <a:srgbClr val="002060"/>
                </a:solidFill>
              </a:rPr>
              <a:t>Words</a:t>
            </a:r>
            <a:r>
              <a:rPr lang="en-US" dirty="0" smtClean="0">
                <a:solidFill>
                  <a:srgbClr val="002060"/>
                </a:solidFill>
              </a:rPr>
              <a:t> are </a:t>
            </a:r>
            <a:r>
              <a:rPr lang="en-US" b="1" i="1" dirty="0" smtClean="0">
                <a:solidFill>
                  <a:srgbClr val="C00000"/>
                </a:solidFill>
              </a:rPr>
              <a:t>generalizations</a:t>
            </a:r>
            <a:r>
              <a:rPr lang="en-US" dirty="0" smtClean="0">
                <a:solidFill>
                  <a:srgbClr val="C00000"/>
                </a:solidFill>
              </a:rPr>
              <a:t> </a:t>
            </a:r>
            <a:r>
              <a:rPr lang="en-US" dirty="0" smtClean="0">
                <a:solidFill>
                  <a:srgbClr val="002060"/>
                </a:solidFill>
              </a:rPr>
              <a:t>in the collective mind of the society, based on some </a:t>
            </a:r>
            <a:r>
              <a:rPr lang="en-US" i="1" dirty="0" smtClean="0">
                <a:solidFill>
                  <a:srgbClr val="C00000"/>
                </a:solidFill>
              </a:rPr>
              <a:t>similarity</a:t>
            </a:r>
            <a:r>
              <a:rPr lang="en-US" dirty="0" smtClean="0">
                <a:solidFill>
                  <a:srgbClr val="002060"/>
                </a:solidFill>
              </a:rPr>
              <a:t> between concrete experiences: </a:t>
            </a:r>
          </a:p>
          <a:p>
            <a:pPr marL="0" indent="0">
              <a:buNone/>
            </a:pPr>
            <a:endParaRPr lang="en-US" dirty="0" smtClean="0">
              <a:solidFill>
                <a:schemeClr val="tx2">
                  <a:lumMod val="50000"/>
                </a:schemeClr>
              </a:solidFill>
            </a:endParaRPr>
          </a:p>
          <a:p>
            <a:pPr marL="0" indent="0">
              <a:buNone/>
            </a:pPr>
            <a:r>
              <a:rPr lang="en-US" dirty="0">
                <a:solidFill>
                  <a:srgbClr val="002060"/>
                </a:solidFill>
              </a:rPr>
              <a:t>Several memories of the same thing [connected in the mind </a:t>
            </a:r>
            <a:r>
              <a:rPr lang="en-US" b="1" dirty="0">
                <a:solidFill>
                  <a:srgbClr val="002060"/>
                </a:solidFill>
              </a:rPr>
              <a:t>because</a:t>
            </a:r>
            <a:r>
              <a:rPr lang="en-US" dirty="0">
                <a:solidFill>
                  <a:srgbClr val="002060"/>
                </a:solidFill>
              </a:rPr>
              <a:t> of their </a:t>
            </a:r>
            <a:r>
              <a:rPr lang="en-US" b="1" dirty="0">
                <a:solidFill>
                  <a:srgbClr val="002060"/>
                </a:solidFill>
              </a:rPr>
              <a:t>similarity</a:t>
            </a:r>
            <a:r>
              <a:rPr lang="en-US" dirty="0">
                <a:solidFill>
                  <a:srgbClr val="002060"/>
                </a:solidFill>
              </a:rPr>
              <a:t>] produce finally a single </a:t>
            </a:r>
            <a:r>
              <a:rPr lang="en-US" dirty="0" smtClean="0">
                <a:solidFill>
                  <a:srgbClr val="002060"/>
                </a:solidFill>
              </a:rPr>
              <a:t>general idea/</a:t>
            </a:r>
            <a:r>
              <a:rPr lang="en-US" b="1" i="1" dirty="0" smtClean="0">
                <a:solidFill>
                  <a:srgbClr val="C00000"/>
                </a:solidFill>
              </a:rPr>
              <a:t>sign</a:t>
            </a:r>
            <a:r>
              <a:rPr lang="en-US" dirty="0" smtClean="0">
                <a:solidFill>
                  <a:srgbClr val="002060"/>
                </a:solidFill>
              </a:rPr>
              <a:t> </a:t>
            </a:r>
            <a:r>
              <a:rPr lang="en-US" dirty="0">
                <a:solidFill>
                  <a:srgbClr val="002060"/>
                </a:solidFill>
              </a:rPr>
              <a:t>for all of them </a:t>
            </a:r>
            <a:r>
              <a:rPr lang="en-US" dirty="0" smtClean="0">
                <a:solidFill>
                  <a:srgbClr val="002060"/>
                </a:solidFill>
              </a:rPr>
              <a:t>– </a:t>
            </a:r>
            <a:r>
              <a:rPr lang="en-US" b="1" i="1" dirty="0" smtClean="0">
                <a:solidFill>
                  <a:srgbClr val="C00000"/>
                </a:solidFill>
              </a:rPr>
              <a:t>generalization</a:t>
            </a:r>
            <a:r>
              <a:rPr lang="en-US" dirty="0">
                <a:solidFill>
                  <a:srgbClr val="002060"/>
                </a:solidFill>
              </a:rPr>
              <a:t>.</a:t>
            </a:r>
          </a:p>
          <a:p>
            <a:pPr marL="0" indent="0">
              <a:buNone/>
            </a:pPr>
            <a:endParaRPr lang="en-US" dirty="0"/>
          </a:p>
        </p:txBody>
      </p:sp>
      <p:sp>
        <p:nvSpPr>
          <p:cNvPr id="5" name="Content Placeholder 4"/>
          <p:cNvSpPr>
            <a:spLocks noGrp="1"/>
          </p:cNvSpPr>
          <p:nvPr>
            <p:ph sz="half" idx="2"/>
          </p:nvPr>
        </p:nvSpPr>
        <p:spPr/>
        <p:txBody>
          <a:bodyPr>
            <a:normAutofit fontScale="92500"/>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412776"/>
            <a:ext cx="4896544" cy="5445224"/>
          </a:xfrm>
          <a:prstGeom prst="rect">
            <a:avLst/>
          </a:prstGeom>
          <a:ln>
            <a:noFill/>
          </a:ln>
          <a:effectLst>
            <a:softEdge rad="112500"/>
          </a:effectLst>
        </p:spPr>
      </p:pic>
      <p:sp>
        <p:nvSpPr>
          <p:cNvPr id="6" name="Right Arrow 5"/>
          <p:cNvSpPr/>
          <p:nvPr/>
        </p:nvSpPr>
        <p:spPr>
          <a:xfrm>
            <a:off x="2411760" y="3353595"/>
            <a:ext cx="2160240" cy="212628"/>
          </a:xfrm>
          <a:custGeom>
            <a:avLst/>
            <a:gdLst>
              <a:gd name="connsiteX0" fmla="*/ 0 w 2016224"/>
              <a:gd name="connsiteY0" fmla="*/ 126014 h 504056"/>
              <a:gd name="connsiteX1" fmla="*/ 1764196 w 2016224"/>
              <a:gd name="connsiteY1" fmla="*/ 126014 h 504056"/>
              <a:gd name="connsiteX2" fmla="*/ 1764196 w 2016224"/>
              <a:gd name="connsiteY2" fmla="*/ 0 h 504056"/>
              <a:gd name="connsiteX3" fmla="*/ 2016224 w 2016224"/>
              <a:gd name="connsiteY3" fmla="*/ 252028 h 504056"/>
              <a:gd name="connsiteX4" fmla="*/ 1764196 w 2016224"/>
              <a:gd name="connsiteY4" fmla="*/ 504056 h 504056"/>
              <a:gd name="connsiteX5" fmla="*/ 1764196 w 2016224"/>
              <a:gd name="connsiteY5" fmla="*/ 378042 h 504056"/>
              <a:gd name="connsiteX6" fmla="*/ 0 w 2016224"/>
              <a:gd name="connsiteY6" fmla="*/ 378042 h 504056"/>
              <a:gd name="connsiteX7" fmla="*/ 0 w 2016224"/>
              <a:gd name="connsiteY7" fmla="*/ 126014 h 504056"/>
              <a:gd name="connsiteX0" fmla="*/ 263236 w 2279460"/>
              <a:gd name="connsiteY0" fmla="*/ 126014 h 641279"/>
              <a:gd name="connsiteX1" fmla="*/ 2027432 w 2279460"/>
              <a:gd name="connsiteY1" fmla="*/ 126014 h 641279"/>
              <a:gd name="connsiteX2" fmla="*/ 2027432 w 2279460"/>
              <a:gd name="connsiteY2" fmla="*/ 0 h 641279"/>
              <a:gd name="connsiteX3" fmla="*/ 2279460 w 2279460"/>
              <a:gd name="connsiteY3" fmla="*/ 252028 h 641279"/>
              <a:gd name="connsiteX4" fmla="*/ 2027432 w 2279460"/>
              <a:gd name="connsiteY4" fmla="*/ 504056 h 641279"/>
              <a:gd name="connsiteX5" fmla="*/ 2027432 w 2279460"/>
              <a:gd name="connsiteY5" fmla="*/ 378042 h 641279"/>
              <a:gd name="connsiteX6" fmla="*/ 0 w 2279460"/>
              <a:gd name="connsiteY6" fmla="*/ 641279 h 641279"/>
              <a:gd name="connsiteX7" fmla="*/ 263236 w 2279460"/>
              <a:gd name="connsiteY7" fmla="*/ 126014 h 64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460" h="641279">
                <a:moveTo>
                  <a:pt x="263236" y="126014"/>
                </a:moveTo>
                <a:lnTo>
                  <a:pt x="2027432" y="126014"/>
                </a:lnTo>
                <a:lnTo>
                  <a:pt x="2027432" y="0"/>
                </a:lnTo>
                <a:lnTo>
                  <a:pt x="2279460" y="252028"/>
                </a:lnTo>
                <a:lnTo>
                  <a:pt x="2027432" y="504056"/>
                </a:lnTo>
                <a:lnTo>
                  <a:pt x="2027432" y="378042"/>
                </a:lnTo>
                <a:lnTo>
                  <a:pt x="0" y="641279"/>
                </a:lnTo>
                <a:lnTo>
                  <a:pt x="263236" y="126014"/>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Notched Right Arrow 6"/>
          <p:cNvSpPr/>
          <p:nvPr/>
        </p:nvSpPr>
        <p:spPr>
          <a:xfrm>
            <a:off x="4782375" y="640013"/>
            <a:ext cx="1229784" cy="393398"/>
          </a:xfrm>
          <a:custGeom>
            <a:avLst/>
            <a:gdLst>
              <a:gd name="connsiteX0" fmla="*/ 0 w 1008112"/>
              <a:gd name="connsiteY0" fmla="*/ 72008 h 288032"/>
              <a:gd name="connsiteX1" fmla="*/ 864096 w 1008112"/>
              <a:gd name="connsiteY1" fmla="*/ 72008 h 288032"/>
              <a:gd name="connsiteX2" fmla="*/ 864096 w 1008112"/>
              <a:gd name="connsiteY2" fmla="*/ 0 h 288032"/>
              <a:gd name="connsiteX3" fmla="*/ 1008112 w 1008112"/>
              <a:gd name="connsiteY3" fmla="*/ 144016 h 288032"/>
              <a:gd name="connsiteX4" fmla="*/ 864096 w 1008112"/>
              <a:gd name="connsiteY4" fmla="*/ 288032 h 288032"/>
              <a:gd name="connsiteX5" fmla="*/ 864096 w 1008112"/>
              <a:gd name="connsiteY5" fmla="*/ 216024 h 288032"/>
              <a:gd name="connsiteX6" fmla="*/ 0 w 1008112"/>
              <a:gd name="connsiteY6" fmla="*/ 216024 h 288032"/>
              <a:gd name="connsiteX7" fmla="*/ 72008 w 1008112"/>
              <a:gd name="connsiteY7" fmla="*/ 144016 h 288032"/>
              <a:gd name="connsiteX8" fmla="*/ 0 w 1008112"/>
              <a:gd name="connsiteY8" fmla="*/ 72008 h 288032"/>
              <a:gd name="connsiteX0" fmla="*/ 166255 w 1174367"/>
              <a:gd name="connsiteY0" fmla="*/ 72008 h 340715"/>
              <a:gd name="connsiteX1" fmla="*/ 1030351 w 1174367"/>
              <a:gd name="connsiteY1" fmla="*/ 72008 h 340715"/>
              <a:gd name="connsiteX2" fmla="*/ 1030351 w 1174367"/>
              <a:gd name="connsiteY2" fmla="*/ 0 h 340715"/>
              <a:gd name="connsiteX3" fmla="*/ 1174367 w 1174367"/>
              <a:gd name="connsiteY3" fmla="*/ 144016 h 340715"/>
              <a:gd name="connsiteX4" fmla="*/ 1030351 w 1174367"/>
              <a:gd name="connsiteY4" fmla="*/ 288032 h 340715"/>
              <a:gd name="connsiteX5" fmla="*/ 1030351 w 1174367"/>
              <a:gd name="connsiteY5" fmla="*/ 216024 h 340715"/>
              <a:gd name="connsiteX6" fmla="*/ 0 w 1174367"/>
              <a:gd name="connsiteY6" fmla="*/ 340715 h 340715"/>
              <a:gd name="connsiteX7" fmla="*/ 238263 w 1174367"/>
              <a:gd name="connsiteY7" fmla="*/ 144016 h 340715"/>
              <a:gd name="connsiteX8" fmla="*/ 166255 w 1174367"/>
              <a:gd name="connsiteY8" fmla="*/ 72008 h 340715"/>
              <a:gd name="connsiteX0" fmla="*/ 0 w 1229784"/>
              <a:gd name="connsiteY0" fmla="*/ 0 h 393398"/>
              <a:gd name="connsiteX1" fmla="*/ 1085768 w 1229784"/>
              <a:gd name="connsiteY1" fmla="*/ 124691 h 393398"/>
              <a:gd name="connsiteX2" fmla="*/ 1085768 w 1229784"/>
              <a:gd name="connsiteY2" fmla="*/ 52683 h 393398"/>
              <a:gd name="connsiteX3" fmla="*/ 1229784 w 1229784"/>
              <a:gd name="connsiteY3" fmla="*/ 196699 h 393398"/>
              <a:gd name="connsiteX4" fmla="*/ 1085768 w 1229784"/>
              <a:gd name="connsiteY4" fmla="*/ 340715 h 393398"/>
              <a:gd name="connsiteX5" fmla="*/ 1085768 w 1229784"/>
              <a:gd name="connsiteY5" fmla="*/ 268707 h 393398"/>
              <a:gd name="connsiteX6" fmla="*/ 55417 w 1229784"/>
              <a:gd name="connsiteY6" fmla="*/ 393398 h 393398"/>
              <a:gd name="connsiteX7" fmla="*/ 293680 w 1229784"/>
              <a:gd name="connsiteY7" fmla="*/ 196699 h 393398"/>
              <a:gd name="connsiteX8" fmla="*/ 0 w 1229784"/>
              <a:gd name="connsiteY8" fmla="*/ 0 h 39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784" h="393398">
                <a:moveTo>
                  <a:pt x="0" y="0"/>
                </a:moveTo>
                <a:lnTo>
                  <a:pt x="1085768" y="124691"/>
                </a:lnTo>
                <a:lnTo>
                  <a:pt x="1085768" y="52683"/>
                </a:lnTo>
                <a:lnTo>
                  <a:pt x="1229784" y="196699"/>
                </a:lnTo>
                <a:lnTo>
                  <a:pt x="1085768" y="340715"/>
                </a:lnTo>
                <a:lnTo>
                  <a:pt x="1085768" y="268707"/>
                </a:lnTo>
                <a:lnTo>
                  <a:pt x="55417" y="393398"/>
                </a:lnTo>
                <a:lnTo>
                  <a:pt x="293680" y="196699"/>
                </a:lnTo>
                <a:lnTo>
                  <a:pt x="0" y="0"/>
                </a:lnTo>
                <a:close/>
              </a:path>
            </a:pathLst>
          </a:custGeom>
          <a:gradFill flip="none" rotWithShape="1">
            <a:gsLst>
              <a:gs pos="0">
                <a:srgbClr val="002060"/>
              </a:gs>
              <a:gs pos="87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858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3050"/>
            <a:ext cx="4499992" cy="779686"/>
          </a:xfrm>
        </p:spPr>
        <p:txBody>
          <a:bodyPr>
            <a:normAutofit/>
          </a:bodyPr>
          <a:lstStyle/>
          <a:p>
            <a:r>
              <a:rPr lang="en-US" sz="2700" b="1" dirty="0" smtClean="0">
                <a:solidFill>
                  <a:srgbClr val="002060"/>
                </a:solidFill>
                <a:latin typeface="Traditional Arabic" pitchFamily="18" charset="-78"/>
                <a:cs typeface="Traditional Arabic" pitchFamily="18" charset="-78"/>
              </a:rPr>
              <a:t>Mechanism </a:t>
            </a:r>
            <a:r>
              <a:rPr lang="en-US" sz="2700" b="1" dirty="0" smtClean="0">
                <a:solidFill>
                  <a:srgbClr val="C00000"/>
                </a:solidFill>
                <a:latin typeface="Traditional Arabic" pitchFamily="18" charset="-78"/>
                <a:cs typeface="Traditional Arabic" pitchFamily="18" charset="-78"/>
              </a:rPr>
              <a:t>of Thought (G)</a:t>
            </a:r>
            <a:endParaRPr lang="en-US" sz="2700" b="1" dirty="0">
              <a:solidFill>
                <a:srgbClr val="C00000"/>
              </a:solidFill>
              <a:latin typeface="Traditional Arabic" pitchFamily="18" charset="-78"/>
              <a:cs typeface="Traditional Arabic" pitchFamily="18" charset="-7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5402" y="0"/>
            <a:ext cx="4728597" cy="6930462"/>
          </a:xfrm>
        </p:spPr>
      </p:pic>
      <p:sp>
        <p:nvSpPr>
          <p:cNvPr id="6" name="Content Placeholder 5"/>
          <p:cNvSpPr>
            <a:spLocks noGrp="1"/>
          </p:cNvSpPr>
          <p:nvPr>
            <p:ph type="body" sz="half" idx="2"/>
          </p:nvPr>
        </p:nvSpPr>
        <p:spPr>
          <a:xfrm>
            <a:off x="107504" y="1340768"/>
            <a:ext cx="4176464" cy="5400600"/>
          </a:xfrm>
        </p:spPr>
        <p:txBody>
          <a:bodyPr>
            <a:normAutofit lnSpcReduction="10000"/>
          </a:bodyPr>
          <a:lstStyle/>
          <a:p>
            <a:pPr marL="0" lvl="0" indent="0">
              <a:spcBef>
                <a:spcPts val="0"/>
              </a:spcBef>
              <a:buNone/>
            </a:pPr>
            <a:r>
              <a:rPr lang="en-US" sz="2400" dirty="0" smtClean="0">
                <a:solidFill>
                  <a:srgbClr val="002060"/>
                </a:solidFill>
                <a:latin typeface="Traditional Arabic" pitchFamily="18" charset="-78"/>
                <a:cs typeface="Traditional Arabic" pitchFamily="18" charset="-78"/>
              </a:rPr>
              <a:t>Leaders of Florida's 'Chicken Church' want you to stop calling it the 'Chicken Church.'  </a:t>
            </a:r>
          </a:p>
          <a:p>
            <a:pPr marL="0" lvl="0" indent="0">
              <a:spcBef>
                <a:spcPts val="0"/>
              </a:spcBef>
              <a:buNone/>
            </a:pPr>
            <a:r>
              <a:rPr lang="en-US" sz="2000" dirty="0" smtClean="0">
                <a:solidFill>
                  <a:srgbClr val="3B5998"/>
                </a:solidFill>
                <a:latin typeface="Traditional Arabic" pitchFamily="18" charset="-78"/>
                <a:cs typeface="Traditional Arabic" pitchFamily="18" charset="-78"/>
                <a:hlinkClick r:id="rId4"/>
              </a:rPr>
              <a:t>http://huff.to/13Dp8jo</a:t>
            </a:r>
            <a:endParaRPr lang="en-US" sz="2000" dirty="0" smtClean="0">
              <a:solidFill>
                <a:srgbClr val="3B5998"/>
              </a:solidFill>
              <a:latin typeface="Traditional Arabic" pitchFamily="18" charset="-78"/>
              <a:cs typeface="Traditional Arabic" pitchFamily="18" charset="-78"/>
            </a:endParaRPr>
          </a:p>
          <a:p>
            <a:pPr marL="0" lvl="0" indent="0">
              <a:spcBef>
                <a:spcPts val="0"/>
              </a:spcBef>
              <a:buNone/>
            </a:pPr>
            <a:endParaRPr lang="en-US" sz="2400" dirty="0">
              <a:solidFill>
                <a:srgbClr val="3B5998"/>
              </a:solidFill>
              <a:latin typeface="Traditional Arabic" pitchFamily="18" charset="-78"/>
              <a:cs typeface="Traditional Arabic" pitchFamily="18" charset="-78"/>
            </a:endParaRPr>
          </a:p>
          <a:p>
            <a:pPr marL="0" lvl="0" indent="0">
              <a:spcBef>
                <a:spcPts val="0"/>
              </a:spcBef>
              <a:buNone/>
            </a:pPr>
            <a:r>
              <a:rPr lang="en-US" sz="2400" b="1" dirty="0" smtClean="0">
                <a:solidFill>
                  <a:srgbClr val="C00000"/>
                </a:solidFill>
                <a:latin typeface="Traditional Arabic" pitchFamily="18" charset="-78"/>
                <a:cs typeface="Traditional Arabic" pitchFamily="18" charset="-78"/>
              </a:rPr>
              <a:t>FB comments:</a:t>
            </a:r>
          </a:p>
          <a:p>
            <a:pPr marL="342900" indent="-342900">
              <a:buFont typeface="Arial" pitchFamily="34" charset="0"/>
              <a:buChar char="•"/>
            </a:pPr>
            <a:r>
              <a:rPr lang="en-US" sz="2400" dirty="0" smtClean="0">
                <a:solidFill>
                  <a:srgbClr val="002060"/>
                </a:solidFill>
                <a:latin typeface="Traditional Arabic" pitchFamily="18" charset="-78"/>
                <a:cs typeface="Traditional Arabic" pitchFamily="18" charset="-78"/>
              </a:rPr>
              <a:t>It looks like not just a chicken, but a demented chicken! LOL</a:t>
            </a:r>
          </a:p>
          <a:p>
            <a:pPr marL="342900" indent="-342900">
              <a:buFont typeface="Arial" pitchFamily="34" charset="0"/>
              <a:buChar char="•"/>
            </a:pPr>
            <a:r>
              <a:rPr lang="en-US" sz="2400" dirty="0">
                <a:solidFill>
                  <a:srgbClr val="002060"/>
                </a:solidFill>
                <a:latin typeface="Traditional Arabic" pitchFamily="18" charset="-78"/>
                <a:cs typeface="Traditional Arabic" pitchFamily="18" charset="-78"/>
              </a:rPr>
              <a:t>When it stops looking like a chicken, we'll stop calling it the Chicken Church</a:t>
            </a:r>
            <a:r>
              <a:rPr lang="en-US" sz="2400" dirty="0" smtClean="0">
                <a:solidFill>
                  <a:srgbClr val="002060"/>
                </a:solidFill>
                <a:latin typeface="Traditional Arabic" pitchFamily="18" charset="-78"/>
                <a:cs typeface="Traditional Arabic" pitchFamily="18" charset="-78"/>
              </a:rPr>
              <a:t>.</a:t>
            </a:r>
          </a:p>
          <a:p>
            <a:pPr marL="342900" indent="-342900">
              <a:buFont typeface="Arial" pitchFamily="34" charset="0"/>
              <a:buChar char="•"/>
            </a:pPr>
            <a:r>
              <a:rPr lang="en-US" sz="2400" dirty="0">
                <a:solidFill>
                  <a:srgbClr val="002060"/>
                </a:solidFill>
                <a:latin typeface="Traditional Arabic" pitchFamily="18" charset="-78"/>
                <a:cs typeface="Traditional Arabic" pitchFamily="18" charset="-78"/>
              </a:rPr>
              <a:t>The why did you make it LOOK like a chicken? DHU!!!</a:t>
            </a:r>
          </a:p>
        </p:txBody>
      </p:sp>
    </p:spTree>
    <p:extLst>
      <p:ext uri="{BB962C8B-B14F-4D97-AF65-F5344CB8AC3E}">
        <p14:creationId xmlns:p14="http://schemas.microsoft.com/office/powerpoint/2010/main" val="52031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80728"/>
          </a:xfrm>
        </p:spPr>
        <p:txBody>
          <a:bodyPr>
            <a:normAutofit/>
          </a:bodyPr>
          <a:lstStyle/>
          <a:p>
            <a:r>
              <a:rPr lang="en-US" sz="3600" b="1" dirty="0" smtClean="0">
                <a:solidFill>
                  <a:srgbClr val="002060"/>
                </a:solidFill>
                <a:latin typeface="Traditional Arabic" pitchFamily="18" charset="-78"/>
                <a:cs typeface="Traditional Arabic" pitchFamily="18" charset="-78"/>
              </a:rPr>
              <a:t>What does this make you think of? </a:t>
            </a:r>
            <a:r>
              <a:rPr lang="en-US" sz="3600" b="1" dirty="0" smtClean="0">
                <a:solidFill>
                  <a:srgbClr val="C00000"/>
                </a:solidFill>
                <a:latin typeface="Traditional Arabic" pitchFamily="18" charset="-78"/>
                <a:cs typeface="Traditional Arabic" pitchFamily="18" charset="-78"/>
              </a:rPr>
              <a:t>Why? </a:t>
            </a:r>
            <a:r>
              <a:rPr lang="en-US" sz="3600" b="1" dirty="0" smtClean="0">
                <a:solidFill>
                  <a:srgbClr val="002060"/>
                </a:solidFill>
                <a:latin typeface="Traditional Arabic" pitchFamily="18" charset="-78"/>
                <a:cs typeface="Traditional Arabic" pitchFamily="18" charset="-78"/>
                <a:sym typeface="Wingdings" pitchFamily="2" charset="2"/>
              </a:rPr>
              <a:t></a:t>
            </a:r>
            <a:endParaRPr lang="en-US" sz="3600" b="1" dirty="0">
              <a:solidFill>
                <a:srgbClr val="002060"/>
              </a:solidFill>
              <a:latin typeface="Traditional Arabic" pitchFamily="18" charset="-78"/>
              <a:cs typeface="Traditional Arabic" pitchFamily="18"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838845"/>
            <a:ext cx="7992888" cy="5994667"/>
          </a:xfrm>
        </p:spPr>
      </p:pic>
    </p:spTree>
    <p:extLst>
      <p:ext uri="{BB962C8B-B14F-4D97-AF65-F5344CB8AC3E}">
        <p14:creationId xmlns:p14="http://schemas.microsoft.com/office/powerpoint/2010/main" val="124613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en-US" sz="2900" b="1" dirty="0">
                <a:solidFill>
                  <a:srgbClr val="002060"/>
                </a:solidFill>
                <a:latin typeface="Traditional Arabic" pitchFamily="18" charset="-78"/>
                <a:cs typeface="Traditional Arabic" pitchFamily="18" charset="-78"/>
              </a:rPr>
              <a:t>Societies </a:t>
            </a:r>
            <a:r>
              <a:rPr lang="en-US" sz="2900" b="1" dirty="0" smtClean="0">
                <a:solidFill>
                  <a:srgbClr val="002060"/>
                </a:solidFill>
                <a:latin typeface="Traditional Arabic" pitchFamily="18" charset="-78"/>
                <a:cs typeface="Traditional Arabic" pitchFamily="18" charset="-78"/>
              </a:rPr>
              <a:t>shrink </a:t>
            </a:r>
            <a:r>
              <a:rPr lang="en-US" sz="2900" b="1" dirty="0">
                <a:solidFill>
                  <a:srgbClr val="002060"/>
                </a:solidFill>
                <a:latin typeface="Traditional Arabic" pitchFamily="18" charset="-78"/>
                <a:cs typeface="Traditional Arabic" pitchFamily="18" charset="-78"/>
              </a:rPr>
              <a:t>their </a:t>
            </a:r>
            <a:r>
              <a:rPr lang="en-US" sz="2900" b="1" dirty="0" smtClean="0">
                <a:solidFill>
                  <a:srgbClr val="002060"/>
                </a:solidFill>
                <a:latin typeface="Traditional Arabic" pitchFamily="18" charset="-78"/>
                <a:cs typeface="Traditional Arabic" pitchFamily="18" charset="-78"/>
              </a:rPr>
              <a:t>‘worlds’ </a:t>
            </a:r>
            <a:r>
              <a:rPr lang="en-US" sz="2900" b="1" dirty="0">
                <a:solidFill>
                  <a:srgbClr val="002060"/>
                </a:solidFill>
                <a:latin typeface="Traditional Arabic" pitchFamily="18" charset="-78"/>
                <a:cs typeface="Traditional Arabic" pitchFamily="18" charset="-78"/>
              </a:rPr>
              <a:t>into</a:t>
            </a:r>
            <a:r>
              <a:rPr lang="en-US" sz="2900" b="1" dirty="0">
                <a:solidFill>
                  <a:srgbClr val="C00000"/>
                </a:solidFill>
                <a:latin typeface="Traditional Arabic" pitchFamily="18" charset="-78"/>
                <a:cs typeface="Traditional Arabic" pitchFamily="18" charset="-78"/>
              </a:rPr>
              <a:t> </a:t>
            </a:r>
            <a:r>
              <a:rPr lang="en-US" sz="2900" b="1" dirty="0" smtClean="0">
                <a:solidFill>
                  <a:srgbClr val="002060"/>
                </a:solidFill>
                <a:latin typeface="Traditional Arabic" pitchFamily="18" charset="-78"/>
                <a:cs typeface="Traditional Arabic" pitchFamily="18" charset="-78"/>
              </a:rPr>
              <a:t>word-</a:t>
            </a:r>
            <a:r>
              <a:rPr lang="en-US" sz="2900" b="1" dirty="0" smtClean="0">
                <a:solidFill>
                  <a:srgbClr val="C00000"/>
                </a:solidFill>
                <a:latin typeface="Traditional Arabic" pitchFamily="18" charset="-78"/>
                <a:cs typeface="Traditional Arabic" pitchFamily="18" charset="-78"/>
              </a:rPr>
              <a:t>meanings</a:t>
            </a:r>
            <a:endParaRPr lang="en-US" dirty="0">
              <a:solidFill>
                <a:srgbClr val="C00000"/>
              </a:solidFill>
              <a:latin typeface="Traditional Arabic" pitchFamily="18" charset="-78"/>
              <a:cs typeface="Traditional Arabic" pitchFamily="18" charset="-78"/>
            </a:endParaRPr>
          </a:p>
        </p:txBody>
      </p:sp>
      <p:sp>
        <p:nvSpPr>
          <p:cNvPr id="5" name="Content Placeholder 4"/>
          <p:cNvSpPr>
            <a:spLocks noGrp="1"/>
          </p:cNvSpPr>
          <p:nvPr>
            <p:ph idx="1"/>
          </p:nvPr>
        </p:nvSpPr>
        <p:spPr>
          <a:xfrm>
            <a:off x="251521" y="1196752"/>
            <a:ext cx="8712967" cy="5472608"/>
          </a:xfrm>
        </p:spPr>
        <p:txBody>
          <a:bodyPr>
            <a:normAutofit lnSpcReduction="10000"/>
          </a:bodyPr>
          <a:lstStyle/>
          <a:p>
            <a:pPr marL="0" indent="0">
              <a:buNone/>
            </a:pPr>
            <a:r>
              <a:rPr lang="en-US" sz="2200" dirty="0">
                <a:solidFill>
                  <a:srgbClr val="002060"/>
                </a:solidFill>
                <a:latin typeface="Traditional Arabic" pitchFamily="18" charset="-78"/>
                <a:cs typeface="Traditional Arabic" pitchFamily="18" charset="-78"/>
              </a:rPr>
              <a:t>… The world of experience must be greatly simplified and </a:t>
            </a:r>
            <a:r>
              <a:rPr lang="en-US" sz="2200" dirty="0" err="1">
                <a:solidFill>
                  <a:srgbClr val="002060"/>
                </a:solidFill>
                <a:latin typeface="Traditional Arabic" pitchFamily="18" charset="-78"/>
                <a:cs typeface="Traditional Arabic" pitchFamily="18" charset="-78"/>
              </a:rPr>
              <a:t>generalised</a:t>
            </a:r>
            <a:r>
              <a:rPr lang="en-US" sz="2200" dirty="0">
                <a:solidFill>
                  <a:srgbClr val="002060"/>
                </a:solidFill>
                <a:latin typeface="Traditional Arabic" pitchFamily="18" charset="-78"/>
                <a:cs typeface="Traditional Arabic" pitchFamily="18" charset="-78"/>
              </a:rPr>
              <a:t> before it can be translated into symbols. Only in this way does communication become possible, for the individual’s experience resides only in his own consciousness and is, strictly speaking, not communicable. To become communicable, it must be included in a certain category which, by tacit convention, human society regards as a unit. </a:t>
            </a:r>
          </a:p>
          <a:p>
            <a:pPr marL="0" indent="0" algn="r">
              <a:buNone/>
            </a:pPr>
            <a:r>
              <a:rPr lang="en-US" sz="2100" dirty="0" err="1">
                <a:solidFill>
                  <a:srgbClr val="002060"/>
                </a:solidFill>
                <a:latin typeface="Traditional Arabic" pitchFamily="18" charset="-78"/>
                <a:cs typeface="Traditional Arabic" pitchFamily="18" charset="-78"/>
              </a:rPr>
              <a:t>Vygotsky</a:t>
            </a:r>
            <a:r>
              <a:rPr lang="en-US" sz="2100" dirty="0">
                <a:solidFill>
                  <a:srgbClr val="002060"/>
                </a:solidFill>
                <a:latin typeface="Traditional Arabic" pitchFamily="18" charset="-78"/>
                <a:cs typeface="Traditional Arabic" pitchFamily="18" charset="-78"/>
              </a:rPr>
              <a:t>: 1934</a:t>
            </a:r>
          </a:p>
          <a:p>
            <a:pPr marL="0" indent="0">
              <a:buNone/>
            </a:pPr>
            <a:endParaRPr lang="en-US" sz="900" dirty="0" smtClean="0">
              <a:solidFill>
                <a:srgbClr val="002060"/>
              </a:solidFill>
              <a:latin typeface="Traditional Arabic" pitchFamily="18" charset="-78"/>
              <a:cs typeface="Traditional Arabic" pitchFamily="18" charset="-78"/>
            </a:endParaRPr>
          </a:p>
          <a:p>
            <a:pPr marL="0" indent="0">
              <a:buNone/>
            </a:pPr>
            <a:endParaRPr lang="en-US" sz="800" dirty="0" smtClean="0">
              <a:solidFill>
                <a:srgbClr val="002060"/>
              </a:solidFill>
              <a:latin typeface="Traditional Arabic" pitchFamily="18" charset="-78"/>
              <a:cs typeface="Traditional Arabic" pitchFamily="18" charset="-78"/>
            </a:endParaRPr>
          </a:p>
          <a:p>
            <a:pPr marL="0" indent="0" algn="ctr">
              <a:buNone/>
            </a:pPr>
            <a:r>
              <a:rPr lang="en-US" dirty="0" smtClean="0">
                <a:solidFill>
                  <a:srgbClr val="002060"/>
                </a:solidFill>
                <a:latin typeface="Traditional Arabic" pitchFamily="18" charset="-78"/>
                <a:cs typeface="Traditional Arabic" pitchFamily="18" charset="-78"/>
              </a:rPr>
              <a:t>We learn word-meanings &amp; </a:t>
            </a:r>
            <a:r>
              <a:rPr lang="en-US" dirty="0" smtClean="0">
                <a:solidFill>
                  <a:srgbClr val="002060"/>
                </a:solidFill>
                <a:latin typeface="Traditional Arabic" pitchFamily="18" charset="-78"/>
                <a:cs typeface="Traditional Arabic" pitchFamily="18" charset="-78"/>
              </a:rPr>
              <a:t>how to make sentence mosaics </a:t>
            </a:r>
            <a:r>
              <a:rPr lang="en-US" dirty="0" smtClean="0">
                <a:solidFill>
                  <a:srgbClr val="002060"/>
                </a:solidFill>
                <a:latin typeface="Traditional Arabic" pitchFamily="18" charset="-78"/>
                <a:cs typeface="Traditional Arabic" pitchFamily="18" charset="-78"/>
              </a:rPr>
              <a:t>out of them from </a:t>
            </a:r>
            <a:r>
              <a:rPr lang="en-US" dirty="0">
                <a:solidFill>
                  <a:srgbClr val="002060"/>
                </a:solidFill>
                <a:latin typeface="Traditional Arabic" pitchFamily="18" charset="-78"/>
                <a:cs typeface="Traditional Arabic" pitchFamily="18" charset="-78"/>
              </a:rPr>
              <a:t>our </a:t>
            </a:r>
            <a:endParaRPr lang="en-US" dirty="0" smtClean="0">
              <a:solidFill>
                <a:srgbClr val="002060"/>
              </a:solidFill>
              <a:latin typeface="Traditional Arabic" pitchFamily="18" charset="-78"/>
              <a:cs typeface="Traditional Arabic" pitchFamily="18" charset="-78"/>
            </a:endParaRPr>
          </a:p>
          <a:p>
            <a:pPr marL="0" indent="0" algn="ctr">
              <a:buNone/>
            </a:pPr>
            <a:r>
              <a:rPr lang="en-US" dirty="0" smtClean="0">
                <a:solidFill>
                  <a:srgbClr val="002060"/>
                </a:solidFill>
                <a:latin typeface="Traditional Arabic" pitchFamily="18" charset="-78"/>
                <a:cs typeface="Traditional Arabic" pitchFamily="18" charset="-78"/>
              </a:rPr>
              <a:t>‘</a:t>
            </a:r>
            <a:r>
              <a:rPr lang="en-US" dirty="0">
                <a:solidFill>
                  <a:srgbClr val="002060"/>
                </a:solidFill>
                <a:latin typeface="Traditional Arabic" pitchFamily="18" charset="-78"/>
                <a:cs typeface="Traditional Arabic" pitchFamily="18" charset="-78"/>
              </a:rPr>
              <a:t>fellow men and </a:t>
            </a:r>
            <a:r>
              <a:rPr lang="en-US" dirty="0" smtClean="0">
                <a:solidFill>
                  <a:srgbClr val="002060"/>
                </a:solidFill>
                <a:latin typeface="Traditional Arabic" pitchFamily="18" charset="-78"/>
                <a:cs typeface="Traditional Arabic" pitchFamily="18" charset="-78"/>
              </a:rPr>
              <a:t>women’; </a:t>
            </a:r>
            <a:r>
              <a:rPr lang="en-US" sz="800" dirty="0" smtClean="0">
                <a:solidFill>
                  <a:srgbClr val="002060"/>
                </a:solidFill>
                <a:latin typeface="Traditional Arabic" pitchFamily="18" charset="-78"/>
                <a:cs typeface="Traditional Arabic" pitchFamily="18" charset="-78"/>
              </a:rPr>
              <a:t> </a:t>
            </a:r>
            <a:endParaRPr lang="en-US" sz="800" dirty="0" smtClean="0">
              <a:solidFill>
                <a:srgbClr val="002060"/>
              </a:solidFill>
              <a:latin typeface="Traditional Arabic" pitchFamily="18" charset="-78"/>
              <a:cs typeface="Traditional Arabic" pitchFamily="18" charset="-78"/>
            </a:endParaRPr>
          </a:p>
          <a:p>
            <a:pPr marL="0" indent="0">
              <a:buNone/>
            </a:pPr>
            <a:endParaRPr lang="en-US" sz="800" dirty="0">
              <a:solidFill>
                <a:srgbClr val="002060"/>
              </a:solidFill>
              <a:latin typeface="Traditional Arabic" pitchFamily="18" charset="-78"/>
              <a:cs typeface="Traditional Arabic" pitchFamily="18" charset="-78"/>
            </a:endParaRPr>
          </a:p>
          <a:p>
            <a:pPr marL="0" indent="0" algn="ctr">
              <a:buNone/>
            </a:pPr>
            <a:endParaRPr lang="en-US" sz="800" dirty="0" smtClean="0">
              <a:solidFill>
                <a:srgbClr val="002060"/>
              </a:solidFill>
              <a:latin typeface="Traditional Arabic" pitchFamily="18" charset="-78"/>
              <a:cs typeface="Traditional Arabic" pitchFamily="18" charset="-78"/>
            </a:endParaRPr>
          </a:p>
          <a:p>
            <a:pPr marL="0" indent="0" algn="ctr">
              <a:buNone/>
            </a:pPr>
            <a:endParaRPr lang="en-US" sz="800" dirty="0" smtClean="0">
              <a:solidFill>
                <a:srgbClr val="002060"/>
              </a:solidFill>
              <a:latin typeface="Traditional Arabic" pitchFamily="18" charset="-78"/>
              <a:cs typeface="Traditional Arabic" pitchFamily="18" charset="-78"/>
            </a:endParaRPr>
          </a:p>
          <a:p>
            <a:pPr marL="0" indent="0" algn="ctr">
              <a:buNone/>
            </a:pPr>
            <a:r>
              <a:rPr lang="en-US" sz="800" b="1" dirty="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Syntax</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is</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social </a:t>
            </a:r>
            <a:r>
              <a:rPr lang="en-US" b="1" dirty="0" smtClean="0">
                <a:solidFill>
                  <a:srgbClr val="002060"/>
                </a:solidFill>
                <a:latin typeface="Traditional Arabic" pitchFamily="18" charset="-78"/>
                <a:cs typeface="Traditional Arabic" pitchFamily="18" charset="-78"/>
              </a:rPr>
              <a:t>way </a:t>
            </a:r>
            <a:r>
              <a:rPr lang="en-US" b="1" dirty="0" smtClean="0">
                <a:solidFill>
                  <a:srgbClr val="002060"/>
                </a:solidFill>
                <a:latin typeface="Traditional Arabic" pitchFamily="18" charset="-78"/>
                <a:cs typeface="Traditional Arabic" pitchFamily="18" charset="-78"/>
              </a:rPr>
              <a:t>of </a:t>
            </a:r>
            <a:r>
              <a:rPr lang="en-US" b="1" dirty="0" smtClean="0">
                <a:solidFill>
                  <a:srgbClr val="002060"/>
                </a:solidFill>
                <a:latin typeface="Traditional Arabic" pitchFamily="18" charset="-78"/>
                <a:cs typeface="Traditional Arabic" pitchFamily="18" charset="-78"/>
              </a:rPr>
              <a:t>making sentence mosaics (complex </a:t>
            </a:r>
            <a:r>
              <a:rPr lang="en-US" b="1" dirty="0" smtClean="0">
                <a:solidFill>
                  <a:srgbClr val="C00000"/>
                </a:solidFill>
                <a:latin typeface="Traditional Arabic" pitchFamily="18" charset="-78"/>
                <a:cs typeface="Traditional Arabic" pitchFamily="18" charset="-78"/>
              </a:rPr>
              <a:t>generalizations</a:t>
            </a:r>
            <a:r>
              <a:rPr lang="en-US" b="1" dirty="0" smtClean="0">
                <a:solidFill>
                  <a:srgbClr val="002060"/>
                </a:solidFill>
                <a:latin typeface="Traditional Arabic" pitchFamily="18" charset="-78"/>
                <a:cs typeface="Traditional Arabic" pitchFamily="18" charset="-78"/>
              </a:rPr>
              <a:t>)</a:t>
            </a:r>
            <a:r>
              <a:rPr lang="en-US" dirty="0" smtClean="0">
                <a:solidFill>
                  <a:srgbClr val="002060"/>
                </a:solidFill>
                <a:latin typeface="Traditional Arabic" pitchFamily="18" charset="-78"/>
                <a:cs typeface="Traditional Arabic" pitchFamily="18" charset="-78"/>
              </a:rPr>
              <a:t>.</a:t>
            </a:r>
            <a:endParaRPr lang="en-US" dirty="0">
              <a:solidFill>
                <a:srgbClr val="002060"/>
              </a:solidFill>
              <a:latin typeface="Traditional Arabic" pitchFamily="18" charset="-78"/>
              <a:cs typeface="Traditional Arabic" pitchFamily="18" charset="-78"/>
            </a:endParaRPr>
          </a:p>
        </p:txBody>
      </p:sp>
      <p:sp>
        <p:nvSpPr>
          <p:cNvPr id="4" name="Curved Right Arrow 3"/>
          <p:cNvSpPr/>
          <p:nvPr/>
        </p:nvSpPr>
        <p:spPr>
          <a:xfrm>
            <a:off x="322732" y="4941167"/>
            <a:ext cx="2017019" cy="993175"/>
          </a:xfrm>
          <a:custGeom>
            <a:avLst/>
            <a:gdLst>
              <a:gd name="connsiteX0" fmla="*/ 0 w 2016224"/>
              <a:gd name="connsiteY0" fmla="*/ 456594 h 1224136"/>
              <a:gd name="connsiteX1" fmla="*/ 263384 w 2016224"/>
              <a:gd name="connsiteY1" fmla="*/ 682227 h 1224136"/>
              <a:gd name="connsiteX2" fmla="*/ 263384 w 2016224"/>
              <a:gd name="connsiteY2" fmla="*/ 677311 h 1224136"/>
              <a:gd name="connsiteX3" fmla="*/ 2016224 w 2016224"/>
              <a:gd name="connsiteY3" fmla="*/ 1066204 h 1224136"/>
              <a:gd name="connsiteX4" fmla="*/ 263384 w 2016224"/>
              <a:gd name="connsiteY4" fmla="*/ 993175 h 1224136"/>
              <a:gd name="connsiteX5" fmla="*/ 263384 w 2016224"/>
              <a:gd name="connsiteY5" fmla="*/ 988260 h 1224136"/>
              <a:gd name="connsiteX6" fmla="*/ 0 w 2016224"/>
              <a:gd name="connsiteY6" fmla="*/ 762627 h 1224136"/>
              <a:gd name="connsiteX7" fmla="*/ 0 w 2016224"/>
              <a:gd name="connsiteY7" fmla="*/ 456594 h 1224136"/>
              <a:gd name="connsiteX0" fmla="*/ 2016224 w 2016224"/>
              <a:gd name="connsiteY0" fmla="*/ 306034 h 1224136"/>
              <a:gd name="connsiteX1" fmla="*/ 116592 w 2016224"/>
              <a:gd name="connsiteY1" fmla="*/ 609611 h 1224136"/>
              <a:gd name="connsiteX2" fmla="*/ 1535635 w 2016224"/>
              <a:gd name="connsiteY2" fmla="*/ 13161 h 1224136"/>
              <a:gd name="connsiteX3" fmla="*/ 2016224 w 2016224"/>
              <a:gd name="connsiteY3" fmla="*/ 0 h 1224136"/>
              <a:gd name="connsiteX4" fmla="*/ 2016224 w 2016224"/>
              <a:gd name="connsiteY4" fmla="*/ 306034 h 1224136"/>
              <a:gd name="connsiteX0" fmla="*/ 0 w 2016224"/>
              <a:gd name="connsiteY0" fmla="*/ 456594 h 1224136"/>
              <a:gd name="connsiteX1" fmla="*/ 263384 w 2016224"/>
              <a:gd name="connsiteY1" fmla="*/ 682227 h 1224136"/>
              <a:gd name="connsiteX2" fmla="*/ 263384 w 2016224"/>
              <a:gd name="connsiteY2" fmla="*/ 677311 h 1224136"/>
              <a:gd name="connsiteX3" fmla="*/ 2016224 w 2016224"/>
              <a:gd name="connsiteY3" fmla="*/ 1066204 h 1224136"/>
              <a:gd name="connsiteX4" fmla="*/ 263384 w 2016224"/>
              <a:gd name="connsiteY4" fmla="*/ 993175 h 1224136"/>
              <a:gd name="connsiteX5" fmla="*/ 263384 w 2016224"/>
              <a:gd name="connsiteY5" fmla="*/ 988260 h 1224136"/>
              <a:gd name="connsiteX6" fmla="*/ 0 w 2016224"/>
              <a:gd name="connsiteY6" fmla="*/ 762627 h 1224136"/>
              <a:gd name="connsiteX7" fmla="*/ 0 w 2016224"/>
              <a:gd name="connsiteY7" fmla="*/ 456594 h 1224136"/>
              <a:gd name="connsiteX8" fmla="*/ 2016224 w 2016224"/>
              <a:gd name="connsiteY8" fmla="*/ 0 h 1224136"/>
              <a:gd name="connsiteX9" fmla="*/ 2016224 w 2016224"/>
              <a:gd name="connsiteY9" fmla="*/ 306034 h 1224136"/>
              <a:gd name="connsiteX10" fmla="*/ 116592 w 2016224"/>
              <a:gd name="connsiteY10" fmla="*/ 609611 h 1224136"/>
              <a:gd name="connsiteX0" fmla="*/ 795 w 2017019"/>
              <a:gd name="connsiteY0" fmla="*/ 456594 h 1066204"/>
              <a:gd name="connsiteX1" fmla="*/ 264179 w 2017019"/>
              <a:gd name="connsiteY1" fmla="*/ 682227 h 1066204"/>
              <a:gd name="connsiteX2" fmla="*/ 264179 w 2017019"/>
              <a:gd name="connsiteY2" fmla="*/ 677311 h 1066204"/>
              <a:gd name="connsiteX3" fmla="*/ 2017019 w 2017019"/>
              <a:gd name="connsiteY3" fmla="*/ 1066204 h 1066204"/>
              <a:gd name="connsiteX4" fmla="*/ 264179 w 2017019"/>
              <a:gd name="connsiteY4" fmla="*/ 993175 h 1066204"/>
              <a:gd name="connsiteX5" fmla="*/ 264179 w 2017019"/>
              <a:gd name="connsiteY5" fmla="*/ 988260 h 1066204"/>
              <a:gd name="connsiteX6" fmla="*/ 795 w 2017019"/>
              <a:gd name="connsiteY6" fmla="*/ 762627 h 1066204"/>
              <a:gd name="connsiteX7" fmla="*/ 795 w 2017019"/>
              <a:gd name="connsiteY7" fmla="*/ 456594 h 1066204"/>
              <a:gd name="connsiteX0" fmla="*/ 2017019 w 2017019"/>
              <a:gd name="connsiteY0" fmla="*/ 306034 h 1066204"/>
              <a:gd name="connsiteX1" fmla="*/ 117387 w 2017019"/>
              <a:gd name="connsiteY1" fmla="*/ 609611 h 1066204"/>
              <a:gd name="connsiteX2" fmla="*/ 1536430 w 2017019"/>
              <a:gd name="connsiteY2" fmla="*/ 13161 h 1066204"/>
              <a:gd name="connsiteX3" fmla="*/ 2017019 w 2017019"/>
              <a:gd name="connsiteY3" fmla="*/ 0 h 1066204"/>
              <a:gd name="connsiteX4" fmla="*/ 2017019 w 2017019"/>
              <a:gd name="connsiteY4" fmla="*/ 306034 h 1066204"/>
              <a:gd name="connsiteX0" fmla="*/ 795 w 2017019"/>
              <a:gd name="connsiteY0" fmla="*/ 456594 h 1066204"/>
              <a:gd name="connsiteX1" fmla="*/ 264179 w 2017019"/>
              <a:gd name="connsiteY1" fmla="*/ 682227 h 1066204"/>
              <a:gd name="connsiteX2" fmla="*/ 264179 w 2017019"/>
              <a:gd name="connsiteY2" fmla="*/ 677311 h 1066204"/>
              <a:gd name="connsiteX3" fmla="*/ 1130328 w 2017019"/>
              <a:gd name="connsiteY3" fmla="*/ 969222 h 1066204"/>
              <a:gd name="connsiteX4" fmla="*/ 264179 w 2017019"/>
              <a:gd name="connsiteY4" fmla="*/ 993175 h 1066204"/>
              <a:gd name="connsiteX5" fmla="*/ 264179 w 2017019"/>
              <a:gd name="connsiteY5" fmla="*/ 988260 h 1066204"/>
              <a:gd name="connsiteX6" fmla="*/ 795 w 2017019"/>
              <a:gd name="connsiteY6" fmla="*/ 762627 h 1066204"/>
              <a:gd name="connsiteX7" fmla="*/ 795 w 2017019"/>
              <a:gd name="connsiteY7" fmla="*/ 456594 h 1066204"/>
              <a:gd name="connsiteX8" fmla="*/ 2017019 w 2017019"/>
              <a:gd name="connsiteY8" fmla="*/ 0 h 1066204"/>
              <a:gd name="connsiteX9" fmla="*/ 2017019 w 2017019"/>
              <a:gd name="connsiteY9" fmla="*/ 306034 h 1066204"/>
              <a:gd name="connsiteX10" fmla="*/ 117387 w 2017019"/>
              <a:gd name="connsiteY10" fmla="*/ 609611 h 1066204"/>
              <a:gd name="connsiteX0" fmla="*/ 795 w 2017019"/>
              <a:gd name="connsiteY0" fmla="*/ 456594 h 993175"/>
              <a:gd name="connsiteX1" fmla="*/ 264179 w 2017019"/>
              <a:gd name="connsiteY1" fmla="*/ 682227 h 993175"/>
              <a:gd name="connsiteX2" fmla="*/ 264179 w 2017019"/>
              <a:gd name="connsiteY2" fmla="*/ 677311 h 993175"/>
              <a:gd name="connsiteX3" fmla="*/ 1130328 w 2017019"/>
              <a:gd name="connsiteY3" fmla="*/ 983077 h 993175"/>
              <a:gd name="connsiteX4" fmla="*/ 264179 w 2017019"/>
              <a:gd name="connsiteY4" fmla="*/ 993175 h 993175"/>
              <a:gd name="connsiteX5" fmla="*/ 264179 w 2017019"/>
              <a:gd name="connsiteY5" fmla="*/ 988260 h 993175"/>
              <a:gd name="connsiteX6" fmla="*/ 795 w 2017019"/>
              <a:gd name="connsiteY6" fmla="*/ 762627 h 993175"/>
              <a:gd name="connsiteX7" fmla="*/ 795 w 2017019"/>
              <a:gd name="connsiteY7" fmla="*/ 456594 h 993175"/>
              <a:gd name="connsiteX0" fmla="*/ 2017019 w 2017019"/>
              <a:gd name="connsiteY0" fmla="*/ 306034 h 993175"/>
              <a:gd name="connsiteX1" fmla="*/ 117387 w 2017019"/>
              <a:gd name="connsiteY1" fmla="*/ 609611 h 993175"/>
              <a:gd name="connsiteX2" fmla="*/ 1536430 w 2017019"/>
              <a:gd name="connsiteY2" fmla="*/ 13161 h 993175"/>
              <a:gd name="connsiteX3" fmla="*/ 2017019 w 2017019"/>
              <a:gd name="connsiteY3" fmla="*/ 0 h 993175"/>
              <a:gd name="connsiteX4" fmla="*/ 2017019 w 2017019"/>
              <a:gd name="connsiteY4" fmla="*/ 306034 h 993175"/>
              <a:gd name="connsiteX0" fmla="*/ 795 w 2017019"/>
              <a:gd name="connsiteY0" fmla="*/ 456594 h 993175"/>
              <a:gd name="connsiteX1" fmla="*/ 264179 w 2017019"/>
              <a:gd name="connsiteY1" fmla="*/ 682227 h 993175"/>
              <a:gd name="connsiteX2" fmla="*/ 264179 w 2017019"/>
              <a:gd name="connsiteY2" fmla="*/ 677311 h 993175"/>
              <a:gd name="connsiteX3" fmla="*/ 1130328 w 2017019"/>
              <a:gd name="connsiteY3" fmla="*/ 969222 h 993175"/>
              <a:gd name="connsiteX4" fmla="*/ 264179 w 2017019"/>
              <a:gd name="connsiteY4" fmla="*/ 993175 h 993175"/>
              <a:gd name="connsiteX5" fmla="*/ 264179 w 2017019"/>
              <a:gd name="connsiteY5" fmla="*/ 988260 h 993175"/>
              <a:gd name="connsiteX6" fmla="*/ 795 w 2017019"/>
              <a:gd name="connsiteY6" fmla="*/ 762627 h 993175"/>
              <a:gd name="connsiteX7" fmla="*/ 795 w 2017019"/>
              <a:gd name="connsiteY7" fmla="*/ 456594 h 993175"/>
              <a:gd name="connsiteX8" fmla="*/ 2017019 w 2017019"/>
              <a:gd name="connsiteY8" fmla="*/ 0 h 993175"/>
              <a:gd name="connsiteX9" fmla="*/ 2017019 w 2017019"/>
              <a:gd name="connsiteY9" fmla="*/ 306034 h 993175"/>
              <a:gd name="connsiteX10" fmla="*/ 117387 w 2017019"/>
              <a:gd name="connsiteY10" fmla="*/ 609611 h 99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7019" h="993175" stroke="0" extrusionOk="0">
                <a:moveTo>
                  <a:pt x="795" y="456594"/>
                </a:moveTo>
                <a:cubicBezTo>
                  <a:pt x="795" y="535702"/>
                  <a:pt x="91554" y="613453"/>
                  <a:pt x="264179" y="682227"/>
                </a:cubicBezTo>
                <a:lnTo>
                  <a:pt x="264179" y="677311"/>
                </a:lnTo>
                <a:lnTo>
                  <a:pt x="1130328" y="983077"/>
                </a:lnTo>
                <a:lnTo>
                  <a:pt x="264179" y="993175"/>
                </a:lnTo>
                <a:lnTo>
                  <a:pt x="264179" y="988260"/>
                </a:lnTo>
                <a:cubicBezTo>
                  <a:pt x="91555" y="919486"/>
                  <a:pt x="795" y="841735"/>
                  <a:pt x="795" y="762627"/>
                </a:cubicBezTo>
                <a:lnTo>
                  <a:pt x="795" y="456594"/>
                </a:lnTo>
                <a:close/>
              </a:path>
              <a:path w="2017019" h="993175" fill="darkenLess" stroke="0" extrusionOk="0">
                <a:moveTo>
                  <a:pt x="2017019" y="306034"/>
                </a:moveTo>
                <a:cubicBezTo>
                  <a:pt x="1163986" y="306034"/>
                  <a:pt x="403262" y="427604"/>
                  <a:pt x="117387" y="609611"/>
                </a:cubicBezTo>
                <a:cubicBezTo>
                  <a:pt x="-282743" y="354862"/>
                  <a:pt x="376880" y="77610"/>
                  <a:pt x="1536430" y="13161"/>
                </a:cubicBezTo>
                <a:cubicBezTo>
                  <a:pt x="1693711" y="4419"/>
                  <a:pt x="1855070" y="0"/>
                  <a:pt x="2017019" y="0"/>
                </a:cubicBezTo>
                <a:lnTo>
                  <a:pt x="2017019" y="306034"/>
                </a:lnTo>
                <a:close/>
              </a:path>
              <a:path w="2017019" h="993175" fill="none" extrusionOk="0">
                <a:moveTo>
                  <a:pt x="795" y="456594"/>
                </a:moveTo>
                <a:cubicBezTo>
                  <a:pt x="795" y="535702"/>
                  <a:pt x="91554" y="613453"/>
                  <a:pt x="264179" y="682227"/>
                </a:cubicBezTo>
                <a:lnTo>
                  <a:pt x="264179" y="677311"/>
                </a:lnTo>
                <a:lnTo>
                  <a:pt x="1130328" y="969222"/>
                </a:lnTo>
                <a:lnTo>
                  <a:pt x="264179" y="993175"/>
                </a:lnTo>
                <a:lnTo>
                  <a:pt x="264179" y="988260"/>
                </a:lnTo>
                <a:cubicBezTo>
                  <a:pt x="91555" y="919486"/>
                  <a:pt x="795" y="841735"/>
                  <a:pt x="795" y="762627"/>
                </a:cubicBezTo>
                <a:lnTo>
                  <a:pt x="795" y="456594"/>
                </a:lnTo>
                <a:cubicBezTo>
                  <a:pt x="795" y="204424"/>
                  <a:pt x="903489" y="0"/>
                  <a:pt x="2017019" y="0"/>
                </a:cubicBezTo>
                <a:lnTo>
                  <a:pt x="2017019" y="306034"/>
                </a:lnTo>
                <a:cubicBezTo>
                  <a:pt x="1163986" y="306034"/>
                  <a:pt x="403262" y="427604"/>
                  <a:pt x="117387" y="609611"/>
                </a:cubicBezTo>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9742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2002234"/>
          </a:xfrm>
        </p:spPr>
        <p:txBody>
          <a:bodyPr>
            <a:normAutofit/>
          </a:bodyPr>
          <a:lstStyle/>
          <a:p>
            <a:pPr marL="400050" marR="0" lvl="1" indent="0" algn="r" defTabSz="914400" rtl="0" eaLnBrk="1" fontAlgn="auto" latinLnBrk="0" hangingPunct="1">
              <a:lnSpc>
                <a:spcPct val="100000"/>
              </a:lnSpc>
              <a:spcBef>
                <a:spcPct val="20000"/>
              </a:spcBef>
              <a:spcAft>
                <a:spcPts val="0"/>
              </a:spcAft>
              <a:tabLst/>
              <a:defRPr/>
            </a:pPr>
            <a:r>
              <a:rPr kumimoji="0" lang="en-US" sz="26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The conception of word-meaning as a unit of both </a:t>
            </a:r>
            <a:r>
              <a:rPr kumimoji="0" lang="en-US" sz="2600" b="0" i="0" u="none" strike="noStrike" kern="1200" cap="none" spc="0" normalizeH="0" baseline="0" noProof="0" dirty="0" err="1" smtClean="0">
                <a:ln>
                  <a:noFill/>
                </a:ln>
                <a:solidFill>
                  <a:srgbClr val="002060"/>
                </a:solidFill>
                <a:effectLst/>
                <a:uLnTx/>
                <a:uFillTx/>
                <a:latin typeface="Traditional Arabic" pitchFamily="18" charset="-78"/>
                <a:ea typeface="+mn-ea"/>
                <a:cs typeface="Traditional Arabic" pitchFamily="18" charset="-78"/>
              </a:rPr>
              <a:t>generalising</a:t>
            </a:r>
            <a:r>
              <a:rPr kumimoji="0" lang="en-US" sz="26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thought and social interchange is of incalculable value for the study of thought and language. </a:t>
            </a:r>
            <a: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a:r>
            <a:b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br>
            <a: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a:r>
            <a:b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br>
            <a:r>
              <a:rPr kumimoji="0" lang="en-US" sz="2000" b="0" i="0" u="none" strike="noStrike" kern="1200" cap="none" spc="0" normalizeH="0" baseline="0" noProof="0" dirty="0" err="1" smtClean="0">
                <a:ln>
                  <a:noFill/>
                </a:ln>
                <a:solidFill>
                  <a:srgbClr val="002060"/>
                </a:solidFill>
                <a:effectLst/>
                <a:uLnTx/>
                <a:uFillTx/>
                <a:latin typeface="Traditional Arabic" pitchFamily="18" charset="-78"/>
                <a:ea typeface="+mn-ea"/>
                <a:cs typeface="Traditional Arabic" pitchFamily="18" charset="-78"/>
              </a:rPr>
              <a:t>Vygotsky</a:t>
            </a:r>
            <a:r>
              <a:rPr kumimoji="0" lang="en-US" sz="20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Language and Thought (1934) </a:t>
            </a:r>
            <a:br>
              <a:rPr kumimoji="0" lang="en-US" sz="20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br>
            <a:endParaRPr lang="en-US" dirty="0">
              <a:latin typeface="Traditional Arabic" pitchFamily="18" charset="-78"/>
              <a:cs typeface="Traditional Arabic" pitchFamily="18"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78555"/>
            <a:ext cx="9144000" cy="4879445"/>
          </a:xfrm>
        </p:spPr>
      </p:pic>
    </p:spTree>
    <p:extLst>
      <p:ext uri="{BB962C8B-B14F-4D97-AF65-F5344CB8AC3E}">
        <p14:creationId xmlns:p14="http://schemas.microsoft.com/office/powerpoint/2010/main" val="3908103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100" b="1" dirty="0">
                <a:solidFill>
                  <a:srgbClr val="8064A2">
                    <a:lumMod val="50000"/>
                  </a:srgbClr>
                </a:solidFill>
                <a:latin typeface="Traditional Arabic" pitchFamily="18" charset="-78"/>
                <a:cs typeface="Traditional Arabic" pitchFamily="18" charset="-78"/>
              </a:rPr>
              <a:t>The </a:t>
            </a:r>
            <a:r>
              <a:rPr lang="en-US" sz="3100" b="1" dirty="0" smtClean="0">
                <a:solidFill>
                  <a:srgbClr val="C00000"/>
                </a:solidFill>
                <a:latin typeface="Traditional Arabic" pitchFamily="18" charset="-78"/>
                <a:cs typeface="Traditional Arabic" pitchFamily="18" charset="-78"/>
              </a:rPr>
              <a:t>Universal</a:t>
            </a:r>
            <a:r>
              <a:rPr lang="en-US" sz="3100" b="1" dirty="0" smtClean="0">
                <a:solidFill>
                  <a:srgbClr val="8064A2">
                    <a:lumMod val="50000"/>
                  </a:srgbClr>
                </a:solidFill>
                <a:latin typeface="Traditional Arabic" pitchFamily="18" charset="-78"/>
                <a:cs typeface="Traditional Arabic" pitchFamily="18" charset="-78"/>
              </a:rPr>
              <a:t> </a:t>
            </a:r>
            <a:r>
              <a:rPr lang="en-US" sz="3100" b="1" dirty="0" smtClean="0">
                <a:solidFill>
                  <a:srgbClr val="C00000"/>
                </a:solidFill>
                <a:latin typeface="Traditional Arabic" pitchFamily="18" charset="-78"/>
                <a:cs typeface="Traditional Arabic" pitchFamily="18" charset="-78"/>
              </a:rPr>
              <a:t>Mechanism</a:t>
            </a:r>
            <a:r>
              <a:rPr lang="en-US" sz="3100" b="1" dirty="0" smtClean="0">
                <a:solidFill>
                  <a:srgbClr val="8064A2">
                    <a:lumMod val="50000"/>
                  </a:srgbClr>
                </a:solidFill>
                <a:latin typeface="Traditional Arabic" pitchFamily="18" charset="-78"/>
                <a:cs typeface="Traditional Arabic" pitchFamily="18" charset="-78"/>
              </a:rPr>
              <a:t> </a:t>
            </a:r>
            <a:r>
              <a:rPr lang="en-US" sz="3100" b="1" dirty="0">
                <a:solidFill>
                  <a:srgbClr val="8064A2">
                    <a:lumMod val="50000"/>
                  </a:srgbClr>
                </a:solidFill>
                <a:latin typeface="Traditional Arabic" pitchFamily="18" charset="-78"/>
                <a:cs typeface="Traditional Arabic" pitchFamily="18" charset="-78"/>
              </a:rPr>
              <a:t>of </a:t>
            </a:r>
            <a:r>
              <a:rPr lang="en-US" sz="3100" b="1" dirty="0" smtClean="0">
                <a:solidFill>
                  <a:srgbClr val="8064A2">
                    <a:lumMod val="50000"/>
                  </a:srgbClr>
                </a:solidFill>
                <a:latin typeface="Traditional Arabic" pitchFamily="18" charset="-78"/>
                <a:cs typeface="Traditional Arabic" pitchFamily="18" charset="-78"/>
              </a:rPr>
              <a:t>Complex </a:t>
            </a:r>
            <a:r>
              <a:rPr lang="en-US" sz="3100" b="1" dirty="0" smtClean="0">
                <a:solidFill>
                  <a:srgbClr val="C00000"/>
                </a:solidFill>
                <a:latin typeface="Traditional Arabic" pitchFamily="18" charset="-78"/>
                <a:cs typeface="Traditional Arabic" pitchFamily="18" charset="-78"/>
              </a:rPr>
              <a:t>Generalization</a:t>
            </a:r>
            <a:r>
              <a:rPr lang="en-US" sz="3100" b="1" dirty="0" smtClean="0">
                <a:solidFill>
                  <a:srgbClr val="8064A2">
                    <a:lumMod val="50000"/>
                  </a:srgbClr>
                </a:solidFill>
                <a:latin typeface="Traditional Arabic" pitchFamily="18" charset="-78"/>
                <a:cs typeface="Traditional Arabic" pitchFamily="18" charset="-78"/>
              </a:rPr>
              <a:t>:</a:t>
            </a:r>
            <a:r>
              <a:rPr lang="en-US" sz="3100" b="1" dirty="0">
                <a:solidFill>
                  <a:srgbClr val="8064A2">
                    <a:lumMod val="50000"/>
                  </a:srgbClr>
                </a:solidFill>
                <a:latin typeface="Traditional Arabic" pitchFamily="18" charset="-78"/>
                <a:cs typeface="Traditional Arabic" pitchFamily="18" charset="-78"/>
              </a:rPr>
              <a:t/>
            </a:r>
            <a:br>
              <a:rPr lang="en-US" sz="3100" b="1" dirty="0">
                <a:solidFill>
                  <a:srgbClr val="8064A2">
                    <a:lumMod val="50000"/>
                  </a:srgbClr>
                </a:solidFill>
                <a:latin typeface="Traditional Arabic" pitchFamily="18" charset="-78"/>
                <a:cs typeface="Traditional Arabic" pitchFamily="18" charset="-78"/>
              </a:rPr>
            </a:br>
            <a:r>
              <a:rPr lang="en-US" sz="4000" b="1" dirty="0">
                <a:solidFill>
                  <a:srgbClr val="8064A2">
                    <a:lumMod val="50000"/>
                  </a:srgbClr>
                </a:solidFill>
                <a:latin typeface="Traditional Arabic" pitchFamily="18" charset="-78"/>
                <a:cs typeface="Traditional Arabic" pitchFamily="18" charset="-78"/>
              </a:rPr>
              <a:t>Synthesis &amp; </a:t>
            </a:r>
            <a:r>
              <a:rPr lang="en-US" sz="4000" b="1" dirty="0">
                <a:solidFill>
                  <a:srgbClr val="C00000"/>
                </a:solidFill>
                <a:latin typeface="Traditional Arabic" pitchFamily="18" charset="-78"/>
                <a:cs typeface="Traditional Arabic" pitchFamily="18" charset="-78"/>
              </a:rPr>
              <a:t>Analysis</a:t>
            </a:r>
            <a:r>
              <a:rPr lang="en-US" sz="4000" b="1" dirty="0">
                <a:solidFill>
                  <a:srgbClr val="8064A2">
                    <a:lumMod val="50000"/>
                  </a:srgbClr>
                </a:solidFill>
                <a:latin typeface="Traditional Arabic" pitchFamily="18" charset="-78"/>
                <a:cs typeface="Traditional Arabic" pitchFamily="18" charset="-78"/>
              </a:rPr>
              <a:t> of Ideas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12776"/>
            <a:ext cx="5114701" cy="5114701"/>
          </a:xfrm>
        </p:spPr>
      </p:pic>
    </p:spTree>
    <p:extLst>
      <p:ext uri="{BB962C8B-B14F-4D97-AF65-F5344CB8AC3E}">
        <p14:creationId xmlns:p14="http://schemas.microsoft.com/office/powerpoint/2010/main" val="1640745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r>
              <a:rPr lang="en-US" sz="3200" b="1" dirty="0">
                <a:solidFill>
                  <a:srgbClr val="C00000"/>
                </a:solidFill>
                <a:latin typeface="Traditional Arabic" pitchFamily="18" charset="-78"/>
                <a:cs typeface="Traditional Arabic" pitchFamily="18" charset="-78"/>
              </a:rPr>
              <a:t>2 </a:t>
            </a:r>
            <a:r>
              <a:rPr lang="en-US" sz="3200" b="1" dirty="0">
                <a:solidFill>
                  <a:srgbClr val="8064A2">
                    <a:lumMod val="50000"/>
                  </a:srgbClr>
                </a:solidFill>
                <a:latin typeface="Traditional Arabic" pitchFamily="18" charset="-78"/>
                <a:cs typeface="Traditional Arabic" pitchFamily="18" charset="-78"/>
              </a:rPr>
              <a:t>ways of looking at things: Wide Angle &amp; </a:t>
            </a:r>
            <a:r>
              <a:rPr lang="en-US" sz="3200" b="1" dirty="0">
                <a:solidFill>
                  <a:srgbClr val="C00000"/>
                </a:solidFill>
                <a:latin typeface="Traditional Arabic" pitchFamily="18" charset="-78"/>
                <a:cs typeface="Traditional Arabic" pitchFamily="18" charset="-78"/>
              </a:rPr>
              <a:t>Zoom</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655" y="1623664"/>
            <a:ext cx="4829671" cy="4829671"/>
          </a:xfrm>
        </p:spPr>
      </p:pic>
      <p:pic>
        <p:nvPicPr>
          <p:cNvPr id="14" name="Content Placeholder 1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4008" y="1628800"/>
            <a:ext cx="4902464" cy="4824536"/>
          </a:xfrm>
        </p:spPr>
      </p:pic>
    </p:spTree>
    <p:extLst>
      <p:ext uri="{BB962C8B-B14F-4D97-AF65-F5344CB8AC3E}">
        <p14:creationId xmlns:p14="http://schemas.microsoft.com/office/powerpoint/2010/main" val="1211392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u="sng" dirty="0" smtClean="0">
                <a:solidFill>
                  <a:srgbClr val="002060"/>
                </a:solidFill>
                <a:latin typeface="Traditional Arabic" pitchFamily="18" charset="-78"/>
                <a:cs typeface="Traditional Arabic" pitchFamily="18" charset="-78"/>
              </a:rPr>
              <a:t>Wisdom – Knowledge of the </a:t>
            </a:r>
            <a:r>
              <a:rPr lang="en-US" b="1" i="1" u="sng" dirty="0" smtClean="0">
                <a:solidFill>
                  <a:srgbClr val="C00000"/>
                </a:solidFill>
                <a:latin typeface="Traditional Arabic" pitchFamily="18" charset="-78"/>
                <a:cs typeface="Traditional Arabic" pitchFamily="18" charset="-78"/>
              </a:rPr>
              <a:t>Causes</a:t>
            </a:r>
            <a:endParaRPr lang="en-US" b="1" i="1" u="sng"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179512" y="1268760"/>
            <a:ext cx="8784976" cy="5472608"/>
          </a:xfrm>
        </p:spPr>
        <p:txBody>
          <a:bodyPr>
            <a:normAutofit fontScale="92500" lnSpcReduction="10000"/>
          </a:bodyPr>
          <a:lstStyle/>
          <a:p>
            <a:pPr marL="0" indent="0" algn="r">
              <a:buNone/>
            </a:pPr>
            <a:r>
              <a:rPr lang="en-US" sz="2400" b="1" i="1" dirty="0" smtClean="0">
                <a:solidFill>
                  <a:srgbClr val="C00000"/>
                </a:solidFill>
                <a:latin typeface="Traditional Arabic" pitchFamily="18" charset="-78"/>
                <a:ea typeface="+mj-ea"/>
                <a:cs typeface="Traditional Arabic" pitchFamily="18" charset="-78"/>
              </a:rPr>
              <a:t>There </a:t>
            </a:r>
            <a:r>
              <a:rPr lang="en-US" sz="2400" b="1" i="1" dirty="0">
                <a:solidFill>
                  <a:srgbClr val="C00000"/>
                </a:solidFill>
                <a:latin typeface="Traditional Arabic" pitchFamily="18" charset="-78"/>
                <a:ea typeface="+mj-ea"/>
                <a:cs typeface="Traditional Arabic" pitchFamily="18" charset="-78"/>
              </a:rPr>
              <a:t>is nothing in the mind, unless it is first in the senses.</a:t>
            </a:r>
            <a:r>
              <a:rPr lang="en-US" sz="2400" b="1" dirty="0">
                <a:solidFill>
                  <a:prstClr val="black"/>
                </a:solidFill>
                <a:latin typeface="Traditional Arabic" pitchFamily="18" charset="-78"/>
                <a:ea typeface="+mj-ea"/>
                <a:cs typeface="Traditional Arabic" pitchFamily="18" charset="-78"/>
              </a:rPr>
              <a:t/>
            </a:r>
            <a:br>
              <a:rPr lang="en-US" sz="2400" b="1" dirty="0">
                <a:solidFill>
                  <a:prstClr val="black"/>
                </a:solidFill>
                <a:latin typeface="Traditional Arabic" pitchFamily="18" charset="-78"/>
                <a:ea typeface="+mj-ea"/>
                <a:cs typeface="Traditional Arabic" pitchFamily="18" charset="-78"/>
              </a:rPr>
            </a:br>
            <a:r>
              <a:rPr lang="en-US" sz="1600" b="1" dirty="0">
                <a:solidFill>
                  <a:srgbClr val="002060"/>
                </a:solidFill>
                <a:latin typeface="Traditional Arabic" pitchFamily="18" charset="-78"/>
                <a:ea typeface="+mj-ea"/>
                <a:cs typeface="Traditional Arabic" pitchFamily="18" charset="-78"/>
              </a:rPr>
              <a:t>Aquinas</a:t>
            </a:r>
            <a:endParaRPr lang="en-US" sz="1600" b="1" dirty="0">
              <a:solidFill>
                <a:srgbClr val="002060"/>
              </a:solidFill>
              <a:latin typeface="Traditional Arabic" pitchFamily="18" charset="-78"/>
              <a:cs typeface="Traditional Arabic" pitchFamily="18" charset="-78"/>
            </a:endParaRPr>
          </a:p>
          <a:p>
            <a:pPr marL="0" indent="0">
              <a:buNone/>
            </a:pPr>
            <a:endParaRPr lang="en-US" sz="800" dirty="0" smtClean="0">
              <a:solidFill>
                <a:srgbClr val="002060"/>
              </a:solidFill>
              <a:latin typeface="Traditional Arabic" pitchFamily="18" charset="-78"/>
              <a:cs typeface="Traditional Arabic" pitchFamily="18" charset="-78"/>
            </a:endParaRPr>
          </a:p>
          <a:p>
            <a:pPr marL="0" indent="0">
              <a:buNone/>
            </a:pPr>
            <a:r>
              <a:rPr lang="en-US" dirty="0" smtClean="0">
                <a:solidFill>
                  <a:srgbClr val="002060"/>
                </a:solidFill>
                <a:latin typeface="Traditional Arabic" pitchFamily="18" charset="-78"/>
                <a:cs typeface="Traditional Arabic" pitchFamily="18" charset="-78"/>
              </a:rPr>
              <a:t>Our </a:t>
            </a:r>
            <a:r>
              <a:rPr lang="en-US" dirty="0">
                <a:solidFill>
                  <a:srgbClr val="002060"/>
                </a:solidFill>
                <a:latin typeface="Traditional Arabic" pitchFamily="18" charset="-78"/>
                <a:cs typeface="Traditional Arabic" pitchFamily="18" charset="-78"/>
              </a:rPr>
              <a:t>thoughts reflect our perceptions of the spatial, temporal and causal relationships between things in our 4D </a:t>
            </a:r>
            <a:r>
              <a:rPr lang="en-US" dirty="0" smtClean="0">
                <a:solidFill>
                  <a:srgbClr val="002060"/>
                </a:solidFill>
                <a:latin typeface="Traditional Arabic" pitchFamily="18" charset="-78"/>
                <a:cs typeface="Traditional Arabic" pitchFamily="18" charset="-78"/>
              </a:rPr>
              <a:t>world; to make sense of them, we ask the so-called ‘journalistic’ questions:  </a:t>
            </a:r>
          </a:p>
          <a:p>
            <a:pPr marL="0" indent="0">
              <a:buNone/>
            </a:pPr>
            <a:endParaRPr lang="en-US" sz="900" dirty="0" smtClean="0">
              <a:solidFill>
                <a:srgbClr val="002060"/>
              </a:solidFill>
              <a:latin typeface="Traditional Arabic" pitchFamily="18" charset="-78"/>
              <a:cs typeface="Traditional Arabic" pitchFamily="18" charset="-78"/>
            </a:endParaRPr>
          </a:p>
          <a:p>
            <a:pPr marL="57150" indent="0" algn="ctr">
              <a:buNone/>
            </a:pPr>
            <a:r>
              <a:rPr lang="en-US" sz="2400" b="1" dirty="0" smtClean="0">
                <a:solidFill>
                  <a:srgbClr val="C00000"/>
                </a:solidFill>
                <a:latin typeface="Traditional Arabic" pitchFamily="18" charset="-78"/>
                <a:cs typeface="Traditional Arabic" pitchFamily="18" charset="-78"/>
              </a:rPr>
              <a:t>Who? What? Which</a:t>
            </a:r>
            <a:r>
              <a:rPr lang="en-US" sz="2400" b="1" dirty="0">
                <a:solidFill>
                  <a:srgbClr val="C00000"/>
                </a:solidFill>
                <a:latin typeface="Traditional Arabic" pitchFamily="18" charset="-78"/>
                <a:cs typeface="Traditional Arabic" pitchFamily="18" charset="-78"/>
              </a:rPr>
              <a:t>? </a:t>
            </a:r>
            <a:r>
              <a:rPr lang="en-US" sz="2400" b="1" dirty="0" smtClean="0">
                <a:solidFill>
                  <a:srgbClr val="C00000"/>
                </a:solidFill>
                <a:latin typeface="Traditional Arabic" pitchFamily="18" charset="-78"/>
                <a:cs typeface="Traditional Arabic" pitchFamily="18" charset="-78"/>
              </a:rPr>
              <a:t>Where</a:t>
            </a:r>
            <a:r>
              <a:rPr lang="en-US" sz="2400" b="1" dirty="0">
                <a:solidFill>
                  <a:srgbClr val="C00000"/>
                </a:solidFill>
                <a:latin typeface="Traditional Arabic" pitchFamily="18" charset="-78"/>
                <a:cs typeface="Traditional Arabic" pitchFamily="18" charset="-78"/>
              </a:rPr>
              <a:t>? When? Why</a:t>
            </a:r>
            <a:r>
              <a:rPr lang="en-US" sz="2400" b="1" dirty="0" smtClean="0">
                <a:solidFill>
                  <a:srgbClr val="C00000"/>
                </a:solidFill>
                <a:latin typeface="Traditional Arabic" pitchFamily="18" charset="-78"/>
                <a:cs typeface="Traditional Arabic" pitchFamily="18" charset="-78"/>
              </a:rPr>
              <a:t>? </a:t>
            </a:r>
          </a:p>
          <a:p>
            <a:pPr marL="0" lvl="0" indent="0">
              <a:buNone/>
            </a:pPr>
            <a:r>
              <a:rPr lang="en-US" dirty="0">
                <a:solidFill>
                  <a:srgbClr val="002060"/>
                </a:solidFill>
                <a:latin typeface="Traditional Arabic" pitchFamily="18" charset="-78"/>
                <a:cs typeface="Traditional Arabic" pitchFamily="18" charset="-78"/>
              </a:rPr>
              <a:t>Traditionally, we call these relationships between words in the sentence </a:t>
            </a:r>
            <a:r>
              <a:rPr lang="en-US" b="1" dirty="0">
                <a:solidFill>
                  <a:srgbClr val="002060"/>
                </a:solidFill>
                <a:latin typeface="Traditional Arabic" pitchFamily="18" charset="-78"/>
                <a:cs typeface="Traditional Arabic" pitchFamily="18" charset="-78"/>
              </a:rPr>
              <a:t>‘Parts of Speech’:</a:t>
            </a:r>
          </a:p>
          <a:p>
            <a:pPr marL="400050" lvl="1" indent="0">
              <a:buNone/>
            </a:pPr>
            <a:r>
              <a:rPr lang="en-US" sz="2000" b="1" dirty="0">
                <a:solidFill>
                  <a:srgbClr val="002060"/>
                </a:solidFill>
                <a:latin typeface="Traditional Arabic" pitchFamily="18" charset="-78"/>
                <a:cs typeface="Traditional Arabic" pitchFamily="18" charset="-78"/>
              </a:rPr>
              <a:t>Nouns </a:t>
            </a:r>
            <a:r>
              <a:rPr lang="en-US" sz="2000" dirty="0">
                <a:solidFill>
                  <a:srgbClr val="002060"/>
                </a:solidFill>
                <a:latin typeface="Traditional Arabic" pitchFamily="18" charset="-78"/>
                <a:cs typeface="Traditional Arabic" pitchFamily="18" charset="-78"/>
              </a:rPr>
              <a:t>– associations by resemblance, cause/effect &amp; contiguity</a:t>
            </a:r>
          </a:p>
          <a:p>
            <a:pPr marL="400050" lvl="1" indent="0">
              <a:buNone/>
            </a:pPr>
            <a:r>
              <a:rPr lang="en-US" sz="2000" b="1" dirty="0">
                <a:solidFill>
                  <a:srgbClr val="C00000"/>
                </a:solidFill>
                <a:latin typeface="Traditional Arabic" pitchFamily="18" charset="-78"/>
                <a:cs typeface="Traditional Arabic" pitchFamily="18" charset="-78"/>
              </a:rPr>
              <a:t>Adjectives</a:t>
            </a:r>
            <a:r>
              <a:rPr lang="en-US" sz="2000" dirty="0">
                <a:solidFill>
                  <a:srgbClr val="C0000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 association by resemblance</a:t>
            </a:r>
          </a:p>
          <a:p>
            <a:pPr marL="400050" lvl="1" indent="0">
              <a:buNone/>
            </a:pPr>
            <a:r>
              <a:rPr lang="en-US" sz="2000" b="1" dirty="0">
                <a:solidFill>
                  <a:srgbClr val="C00000"/>
                </a:solidFill>
                <a:latin typeface="Traditional Arabic" pitchFamily="18" charset="-78"/>
                <a:cs typeface="Traditional Arabic" pitchFamily="18" charset="-78"/>
              </a:rPr>
              <a:t>Adverbs</a:t>
            </a:r>
            <a:r>
              <a:rPr lang="en-US" sz="2000" dirty="0">
                <a:solidFill>
                  <a:srgbClr val="C0000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 associations either by resemblance, by contiguity in space/time, or by cause/effect </a:t>
            </a:r>
          </a:p>
          <a:p>
            <a:pPr marL="57150" indent="0">
              <a:buNone/>
            </a:pPr>
            <a:endParaRPr lang="en-US" sz="2400" b="1" dirty="0" smtClean="0">
              <a:solidFill>
                <a:srgbClr val="C000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27214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1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800" b="1" dirty="0" smtClean="0">
                <a:solidFill>
                  <a:srgbClr val="002060"/>
                </a:solidFill>
                <a:latin typeface="Traditional Arabic" pitchFamily="18" charset="-78"/>
                <a:cs typeface="Traditional Arabic" pitchFamily="18" charset="-78"/>
              </a:rPr>
              <a:t>The </a:t>
            </a:r>
            <a:r>
              <a:rPr lang="en-US" sz="3800" b="1" dirty="0" smtClean="0">
                <a:solidFill>
                  <a:srgbClr val="C00000"/>
                </a:solidFill>
                <a:latin typeface="Traditional Arabic" pitchFamily="18" charset="-78"/>
                <a:cs typeface="Traditional Arabic" pitchFamily="18" charset="-78"/>
              </a:rPr>
              <a:t>Rational</a:t>
            </a:r>
            <a:r>
              <a:rPr lang="en-US" sz="3800" b="1" dirty="0" smtClean="0">
                <a:solidFill>
                  <a:srgbClr val="002060"/>
                </a:solidFill>
                <a:latin typeface="Traditional Arabic" pitchFamily="18" charset="-78"/>
                <a:cs typeface="Traditional Arabic" pitchFamily="18" charset="-78"/>
              </a:rPr>
              <a:t> Language Mechanism:</a:t>
            </a:r>
            <a:endParaRPr lang="en-US" sz="38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323528" y="1556792"/>
            <a:ext cx="8820472" cy="5112568"/>
          </a:xfrm>
        </p:spPr>
        <p:txBody>
          <a:bodyPr>
            <a:normAutofit/>
          </a:bodyPr>
          <a:lstStyle/>
          <a:p>
            <a:pPr marL="0" indent="0">
              <a:buNone/>
            </a:pPr>
            <a:r>
              <a:rPr lang="en-US" sz="2800" b="1" dirty="0" smtClean="0">
                <a:solidFill>
                  <a:srgbClr val="002060"/>
                </a:solidFill>
                <a:latin typeface="Traditional Arabic" pitchFamily="18" charset="-78"/>
                <a:cs typeface="Traditional Arabic" pitchFamily="18" charset="-78"/>
              </a:rPr>
              <a:t>The universal principles of human understanding (generalization</a:t>
            </a:r>
            <a:r>
              <a:rPr lang="en-US" sz="2800" b="1" dirty="0">
                <a:solidFill>
                  <a:srgbClr val="002060"/>
                </a:solidFill>
                <a:latin typeface="Traditional Arabic" pitchFamily="18" charset="-78"/>
                <a:cs typeface="Traditional Arabic" pitchFamily="18" charset="-78"/>
              </a:rPr>
              <a:t>) </a:t>
            </a:r>
            <a:r>
              <a:rPr lang="en-US" sz="2800" b="1" dirty="0" smtClean="0">
                <a:solidFill>
                  <a:srgbClr val="002060"/>
                </a:solidFill>
                <a:latin typeface="Traditional Arabic" pitchFamily="18" charset="-78"/>
                <a:cs typeface="Traditional Arabic" pitchFamily="18" charset="-78"/>
              </a:rPr>
              <a:t>shape  all syntactic relations </a:t>
            </a:r>
            <a:r>
              <a:rPr lang="en-US" sz="2800" b="1" dirty="0">
                <a:solidFill>
                  <a:srgbClr val="002060"/>
                </a:solidFill>
                <a:latin typeface="Traditional Arabic" pitchFamily="18" charset="-78"/>
                <a:cs typeface="Traditional Arabic" pitchFamily="18" charset="-78"/>
              </a:rPr>
              <a:t>between </a:t>
            </a:r>
            <a:r>
              <a:rPr lang="en-US" sz="2800" b="1" dirty="0" smtClean="0">
                <a:solidFill>
                  <a:srgbClr val="002060"/>
                </a:solidFill>
                <a:latin typeface="Traditional Arabic" pitchFamily="18" charset="-78"/>
                <a:cs typeface="Traditional Arabic" pitchFamily="18" charset="-78"/>
              </a:rPr>
              <a:t>word-meanings:</a:t>
            </a:r>
          </a:p>
          <a:p>
            <a:pPr marL="0" indent="0">
              <a:buNone/>
            </a:pPr>
            <a:endParaRPr lang="en-US" sz="2000" b="1" dirty="0" smtClean="0">
              <a:solidFill>
                <a:srgbClr val="002060"/>
              </a:solidFill>
              <a:latin typeface="Traditional Arabic" pitchFamily="18" charset="-78"/>
              <a:cs typeface="Traditional Arabic" pitchFamily="18" charset="-78"/>
            </a:endParaRPr>
          </a:p>
          <a:p>
            <a:pPr marL="514350" indent="-514350">
              <a:buFont typeface="+mj-lt"/>
              <a:buAutoNum type="arabicPeriod"/>
            </a:pPr>
            <a:r>
              <a:rPr lang="en-US" sz="2800" b="1" dirty="0" smtClean="0">
                <a:solidFill>
                  <a:srgbClr val="002060"/>
                </a:solidFill>
                <a:latin typeface="Traditional Arabic" pitchFamily="18" charset="-78"/>
                <a:cs typeface="Traditional Arabic" pitchFamily="18" charset="-78"/>
              </a:rPr>
              <a:t>Synthesis </a:t>
            </a:r>
            <a:r>
              <a:rPr lang="en-US" sz="2800" dirty="0" smtClean="0">
                <a:solidFill>
                  <a:srgbClr val="002060"/>
                </a:solidFill>
                <a:latin typeface="Traditional Arabic" pitchFamily="18" charset="-78"/>
                <a:cs typeface="Traditional Arabic" pitchFamily="18" charset="-78"/>
              </a:rPr>
              <a:t>of word-meanings into </a:t>
            </a:r>
            <a:r>
              <a:rPr lang="en-US" sz="2800" dirty="0">
                <a:solidFill>
                  <a:srgbClr val="002060"/>
                </a:solidFill>
                <a:latin typeface="Traditional Arabic" pitchFamily="18" charset="-78"/>
                <a:cs typeface="Traditional Arabic" pitchFamily="18" charset="-78"/>
              </a:rPr>
              <a:t>the ‘nexus</a:t>
            </a:r>
            <a:r>
              <a:rPr lang="en-US" sz="2800" dirty="0" smtClean="0">
                <a:solidFill>
                  <a:srgbClr val="002060"/>
                </a:solidFill>
                <a:latin typeface="Traditional Arabic" pitchFamily="18" charset="-78"/>
                <a:cs typeface="Traditional Arabic" pitchFamily="18" charset="-78"/>
              </a:rPr>
              <a:t>’ of the sentence [</a:t>
            </a:r>
            <a:r>
              <a:rPr lang="en-US" sz="2800" b="1" dirty="0" smtClean="0">
                <a:solidFill>
                  <a:srgbClr val="002060"/>
                </a:solidFill>
                <a:latin typeface="Traditional Arabic" pitchFamily="18" charset="-78"/>
                <a:cs typeface="Traditional Arabic" pitchFamily="18" charset="-78"/>
              </a:rPr>
              <a:t>S/V/C</a:t>
            </a:r>
            <a:r>
              <a:rPr lang="en-US" sz="2800" dirty="0" smtClean="0">
                <a:solidFill>
                  <a:srgbClr val="002060"/>
                </a:solidFill>
                <a:latin typeface="Traditional Arabic" pitchFamily="18" charset="-78"/>
                <a:cs typeface="Traditional Arabic" pitchFamily="18" charset="-78"/>
              </a:rPr>
              <a:t>]</a:t>
            </a:r>
          </a:p>
          <a:p>
            <a:pPr marL="514350" indent="-514350">
              <a:buFont typeface="+mj-lt"/>
              <a:buAutoNum type="arabicPeriod"/>
            </a:pPr>
            <a:endParaRPr lang="en-US" sz="2800" b="1" dirty="0" smtClean="0">
              <a:solidFill>
                <a:srgbClr val="002060"/>
              </a:solidFill>
              <a:latin typeface="Traditional Arabic" pitchFamily="18" charset="-78"/>
              <a:cs typeface="Traditional Arabic" pitchFamily="18" charset="-78"/>
            </a:endParaRPr>
          </a:p>
          <a:p>
            <a:pPr marL="514350" indent="-514350">
              <a:buFont typeface="+mj-lt"/>
              <a:buAutoNum type="arabicPeriod"/>
            </a:pPr>
            <a:r>
              <a:rPr lang="en-US" sz="2800" b="1" dirty="0" smtClean="0">
                <a:solidFill>
                  <a:srgbClr val="C00000"/>
                </a:solidFill>
                <a:latin typeface="Traditional Arabic" pitchFamily="18" charset="-78"/>
                <a:cs typeface="Traditional Arabic" pitchFamily="18" charset="-78"/>
              </a:rPr>
              <a:t>Analysis</a:t>
            </a:r>
            <a:r>
              <a:rPr lang="en-US" sz="2800" b="1" dirty="0" smtClean="0">
                <a:solidFill>
                  <a:srgbClr val="002060"/>
                </a:solidFill>
                <a:latin typeface="Traditional Arabic" pitchFamily="18" charset="-78"/>
                <a:cs typeface="Traditional Arabic" pitchFamily="18" charset="-78"/>
              </a:rPr>
              <a:t> – </a:t>
            </a:r>
            <a:r>
              <a:rPr lang="en-US" sz="2800" dirty="0" smtClean="0">
                <a:solidFill>
                  <a:srgbClr val="002060"/>
                </a:solidFill>
                <a:latin typeface="Traditional Arabic" pitchFamily="18" charset="-78"/>
                <a:cs typeface="Traditional Arabic" pitchFamily="18" charset="-78"/>
              </a:rPr>
              <a:t>‘zooming in’ on the main sentence constituents, adding ‘pixels’ to the ‘S/V/C mosaic’</a:t>
            </a:r>
            <a:endParaRPr lang="en-US" dirty="0" smtClean="0">
              <a:solidFill>
                <a:srgbClr val="002060"/>
              </a:solidFill>
              <a:latin typeface="Traditional Arabic" pitchFamily="18" charset="-78"/>
              <a:cs typeface="Traditional Arabic" pitchFamily="18" charset="-78"/>
            </a:endParaRPr>
          </a:p>
          <a:p>
            <a:pPr marL="514350" indent="-514350">
              <a:buFont typeface="+mj-lt"/>
              <a:buAutoNum type="arabicPeriod"/>
            </a:pPr>
            <a:endParaRPr lang="en-US" dirty="0" smtClean="0">
              <a:solidFill>
                <a:srgbClr val="002060"/>
              </a:solidFill>
              <a:latin typeface="Traditional Arabic" pitchFamily="18" charset="-78"/>
              <a:cs typeface="Traditional Arabic" pitchFamily="18" charset="-78"/>
            </a:endParaRPr>
          </a:p>
          <a:p>
            <a:pPr marL="0" indent="0">
              <a:buNone/>
            </a:pPr>
            <a:endParaRPr lang="en-US" sz="800" dirty="0" smtClean="0"/>
          </a:p>
        </p:txBody>
      </p:sp>
    </p:spTree>
    <p:extLst>
      <p:ext uri="{BB962C8B-B14F-4D97-AF65-F5344CB8AC3E}">
        <p14:creationId xmlns:p14="http://schemas.microsoft.com/office/powerpoint/2010/main" val="803854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b="1" dirty="0" smtClean="0">
                <a:latin typeface="Traditional Arabic" pitchFamily="18" charset="-78"/>
                <a:cs typeface="Traditional Arabic" pitchFamily="18" charset="-78"/>
              </a:rPr>
              <a:t>These 3 Principles of Human Understanding are the </a:t>
            </a:r>
            <a:r>
              <a:rPr lang="en-US" sz="2800" b="1" dirty="0">
                <a:latin typeface="Traditional Arabic" pitchFamily="18" charset="-78"/>
                <a:cs typeface="Traditional Arabic" pitchFamily="18" charset="-78"/>
              </a:rPr>
              <a:t>‘sinews’ of </a:t>
            </a:r>
            <a:r>
              <a:rPr lang="en-US" sz="2800" b="1" dirty="0" smtClean="0">
                <a:latin typeface="Traditional Arabic" pitchFamily="18" charset="-78"/>
                <a:cs typeface="Traditional Arabic" pitchFamily="18" charset="-78"/>
              </a:rPr>
              <a:t>generalization; they hold together all meanings we create in our minds:</a:t>
            </a:r>
            <a:endParaRPr lang="en-US" sz="2400" dirty="0">
              <a:latin typeface="Traditional Arabic" pitchFamily="18" charset="-78"/>
              <a:cs typeface="Traditional Arabic" pitchFamily="18"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4"/>
            <a:ext cx="9144000" cy="5406008"/>
          </a:xfrm>
          <a:prstGeom prst="rect">
            <a:avLst/>
          </a:prstGeom>
          <a:ln>
            <a:noFill/>
          </a:ln>
          <a:effectLst>
            <a:softEdge rad="112500"/>
          </a:effectLst>
        </p:spPr>
      </p:pic>
    </p:spTree>
    <p:extLst>
      <p:ext uri="{BB962C8B-B14F-4D97-AF65-F5344CB8AC3E}">
        <p14:creationId xmlns:p14="http://schemas.microsoft.com/office/powerpoint/2010/main" val="589152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1143000"/>
          </a:xfrm>
        </p:spPr>
        <p:txBody>
          <a:bodyPr>
            <a:normAutofit/>
          </a:bodyPr>
          <a:lstStyle/>
          <a:p>
            <a:r>
              <a:rPr lang="en-US" sz="3600" b="1" dirty="0" smtClean="0">
                <a:solidFill>
                  <a:srgbClr val="002060"/>
                </a:solidFill>
                <a:latin typeface="Traditional Arabic" pitchFamily="18" charset="-78"/>
                <a:cs typeface="Traditional Arabic" pitchFamily="18" charset="-78"/>
              </a:rPr>
              <a:t>Sentence Meaning </a:t>
            </a:r>
            <a:r>
              <a:rPr lang="en-US" sz="3600" b="1" dirty="0" smtClean="0">
                <a:solidFill>
                  <a:srgbClr val="C00000"/>
                </a:solidFill>
                <a:latin typeface="Traditional Arabic" pitchFamily="18" charset="-78"/>
                <a:cs typeface="Traditional Arabic" pitchFamily="18" charset="-78"/>
              </a:rPr>
              <a:t>v</a:t>
            </a:r>
            <a:r>
              <a:rPr lang="en-US" sz="3600" b="1" dirty="0" smtClean="0">
                <a:solidFill>
                  <a:srgbClr val="002060"/>
                </a:solidFill>
                <a:latin typeface="Traditional Arabic" pitchFamily="18" charset="-78"/>
                <a:cs typeface="Traditional Arabic" pitchFamily="18" charset="-78"/>
              </a:rPr>
              <a:t> Sentence Mosaic</a:t>
            </a:r>
            <a:endParaRPr lang="en-US" sz="36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sz="half" idx="1"/>
          </p:nvPr>
        </p:nvSpPr>
        <p:spPr>
          <a:xfrm>
            <a:off x="107504" y="1412776"/>
            <a:ext cx="3816424" cy="5328592"/>
          </a:xfrm>
        </p:spPr>
        <p:txBody>
          <a:bodyPr>
            <a:normAutofit/>
          </a:bodyPr>
          <a:lstStyle/>
          <a:p>
            <a:pPr marL="0" lvl="0" indent="0">
              <a:buNone/>
            </a:pPr>
            <a:r>
              <a:rPr lang="en-US" b="1" dirty="0" smtClean="0">
                <a:solidFill>
                  <a:srgbClr val="002060"/>
                </a:solidFill>
                <a:latin typeface="Traditional Arabic" pitchFamily="18" charset="-78"/>
                <a:cs typeface="Traditional Arabic" pitchFamily="18" charset="-78"/>
              </a:rPr>
              <a:t>Sentence Meaning: product</a:t>
            </a:r>
            <a:r>
              <a:rPr lang="en-US" dirty="0" smtClean="0">
                <a:solidFill>
                  <a:srgbClr val="002060"/>
                </a:solidFill>
                <a:latin typeface="Traditional Arabic" pitchFamily="18" charset="-78"/>
                <a:cs typeface="Traditional Arabic" pitchFamily="18" charset="-78"/>
              </a:rPr>
              <a:t> </a:t>
            </a:r>
            <a:r>
              <a:rPr lang="en-US" b="1" dirty="0">
                <a:solidFill>
                  <a:srgbClr val="002060"/>
                </a:solidFill>
                <a:latin typeface="Traditional Arabic" pitchFamily="18" charset="-78"/>
                <a:cs typeface="Traditional Arabic" pitchFamily="18" charset="-78"/>
              </a:rPr>
              <a:t>of </a:t>
            </a:r>
            <a:endParaRPr lang="en-US" b="1" dirty="0" smtClean="0">
              <a:solidFill>
                <a:srgbClr val="002060"/>
              </a:solidFill>
              <a:latin typeface="Traditional Arabic" pitchFamily="18" charset="-78"/>
              <a:cs typeface="Traditional Arabic" pitchFamily="18" charset="-78"/>
            </a:endParaRPr>
          </a:p>
          <a:p>
            <a:pPr marL="0" lvl="0" indent="0">
              <a:buNone/>
            </a:pPr>
            <a:endParaRPr lang="en-US" sz="1000" b="1" dirty="0">
              <a:solidFill>
                <a:srgbClr val="002060"/>
              </a:solidFill>
              <a:latin typeface="Traditional Arabic" pitchFamily="18" charset="-78"/>
              <a:cs typeface="Traditional Arabic" pitchFamily="18" charset="-78"/>
            </a:endParaRPr>
          </a:p>
          <a:p>
            <a:pPr lvl="1"/>
            <a:r>
              <a:rPr lang="en-US" b="1" dirty="0" smtClean="0">
                <a:solidFill>
                  <a:srgbClr val="002060"/>
                </a:solidFill>
                <a:latin typeface="Traditional Arabic" pitchFamily="18" charset="-78"/>
                <a:cs typeface="Traditional Arabic" pitchFamily="18" charset="-78"/>
              </a:rPr>
              <a:t>Synthesis</a:t>
            </a:r>
            <a:r>
              <a:rPr lang="en-US" dirty="0" smtClean="0">
                <a:solidFill>
                  <a:srgbClr val="00206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of word-meanings into the nexus of the sentence [S/V/C] </a:t>
            </a:r>
            <a:endParaRPr lang="en-US" dirty="0" smtClean="0">
              <a:solidFill>
                <a:srgbClr val="002060"/>
              </a:solidFill>
              <a:latin typeface="Traditional Arabic" pitchFamily="18" charset="-78"/>
              <a:cs typeface="Traditional Arabic" pitchFamily="18" charset="-78"/>
            </a:endParaRPr>
          </a:p>
          <a:p>
            <a:pPr marL="457200" lvl="1" indent="0">
              <a:buNone/>
            </a:pPr>
            <a:r>
              <a:rPr lang="en-US" b="1" dirty="0" smtClean="0">
                <a:solidFill>
                  <a:srgbClr val="002060"/>
                </a:solidFill>
                <a:latin typeface="Traditional Arabic" pitchFamily="18" charset="-78"/>
                <a:cs typeface="Traditional Arabic" pitchFamily="18" charset="-78"/>
              </a:rPr>
              <a:t>&amp;</a:t>
            </a:r>
            <a:endParaRPr lang="en-US" b="1" dirty="0">
              <a:solidFill>
                <a:srgbClr val="002060"/>
              </a:solidFill>
              <a:latin typeface="Traditional Arabic" pitchFamily="18" charset="-78"/>
              <a:cs typeface="Traditional Arabic" pitchFamily="18" charset="-78"/>
            </a:endParaRPr>
          </a:p>
          <a:p>
            <a:pPr lvl="1"/>
            <a:r>
              <a:rPr lang="en-US" b="1" dirty="0" smtClean="0">
                <a:solidFill>
                  <a:srgbClr val="C00000"/>
                </a:solidFill>
                <a:latin typeface="Traditional Arabic" pitchFamily="18" charset="-78"/>
                <a:cs typeface="Traditional Arabic" pitchFamily="18" charset="-78"/>
              </a:rPr>
              <a:t>Analysis</a:t>
            </a:r>
            <a:r>
              <a:rPr lang="en-US" dirty="0" smtClean="0">
                <a:solidFill>
                  <a:srgbClr val="C00000"/>
                </a:solidFill>
                <a:latin typeface="Traditional Arabic" pitchFamily="18" charset="-78"/>
                <a:cs typeface="Traditional Arabic" pitchFamily="18" charset="-78"/>
              </a:rPr>
              <a:t> </a:t>
            </a:r>
            <a:r>
              <a:rPr lang="en-US" dirty="0">
                <a:solidFill>
                  <a:srgbClr val="C00000"/>
                </a:solidFill>
                <a:latin typeface="Traditional Arabic" pitchFamily="18" charset="-78"/>
                <a:cs typeface="Traditional Arabic" pitchFamily="18" charset="-78"/>
              </a:rPr>
              <a:t>(modification) of the major nexus constituents </a:t>
            </a:r>
            <a:r>
              <a:rPr lang="en-US" dirty="0" smtClean="0">
                <a:solidFill>
                  <a:srgbClr val="C00000"/>
                </a:solidFill>
                <a:latin typeface="Traditional Arabic" pitchFamily="18" charset="-78"/>
                <a:cs typeface="Traditional Arabic" pitchFamily="18" charset="-78"/>
              </a:rPr>
              <a:t>[S, V, C]</a:t>
            </a:r>
          </a:p>
          <a:p>
            <a:pPr lvl="1"/>
            <a:endParaRPr lang="en-US" dirty="0">
              <a:solidFill>
                <a:srgbClr val="C00000"/>
              </a:solidFill>
              <a:latin typeface="Traditional Arabic" pitchFamily="18" charset="-78"/>
              <a:cs typeface="Traditional Arabic" pitchFamily="18" charset="-78"/>
            </a:endParaRPr>
          </a:p>
          <a:p>
            <a:pPr marL="0" lvl="0" indent="0">
              <a:buNone/>
            </a:pPr>
            <a:r>
              <a:rPr lang="en-US" b="1" dirty="0">
                <a:solidFill>
                  <a:srgbClr val="002060"/>
                </a:solidFill>
                <a:latin typeface="Traditional Arabic" pitchFamily="18" charset="-78"/>
                <a:cs typeface="Traditional Arabic" pitchFamily="18" charset="-78"/>
              </a:rPr>
              <a:t>in speakers’ </a:t>
            </a:r>
            <a:r>
              <a:rPr lang="en-US" b="1" dirty="0" smtClean="0">
                <a:solidFill>
                  <a:srgbClr val="002060"/>
                </a:solidFill>
                <a:latin typeface="Traditional Arabic" pitchFamily="18" charset="-78"/>
                <a:cs typeface="Traditional Arabic" pitchFamily="18" charset="-78"/>
              </a:rPr>
              <a:t>minds.</a:t>
            </a:r>
            <a:endParaRPr lang="en-US" b="1" dirty="0">
              <a:solidFill>
                <a:srgbClr val="002060"/>
              </a:solidFill>
              <a:latin typeface="Traditional Arabic" pitchFamily="18" charset="-78"/>
              <a:cs typeface="Traditional Arabic" pitchFamily="18" charset="-78"/>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3853" y="1198808"/>
            <a:ext cx="5260147" cy="5659192"/>
          </a:xfrm>
        </p:spPr>
      </p:pic>
    </p:spTree>
    <p:extLst>
      <p:ext uri="{BB962C8B-B14F-4D97-AF65-F5344CB8AC3E}">
        <p14:creationId xmlns:p14="http://schemas.microsoft.com/office/powerpoint/2010/main" val="3299904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3B8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latin typeface="Traditional Arabic" pitchFamily="18" charset="-78"/>
                <a:cs typeface="Traditional Arabic" pitchFamily="18" charset="-78"/>
              </a:rPr>
              <a:t>G-</a:t>
            </a:r>
            <a:r>
              <a:rPr lang="en-US" b="1" dirty="0" err="1" smtClean="0">
                <a:solidFill>
                  <a:srgbClr val="002060"/>
                </a:solidFill>
                <a:latin typeface="Traditional Arabic" pitchFamily="18" charset="-78"/>
                <a:cs typeface="Traditional Arabic" pitchFamily="18" charset="-78"/>
              </a:rPr>
              <a:t>nalysis</a:t>
            </a:r>
            <a:r>
              <a:rPr lang="en-US" b="1" dirty="0" smtClean="0">
                <a:solidFill>
                  <a:srgbClr val="002060"/>
                </a:solidFill>
                <a:latin typeface="Traditional Arabic" pitchFamily="18" charset="-78"/>
                <a:cs typeface="Traditional Arabic" pitchFamily="18" charset="-78"/>
              </a:rPr>
              <a:t>:  focus on the ‘sinews’ of generalization in </a:t>
            </a:r>
            <a:r>
              <a:rPr lang="en-US" b="1" dirty="0" smtClean="0">
                <a:solidFill>
                  <a:srgbClr val="C00000"/>
                </a:solidFill>
                <a:latin typeface="Traditional Arabic" pitchFamily="18" charset="-78"/>
                <a:cs typeface="Traditional Arabic" pitchFamily="18" charset="-78"/>
              </a:rPr>
              <a:t>individual</a:t>
            </a:r>
            <a:r>
              <a:rPr lang="en-US" b="1" dirty="0" smtClean="0">
                <a:solidFill>
                  <a:srgbClr val="002060"/>
                </a:solidFill>
                <a:latin typeface="Traditional Arabic" pitchFamily="18" charset="-78"/>
                <a:cs typeface="Traditional Arabic" pitchFamily="18" charset="-78"/>
              </a:rPr>
              <a:t> minds </a:t>
            </a:r>
            <a:endParaRPr lang="en-US" b="1" dirty="0">
              <a:solidFill>
                <a:srgbClr val="002060"/>
              </a:solidFill>
              <a:latin typeface="Traditional Arabic" pitchFamily="18" charset="-78"/>
              <a:cs typeface="Traditional Arabic" pitchFamily="18"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29881"/>
            <a:ext cx="9144001" cy="5428119"/>
          </a:xfrm>
        </p:spPr>
      </p:pic>
    </p:spTree>
    <p:extLst>
      <p:ext uri="{BB962C8B-B14F-4D97-AF65-F5344CB8AC3E}">
        <p14:creationId xmlns:p14="http://schemas.microsoft.com/office/powerpoint/2010/main" val="3597053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smtClean="0">
                <a:solidFill>
                  <a:srgbClr val="002060"/>
                </a:solidFill>
                <a:latin typeface="Traditional Arabic" pitchFamily="18" charset="-78"/>
                <a:cs typeface="Traditional Arabic" pitchFamily="18" charset="-78"/>
              </a:rPr>
              <a:t>Synthesis &amp; </a:t>
            </a:r>
            <a:r>
              <a:rPr lang="en-US" b="1" dirty="0" smtClean="0">
                <a:solidFill>
                  <a:srgbClr val="C00000"/>
                </a:solidFill>
                <a:latin typeface="Traditional Arabic" pitchFamily="18" charset="-78"/>
                <a:cs typeface="Traditional Arabic" pitchFamily="18" charset="-78"/>
              </a:rPr>
              <a:t>Analysis</a:t>
            </a:r>
            <a:r>
              <a:rPr lang="en-US" b="1" dirty="0" smtClean="0">
                <a:solidFill>
                  <a:srgbClr val="002060"/>
                </a:solidFill>
                <a:latin typeface="Traditional Arabic" pitchFamily="18" charset="-78"/>
                <a:cs typeface="Traditional Arabic" pitchFamily="18" charset="-78"/>
              </a:rPr>
              <a:t> = Sense</a:t>
            </a:r>
            <a:endParaRPr lang="en-US" b="1" dirty="0">
              <a:solidFill>
                <a:srgbClr val="002060"/>
              </a:solidFill>
              <a:latin typeface="Traditional Arabic" pitchFamily="18" charset="-78"/>
              <a:cs typeface="Traditional Arabic" pitchFamily="18" charset="-78"/>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56792"/>
            <a:ext cx="4860032" cy="5301208"/>
          </a:xfrm>
        </p:spPr>
      </p:pic>
      <p:pic>
        <p:nvPicPr>
          <p:cNvPr id="31" name="Content Placeholder 3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556792"/>
            <a:ext cx="4464496" cy="5301209"/>
          </a:xfrm>
        </p:spPr>
      </p:pic>
    </p:spTree>
    <p:extLst>
      <p:ext uri="{BB962C8B-B14F-4D97-AF65-F5344CB8AC3E}">
        <p14:creationId xmlns:p14="http://schemas.microsoft.com/office/powerpoint/2010/main" val="2289724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raditional Arabic" pitchFamily="18" charset="-78"/>
                <a:cs typeface="Traditional Arabic" pitchFamily="18" charset="-78"/>
              </a:rPr>
              <a:t>DESCRIPTIVE LINGUISTICS</a:t>
            </a:r>
          </a:p>
        </p:txBody>
      </p:sp>
      <p:sp>
        <p:nvSpPr>
          <p:cNvPr id="3" name="Content Placeholder 2"/>
          <p:cNvSpPr>
            <a:spLocks noGrp="1"/>
          </p:cNvSpPr>
          <p:nvPr>
            <p:ph idx="1"/>
          </p:nvPr>
        </p:nvSpPr>
        <p:spPr>
          <a:xfrm>
            <a:off x="457200" y="1600200"/>
            <a:ext cx="8579296" cy="5141168"/>
          </a:xfrm>
        </p:spPr>
        <p:txBody>
          <a:bodyPr>
            <a:normAutofit fontScale="92500" lnSpcReduction="20000"/>
          </a:bodyPr>
          <a:lstStyle/>
          <a:p>
            <a:r>
              <a:rPr lang="en-US" sz="2800" dirty="0" smtClean="0">
                <a:latin typeface="Traditional Arabic" pitchFamily="18" charset="-78"/>
                <a:cs typeface="Traditional Arabic" pitchFamily="18" charset="-78"/>
              </a:rPr>
              <a:t>‘Parts </a:t>
            </a:r>
            <a:r>
              <a:rPr lang="en-US" sz="2800" dirty="0">
                <a:latin typeface="Traditional Arabic" pitchFamily="18" charset="-78"/>
                <a:cs typeface="Traditional Arabic" pitchFamily="18" charset="-78"/>
              </a:rPr>
              <a:t>of Speech</a:t>
            </a:r>
            <a:r>
              <a:rPr lang="en-US" sz="2800" dirty="0" smtClean="0">
                <a:latin typeface="Traditional Arabic" pitchFamily="18" charset="-78"/>
                <a:cs typeface="Traditional Arabic" pitchFamily="18" charset="-78"/>
              </a:rPr>
              <a:t>’ are categories </a:t>
            </a:r>
            <a:r>
              <a:rPr lang="en-US" sz="2800" dirty="0">
                <a:latin typeface="Traditional Arabic" pitchFamily="18" charset="-78"/>
                <a:cs typeface="Traditional Arabic" pitchFamily="18" charset="-78"/>
              </a:rPr>
              <a:t>of lexical items defined by their morphological or syntactic </a:t>
            </a:r>
            <a:r>
              <a:rPr lang="en-US" sz="2800" dirty="0" smtClean="0">
                <a:latin typeface="Traditional Arabic" pitchFamily="18" charset="-78"/>
                <a:cs typeface="Traditional Arabic" pitchFamily="18" charset="-78"/>
              </a:rPr>
              <a:t>behavior;</a:t>
            </a:r>
          </a:p>
          <a:p>
            <a:endParaRPr lang="en-US" sz="2800" dirty="0" smtClean="0">
              <a:latin typeface="Traditional Arabic" pitchFamily="18" charset="-78"/>
              <a:cs typeface="Traditional Arabic" pitchFamily="18" charset="-78"/>
            </a:endParaRPr>
          </a:p>
          <a:p>
            <a:r>
              <a:rPr lang="en-US" sz="2800" dirty="0" smtClean="0">
                <a:latin typeface="Traditional Arabic" pitchFamily="18" charset="-78"/>
                <a:cs typeface="Traditional Arabic" pitchFamily="18" charset="-78"/>
              </a:rPr>
              <a:t>Formal word class ID tests use both criteria</a:t>
            </a:r>
          </a:p>
          <a:p>
            <a:endParaRPr lang="en-US" sz="1050" dirty="0" smtClean="0">
              <a:latin typeface="Traditional Arabic" pitchFamily="18" charset="-78"/>
              <a:cs typeface="Traditional Arabic" pitchFamily="18" charset="-78"/>
            </a:endParaRPr>
          </a:p>
          <a:p>
            <a:r>
              <a:rPr lang="en-US" sz="2800" dirty="0" smtClean="0">
                <a:latin typeface="Traditional Arabic" pitchFamily="18" charset="-78"/>
                <a:cs typeface="Traditional Arabic" pitchFamily="18" charset="-78"/>
              </a:rPr>
              <a:t>Major </a:t>
            </a:r>
            <a:r>
              <a:rPr lang="en-US" sz="2800" dirty="0">
                <a:latin typeface="Traditional Arabic" pitchFamily="18" charset="-78"/>
                <a:cs typeface="Traditional Arabic" pitchFamily="18" charset="-78"/>
              </a:rPr>
              <a:t>word </a:t>
            </a:r>
            <a:r>
              <a:rPr lang="en-US" sz="2800" dirty="0" smtClean="0">
                <a:latin typeface="Traditional Arabic" pitchFamily="18" charset="-78"/>
                <a:cs typeface="Traditional Arabic" pitchFamily="18" charset="-78"/>
              </a:rPr>
              <a:t>classes: </a:t>
            </a:r>
            <a:r>
              <a:rPr lang="en-US" sz="2400" dirty="0" smtClean="0">
                <a:latin typeface="Traditional Arabic" pitchFamily="18" charset="-78"/>
                <a:cs typeface="Traditional Arabic" pitchFamily="18" charset="-78"/>
              </a:rPr>
              <a:t>VP; NP; </a:t>
            </a:r>
            <a:r>
              <a:rPr lang="en-US" sz="2400" dirty="0" err="1" smtClean="0">
                <a:latin typeface="Traditional Arabic" pitchFamily="18" charset="-78"/>
                <a:cs typeface="Traditional Arabic" pitchFamily="18" charset="-78"/>
              </a:rPr>
              <a:t>AdjectiveP</a:t>
            </a:r>
            <a:r>
              <a:rPr lang="en-US" sz="2400" dirty="0" smtClean="0">
                <a:latin typeface="Traditional Arabic" pitchFamily="18" charset="-78"/>
                <a:cs typeface="Traditional Arabic" pitchFamily="18" charset="-78"/>
              </a:rPr>
              <a:t>; PP; </a:t>
            </a:r>
          </a:p>
          <a:p>
            <a:endParaRPr lang="en-US" sz="2400" dirty="0">
              <a:latin typeface="Traditional Arabic" pitchFamily="18" charset="-78"/>
              <a:cs typeface="Traditional Arabic" pitchFamily="18" charset="-78"/>
            </a:endParaRPr>
          </a:p>
          <a:p>
            <a:r>
              <a:rPr lang="en-US" sz="2800" dirty="0" smtClean="0">
                <a:latin typeface="Traditional Arabic" pitchFamily="18" charset="-78"/>
                <a:cs typeface="Traditional Arabic" pitchFamily="18" charset="-78"/>
              </a:rPr>
              <a:t>Paradoxically, different languages – different word classes:</a:t>
            </a:r>
          </a:p>
          <a:p>
            <a:pPr lvl="1"/>
            <a:r>
              <a:rPr lang="en-US" sz="2000" dirty="0" err="1" smtClean="0">
                <a:latin typeface="Traditional Arabic" pitchFamily="18" charset="-78"/>
                <a:cs typeface="Traditional Arabic" pitchFamily="18" charset="-78"/>
              </a:rPr>
              <a:t>Kwamera</a:t>
            </a:r>
            <a:r>
              <a:rPr lang="en-US" sz="2000" dirty="0" smtClean="0">
                <a:latin typeface="Traditional Arabic" pitchFamily="18" charset="-78"/>
                <a:cs typeface="Traditional Arabic" pitchFamily="18" charset="-78"/>
              </a:rPr>
              <a:t>: adjectives are verbs</a:t>
            </a:r>
          </a:p>
          <a:p>
            <a:pPr lvl="1"/>
            <a:r>
              <a:rPr lang="en-US" sz="2000" dirty="0" smtClean="0">
                <a:latin typeface="Traditional Arabic" pitchFamily="18" charset="-78"/>
                <a:cs typeface="Traditional Arabic" pitchFamily="18" charset="-78"/>
              </a:rPr>
              <a:t>Igbo: adjectives are nouns</a:t>
            </a:r>
          </a:p>
          <a:p>
            <a:pPr lvl="1"/>
            <a:r>
              <a:rPr lang="en-US" sz="2000" dirty="0" smtClean="0">
                <a:latin typeface="Traditional Arabic" pitchFamily="18" charset="-78"/>
                <a:cs typeface="Traditional Arabic" pitchFamily="18" charset="-78"/>
              </a:rPr>
              <a:t>Some languages have no prepositions</a:t>
            </a:r>
          </a:p>
          <a:p>
            <a:pPr marL="0" lvl="0" indent="0" algn="r">
              <a:buNone/>
            </a:pPr>
            <a:r>
              <a:rPr lang="en-US" sz="1600" dirty="0" smtClean="0">
                <a:solidFill>
                  <a:prstClr val="black"/>
                </a:solidFill>
                <a:latin typeface="Traditional Arabic" pitchFamily="18" charset="-78"/>
                <a:cs typeface="Traditional Arabic" pitchFamily="18" charset="-78"/>
              </a:rPr>
              <a:t>(</a:t>
            </a:r>
            <a:r>
              <a:rPr lang="en-US" sz="1600" dirty="0" err="1">
                <a:solidFill>
                  <a:prstClr val="black"/>
                </a:solidFill>
                <a:latin typeface="Traditional Arabic" pitchFamily="18" charset="-78"/>
                <a:cs typeface="Traditional Arabic" pitchFamily="18" charset="-78"/>
              </a:rPr>
              <a:t>Tallerman</a:t>
            </a:r>
            <a:r>
              <a:rPr lang="en-US" sz="1600" dirty="0">
                <a:solidFill>
                  <a:prstClr val="black"/>
                </a:solidFill>
                <a:latin typeface="Traditional Arabic" pitchFamily="18" charset="-78"/>
                <a:cs typeface="Traditional Arabic" pitchFamily="18" charset="-78"/>
              </a:rPr>
              <a:t>: 1998, p. 31</a:t>
            </a:r>
            <a:r>
              <a:rPr lang="en-US" sz="1600" dirty="0" smtClean="0">
                <a:solidFill>
                  <a:prstClr val="black"/>
                </a:solidFill>
                <a:latin typeface="Traditional Arabic" pitchFamily="18" charset="-78"/>
                <a:cs typeface="Traditional Arabic" pitchFamily="18" charset="-78"/>
              </a:rPr>
              <a:t>)</a:t>
            </a:r>
            <a:endParaRPr lang="en-US" sz="1600" dirty="0">
              <a:solidFill>
                <a:prstClr val="black"/>
              </a:solidFill>
              <a:latin typeface="Traditional Arabic" pitchFamily="18" charset="-78"/>
              <a:cs typeface="Traditional Arabic" pitchFamily="18" charset="-78"/>
            </a:endParaRPr>
          </a:p>
          <a:p>
            <a:pPr marL="400050" lvl="1" indent="0">
              <a:buNone/>
            </a:pPr>
            <a:r>
              <a:rPr lang="en-US" sz="1900" dirty="0" smtClean="0">
                <a:solidFill>
                  <a:prstClr val="black"/>
                </a:solidFill>
                <a:latin typeface="Traditional Arabic" pitchFamily="18" charset="-78"/>
                <a:cs typeface="Traditional Arabic" pitchFamily="18" charset="-78"/>
              </a:rPr>
              <a:t>Other examples: </a:t>
            </a:r>
          </a:p>
          <a:p>
            <a:pPr lvl="1" indent="-342900"/>
            <a:r>
              <a:rPr lang="en-US" sz="1900" dirty="0" smtClean="0">
                <a:solidFill>
                  <a:prstClr val="black"/>
                </a:solidFill>
                <a:latin typeface="Traditional Arabic" pitchFamily="18" charset="-78"/>
                <a:cs typeface="Traditional Arabic" pitchFamily="18" charset="-78"/>
              </a:rPr>
              <a:t>Latvian: no preposition ‘in’ – Nominative: </a:t>
            </a:r>
            <a:r>
              <a:rPr lang="en-US" sz="1900" b="1" i="1" dirty="0" err="1" smtClean="0">
                <a:solidFill>
                  <a:prstClr val="black"/>
                </a:solidFill>
                <a:latin typeface="Traditional Arabic" pitchFamily="18" charset="-78"/>
                <a:cs typeface="Traditional Arabic" pitchFamily="18" charset="-78"/>
              </a:rPr>
              <a:t>galds</a:t>
            </a:r>
            <a:r>
              <a:rPr lang="en-US" sz="1900" dirty="0" smtClean="0">
                <a:solidFill>
                  <a:prstClr val="black"/>
                </a:solidFill>
                <a:latin typeface="Traditional Arabic" pitchFamily="18" charset="-78"/>
                <a:cs typeface="Traditional Arabic" pitchFamily="18" charset="-78"/>
              </a:rPr>
              <a:t>; Locative: </a:t>
            </a:r>
            <a:r>
              <a:rPr lang="en-US" sz="1900" b="1" i="1" dirty="0" err="1" smtClean="0">
                <a:solidFill>
                  <a:prstClr val="black"/>
                </a:solidFill>
                <a:latin typeface="Traditional Arabic" pitchFamily="18" charset="-78"/>
                <a:cs typeface="Traditional Arabic" pitchFamily="18" charset="-78"/>
              </a:rPr>
              <a:t>galdaa</a:t>
            </a:r>
            <a:r>
              <a:rPr lang="en-US" sz="1900" b="1" i="1" dirty="0" smtClean="0">
                <a:solidFill>
                  <a:prstClr val="black"/>
                </a:solidFill>
                <a:latin typeface="Traditional Arabic" pitchFamily="18" charset="-78"/>
                <a:cs typeface="Traditional Arabic" pitchFamily="18" charset="-78"/>
              </a:rPr>
              <a:t>;</a:t>
            </a:r>
            <a:r>
              <a:rPr lang="en-US" sz="1900" dirty="0" smtClean="0">
                <a:solidFill>
                  <a:prstClr val="black"/>
                </a:solidFill>
                <a:latin typeface="Traditional Arabic" pitchFamily="18" charset="-78"/>
                <a:cs typeface="Traditional Arabic" pitchFamily="18" charset="-78"/>
              </a:rPr>
              <a:t> </a:t>
            </a:r>
          </a:p>
          <a:p>
            <a:pPr lvl="1" indent="-342900"/>
            <a:r>
              <a:rPr lang="en-US" sz="1900" dirty="0" err="1" smtClean="0">
                <a:solidFill>
                  <a:prstClr val="black"/>
                </a:solidFill>
                <a:latin typeface="Traditional Arabic" pitchFamily="18" charset="-78"/>
                <a:cs typeface="Traditional Arabic" pitchFamily="18" charset="-78"/>
              </a:rPr>
              <a:t>Balantak</a:t>
            </a:r>
            <a:r>
              <a:rPr lang="en-US" sz="1900" dirty="0" smtClean="0">
                <a:solidFill>
                  <a:prstClr val="black"/>
                </a:solidFill>
                <a:latin typeface="Traditional Arabic" pitchFamily="18" charset="-78"/>
                <a:cs typeface="Traditional Arabic" pitchFamily="18" charset="-78"/>
              </a:rPr>
              <a:t>: ‘Adjectival </a:t>
            </a:r>
            <a:r>
              <a:rPr lang="en-US" sz="1900" dirty="0">
                <a:solidFill>
                  <a:prstClr val="black"/>
                </a:solidFill>
                <a:latin typeface="Traditional Arabic" pitchFamily="18" charset="-78"/>
                <a:cs typeface="Traditional Arabic" pitchFamily="18" charset="-78"/>
              </a:rPr>
              <a:t>concepts (such as ‘big’, ‘good’ and ‘red’) are treated as </a:t>
            </a:r>
            <a:r>
              <a:rPr lang="en-US" sz="1900" dirty="0" err="1">
                <a:solidFill>
                  <a:prstClr val="black"/>
                </a:solidFill>
                <a:latin typeface="Traditional Arabic" pitchFamily="18" charset="-78"/>
                <a:cs typeface="Traditional Arabic" pitchFamily="18" charset="-78"/>
              </a:rPr>
              <a:t>stative</a:t>
            </a:r>
            <a:r>
              <a:rPr lang="en-US" sz="1900" dirty="0">
                <a:solidFill>
                  <a:prstClr val="black"/>
                </a:solidFill>
                <a:latin typeface="Traditional Arabic" pitchFamily="18" charset="-78"/>
                <a:cs typeface="Traditional Arabic" pitchFamily="18" charset="-78"/>
              </a:rPr>
              <a:t> verbs in </a:t>
            </a:r>
            <a:r>
              <a:rPr lang="en-US" sz="1900" dirty="0" err="1">
                <a:solidFill>
                  <a:prstClr val="black"/>
                </a:solidFill>
                <a:latin typeface="Traditional Arabic" pitchFamily="18" charset="-78"/>
                <a:cs typeface="Traditional Arabic" pitchFamily="18" charset="-78"/>
              </a:rPr>
              <a:t>Balantak</a:t>
            </a:r>
            <a:r>
              <a:rPr lang="en-US" sz="1900" dirty="0">
                <a:solidFill>
                  <a:prstClr val="black"/>
                </a:solidFill>
                <a:latin typeface="Traditional Arabic" pitchFamily="18" charset="-78"/>
                <a:cs typeface="Traditional Arabic" pitchFamily="18" charset="-78"/>
              </a:rPr>
              <a:t>’ (René van den Berg &amp; Robert L. </a:t>
            </a:r>
            <a:r>
              <a:rPr lang="en-US" sz="1900" dirty="0" err="1">
                <a:solidFill>
                  <a:prstClr val="black"/>
                </a:solidFill>
                <a:latin typeface="Traditional Arabic" pitchFamily="18" charset="-78"/>
                <a:cs typeface="Traditional Arabic" pitchFamily="18" charset="-78"/>
              </a:rPr>
              <a:t>Busenitz</a:t>
            </a:r>
            <a:r>
              <a:rPr lang="en-US" sz="1900" dirty="0">
                <a:solidFill>
                  <a:prstClr val="black"/>
                </a:solidFill>
                <a:latin typeface="Traditional Arabic" pitchFamily="18" charset="-78"/>
                <a:cs typeface="Traditional Arabic" pitchFamily="18" charset="-78"/>
              </a:rPr>
              <a:t>: 2012)</a:t>
            </a:r>
          </a:p>
          <a:p>
            <a:pPr marL="0" lvl="0" indent="0" algn="r">
              <a:buNone/>
            </a:pPr>
            <a:endParaRPr lang="en-US" sz="1050" dirty="0">
              <a:solidFill>
                <a:prstClr val="black"/>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271307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US" sz="4000" b="1" dirty="0" smtClean="0">
                <a:solidFill>
                  <a:srgbClr val="002060"/>
                </a:solidFill>
                <a:latin typeface="Traditional Arabic" pitchFamily="18" charset="-78"/>
                <a:cs typeface="Traditional Arabic" pitchFamily="18" charset="-78"/>
              </a:rPr>
              <a:t>G-</a:t>
            </a:r>
            <a:r>
              <a:rPr lang="en-US" sz="4000" b="1" dirty="0" err="1" smtClean="0">
                <a:solidFill>
                  <a:srgbClr val="002060"/>
                </a:solidFill>
                <a:latin typeface="Traditional Arabic" pitchFamily="18" charset="-78"/>
                <a:cs typeface="Traditional Arabic" pitchFamily="18" charset="-78"/>
              </a:rPr>
              <a:t>nalysis</a:t>
            </a:r>
            <a:r>
              <a:rPr lang="en-US" sz="4000" b="1" dirty="0">
                <a:solidFill>
                  <a:srgbClr val="002060"/>
                </a:solidFill>
                <a:latin typeface="Traditional Arabic" pitchFamily="18" charset="-78"/>
                <a:cs typeface="Traditional Arabic" pitchFamily="18" charset="-78"/>
              </a:rPr>
              <a:t> </a:t>
            </a:r>
            <a:r>
              <a:rPr lang="en-US" sz="4000" b="1" dirty="0" smtClean="0">
                <a:solidFill>
                  <a:srgbClr val="002060"/>
                </a:solidFill>
                <a:latin typeface="Traditional Arabic" pitchFamily="18" charset="-78"/>
                <a:cs typeface="Traditional Arabic" pitchFamily="18" charset="-78"/>
              </a:rPr>
              <a:t>exposes the </a:t>
            </a:r>
            <a:r>
              <a:rPr lang="en-US" sz="4000" b="1" i="1" dirty="0" smtClean="0">
                <a:solidFill>
                  <a:srgbClr val="C00000"/>
                </a:solidFill>
                <a:latin typeface="Traditional Arabic" pitchFamily="18" charset="-78"/>
                <a:cs typeface="Traditional Arabic" pitchFamily="18" charset="-78"/>
              </a:rPr>
              <a:t>universal</a:t>
            </a:r>
            <a:r>
              <a:rPr lang="en-US" sz="4000" b="1" dirty="0" smtClean="0">
                <a:solidFill>
                  <a:srgbClr val="C00000"/>
                </a:solidFill>
                <a:latin typeface="Traditional Arabic" pitchFamily="18" charset="-78"/>
                <a:cs typeface="Traditional Arabic" pitchFamily="18" charset="-78"/>
              </a:rPr>
              <a:t> ‘sinews’ </a:t>
            </a:r>
            <a:r>
              <a:rPr lang="en-US" sz="2200" b="1" dirty="0" smtClean="0">
                <a:solidFill>
                  <a:srgbClr val="002060"/>
                </a:solidFill>
                <a:latin typeface="Traditional Arabic" pitchFamily="18" charset="-78"/>
                <a:cs typeface="Traditional Arabic" pitchFamily="18" charset="-78"/>
              </a:rPr>
              <a:t>(perceived relationships between words/groups </a:t>
            </a:r>
            <a:r>
              <a:rPr lang="en-US" sz="2200" b="1" dirty="0">
                <a:solidFill>
                  <a:srgbClr val="002060"/>
                </a:solidFill>
                <a:latin typeface="Traditional Arabic" pitchFamily="18" charset="-78"/>
                <a:cs typeface="Traditional Arabic" pitchFamily="18" charset="-78"/>
              </a:rPr>
              <a:t>of words in the </a:t>
            </a:r>
            <a:r>
              <a:rPr lang="en-US" sz="2200" b="1" dirty="0" smtClean="0">
                <a:solidFill>
                  <a:srgbClr val="002060"/>
                </a:solidFill>
                <a:latin typeface="Traditional Arabic" pitchFamily="18" charset="-78"/>
                <a:cs typeface="Traditional Arabic" pitchFamily="18" charset="-78"/>
              </a:rPr>
              <a:t>sentence)</a:t>
            </a:r>
            <a:endParaRPr lang="en-US" sz="22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sz="half" idx="1"/>
          </p:nvPr>
        </p:nvSpPr>
        <p:spPr>
          <a:xfrm>
            <a:off x="457200" y="1600200"/>
            <a:ext cx="3610744" cy="4781128"/>
          </a:xfrm>
        </p:spPr>
        <p:txBody>
          <a:bodyPr>
            <a:normAutofit lnSpcReduction="10000"/>
          </a:bodyPr>
          <a:lstStyle/>
          <a:p>
            <a:pPr marL="0" indent="0">
              <a:buNone/>
            </a:pPr>
            <a:r>
              <a:rPr lang="en-US" b="1" u="sng" dirty="0" smtClean="0">
                <a:solidFill>
                  <a:srgbClr val="002060"/>
                </a:solidFill>
                <a:latin typeface="Traditional Arabic" pitchFamily="18" charset="-78"/>
                <a:cs typeface="Traditional Arabic" pitchFamily="18" charset="-78"/>
              </a:rPr>
              <a:t>Two </a:t>
            </a:r>
            <a:r>
              <a:rPr lang="en-US" b="1" u="sng" dirty="0">
                <a:solidFill>
                  <a:srgbClr val="002060"/>
                </a:solidFill>
                <a:latin typeface="Traditional Arabic" pitchFamily="18" charset="-78"/>
                <a:cs typeface="Traditional Arabic" pitchFamily="18" charset="-78"/>
              </a:rPr>
              <a:t>steps</a:t>
            </a:r>
            <a:r>
              <a:rPr lang="en-US" b="1" dirty="0" smtClean="0">
                <a:solidFill>
                  <a:srgbClr val="002060"/>
                </a:solidFill>
                <a:latin typeface="Traditional Arabic" pitchFamily="18" charset="-78"/>
                <a:cs typeface="Traditional Arabic" pitchFamily="18" charset="-78"/>
              </a:rPr>
              <a:t>:</a:t>
            </a:r>
            <a:r>
              <a:rPr lang="en-US" sz="800" b="1" dirty="0" smtClean="0">
                <a:solidFill>
                  <a:srgbClr val="002060"/>
                </a:solidFill>
                <a:latin typeface="Traditional Arabic" pitchFamily="18" charset="-78"/>
                <a:cs typeface="Traditional Arabic" pitchFamily="18" charset="-78"/>
              </a:rPr>
              <a:t> </a:t>
            </a:r>
          </a:p>
          <a:p>
            <a:pPr marL="0" indent="0">
              <a:buNone/>
            </a:pPr>
            <a:endParaRPr lang="en-US" sz="800" b="1" dirty="0" smtClean="0">
              <a:solidFill>
                <a:srgbClr val="002060"/>
              </a:solidFill>
              <a:latin typeface="Traditional Arabic" pitchFamily="18" charset="-78"/>
              <a:cs typeface="Traditional Arabic" pitchFamily="18" charset="-78"/>
            </a:endParaRPr>
          </a:p>
          <a:p>
            <a:pPr marL="0" indent="0">
              <a:buNone/>
            </a:pPr>
            <a:r>
              <a:rPr lang="en-US" b="1" dirty="0" smtClean="0">
                <a:solidFill>
                  <a:srgbClr val="002060"/>
                </a:solidFill>
                <a:latin typeface="Traditional Arabic" pitchFamily="18" charset="-78"/>
                <a:cs typeface="Traditional Arabic" pitchFamily="18" charset="-78"/>
              </a:rPr>
              <a:t>1. ID all S/V/Cs in the main clause</a:t>
            </a:r>
          </a:p>
          <a:p>
            <a:pPr marL="0" indent="0">
              <a:buNone/>
            </a:pPr>
            <a:endParaRPr lang="en-US" b="1" dirty="0" smtClean="0">
              <a:solidFill>
                <a:srgbClr val="002060"/>
              </a:solidFill>
              <a:latin typeface="Traditional Arabic" pitchFamily="18" charset="-78"/>
              <a:cs typeface="Traditional Arabic" pitchFamily="18" charset="-78"/>
            </a:endParaRPr>
          </a:p>
          <a:p>
            <a:pPr marL="0" indent="0">
              <a:buNone/>
            </a:pPr>
            <a:r>
              <a:rPr lang="en-US" b="1" dirty="0" smtClean="0">
                <a:solidFill>
                  <a:srgbClr val="002060"/>
                </a:solidFill>
                <a:latin typeface="Traditional Arabic" pitchFamily="18" charset="-78"/>
                <a:cs typeface="Traditional Arabic" pitchFamily="18" charset="-78"/>
              </a:rPr>
              <a:t>2. ID all relations between words &amp; groups </a:t>
            </a:r>
            <a:r>
              <a:rPr lang="en-US" b="1" dirty="0">
                <a:solidFill>
                  <a:srgbClr val="002060"/>
                </a:solidFill>
                <a:latin typeface="Traditional Arabic" pitchFamily="18" charset="-78"/>
                <a:cs typeface="Traditional Arabic" pitchFamily="18" charset="-78"/>
              </a:rPr>
              <a:t>of words </a:t>
            </a:r>
            <a:r>
              <a:rPr lang="en-US" dirty="0">
                <a:solidFill>
                  <a:srgbClr val="002060"/>
                </a:solidFill>
                <a:latin typeface="Traditional Arabic" pitchFamily="18" charset="-78"/>
                <a:cs typeface="Traditional Arabic" pitchFamily="18" charset="-78"/>
              </a:rPr>
              <a:t>(phrases &amp; </a:t>
            </a:r>
            <a:r>
              <a:rPr lang="en-US" dirty="0" smtClean="0">
                <a:solidFill>
                  <a:srgbClr val="002060"/>
                </a:solidFill>
                <a:latin typeface="Traditional Arabic" pitchFamily="18" charset="-78"/>
                <a:cs typeface="Traditional Arabic" pitchFamily="18" charset="-78"/>
              </a:rPr>
              <a:t>clauses can do 3 ‘jobs’ - adjective</a:t>
            </a:r>
            <a:r>
              <a:rPr lang="en-US" dirty="0">
                <a:solidFill>
                  <a:srgbClr val="002060"/>
                </a:solidFill>
                <a:latin typeface="Traditional Arabic" pitchFamily="18" charset="-78"/>
                <a:cs typeface="Traditional Arabic" pitchFamily="18" charset="-78"/>
              </a:rPr>
              <a:t>, adverb, </a:t>
            </a:r>
            <a:r>
              <a:rPr lang="en-US" dirty="0" smtClean="0">
                <a:solidFill>
                  <a:srgbClr val="002060"/>
                </a:solidFill>
                <a:latin typeface="Traditional Arabic" pitchFamily="18" charset="-78"/>
                <a:cs typeface="Traditional Arabic" pitchFamily="18" charset="-78"/>
              </a:rPr>
              <a:t>&amp; noun) </a:t>
            </a:r>
            <a:r>
              <a:rPr lang="en-US" b="1" dirty="0" smtClean="0">
                <a:solidFill>
                  <a:srgbClr val="002060"/>
                </a:solidFill>
                <a:latin typeface="Traditional Arabic" pitchFamily="18" charset="-78"/>
                <a:cs typeface="Traditional Arabic" pitchFamily="18" charset="-78"/>
              </a:rPr>
              <a:t>by asking logical </a:t>
            </a:r>
            <a:r>
              <a:rPr lang="en-US" b="1" dirty="0" err="1" smtClean="0">
                <a:solidFill>
                  <a:srgbClr val="002060"/>
                </a:solidFill>
                <a:latin typeface="Traditional Arabic" pitchFamily="18" charset="-78"/>
                <a:cs typeface="Traditional Arabic" pitchFamily="18" charset="-78"/>
              </a:rPr>
              <a:t>qs</a:t>
            </a:r>
            <a:endParaRPr lang="en-US" b="1" dirty="0">
              <a:solidFill>
                <a:srgbClr val="002060"/>
              </a:solidFill>
              <a:latin typeface="Traditional Arabic" pitchFamily="18" charset="-78"/>
              <a:cs typeface="Traditional Arabic" pitchFamily="18" charset="-78"/>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4800" y="1628800"/>
            <a:ext cx="5229200" cy="5229200"/>
          </a:xfrm>
          <a:prstGeom prst="rect">
            <a:avLst/>
          </a:prstGeom>
          <a:ln>
            <a:noFill/>
          </a:ln>
          <a:effectLst>
            <a:softEdge rad="112500"/>
          </a:effectLst>
        </p:spPr>
      </p:pic>
    </p:spTree>
    <p:extLst>
      <p:ext uri="{BB962C8B-B14F-4D97-AF65-F5344CB8AC3E}">
        <p14:creationId xmlns:p14="http://schemas.microsoft.com/office/powerpoint/2010/main" val="199178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raditional Arabic" pitchFamily="18" charset="-78"/>
                <a:cs typeface="Traditional Arabic" pitchFamily="18" charset="-78"/>
              </a:rPr>
              <a:t>Generalizing</a:t>
            </a:r>
            <a:r>
              <a:rPr lang="en-US" b="1" dirty="0" smtClean="0">
                <a:latin typeface="Traditional Arabic" pitchFamily="18" charset="-78"/>
                <a:cs typeface="Traditional Arabic" pitchFamily="18" charset="-78"/>
              </a:rPr>
              <a:t> sentence analysis</a:t>
            </a:r>
            <a:endParaRPr lang="en-US" b="1" dirty="0">
              <a:latin typeface="Traditional Arabic" pitchFamily="18" charset="-78"/>
              <a:cs typeface="Traditional Arabic" pitchFamily="18" charset="-78"/>
            </a:endParaRPr>
          </a:p>
        </p:txBody>
      </p:sp>
      <p:sp>
        <p:nvSpPr>
          <p:cNvPr id="3" name="Content Placeholder 2"/>
          <p:cNvSpPr>
            <a:spLocks noGrp="1"/>
          </p:cNvSpPr>
          <p:nvPr>
            <p:ph sz="half" idx="1"/>
          </p:nvPr>
        </p:nvSpPr>
        <p:spPr>
          <a:xfrm>
            <a:off x="457200" y="1600201"/>
            <a:ext cx="8291264" cy="3052936"/>
          </a:xfrm>
        </p:spPr>
        <p:txBody>
          <a:bodyPr>
            <a:normAutofit lnSpcReduction="10000"/>
          </a:bodyPr>
          <a:lstStyle/>
          <a:p>
            <a:pPr marL="0" indent="0">
              <a:buNone/>
            </a:pPr>
            <a:r>
              <a:rPr lang="en-US" dirty="0" smtClean="0">
                <a:latin typeface="Traditional Arabic" pitchFamily="18" charset="-78"/>
                <a:cs typeface="Traditional Arabic" pitchFamily="18" charset="-78"/>
              </a:rPr>
              <a:t>G-</a:t>
            </a:r>
            <a:r>
              <a:rPr lang="en-US" dirty="0" err="1" smtClean="0">
                <a:latin typeface="Traditional Arabic" pitchFamily="18" charset="-78"/>
                <a:cs typeface="Traditional Arabic" pitchFamily="18" charset="-78"/>
              </a:rPr>
              <a:t>nalysis</a:t>
            </a:r>
            <a:r>
              <a:rPr lang="en-US" dirty="0" smtClean="0">
                <a:latin typeface="Traditional Arabic" pitchFamily="18" charset="-78"/>
                <a:cs typeface="Traditional Arabic" pitchFamily="18" charset="-78"/>
              </a:rPr>
              <a:t> </a:t>
            </a:r>
            <a:r>
              <a:rPr lang="en-US" dirty="0">
                <a:latin typeface="Traditional Arabic" pitchFamily="18" charset="-78"/>
                <a:cs typeface="Traditional Arabic" pitchFamily="18" charset="-78"/>
              </a:rPr>
              <a:t>focuses </a:t>
            </a:r>
            <a:r>
              <a:rPr lang="en-US" dirty="0" smtClean="0">
                <a:latin typeface="Traditional Arabic" pitchFamily="18" charset="-78"/>
                <a:cs typeface="Traditional Arabic" pitchFamily="18" charset="-78"/>
              </a:rPr>
              <a:t>on </a:t>
            </a:r>
            <a:r>
              <a:rPr lang="en-US" dirty="0">
                <a:latin typeface="Traditional Arabic" pitchFamily="18" charset="-78"/>
                <a:cs typeface="Traditional Arabic" pitchFamily="18" charset="-78"/>
              </a:rPr>
              <a:t>how </a:t>
            </a:r>
            <a:r>
              <a:rPr lang="en-US" dirty="0" smtClean="0">
                <a:latin typeface="Traditional Arabic" pitchFamily="18" charset="-78"/>
                <a:cs typeface="Traditional Arabic" pitchFamily="18" charset="-78"/>
              </a:rPr>
              <a:t>words &amp; </a:t>
            </a:r>
            <a:r>
              <a:rPr lang="en-US" b="1" dirty="0" smtClean="0">
                <a:latin typeface="Traditional Arabic" pitchFamily="18" charset="-78"/>
                <a:cs typeface="Traditional Arabic" pitchFamily="18" charset="-78"/>
              </a:rPr>
              <a:t>groups </a:t>
            </a:r>
            <a:r>
              <a:rPr lang="en-US" b="1" dirty="0">
                <a:latin typeface="Traditional Arabic" pitchFamily="18" charset="-78"/>
                <a:cs typeface="Traditional Arabic" pitchFamily="18" charset="-78"/>
              </a:rPr>
              <a:t>of words </a:t>
            </a:r>
            <a:r>
              <a:rPr lang="en-US" dirty="0">
                <a:latin typeface="Traditional Arabic" pitchFamily="18" charset="-78"/>
                <a:cs typeface="Traditional Arabic" pitchFamily="18" charset="-78"/>
              </a:rPr>
              <a:t>function together in the nexus of the main </a:t>
            </a:r>
            <a:r>
              <a:rPr lang="en-US" dirty="0" smtClean="0">
                <a:latin typeface="Traditional Arabic" pitchFamily="18" charset="-78"/>
                <a:cs typeface="Traditional Arabic" pitchFamily="18" charset="-78"/>
              </a:rPr>
              <a:t>sentence; 2 steps:</a:t>
            </a:r>
          </a:p>
          <a:p>
            <a:pPr lvl="1"/>
            <a:r>
              <a:rPr lang="en-US" dirty="0" smtClean="0">
                <a:latin typeface="Traditional Arabic" pitchFamily="18" charset="-78"/>
                <a:cs typeface="Traditional Arabic" pitchFamily="18" charset="-78"/>
              </a:rPr>
              <a:t>ID all </a:t>
            </a:r>
            <a:r>
              <a:rPr lang="en-US" dirty="0" err="1" smtClean="0">
                <a:latin typeface="Traditional Arabic" pitchFamily="18" charset="-78"/>
                <a:cs typeface="Traditional Arabic" pitchFamily="18" charset="-78"/>
              </a:rPr>
              <a:t>nexal</a:t>
            </a:r>
            <a:r>
              <a:rPr lang="en-US" dirty="0" smtClean="0">
                <a:latin typeface="Traditional Arabic" pitchFamily="18" charset="-78"/>
                <a:cs typeface="Traditional Arabic" pitchFamily="18" charset="-78"/>
              </a:rPr>
              <a:t> patterns</a:t>
            </a:r>
          </a:p>
          <a:p>
            <a:pPr lvl="1"/>
            <a:r>
              <a:rPr lang="en-US" dirty="0" smtClean="0">
                <a:latin typeface="Traditional Arabic" pitchFamily="18" charset="-78"/>
                <a:cs typeface="Traditional Arabic" pitchFamily="18" charset="-78"/>
              </a:rPr>
              <a:t>ID word/phrase/clause functions through asking ‘common sense’ </a:t>
            </a:r>
            <a:r>
              <a:rPr lang="en-US" dirty="0" err="1" smtClean="0">
                <a:latin typeface="Traditional Arabic" pitchFamily="18" charset="-78"/>
                <a:cs typeface="Traditional Arabic" pitchFamily="18" charset="-78"/>
              </a:rPr>
              <a:t>qs</a:t>
            </a:r>
            <a:endParaRPr lang="en-US" dirty="0" smtClean="0">
              <a:latin typeface="Traditional Arabic" pitchFamily="18" charset="-78"/>
              <a:cs typeface="Traditional Arabic" pitchFamily="18" charset="-78"/>
            </a:endParaRPr>
          </a:p>
          <a:p>
            <a:pPr marL="57150" indent="0">
              <a:buNone/>
            </a:pPr>
            <a:r>
              <a:rPr lang="en-US" dirty="0" smtClean="0">
                <a:latin typeface="Traditional Arabic" pitchFamily="18" charset="-78"/>
                <a:cs typeface="Traditional Arabic" pitchFamily="18" charset="-78"/>
              </a:rPr>
              <a:t>Diagram </a:t>
            </a:r>
            <a:r>
              <a:rPr lang="en-US" dirty="0" err="1" smtClean="0">
                <a:latin typeface="Traditional Arabic" pitchFamily="18" charset="-78"/>
                <a:cs typeface="Traditional Arabic" pitchFamily="18" charset="-78"/>
              </a:rPr>
              <a:t>nexal</a:t>
            </a:r>
            <a:r>
              <a:rPr lang="en-US" dirty="0" smtClean="0">
                <a:latin typeface="Traditional Arabic" pitchFamily="18" charset="-78"/>
                <a:cs typeface="Traditional Arabic" pitchFamily="18" charset="-78"/>
              </a:rPr>
              <a:t> patterns (independent        ; dependent     )</a:t>
            </a:r>
            <a:endParaRPr lang="en-US" dirty="0">
              <a:latin typeface="Traditional Arabic" pitchFamily="18" charset="-78"/>
              <a:cs typeface="Traditional Arabic" pitchFamily="18" charset="-78"/>
            </a:endParaRPr>
          </a:p>
        </p:txBody>
      </p:sp>
      <p:sp>
        <p:nvSpPr>
          <p:cNvPr id="4" name="Content Placeholder 3"/>
          <p:cNvSpPr>
            <a:spLocks noGrp="1"/>
          </p:cNvSpPr>
          <p:nvPr>
            <p:ph sz="half" idx="2"/>
          </p:nvPr>
        </p:nvSpPr>
        <p:spPr>
          <a:xfrm>
            <a:off x="323528" y="4437112"/>
            <a:ext cx="8712968" cy="1689051"/>
          </a:xfrm>
        </p:spPr>
        <p:txBody>
          <a:bodyPr>
            <a:normAutofit lnSpcReduction="10000"/>
          </a:bodyPr>
          <a:lstStyle/>
          <a:p>
            <a:pPr marL="0" indent="0">
              <a:buNone/>
            </a:pPr>
            <a:endParaRPr lang="en-US" b="1" dirty="0" smtClean="0">
              <a:ea typeface="Calibri"/>
              <a:cs typeface="Times New Roman"/>
            </a:endParaRPr>
          </a:p>
          <a:p>
            <a:pPr marL="0" indent="0">
              <a:buNone/>
            </a:pPr>
            <a:r>
              <a:rPr lang="en-US" sz="1200" b="1" dirty="0" smtClean="0">
                <a:latin typeface="Traditional Arabic" pitchFamily="18" charset="-78"/>
                <a:ea typeface="Calibri"/>
                <a:cs typeface="Traditional Arabic" pitchFamily="18" charset="-78"/>
              </a:rPr>
              <a:t>                                                   With what consequence?</a:t>
            </a:r>
          </a:p>
          <a:p>
            <a:pPr marL="0" indent="0">
              <a:buNone/>
            </a:pPr>
            <a:r>
              <a:rPr lang="en-US" sz="1300" b="1" dirty="0" smtClean="0">
                <a:ea typeface="Calibri"/>
                <a:cs typeface="Times New Roman"/>
              </a:rPr>
              <a:t>         S1         V1            C1                                                     S2        V2       C2                   </a:t>
            </a:r>
            <a:endParaRPr lang="en-US" sz="1300" b="1" dirty="0">
              <a:ea typeface="Calibri"/>
              <a:cs typeface="Times New Roman"/>
            </a:endParaRPr>
          </a:p>
          <a:p>
            <a:pPr marL="0" indent="0">
              <a:buNone/>
            </a:pPr>
            <a:r>
              <a:rPr lang="en-US" b="1" dirty="0" smtClean="0">
                <a:latin typeface="Traditional Arabic" pitchFamily="18" charset="-78"/>
                <a:ea typeface="Calibri"/>
                <a:cs typeface="Traditional Arabic" pitchFamily="18" charset="-78"/>
              </a:rPr>
              <a:t>//I /think/; /therefore</a:t>
            </a:r>
            <a:r>
              <a:rPr lang="en-US" b="1" dirty="0">
                <a:latin typeface="Traditional Arabic" pitchFamily="18" charset="-78"/>
                <a:ea typeface="Calibri"/>
                <a:cs typeface="Traditional Arabic" pitchFamily="18" charset="-78"/>
              </a:rPr>
              <a:t>, </a:t>
            </a:r>
            <a:r>
              <a:rPr lang="en-US" b="1" dirty="0" smtClean="0">
                <a:latin typeface="Traditional Arabic" pitchFamily="18" charset="-78"/>
                <a:ea typeface="Calibri"/>
                <a:cs typeface="Traditional Arabic" pitchFamily="18" charset="-78"/>
              </a:rPr>
              <a:t>/I /am//</a:t>
            </a:r>
            <a:r>
              <a:rPr lang="en-US" dirty="0" smtClean="0">
                <a:latin typeface="Traditional Arabic" pitchFamily="18" charset="-78"/>
                <a:ea typeface="Calibri"/>
                <a:cs typeface="Traditional Arabic" pitchFamily="18" charset="-78"/>
              </a:rPr>
              <a:t>.  </a:t>
            </a:r>
            <a:r>
              <a:rPr lang="en-US" sz="1200" dirty="0" smtClean="0">
                <a:latin typeface="Traditional Arabic" pitchFamily="18" charset="-78"/>
                <a:ea typeface="Calibri"/>
                <a:cs typeface="Traditional Arabic" pitchFamily="18" charset="-78"/>
              </a:rPr>
              <a:t> Adv. of consequence</a:t>
            </a:r>
            <a:endParaRPr lang="en-US" dirty="0">
              <a:latin typeface="Traditional Arabic" pitchFamily="18" charset="-78"/>
              <a:cs typeface="Traditional Arabic" pitchFamily="18" charset="-78"/>
            </a:endParaRPr>
          </a:p>
        </p:txBody>
      </p:sp>
      <p:sp>
        <p:nvSpPr>
          <p:cNvPr id="5" name="Curved Down Arrow 4"/>
          <p:cNvSpPr/>
          <p:nvPr/>
        </p:nvSpPr>
        <p:spPr>
          <a:xfrm>
            <a:off x="1547664" y="4509120"/>
            <a:ext cx="2952328" cy="720080"/>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084168" y="486916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588224" y="5301208"/>
            <a:ext cx="1152128" cy="5760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508104" y="5805264"/>
            <a:ext cx="1008112"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12160" y="400506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8172400" y="4005064"/>
            <a:ext cx="360040" cy="288032"/>
          </a:xfrm>
          <a:prstGeom prst="triangl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129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1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raditional Arabic" pitchFamily="18" charset="-78"/>
                <a:cs typeface="Traditional Arabic" pitchFamily="18" charset="-78"/>
              </a:rPr>
              <a:t>Concept ‘Tool Box’ for G-</a:t>
            </a:r>
            <a:r>
              <a:rPr lang="en-US" sz="3600" b="1" dirty="0" err="1" smtClean="0">
                <a:solidFill>
                  <a:srgbClr val="C00000"/>
                </a:solidFill>
                <a:latin typeface="Traditional Arabic" pitchFamily="18" charset="-78"/>
                <a:cs typeface="Traditional Arabic" pitchFamily="18" charset="-78"/>
              </a:rPr>
              <a:t>nalysis</a:t>
            </a:r>
            <a:endParaRPr lang="en-US" sz="3600" b="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179512" y="1600200"/>
            <a:ext cx="8964488" cy="5141168"/>
          </a:xfrm>
        </p:spPr>
        <p:txBody>
          <a:bodyPr>
            <a:normAutofit lnSpcReduction="10000"/>
          </a:bodyPr>
          <a:lstStyle/>
          <a:p>
            <a:r>
              <a:rPr lang="en-US" b="1" dirty="0" smtClean="0">
                <a:solidFill>
                  <a:srgbClr val="002060"/>
                </a:solidFill>
                <a:latin typeface="Traditional Arabic" pitchFamily="18" charset="-78"/>
                <a:cs typeface="Traditional Arabic" pitchFamily="18" charset="-78"/>
              </a:rPr>
              <a:t>Parts of speech</a:t>
            </a:r>
          </a:p>
          <a:p>
            <a:pPr lvl="1"/>
            <a:r>
              <a:rPr lang="en-US" dirty="0" smtClean="0">
                <a:solidFill>
                  <a:srgbClr val="002060"/>
                </a:solidFill>
                <a:latin typeface="Traditional Arabic" pitchFamily="18" charset="-78"/>
                <a:cs typeface="Traditional Arabic" pitchFamily="18" charset="-78"/>
              </a:rPr>
              <a:t>Revision of verbs: function, tenses, voice, modality, conjugation</a:t>
            </a:r>
          </a:p>
          <a:p>
            <a:r>
              <a:rPr lang="en-US" b="1" dirty="0" smtClean="0">
                <a:solidFill>
                  <a:srgbClr val="002060"/>
                </a:solidFill>
                <a:latin typeface="Traditional Arabic" pitchFamily="18" charset="-78"/>
                <a:cs typeface="Traditional Arabic" pitchFamily="18" charset="-78"/>
              </a:rPr>
              <a:t>Sentence</a:t>
            </a:r>
          </a:p>
          <a:p>
            <a:pPr lvl="1"/>
            <a:r>
              <a:rPr lang="en-US" b="1" dirty="0" smtClean="0">
                <a:solidFill>
                  <a:srgbClr val="002060"/>
                </a:solidFill>
                <a:latin typeface="Traditional Arabic" pitchFamily="18" charset="-78"/>
                <a:cs typeface="Traditional Arabic" pitchFamily="18" charset="-78"/>
              </a:rPr>
              <a:t>S/V/C</a:t>
            </a:r>
            <a:r>
              <a:rPr lang="en-US" dirty="0" smtClean="0">
                <a:solidFill>
                  <a:srgbClr val="002060"/>
                </a:solidFill>
                <a:latin typeface="Traditional Arabic" pitchFamily="18" charset="-78"/>
                <a:cs typeface="Traditional Arabic" pitchFamily="18" charset="-78"/>
              </a:rPr>
              <a:t> (Compliment can be: </a:t>
            </a:r>
            <a:r>
              <a:rPr lang="en-US" i="1" dirty="0" smtClean="0">
                <a:solidFill>
                  <a:srgbClr val="002060"/>
                </a:solidFill>
                <a:latin typeface="Traditional Arabic" pitchFamily="18" charset="-78"/>
                <a:cs typeface="Traditional Arabic" pitchFamily="18" charset="-78"/>
              </a:rPr>
              <a:t>Zero</a:t>
            </a:r>
            <a:r>
              <a:rPr lang="en-US" dirty="0" smtClean="0">
                <a:solidFill>
                  <a:srgbClr val="002060"/>
                </a:solidFill>
                <a:latin typeface="Traditional Arabic" pitchFamily="18" charset="-78"/>
                <a:cs typeface="Traditional Arabic" pitchFamily="18" charset="-78"/>
              </a:rPr>
              <a:t>, </a:t>
            </a:r>
            <a:r>
              <a:rPr lang="en-US" i="1" dirty="0" smtClean="0">
                <a:solidFill>
                  <a:srgbClr val="002060"/>
                </a:solidFill>
                <a:latin typeface="Traditional Arabic" pitchFamily="18" charset="-78"/>
                <a:cs typeface="Traditional Arabic" pitchFamily="18" charset="-78"/>
              </a:rPr>
              <a:t>PN</a:t>
            </a:r>
            <a:r>
              <a:rPr lang="en-US" dirty="0" smtClean="0">
                <a:solidFill>
                  <a:srgbClr val="002060"/>
                </a:solidFill>
                <a:latin typeface="Traditional Arabic" pitchFamily="18" charset="-78"/>
                <a:cs typeface="Traditional Arabic" pitchFamily="18" charset="-78"/>
              </a:rPr>
              <a:t>, </a:t>
            </a:r>
            <a:r>
              <a:rPr lang="en-US" i="1" dirty="0" smtClean="0">
                <a:solidFill>
                  <a:srgbClr val="002060"/>
                </a:solidFill>
                <a:latin typeface="Traditional Arabic" pitchFamily="18" charset="-78"/>
                <a:cs typeface="Traditional Arabic" pitchFamily="18" charset="-78"/>
              </a:rPr>
              <a:t>PA</a:t>
            </a:r>
            <a:r>
              <a:rPr lang="en-US" dirty="0" smtClean="0">
                <a:solidFill>
                  <a:srgbClr val="002060"/>
                </a:solidFill>
                <a:latin typeface="Traditional Arabic" pitchFamily="18" charset="-78"/>
                <a:cs typeface="Traditional Arabic" pitchFamily="18" charset="-78"/>
              </a:rPr>
              <a:t>, or </a:t>
            </a:r>
            <a:r>
              <a:rPr lang="en-US" i="1" dirty="0" smtClean="0">
                <a:solidFill>
                  <a:srgbClr val="002060"/>
                </a:solidFill>
                <a:latin typeface="Traditional Arabic" pitchFamily="18" charset="-78"/>
                <a:cs typeface="Traditional Arabic" pitchFamily="18" charset="-78"/>
              </a:rPr>
              <a:t>DO</a:t>
            </a:r>
            <a:r>
              <a:rPr lang="en-US" dirty="0" smtClean="0">
                <a:solidFill>
                  <a:srgbClr val="002060"/>
                </a:solidFill>
                <a:latin typeface="Traditional Arabic" pitchFamily="18" charset="-78"/>
                <a:cs typeface="Traditional Arabic" pitchFamily="18" charset="-78"/>
              </a:rPr>
              <a:t>/</a:t>
            </a:r>
            <a:r>
              <a:rPr lang="en-US" i="1" dirty="0" smtClean="0">
                <a:solidFill>
                  <a:srgbClr val="002060"/>
                </a:solidFill>
                <a:latin typeface="Traditional Arabic" pitchFamily="18" charset="-78"/>
                <a:cs typeface="Traditional Arabic" pitchFamily="18" charset="-78"/>
              </a:rPr>
              <a:t>IO</a:t>
            </a:r>
            <a:r>
              <a:rPr lang="en-US" dirty="0" smtClean="0">
                <a:solidFill>
                  <a:srgbClr val="002060"/>
                </a:solidFill>
                <a:latin typeface="Traditional Arabic" pitchFamily="18" charset="-78"/>
                <a:cs typeface="Traditional Arabic" pitchFamily="18" charset="-78"/>
              </a:rPr>
              <a:t>)</a:t>
            </a:r>
          </a:p>
          <a:p>
            <a:pPr lvl="1"/>
            <a:r>
              <a:rPr lang="en-US" dirty="0" smtClean="0">
                <a:solidFill>
                  <a:srgbClr val="002060"/>
                </a:solidFill>
                <a:latin typeface="Traditional Arabic" pitchFamily="18" charset="-78"/>
                <a:cs typeface="Traditional Arabic" pitchFamily="18" charset="-78"/>
              </a:rPr>
              <a:t>4 types of sentence structure</a:t>
            </a:r>
          </a:p>
          <a:p>
            <a:r>
              <a:rPr lang="en-US" b="1" dirty="0" smtClean="0">
                <a:solidFill>
                  <a:srgbClr val="002060"/>
                </a:solidFill>
                <a:latin typeface="Traditional Arabic" pitchFamily="18" charset="-78"/>
                <a:cs typeface="Traditional Arabic" pitchFamily="18" charset="-78"/>
              </a:rPr>
              <a:t>Clause</a:t>
            </a:r>
            <a:r>
              <a:rPr lang="en-US" dirty="0" smtClean="0">
                <a:solidFill>
                  <a:srgbClr val="002060"/>
                </a:solidFill>
                <a:latin typeface="Traditional Arabic" pitchFamily="18" charset="-78"/>
                <a:cs typeface="Traditional Arabic" pitchFamily="18" charset="-78"/>
              </a:rPr>
              <a:t>: an S/V/C that functions as an Adjective, Adverb or Noun in the main clause</a:t>
            </a:r>
          </a:p>
          <a:p>
            <a:pPr lvl="0"/>
            <a:r>
              <a:rPr lang="en-US" b="1" dirty="0" smtClean="0">
                <a:solidFill>
                  <a:srgbClr val="002060"/>
                </a:solidFill>
                <a:latin typeface="Traditional Arabic" pitchFamily="18" charset="-78"/>
                <a:cs typeface="Traditional Arabic" pitchFamily="18" charset="-78"/>
              </a:rPr>
              <a:t>Phrase</a:t>
            </a:r>
            <a:r>
              <a:rPr lang="en-US" dirty="0">
                <a:solidFill>
                  <a:srgbClr val="002060"/>
                </a:solidFill>
                <a:latin typeface="Traditional Arabic" pitchFamily="18" charset="-78"/>
                <a:cs typeface="Traditional Arabic" pitchFamily="18" charset="-78"/>
              </a:rPr>
              <a:t>: a group of words that function </a:t>
            </a:r>
            <a:r>
              <a:rPr lang="en-US" dirty="0" smtClean="0">
                <a:solidFill>
                  <a:srgbClr val="002060"/>
                </a:solidFill>
                <a:latin typeface="Traditional Arabic" pitchFamily="18" charset="-78"/>
                <a:cs typeface="Traditional Arabic" pitchFamily="18" charset="-78"/>
              </a:rPr>
              <a:t>together </a:t>
            </a:r>
            <a:r>
              <a:rPr lang="en-US" dirty="0">
                <a:solidFill>
                  <a:srgbClr val="002060"/>
                </a:solidFill>
                <a:latin typeface="Traditional Arabic" pitchFamily="18" charset="-78"/>
                <a:cs typeface="Traditional Arabic" pitchFamily="18" charset="-78"/>
              </a:rPr>
              <a:t>as an Adjective, Adverb or Noun in the main clause</a:t>
            </a:r>
          </a:p>
          <a:p>
            <a:pPr lvl="0"/>
            <a:endParaRPr lang="en-US" dirty="0">
              <a:solidFill>
                <a:srgbClr val="002060"/>
              </a:solidFill>
              <a:latin typeface="Traditional Arabic" pitchFamily="18" charset="-78"/>
              <a:cs typeface="Traditional Arabic" pitchFamily="18" charset="-78"/>
            </a:endParaRPr>
          </a:p>
          <a:p>
            <a:endParaRPr lang="en-US" b="1" dirty="0" smtClean="0">
              <a:latin typeface="Traditional Arabic" pitchFamily="18" charset="-78"/>
              <a:cs typeface="Traditional Arabic" pitchFamily="18" charset="-78"/>
            </a:endParaRPr>
          </a:p>
          <a:p>
            <a:endParaRPr lang="en-US" dirty="0"/>
          </a:p>
        </p:txBody>
      </p:sp>
    </p:spTree>
    <p:extLst>
      <p:ext uri="{BB962C8B-B14F-4D97-AF65-F5344CB8AC3E}">
        <p14:creationId xmlns:p14="http://schemas.microsoft.com/office/powerpoint/2010/main" val="204106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99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Dialectics vs. Metaphysics</a:t>
            </a:r>
            <a:endParaRPr lang="en-US" b="1" dirty="0"/>
          </a:p>
        </p:txBody>
      </p:sp>
      <p:pic>
        <p:nvPicPr>
          <p:cNvPr id="2050" name="Picture 2" descr="C:\Users\Olga Temple\Pictures\Milne Bay\Dolph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1276"/>
            <a:ext cx="9144000" cy="64067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9144000" cy="6857999"/>
          </a:xfrm>
        </p:spPr>
        <p:txBody>
          <a:bodyPr/>
          <a:lstStyle/>
          <a:p>
            <a:pPr marL="0" indent="0">
              <a:buNone/>
            </a:pPr>
            <a:r>
              <a:rPr lang="en-US" sz="2700" dirty="0" smtClean="0">
                <a:latin typeface="Traditional Arabic" pitchFamily="18" charset="-78"/>
                <a:cs typeface="Traditional Arabic" pitchFamily="18" charset="-78"/>
              </a:rPr>
              <a:t>The </a:t>
            </a:r>
            <a:r>
              <a:rPr lang="en-US" sz="2700" b="1" dirty="0" smtClean="0">
                <a:solidFill>
                  <a:srgbClr val="002060"/>
                </a:solidFill>
                <a:latin typeface="Traditional Arabic" pitchFamily="18" charset="-78"/>
                <a:cs typeface="Traditional Arabic" pitchFamily="18" charset="-78"/>
              </a:rPr>
              <a:t>WA</a:t>
            </a:r>
            <a:r>
              <a:rPr lang="en-US" sz="2700" dirty="0" smtClean="0">
                <a:latin typeface="Traditional Arabic" pitchFamily="18" charset="-78"/>
                <a:cs typeface="Traditional Arabic" pitchFamily="18" charset="-78"/>
              </a:rPr>
              <a:t> </a:t>
            </a:r>
            <a:r>
              <a:rPr lang="en-US" sz="2700" dirty="0" smtClean="0">
                <a:solidFill>
                  <a:srgbClr val="002060"/>
                </a:solidFill>
                <a:latin typeface="Traditional Arabic" pitchFamily="18" charset="-78"/>
                <a:cs typeface="Traditional Arabic" pitchFamily="18" charset="-78"/>
              </a:rPr>
              <a:t>lens of </a:t>
            </a:r>
            <a:r>
              <a:rPr lang="en-US" sz="2700" b="1" dirty="0" smtClean="0">
                <a:solidFill>
                  <a:srgbClr val="002060"/>
                </a:solidFill>
                <a:latin typeface="Traditional Arabic" pitchFamily="18" charset="-78"/>
                <a:cs typeface="Traditional Arabic" pitchFamily="18" charset="-78"/>
              </a:rPr>
              <a:t>Dialectics</a:t>
            </a:r>
            <a:r>
              <a:rPr lang="en-US" sz="2700" dirty="0" smtClean="0">
                <a:solidFill>
                  <a:srgbClr val="002060"/>
                </a:solidFill>
                <a:latin typeface="Traditional Arabic" pitchFamily="18" charset="-78"/>
                <a:cs typeface="Traditional Arabic" pitchFamily="18" charset="-78"/>
              </a:rPr>
              <a:t> </a:t>
            </a:r>
            <a:r>
              <a:rPr lang="en-US" sz="2700" dirty="0" smtClean="0">
                <a:latin typeface="Traditional Arabic" pitchFamily="18" charset="-78"/>
                <a:cs typeface="Traditional Arabic" pitchFamily="18" charset="-78"/>
              </a:rPr>
              <a:t>views </a:t>
            </a:r>
            <a:r>
              <a:rPr lang="en-US" sz="2700" dirty="0">
                <a:latin typeface="Traditional Arabic" pitchFamily="18" charset="-78"/>
                <a:cs typeface="Traditional Arabic" pitchFamily="18" charset="-78"/>
              </a:rPr>
              <a:t>things </a:t>
            </a:r>
            <a:r>
              <a:rPr lang="en-US" sz="2700" dirty="0" smtClean="0">
                <a:latin typeface="Traditional Arabic" pitchFamily="18" charset="-78"/>
                <a:cs typeface="Traditional Arabic" pitchFamily="18" charset="-78"/>
              </a:rPr>
              <a:t>in their </a:t>
            </a:r>
            <a:r>
              <a:rPr lang="en-US" sz="2700" b="1" i="1" dirty="0" smtClean="0">
                <a:solidFill>
                  <a:srgbClr val="002060"/>
                </a:solidFill>
                <a:latin typeface="Traditional Arabic" pitchFamily="18" charset="-78"/>
                <a:cs typeface="Traditional Arabic" pitchFamily="18" charset="-78"/>
              </a:rPr>
              <a:t>unity </a:t>
            </a:r>
            <a:r>
              <a:rPr lang="en-US" sz="2700" b="1" dirty="0" smtClean="0">
                <a:solidFill>
                  <a:srgbClr val="002060"/>
                </a:solidFill>
                <a:latin typeface="Traditional Arabic" pitchFamily="18" charset="-78"/>
                <a:cs typeface="Traditional Arabic" pitchFamily="18" charset="-78"/>
              </a:rPr>
              <a:t>(</a:t>
            </a:r>
            <a:r>
              <a:rPr lang="en-US" sz="2700" b="1" i="1" dirty="0" smtClean="0">
                <a:solidFill>
                  <a:srgbClr val="002060"/>
                </a:solidFill>
                <a:latin typeface="Traditional Arabic" pitchFamily="18" charset="-78"/>
                <a:cs typeface="Traditional Arabic" pitchFamily="18" charset="-78"/>
              </a:rPr>
              <a:t>synthesis</a:t>
            </a:r>
            <a:r>
              <a:rPr lang="en-US" sz="2700" b="1" dirty="0" smtClean="0">
                <a:solidFill>
                  <a:srgbClr val="002060"/>
                </a:solidFill>
                <a:latin typeface="Traditional Arabic" pitchFamily="18" charset="-78"/>
                <a:cs typeface="Traditional Arabic" pitchFamily="18" charset="-78"/>
              </a:rPr>
              <a:t>)</a:t>
            </a:r>
            <a:r>
              <a:rPr lang="en-US" sz="2700" dirty="0" smtClean="0">
                <a:solidFill>
                  <a:srgbClr val="002060"/>
                </a:solidFill>
                <a:latin typeface="Traditional Arabic" pitchFamily="18" charset="-78"/>
                <a:cs typeface="Traditional Arabic" pitchFamily="18" charset="-78"/>
              </a:rPr>
              <a:t>,</a:t>
            </a:r>
            <a:r>
              <a:rPr lang="en-US" sz="2700" dirty="0" smtClean="0">
                <a:latin typeface="Traditional Arabic" pitchFamily="18" charset="-78"/>
                <a:cs typeface="Traditional Arabic" pitchFamily="18" charset="-78"/>
              </a:rPr>
              <a:t> in their </a:t>
            </a:r>
            <a:r>
              <a:rPr lang="en-US" sz="2700" dirty="0">
                <a:latin typeface="Traditional Arabic" pitchFamily="18" charset="-78"/>
                <a:cs typeface="Traditional Arabic" pitchFamily="18" charset="-78"/>
              </a:rPr>
              <a:t>essential </a:t>
            </a:r>
            <a:r>
              <a:rPr lang="en-US" sz="2700" i="1" dirty="0">
                <a:latin typeface="Traditional Arabic" pitchFamily="18" charset="-78"/>
                <a:cs typeface="Traditional Arabic" pitchFamily="18" charset="-78"/>
              </a:rPr>
              <a:t>interconnectedness</a:t>
            </a:r>
            <a:r>
              <a:rPr lang="en-US" sz="2700" dirty="0">
                <a:latin typeface="Traditional Arabic" pitchFamily="18" charset="-78"/>
                <a:cs typeface="Traditional Arabic" pitchFamily="18" charset="-78"/>
              </a:rPr>
              <a:t>, </a:t>
            </a:r>
            <a:r>
              <a:rPr lang="en-US" sz="2700" i="1" dirty="0" smtClean="0">
                <a:latin typeface="Traditional Arabic" pitchFamily="18" charset="-78"/>
                <a:cs typeface="Traditional Arabic" pitchFamily="18" charset="-78"/>
              </a:rPr>
              <a:t>development</a:t>
            </a:r>
            <a:r>
              <a:rPr lang="en-US" sz="2700" dirty="0" smtClean="0">
                <a:latin typeface="Traditional Arabic" pitchFamily="18" charset="-78"/>
                <a:cs typeface="Traditional Arabic" pitchFamily="18" charset="-78"/>
              </a:rPr>
              <a:t>, </a:t>
            </a:r>
            <a:r>
              <a:rPr lang="en-US" sz="2700" i="1" dirty="0" smtClean="0">
                <a:latin typeface="Traditional Arabic" pitchFamily="18" charset="-78"/>
                <a:cs typeface="Traditional Arabic" pitchFamily="18" charset="-78"/>
              </a:rPr>
              <a:t>motion</a:t>
            </a:r>
            <a:r>
              <a:rPr lang="en-US" sz="2700" dirty="0" smtClean="0">
                <a:latin typeface="Traditional Arabic" pitchFamily="18" charset="-78"/>
                <a:cs typeface="Traditional Arabic" pitchFamily="18" charset="-78"/>
              </a:rPr>
              <a:t> and </a:t>
            </a:r>
            <a:r>
              <a:rPr lang="en-US" sz="2700" i="1" dirty="0" smtClean="0">
                <a:latin typeface="Traditional Arabic" pitchFamily="18" charset="-78"/>
                <a:cs typeface="Traditional Arabic" pitchFamily="18" charset="-78"/>
              </a:rPr>
              <a:t>change:</a:t>
            </a:r>
            <a:r>
              <a:rPr lang="en-US" sz="2700" dirty="0" smtClean="0">
                <a:latin typeface="Traditional Arabic" pitchFamily="18" charset="-78"/>
                <a:cs typeface="Traditional Arabic" pitchFamily="18" charset="-78"/>
              </a:rPr>
              <a:t> </a:t>
            </a:r>
          </a:p>
          <a:p>
            <a:pPr marL="0" indent="0">
              <a:buNone/>
            </a:pPr>
            <a:r>
              <a:rPr lang="en-US" dirty="0" smtClean="0"/>
              <a:t> </a:t>
            </a:r>
            <a:endParaRPr lang="en-US" dirty="0"/>
          </a:p>
        </p:txBody>
      </p:sp>
    </p:spTree>
    <p:extLst>
      <p:ext uri="{BB962C8B-B14F-4D97-AF65-F5344CB8AC3E}">
        <p14:creationId xmlns:p14="http://schemas.microsoft.com/office/powerpoint/2010/main" val="411172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txBody>
          <a:bodyPr>
            <a:normAutofit fontScale="90000"/>
          </a:bodyPr>
          <a:lstStyle/>
          <a:p>
            <a:r>
              <a:rPr lang="en-US" b="1" dirty="0" smtClean="0">
                <a:latin typeface="Traditional Arabic" pitchFamily="18" charset="-78"/>
                <a:cs typeface="Traditional Arabic" pitchFamily="18" charset="-78"/>
              </a:rPr>
              <a:t>G-</a:t>
            </a:r>
            <a:r>
              <a:rPr lang="en-US" b="1" dirty="0" err="1" smtClean="0">
                <a:latin typeface="Traditional Arabic" pitchFamily="18" charset="-78"/>
                <a:cs typeface="Traditional Arabic" pitchFamily="18" charset="-78"/>
              </a:rPr>
              <a:t>nalysis</a:t>
            </a:r>
            <a:r>
              <a:rPr lang="en-US" b="1" dirty="0" smtClean="0">
                <a:latin typeface="Traditional Arabic" pitchFamily="18" charset="-78"/>
                <a:cs typeface="Traditional Arabic" pitchFamily="18" charset="-78"/>
              </a:rPr>
              <a:t> accommodates ambiguity</a:t>
            </a:r>
            <a:endParaRPr lang="en-US" b="1" dirty="0">
              <a:latin typeface="Traditional Arabic" pitchFamily="18" charset="-78"/>
              <a:cs typeface="Traditional Arabic" pitchFamily="18" charset="-78"/>
            </a:endParaRPr>
          </a:p>
        </p:txBody>
      </p:sp>
      <p:pic>
        <p:nvPicPr>
          <p:cNvPr id="5" name="Content Placeholder 4"/>
          <p:cNvPicPr>
            <a:picLocks noGrp="1"/>
          </p:cNvPicPr>
          <p:nvPr>
            <p:ph sz="half" idx="1"/>
          </p:nvPr>
        </p:nvPicPr>
        <p:blipFill rotWithShape="1">
          <a:blip r:embed="rId2">
            <a:extLst>
              <a:ext uri="{28A0092B-C50C-407E-A947-70E740481C1C}">
                <a14:useLocalDpi xmlns:a14="http://schemas.microsoft.com/office/drawing/2010/main" val="0"/>
              </a:ext>
            </a:extLst>
          </a:blip>
          <a:srcRect l="33334" t="25214" r="26923" b="10470"/>
          <a:stretch/>
        </p:blipFill>
        <p:spPr bwMode="auto">
          <a:xfrm>
            <a:off x="251520" y="1196752"/>
            <a:ext cx="4536504" cy="5328592"/>
          </a:xfrm>
          <a:prstGeom prst="rect">
            <a:avLst/>
          </a:prstGeom>
          <a:ln>
            <a:noFill/>
          </a:ln>
          <a:extLst>
            <a:ext uri="{53640926-AAD7-44D8-BBD7-CCE9431645EC}">
              <a14:shadowObscured xmlns:a14="http://schemas.microsoft.com/office/drawing/2010/main"/>
            </a:ext>
          </a:extLst>
        </p:spPr>
      </p:pic>
      <p:pic>
        <p:nvPicPr>
          <p:cNvPr id="6" name="Content Placeholder 5"/>
          <p:cNvPicPr>
            <a:picLocks noGrp="1"/>
          </p:cNvPicPr>
          <p:nvPr>
            <p:ph sz="half" idx="2"/>
          </p:nvPr>
        </p:nvPicPr>
        <p:blipFill rotWithShape="1">
          <a:blip r:embed="rId3">
            <a:extLst>
              <a:ext uri="{28A0092B-C50C-407E-A947-70E740481C1C}">
                <a14:useLocalDpi xmlns:a14="http://schemas.microsoft.com/office/drawing/2010/main" val="0"/>
              </a:ext>
            </a:extLst>
          </a:blip>
          <a:srcRect l="12613" t="7507" r="19820" b="5406"/>
          <a:stretch/>
        </p:blipFill>
        <p:spPr bwMode="auto">
          <a:xfrm>
            <a:off x="4860032" y="1196752"/>
            <a:ext cx="4032448"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2247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latin typeface="Traditional Arabic" pitchFamily="18" charset="-78"/>
                <a:cs typeface="Traditional Arabic" pitchFamily="18" charset="-78"/>
              </a:rPr>
              <a:t>G-</a:t>
            </a:r>
            <a:r>
              <a:rPr lang="en-US" sz="4000" b="1" dirty="0" err="1" smtClean="0">
                <a:latin typeface="Traditional Arabic" pitchFamily="18" charset="-78"/>
                <a:cs typeface="Traditional Arabic" pitchFamily="18" charset="-78"/>
              </a:rPr>
              <a:t>nalysis</a:t>
            </a:r>
            <a:r>
              <a:rPr lang="en-US" sz="4000" b="1" dirty="0" smtClean="0">
                <a:latin typeface="Traditional Arabic" pitchFamily="18" charset="-78"/>
                <a:cs typeface="Traditional Arabic" pitchFamily="18" charset="-78"/>
              </a:rPr>
              <a:t> Examples</a:t>
            </a:r>
            <a:endParaRPr lang="en-US" sz="4000" b="1" dirty="0">
              <a:latin typeface="Traditional Arabic" pitchFamily="18" charset="-78"/>
              <a:cs typeface="Traditional Arabic" pitchFamily="18" charset="-78"/>
            </a:endParaRPr>
          </a:p>
        </p:txBody>
      </p:sp>
      <p:sp>
        <p:nvSpPr>
          <p:cNvPr id="6" name="Content Placeholder 5"/>
          <p:cNvSpPr>
            <a:spLocks noGrp="1"/>
          </p:cNvSpPr>
          <p:nvPr>
            <p:ph idx="1"/>
          </p:nvPr>
        </p:nvSpPr>
        <p:spPr>
          <a:xfrm>
            <a:off x="179512" y="1600200"/>
            <a:ext cx="8856984" cy="5069160"/>
          </a:xfrm>
        </p:spPr>
        <p:txBody>
          <a:bodyPr>
            <a:normAutofit/>
          </a:bodyPr>
          <a:lstStyle/>
          <a:p>
            <a:pPr marL="0" indent="0">
              <a:buNone/>
            </a:pPr>
            <a:endParaRPr lang="en-US" sz="1200" dirty="0" smtClean="0"/>
          </a:p>
          <a:p>
            <a:pPr marL="0" indent="0">
              <a:buNone/>
            </a:pPr>
            <a:r>
              <a:rPr lang="en-US" sz="1200" dirty="0" smtClean="0"/>
              <a:t>                        </a:t>
            </a:r>
            <a:r>
              <a:rPr lang="en-US" sz="1200" b="1" dirty="0" smtClean="0"/>
              <a:t>Which all?                                                                                             What?</a:t>
            </a:r>
            <a:endParaRPr lang="en-US" sz="1200" b="1" dirty="0"/>
          </a:p>
          <a:p>
            <a:pPr marL="0" indent="0">
              <a:buNone/>
            </a:pPr>
            <a:r>
              <a:rPr lang="en-US" sz="1200" dirty="0" smtClean="0"/>
              <a:t>                  S1              S2                   V2                                                 V1                       S3                                V3</a:t>
            </a:r>
          </a:p>
          <a:p>
            <a:pPr marL="0" indent="0">
              <a:buNone/>
            </a:pPr>
            <a:r>
              <a:rPr lang="en-US" dirty="0" smtClean="0"/>
              <a:t>//All /who </a:t>
            </a:r>
            <a:r>
              <a:rPr lang="en-US" dirty="0"/>
              <a:t>were </a:t>
            </a:r>
            <a:r>
              <a:rPr lang="en-US" dirty="0" smtClean="0"/>
              <a:t>there/saw /what /happened//.</a:t>
            </a:r>
          </a:p>
          <a:p>
            <a:pPr marL="0" indent="0">
              <a:buNone/>
            </a:pPr>
            <a:endParaRPr lang="en-US" sz="1800" dirty="0" smtClean="0"/>
          </a:p>
          <a:p>
            <a:pPr marL="0" indent="0">
              <a:buNone/>
            </a:pPr>
            <a:r>
              <a:rPr lang="en-US" sz="2000" dirty="0" smtClean="0"/>
              <a:t>S/V/C </a:t>
            </a:r>
            <a:r>
              <a:rPr lang="en-US" sz="2000" dirty="0"/>
              <a:t># 1: 	All saw [what happened]</a:t>
            </a:r>
          </a:p>
          <a:p>
            <a:pPr marL="0" indent="0">
              <a:buNone/>
            </a:pPr>
            <a:r>
              <a:rPr lang="en-US" sz="2000" dirty="0"/>
              <a:t>S/V/C # 2: 	Who were there</a:t>
            </a:r>
          </a:p>
          <a:p>
            <a:pPr marL="0" indent="0">
              <a:buNone/>
            </a:pPr>
            <a:r>
              <a:rPr lang="en-US" sz="2000" dirty="0"/>
              <a:t>S/V/C # 3: 	what </a:t>
            </a:r>
            <a:r>
              <a:rPr lang="en-US" sz="2000" dirty="0" smtClean="0"/>
              <a:t>happened</a:t>
            </a:r>
          </a:p>
          <a:p>
            <a:pPr marL="0" indent="0">
              <a:buNone/>
            </a:pPr>
            <a:endParaRPr lang="en-US" sz="1800" dirty="0"/>
          </a:p>
          <a:p>
            <a:pPr marL="0" indent="0">
              <a:buNone/>
            </a:pPr>
            <a:r>
              <a:rPr lang="en-US" sz="2600" dirty="0"/>
              <a:t>Main S/V/C: All saw what happened.</a:t>
            </a:r>
          </a:p>
          <a:p>
            <a:pPr marL="0" indent="0">
              <a:buNone/>
            </a:pPr>
            <a:r>
              <a:rPr lang="en-US" sz="2600" dirty="0"/>
              <a:t>Dependent SVCs: </a:t>
            </a:r>
          </a:p>
          <a:p>
            <a:pPr lvl="1"/>
            <a:r>
              <a:rPr lang="en-US" sz="2200" dirty="0" smtClean="0"/>
              <a:t>who  </a:t>
            </a:r>
            <a:r>
              <a:rPr lang="en-US" sz="2200" dirty="0"/>
              <a:t>were there = Adjective clause (describes ‘All’)</a:t>
            </a:r>
          </a:p>
          <a:p>
            <a:pPr lvl="1"/>
            <a:r>
              <a:rPr lang="en-US" sz="2200" dirty="0"/>
              <a:t>what </a:t>
            </a:r>
            <a:r>
              <a:rPr lang="en-US" sz="2200" dirty="0" smtClean="0"/>
              <a:t>happened </a:t>
            </a:r>
            <a:r>
              <a:rPr lang="en-US" sz="2200" dirty="0"/>
              <a:t>= Noun clause (names what all saw</a:t>
            </a:r>
            <a:r>
              <a:rPr lang="en-US" sz="2200" dirty="0" smtClean="0"/>
              <a:t>)</a:t>
            </a:r>
            <a:endParaRPr lang="en-US" sz="2200" dirty="0"/>
          </a:p>
        </p:txBody>
      </p:sp>
      <p:sp>
        <p:nvSpPr>
          <p:cNvPr id="7" name="Curved Down Arrow 6"/>
          <p:cNvSpPr/>
          <p:nvPr/>
        </p:nvSpPr>
        <p:spPr>
          <a:xfrm>
            <a:off x="683568" y="1700808"/>
            <a:ext cx="1656184" cy="648072"/>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4572000" y="1700808"/>
            <a:ext cx="1512168" cy="648072"/>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6516216" y="3645024"/>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6444208" y="4149080"/>
            <a:ext cx="864096" cy="6480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740352" y="3645024"/>
            <a:ext cx="648072" cy="504056"/>
          </a:xfrm>
          <a:prstGeom prst="triangle">
            <a:avLst>
              <a:gd name="adj" fmla="val 994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196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rmAutofit/>
          </a:bodyPr>
          <a:lstStyle/>
          <a:p>
            <a:r>
              <a:rPr lang="en-US" sz="4000" b="1" dirty="0">
                <a:solidFill>
                  <a:prstClr val="black"/>
                </a:solidFill>
                <a:latin typeface="Traditional Arabic" pitchFamily="18" charset="-78"/>
                <a:cs typeface="Traditional Arabic" pitchFamily="18" charset="-78"/>
              </a:rPr>
              <a:t>G-</a:t>
            </a:r>
            <a:r>
              <a:rPr lang="en-US" sz="4000" b="1" dirty="0" err="1">
                <a:solidFill>
                  <a:prstClr val="black"/>
                </a:solidFill>
                <a:latin typeface="Traditional Arabic" pitchFamily="18" charset="-78"/>
                <a:cs typeface="Traditional Arabic" pitchFamily="18" charset="-78"/>
              </a:rPr>
              <a:t>nalysis</a:t>
            </a:r>
            <a:r>
              <a:rPr lang="en-US" sz="4000" b="1" dirty="0">
                <a:solidFill>
                  <a:prstClr val="black"/>
                </a:solidFill>
                <a:latin typeface="Traditional Arabic" pitchFamily="18" charset="-78"/>
                <a:cs typeface="Traditional Arabic" pitchFamily="18" charset="-78"/>
              </a:rPr>
              <a:t> Examples</a:t>
            </a:r>
            <a:endParaRPr lang="en-US" sz="4000" dirty="0">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124744"/>
            <a:ext cx="8229600" cy="5001419"/>
          </a:xfrm>
        </p:spPr>
        <p:txBody>
          <a:bodyPr/>
          <a:lstStyle/>
          <a:p>
            <a:pPr marL="0" indent="0">
              <a:buNone/>
            </a:pPr>
            <a:endParaRPr lang="en-US" sz="1200" dirty="0" smtClean="0"/>
          </a:p>
          <a:p>
            <a:pPr marL="0" indent="0">
              <a:buNone/>
            </a:pPr>
            <a:endParaRPr lang="en-US" sz="1200" dirty="0"/>
          </a:p>
          <a:p>
            <a:pPr marL="0" indent="0">
              <a:buNone/>
            </a:pPr>
            <a:r>
              <a:rPr lang="en-US" sz="1200" b="1" dirty="0" smtClean="0"/>
              <a:t>                                                    Which everything?                                              What?</a:t>
            </a:r>
          </a:p>
          <a:p>
            <a:pPr marL="0" indent="0">
              <a:buNone/>
            </a:pPr>
            <a:r>
              <a:rPr lang="en-US" sz="1200" b="1" dirty="0" smtClean="0"/>
              <a:t>               S1                                                               S2                       V2                  C2(DO)                                        V1             C1(PA)</a:t>
            </a:r>
            <a:endParaRPr lang="en-US" sz="1200" b="1" dirty="0"/>
          </a:p>
          <a:p>
            <a:pPr marL="0" indent="0">
              <a:buNone/>
            </a:pPr>
            <a:r>
              <a:rPr lang="en-US" dirty="0" smtClean="0"/>
              <a:t>//Everything  </a:t>
            </a:r>
            <a:r>
              <a:rPr lang="en-US" dirty="0"/>
              <a:t>// you / can </a:t>
            </a:r>
            <a:r>
              <a:rPr lang="en-US" dirty="0" smtClean="0"/>
              <a:t>/ imagine </a:t>
            </a:r>
            <a:r>
              <a:rPr lang="en-US" dirty="0"/>
              <a:t>// is / </a:t>
            </a:r>
            <a:r>
              <a:rPr lang="en-US" dirty="0" smtClean="0"/>
              <a:t>real//. </a:t>
            </a:r>
          </a:p>
          <a:p>
            <a:pPr marL="0" indent="0" algn="r">
              <a:buNone/>
            </a:pPr>
            <a:r>
              <a:rPr lang="en-US" sz="1200" dirty="0"/>
              <a:t>Picasso</a:t>
            </a:r>
          </a:p>
          <a:p>
            <a:pPr marL="0" indent="0">
              <a:buNone/>
            </a:pPr>
            <a:endParaRPr lang="en-US" sz="1200" dirty="0" smtClean="0"/>
          </a:p>
          <a:p>
            <a:pPr marL="0" indent="0">
              <a:buNone/>
            </a:pPr>
            <a:endParaRPr lang="en-US" sz="1200" dirty="0"/>
          </a:p>
          <a:p>
            <a:pPr marL="0" indent="0">
              <a:buNone/>
            </a:pPr>
            <a:endParaRPr lang="en-US" dirty="0" smtClean="0"/>
          </a:p>
          <a:p>
            <a:pPr marL="0" indent="0">
              <a:buNone/>
            </a:pPr>
            <a:endParaRPr lang="en-US" dirty="0" smtClean="0"/>
          </a:p>
          <a:p>
            <a:pPr marL="0" indent="0">
              <a:buNone/>
            </a:pPr>
            <a:r>
              <a:rPr lang="en-US" sz="1600" b="1" dirty="0"/>
              <a:t> </a:t>
            </a:r>
            <a:r>
              <a:rPr lang="en-US" sz="1600" b="1" dirty="0" smtClean="0"/>
              <a:t>                                                                                                            Adjective clause</a:t>
            </a:r>
            <a:endParaRPr lang="en-US" sz="1600" b="1" dirty="0"/>
          </a:p>
        </p:txBody>
      </p:sp>
      <p:sp>
        <p:nvSpPr>
          <p:cNvPr id="4" name="Curved Down Arrow 3"/>
          <p:cNvSpPr/>
          <p:nvPr/>
        </p:nvSpPr>
        <p:spPr>
          <a:xfrm>
            <a:off x="1475656" y="1268760"/>
            <a:ext cx="2952328" cy="792088"/>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a:off x="4716016" y="1412776"/>
            <a:ext cx="1368152" cy="648072"/>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635896" y="3284984"/>
            <a:ext cx="15841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491880" y="4077072"/>
            <a:ext cx="1080120" cy="93610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572000" y="4653136"/>
            <a:ext cx="828092"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60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2800" b="1" dirty="0">
                <a:solidFill>
                  <a:prstClr val="black"/>
                </a:solidFill>
              </a:rPr>
              <a:t>G-</a:t>
            </a:r>
            <a:r>
              <a:rPr lang="en-US" sz="2800" b="1" dirty="0" err="1">
                <a:solidFill>
                  <a:prstClr val="black"/>
                </a:solidFill>
              </a:rPr>
              <a:t>nalysis</a:t>
            </a:r>
            <a:r>
              <a:rPr lang="en-US" sz="2800" b="1" dirty="0">
                <a:solidFill>
                  <a:prstClr val="black"/>
                </a:solidFill>
              </a:rPr>
              <a:t> Examples</a:t>
            </a:r>
            <a:endParaRPr lang="en-US" dirty="0"/>
          </a:p>
        </p:txBody>
      </p:sp>
      <p:sp>
        <p:nvSpPr>
          <p:cNvPr id="3" name="Content Placeholder 2"/>
          <p:cNvSpPr>
            <a:spLocks noGrp="1"/>
          </p:cNvSpPr>
          <p:nvPr>
            <p:ph idx="1"/>
          </p:nvPr>
        </p:nvSpPr>
        <p:spPr>
          <a:xfrm>
            <a:off x="323528" y="1052736"/>
            <a:ext cx="8640960" cy="5073427"/>
          </a:xfrm>
        </p:spPr>
        <p:txBody>
          <a:bodyPr/>
          <a:lstStyle/>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b="1" dirty="0" smtClean="0"/>
              <a:t>                                           What?                                    Which apparatus?                                          What?</a:t>
            </a:r>
          </a:p>
          <a:p>
            <a:pPr marL="0" indent="0">
              <a:buNone/>
            </a:pPr>
            <a:r>
              <a:rPr lang="en-US" sz="1400" b="1" dirty="0" smtClean="0"/>
              <a:t>           S1               V1                          C1(PN)                         C2(IO)                       S2           V2                S3              V3</a:t>
            </a:r>
            <a:endParaRPr lang="en-US" sz="1400" b="1" dirty="0"/>
          </a:p>
          <a:p>
            <a:pPr marL="0" indent="0">
              <a:buNone/>
            </a:pPr>
            <a:r>
              <a:rPr lang="en-US" sz="2400" dirty="0"/>
              <a:t>/</a:t>
            </a:r>
            <a:r>
              <a:rPr lang="en-US" sz="2400" dirty="0" smtClean="0"/>
              <a:t>/Brain </a:t>
            </a:r>
            <a:r>
              <a:rPr lang="en-US" sz="2400" dirty="0"/>
              <a:t>/ is / an apparatus // with which /we / think / we / </a:t>
            </a:r>
            <a:r>
              <a:rPr lang="en-US" sz="2400" dirty="0" smtClean="0"/>
              <a:t>think//</a:t>
            </a:r>
          </a:p>
          <a:p>
            <a:pPr marL="0" indent="0" algn="r">
              <a:buNone/>
            </a:pPr>
            <a:r>
              <a:rPr lang="en-US" sz="1200" i="1" dirty="0"/>
              <a:t>Ambrose </a:t>
            </a:r>
            <a:r>
              <a:rPr lang="en-US" sz="1200" i="1" dirty="0" smtClean="0"/>
              <a:t>Bierce</a:t>
            </a:r>
          </a:p>
          <a:p>
            <a:pPr marL="0" indent="0" algn="r">
              <a:buNone/>
            </a:pPr>
            <a:endParaRPr lang="en-US" sz="1200" i="1" dirty="0"/>
          </a:p>
          <a:p>
            <a:pPr marL="0" indent="0" algn="r">
              <a:buNone/>
            </a:pPr>
            <a:endParaRPr lang="en-US" sz="1200" i="1" dirty="0" smtClean="0"/>
          </a:p>
          <a:p>
            <a:pPr marL="0" indent="0" algn="r">
              <a:buNone/>
            </a:pPr>
            <a:endParaRPr lang="en-US" sz="1200" i="1" dirty="0"/>
          </a:p>
          <a:p>
            <a:pPr marL="0" indent="0" algn="r">
              <a:buNone/>
            </a:pPr>
            <a:endParaRPr lang="en-US" sz="1200" i="1" dirty="0" smtClean="0"/>
          </a:p>
          <a:p>
            <a:pPr marL="0" indent="0" algn="r">
              <a:buNone/>
            </a:pPr>
            <a:endParaRPr lang="en-US" sz="1200" i="1" dirty="0"/>
          </a:p>
          <a:p>
            <a:pPr marL="0" indent="0" algn="r">
              <a:buNone/>
            </a:pPr>
            <a:endParaRPr lang="en-US" sz="1200" i="1" dirty="0" smtClean="0"/>
          </a:p>
          <a:p>
            <a:pPr marL="0" indent="0" algn="r">
              <a:buNone/>
            </a:pPr>
            <a:r>
              <a:rPr lang="en-US" sz="1600" dirty="0" smtClean="0"/>
              <a:t>Adjective clause </a:t>
            </a:r>
          </a:p>
          <a:p>
            <a:pPr marL="0" indent="0" algn="r">
              <a:buNone/>
            </a:pPr>
            <a:endParaRPr lang="en-US" sz="1600" dirty="0"/>
          </a:p>
          <a:p>
            <a:pPr marL="0" indent="0" algn="r">
              <a:buNone/>
            </a:pPr>
            <a:r>
              <a:rPr lang="en-US" sz="1600" dirty="0" smtClean="0"/>
              <a:t>Noun clause   </a:t>
            </a:r>
            <a:r>
              <a:rPr lang="en-US" sz="1200" dirty="0" smtClean="0"/>
              <a:t> </a:t>
            </a:r>
            <a:endParaRPr lang="en-US" sz="1200" dirty="0"/>
          </a:p>
        </p:txBody>
      </p:sp>
      <p:sp>
        <p:nvSpPr>
          <p:cNvPr id="4" name="Curved Down Arrow 3"/>
          <p:cNvSpPr/>
          <p:nvPr/>
        </p:nvSpPr>
        <p:spPr>
          <a:xfrm>
            <a:off x="1763688" y="1484784"/>
            <a:ext cx="1512168" cy="504056"/>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a:off x="3275856" y="1268760"/>
            <a:ext cx="2808312" cy="720080"/>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6588224" y="1484784"/>
            <a:ext cx="1224136" cy="504056"/>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411760" y="3429000"/>
            <a:ext cx="22682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843808" y="4437112"/>
            <a:ext cx="3456384" cy="864096"/>
          </a:xfrm>
          <a:prstGeom prst="triangle">
            <a:avLst>
              <a:gd name="adj" fmla="val 5400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004048" y="4869160"/>
            <a:ext cx="1296144" cy="432048"/>
          </a:xfrm>
          <a:prstGeom prst="triangle">
            <a:avLst>
              <a:gd name="adj" fmla="val 40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5148064" y="4581128"/>
            <a:ext cx="2304256"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84168" y="5085184"/>
            <a:ext cx="172819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578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Traditional Arabic" pitchFamily="18" charset="-78"/>
                <a:cs typeface="Traditional Arabic" pitchFamily="18" charset="-78"/>
              </a:rPr>
              <a:t>Fun! </a:t>
            </a:r>
            <a:r>
              <a:rPr lang="en-US" sz="3200" b="1" dirty="0" smtClean="0">
                <a:solidFill>
                  <a:srgbClr val="C00000"/>
                </a:solidFill>
                <a:latin typeface="Traditional Arabic" pitchFamily="18" charset="-78"/>
                <a:cs typeface="Traditional Arabic" pitchFamily="18" charset="-78"/>
                <a:sym typeface="Wingdings" pitchFamily="2" charset="2"/>
              </a:rPr>
              <a:t></a:t>
            </a:r>
            <a:r>
              <a:rPr lang="en-US" sz="3200" b="1" dirty="0" smtClean="0">
                <a:solidFill>
                  <a:srgbClr val="C00000"/>
                </a:solidFill>
                <a:latin typeface="Traditional Arabic" pitchFamily="18" charset="-78"/>
                <a:cs typeface="Traditional Arabic" pitchFamily="18" charset="-78"/>
              </a:rPr>
              <a:t> How do you see these ‘relationships’?</a:t>
            </a:r>
            <a:endParaRPr lang="en-US" sz="3200" b="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107504" y="1556792"/>
            <a:ext cx="8877672" cy="5112568"/>
          </a:xfrm>
        </p:spPr>
        <p:txBody>
          <a:bodyPr/>
          <a:lstStyle/>
          <a:p>
            <a:pPr marL="0" indent="0">
              <a:buNone/>
            </a:pPr>
            <a:r>
              <a:rPr lang="en-US" sz="2200" dirty="0" smtClean="0">
                <a:solidFill>
                  <a:srgbClr val="002060"/>
                </a:solidFill>
                <a:latin typeface="Traditional Arabic" pitchFamily="18" charset="-78"/>
                <a:cs typeface="Traditional Arabic" pitchFamily="18" charset="-78"/>
              </a:rPr>
              <a:t>The Dems are as juiced now for their guy as the Republicans are for theirs.</a:t>
            </a:r>
          </a:p>
          <a:p>
            <a:pPr marL="0" indent="0">
              <a:buNone/>
            </a:pPr>
            <a:endParaRPr lang="en-US" sz="2200" dirty="0">
              <a:solidFill>
                <a:srgbClr val="002060"/>
              </a:solidFill>
              <a:latin typeface="Traditional Arabic" pitchFamily="18" charset="-78"/>
              <a:cs typeface="Traditional Arabic" pitchFamily="18" charset="-78"/>
            </a:endParaRPr>
          </a:p>
          <a:p>
            <a:pPr marL="0" indent="0">
              <a:buNone/>
            </a:pPr>
            <a:endParaRPr lang="en-US" sz="2200" dirty="0" smtClean="0">
              <a:solidFill>
                <a:srgbClr val="002060"/>
              </a:solidFill>
              <a:latin typeface="Traditional Arabic" pitchFamily="18" charset="-78"/>
              <a:cs typeface="Traditional Arabic" pitchFamily="18" charset="-78"/>
            </a:endParaRPr>
          </a:p>
          <a:p>
            <a:pPr marL="0" indent="0">
              <a:buNone/>
            </a:pPr>
            <a:r>
              <a:rPr lang="en-US" sz="2200" dirty="0" smtClean="0">
                <a:solidFill>
                  <a:srgbClr val="002060"/>
                </a:solidFill>
                <a:latin typeface="Traditional Arabic" pitchFamily="18" charset="-78"/>
                <a:cs typeface="Traditional Arabic" pitchFamily="18" charset="-78"/>
              </a:rPr>
              <a:t>For </a:t>
            </a:r>
            <a:r>
              <a:rPr lang="en-US" sz="2200" dirty="0" err="1" smtClean="0">
                <a:solidFill>
                  <a:srgbClr val="002060"/>
                </a:solidFill>
                <a:latin typeface="Traditional Arabic" pitchFamily="18" charset="-78"/>
                <a:cs typeface="Traditional Arabic" pitchFamily="18" charset="-78"/>
              </a:rPr>
              <a:t>Spacex</a:t>
            </a:r>
            <a:r>
              <a:rPr lang="en-US" sz="2200" dirty="0" smtClean="0">
                <a:solidFill>
                  <a:srgbClr val="002060"/>
                </a:solidFill>
                <a:latin typeface="Traditional Arabic" pitchFamily="18" charset="-78"/>
                <a:cs typeface="Traditional Arabic" pitchFamily="18" charset="-78"/>
              </a:rPr>
              <a:t>, the </a:t>
            </a:r>
            <a:r>
              <a:rPr lang="en-US" sz="2200" dirty="0">
                <a:solidFill>
                  <a:srgbClr val="002060"/>
                </a:solidFill>
                <a:latin typeface="Traditional Arabic" pitchFamily="18" charset="-78"/>
                <a:cs typeface="Traditional Arabic" pitchFamily="18" charset="-78"/>
              </a:rPr>
              <a:t>next few hours </a:t>
            </a:r>
            <a:r>
              <a:rPr lang="en-US" sz="2200" dirty="0" smtClean="0">
                <a:solidFill>
                  <a:srgbClr val="002060"/>
                </a:solidFill>
                <a:latin typeface="Traditional Arabic" pitchFamily="18" charset="-78"/>
                <a:cs typeface="Traditional Arabic" pitchFamily="18" charset="-78"/>
              </a:rPr>
              <a:t>will </a:t>
            </a:r>
            <a:r>
              <a:rPr lang="en-US" sz="2200" dirty="0">
                <a:solidFill>
                  <a:srgbClr val="002060"/>
                </a:solidFill>
                <a:latin typeface="Traditional Arabic" pitchFamily="18" charset="-78"/>
                <a:cs typeface="Traditional Arabic" pitchFamily="18" charset="-78"/>
              </a:rPr>
              <a:t>be </a:t>
            </a:r>
            <a:r>
              <a:rPr lang="en-US" sz="2200" dirty="0" smtClean="0">
                <a:solidFill>
                  <a:srgbClr val="002060"/>
                </a:solidFill>
                <a:latin typeface="Traditional Arabic" pitchFamily="18" charset="-78"/>
                <a:cs typeface="Traditional Arabic" pitchFamily="18" charset="-78"/>
              </a:rPr>
              <a:t>nail-biting.</a:t>
            </a:r>
          </a:p>
          <a:p>
            <a:pPr marL="0" indent="0">
              <a:buNone/>
            </a:pPr>
            <a:endParaRPr lang="en-US" sz="2200" dirty="0">
              <a:solidFill>
                <a:srgbClr val="002060"/>
              </a:solidFill>
              <a:latin typeface="Traditional Arabic" pitchFamily="18" charset="-78"/>
              <a:cs typeface="Traditional Arabic" pitchFamily="18" charset="-78"/>
            </a:endParaRPr>
          </a:p>
          <a:p>
            <a:pPr marL="0" indent="0">
              <a:buNone/>
            </a:pPr>
            <a:endParaRPr lang="en-US" sz="2200" dirty="0" smtClean="0">
              <a:solidFill>
                <a:srgbClr val="002060"/>
              </a:solidFill>
              <a:latin typeface="Traditional Arabic" pitchFamily="18" charset="-78"/>
              <a:cs typeface="Traditional Arabic" pitchFamily="18" charset="-78"/>
            </a:endParaRPr>
          </a:p>
          <a:p>
            <a:pPr marL="0" indent="0">
              <a:buNone/>
            </a:pPr>
            <a:r>
              <a:rPr lang="en-US" sz="2200" dirty="0" smtClean="0">
                <a:solidFill>
                  <a:srgbClr val="002060"/>
                </a:solidFill>
                <a:latin typeface="Traditional Arabic" pitchFamily="18" charset="-78"/>
                <a:cs typeface="Traditional Arabic" pitchFamily="18" charset="-78"/>
              </a:rPr>
              <a:t>He’s been caught napping on climate change.</a:t>
            </a:r>
          </a:p>
          <a:p>
            <a:pPr marL="0" indent="0">
              <a:buNone/>
            </a:pPr>
            <a:endParaRPr lang="en-US" sz="2200" dirty="0">
              <a:solidFill>
                <a:srgbClr val="002060"/>
              </a:solidFill>
              <a:latin typeface="Traditional Arabic" pitchFamily="18" charset="-78"/>
              <a:cs typeface="Traditional Arabic" pitchFamily="18" charset="-78"/>
            </a:endParaRPr>
          </a:p>
          <a:p>
            <a:pPr marL="0" indent="0">
              <a:buNone/>
            </a:pPr>
            <a:endParaRPr lang="en-US" sz="2200" dirty="0" smtClean="0">
              <a:solidFill>
                <a:srgbClr val="002060"/>
              </a:solidFill>
              <a:latin typeface="Traditional Arabic" pitchFamily="18" charset="-78"/>
              <a:cs typeface="Traditional Arabic" pitchFamily="18" charset="-78"/>
            </a:endParaRPr>
          </a:p>
          <a:p>
            <a:pPr marL="0" indent="0">
              <a:buNone/>
            </a:pPr>
            <a:r>
              <a:rPr lang="en-US" sz="2200" dirty="0" smtClean="0">
                <a:solidFill>
                  <a:srgbClr val="002060"/>
                </a:solidFill>
                <a:latin typeface="Traditional Arabic" pitchFamily="18" charset="-78"/>
                <a:cs typeface="Traditional Arabic" pitchFamily="18" charset="-78"/>
              </a:rPr>
              <a:t>Life is what happens to you while you are busy making other plans.</a:t>
            </a:r>
            <a:endParaRPr lang="en-US" sz="2200" dirty="0">
              <a:solidFill>
                <a:srgbClr val="00206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902181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raditional Arabic" pitchFamily="18" charset="-78"/>
                <a:cs typeface="Traditional Arabic" pitchFamily="18" charset="-78"/>
              </a:rPr>
              <a:t>More Fun! </a:t>
            </a:r>
            <a:r>
              <a:rPr lang="en-US" dirty="0" smtClean="0">
                <a:solidFill>
                  <a:srgbClr val="C00000"/>
                </a:solidFill>
                <a:latin typeface="Traditional Arabic" pitchFamily="18" charset="-78"/>
                <a:cs typeface="Traditional Arabic" pitchFamily="18" charset="-78"/>
                <a:sym typeface="Wingdings" pitchFamily="2" charset="2"/>
              </a:rPr>
              <a:t></a:t>
            </a:r>
            <a:endParaRPr lang="en-US"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600200"/>
            <a:ext cx="8229600" cy="5141168"/>
          </a:xfrm>
        </p:spPr>
        <p:txBody>
          <a:bodyPr/>
          <a:lstStyle/>
          <a:p>
            <a:pPr marL="0" indent="0">
              <a:buNone/>
            </a:pPr>
            <a:endParaRPr lang="en-US" dirty="0" smtClean="0"/>
          </a:p>
          <a:p>
            <a:pPr marL="0" indent="0">
              <a:buNone/>
            </a:pPr>
            <a:r>
              <a:rPr lang="en-US" dirty="0" smtClean="0">
                <a:solidFill>
                  <a:srgbClr val="002060"/>
                </a:solidFill>
                <a:latin typeface="Traditional Arabic" pitchFamily="18" charset="-78"/>
                <a:cs typeface="Traditional Arabic" pitchFamily="18" charset="-78"/>
              </a:rPr>
              <a:t>I </a:t>
            </a:r>
            <a:r>
              <a:rPr lang="en-US" dirty="0">
                <a:solidFill>
                  <a:srgbClr val="002060"/>
                </a:solidFill>
                <a:latin typeface="Traditional Arabic" pitchFamily="18" charset="-78"/>
                <a:cs typeface="Traditional Arabic" pitchFamily="18" charset="-78"/>
              </a:rPr>
              <a:t>am so hip, even my errors are correct…</a:t>
            </a:r>
          </a:p>
          <a:p>
            <a:pPr marL="0" indent="0">
              <a:buNone/>
            </a:pPr>
            <a:r>
              <a:rPr lang="en-US" dirty="0">
                <a:solidFill>
                  <a:srgbClr val="002060"/>
                </a:solidFill>
                <a:latin typeface="Traditional Arabic" pitchFamily="18" charset="-78"/>
                <a:cs typeface="Traditional Arabic" pitchFamily="18" charset="-78"/>
              </a:rPr>
              <a:t>I am so perfect, so divine, so ethereal, so surreal</a:t>
            </a:r>
          </a:p>
          <a:p>
            <a:pPr marL="0" indent="0">
              <a:buNone/>
            </a:pPr>
            <a:r>
              <a:rPr lang="en-US" dirty="0">
                <a:solidFill>
                  <a:srgbClr val="002060"/>
                </a:solidFill>
                <a:latin typeface="Traditional Arabic" pitchFamily="18" charset="-78"/>
                <a:cs typeface="Traditional Arabic" pitchFamily="18" charset="-78"/>
              </a:rPr>
              <a:t>I cannot be comprehended</a:t>
            </a:r>
          </a:p>
          <a:p>
            <a:pPr marL="0" indent="0">
              <a:buNone/>
            </a:pPr>
            <a:r>
              <a:rPr lang="en-US" dirty="0">
                <a:solidFill>
                  <a:srgbClr val="002060"/>
                </a:solidFill>
                <a:latin typeface="Traditional Arabic" pitchFamily="18" charset="-78"/>
                <a:cs typeface="Traditional Arabic" pitchFamily="18" charset="-78"/>
              </a:rPr>
              <a:t>except by my permission</a:t>
            </a:r>
          </a:p>
          <a:p>
            <a:pPr marL="0" indent="0">
              <a:buNone/>
            </a:pPr>
            <a:r>
              <a:rPr lang="en-US" dirty="0">
                <a:solidFill>
                  <a:srgbClr val="002060"/>
                </a:solidFill>
                <a:latin typeface="Traditional Arabic" pitchFamily="18" charset="-78"/>
                <a:cs typeface="Traditional Arabic" pitchFamily="18" charset="-78"/>
              </a:rPr>
              <a:t>I mean ... I ... can fly</a:t>
            </a:r>
          </a:p>
          <a:p>
            <a:pPr marL="0" indent="0">
              <a:buNone/>
            </a:pPr>
            <a:r>
              <a:rPr lang="en-US" dirty="0">
                <a:solidFill>
                  <a:srgbClr val="002060"/>
                </a:solidFill>
                <a:latin typeface="Traditional Arabic" pitchFamily="18" charset="-78"/>
                <a:cs typeface="Traditional Arabic" pitchFamily="18" charset="-78"/>
              </a:rPr>
              <a:t>like a bird in the sky ...</a:t>
            </a:r>
          </a:p>
          <a:p>
            <a:pPr marL="0" indent="0" algn="r">
              <a:spcAft>
                <a:spcPts val="0"/>
              </a:spcAft>
              <a:buNone/>
            </a:pPr>
            <a:r>
              <a:rPr lang="en-US" sz="1800" b="1" dirty="0">
                <a:solidFill>
                  <a:srgbClr val="002060"/>
                </a:solidFill>
                <a:latin typeface="Traditional Arabic" pitchFamily="18" charset="-78"/>
                <a:ea typeface="Calibri"/>
                <a:cs typeface="Traditional Arabic" pitchFamily="18" charset="-78"/>
              </a:rPr>
              <a:t>[Nikki Giovanni: Ego </a:t>
            </a:r>
            <a:r>
              <a:rPr lang="en-US" sz="1800" b="1" dirty="0" err="1">
                <a:solidFill>
                  <a:srgbClr val="002060"/>
                </a:solidFill>
                <a:latin typeface="Traditional Arabic" pitchFamily="18" charset="-78"/>
                <a:ea typeface="Calibri"/>
                <a:cs typeface="Traditional Arabic" pitchFamily="18" charset="-78"/>
              </a:rPr>
              <a:t>Trippin</a:t>
            </a:r>
            <a:r>
              <a:rPr lang="en-US" sz="1800" b="1" dirty="0" smtClean="0">
                <a:solidFill>
                  <a:srgbClr val="002060"/>
                </a:solidFill>
                <a:latin typeface="Traditional Arabic" pitchFamily="18" charset="-78"/>
                <a:ea typeface="Calibri"/>
                <a:cs typeface="Traditional Arabic" pitchFamily="18" charset="-78"/>
              </a:rPr>
              <a:t>’]</a:t>
            </a:r>
            <a:endParaRPr lang="en-US" sz="2400" b="1" dirty="0">
              <a:solidFill>
                <a:srgbClr val="002060"/>
              </a:solidFill>
              <a:latin typeface="Traditional Arabic" pitchFamily="18" charset="-78"/>
              <a:ea typeface="Calibri"/>
              <a:cs typeface="Traditional Arabic" pitchFamily="18" charset="-78"/>
            </a:endParaRPr>
          </a:p>
        </p:txBody>
      </p:sp>
    </p:spTree>
    <p:extLst>
      <p:ext uri="{BB962C8B-B14F-4D97-AF65-F5344CB8AC3E}">
        <p14:creationId xmlns:p14="http://schemas.microsoft.com/office/powerpoint/2010/main" val="431985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b="1" dirty="0">
                <a:solidFill>
                  <a:srgbClr val="C00000"/>
                </a:solidFill>
                <a:latin typeface="Traditional Arabic" pitchFamily="18" charset="-78"/>
                <a:cs typeface="Traditional Arabic" pitchFamily="18" charset="-78"/>
              </a:rPr>
              <a:t>The </a:t>
            </a:r>
            <a:r>
              <a:rPr lang="en-US" sz="2800" b="1" dirty="0" smtClean="0">
                <a:solidFill>
                  <a:srgbClr val="C00000"/>
                </a:solidFill>
                <a:latin typeface="Traditional Arabic" pitchFamily="18" charset="-78"/>
                <a:cs typeface="Traditional Arabic" pitchFamily="18" charset="-78"/>
              </a:rPr>
              <a:t>universal </a:t>
            </a:r>
            <a:r>
              <a:rPr lang="en-US" sz="2800" b="1" dirty="0">
                <a:solidFill>
                  <a:srgbClr val="C00000"/>
                </a:solidFill>
                <a:latin typeface="Traditional Arabic" pitchFamily="18" charset="-78"/>
                <a:cs typeface="Traditional Arabic" pitchFamily="18" charset="-78"/>
              </a:rPr>
              <a:t>principles of human understanding operate in all </a:t>
            </a:r>
            <a:r>
              <a:rPr lang="en-US" sz="2800" b="1" dirty="0" smtClean="0">
                <a:solidFill>
                  <a:srgbClr val="C00000"/>
                </a:solidFill>
                <a:latin typeface="Traditional Arabic" pitchFamily="18" charset="-78"/>
                <a:cs typeface="Traditional Arabic" pitchFamily="18" charset="-78"/>
              </a:rPr>
              <a:t>languages: different tactics, same strategy!</a:t>
            </a:r>
            <a:endParaRPr lang="en-US" sz="2800" b="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600200"/>
            <a:ext cx="8229600" cy="4997152"/>
          </a:xfrm>
        </p:spPr>
        <p:txBody>
          <a:bodyPr>
            <a:normAutofit fontScale="85000" lnSpcReduction="10000"/>
          </a:bodyPr>
          <a:lstStyle/>
          <a:p>
            <a:pPr>
              <a:lnSpc>
                <a:spcPct val="115000"/>
              </a:lnSpc>
              <a:spcAft>
                <a:spcPts val="1000"/>
              </a:spcAft>
            </a:pPr>
            <a:r>
              <a:rPr lang="en-US" b="1" dirty="0" err="1">
                <a:latin typeface="Traditional Arabic" pitchFamily="18" charset="-78"/>
                <a:ea typeface="Calibri"/>
                <a:cs typeface="Traditional Arabic" pitchFamily="18" charset="-78"/>
              </a:rPr>
              <a:t>Krio</a:t>
            </a:r>
            <a:r>
              <a:rPr lang="en-US" b="1" dirty="0">
                <a:latin typeface="Traditional Arabic" pitchFamily="18" charset="-78"/>
                <a:ea typeface="Calibri"/>
                <a:cs typeface="Traditional Arabic" pitchFamily="18" charset="-78"/>
              </a:rPr>
              <a:t>:	</a:t>
            </a:r>
            <a:r>
              <a:rPr lang="en-US" dirty="0" smtClean="0">
                <a:latin typeface="Traditional Arabic" pitchFamily="18" charset="-78"/>
                <a:ea typeface="Calibri"/>
                <a:cs typeface="Traditional Arabic" pitchFamily="18" charset="-78"/>
              </a:rPr>
              <a:t>Ah </a:t>
            </a:r>
            <a:r>
              <a:rPr lang="en-US" dirty="0">
                <a:latin typeface="Traditional Arabic" pitchFamily="18" charset="-78"/>
                <a:ea typeface="Calibri"/>
                <a:cs typeface="Traditional Arabic" pitchFamily="18" charset="-78"/>
              </a:rPr>
              <a:t>de </a:t>
            </a:r>
            <a:r>
              <a:rPr lang="en-US" dirty="0" err="1">
                <a:latin typeface="Traditional Arabic" pitchFamily="18" charset="-78"/>
                <a:ea typeface="Calibri"/>
                <a:cs typeface="Traditional Arabic" pitchFamily="18" charset="-78"/>
              </a:rPr>
              <a:t>tink</a:t>
            </a:r>
            <a:r>
              <a:rPr lang="en-US" dirty="0">
                <a:latin typeface="Traditional Arabic" pitchFamily="18" charset="-78"/>
                <a:ea typeface="Calibri"/>
                <a:cs typeface="Traditional Arabic" pitchFamily="18" charset="-78"/>
              </a:rPr>
              <a:t>, so </a:t>
            </a:r>
            <a:r>
              <a:rPr lang="en-US" dirty="0" err="1">
                <a:latin typeface="Traditional Arabic" pitchFamily="18" charset="-78"/>
                <a:ea typeface="Calibri"/>
                <a:cs typeface="Traditional Arabic" pitchFamily="18" charset="-78"/>
              </a:rPr>
              <a:t>na</a:t>
            </a:r>
            <a:r>
              <a:rPr lang="en-US" dirty="0">
                <a:latin typeface="Traditional Arabic" pitchFamily="18" charset="-78"/>
                <a:ea typeface="Calibri"/>
                <a:cs typeface="Traditional Arabic" pitchFamily="18" charset="-78"/>
              </a:rPr>
              <a:t> mi.</a:t>
            </a:r>
          </a:p>
          <a:p>
            <a:pPr>
              <a:lnSpc>
                <a:spcPct val="115000"/>
              </a:lnSpc>
              <a:spcAft>
                <a:spcPts val="1000"/>
              </a:spcAft>
            </a:pPr>
            <a:r>
              <a:rPr lang="en-US" b="1" dirty="0">
                <a:latin typeface="Traditional Arabic" pitchFamily="18" charset="-78"/>
                <a:ea typeface="Calibri"/>
                <a:cs typeface="Traditional Arabic" pitchFamily="18" charset="-78"/>
              </a:rPr>
              <a:t>Japanese: 	</a:t>
            </a:r>
            <a:r>
              <a:rPr lang="en-US" dirty="0">
                <a:latin typeface="Traditional Arabic" pitchFamily="18" charset="-78"/>
                <a:ea typeface="Calibri"/>
                <a:cs typeface="Traditional Arabic" pitchFamily="18" charset="-78"/>
              </a:rPr>
              <a:t>Ware </a:t>
            </a:r>
            <a:r>
              <a:rPr lang="en-US" dirty="0" err="1">
                <a:latin typeface="Traditional Arabic" pitchFamily="18" charset="-78"/>
                <a:ea typeface="Calibri"/>
                <a:cs typeface="Traditional Arabic" pitchFamily="18" charset="-78"/>
              </a:rPr>
              <a:t>omou</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yueni</a:t>
            </a:r>
            <a:r>
              <a:rPr lang="en-US" dirty="0">
                <a:latin typeface="Traditional Arabic" pitchFamily="18" charset="-78"/>
                <a:ea typeface="Calibri"/>
                <a:cs typeface="Traditional Arabic" pitchFamily="18" charset="-78"/>
              </a:rPr>
              <a:t> ware </a:t>
            </a:r>
            <a:r>
              <a:rPr lang="en-US" dirty="0" err="1">
                <a:latin typeface="Traditional Arabic" pitchFamily="18" charset="-78"/>
                <a:ea typeface="Calibri"/>
                <a:cs typeface="Traditional Arabic" pitchFamily="18" charset="-78"/>
              </a:rPr>
              <a:t>ari</a:t>
            </a:r>
            <a:r>
              <a:rPr lang="en-US" dirty="0" smtClean="0">
                <a:latin typeface="Traditional Arabic" pitchFamily="18" charset="-78"/>
                <a:ea typeface="Calibri"/>
                <a:cs typeface="Traditional Arabic" pitchFamily="18" charset="-78"/>
              </a:rPr>
              <a:t>.</a:t>
            </a:r>
            <a:endParaRPr lang="en-US" dirty="0">
              <a:latin typeface="Traditional Arabic" pitchFamily="18" charset="-78"/>
              <a:ea typeface="Calibri"/>
              <a:cs typeface="Traditional Arabic" pitchFamily="18" charset="-78"/>
            </a:endParaRPr>
          </a:p>
          <a:p>
            <a:pPr>
              <a:lnSpc>
                <a:spcPct val="115000"/>
              </a:lnSpc>
              <a:spcAft>
                <a:spcPts val="1000"/>
              </a:spcAft>
            </a:pPr>
            <a:r>
              <a:rPr lang="en-US" b="1" dirty="0">
                <a:latin typeface="Traditional Arabic" pitchFamily="18" charset="-78"/>
                <a:ea typeface="Calibri"/>
                <a:cs typeface="Traditional Arabic" pitchFamily="18" charset="-78"/>
              </a:rPr>
              <a:t>Latvian</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Es</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domāju</a:t>
            </a:r>
            <a:r>
              <a:rPr lang="en-US" dirty="0">
                <a:latin typeface="Traditional Arabic" pitchFamily="18" charset="-78"/>
                <a:ea typeface="Calibri"/>
                <a:cs typeface="Traditional Arabic" pitchFamily="18" charset="-78"/>
              </a:rPr>
              <a:t> – </a:t>
            </a:r>
            <a:r>
              <a:rPr lang="en-US" dirty="0" err="1">
                <a:latin typeface="Traditional Arabic" pitchFamily="18" charset="-78"/>
                <a:ea typeface="Calibri"/>
                <a:cs typeface="Traditional Arabic" pitchFamily="18" charset="-78"/>
              </a:rPr>
              <a:t>tādēļ</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es</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esmu</a:t>
            </a:r>
            <a:r>
              <a:rPr lang="en-US" dirty="0">
                <a:latin typeface="Traditional Arabic" pitchFamily="18" charset="-78"/>
                <a:ea typeface="Calibri"/>
                <a:cs typeface="Traditional Arabic" pitchFamily="18" charset="-78"/>
              </a:rPr>
              <a:t>.</a:t>
            </a:r>
          </a:p>
          <a:p>
            <a:pPr>
              <a:lnSpc>
                <a:spcPct val="115000"/>
              </a:lnSpc>
              <a:spcAft>
                <a:spcPts val="1000"/>
              </a:spcAft>
            </a:pPr>
            <a:r>
              <a:rPr lang="en-US" b="1" dirty="0">
                <a:latin typeface="Traditional Arabic" pitchFamily="18" charset="-78"/>
                <a:ea typeface="Calibri"/>
                <a:cs typeface="Traditional Arabic" pitchFamily="18" charset="-78"/>
              </a:rPr>
              <a:t>German</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Ich</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denke</a:t>
            </a:r>
            <a:r>
              <a:rPr lang="en-US" dirty="0">
                <a:latin typeface="Traditional Arabic" pitchFamily="18" charset="-78"/>
                <a:ea typeface="Calibri"/>
                <a:cs typeface="Traditional Arabic" pitchFamily="18" charset="-78"/>
              </a:rPr>
              <a:t>, also bin </a:t>
            </a:r>
            <a:r>
              <a:rPr lang="en-US" dirty="0" err="1">
                <a:latin typeface="Traditional Arabic" pitchFamily="18" charset="-78"/>
                <a:ea typeface="Calibri"/>
                <a:cs typeface="Traditional Arabic" pitchFamily="18" charset="-78"/>
              </a:rPr>
              <a:t>ich</a:t>
            </a:r>
            <a:r>
              <a:rPr lang="en-US" dirty="0">
                <a:latin typeface="Traditional Arabic" pitchFamily="18" charset="-78"/>
                <a:ea typeface="Calibri"/>
                <a:cs typeface="Traditional Arabic" pitchFamily="18" charset="-78"/>
              </a:rPr>
              <a:t>.</a:t>
            </a:r>
          </a:p>
          <a:p>
            <a:pPr>
              <a:lnSpc>
                <a:spcPct val="115000"/>
              </a:lnSpc>
              <a:spcAft>
                <a:spcPts val="1000"/>
              </a:spcAft>
            </a:pPr>
            <a:r>
              <a:rPr lang="en-US" b="1" dirty="0">
                <a:latin typeface="Traditional Arabic" pitchFamily="18" charset="-78"/>
                <a:ea typeface="Calibri"/>
                <a:cs typeface="Traditional Arabic" pitchFamily="18" charset="-78"/>
              </a:rPr>
              <a:t>Dutch</a:t>
            </a:r>
            <a:r>
              <a:rPr lang="en-US" dirty="0">
                <a:latin typeface="Traditional Arabic" pitchFamily="18" charset="-78"/>
                <a:ea typeface="Calibri"/>
                <a:cs typeface="Traditional Arabic" pitchFamily="18" charset="-78"/>
              </a:rPr>
              <a:t>:	</a:t>
            </a:r>
            <a:r>
              <a:rPr lang="en-US" dirty="0" err="1" smtClean="0">
                <a:latin typeface="Traditional Arabic" pitchFamily="18" charset="-78"/>
                <a:ea typeface="Calibri"/>
                <a:cs typeface="Traditional Arabic" pitchFamily="18" charset="-78"/>
              </a:rPr>
              <a:t>Ik</a:t>
            </a:r>
            <a:r>
              <a:rPr lang="en-US" dirty="0" smtClean="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denk</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daarom</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ik</a:t>
            </a:r>
            <a:r>
              <a:rPr lang="en-US" dirty="0">
                <a:latin typeface="Traditional Arabic" pitchFamily="18" charset="-78"/>
                <a:ea typeface="Calibri"/>
                <a:cs typeface="Traditional Arabic" pitchFamily="18" charset="-78"/>
              </a:rPr>
              <a:t> </a:t>
            </a:r>
            <a:r>
              <a:rPr lang="en-US" dirty="0" err="1">
                <a:latin typeface="Traditional Arabic" pitchFamily="18" charset="-78"/>
                <a:ea typeface="Calibri"/>
                <a:cs typeface="Traditional Arabic" pitchFamily="18" charset="-78"/>
              </a:rPr>
              <a:t>besta</a:t>
            </a:r>
            <a:r>
              <a:rPr lang="en-US" dirty="0">
                <a:latin typeface="Traditional Arabic" pitchFamily="18" charset="-78"/>
                <a:ea typeface="Calibri"/>
                <a:cs typeface="Traditional Arabic" pitchFamily="18" charset="-78"/>
              </a:rPr>
              <a:t>.</a:t>
            </a:r>
          </a:p>
          <a:p>
            <a:pPr>
              <a:lnSpc>
                <a:spcPct val="115000"/>
              </a:lnSpc>
              <a:spcAft>
                <a:spcPts val="1000"/>
              </a:spcAft>
            </a:pPr>
            <a:r>
              <a:rPr lang="en-US" b="1" dirty="0">
                <a:latin typeface="Traditional Arabic" pitchFamily="18" charset="-78"/>
                <a:ea typeface="Calibri"/>
                <a:cs typeface="Traditional Arabic" pitchFamily="18" charset="-78"/>
              </a:rPr>
              <a:t>Russian</a:t>
            </a:r>
            <a:r>
              <a:rPr lang="ru-RU" b="1" dirty="0">
                <a:ea typeface="Calibri"/>
                <a:cs typeface="Traditional Arabic" pitchFamily="18" charset="-78"/>
              </a:rPr>
              <a:t>: 	</a:t>
            </a:r>
            <a:r>
              <a:rPr lang="ru-RU" dirty="0">
                <a:ea typeface="Calibri"/>
                <a:cs typeface="Traditional Arabic" pitchFamily="18" charset="-78"/>
              </a:rPr>
              <a:t>Я мыслю, следовательно, я существую.</a:t>
            </a:r>
            <a:endParaRPr lang="en-US" dirty="0">
              <a:latin typeface="Traditional Arabic" pitchFamily="18" charset="-78"/>
              <a:ea typeface="Calibri"/>
              <a:cs typeface="Traditional Arabic" pitchFamily="18" charset="-78"/>
            </a:endParaRPr>
          </a:p>
          <a:p>
            <a:pPr>
              <a:lnSpc>
                <a:spcPct val="115000"/>
              </a:lnSpc>
              <a:spcAft>
                <a:spcPts val="1000"/>
              </a:spcAft>
            </a:pPr>
            <a:r>
              <a:rPr lang="en-US" b="1" dirty="0">
                <a:latin typeface="Traditional Arabic" pitchFamily="18" charset="-78"/>
                <a:ea typeface="Calibri"/>
                <a:cs typeface="Traditional Arabic" pitchFamily="18" charset="-78"/>
              </a:rPr>
              <a:t>Greek</a:t>
            </a:r>
            <a:r>
              <a:rPr lang="ru-RU" dirty="0">
                <a:ea typeface="Calibri"/>
                <a:cs typeface="Traditional Arabic" pitchFamily="18" charset="-78"/>
              </a:rPr>
              <a:t>: 	</a:t>
            </a:r>
            <a:r>
              <a:rPr lang="en-US" dirty="0" err="1" smtClean="0">
                <a:latin typeface="Traditional Arabic" pitchFamily="18" charset="-78"/>
                <a:ea typeface="Calibri"/>
                <a:cs typeface="Traditional Arabic" pitchFamily="18" charset="-78"/>
              </a:rPr>
              <a:t>Σκέφτομ</a:t>
            </a:r>
            <a:r>
              <a:rPr lang="en-US" dirty="0" smtClean="0">
                <a:latin typeface="Traditional Arabic" pitchFamily="18" charset="-78"/>
                <a:ea typeface="Calibri"/>
                <a:cs typeface="Traditional Arabic" pitchFamily="18" charset="-78"/>
              </a:rPr>
              <a:t>αι </a:t>
            </a:r>
            <a:r>
              <a:rPr lang="en-US" dirty="0">
                <a:latin typeface="Traditional Arabic" pitchFamily="18" charset="-78"/>
                <a:ea typeface="Calibri"/>
                <a:cs typeface="Traditional Arabic" pitchFamily="18" charset="-78"/>
              </a:rPr>
              <a:t>άρα υπάρχω</a:t>
            </a:r>
            <a:r>
              <a:rPr lang="ru-RU" dirty="0">
                <a:ea typeface="Calibri"/>
                <a:cs typeface="Traditional Arabic" pitchFamily="18" charset="-78"/>
              </a:rPr>
              <a:t> .</a:t>
            </a:r>
            <a:endParaRPr lang="en-US" dirty="0">
              <a:latin typeface="Traditional Arabic" pitchFamily="18" charset="-78"/>
              <a:ea typeface="Calibri"/>
              <a:cs typeface="Traditional Arabic" pitchFamily="18" charset="-78"/>
            </a:endParaRPr>
          </a:p>
          <a:p>
            <a:pPr marL="0" indent="0">
              <a:buNone/>
            </a:pPr>
            <a:endParaRPr lang="en-US" dirty="0"/>
          </a:p>
        </p:txBody>
      </p:sp>
    </p:spTree>
    <p:extLst>
      <p:ext uri="{BB962C8B-B14F-4D97-AF65-F5344CB8AC3E}">
        <p14:creationId xmlns:p14="http://schemas.microsoft.com/office/powerpoint/2010/main" val="1070595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raditional Arabic" pitchFamily="18" charset="-78"/>
                <a:cs typeface="Traditional Arabic" pitchFamily="18" charset="-78"/>
              </a:rPr>
              <a:t>Different tactics, same strategy!</a:t>
            </a:r>
            <a:endParaRPr lang="en-US" sz="3600" b="1" dirty="0">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600200"/>
            <a:ext cx="8229600" cy="5257800"/>
          </a:xfrm>
        </p:spPr>
        <p:txBody>
          <a:bodyPr/>
          <a:lstStyle/>
          <a:p>
            <a:pPr marL="0" indent="0">
              <a:buNone/>
            </a:pPr>
            <a:r>
              <a:rPr lang="en-US" sz="2800" b="1" dirty="0" smtClean="0"/>
              <a:t>Spanish:			</a:t>
            </a:r>
            <a:r>
              <a:rPr lang="en-US" sz="2800" dirty="0" err="1" smtClean="0"/>
              <a:t>Yo</a:t>
            </a:r>
            <a:r>
              <a:rPr lang="en-US" sz="2800" dirty="0" smtClean="0"/>
              <a:t> </a:t>
            </a:r>
            <a:r>
              <a:rPr lang="en-US" sz="2800" dirty="0" err="1" smtClean="0"/>
              <a:t>penso</a:t>
            </a:r>
            <a:r>
              <a:rPr lang="en-US" sz="2800" dirty="0" smtClean="0"/>
              <a:t>, </a:t>
            </a:r>
            <a:r>
              <a:rPr lang="en-US" sz="2800" dirty="0" err="1" smtClean="0"/>
              <a:t>espenso</a:t>
            </a:r>
            <a:r>
              <a:rPr lang="en-US" sz="2800" dirty="0" smtClean="0"/>
              <a:t> </a:t>
            </a:r>
            <a:r>
              <a:rPr lang="en-US" sz="2800" dirty="0" err="1" smtClean="0"/>
              <a:t>yo</a:t>
            </a:r>
            <a:r>
              <a:rPr lang="en-US" sz="2800" dirty="0" smtClean="0"/>
              <a:t> </a:t>
            </a:r>
          </a:p>
          <a:p>
            <a:pPr marL="0" indent="0">
              <a:buNone/>
            </a:pPr>
            <a:endParaRPr lang="en-US" sz="2800" b="1" dirty="0" smtClean="0"/>
          </a:p>
          <a:p>
            <a:pPr marL="0" indent="0">
              <a:buNone/>
            </a:pPr>
            <a:r>
              <a:rPr lang="en-US" sz="2800" b="1" dirty="0" err="1" smtClean="0"/>
              <a:t>Bahasa</a:t>
            </a:r>
            <a:r>
              <a:rPr lang="en-US" sz="2800" b="1" dirty="0" smtClean="0"/>
              <a:t> </a:t>
            </a:r>
            <a:r>
              <a:rPr lang="en-US" sz="2800" b="1" dirty="0"/>
              <a:t>Indonesia</a:t>
            </a:r>
            <a:r>
              <a:rPr lang="en-US" sz="2800" dirty="0"/>
              <a:t>: </a:t>
            </a:r>
            <a:r>
              <a:rPr lang="en-US" sz="2800" dirty="0" smtClean="0"/>
              <a:t>	</a:t>
            </a:r>
            <a:r>
              <a:rPr lang="en-US" sz="2800" dirty="0" err="1" smtClean="0"/>
              <a:t>Saya</a:t>
            </a:r>
            <a:r>
              <a:rPr lang="en-US" sz="2800" dirty="0" smtClean="0"/>
              <a:t> </a:t>
            </a:r>
            <a:r>
              <a:rPr lang="en-US" sz="2800" dirty="0" err="1"/>
              <a:t>pikir</a:t>
            </a:r>
            <a:r>
              <a:rPr lang="en-US" sz="2800" dirty="0"/>
              <a:t>, </a:t>
            </a:r>
            <a:r>
              <a:rPr lang="en-US" sz="2800" dirty="0" err="1"/>
              <a:t>mahanya</a:t>
            </a:r>
            <a:r>
              <a:rPr lang="en-US" sz="2800" dirty="0"/>
              <a:t> </a:t>
            </a:r>
            <a:r>
              <a:rPr lang="en-US" sz="2800" dirty="0" err="1"/>
              <a:t>Saya</a:t>
            </a:r>
            <a:r>
              <a:rPr lang="en-US" sz="2800" dirty="0"/>
              <a:t> </a:t>
            </a:r>
            <a:r>
              <a:rPr lang="en-US" sz="2800" dirty="0" err="1"/>
              <a:t>ada</a:t>
            </a:r>
            <a:r>
              <a:rPr lang="en-US" sz="2800" dirty="0" smtClean="0"/>
              <a:t>.</a:t>
            </a:r>
          </a:p>
          <a:p>
            <a:pPr marL="0" indent="0">
              <a:buNone/>
            </a:pPr>
            <a:endParaRPr lang="en-US" sz="2800" dirty="0"/>
          </a:p>
          <a:p>
            <a:pPr marL="0" indent="0">
              <a:buNone/>
            </a:pPr>
            <a:r>
              <a:rPr lang="en-US" sz="2800" b="1" dirty="0" err="1"/>
              <a:t>Mussau</a:t>
            </a:r>
            <a:r>
              <a:rPr lang="en-US" sz="2800" dirty="0"/>
              <a:t>:	</a:t>
            </a:r>
            <a:r>
              <a:rPr lang="en-US" sz="2800" dirty="0" smtClean="0"/>
              <a:t>		</a:t>
            </a:r>
            <a:r>
              <a:rPr lang="en-US" sz="2800" dirty="0" err="1" smtClean="0"/>
              <a:t>Aghi</a:t>
            </a:r>
            <a:r>
              <a:rPr lang="en-US" sz="2800" dirty="0" smtClean="0"/>
              <a:t>  </a:t>
            </a:r>
            <a:r>
              <a:rPr lang="en-US" sz="2800" dirty="0" err="1"/>
              <a:t>nongina</a:t>
            </a:r>
            <a:r>
              <a:rPr lang="en-US" sz="2800" dirty="0"/>
              <a:t>     </a:t>
            </a:r>
            <a:r>
              <a:rPr lang="en-US" sz="2800" dirty="0" err="1"/>
              <a:t>aghi</a:t>
            </a:r>
            <a:r>
              <a:rPr lang="en-US" sz="2800" dirty="0"/>
              <a:t> </a:t>
            </a:r>
            <a:r>
              <a:rPr lang="en-US" sz="2800" dirty="0" err="1"/>
              <a:t>anna</a:t>
            </a:r>
            <a:r>
              <a:rPr lang="en-US" sz="2800" dirty="0" smtClean="0"/>
              <a:t>.</a:t>
            </a:r>
          </a:p>
          <a:p>
            <a:pPr marL="0" indent="0">
              <a:buNone/>
            </a:pPr>
            <a:endParaRPr lang="en-US" sz="2800" dirty="0"/>
          </a:p>
          <a:p>
            <a:pPr marL="0" indent="0">
              <a:buNone/>
            </a:pPr>
            <a:r>
              <a:rPr lang="en-US" sz="2800" b="1" dirty="0" err="1" smtClean="0"/>
              <a:t>Telei</a:t>
            </a:r>
            <a:r>
              <a:rPr lang="en-US" sz="2800" b="1" dirty="0" smtClean="0"/>
              <a:t> </a:t>
            </a:r>
            <a:r>
              <a:rPr lang="en-US" sz="2800" b="1" dirty="0"/>
              <a:t>of S. Bougainville</a:t>
            </a:r>
            <a:r>
              <a:rPr lang="en-US" sz="2800" dirty="0"/>
              <a:t>:	</a:t>
            </a:r>
            <a:r>
              <a:rPr lang="en-US" sz="2800" dirty="0" err="1" smtClean="0"/>
              <a:t>Nne</a:t>
            </a:r>
            <a:r>
              <a:rPr lang="en-US" sz="2800" dirty="0" smtClean="0"/>
              <a:t> </a:t>
            </a:r>
            <a:r>
              <a:rPr lang="en-US" sz="2800" dirty="0" err="1"/>
              <a:t>aposi</a:t>
            </a:r>
            <a:r>
              <a:rPr lang="en-US" sz="2800" dirty="0"/>
              <a:t>, </a:t>
            </a:r>
            <a:r>
              <a:rPr lang="en-US" sz="2800" dirty="0" err="1"/>
              <a:t>eguko</a:t>
            </a:r>
            <a:r>
              <a:rPr lang="en-US" sz="2800" dirty="0"/>
              <a:t> </a:t>
            </a:r>
            <a:r>
              <a:rPr lang="en-US" sz="2800" dirty="0" err="1"/>
              <a:t>nne</a:t>
            </a:r>
            <a:r>
              <a:rPr lang="en-US" sz="2800" dirty="0" smtClean="0"/>
              <a:t>.</a:t>
            </a:r>
          </a:p>
          <a:p>
            <a:pPr marL="0" indent="0">
              <a:buNone/>
            </a:pPr>
            <a:endParaRPr lang="en-US" sz="2800" dirty="0"/>
          </a:p>
          <a:p>
            <a:pPr marL="0" indent="0">
              <a:buNone/>
            </a:pPr>
            <a:r>
              <a:rPr lang="en-US" sz="2800" b="1" dirty="0" err="1"/>
              <a:t>Tolai</a:t>
            </a:r>
            <a:r>
              <a:rPr lang="en-US" sz="2800" dirty="0"/>
              <a:t>:		</a:t>
            </a:r>
            <a:r>
              <a:rPr lang="en-US" sz="2800" dirty="0" smtClean="0"/>
              <a:t>		</a:t>
            </a:r>
            <a:r>
              <a:rPr lang="en-US" sz="2800" dirty="0" err="1" smtClean="0"/>
              <a:t>Iau</a:t>
            </a:r>
            <a:r>
              <a:rPr lang="en-US" sz="2800" dirty="0" smtClean="0"/>
              <a:t> </a:t>
            </a:r>
            <a:r>
              <a:rPr lang="en-US" sz="2800" dirty="0" err="1"/>
              <a:t>nukia</a:t>
            </a:r>
            <a:r>
              <a:rPr lang="en-US" sz="2800" dirty="0"/>
              <a:t>, </a:t>
            </a:r>
            <a:r>
              <a:rPr lang="en-US" sz="2800" dirty="0" err="1"/>
              <a:t>ba</a:t>
            </a:r>
            <a:r>
              <a:rPr lang="en-US" sz="2800" dirty="0"/>
              <a:t> </a:t>
            </a:r>
            <a:r>
              <a:rPr lang="en-US" sz="2800" dirty="0" err="1"/>
              <a:t>iau</a:t>
            </a:r>
            <a:r>
              <a:rPr lang="en-US" sz="2800" dirty="0"/>
              <a:t> </a:t>
            </a:r>
            <a:r>
              <a:rPr lang="en-US" sz="2800" dirty="0" err="1"/>
              <a:t>iau</a:t>
            </a:r>
            <a:r>
              <a:rPr lang="en-US" sz="2800" dirty="0"/>
              <a:t>.</a:t>
            </a:r>
          </a:p>
          <a:p>
            <a:pPr marL="0" indent="0">
              <a:buNone/>
            </a:pPr>
            <a:endParaRPr lang="en-US" dirty="0"/>
          </a:p>
        </p:txBody>
      </p:sp>
    </p:spTree>
    <p:extLst>
      <p:ext uri="{BB962C8B-B14F-4D97-AF65-F5344CB8AC3E}">
        <p14:creationId xmlns:p14="http://schemas.microsoft.com/office/powerpoint/2010/main" val="3119846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raditional Arabic" pitchFamily="18" charset="-78"/>
                <a:cs typeface="Traditional Arabic" pitchFamily="18" charset="-78"/>
              </a:rPr>
              <a:t>Conclusion</a:t>
            </a:r>
            <a:endParaRPr lang="en-US" dirty="0">
              <a:solidFill>
                <a:schemeClr val="bg1"/>
              </a:solidFill>
              <a:latin typeface="Traditional Arabic" pitchFamily="18" charset="-78"/>
              <a:cs typeface="Traditional Arabic" pitchFamily="18" charset="-78"/>
            </a:endParaRPr>
          </a:p>
        </p:txBody>
      </p:sp>
      <p:sp>
        <p:nvSpPr>
          <p:cNvPr id="3" name="Content Placeholder 2"/>
          <p:cNvSpPr>
            <a:spLocks noGrp="1"/>
          </p:cNvSpPr>
          <p:nvPr>
            <p:ph sz="half" idx="1"/>
          </p:nvPr>
        </p:nvSpPr>
        <p:spPr/>
        <p:txBody>
          <a:bodyPr>
            <a:normAutofit fontScale="92500"/>
          </a:bodyPr>
          <a:lstStyle/>
          <a:p>
            <a:r>
              <a:rPr lang="en-US" b="1" dirty="0" smtClean="0">
                <a:solidFill>
                  <a:schemeClr val="bg1"/>
                </a:solidFill>
                <a:latin typeface="Traditional Arabic" pitchFamily="18" charset="-78"/>
                <a:cs typeface="Traditional Arabic" pitchFamily="18" charset="-78"/>
              </a:rPr>
              <a:t>Dialectics makes syntax easy &amp; fun, because it uses the natural way we think to discover the ‘mechanics’ of spinning complex meanings.</a:t>
            </a:r>
          </a:p>
          <a:p>
            <a:endParaRPr lang="en-US" b="1" dirty="0" smtClean="0">
              <a:solidFill>
                <a:schemeClr val="bg1"/>
              </a:solidFill>
              <a:latin typeface="Traditional Arabic" pitchFamily="18" charset="-78"/>
              <a:cs typeface="Traditional Arabic" pitchFamily="18" charset="-78"/>
            </a:endParaRPr>
          </a:p>
          <a:p>
            <a:r>
              <a:rPr lang="en-US" b="1" dirty="0" smtClean="0">
                <a:solidFill>
                  <a:schemeClr val="bg1"/>
                </a:solidFill>
                <a:latin typeface="Traditional Arabic" pitchFamily="18" charset="-78"/>
                <a:cs typeface="Traditional Arabic" pitchFamily="18" charset="-78"/>
              </a:rPr>
              <a:t>Because students enjoy g-</a:t>
            </a:r>
            <a:r>
              <a:rPr lang="en-US" b="1" dirty="0" err="1" smtClean="0">
                <a:solidFill>
                  <a:schemeClr val="bg1"/>
                </a:solidFill>
                <a:latin typeface="Traditional Arabic" pitchFamily="18" charset="-78"/>
                <a:cs typeface="Traditional Arabic" pitchFamily="18" charset="-78"/>
              </a:rPr>
              <a:t>nalysis</a:t>
            </a:r>
            <a:r>
              <a:rPr lang="en-US" b="1" dirty="0">
                <a:solidFill>
                  <a:schemeClr val="bg1"/>
                </a:solidFill>
                <a:latin typeface="Traditional Arabic" pitchFamily="18" charset="-78"/>
                <a:cs typeface="Traditional Arabic" pitchFamily="18" charset="-78"/>
              </a:rPr>
              <a:t>,</a:t>
            </a:r>
            <a:r>
              <a:rPr lang="en-US" b="1" dirty="0" smtClean="0">
                <a:solidFill>
                  <a:schemeClr val="bg1"/>
                </a:solidFill>
                <a:latin typeface="Traditional Arabic" pitchFamily="18" charset="-78"/>
                <a:cs typeface="Traditional Arabic" pitchFamily="18" charset="-78"/>
                <a:sym typeface="Wingdings" pitchFamily="2" charset="2"/>
              </a:rPr>
              <a:t> they become expert ‘web spinners.’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444706"/>
            <a:ext cx="4499992" cy="5296662"/>
          </a:xfrm>
        </p:spPr>
      </p:pic>
    </p:spTree>
    <p:extLst>
      <p:ext uri="{BB962C8B-B14F-4D97-AF65-F5344CB8AC3E}">
        <p14:creationId xmlns:p14="http://schemas.microsoft.com/office/powerpoint/2010/main" val="1635333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2060"/>
                </a:solidFill>
                <a:latin typeface="Traditional Arabic" pitchFamily="18" charset="-78"/>
                <a:cs typeface="Traditional Arabic" pitchFamily="18" charset="-78"/>
              </a:rPr>
              <a:t>References</a:t>
            </a:r>
          </a:p>
        </p:txBody>
      </p:sp>
      <p:sp>
        <p:nvSpPr>
          <p:cNvPr id="3" name="Content Placeholder 2"/>
          <p:cNvSpPr>
            <a:spLocks noGrp="1"/>
          </p:cNvSpPr>
          <p:nvPr>
            <p:ph idx="1"/>
          </p:nvPr>
        </p:nvSpPr>
        <p:spPr>
          <a:xfrm>
            <a:off x="179512" y="1052736"/>
            <a:ext cx="8784976" cy="5805264"/>
          </a:xfrm>
        </p:spPr>
        <p:txBody>
          <a:bodyPr>
            <a:normAutofit lnSpcReduction="10000"/>
          </a:bodyPr>
          <a:lstStyle/>
          <a:p>
            <a:pPr marL="0" indent="0">
              <a:buNone/>
            </a:pPr>
            <a:r>
              <a:rPr lang="en-US" sz="2000" dirty="0" err="1">
                <a:solidFill>
                  <a:srgbClr val="002060"/>
                </a:solidFill>
                <a:latin typeface="Traditional Arabic" pitchFamily="18" charset="-78"/>
                <a:cs typeface="Traditional Arabic" pitchFamily="18" charset="-78"/>
              </a:rPr>
              <a:t>Tallerman</a:t>
            </a:r>
            <a:r>
              <a:rPr lang="en-US" sz="2000" dirty="0">
                <a:solidFill>
                  <a:srgbClr val="002060"/>
                </a:solidFill>
                <a:latin typeface="Traditional Arabic" pitchFamily="18" charset="-78"/>
                <a:cs typeface="Traditional Arabic" pitchFamily="18" charset="-78"/>
              </a:rPr>
              <a:t>, Maggie. 1998. Understanding Syntax</a:t>
            </a:r>
            <a:r>
              <a:rPr lang="en-US" sz="2000" dirty="0" smtClean="0">
                <a:solidFill>
                  <a:srgbClr val="002060"/>
                </a:solidFill>
                <a:latin typeface="Traditional Arabic" pitchFamily="18" charset="-78"/>
                <a:cs typeface="Traditional Arabic" pitchFamily="18" charset="-78"/>
              </a:rPr>
              <a:t>. Oxford University Press.</a:t>
            </a:r>
          </a:p>
          <a:p>
            <a:pPr marL="0" indent="0">
              <a:buNone/>
            </a:pPr>
            <a:r>
              <a:rPr lang="en-US" sz="2000" dirty="0">
                <a:solidFill>
                  <a:srgbClr val="002060"/>
                </a:solidFill>
                <a:latin typeface="Traditional Arabic" pitchFamily="18" charset="-78"/>
                <a:cs typeface="Traditional Arabic" pitchFamily="18" charset="-78"/>
              </a:rPr>
              <a:t>René van den Berg &amp; Robert L. </a:t>
            </a:r>
            <a:r>
              <a:rPr lang="en-US" sz="2000" dirty="0" err="1" smtClean="0">
                <a:solidFill>
                  <a:srgbClr val="002060"/>
                </a:solidFill>
                <a:latin typeface="Traditional Arabic" pitchFamily="18" charset="-78"/>
                <a:cs typeface="Traditional Arabic" pitchFamily="18" charset="-78"/>
              </a:rPr>
              <a:t>Busenitz</a:t>
            </a:r>
            <a:r>
              <a:rPr lang="en-US" sz="2000" dirty="0" smtClean="0">
                <a:solidFill>
                  <a:srgbClr val="00206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2012. Grammar of </a:t>
            </a:r>
            <a:r>
              <a:rPr lang="en-US" sz="2000" dirty="0" err="1">
                <a:solidFill>
                  <a:srgbClr val="002060"/>
                </a:solidFill>
                <a:latin typeface="Traditional Arabic" pitchFamily="18" charset="-78"/>
                <a:cs typeface="Traditional Arabic" pitchFamily="18" charset="-78"/>
              </a:rPr>
              <a:t>Balantak</a:t>
            </a:r>
            <a:r>
              <a:rPr lang="en-US" sz="2000" dirty="0">
                <a:solidFill>
                  <a:srgbClr val="002060"/>
                </a:solidFill>
                <a:latin typeface="Traditional Arabic" pitchFamily="18" charset="-78"/>
                <a:cs typeface="Traditional Arabic" pitchFamily="18" charset="-78"/>
              </a:rPr>
              <a:t>, a language </a:t>
            </a:r>
            <a:r>
              <a:rPr lang="en-US" sz="2000" dirty="0" smtClean="0">
                <a:solidFill>
                  <a:srgbClr val="002060"/>
                </a:solidFill>
                <a:latin typeface="Traditional Arabic" pitchFamily="18" charset="-78"/>
                <a:cs typeface="Traditional Arabic" pitchFamily="18" charset="-78"/>
              </a:rPr>
              <a:t>	of </a:t>
            </a:r>
            <a:r>
              <a:rPr lang="en-US" sz="2000" dirty="0">
                <a:solidFill>
                  <a:srgbClr val="002060"/>
                </a:solidFill>
                <a:latin typeface="Traditional Arabic" pitchFamily="18" charset="-78"/>
                <a:cs typeface="Traditional Arabic" pitchFamily="18" charset="-78"/>
              </a:rPr>
              <a:t>Eastern </a:t>
            </a:r>
            <a:r>
              <a:rPr lang="en-US" sz="2000" dirty="0" smtClean="0">
                <a:solidFill>
                  <a:srgbClr val="002060"/>
                </a:solidFill>
                <a:latin typeface="Traditional Arabic" pitchFamily="18" charset="-78"/>
                <a:cs typeface="Traditional Arabic" pitchFamily="18" charset="-78"/>
              </a:rPr>
              <a:t>Sulawesi. SIL</a:t>
            </a:r>
            <a:r>
              <a:rPr lang="en-US" sz="2000" dirty="0">
                <a:solidFill>
                  <a:srgbClr val="002060"/>
                </a:solidFill>
                <a:latin typeface="Traditional Arabic" pitchFamily="18" charset="-78"/>
                <a:cs typeface="Traditional Arabic" pitchFamily="18" charset="-78"/>
              </a:rPr>
              <a:t>.</a:t>
            </a:r>
          </a:p>
          <a:p>
            <a:pPr marL="0" indent="0">
              <a:buNone/>
            </a:pPr>
            <a:r>
              <a:rPr lang="en-US" sz="2000" dirty="0">
                <a:solidFill>
                  <a:srgbClr val="002060"/>
                </a:solidFill>
                <a:latin typeface="Traditional Arabic" pitchFamily="18" charset="-78"/>
                <a:cs typeface="Traditional Arabic" pitchFamily="18" charset="-78"/>
              </a:rPr>
              <a:t>Hume, David. </a:t>
            </a:r>
            <a:r>
              <a:rPr lang="en-US" sz="2000" dirty="0" smtClean="0">
                <a:solidFill>
                  <a:srgbClr val="002060"/>
                </a:solidFill>
                <a:latin typeface="Traditional Arabic" pitchFamily="18" charset="-78"/>
                <a:cs typeface="Traditional Arabic" pitchFamily="18" charset="-78"/>
              </a:rPr>
              <a:t>An </a:t>
            </a:r>
            <a:r>
              <a:rPr lang="en-US" sz="2000" dirty="0">
                <a:solidFill>
                  <a:srgbClr val="002060"/>
                </a:solidFill>
                <a:latin typeface="Traditional Arabic" pitchFamily="18" charset="-78"/>
                <a:cs typeface="Traditional Arabic" pitchFamily="18" charset="-78"/>
              </a:rPr>
              <a:t>Enquiry Concerning Human Understanding, Section III – Of the </a:t>
            </a:r>
            <a:r>
              <a:rPr lang="en-US" sz="2000" dirty="0" smtClean="0">
                <a:solidFill>
                  <a:srgbClr val="002060"/>
                </a:solidFill>
                <a:latin typeface="Traditional Arabic" pitchFamily="18" charset="-78"/>
                <a:cs typeface="Traditional Arabic" pitchFamily="18" charset="-78"/>
              </a:rPr>
              <a:t>	Association </a:t>
            </a:r>
            <a:r>
              <a:rPr lang="en-US" sz="2000" dirty="0">
                <a:solidFill>
                  <a:srgbClr val="002060"/>
                </a:solidFill>
                <a:latin typeface="Traditional Arabic" pitchFamily="18" charset="-78"/>
                <a:cs typeface="Traditional Arabic" pitchFamily="18" charset="-78"/>
              </a:rPr>
              <a:t>of Ideas. http://18th.eserver.org/hume-enquiry.html  </a:t>
            </a:r>
            <a:r>
              <a:rPr lang="en-US" sz="2000" dirty="0" smtClean="0">
                <a:solidFill>
                  <a:srgbClr val="00206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29/07/2009</a:t>
            </a:r>
            <a:r>
              <a:rPr lang="en-US" sz="2000" dirty="0" smtClean="0">
                <a:solidFill>
                  <a:srgbClr val="002060"/>
                </a:solidFill>
                <a:latin typeface="Traditional Arabic" pitchFamily="18" charset="-78"/>
                <a:cs typeface="Traditional Arabic" pitchFamily="18" charset="-78"/>
              </a:rPr>
              <a:t>)</a:t>
            </a:r>
          </a:p>
          <a:p>
            <a:pPr marL="0" indent="0">
              <a:buNone/>
            </a:pPr>
            <a:r>
              <a:rPr lang="en-US" sz="2000" dirty="0" err="1" smtClean="0">
                <a:solidFill>
                  <a:srgbClr val="002060"/>
                </a:solidFill>
                <a:latin typeface="Traditional Arabic" pitchFamily="18" charset="-78"/>
                <a:cs typeface="Traditional Arabic" pitchFamily="18" charset="-78"/>
              </a:rPr>
              <a:t>Vygotsky</a:t>
            </a:r>
            <a:r>
              <a:rPr lang="en-US" sz="2000" dirty="0" smtClean="0">
                <a:solidFill>
                  <a:srgbClr val="002060"/>
                </a:solidFill>
                <a:latin typeface="Traditional Arabic" pitchFamily="18" charset="-78"/>
                <a:cs typeface="Traditional Arabic" pitchFamily="18" charset="-78"/>
              </a:rPr>
              <a:t>, Lev. 1986. </a:t>
            </a:r>
            <a:r>
              <a:rPr lang="en-US" sz="2000" dirty="0">
                <a:solidFill>
                  <a:srgbClr val="002060"/>
                </a:solidFill>
                <a:latin typeface="Traditional Arabic" pitchFamily="18" charset="-78"/>
                <a:cs typeface="Traditional Arabic" pitchFamily="18" charset="-78"/>
              </a:rPr>
              <a:t>Thought and Language, trans. Alex </a:t>
            </a:r>
            <a:r>
              <a:rPr lang="en-US" sz="2000" dirty="0" err="1">
                <a:solidFill>
                  <a:srgbClr val="002060"/>
                </a:solidFill>
                <a:latin typeface="Traditional Arabic" pitchFamily="18" charset="-78"/>
                <a:cs typeface="Traditional Arabic" pitchFamily="18" charset="-78"/>
              </a:rPr>
              <a:t>Kazulin</a:t>
            </a:r>
            <a:r>
              <a:rPr lang="en-US" sz="2000" dirty="0">
                <a:solidFill>
                  <a:srgbClr val="002060"/>
                </a:solidFill>
                <a:latin typeface="Traditional Arabic" pitchFamily="18" charset="-78"/>
                <a:cs typeface="Traditional Arabic" pitchFamily="18" charset="-78"/>
              </a:rPr>
              <a:t>. The MIT Press, </a:t>
            </a:r>
            <a:r>
              <a:rPr lang="en-US" sz="2000" dirty="0" smtClean="0">
                <a:solidFill>
                  <a:srgbClr val="002060"/>
                </a:solidFill>
                <a:latin typeface="Traditional Arabic" pitchFamily="18" charset="-78"/>
                <a:cs typeface="Traditional Arabic" pitchFamily="18" charset="-78"/>
              </a:rPr>
              <a:t>	Massachusetts</a:t>
            </a:r>
            <a:r>
              <a:rPr lang="en-US" sz="2000" dirty="0">
                <a:solidFill>
                  <a:srgbClr val="002060"/>
                </a:solidFill>
                <a:latin typeface="Traditional Arabic" pitchFamily="18" charset="-78"/>
                <a:cs typeface="Traditional Arabic" pitchFamily="18" charset="-78"/>
              </a:rPr>
              <a:t>.</a:t>
            </a: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Olga. The Webs of Significance: Lectures in Language, Culture &amp; History 	(2004-2011). University of Papua New Guinea. ISBN: 978-9980-84-913-7</a:t>
            </a:r>
          </a:p>
          <a:p>
            <a:pPr marL="0" indent="0">
              <a:buNone/>
            </a:pPr>
            <a:r>
              <a:rPr lang="en-US" sz="2000" dirty="0">
                <a:solidFill>
                  <a:srgbClr val="002060"/>
                </a:solidFill>
                <a:latin typeface="Traditional Arabic" pitchFamily="18" charset="-78"/>
                <a:cs typeface="Traditional Arabic" pitchFamily="18" charset="-78"/>
              </a:rPr>
              <a:t>Temple, Olga. 2011. </a:t>
            </a:r>
            <a:r>
              <a:rPr lang="en-US" sz="2000" dirty="0" err="1">
                <a:solidFill>
                  <a:srgbClr val="002060"/>
                </a:solidFill>
                <a:latin typeface="Traditional Arabic" pitchFamily="18" charset="-78"/>
                <a:cs typeface="Traditional Arabic" pitchFamily="18" charset="-78"/>
              </a:rPr>
              <a:t>Genesutra</a:t>
            </a:r>
            <a:r>
              <a:rPr lang="en-US" sz="2000" dirty="0">
                <a:solidFill>
                  <a:srgbClr val="002060"/>
                </a:solidFill>
                <a:latin typeface="Traditional Arabic" pitchFamily="18" charset="-78"/>
                <a:cs typeface="Traditional Arabic" pitchFamily="18" charset="-78"/>
              </a:rPr>
              <a:t>: a Course in Dialectical Linguistics. UPNG </a:t>
            </a:r>
            <a:r>
              <a:rPr lang="en-US" sz="2000" dirty="0" smtClean="0">
                <a:solidFill>
                  <a:srgbClr val="002060"/>
                </a:solidFill>
                <a:latin typeface="Traditional Arabic" pitchFamily="18" charset="-78"/>
                <a:cs typeface="Traditional Arabic" pitchFamily="18" charset="-78"/>
              </a:rPr>
              <a:t>	University Press</a:t>
            </a:r>
            <a:r>
              <a:rPr lang="en-US" sz="2000" dirty="0">
                <a:solidFill>
                  <a:srgbClr val="002060"/>
                </a:solidFill>
                <a:latin typeface="Traditional Arabic" pitchFamily="18" charset="-78"/>
                <a:cs typeface="Traditional Arabic" pitchFamily="18" charset="-78"/>
              </a:rPr>
              <a:t>. ISBN: 978-9980-84-910-6</a:t>
            </a: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Olga. </a:t>
            </a:r>
            <a:r>
              <a:rPr lang="en-US" sz="2000" dirty="0">
                <a:solidFill>
                  <a:srgbClr val="002060"/>
                </a:solidFill>
                <a:latin typeface="Traditional Arabic" pitchFamily="18" charset="-78"/>
                <a:cs typeface="Traditional Arabic" pitchFamily="18" charset="-78"/>
              </a:rPr>
              <a:t>Language: captured ‘live’ through the lens of dialectics. </a:t>
            </a:r>
            <a:r>
              <a:rPr lang="en-US" sz="2000" dirty="0" smtClean="0">
                <a:solidFill>
                  <a:srgbClr val="002060"/>
                </a:solidFill>
                <a:latin typeface="Traditional Arabic" pitchFamily="18" charset="-78"/>
                <a:cs typeface="Traditional Arabic" pitchFamily="18" charset="-78"/>
              </a:rPr>
              <a:t>LLM, </a:t>
            </a:r>
            <a:r>
              <a:rPr lang="en-US" sz="2000" dirty="0">
                <a:solidFill>
                  <a:srgbClr val="002060"/>
                </a:solidFill>
                <a:latin typeface="Traditional Arabic" pitchFamily="18" charset="-78"/>
                <a:cs typeface="Traditional Arabic" pitchFamily="18" charset="-78"/>
              </a:rPr>
              <a:t>Vol. 29, </a:t>
            </a:r>
            <a:r>
              <a:rPr lang="en-US" sz="2000" dirty="0" smtClean="0">
                <a:solidFill>
                  <a:srgbClr val="002060"/>
                </a:solidFill>
                <a:latin typeface="Traditional Arabic" pitchFamily="18" charset="-78"/>
                <a:cs typeface="Traditional Arabic" pitchFamily="18" charset="-78"/>
              </a:rPr>
              <a:t>	2011. </a:t>
            </a:r>
            <a:r>
              <a:rPr lang="en-US" sz="2000" dirty="0" smtClean="0">
                <a:solidFill>
                  <a:srgbClr val="002060"/>
                </a:solidFill>
                <a:latin typeface="Traditional Arabic" pitchFamily="18" charset="-78"/>
                <a:cs typeface="Traditional Arabic" pitchFamily="18" charset="-78"/>
                <a:hlinkClick r:id="rId2"/>
              </a:rPr>
              <a:t>www.langlxmelanesia.com</a:t>
            </a:r>
            <a:endParaRPr lang="en-US" sz="2000" dirty="0" smtClean="0">
              <a:solidFill>
                <a:srgbClr val="002060"/>
              </a:solidFill>
              <a:latin typeface="Traditional Arabic" pitchFamily="18" charset="-78"/>
              <a:cs typeface="Traditional Arabic" pitchFamily="18" charset="-78"/>
            </a:endParaRP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Olga. </a:t>
            </a:r>
            <a:r>
              <a:rPr lang="en-US" sz="2000" dirty="0">
                <a:solidFill>
                  <a:srgbClr val="002060"/>
                </a:solidFill>
                <a:latin typeface="Traditional Arabic" pitchFamily="18" charset="-78"/>
                <a:cs typeface="Traditional Arabic" pitchFamily="18" charset="-78"/>
              </a:rPr>
              <a:t>The Rational Language Mechanism: Key to Understanding Syntax. </a:t>
            </a:r>
            <a:r>
              <a:rPr lang="en-US" sz="2000" dirty="0" smtClean="0">
                <a:solidFill>
                  <a:srgbClr val="002060"/>
                </a:solidFill>
                <a:latin typeface="Traditional Arabic" pitchFamily="18" charset="-78"/>
                <a:cs typeface="Traditional Arabic" pitchFamily="18" charset="-78"/>
              </a:rPr>
              <a:t>	Journal </a:t>
            </a:r>
            <a:r>
              <a:rPr lang="en-US" sz="2000" dirty="0">
                <a:solidFill>
                  <a:srgbClr val="002060"/>
                </a:solidFill>
                <a:latin typeface="Traditional Arabic" pitchFamily="18" charset="-78"/>
                <a:cs typeface="Traditional Arabic" pitchFamily="18" charset="-78"/>
              </a:rPr>
              <a:t>of English Studies, Vol. 1, </a:t>
            </a:r>
            <a:r>
              <a:rPr lang="en-US" sz="2000" dirty="0" smtClean="0">
                <a:solidFill>
                  <a:srgbClr val="002060"/>
                </a:solidFill>
                <a:latin typeface="Traditional Arabic" pitchFamily="18" charset="-78"/>
                <a:cs typeface="Traditional Arabic" pitchFamily="18" charset="-78"/>
              </a:rPr>
              <a:t>2009.</a:t>
            </a: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Olga. </a:t>
            </a:r>
            <a:r>
              <a:rPr lang="en-US" sz="2000" dirty="0">
                <a:solidFill>
                  <a:srgbClr val="002060"/>
                </a:solidFill>
                <a:latin typeface="Traditional Arabic" pitchFamily="18" charset="-78"/>
                <a:cs typeface="Traditional Arabic" pitchFamily="18" charset="-78"/>
              </a:rPr>
              <a:t>Limitations of Arbitrariness. The South Pacific Journal of Philosophy, </a:t>
            </a:r>
            <a:r>
              <a:rPr lang="en-US" sz="2000" dirty="0" smtClean="0">
                <a:solidFill>
                  <a:srgbClr val="002060"/>
                </a:solidFill>
                <a:latin typeface="Traditional Arabic" pitchFamily="18" charset="-78"/>
                <a:cs typeface="Traditional Arabic" pitchFamily="18" charset="-78"/>
              </a:rPr>
              <a:t>	Vol</a:t>
            </a:r>
            <a:r>
              <a:rPr lang="en-US" sz="2000" dirty="0">
                <a:solidFill>
                  <a:srgbClr val="002060"/>
                </a:solidFill>
                <a:latin typeface="Traditional Arabic" pitchFamily="18" charset="-78"/>
                <a:cs typeface="Traditional Arabic" pitchFamily="18" charset="-78"/>
              </a:rPr>
              <a:t>. 10, </a:t>
            </a:r>
            <a:r>
              <a:rPr lang="en-US" sz="2000" dirty="0" smtClean="0">
                <a:solidFill>
                  <a:srgbClr val="002060"/>
                </a:solidFill>
                <a:latin typeface="Traditional Arabic" pitchFamily="18" charset="-78"/>
                <a:cs typeface="Traditional Arabic" pitchFamily="18" charset="-78"/>
              </a:rPr>
              <a:t>2008-2009</a:t>
            </a:r>
          </a:p>
          <a:p>
            <a:pPr marL="0" indent="0">
              <a:buNone/>
            </a:pPr>
            <a:endParaRPr lang="en-US" dirty="0"/>
          </a:p>
        </p:txBody>
      </p:sp>
    </p:spTree>
    <p:extLst>
      <p:ext uri="{BB962C8B-B14F-4D97-AF65-F5344CB8AC3E}">
        <p14:creationId xmlns:p14="http://schemas.microsoft.com/office/powerpoint/2010/main" val="103757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988840"/>
          </a:xfrm>
        </p:spPr>
        <p:txBody>
          <a:bodyPr>
            <a:noAutofit/>
          </a:bodyPr>
          <a:lstStyle/>
          <a:p>
            <a:pPr algn="r"/>
            <a:r>
              <a:rPr lang="en-US" sz="2800" b="1" dirty="0" smtClean="0">
                <a:latin typeface="Traditional Arabic" pitchFamily="18" charset="-78"/>
                <a:cs typeface="Traditional Arabic" pitchFamily="18" charset="-78"/>
              </a:rPr>
              <a:t>The zoom lens of </a:t>
            </a:r>
            <a:r>
              <a:rPr lang="en-US" sz="2800" b="1" dirty="0" smtClean="0">
                <a:solidFill>
                  <a:srgbClr val="CC0000"/>
                </a:solidFill>
                <a:latin typeface="Traditional Arabic" pitchFamily="18" charset="-78"/>
                <a:cs typeface="Traditional Arabic" pitchFamily="18" charset="-78"/>
              </a:rPr>
              <a:t>analysis</a:t>
            </a:r>
            <a:r>
              <a:rPr lang="en-US" sz="2800" dirty="0" smtClean="0">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focuses on </a:t>
            </a:r>
            <a:r>
              <a:rPr lang="en-US" sz="2800" b="1" i="1" dirty="0" smtClean="0">
                <a:latin typeface="Traditional Arabic" pitchFamily="18" charset="-78"/>
                <a:cs typeface="Traditional Arabic" pitchFamily="18" charset="-78"/>
              </a:rPr>
              <a:t>parts</a:t>
            </a:r>
            <a:r>
              <a:rPr lang="en-US" sz="2800" b="1" dirty="0" smtClean="0">
                <a:latin typeface="Traditional Arabic" pitchFamily="18" charset="-78"/>
                <a:cs typeface="Traditional Arabic" pitchFamily="18" charset="-78"/>
              </a:rPr>
              <a:t> </a:t>
            </a:r>
            <a:r>
              <a:rPr lang="en-US" sz="2800" b="1" dirty="0">
                <a:latin typeface="Traditional Arabic" pitchFamily="18" charset="-78"/>
                <a:cs typeface="Traditional Arabic" pitchFamily="18" charset="-78"/>
              </a:rPr>
              <a:t>of the whole, </a:t>
            </a:r>
            <a:r>
              <a:rPr lang="en-US" sz="2800" b="1" dirty="0" smtClean="0">
                <a:latin typeface="Traditional Arabic" pitchFamily="18" charset="-78"/>
                <a:cs typeface="Traditional Arabic" pitchFamily="18" charset="-78"/>
              </a:rPr>
              <a:t/>
            </a:r>
            <a:br>
              <a:rPr lang="en-US" sz="2800" b="1" dirty="0" smtClean="0">
                <a:latin typeface="Traditional Arabic" pitchFamily="18" charset="-78"/>
                <a:cs typeface="Traditional Arabic" pitchFamily="18" charset="-78"/>
              </a:rPr>
            </a:br>
            <a:r>
              <a:rPr lang="en-US" sz="2800" b="1" dirty="0" smtClean="0">
                <a:latin typeface="Traditional Arabic" pitchFamily="18" charset="-78"/>
                <a:cs typeface="Traditional Arabic" pitchFamily="18" charset="-78"/>
              </a:rPr>
              <a:t>fixed and isolated from the whole:</a:t>
            </a:r>
            <a:r>
              <a:rPr lang="en-US" sz="1200" b="1" dirty="0" smtClean="0">
                <a:latin typeface="Traditional Arabic" pitchFamily="18" charset="-78"/>
                <a:cs typeface="Traditional Arabic" pitchFamily="18" charset="-78"/>
              </a:rPr>
              <a:t> </a:t>
            </a:r>
            <a:r>
              <a:rPr lang="en-US" sz="1200" b="1" dirty="0">
                <a:latin typeface="Traditional Arabic" pitchFamily="18" charset="-78"/>
                <a:cs typeface="Traditional Arabic" pitchFamily="18" charset="-78"/>
              </a:rPr>
              <a:t/>
            </a:r>
            <a:br>
              <a:rPr lang="en-US" sz="1200" b="1" dirty="0">
                <a:latin typeface="Traditional Arabic" pitchFamily="18" charset="-78"/>
                <a:cs typeface="Traditional Arabic" pitchFamily="18" charset="-78"/>
              </a:rPr>
            </a:br>
            <a:r>
              <a:rPr lang="en-US" sz="1600" b="1" dirty="0">
                <a:latin typeface="Traditional Arabic" pitchFamily="18" charset="-78"/>
                <a:cs typeface="Traditional Arabic" pitchFamily="18" charset="-78"/>
              </a:rPr>
              <a:t>White-beaked dolphin skeleton</a:t>
            </a:r>
            <a:r>
              <a:rPr lang="en-US" sz="1600" dirty="0">
                <a:latin typeface="Traditional Arabic" pitchFamily="18" charset="-78"/>
                <a:cs typeface="Traditional Arabic" pitchFamily="18" charset="-78"/>
              </a:rPr>
              <a:t>. Source: </a:t>
            </a:r>
            <a:r>
              <a:rPr lang="en-US" sz="1600" dirty="0" err="1">
                <a:latin typeface="Traditional Arabic" pitchFamily="18" charset="-78"/>
                <a:cs typeface="Traditional Arabic" pitchFamily="18" charset="-78"/>
              </a:rPr>
              <a:t>Zoologischen</a:t>
            </a:r>
            <a:r>
              <a:rPr lang="en-US" sz="1600" dirty="0">
                <a:latin typeface="Traditional Arabic" pitchFamily="18" charset="-78"/>
                <a:cs typeface="Traditional Arabic" pitchFamily="18" charset="-78"/>
              </a:rPr>
              <a:t> Museum Hamburg/Soebeeoearth.org</a:t>
            </a:r>
          </a:p>
        </p:txBody>
      </p:sp>
      <p:sp>
        <p:nvSpPr>
          <p:cNvPr id="3" name="Content Placeholder 2"/>
          <p:cNvSpPr>
            <a:spLocks noGrp="1"/>
          </p:cNvSpPr>
          <p:nvPr>
            <p:ph idx="1"/>
          </p:nvPr>
        </p:nvSpPr>
        <p:spPr>
          <a:xfrm>
            <a:off x="6594" y="2028824"/>
            <a:ext cx="9137406" cy="4097339"/>
          </a:xfrm>
        </p:spPr>
        <p:txBody>
          <a:bodyPr/>
          <a:lstStyle/>
          <a:p>
            <a:pPr marL="0" indent="0">
              <a:buNone/>
            </a:pPr>
            <a:endParaRPr lang="en-US" dirty="0"/>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28923"/>
          <a:stretch/>
        </p:blipFill>
        <p:spPr bwMode="auto">
          <a:xfrm>
            <a:off x="0" y="1628800"/>
            <a:ext cx="914399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877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tint val="66000"/>
                <a:satMod val="160000"/>
              </a:schemeClr>
            </a:gs>
            <a:gs pos="50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Traditional Arabic" pitchFamily="18" charset="-78"/>
                <a:cs typeface="Traditional Arabic" pitchFamily="18" charset="-78"/>
              </a:rPr>
              <a:t>In the process of cognition,</a:t>
            </a:r>
            <a:endParaRPr lang="en-US"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600200"/>
            <a:ext cx="8291264" cy="4853136"/>
          </a:xfrm>
        </p:spPr>
        <p:txBody>
          <a:bodyPr>
            <a:normAutofit/>
          </a:bodyPr>
          <a:lstStyle/>
          <a:p>
            <a:pPr marL="0" indent="0" algn="ctr">
              <a:buNone/>
            </a:pPr>
            <a:r>
              <a:rPr lang="en-US" dirty="0" smtClean="0">
                <a:solidFill>
                  <a:srgbClr val="002060"/>
                </a:solidFill>
                <a:latin typeface="Traditional Arabic" pitchFamily="18" charset="-78"/>
                <a:cs typeface="Traditional Arabic" pitchFamily="18" charset="-78"/>
              </a:rPr>
              <a:t>the focus of our Mind’s Eye constantly </a:t>
            </a:r>
          </a:p>
          <a:p>
            <a:pPr marL="0" indent="0" algn="ctr">
              <a:buNone/>
            </a:pPr>
            <a:r>
              <a:rPr lang="en-US" dirty="0" smtClean="0">
                <a:solidFill>
                  <a:srgbClr val="002060"/>
                </a:solidFill>
                <a:latin typeface="Traditional Arabic" pitchFamily="18" charset="-78"/>
                <a:cs typeface="Traditional Arabic" pitchFamily="18" charset="-78"/>
              </a:rPr>
              <a:t>zooms </a:t>
            </a:r>
            <a:r>
              <a:rPr lang="en-US" b="1" dirty="0" smtClean="0">
                <a:solidFill>
                  <a:srgbClr val="C00000"/>
                </a:solidFill>
                <a:latin typeface="Traditional Arabic" pitchFamily="18" charset="-78"/>
                <a:cs typeface="Traditional Arabic" pitchFamily="18" charset="-78"/>
              </a:rPr>
              <a:t>in</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&amp;</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out</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WA</a:t>
            </a:r>
            <a:r>
              <a:rPr lang="en-US" dirty="0" smtClean="0">
                <a:solidFill>
                  <a:srgbClr val="002060"/>
                </a:solidFill>
                <a:latin typeface="Traditional Arabic" pitchFamily="18" charset="-78"/>
                <a:cs typeface="Traditional Arabic" pitchFamily="18" charset="-78"/>
              </a:rPr>
              <a:t>             </a:t>
            </a:r>
            <a:r>
              <a:rPr lang="en-US" b="1" dirty="0" smtClean="0">
                <a:solidFill>
                  <a:srgbClr val="C00000"/>
                </a:solidFill>
                <a:latin typeface="Traditional Arabic" pitchFamily="18" charset="-78"/>
                <a:cs typeface="Traditional Arabic" pitchFamily="18" charset="-78"/>
              </a:rPr>
              <a:t>close-up</a:t>
            </a:r>
            <a:r>
              <a:rPr lang="en-US" dirty="0" smtClean="0">
                <a:solidFill>
                  <a:srgbClr val="002060"/>
                </a:solidFill>
                <a:latin typeface="Traditional Arabic" pitchFamily="18" charset="-78"/>
                <a:cs typeface="Traditional Arabic" pitchFamily="18" charset="-78"/>
              </a:rPr>
              <a:t>]:</a:t>
            </a:r>
          </a:p>
          <a:p>
            <a:pPr marL="0" indent="0">
              <a:buNone/>
            </a:pPr>
            <a:endParaRPr lang="en-US" dirty="0" smtClean="0">
              <a:solidFill>
                <a:srgbClr val="002060"/>
              </a:solidFill>
              <a:latin typeface="Traditional Arabic" pitchFamily="18" charset="-78"/>
              <a:cs typeface="Traditional Arabic" pitchFamily="18" charset="-78"/>
            </a:endParaRPr>
          </a:p>
          <a:p>
            <a:pPr marL="0" indent="0">
              <a:buNone/>
            </a:pPr>
            <a:r>
              <a:rPr lang="en-US" sz="2800" b="1" dirty="0" smtClean="0">
                <a:solidFill>
                  <a:srgbClr val="002060"/>
                </a:solidFill>
                <a:latin typeface="Traditional Arabic" pitchFamily="18" charset="-78"/>
                <a:cs typeface="Traditional Arabic" pitchFamily="18" charset="-78"/>
              </a:rPr>
              <a:t>In </a:t>
            </a:r>
            <a:r>
              <a:rPr lang="en-US" sz="2800" b="1" dirty="0">
                <a:solidFill>
                  <a:srgbClr val="002060"/>
                </a:solidFill>
                <a:latin typeface="Traditional Arabic" pitchFamily="18" charset="-78"/>
                <a:cs typeface="Traditional Arabic" pitchFamily="18" charset="-78"/>
              </a:rPr>
              <a:t>order to form a concept, we must be able not only to connect, but also to abstract, to single out characteristic elements, and to view them separately from the ‘totality of the concrete experience in which they are embedded</a:t>
            </a:r>
            <a:r>
              <a:rPr lang="en-US" sz="2800" b="1" dirty="0" smtClean="0">
                <a:solidFill>
                  <a:srgbClr val="002060"/>
                </a:solidFill>
                <a:latin typeface="Traditional Arabic" pitchFamily="18" charset="-78"/>
                <a:cs typeface="Traditional Arabic" pitchFamily="18" charset="-78"/>
              </a:rPr>
              <a:t>.’ </a:t>
            </a:r>
            <a:endParaRPr lang="en-US" sz="2800" b="1" dirty="0">
              <a:solidFill>
                <a:srgbClr val="002060"/>
              </a:solidFill>
              <a:latin typeface="Traditional Arabic" pitchFamily="18" charset="-78"/>
              <a:cs typeface="Traditional Arabic" pitchFamily="18" charset="-78"/>
            </a:endParaRPr>
          </a:p>
          <a:p>
            <a:pPr marL="0" indent="0" algn="r">
              <a:buNone/>
            </a:pPr>
            <a:r>
              <a:rPr lang="en-US" sz="1800" dirty="0" err="1">
                <a:solidFill>
                  <a:srgbClr val="002060"/>
                </a:solidFill>
                <a:latin typeface="Traditional Arabic" pitchFamily="18" charset="-78"/>
                <a:cs typeface="Traditional Arabic" pitchFamily="18" charset="-78"/>
              </a:rPr>
              <a:t>Vygotsky</a:t>
            </a:r>
            <a:r>
              <a:rPr lang="en-US" sz="1800" dirty="0">
                <a:solidFill>
                  <a:srgbClr val="002060"/>
                </a:solidFill>
                <a:latin typeface="Traditional Arabic" pitchFamily="18" charset="-78"/>
                <a:cs typeface="Traditional Arabic" pitchFamily="18" charset="-78"/>
              </a:rPr>
              <a:t>: 1934 </a:t>
            </a:r>
          </a:p>
          <a:p>
            <a:pPr marL="0" indent="0">
              <a:buNone/>
            </a:pPr>
            <a:endParaRPr lang="en-US" dirty="0">
              <a:solidFill>
                <a:srgbClr val="002060"/>
              </a:solidFill>
              <a:latin typeface="Traditional Arabic" pitchFamily="18" charset="-78"/>
              <a:cs typeface="Traditional Arabic" pitchFamily="18" charset="-78"/>
            </a:endParaRPr>
          </a:p>
        </p:txBody>
      </p:sp>
      <p:sp>
        <p:nvSpPr>
          <p:cNvPr id="4" name="Left-Right Arrow 3"/>
          <p:cNvSpPr/>
          <p:nvPr/>
        </p:nvSpPr>
        <p:spPr>
          <a:xfrm>
            <a:off x="4932040" y="2276872"/>
            <a:ext cx="1080120" cy="288032"/>
          </a:xfrm>
          <a:prstGeom prst="leftRightArrow">
            <a:avLst/>
          </a:prstGeom>
          <a:gradFill flip="none" rotWithShape="1">
            <a:gsLst>
              <a:gs pos="100000">
                <a:srgbClr val="C00000"/>
              </a:gs>
              <a:gs pos="50000">
                <a:schemeClr val="accent1">
                  <a:tint val="44500"/>
                  <a:satMod val="160000"/>
                </a:schemeClr>
              </a:gs>
              <a:gs pos="0">
                <a:schemeClr val="accent1">
                  <a:tint val="23500"/>
                  <a:satMod val="160000"/>
                </a:schemeClr>
              </a:gs>
            </a:gsLst>
            <a:lin ang="0" scaled="1"/>
            <a:tileRect/>
          </a:gradFill>
          <a:ln>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66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8064A2">
                    <a:lumMod val="50000"/>
                  </a:srgbClr>
                </a:solidFill>
                <a:latin typeface="Traditional Arabic" pitchFamily="18" charset="-78"/>
                <a:cs typeface="Traditional Arabic" pitchFamily="18" charset="-78"/>
              </a:rPr>
              <a:t>The Mechanism of </a:t>
            </a:r>
            <a:r>
              <a:rPr lang="en-US" sz="4000" b="1" dirty="0" smtClean="0">
                <a:solidFill>
                  <a:srgbClr val="8064A2">
                    <a:lumMod val="50000"/>
                  </a:srgbClr>
                </a:solidFill>
                <a:latin typeface="Traditional Arabic" pitchFamily="18" charset="-78"/>
                <a:cs typeface="Traditional Arabic" pitchFamily="18" charset="-78"/>
              </a:rPr>
              <a:t>Understanding:</a:t>
            </a:r>
            <a:r>
              <a:rPr lang="en-US" sz="4000" b="1" dirty="0">
                <a:solidFill>
                  <a:srgbClr val="8064A2">
                    <a:lumMod val="50000"/>
                  </a:srgbClr>
                </a:solidFill>
                <a:latin typeface="Traditional Arabic" pitchFamily="18" charset="-78"/>
                <a:cs typeface="Traditional Arabic" pitchFamily="18" charset="-78"/>
              </a:rPr>
              <a:t/>
            </a:r>
            <a:br>
              <a:rPr lang="en-US" sz="4000" b="1" dirty="0">
                <a:solidFill>
                  <a:srgbClr val="8064A2">
                    <a:lumMod val="50000"/>
                  </a:srgbClr>
                </a:solidFill>
                <a:latin typeface="Traditional Arabic" pitchFamily="18" charset="-78"/>
                <a:cs typeface="Traditional Arabic" pitchFamily="18" charset="-78"/>
              </a:rPr>
            </a:br>
            <a:r>
              <a:rPr lang="en-US" sz="4000" b="1" dirty="0">
                <a:solidFill>
                  <a:srgbClr val="8064A2">
                    <a:lumMod val="50000"/>
                  </a:srgbClr>
                </a:solidFill>
                <a:latin typeface="Traditional Arabic" pitchFamily="18" charset="-78"/>
                <a:cs typeface="Traditional Arabic" pitchFamily="18" charset="-78"/>
              </a:rPr>
              <a:t>Synthesis &amp; </a:t>
            </a:r>
            <a:r>
              <a:rPr lang="en-US" sz="4000" b="1" dirty="0">
                <a:solidFill>
                  <a:srgbClr val="C00000"/>
                </a:solidFill>
                <a:latin typeface="Traditional Arabic" pitchFamily="18" charset="-78"/>
                <a:cs typeface="Traditional Arabic" pitchFamily="18" charset="-78"/>
              </a:rPr>
              <a:t>Analysis</a:t>
            </a:r>
            <a:r>
              <a:rPr lang="en-US" sz="4000" b="1" dirty="0">
                <a:solidFill>
                  <a:srgbClr val="8064A2">
                    <a:lumMod val="50000"/>
                  </a:srgbClr>
                </a:solidFill>
                <a:latin typeface="Traditional Arabic" pitchFamily="18" charset="-78"/>
                <a:cs typeface="Traditional Arabic" pitchFamily="18" charset="-78"/>
              </a:rPr>
              <a:t> of Ideas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12776"/>
            <a:ext cx="5114701" cy="5114701"/>
          </a:xfrm>
        </p:spPr>
      </p:pic>
    </p:spTree>
    <p:extLst>
      <p:ext uri="{BB962C8B-B14F-4D97-AF65-F5344CB8AC3E}">
        <p14:creationId xmlns:p14="http://schemas.microsoft.com/office/powerpoint/2010/main" val="826626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440160"/>
          </a:xfrm>
        </p:spPr>
        <p:txBody>
          <a:bodyPr>
            <a:noAutofit/>
          </a:bodyPr>
          <a:lstStyle/>
          <a:p>
            <a:r>
              <a:rPr lang="en-US" sz="3600" b="1" dirty="0" smtClean="0">
                <a:solidFill>
                  <a:srgbClr val="C00000"/>
                </a:solidFill>
                <a:latin typeface="Traditional Arabic" pitchFamily="18" charset="-78"/>
                <a:cs typeface="Traditional Arabic" pitchFamily="18" charset="-78"/>
              </a:rPr>
              <a:t>G-</a:t>
            </a:r>
            <a:r>
              <a:rPr lang="en-US" sz="3600" b="1" dirty="0" err="1" smtClean="0">
                <a:solidFill>
                  <a:srgbClr val="C00000"/>
                </a:solidFill>
                <a:latin typeface="Traditional Arabic" pitchFamily="18" charset="-78"/>
                <a:cs typeface="Traditional Arabic" pitchFamily="18" charset="-78"/>
              </a:rPr>
              <a:t>nalysis</a:t>
            </a:r>
            <a:r>
              <a:rPr lang="en-US" sz="3600" b="1" dirty="0" smtClean="0">
                <a:solidFill>
                  <a:srgbClr val="C00000"/>
                </a:solidFill>
                <a:latin typeface="Traditional Arabic" pitchFamily="18" charset="-78"/>
                <a:cs typeface="Traditional Arabic" pitchFamily="18" charset="-78"/>
              </a:rPr>
              <a:t> </a:t>
            </a:r>
            <a:r>
              <a:rPr lang="en-US" sz="3600" b="1" dirty="0" smtClean="0">
                <a:solidFill>
                  <a:srgbClr val="002060"/>
                </a:solidFill>
                <a:latin typeface="Traditional Arabic" pitchFamily="18" charset="-78"/>
                <a:cs typeface="Traditional Arabic" pitchFamily="18" charset="-78"/>
              </a:rPr>
              <a:t>rests on WA view of language as a </a:t>
            </a:r>
            <a:br>
              <a:rPr lang="en-US" sz="3600" b="1" dirty="0" smtClean="0">
                <a:solidFill>
                  <a:srgbClr val="002060"/>
                </a:solidFill>
                <a:latin typeface="Traditional Arabic" pitchFamily="18" charset="-78"/>
                <a:cs typeface="Traditional Arabic" pitchFamily="18" charset="-78"/>
              </a:rPr>
            </a:br>
            <a:r>
              <a:rPr lang="en-US" sz="3600" b="1" dirty="0" smtClean="0">
                <a:solidFill>
                  <a:srgbClr val="C00000"/>
                </a:solidFill>
                <a:latin typeface="Traditional Arabic" pitchFamily="18" charset="-78"/>
                <a:cs typeface="Traditional Arabic" pitchFamily="18" charset="-78"/>
              </a:rPr>
              <a:t>COMPLEX</a:t>
            </a:r>
            <a:r>
              <a:rPr lang="en-US" sz="3600" b="1" dirty="0" smtClean="0">
                <a:solidFill>
                  <a:srgbClr val="002060"/>
                </a:solidFill>
                <a:latin typeface="Traditional Arabic" pitchFamily="18" charset="-78"/>
                <a:cs typeface="Traditional Arabic" pitchFamily="18" charset="-78"/>
              </a:rPr>
              <a:t> WHOLE</a:t>
            </a:r>
            <a:endParaRPr lang="en-US" sz="36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340768"/>
            <a:ext cx="8229600" cy="5400600"/>
          </a:xfrm>
        </p:spPr>
        <p:txBody>
          <a:bodyPr/>
          <a:lstStyle/>
          <a:p>
            <a:pPr marL="0" lvl="0" indent="0" algn="ctr">
              <a:buNone/>
            </a:pPr>
            <a:r>
              <a:rPr lang="en-US" b="1" dirty="0">
                <a:solidFill>
                  <a:srgbClr val="002060"/>
                </a:solidFill>
                <a:latin typeface="Traditional Arabic" pitchFamily="18" charset="-78"/>
                <a:cs typeface="Traditional Arabic" pitchFamily="18" charset="-78"/>
              </a:rPr>
              <a:t>o</a:t>
            </a:r>
            <a:r>
              <a:rPr lang="en-US" b="1" dirty="0" smtClean="0">
                <a:solidFill>
                  <a:srgbClr val="002060"/>
                </a:solidFill>
                <a:latin typeface="Traditional Arabic" pitchFamily="18" charset="-78"/>
                <a:cs typeface="Traditional Arabic" pitchFamily="18" charset="-78"/>
              </a:rPr>
              <a:t>f inseparable parts:</a:t>
            </a:r>
          </a:p>
          <a:p>
            <a:pPr marL="0" lvl="0" indent="0" algn="ctr">
              <a:buNone/>
            </a:pPr>
            <a:endParaRPr lang="en-US" sz="2000" b="1" dirty="0">
              <a:solidFill>
                <a:srgbClr val="002060"/>
              </a:solidFill>
              <a:latin typeface="Traditional Arabic" pitchFamily="18" charset="-78"/>
              <a:cs typeface="Traditional Arabic" pitchFamily="18" charset="-78"/>
            </a:endParaRPr>
          </a:p>
          <a:p>
            <a:pPr marL="0" lvl="0" indent="0">
              <a:buNone/>
            </a:pPr>
            <a:endParaRPr lang="en-US" sz="800" b="1" dirty="0">
              <a:solidFill>
                <a:srgbClr val="002060"/>
              </a:solidFill>
              <a:latin typeface="Traditional Arabic" pitchFamily="18" charset="-78"/>
              <a:cs typeface="Traditional Arabic" pitchFamily="18" charset="-78"/>
            </a:endParaRP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Psychological</a:t>
            </a:r>
            <a:r>
              <a:rPr lang="en-US" dirty="0">
                <a:solidFill>
                  <a:srgbClr val="C0000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[every word is a </a:t>
            </a:r>
            <a:r>
              <a:rPr lang="en-US" b="1" i="1" dirty="0">
                <a:solidFill>
                  <a:srgbClr val="C00000"/>
                </a:solidFill>
                <a:latin typeface="Traditional Arabic" pitchFamily="18" charset="-78"/>
                <a:cs typeface="Traditional Arabic" pitchFamily="18" charset="-78"/>
              </a:rPr>
              <a:t>generalization</a:t>
            </a:r>
            <a:r>
              <a:rPr lang="en-US" dirty="0">
                <a:solidFill>
                  <a:srgbClr val="002060"/>
                </a:solidFill>
                <a:latin typeface="Traditional Arabic" pitchFamily="18" charset="-78"/>
                <a:cs typeface="Traditional Arabic" pitchFamily="18" charset="-78"/>
              </a:rPr>
              <a:t>];</a:t>
            </a:r>
            <a:endParaRPr lang="en-US" b="1" i="1" dirty="0">
              <a:solidFill>
                <a:srgbClr val="C00000"/>
              </a:solidFill>
              <a:latin typeface="Traditional Arabic" pitchFamily="18" charset="-78"/>
              <a:cs typeface="Traditional Arabic" pitchFamily="18" charset="-78"/>
            </a:endParaRP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Physical</a:t>
            </a:r>
            <a:r>
              <a:rPr lang="en-US" dirty="0">
                <a:solidFill>
                  <a:srgbClr val="C0000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[sounds &amp; structures – Ideas come into existence only through words]</a:t>
            </a: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Social</a:t>
            </a:r>
            <a:r>
              <a:rPr lang="en-US" dirty="0">
                <a:solidFill>
                  <a:srgbClr val="C0000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[the double function of every word (</a:t>
            </a:r>
            <a:r>
              <a:rPr lang="en-US" b="1" i="1" dirty="0">
                <a:solidFill>
                  <a:srgbClr val="002060"/>
                </a:solidFill>
                <a:latin typeface="Traditional Arabic" pitchFamily="18" charset="-78"/>
                <a:cs typeface="Traditional Arabic" pitchFamily="18" charset="-78"/>
              </a:rPr>
              <a:t>Sign</a:t>
            </a:r>
            <a:r>
              <a:rPr lang="en-US" dirty="0">
                <a:solidFill>
                  <a:srgbClr val="002060"/>
                </a:solidFill>
                <a:latin typeface="Traditional Arabic" pitchFamily="18" charset="-78"/>
                <a:cs typeface="Traditional Arabic" pitchFamily="18" charset="-78"/>
              </a:rPr>
              <a:t>) is (1)to </a:t>
            </a:r>
            <a:r>
              <a:rPr lang="en-US" b="1" i="1" dirty="0">
                <a:solidFill>
                  <a:srgbClr val="002060"/>
                </a:solidFill>
                <a:latin typeface="Traditional Arabic" pitchFamily="18" charset="-78"/>
                <a:cs typeface="Traditional Arabic" pitchFamily="18" charset="-78"/>
              </a:rPr>
              <a:t>communicate</a:t>
            </a:r>
            <a:r>
              <a:rPr lang="en-US" i="1" dirty="0">
                <a:solidFill>
                  <a:srgbClr val="00206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(2)</a:t>
            </a:r>
            <a:r>
              <a:rPr lang="en-US" b="1" i="1" dirty="0">
                <a:solidFill>
                  <a:srgbClr val="C00000"/>
                </a:solidFill>
                <a:latin typeface="Traditional Arabic" pitchFamily="18" charset="-78"/>
                <a:cs typeface="Traditional Arabic" pitchFamily="18" charset="-78"/>
              </a:rPr>
              <a:t>meaning</a:t>
            </a:r>
            <a:r>
              <a:rPr lang="en-US" dirty="0">
                <a:solidFill>
                  <a:srgbClr val="002060"/>
                </a:solidFill>
                <a:latin typeface="Traditional Arabic" pitchFamily="18" charset="-78"/>
                <a:cs typeface="Traditional Arabic" pitchFamily="18" charset="-78"/>
              </a:rPr>
              <a:t>] &amp;</a:t>
            </a: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Historical </a:t>
            </a:r>
            <a:r>
              <a:rPr lang="en-US" dirty="0">
                <a:solidFill>
                  <a:srgbClr val="002060"/>
                </a:solidFill>
                <a:latin typeface="Traditional Arabic" pitchFamily="18" charset="-78"/>
                <a:cs typeface="Traditional Arabic" pitchFamily="18" charset="-78"/>
              </a:rPr>
              <a:t>- language is the product of societies, </a:t>
            </a:r>
            <a:r>
              <a:rPr lang="en-US" dirty="0" smtClean="0">
                <a:solidFill>
                  <a:srgbClr val="002060"/>
                </a:solidFill>
                <a:latin typeface="Traditional Arabic" pitchFamily="18" charset="-78"/>
                <a:cs typeface="Traditional Arabic" pitchFamily="18" charset="-78"/>
              </a:rPr>
              <a:t>who live/think/change  </a:t>
            </a:r>
            <a:r>
              <a:rPr lang="en-US" dirty="0">
                <a:solidFill>
                  <a:srgbClr val="002060"/>
                </a:solidFill>
                <a:latin typeface="Traditional Arabic" pitchFamily="18" charset="-78"/>
                <a:cs typeface="Traditional Arabic" pitchFamily="18" charset="-78"/>
              </a:rPr>
              <a:t>in Time [the 4</a:t>
            </a:r>
            <a:r>
              <a:rPr lang="en-US" baseline="30000" dirty="0">
                <a:solidFill>
                  <a:srgbClr val="002060"/>
                </a:solidFill>
                <a:latin typeface="Traditional Arabic" pitchFamily="18" charset="-78"/>
                <a:cs typeface="Traditional Arabic" pitchFamily="18" charset="-78"/>
              </a:rPr>
              <a:t>th</a:t>
            </a:r>
            <a:r>
              <a:rPr lang="en-US" dirty="0">
                <a:solidFill>
                  <a:srgbClr val="002060"/>
                </a:solidFill>
                <a:latin typeface="Traditional Arabic" pitchFamily="18" charset="-78"/>
                <a:cs typeface="Traditional Arabic" pitchFamily="18" charset="-78"/>
              </a:rPr>
              <a:t> dimension of all existence]</a:t>
            </a:r>
          </a:p>
          <a:p>
            <a:pPr marL="0" indent="0">
              <a:buNone/>
            </a:pPr>
            <a:endParaRPr lang="en-US" dirty="0"/>
          </a:p>
        </p:txBody>
      </p:sp>
    </p:spTree>
    <p:extLst>
      <p:ext uri="{BB962C8B-B14F-4D97-AF65-F5344CB8AC3E}">
        <p14:creationId xmlns:p14="http://schemas.microsoft.com/office/powerpoint/2010/main" val="2110984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US" sz="4800" b="1" dirty="0" smtClean="0">
                <a:solidFill>
                  <a:srgbClr val="C00000"/>
                </a:solidFill>
                <a:latin typeface="Traditional Arabic" pitchFamily="18" charset="-78"/>
                <a:cs typeface="Traditional Arabic" pitchFamily="18" charset="-78"/>
              </a:rPr>
              <a:t>Language through the WA lens: a Complex </a:t>
            </a:r>
            <a:r>
              <a:rPr lang="en-US" sz="4800" b="1" i="1" dirty="0" smtClean="0">
                <a:solidFill>
                  <a:srgbClr val="C00000"/>
                </a:solidFill>
                <a:latin typeface="Traditional Arabic" pitchFamily="18" charset="-78"/>
                <a:cs typeface="Traditional Arabic" pitchFamily="18" charset="-78"/>
              </a:rPr>
              <a:t>Whole</a:t>
            </a:r>
            <a:endParaRPr lang="en-US" sz="4800" b="1" i="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67544" y="1484784"/>
            <a:ext cx="8229600" cy="5405830"/>
          </a:xfrm>
        </p:spPr>
        <p:txBody>
          <a:bodyPr>
            <a:normAutofit/>
          </a:bodyPr>
          <a:lstStyle/>
          <a:p>
            <a:pPr marL="0" indent="0">
              <a:buNone/>
            </a:pPr>
            <a:r>
              <a:rPr lang="en-US" sz="2800" b="1" dirty="0" smtClean="0">
                <a:solidFill>
                  <a:srgbClr val="002060"/>
                </a:solidFill>
                <a:latin typeface="Traditional Arabic" pitchFamily="18" charset="-78"/>
                <a:cs typeface="Traditional Arabic" pitchFamily="18" charset="-78"/>
              </a:rPr>
              <a:t>of </a:t>
            </a:r>
          </a:p>
          <a:p>
            <a:pPr marL="0" indent="0">
              <a:buNone/>
            </a:pPr>
            <a:endParaRPr lang="en-US" sz="800" b="1" dirty="0" smtClean="0">
              <a:solidFill>
                <a:srgbClr val="002060"/>
              </a:solidFill>
              <a:latin typeface="Traditional Arabic" pitchFamily="18" charset="-78"/>
              <a:cs typeface="Traditional Arabic" pitchFamily="18" charset="-78"/>
            </a:endParaRPr>
          </a:p>
          <a:p>
            <a:pPr marL="857250" lvl="1" indent="-457200">
              <a:buFont typeface="+mj-lt"/>
              <a:buAutoNum type="arabicPeriod"/>
            </a:pPr>
            <a:r>
              <a:rPr lang="en-US" b="1" dirty="0" smtClean="0">
                <a:solidFill>
                  <a:srgbClr val="C00000"/>
                </a:solidFill>
                <a:latin typeface="Traditional Arabic" pitchFamily="18" charset="-78"/>
                <a:cs typeface="Traditional Arabic" pitchFamily="18" charset="-78"/>
              </a:rPr>
              <a:t>Psychological</a:t>
            </a:r>
            <a:r>
              <a:rPr lang="en-US" dirty="0" smtClean="0">
                <a:solidFill>
                  <a:srgbClr val="C00000"/>
                </a:solidFill>
                <a:latin typeface="Traditional Arabic" pitchFamily="18" charset="-78"/>
                <a:cs typeface="Traditional Arabic" pitchFamily="18" charset="-78"/>
              </a:rPr>
              <a:t> </a:t>
            </a:r>
            <a:r>
              <a:rPr lang="en-US" dirty="0" smtClean="0">
                <a:solidFill>
                  <a:srgbClr val="002060"/>
                </a:solidFill>
                <a:latin typeface="Traditional Arabic" pitchFamily="18" charset="-78"/>
                <a:cs typeface="Traditional Arabic" pitchFamily="18" charset="-78"/>
              </a:rPr>
              <a:t>[every </a:t>
            </a:r>
            <a:r>
              <a:rPr lang="en-US" dirty="0">
                <a:solidFill>
                  <a:srgbClr val="002060"/>
                </a:solidFill>
                <a:latin typeface="Traditional Arabic" pitchFamily="18" charset="-78"/>
                <a:cs typeface="Traditional Arabic" pitchFamily="18" charset="-78"/>
              </a:rPr>
              <a:t>word is a </a:t>
            </a:r>
            <a:r>
              <a:rPr lang="en-US" b="1" i="1" dirty="0" smtClean="0">
                <a:solidFill>
                  <a:srgbClr val="C00000"/>
                </a:solidFill>
                <a:latin typeface="Traditional Arabic" pitchFamily="18" charset="-78"/>
                <a:cs typeface="Traditional Arabic" pitchFamily="18" charset="-78"/>
              </a:rPr>
              <a:t>generalization</a:t>
            </a:r>
            <a:r>
              <a:rPr lang="en-US" dirty="0">
                <a:solidFill>
                  <a:srgbClr val="002060"/>
                </a:solidFill>
                <a:latin typeface="Traditional Arabic" pitchFamily="18" charset="-78"/>
                <a:cs typeface="Traditional Arabic" pitchFamily="18" charset="-78"/>
              </a:rPr>
              <a:t>]</a:t>
            </a:r>
            <a:r>
              <a:rPr lang="en-US" dirty="0" smtClean="0">
                <a:solidFill>
                  <a:srgbClr val="002060"/>
                </a:solidFill>
                <a:latin typeface="Traditional Arabic" pitchFamily="18" charset="-78"/>
                <a:cs typeface="Traditional Arabic" pitchFamily="18" charset="-78"/>
              </a:rPr>
              <a:t>;</a:t>
            </a:r>
            <a:endParaRPr lang="en-US" b="1" i="1" dirty="0">
              <a:solidFill>
                <a:srgbClr val="C00000"/>
              </a:solidFill>
              <a:latin typeface="Traditional Arabic" pitchFamily="18" charset="-78"/>
              <a:cs typeface="Traditional Arabic" pitchFamily="18" charset="-78"/>
            </a:endParaRPr>
          </a:p>
          <a:p>
            <a:pPr marL="857250" lvl="1" indent="-457200">
              <a:buFont typeface="+mj-lt"/>
              <a:buAutoNum type="arabicPeriod"/>
            </a:pPr>
            <a:r>
              <a:rPr lang="en-US" b="1" dirty="0" smtClean="0">
                <a:solidFill>
                  <a:srgbClr val="C00000"/>
                </a:solidFill>
                <a:latin typeface="Traditional Arabic" pitchFamily="18" charset="-78"/>
                <a:cs typeface="Traditional Arabic" pitchFamily="18" charset="-78"/>
              </a:rPr>
              <a:t>Physical</a:t>
            </a:r>
            <a:r>
              <a:rPr lang="en-US" dirty="0" smtClean="0">
                <a:solidFill>
                  <a:srgbClr val="C00000"/>
                </a:solidFill>
                <a:latin typeface="Traditional Arabic" pitchFamily="18" charset="-78"/>
                <a:cs typeface="Traditional Arabic" pitchFamily="18" charset="-78"/>
              </a:rPr>
              <a:t> </a:t>
            </a:r>
            <a:r>
              <a:rPr lang="en-US" dirty="0" smtClean="0">
                <a:solidFill>
                  <a:srgbClr val="002060"/>
                </a:solidFill>
                <a:latin typeface="Traditional Arabic" pitchFamily="18" charset="-78"/>
                <a:cs typeface="Traditional Arabic" pitchFamily="18" charset="-78"/>
              </a:rPr>
              <a:t>[sounds &amp; structures – Ideas </a:t>
            </a:r>
            <a:r>
              <a:rPr lang="en-US" dirty="0">
                <a:solidFill>
                  <a:srgbClr val="002060"/>
                </a:solidFill>
                <a:latin typeface="Traditional Arabic" pitchFamily="18" charset="-78"/>
                <a:cs typeface="Traditional Arabic" pitchFamily="18" charset="-78"/>
              </a:rPr>
              <a:t>come into </a:t>
            </a:r>
            <a:r>
              <a:rPr lang="en-US" dirty="0" smtClean="0">
                <a:solidFill>
                  <a:srgbClr val="002060"/>
                </a:solidFill>
                <a:latin typeface="Traditional Arabic" pitchFamily="18" charset="-78"/>
                <a:cs typeface="Traditional Arabic" pitchFamily="18" charset="-78"/>
              </a:rPr>
              <a:t>existence only </a:t>
            </a:r>
            <a:r>
              <a:rPr lang="en-US" dirty="0">
                <a:solidFill>
                  <a:srgbClr val="002060"/>
                </a:solidFill>
                <a:latin typeface="Traditional Arabic" pitchFamily="18" charset="-78"/>
                <a:cs typeface="Traditional Arabic" pitchFamily="18" charset="-78"/>
              </a:rPr>
              <a:t>through </a:t>
            </a:r>
            <a:r>
              <a:rPr lang="en-US" dirty="0" smtClean="0">
                <a:solidFill>
                  <a:srgbClr val="002060"/>
                </a:solidFill>
                <a:latin typeface="Traditional Arabic" pitchFamily="18" charset="-78"/>
                <a:cs typeface="Traditional Arabic" pitchFamily="18" charset="-78"/>
              </a:rPr>
              <a:t>words]</a:t>
            </a:r>
            <a:endParaRPr lang="en-US" dirty="0">
              <a:solidFill>
                <a:srgbClr val="002060"/>
              </a:solidFill>
              <a:latin typeface="Traditional Arabic" pitchFamily="18" charset="-78"/>
              <a:cs typeface="Traditional Arabic" pitchFamily="18" charset="-78"/>
            </a:endParaRP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Social</a:t>
            </a:r>
            <a:r>
              <a:rPr lang="en-US" dirty="0">
                <a:solidFill>
                  <a:srgbClr val="C0000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[the double function of every word </a:t>
            </a:r>
            <a:r>
              <a:rPr lang="en-US" dirty="0" smtClean="0">
                <a:solidFill>
                  <a:srgbClr val="002060"/>
                </a:solidFill>
                <a:latin typeface="Traditional Arabic" pitchFamily="18" charset="-78"/>
                <a:cs typeface="Traditional Arabic" pitchFamily="18" charset="-78"/>
              </a:rPr>
              <a:t>(</a:t>
            </a:r>
            <a:r>
              <a:rPr lang="en-US" b="1" i="1" dirty="0" smtClean="0">
                <a:solidFill>
                  <a:srgbClr val="002060"/>
                </a:solidFill>
                <a:latin typeface="Traditional Arabic" pitchFamily="18" charset="-78"/>
                <a:cs typeface="Traditional Arabic" pitchFamily="18" charset="-78"/>
              </a:rPr>
              <a:t>Sign</a:t>
            </a:r>
            <a:r>
              <a:rPr lang="en-US" dirty="0" smtClean="0">
                <a:solidFill>
                  <a:srgbClr val="00206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is (1)to </a:t>
            </a:r>
            <a:r>
              <a:rPr lang="en-US" b="1" i="1" dirty="0">
                <a:solidFill>
                  <a:srgbClr val="002060"/>
                </a:solidFill>
                <a:latin typeface="Traditional Arabic" pitchFamily="18" charset="-78"/>
                <a:cs typeface="Traditional Arabic" pitchFamily="18" charset="-78"/>
              </a:rPr>
              <a:t>communicate</a:t>
            </a:r>
            <a:r>
              <a:rPr lang="en-US" i="1" dirty="0">
                <a:solidFill>
                  <a:srgbClr val="00206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(2)</a:t>
            </a:r>
            <a:r>
              <a:rPr lang="en-US" b="1" i="1" dirty="0" smtClean="0">
                <a:solidFill>
                  <a:srgbClr val="C00000"/>
                </a:solidFill>
                <a:latin typeface="Traditional Arabic" pitchFamily="18" charset="-78"/>
                <a:cs typeface="Traditional Arabic" pitchFamily="18" charset="-78"/>
              </a:rPr>
              <a:t>meaning</a:t>
            </a:r>
            <a:r>
              <a:rPr lang="en-US" dirty="0" smtClean="0">
                <a:solidFill>
                  <a:srgbClr val="002060"/>
                </a:solidFill>
                <a:latin typeface="Traditional Arabic" pitchFamily="18" charset="-78"/>
                <a:cs typeface="Traditional Arabic" pitchFamily="18" charset="-78"/>
              </a:rPr>
              <a:t>] &amp;</a:t>
            </a:r>
            <a:endParaRPr lang="en-US" dirty="0">
              <a:solidFill>
                <a:srgbClr val="002060"/>
              </a:solidFill>
              <a:latin typeface="Traditional Arabic" pitchFamily="18" charset="-78"/>
              <a:cs typeface="Traditional Arabic" pitchFamily="18" charset="-78"/>
            </a:endParaRPr>
          </a:p>
          <a:p>
            <a:pPr marL="857250" lvl="1" indent="-457200">
              <a:buFont typeface="+mj-lt"/>
              <a:buAutoNum type="arabicPeriod"/>
            </a:pPr>
            <a:r>
              <a:rPr lang="en-US" b="1" dirty="0" smtClean="0">
                <a:solidFill>
                  <a:srgbClr val="C00000"/>
                </a:solidFill>
                <a:latin typeface="Traditional Arabic" pitchFamily="18" charset="-78"/>
                <a:cs typeface="Traditional Arabic" pitchFamily="18" charset="-78"/>
              </a:rPr>
              <a:t>Historical </a:t>
            </a:r>
            <a:r>
              <a:rPr lang="en-US" dirty="0" smtClean="0">
                <a:solidFill>
                  <a:srgbClr val="002060"/>
                </a:solidFill>
                <a:latin typeface="Traditional Arabic" pitchFamily="18" charset="-78"/>
                <a:cs typeface="Traditional Arabic" pitchFamily="18" charset="-78"/>
              </a:rPr>
              <a:t>- language is the product of societies, which live/change  </a:t>
            </a:r>
            <a:r>
              <a:rPr lang="en-US" dirty="0">
                <a:solidFill>
                  <a:srgbClr val="002060"/>
                </a:solidFill>
                <a:latin typeface="Traditional Arabic" pitchFamily="18" charset="-78"/>
                <a:cs typeface="Traditional Arabic" pitchFamily="18" charset="-78"/>
              </a:rPr>
              <a:t>in </a:t>
            </a:r>
            <a:r>
              <a:rPr lang="en-US" dirty="0" smtClean="0">
                <a:solidFill>
                  <a:srgbClr val="002060"/>
                </a:solidFill>
                <a:latin typeface="Traditional Arabic" pitchFamily="18" charset="-78"/>
                <a:cs typeface="Traditional Arabic" pitchFamily="18" charset="-78"/>
              </a:rPr>
              <a:t>Time [the </a:t>
            </a:r>
            <a:r>
              <a:rPr lang="en-US" dirty="0">
                <a:solidFill>
                  <a:srgbClr val="002060"/>
                </a:solidFill>
                <a:latin typeface="Traditional Arabic" pitchFamily="18" charset="-78"/>
                <a:cs typeface="Traditional Arabic" pitchFamily="18" charset="-78"/>
              </a:rPr>
              <a:t>4</a:t>
            </a:r>
            <a:r>
              <a:rPr lang="en-US" baseline="30000" dirty="0">
                <a:solidFill>
                  <a:srgbClr val="002060"/>
                </a:solidFill>
                <a:latin typeface="Traditional Arabic" pitchFamily="18" charset="-78"/>
                <a:cs typeface="Traditional Arabic" pitchFamily="18" charset="-78"/>
              </a:rPr>
              <a:t>th</a:t>
            </a:r>
            <a:r>
              <a:rPr lang="en-US" dirty="0">
                <a:solidFill>
                  <a:srgbClr val="002060"/>
                </a:solidFill>
                <a:latin typeface="Traditional Arabic" pitchFamily="18" charset="-78"/>
                <a:cs typeface="Traditional Arabic" pitchFamily="18" charset="-78"/>
              </a:rPr>
              <a:t> dimension </a:t>
            </a:r>
            <a:r>
              <a:rPr lang="en-US" dirty="0" smtClean="0">
                <a:solidFill>
                  <a:srgbClr val="002060"/>
                </a:solidFill>
                <a:latin typeface="Traditional Arabic" pitchFamily="18" charset="-78"/>
                <a:cs typeface="Traditional Arabic" pitchFamily="18" charset="-78"/>
              </a:rPr>
              <a:t>of all existence]</a:t>
            </a:r>
          </a:p>
          <a:p>
            <a:pPr marL="400050" lvl="1" indent="0">
              <a:buNone/>
            </a:pPr>
            <a:r>
              <a:rPr lang="en-US" b="1" dirty="0" smtClean="0">
                <a:solidFill>
                  <a:srgbClr val="002060"/>
                </a:solidFill>
                <a:latin typeface="Traditional Arabic" pitchFamily="18" charset="-78"/>
                <a:cs typeface="Traditional Arabic" pitchFamily="18" charset="-78"/>
              </a:rPr>
              <a:t>aspects</a:t>
            </a:r>
            <a:r>
              <a:rPr lang="en-US" dirty="0" smtClean="0">
                <a:solidFill>
                  <a:srgbClr val="002060"/>
                </a:solidFill>
                <a:latin typeface="Traditional Arabic" pitchFamily="18" charset="-78"/>
                <a:cs typeface="Traditional Arabic" pitchFamily="18" charset="-78"/>
              </a:rPr>
              <a:t>.</a:t>
            </a:r>
            <a:endParaRPr lang="en-US" dirty="0">
              <a:solidFill>
                <a:srgbClr val="00206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010892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2060"/>
                </a:solidFill>
                <a:latin typeface="Traditional Arabic" pitchFamily="18" charset="-78"/>
                <a:cs typeface="Traditional Arabic" pitchFamily="18" charset="-78"/>
              </a:rPr>
              <a:t>To understand the </a:t>
            </a:r>
            <a:r>
              <a:rPr lang="en-US" sz="4000" b="1" i="1" dirty="0" smtClean="0">
                <a:solidFill>
                  <a:srgbClr val="002060"/>
                </a:solidFill>
                <a:latin typeface="Traditional Arabic" pitchFamily="18" charset="-78"/>
                <a:cs typeface="Traditional Arabic" pitchFamily="18" charset="-78"/>
              </a:rPr>
              <a:t>whole</a:t>
            </a:r>
            <a:r>
              <a:rPr lang="en-US" sz="3600" b="1" dirty="0" smtClean="0">
                <a:solidFill>
                  <a:srgbClr val="002060"/>
                </a:solidFill>
                <a:latin typeface="Traditional Arabic" pitchFamily="18" charset="-78"/>
                <a:cs typeface="Traditional Arabic" pitchFamily="18" charset="-78"/>
              </a:rPr>
              <a:t>, we must examine the behavior of its smallest unit:</a:t>
            </a:r>
            <a:br>
              <a:rPr lang="en-US" sz="3600" b="1" dirty="0" smtClean="0">
                <a:solidFill>
                  <a:srgbClr val="002060"/>
                </a:solidFill>
                <a:latin typeface="Traditional Arabic" pitchFamily="18" charset="-78"/>
                <a:cs typeface="Traditional Arabic" pitchFamily="18" charset="-78"/>
              </a:rPr>
            </a:br>
            <a:r>
              <a:rPr lang="en-US" b="1" dirty="0" err="1" smtClean="0">
                <a:solidFill>
                  <a:srgbClr val="C00000"/>
                </a:solidFill>
                <a:latin typeface="Traditional Arabic" pitchFamily="18" charset="-78"/>
                <a:cs typeface="Traditional Arabic" pitchFamily="18" charset="-78"/>
              </a:rPr>
              <a:t>Vygotsky’s</a:t>
            </a:r>
            <a:r>
              <a:rPr lang="en-US" b="1" dirty="0" smtClean="0">
                <a:solidFill>
                  <a:srgbClr val="C00000"/>
                </a:solidFill>
                <a:latin typeface="Traditional Arabic" pitchFamily="18" charset="-78"/>
                <a:cs typeface="Traditional Arabic" pitchFamily="18" charset="-78"/>
              </a:rPr>
              <a:t> Analysis into Units</a:t>
            </a:r>
            <a:endParaRPr lang="en-US" b="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sz="half" idx="1"/>
          </p:nvPr>
        </p:nvSpPr>
        <p:spPr>
          <a:xfrm>
            <a:off x="179512" y="2492896"/>
            <a:ext cx="4536504" cy="4176464"/>
          </a:xfrm>
        </p:spPr>
        <p:txBody>
          <a:bodyPr>
            <a:normAutofit/>
          </a:bodyPr>
          <a:lstStyle/>
          <a:p>
            <a:pPr marL="0" indent="0">
              <a:buNone/>
            </a:pPr>
            <a:r>
              <a:rPr lang="en-US" sz="3600" b="1" dirty="0" smtClean="0">
                <a:solidFill>
                  <a:srgbClr val="002060"/>
                </a:solidFill>
                <a:latin typeface="Traditional Arabic" pitchFamily="18" charset="-78"/>
                <a:cs typeface="Traditional Arabic" pitchFamily="18" charset="-78"/>
              </a:rPr>
              <a:t>Word-meaning is the </a:t>
            </a:r>
            <a:r>
              <a:rPr lang="en-US" sz="3600" b="1" i="1" dirty="0" smtClean="0">
                <a:solidFill>
                  <a:srgbClr val="002060"/>
                </a:solidFill>
                <a:latin typeface="Traditional Arabic" pitchFamily="18" charset="-78"/>
                <a:cs typeface="Traditional Arabic" pitchFamily="18" charset="-78"/>
              </a:rPr>
              <a:t>smallest</a:t>
            </a:r>
            <a:r>
              <a:rPr lang="en-US" sz="3600" b="1" dirty="0" smtClean="0">
                <a:solidFill>
                  <a:srgbClr val="002060"/>
                </a:solidFill>
                <a:latin typeface="Traditional Arabic" pitchFamily="18" charset="-78"/>
                <a:cs typeface="Traditional Arabic" pitchFamily="18" charset="-78"/>
              </a:rPr>
              <a:t> </a:t>
            </a:r>
            <a:r>
              <a:rPr lang="en-US" sz="3600" b="1" i="1" dirty="0" smtClean="0">
                <a:solidFill>
                  <a:srgbClr val="002060"/>
                </a:solidFill>
                <a:latin typeface="Traditional Arabic" pitchFamily="18" charset="-78"/>
                <a:cs typeface="Traditional Arabic" pitchFamily="18" charset="-78"/>
              </a:rPr>
              <a:t>unit</a:t>
            </a:r>
            <a:r>
              <a:rPr lang="en-US" sz="3600" b="1" dirty="0" smtClean="0">
                <a:solidFill>
                  <a:srgbClr val="002060"/>
                </a:solidFill>
                <a:latin typeface="Traditional Arabic" pitchFamily="18" charset="-78"/>
                <a:cs typeface="Traditional Arabic" pitchFamily="18" charset="-78"/>
              </a:rPr>
              <a:t> of language, because it has all the properties of the Whole.</a:t>
            </a:r>
          </a:p>
          <a:p>
            <a:pPr marL="0" indent="0">
              <a:buNone/>
            </a:pPr>
            <a:endParaRPr lang="en-US" dirty="0" smtClean="0">
              <a:solidFill>
                <a:srgbClr val="002060"/>
              </a:solidFill>
            </a:endParaRPr>
          </a:p>
          <a:p>
            <a:pPr marL="0" indent="0">
              <a:buNone/>
            </a:pPr>
            <a:endParaRPr lang="en-US" sz="1800" dirty="0" smtClean="0">
              <a:solidFill>
                <a:srgbClr val="002060"/>
              </a:solidFill>
            </a:endParaRPr>
          </a:p>
          <a:p>
            <a:pPr marL="0" indent="0" algn="r">
              <a:buNone/>
            </a:pPr>
            <a:r>
              <a:rPr lang="en-US" sz="2000" b="1" dirty="0" smtClean="0">
                <a:solidFill>
                  <a:srgbClr val="002060"/>
                </a:solidFill>
                <a:latin typeface="Traditional Arabic" pitchFamily="18" charset="-78"/>
                <a:cs typeface="Traditional Arabic" pitchFamily="18" charset="-78"/>
              </a:rPr>
              <a:t>Lev </a:t>
            </a:r>
            <a:r>
              <a:rPr lang="en-US" sz="2000" b="1" dirty="0" err="1" smtClean="0">
                <a:solidFill>
                  <a:srgbClr val="002060"/>
                </a:solidFill>
                <a:latin typeface="Traditional Arabic" pitchFamily="18" charset="-78"/>
                <a:cs typeface="Traditional Arabic" pitchFamily="18" charset="-78"/>
              </a:rPr>
              <a:t>Vygotsky</a:t>
            </a:r>
            <a:r>
              <a:rPr lang="en-US" sz="2000" b="1" dirty="0" smtClean="0">
                <a:solidFill>
                  <a:srgbClr val="002060"/>
                </a:solidFill>
                <a:latin typeface="Traditional Arabic" pitchFamily="18" charset="-78"/>
                <a:cs typeface="Traditional Arabic" pitchFamily="18" charset="-78"/>
              </a:rPr>
              <a:t> (1896-1934)</a:t>
            </a:r>
          </a:p>
          <a:p>
            <a:pPr marL="0" indent="0">
              <a:buNone/>
            </a:pPr>
            <a:endParaRPr lang="en-US" sz="1800" dirty="0">
              <a:solidFill>
                <a:srgbClr val="002060"/>
              </a:solidFill>
              <a:latin typeface="Traditional Arabic" pitchFamily="18" charset="-78"/>
              <a:cs typeface="Traditional Arabic" pitchFamily="18" charset="-78"/>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519002"/>
            <a:ext cx="4211959" cy="5737373"/>
          </a:xfrm>
          <a:prstGeom prst="rect">
            <a:avLst/>
          </a:prstGeom>
          <a:ln>
            <a:noFill/>
          </a:ln>
          <a:effectLst>
            <a:softEdge rad="112500"/>
          </a:effectLst>
        </p:spPr>
      </p:pic>
    </p:spTree>
    <p:extLst>
      <p:ext uri="{BB962C8B-B14F-4D97-AF65-F5344CB8AC3E}">
        <p14:creationId xmlns:p14="http://schemas.microsoft.com/office/powerpoint/2010/main" val="2138735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1621</Words>
  <Application>Microsoft Office PowerPoint</Application>
  <PresentationFormat>On-screen Show (4:3)</PresentationFormat>
  <Paragraphs>265</Paragraphs>
  <Slides>39</Slides>
  <Notes>2</Notes>
  <HiddenSlides>0</HiddenSlides>
  <MMClips>0</MMClips>
  <ScaleCrop>false</ScaleCrop>
  <HeadingPairs>
    <vt:vector size="4" baseType="variant">
      <vt:variant>
        <vt:lpstr>Theme</vt:lpstr>
      </vt:variant>
      <vt:variant>
        <vt:i4>10</vt:i4>
      </vt:variant>
      <vt:variant>
        <vt:lpstr>Slide Titles</vt:lpstr>
      </vt:variant>
      <vt:variant>
        <vt:i4>39</vt:i4>
      </vt:variant>
    </vt:vector>
  </HeadingPairs>
  <TitlesOfParts>
    <vt:vector size="4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Generalizing Sentence Analysis: G-nalysis</vt:lpstr>
      <vt:lpstr>2 ways of looking at things: Wide Angle &amp; Zoom</vt:lpstr>
      <vt:lpstr>Dialectics vs. Metaphysics</vt:lpstr>
      <vt:lpstr>The zoom lens of analysis focuses on parts of the whole,  fixed and isolated from the whole:  White-beaked dolphin skeleton. Source: Zoologischen Museum Hamburg/Soebeeoearth.org</vt:lpstr>
      <vt:lpstr>In the process of cognition,</vt:lpstr>
      <vt:lpstr>The Mechanism of Understanding: Synthesis &amp; Analysis of Ideas</vt:lpstr>
      <vt:lpstr>G-nalysis rests on WA view of language as a  COMPLEX WHOLE</vt:lpstr>
      <vt:lpstr>Language through the WA lens: a Complex Whole</vt:lpstr>
      <vt:lpstr>To understand the whole, we must examine the behavior of its smallest unit: Vygotsky’s Analysis into Units</vt:lpstr>
      <vt:lpstr>The WHOLE is more than the sum of its parts.  Aristotle: Metaphysics 1045a10</vt:lpstr>
      <vt:lpstr>The Whole is more than the some of its parts.  Aristotle</vt:lpstr>
      <vt:lpstr>Every word is already a generalization – an ACT of thought.</vt:lpstr>
      <vt:lpstr>What do we do when we think?</vt:lpstr>
      <vt:lpstr>All 3 types of association   Generalization</vt:lpstr>
      <vt:lpstr>Mechanism of Thought (G)</vt:lpstr>
      <vt:lpstr>What does this make you think of? Why? </vt:lpstr>
      <vt:lpstr>Societies shrink their ‘worlds’ into word-meanings</vt:lpstr>
      <vt:lpstr>The conception of word-meaning as a unit of both generalising thought and social interchange is of incalculable value for the study of thought and language.   Vygotsky: Language and Thought (1934)  </vt:lpstr>
      <vt:lpstr>The Universal Mechanism of Complex Generalization: Synthesis &amp; Analysis of Ideas</vt:lpstr>
      <vt:lpstr>Wisdom – Knowledge of the Causes</vt:lpstr>
      <vt:lpstr>The Rational Language Mechanism:</vt:lpstr>
      <vt:lpstr>These 3 Principles of Human Understanding are the ‘sinews’ of generalization; they hold together all meanings we create in our minds:</vt:lpstr>
      <vt:lpstr>Sentence Meaning v Sentence Mosaic</vt:lpstr>
      <vt:lpstr>G-nalysis:  focus on the ‘sinews’ of generalization in individual minds </vt:lpstr>
      <vt:lpstr>Synthesis &amp; Analysis = Sense</vt:lpstr>
      <vt:lpstr>DESCRIPTIVE LINGUISTICS</vt:lpstr>
      <vt:lpstr>G-nalysis exposes the universal ‘sinews’ (perceived relationships between words/groups of words in the sentence)</vt:lpstr>
      <vt:lpstr>Generalizing sentence analysis</vt:lpstr>
      <vt:lpstr>Concept ‘Tool Box’ for G-nalysis</vt:lpstr>
      <vt:lpstr>G-nalysis accommodates ambiguity</vt:lpstr>
      <vt:lpstr>G-nalysis Examples</vt:lpstr>
      <vt:lpstr>G-nalysis Examples</vt:lpstr>
      <vt:lpstr>G-nalysis Examples</vt:lpstr>
      <vt:lpstr>Fun!  How do you see these ‘relationships’?</vt:lpstr>
      <vt:lpstr>More Fun! </vt:lpstr>
      <vt:lpstr>The universal principles of human understanding operate in all languages: different tactics, same strategy!</vt:lpstr>
      <vt:lpstr>Different tactics, same strategy!</vt:lpstr>
      <vt:lpstr>Conclusion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Syntax through the Wide-Angle Lens of Dialectics</dc:title>
  <dc:creator>Olga Temple</dc:creator>
  <cp:lastModifiedBy>Olga Temple</cp:lastModifiedBy>
  <cp:revision>163</cp:revision>
  <dcterms:created xsi:type="dcterms:W3CDTF">2012-09-25T07:14:42Z</dcterms:created>
  <dcterms:modified xsi:type="dcterms:W3CDTF">2013-03-06T19:29:10Z</dcterms:modified>
</cp:coreProperties>
</file>