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</p:sldMasterIdLst>
  <p:sldIdLst>
    <p:sldId id="270" r:id="rId4"/>
    <p:sldId id="281" r:id="rId5"/>
    <p:sldId id="283" r:id="rId6"/>
    <p:sldId id="284" r:id="rId7"/>
    <p:sldId id="272" r:id="rId8"/>
    <p:sldId id="282" r:id="rId9"/>
    <p:sldId id="273" r:id="rId10"/>
    <p:sldId id="276" r:id="rId11"/>
    <p:sldId id="277" r:id="rId12"/>
    <p:sldId id="274" r:id="rId13"/>
    <p:sldId id="285" r:id="rId14"/>
    <p:sldId id="271" r:id="rId15"/>
    <p:sldId id="280" r:id="rId16"/>
    <p:sldId id="286" r:id="rId17"/>
    <p:sldId id="275" r:id="rId18"/>
    <p:sldId id="265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841A"/>
    <a:srgbClr val="6373EB"/>
    <a:srgbClr val="85DFFF"/>
    <a:srgbClr val="3DADC7"/>
    <a:srgbClr val="E3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0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091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93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7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778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9219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565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476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52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8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5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6705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17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65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94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97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73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92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586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19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40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792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30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23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83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91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96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86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8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75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4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7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7572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72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8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76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201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6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4319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96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39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9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372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730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921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625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095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F404-882B-4F58-8A8B-61847E64C126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AC3AC2-B3F1-4965-86DB-A9205FDA3F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312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3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F404-882B-4F58-8A8B-61847E64C12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25/06/2019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AC3AC2-B3F1-4965-86DB-A9205FDA3F37}" type="slidenum">
              <a:rPr lang="nl-BE" smtClean="0">
                <a:solidFill>
                  <a:srgbClr val="90C226"/>
                </a:solidFill>
              </a:rPr>
              <a:pPr/>
              <a:t>‹nr.›</a:t>
            </a:fld>
            <a:endParaRPr lang="nl-BE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9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www.rutaoutlet.es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johsonssupermarket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youholidayinspain.com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rholidayinspain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stauranterebate.com/" TargetMode="External"/><Relationship Id="rId3" Type="http://schemas.openxmlformats.org/officeDocument/2006/relationships/hyperlink" Target="http://lizarran.es/" TargetMode="External"/><Relationship Id="rId7" Type="http://schemas.openxmlformats.org/officeDocument/2006/relationships/hyperlink" Target="http://www.sunsetbeach.e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www.restaurante-elcruce.com/" TargetMode="External"/><Relationship Id="rId5" Type="http://schemas.openxmlformats.org/officeDocument/2006/relationships/hyperlink" Target="http://labocarestaurante.com/" TargetMode="External"/><Relationship Id="rId10" Type="http://schemas.openxmlformats.org/officeDocument/2006/relationships/hyperlink" Target="http://darsena.com/" TargetMode="External"/><Relationship Id="rId4" Type="http://schemas.openxmlformats.org/officeDocument/2006/relationships/hyperlink" Target="http://www.cherestaurant.es/" TargetMode="External"/><Relationship Id="rId9" Type="http://schemas.openxmlformats.org/officeDocument/2006/relationships/hyperlink" Target="mailto:contact@zenia-lounge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zeniaboulevard.es/gbr/home" TargetMode="External"/><Relationship Id="rId7" Type="http://schemas.openxmlformats.org/officeDocument/2006/relationships/hyperlink" Target="http://zeniaboulevard.es/gbr/event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zeniaboulevard.es/gbr/home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abaneras.es/en/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zeniaboulevard.es/gbr/homehttp:/www.centrodosmares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es.club-onlyou.com/nuevacondomina" TargetMode="External"/><Relationship Id="rId3" Type="http://schemas.openxmlformats.org/officeDocument/2006/relationships/hyperlink" Target="http://www.ccnuevacondomina.com/en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345897" y="3947755"/>
            <a:ext cx="9144000" cy="2387600"/>
          </a:xfrm>
        </p:spPr>
        <p:txBody>
          <a:bodyPr>
            <a:normAutofit/>
          </a:bodyPr>
          <a:lstStyle/>
          <a:p>
            <a:r>
              <a:rPr lang="nl-BE" sz="66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97027" y="2566257"/>
            <a:ext cx="8137860" cy="165576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nl-BE" sz="9600" b="1" dirty="0">
                <a:solidFill>
                  <a:srgbClr val="85DFFF"/>
                </a:solidFill>
              </a:rPr>
              <a:t>Shopping, </a:t>
            </a:r>
            <a:r>
              <a:rPr lang="nl-BE" sz="9600" b="1" dirty="0" err="1">
                <a:solidFill>
                  <a:srgbClr val="85DFFF"/>
                </a:solidFill>
              </a:rPr>
              <a:t>markets</a:t>
            </a:r>
            <a:r>
              <a:rPr lang="nl-BE" sz="9600" b="1" dirty="0">
                <a:solidFill>
                  <a:srgbClr val="85DFFF"/>
                </a:solidFill>
              </a:rPr>
              <a:t>, restaurants</a:t>
            </a:r>
          </a:p>
        </p:txBody>
      </p:sp>
    </p:spTree>
    <p:extLst>
      <p:ext uri="{BB962C8B-B14F-4D97-AF65-F5344CB8AC3E}">
        <p14:creationId xmlns:p14="http://schemas.microsoft.com/office/powerpoint/2010/main" val="175868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25450" y="153749"/>
            <a:ext cx="7307926" cy="124545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pt-BR" sz="5400" b="1" dirty="0">
                <a:solidFill>
                  <a:srgbClr val="002060"/>
                </a:solidFill>
              </a:rPr>
              <a:t>Ruta Outlet Elche Parque Empresarial</a:t>
            </a:r>
          </a:p>
          <a:p>
            <a:pPr algn="ctr"/>
            <a:r>
              <a:rPr lang="nl-BE" sz="2200" dirty="0" err="1">
                <a:solidFill>
                  <a:schemeClr val="accent1">
                    <a:lumMod val="75000"/>
                  </a:schemeClr>
                </a:solidFill>
              </a:rPr>
              <a:t>Calle</a:t>
            </a:r>
            <a:r>
              <a:rPr lang="nl-BE" sz="2200" dirty="0">
                <a:solidFill>
                  <a:schemeClr val="accent1">
                    <a:lumMod val="75000"/>
                  </a:schemeClr>
                </a:solidFill>
              </a:rPr>
              <a:t> Miguel Servet 25. | </a:t>
            </a:r>
            <a:r>
              <a:rPr lang="nl-BE" sz="2200" dirty="0" err="1">
                <a:solidFill>
                  <a:schemeClr val="accent1">
                    <a:lumMod val="75000"/>
                  </a:schemeClr>
                </a:solidFill>
              </a:rPr>
              <a:t>Elche</a:t>
            </a:r>
            <a:r>
              <a:rPr lang="nl-BE" sz="2200" dirty="0">
                <a:solidFill>
                  <a:schemeClr val="accent1">
                    <a:lumMod val="75000"/>
                  </a:schemeClr>
                </a:solidFill>
              </a:rPr>
              <a:t> Parque </a:t>
            </a:r>
            <a:r>
              <a:rPr lang="nl-BE" sz="2200" dirty="0" err="1">
                <a:solidFill>
                  <a:schemeClr val="accent1">
                    <a:lumMod val="75000"/>
                  </a:schemeClr>
                </a:solidFill>
              </a:rPr>
              <a:t>Empresarial</a:t>
            </a:r>
            <a:r>
              <a:rPr lang="nl-BE" sz="2200" dirty="0">
                <a:solidFill>
                  <a:schemeClr val="accent1">
                    <a:lumMod val="75000"/>
                  </a:schemeClr>
                </a:solidFill>
              </a:rPr>
              <a:t>, 03203 </a:t>
            </a:r>
            <a:r>
              <a:rPr lang="nl-BE" sz="2200" dirty="0" err="1">
                <a:solidFill>
                  <a:schemeClr val="accent1">
                    <a:lumMod val="75000"/>
                  </a:schemeClr>
                </a:solidFill>
              </a:rPr>
              <a:t>Elche</a:t>
            </a:r>
            <a:r>
              <a:rPr lang="nl-BE" sz="2200" dirty="0">
                <a:solidFill>
                  <a:schemeClr val="accent1">
                    <a:lumMod val="75000"/>
                  </a:schemeClr>
                </a:solidFill>
              </a:rPr>
              <a:t>, Spanje</a:t>
            </a:r>
            <a:endParaRPr lang="nl-BE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20988" y="6159357"/>
            <a:ext cx="2955874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IE" dirty="0">
                <a:hlinkClick r:id="rId3"/>
              </a:rPr>
              <a:t>http://www.rutaoutlet.es</a:t>
            </a:r>
            <a:r>
              <a:rPr lang="en-IE" dirty="0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913938" y="1513211"/>
            <a:ext cx="8675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tx2"/>
                </a:solidFill>
              </a:rPr>
              <a:t>Monday to Thursday 10 – 14h and 16h – 20h</a:t>
            </a:r>
          </a:p>
          <a:p>
            <a:r>
              <a:rPr lang="en-IE" sz="1600" dirty="0">
                <a:solidFill>
                  <a:schemeClr val="tx2"/>
                </a:solidFill>
              </a:rPr>
              <a:t>Friday 10 – 20h</a:t>
            </a:r>
          </a:p>
          <a:p>
            <a:r>
              <a:rPr lang="en-IE" sz="1600" dirty="0" err="1">
                <a:solidFill>
                  <a:schemeClr val="tx2"/>
                </a:solidFill>
              </a:rPr>
              <a:t>Saterday</a:t>
            </a:r>
            <a:r>
              <a:rPr lang="en-IE" sz="1600" dirty="0">
                <a:solidFill>
                  <a:schemeClr val="tx2"/>
                </a:solidFill>
              </a:rPr>
              <a:t> 10-14u30 and 17h-20h</a:t>
            </a:r>
          </a:p>
          <a:p>
            <a:endParaRPr lang="en-IE" sz="1600" dirty="0">
              <a:solidFill>
                <a:schemeClr val="tx2"/>
              </a:solidFill>
            </a:endParaRPr>
          </a:p>
          <a:p>
            <a:r>
              <a:rPr lang="en-IE" sz="1600" dirty="0">
                <a:solidFill>
                  <a:schemeClr val="tx2"/>
                </a:solidFill>
              </a:rPr>
              <a:t>Elche is the shoe production region, </a:t>
            </a:r>
          </a:p>
        </p:txBody>
      </p:sp>
      <p:pic>
        <p:nvPicPr>
          <p:cNvPr id="2050" name="Picture 2" descr="Afbeeldingsresultaat voor ruta outlet elche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0" y="3017807"/>
            <a:ext cx="4794961" cy="306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ruta outlet elche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50" y="1089353"/>
            <a:ext cx="3496103" cy="26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BEE77EA-FBCC-42D5-A750-A2D3B3A09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302" y="1507255"/>
            <a:ext cx="3082248" cy="16376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8426CF-6D3E-4611-A90C-282F50C95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601" y="3184621"/>
            <a:ext cx="3244202" cy="32892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2A9039-AA7A-4B9B-B3A9-7E42E8D5C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014" y="214588"/>
            <a:ext cx="2859747" cy="10698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3A992CE-1925-407E-A745-BF3A0A4FA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7520" y="3714609"/>
            <a:ext cx="3696162" cy="24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3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994881" y="363778"/>
            <a:ext cx="8596668" cy="782230"/>
          </a:xfrm>
        </p:spPr>
        <p:txBody>
          <a:bodyPr>
            <a:noAutofit/>
          </a:bodyPr>
          <a:lstStyle/>
          <a:p>
            <a:pPr algn="ctr"/>
            <a:r>
              <a:rPr lang="en-IE" sz="7200" b="1" dirty="0">
                <a:solidFill>
                  <a:schemeClr val="accent2">
                    <a:lumMod val="75000"/>
                  </a:schemeClr>
                </a:solidFill>
              </a:rPr>
              <a:t>Food shopping</a:t>
            </a:r>
          </a:p>
        </p:txBody>
      </p:sp>
    </p:spTree>
    <p:extLst>
      <p:ext uri="{BB962C8B-B14F-4D97-AF65-F5344CB8AC3E}">
        <p14:creationId xmlns:p14="http://schemas.microsoft.com/office/powerpoint/2010/main" val="353039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rgbClr val="63841A"/>
                </a:solidFill>
              </a:rPr>
              <a:t>Street Markets</a:t>
            </a: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11374"/>
              </p:ext>
            </p:extLst>
          </p:nvPr>
        </p:nvGraphicFramePr>
        <p:xfrm>
          <a:off x="768743" y="695555"/>
          <a:ext cx="7752170" cy="5556484"/>
        </p:xfrm>
        <a:graphic>
          <a:graphicData uri="http://schemas.openxmlformats.org/drawingml/2006/table">
            <a:tbl>
              <a:tblPr/>
              <a:tblGrid>
                <a:gridCol w="524090">
                  <a:extLst>
                    <a:ext uri="{9D8B030D-6E8A-4147-A177-3AD203B41FA5}">
                      <a16:colId xmlns:a16="http://schemas.microsoft.com/office/drawing/2014/main" val="3680696451"/>
                    </a:ext>
                  </a:extLst>
                </a:gridCol>
                <a:gridCol w="1342982">
                  <a:extLst>
                    <a:ext uri="{9D8B030D-6E8A-4147-A177-3AD203B41FA5}">
                      <a16:colId xmlns:a16="http://schemas.microsoft.com/office/drawing/2014/main" val="361963045"/>
                    </a:ext>
                  </a:extLst>
                </a:gridCol>
                <a:gridCol w="1332063">
                  <a:extLst>
                    <a:ext uri="{9D8B030D-6E8A-4147-A177-3AD203B41FA5}">
                      <a16:colId xmlns:a16="http://schemas.microsoft.com/office/drawing/2014/main" val="3485877608"/>
                    </a:ext>
                  </a:extLst>
                </a:gridCol>
                <a:gridCol w="1484922">
                  <a:extLst>
                    <a:ext uri="{9D8B030D-6E8A-4147-A177-3AD203B41FA5}">
                      <a16:colId xmlns:a16="http://schemas.microsoft.com/office/drawing/2014/main" val="709806899"/>
                    </a:ext>
                  </a:extLst>
                </a:gridCol>
                <a:gridCol w="3068113">
                  <a:extLst>
                    <a:ext uri="{9D8B030D-6E8A-4147-A177-3AD203B41FA5}">
                      <a16:colId xmlns:a16="http://schemas.microsoft.com/office/drawing/2014/main" val="1704221061"/>
                    </a:ext>
                  </a:extLst>
                </a:gridCol>
              </a:tblGrid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566017"/>
                  </a:ext>
                </a:extLst>
              </a:tr>
              <a:tr h="2177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Morning market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01720"/>
                  </a:ext>
                </a:extLst>
              </a:tr>
              <a:tr h="217787"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TOWN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08970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Albir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50712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Alicante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Monday, 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 central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226920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Alicante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Thursday, 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mercadillo teulada close to arena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106502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Almoradi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big, vegetables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around the church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35780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Altea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2066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Benidorm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Saturday, 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rastro 'el cisne'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600549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Benidorm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Wednesday, 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Big, cloths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naast Hotel Barcelo Pueblo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18956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Calpe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33743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Calpe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141384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0417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Cox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49228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Elche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 to 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Mercado, </a:t>
                      </a:r>
                      <a:r>
                        <a:rPr lang="nl-BE" sz="1000" b="1" i="0" u="none" strike="noStrike" dirty="0" err="1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placade</a:t>
                      </a:r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nl-BE" sz="1000" b="1" i="0" u="none" strike="noStrike" dirty="0" err="1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fruita</a:t>
                      </a:r>
                      <a:endParaRPr lang="nl-BE" sz="1000" b="1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32768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Guardamar del segura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Wednesday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big market 300 at the plaza de la iglesia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680123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Guardamar del segura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English market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Campo de Guadamar, Guadamar-Montesinos Road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2249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La Mata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Canal del Acequion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052512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Murcia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local farmers and craftman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after the Museo Salzillo. Bº de Sankt Andres, Murcia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565764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Murcia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Murcia (in Los Alcáceres en La Unión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29128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Orihuela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streetmarket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Lato" panose="020F0502020204030203" pitchFamily="34" charset="0"/>
                        </a:rPr>
                        <a:t>N38°04.909 W0°56.646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84177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Orihuela costa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06265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Rojales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Thursday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995885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Rojales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English market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 el zoco,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611954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Javier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35957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miguel de salines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rommelmarkt castillo e conesa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54943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miguel de salines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woensdag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in centrum of town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950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Pedro del Pinatar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434270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Torrevieja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avenida de paris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944938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Santa Pola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Saturday, Monday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03028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Santa Pola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Daily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 central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075208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384495"/>
                  </a:ext>
                </a:extLst>
              </a:tr>
            </a:tbl>
          </a:graphicData>
        </a:graphic>
      </p:graphicFrame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913" y="1486235"/>
            <a:ext cx="3393766" cy="2262511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  <p:sp>
        <p:nvSpPr>
          <p:cNvPr id="5" name="Rechthoek 4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1124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8358" y="5156147"/>
            <a:ext cx="5051299" cy="1701853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52463" y="0"/>
            <a:ext cx="8596668" cy="782230"/>
          </a:xfrm>
        </p:spPr>
        <p:txBody>
          <a:bodyPr>
            <a:normAutofit/>
          </a:bodyPr>
          <a:lstStyle/>
          <a:p>
            <a:pPr algn="ctr"/>
            <a:r>
              <a:rPr lang="en-IE" sz="4400" b="1" dirty="0">
                <a:solidFill>
                  <a:schemeClr val="accent2">
                    <a:lumMod val="75000"/>
                  </a:schemeClr>
                </a:solidFill>
              </a:rPr>
              <a:t>Supermarkets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46154" y="1206592"/>
            <a:ext cx="111132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prstClr val="black"/>
                </a:solidFill>
              </a:rPr>
              <a:t>Mercadona	Almoradi	</a:t>
            </a:r>
            <a:r>
              <a:rPr lang="es-ES" dirty="0">
                <a:solidFill>
                  <a:prstClr val="black"/>
                </a:solidFill>
              </a:rPr>
              <a:t> Av. Comunidad Europea, 03160 Almoradí        9u-21u30   Sunday closed</a:t>
            </a:r>
          </a:p>
          <a:p>
            <a:r>
              <a:rPr lang="es-ES" dirty="0">
                <a:solidFill>
                  <a:prstClr val="black"/>
                </a:solidFill>
              </a:rPr>
              <a:t>Carrefour      Torrevieja	Ctra. Crevillente, Km 34.4, 03180 Torrevieja	   9u-22u      Sunday open</a:t>
            </a:r>
          </a:p>
          <a:p>
            <a:r>
              <a:rPr lang="es-ES" dirty="0">
                <a:solidFill>
                  <a:prstClr val="black"/>
                </a:solidFill>
              </a:rPr>
              <a:t>Lidl			Quesada		Avda. de los Regantes, 6 Rojales			   9u – 22u    Sunday closed</a:t>
            </a:r>
          </a:p>
          <a:p>
            <a:r>
              <a:rPr lang="pt-BR" dirty="0">
                <a:solidFill>
                  <a:prstClr val="black"/>
                </a:solidFill>
              </a:rPr>
              <a:t>Alcampo		Orihuela Costa	Zenia Boulevard, Calle Jade, s/n, 		   9u – 22u    Sunday open</a:t>
            </a:r>
          </a:p>
          <a:p>
            <a:r>
              <a:rPr lang="pt-BR" dirty="0">
                <a:solidFill>
                  <a:prstClr val="black"/>
                </a:solidFill>
              </a:rPr>
              <a:t>Consum		Quesada		Av. Jerez de la Frontera, 03170 Rojales		   9u30-21u30 Sunday up </a:t>
            </a:r>
            <a:r>
              <a:rPr lang="pt-BR">
                <a:solidFill>
                  <a:prstClr val="black"/>
                </a:solidFill>
              </a:rPr>
              <a:t>to 13u30</a:t>
            </a:r>
            <a:endParaRPr lang="pt-BR" dirty="0">
              <a:solidFill>
                <a:prstClr val="black"/>
              </a:solidFill>
            </a:endParaRPr>
          </a:p>
          <a:p>
            <a:r>
              <a:rPr lang="pt-BR" dirty="0">
                <a:solidFill>
                  <a:prstClr val="black"/>
                </a:solidFill>
              </a:rPr>
              <a:t>Mercadona	Benijofar	Carretera Torrevieja-Benijofar, (CV905a)	   9u – 21u30	Sunday closed</a:t>
            </a:r>
          </a:p>
          <a:p>
            <a:r>
              <a:rPr lang="pt-BR" dirty="0">
                <a:solidFill>
                  <a:prstClr val="black"/>
                </a:solidFill>
              </a:rPr>
              <a:t>Aldi			</a:t>
            </a:r>
          </a:p>
          <a:p>
            <a:endParaRPr lang="pt-BR" dirty="0">
              <a:solidFill>
                <a:prstClr val="black"/>
              </a:solidFill>
            </a:endParaRPr>
          </a:p>
          <a:p>
            <a:r>
              <a:rPr lang="pt-BR" dirty="0">
                <a:solidFill>
                  <a:prstClr val="black"/>
                </a:solidFill>
              </a:rPr>
              <a:t>On La Finca: At the entrance on the right sight coming into the resort.</a:t>
            </a:r>
          </a:p>
          <a:p>
            <a:r>
              <a:rPr lang="pt-BR" dirty="0">
                <a:solidFill>
                  <a:prstClr val="black"/>
                </a:solidFill>
              </a:rPr>
              <a:t>			Johnsonssupermarket (</a:t>
            </a:r>
            <a:r>
              <a:rPr lang="pt-BR" dirty="0">
                <a:solidFill>
                  <a:prstClr val="black"/>
                </a:solidFill>
                <a:hlinkClick r:id="rId4"/>
              </a:rPr>
              <a:t>www.johsonssupermarket.com</a:t>
            </a:r>
            <a:r>
              <a:rPr lang="pt-BR" dirty="0">
                <a:solidFill>
                  <a:prstClr val="black"/>
                </a:solidFill>
              </a:rPr>
              <a:t>)   everyday open 9u – 20h, 									0034966729647</a:t>
            </a: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8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rgbClr val="002060"/>
                </a:solidFill>
              </a:rPr>
              <a:t>Street Markets</a:t>
            </a: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 12"/>
          <p:cNvGraphicFramePr>
            <a:graphicFrameLocks noGrp="1"/>
          </p:cNvGraphicFramePr>
          <p:nvPr/>
        </p:nvGraphicFramePr>
        <p:xfrm>
          <a:off x="768743" y="695555"/>
          <a:ext cx="7752170" cy="5556484"/>
        </p:xfrm>
        <a:graphic>
          <a:graphicData uri="http://schemas.openxmlformats.org/drawingml/2006/table">
            <a:tbl>
              <a:tblPr/>
              <a:tblGrid>
                <a:gridCol w="524090">
                  <a:extLst>
                    <a:ext uri="{9D8B030D-6E8A-4147-A177-3AD203B41FA5}">
                      <a16:colId xmlns:a16="http://schemas.microsoft.com/office/drawing/2014/main" val="3680696451"/>
                    </a:ext>
                  </a:extLst>
                </a:gridCol>
                <a:gridCol w="1342982">
                  <a:extLst>
                    <a:ext uri="{9D8B030D-6E8A-4147-A177-3AD203B41FA5}">
                      <a16:colId xmlns:a16="http://schemas.microsoft.com/office/drawing/2014/main" val="361963045"/>
                    </a:ext>
                  </a:extLst>
                </a:gridCol>
                <a:gridCol w="1332063">
                  <a:extLst>
                    <a:ext uri="{9D8B030D-6E8A-4147-A177-3AD203B41FA5}">
                      <a16:colId xmlns:a16="http://schemas.microsoft.com/office/drawing/2014/main" val="3485877608"/>
                    </a:ext>
                  </a:extLst>
                </a:gridCol>
                <a:gridCol w="1484922">
                  <a:extLst>
                    <a:ext uri="{9D8B030D-6E8A-4147-A177-3AD203B41FA5}">
                      <a16:colId xmlns:a16="http://schemas.microsoft.com/office/drawing/2014/main" val="709806899"/>
                    </a:ext>
                  </a:extLst>
                </a:gridCol>
                <a:gridCol w="3068113">
                  <a:extLst>
                    <a:ext uri="{9D8B030D-6E8A-4147-A177-3AD203B41FA5}">
                      <a16:colId xmlns:a16="http://schemas.microsoft.com/office/drawing/2014/main" val="1704221061"/>
                    </a:ext>
                  </a:extLst>
                </a:gridCol>
              </a:tblGrid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566017"/>
                  </a:ext>
                </a:extLst>
              </a:tr>
              <a:tr h="2177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Morning market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01720"/>
                  </a:ext>
                </a:extLst>
              </a:tr>
              <a:tr h="217787"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TOWN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08970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Albir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50712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Alicante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Monday, 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 central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226920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Alicante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Thursday, 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mercadillo teulada close to arena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106502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Almoradi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big, vegetables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around the church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35780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Altea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2066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Benidorm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Saturday, 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rastro 'el cisne'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600549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Benidorm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Wednesday, 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Big, cloths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naast Hotel Barcelo Pueblo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18956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Calpe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33743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Calpe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141384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0417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Cox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49228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Elche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 to 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Mercado, </a:t>
                      </a:r>
                      <a:r>
                        <a:rPr lang="nl-BE" sz="1000" b="1" i="0" u="none" strike="noStrike" dirty="0" err="1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placade</a:t>
                      </a:r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nl-BE" sz="1000" b="1" i="0" u="none" strike="noStrike" dirty="0" err="1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fruita</a:t>
                      </a:r>
                      <a:endParaRPr lang="nl-BE" sz="1000" b="1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32768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Guardamar del segura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Wednesday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big market 300 at the plaza de la iglesia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680123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Guardamar del segura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English market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Campo de Guadamar, Guadamar-Montesinos Road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2249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La Mata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Canal del Acequion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052512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Murcia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local farmers and craftman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after the Museo Salzillo. Bº de Sankt Andres, Murcia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565764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Murcia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Murcia (in Los Alcáceres en La Unión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29128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Orihuela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streetmarket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Lato" panose="020F0502020204030203" pitchFamily="34" charset="0"/>
                        </a:rPr>
                        <a:t>N38°04.909 W0°56.646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841771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Orihuela costa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06265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Rojales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Thursday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995885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Rojales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English market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 el zoco,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611954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Javier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35957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miguel de salines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rommelmarkt castillo e conesa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549437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miguel de salines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woensdag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in centrum of town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950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 Pedro del Pinatar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434270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Torrevieja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avenida de paris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944938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Santa Pola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Saturday, Monday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center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030286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Santa Pola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Daily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mercado central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075208"/>
                  </a:ext>
                </a:extLst>
              </a:tr>
              <a:tr h="170697"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7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384495"/>
                  </a:ext>
                </a:extLst>
              </a:tr>
            </a:tbl>
          </a:graphicData>
        </a:graphic>
      </p:graphicFrame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913" y="1486235"/>
            <a:ext cx="3393766" cy="2262511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  <p:sp>
        <p:nvSpPr>
          <p:cNvPr id="5" name="Rechthoek 4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7124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rgbClr val="63841A"/>
                </a:solidFill>
              </a:rPr>
              <a:t>Food shops</a:t>
            </a: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62F35F2-1056-4693-9002-98FA13F498E9}"/>
              </a:ext>
            </a:extLst>
          </p:cNvPr>
          <p:cNvSpPr txBox="1"/>
          <p:nvPr/>
        </p:nvSpPr>
        <p:spPr>
          <a:xfrm>
            <a:off x="1253447" y="1058238"/>
            <a:ext cx="7561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2060"/>
                </a:solidFill>
              </a:rPr>
              <a:t>Butcher</a:t>
            </a:r>
          </a:p>
          <a:p>
            <a:r>
              <a:rPr lang="en-IE" dirty="0">
                <a:solidFill>
                  <a:srgbClr val="002060"/>
                </a:solidFill>
              </a:rPr>
              <a:t>Bakery</a:t>
            </a:r>
          </a:p>
          <a:p>
            <a:r>
              <a:rPr lang="en-IE" dirty="0">
                <a:solidFill>
                  <a:srgbClr val="002060"/>
                </a:solidFill>
              </a:rPr>
              <a:t>Wine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499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6000" b="1" dirty="0" err="1">
                <a:solidFill>
                  <a:schemeClr val="accent6">
                    <a:lumMod val="75000"/>
                  </a:schemeClr>
                </a:solidFill>
              </a:rPr>
              <a:t>Beaches</a:t>
            </a:r>
            <a:r>
              <a:rPr lang="nl-BE" sz="6000" b="1" dirty="0">
                <a:solidFill>
                  <a:schemeClr val="accent6">
                    <a:lumMod val="75000"/>
                  </a:schemeClr>
                </a:solidFill>
              </a:rPr>
              <a:t> &amp; shopping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Guardamar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segura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beach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Torreviega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beach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Villamartin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beach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Zenia shopping</a:t>
            </a: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Manga del Mar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Menor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81" y="3666509"/>
            <a:ext cx="4393295" cy="31895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07"/>
            <a:ext cx="3288064" cy="24660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54" y="-70872"/>
            <a:ext cx="3240322" cy="20846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64" y="4314066"/>
            <a:ext cx="3391912" cy="25439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48" y="2013735"/>
            <a:ext cx="3548352" cy="25053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83" y="2342850"/>
            <a:ext cx="3363418" cy="25225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3775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913" y="787876"/>
            <a:ext cx="6830414" cy="1460500"/>
          </a:xfrm>
        </p:spPr>
        <p:txBody>
          <a:bodyPr>
            <a:noAutofit/>
          </a:bodyPr>
          <a:lstStyle/>
          <a:p>
            <a: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  <a:t>Yourholidayinspain</a:t>
            </a:r>
            <a:b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mailaddres</a:t>
            </a: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	</a:t>
            </a: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info@yourholidayinspain.com</a:t>
            </a:r>
            <a:b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website:	</a:t>
            </a: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www.yourholidayinspain.com</a:t>
            </a: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nl-BE" sz="2400" b="1" dirty="0">
                <a:solidFill>
                  <a:srgbClr val="0070C0"/>
                </a:solidFill>
              </a:rPr>
            </a:br>
            <a:br>
              <a:rPr lang="nl-BE" sz="2400" b="1" dirty="0">
                <a:solidFill>
                  <a:srgbClr val="0070C0"/>
                </a:solidFill>
              </a:rPr>
            </a:br>
            <a: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  <a:t>Tel: 		+32494725130 or +32473937990</a:t>
            </a:r>
            <a:b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Veerle &amp; Andy</a:t>
            </a:r>
          </a:p>
        </p:txBody>
      </p:sp>
    </p:spTree>
    <p:extLst>
      <p:ext uri="{BB962C8B-B14F-4D97-AF65-F5344CB8AC3E}">
        <p14:creationId xmlns:p14="http://schemas.microsoft.com/office/powerpoint/2010/main" val="3344386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994881" y="363778"/>
            <a:ext cx="8596668" cy="782230"/>
          </a:xfrm>
        </p:spPr>
        <p:txBody>
          <a:bodyPr>
            <a:noAutofit/>
          </a:bodyPr>
          <a:lstStyle/>
          <a:p>
            <a:pPr algn="ctr"/>
            <a:r>
              <a:rPr lang="en-IE" sz="7200" b="1" dirty="0">
                <a:solidFill>
                  <a:schemeClr val="accent2">
                    <a:lumMod val="75000"/>
                  </a:schemeClr>
                </a:solidFill>
              </a:rPr>
              <a:t>Restaurants</a:t>
            </a:r>
          </a:p>
        </p:txBody>
      </p:sp>
    </p:spTree>
    <p:extLst>
      <p:ext uri="{BB962C8B-B14F-4D97-AF65-F5344CB8AC3E}">
        <p14:creationId xmlns:p14="http://schemas.microsoft.com/office/powerpoint/2010/main" val="136875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52463" y="0"/>
            <a:ext cx="8596668" cy="782230"/>
          </a:xfrm>
        </p:spPr>
        <p:txBody>
          <a:bodyPr>
            <a:normAutofit/>
          </a:bodyPr>
          <a:lstStyle/>
          <a:p>
            <a:pPr algn="ctr"/>
            <a:r>
              <a:rPr lang="en-IE" sz="4400" b="1" dirty="0">
                <a:solidFill>
                  <a:schemeClr val="accent2">
                    <a:lumMod val="75000"/>
                  </a:schemeClr>
                </a:solidFill>
              </a:rPr>
              <a:t>Restaurants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/>
        </p:nvGraphicFramePr>
        <p:xfrm>
          <a:off x="554804" y="695915"/>
          <a:ext cx="10941979" cy="5787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9862">
                  <a:extLst>
                    <a:ext uri="{9D8B030D-6E8A-4147-A177-3AD203B41FA5}">
                      <a16:colId xmlns:a16="http://schemas.microsoft.com/office/drawing/2014/main" val="2424981073"/>
                    </a:ext>
                  </a:extLst>
                </a:gridCol>
                <a:gridCol w="1004392">
                  <a:extLst>
                    <a:ext uri="{9D8B030D-6E8A-4147-A177-3AD203B41FA5}">
                      <a16:colId xmlns:a16="http://schemas.microsoft.com/office/drawing/2014/main" val="2626218480"/>
                    </a:ext>
                  </a:extLst>
                </a:gridCol>
                <a:gridCol w="1536131">
                  <a:extLst>
                    <a:ext uri="{9D8B030D-6E8A-4147-A177-3AD203B41FA5}">
                      <a16:colId xmlns:a16="http://schemas.microsoft.com/office/drawing/2014/main" val="4114341014"/>
                    </a:ext>
                  </a:extLst>
                </a:gridCol>
                <a:gridCol w="1961522">
                  <a:extLst>
                    <a:ext uri="{9D8B030D-6E8A-4147-A177-3AD203B41FA5}">
                      <a16:colId xmlns:a16="http://schemas.microsoft.com/office/drawing/2014/main" val="2332154572"/>
                    </a:ext>
                  </a:extLst>
                </a:gridCol>
                <a:gridCol w="3001364">
                  <a:extLst>
                    <a:ext uri="{9D8B030D-6E8A-4147-A177-3AD203B41FA5}">
                      <a16:colId xmlns:a16="http://schemas.microsoft.com/office/drawing/2014/main" val="479872543"/>
                    </a:ext>
                  </a:extLst>
                </a:gridCol>
                <a:gridCol w="2528708">
                  <a:extLst>
                    <a:ext uri="{9D8B030D-6E8A-4147-A177-3AD203B41FA5}">
                      <a16:colId xmlns:a16="http://schemas.microsoft.com/office/drawing/2014/main" val="4125807905"/>
                    </a:ext>
                  </a:extLst>
                </a:gridCol>
              </a:tblGrid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TAPAS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LIZARRAN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tapas, prijs per stokjes, 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 err="1">
                          <a:effectLst/>
                        </a:rPr>
                        <a:t>torrevieja</a:t>
                      </a:r>
                      <a:r>
                        <a:rPr lang="nl-BE" sz="900" b="1" u="none" strike="noStrike" dirty="0">
                          <a:effectLst/>
                        </a:rPr>
                        <a:t> en </a:t>
                      </a:r>
                      <a:r>
                        <a:rPr lang="nl-BE" sz="900" b="1" u="none" strike="noStrike" dirty="0" err="1">
                          <a:effectLst/>
                        </a:rPr>
                        <a:t>albaneras</a:t>
                      </a:r>
                      <a:r>
                        <a:rPr lang="nl-BE" sz="900" b="1" u="none" strike="noStrike" dirty="0">
                          <a:effectLst/>
                        </a:rPr>
                        <a:t> en Zenia (boven)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3"/>
                        </a:rPr>
                        <a:t>http://lizarran.es/ 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797567530"/>
                  </a:ext>
                </a:extLst>
              </a:tr>
              <a:tr h="401463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Argentijn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Argentinian steak house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 volonté, diverse aan grill op spit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 err="1">
                          <a:effectLst/>
                        </a:rPr>
                        <a:t>Calle</a:t>
                      </a:r>
                      <a:r>
                        <a:rPr lang="nl-BE" sz="900" b="1" u="none" strike="noStrike" dirty="0">
                          <a:effectLst/>
                        </a:rPr>
                        <a:t> Salvador Dali, Zenia boulevard Shopping, La Zenia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4"/>
                        </a:rPr>
                        <a:t>http://www.cherestaurant.es/ 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853410652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  pizza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La Boca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 &amp; pizza</a:t>
                      </a:r>
                      <a:endParaRPr lang="nl-BE" sz="900" b="1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u="none" strike="noStrike">
                          <a:effectLst/>
                        </a:rPr>
                        <a:t>Av. Dr. Mariano Ruiz Canovas, 30; Torrevieja  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5"/>
                        </a:rPr>
                        <a:t>http://labocarestaurante.com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73490057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Meson El Prado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Calle Lope de Vega, San Miguel Salimos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4243047151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El Cruce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palmharten (alcochovas)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Via Camino, Almoradi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6"/>
                        </a:rPr>
                        <a:t>www.restaurante-elcruce.com 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142073419"/>
                  </a:ext>
                </a:extLst>
              </a:tr>
              <a:tr h="401463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Belgisch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Sunset beach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mosselen, ribben, Belgen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Avenida de los Marineros 17, Playa des Cura, Torrevieja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7"/>
                        </a:rPr>
                        <a:t>www.sunsetbeach.es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955401114"/>
                  </a:ext>
                </a:extLst>
              </a:tr>
              <a:tr h="401463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Rebate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>
                          <a:effectLst/>
                        </a:rPr>
                        <a:t>met flamingo dansen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Carretera CV952 (km10,5), 03190 Pilar de la Horadada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8"/>
                        </a:rPr>
                        <a:t>www.restauranterebate.com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408058673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Pizza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>
                          <a:effectLst/>
                        </a:rPr>
                        <a:t>Pizzeria Centro </a:t>
                      </a:r>
                      <a:r>
                        <a:rPr lang="nl-BE" sz="900" b="1" u="none" strike="noStrike" dirty="0" err="1">
                          <a:effectLst/>
                        </a:rPr>
                        <a:t>Playa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pizza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Playa de los Locos 36, Torreviega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437078449"/>
                  </a:ext>
                </a:extLst>
              </a:tr>
              <a:tr h="403228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Tosca Nueva Bahia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tapas  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Calle Diego Hernandez 32, Torreviega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</a:rPr>
                        <a:t>http://www.tascanuevabahiatorrevieja.com/index.php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1898151233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Argentijns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CHE Argentinos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 volonté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>
                          <a:effectLst/>
                        </a:rPr>
                        <a:t>La Zenia Boulevard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301456535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Italiaans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CHE Italiano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 volonté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>
                          <a:effectLst/>
                        </a:rPr>
                        <a:t>La Zenia Boulevard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509712546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Indisch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Spice City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ook take away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u="none" strike="noStrike">
                          <a:effectLst/>
                        </a:rPr>
                        <a:t>San Miguel, locale 65, La Finca Golf, 03169 Algorfa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815957496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Belgisch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El Gusta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u="none" strike="noStrike">
                          <a:effectLst/>
                        </a:rPr>
                        <a:t>Avda Federico Garcia Lorca, 17,  Benijófar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none" strike="noStrike">
                          <a:effectLst/>
                        </a:rPr>
                        <a:t>http://www.elgusto.es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633229079"/>
                  </a:ext>
                </a:extLst>
              </a:tr>
              <a:tr h="401463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Magali en Valentin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>
                          <a:effectLst/>
                        </a:rPr>
                        <a:t>Zenia Lounge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gekend van huis onder de zon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 dirty="0">
                          <a:effectLst/>
                        </a:rPr>
                        <a:t>Centro </a:t>
                      </a:r>
                      <a:r>
                        <a:rPr lang="nl-BE" sz="900" b="1" u="none" strike="noStrike" dirty="0" err="1">
                          <a:effectLst/>
                        </a:rPr>
                        <a:t>comercial</a:t>
                      </a:r>
                      <a:r>
                        <a:rPr lang="nl-BE" sz="900" b="1" u="none" strike="noStrike" dirty="0">
                          <a:effectLst/>
                        </a:rPr>
                        <a:t> Costa Zenia, </a:t>
                      </a:r>
                      <a:r>
                        <a:rPr lang="nl-BE" sz="900" b="1" u="none" strike="noStrike" dirty="0" err="1">
                          <a:effectLst/>
                        </a:rPr>
                        <a:t>Nr</a:t>
                      </a:r>
                      <a:r>
                        <a:rPr lang="nl-BE" sz="900" b="1" u="none" strike="noStrike" dirty="0">
                          <a:effectLst/>
                        </a:rPr>
                        <a:t> S12 , La Zenia</a:t>
                      </a:r>
                      <a:endParaRPr lang="nl-B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9"/>
                        </a:rPr>
                        <a:t>contact@zenia-lounge.com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827171134"/>
                  </a:ext>
                </a:extLst>
              </a:tr>
              <a:tr h="403228">
                <a:tc>
                  <a:txBody>
                    <a:bodyPr/>
                    <a:lstStyle/>
                    <a:p>
                      <a:pPr algn="r" fontAlgn="b"/>
                      <a:r>
                        <a:rPr lang="nl-BE" sz="800" u="none" strike="noStrike">
                          <a:effectLst/>
                        </a:rPr>
                        <a:t>+++</a:t>
                      </a:r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El Chiringuito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tapas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parc aan callecommunida valenciana Algorfa 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</a:rPr>
                        <a:t>https://www.facebook.com/elchiringuito.algorfa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310702527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Arcena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vooraf reserveren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Puerto de Alicante, Muelle Levante, 6, Alicante</a:t>
                      </a:r>
                      <a:endParaRPr lang="es-ES" sz="9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  <a:hlinkClick r:id="rId10"/>
                        </a:rPr>
                        <a:t>http://darsena.com/ 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369525996"/>
                  </a:ext>
                </a:extLst>
              </a:tr>
              <a:tr h="401463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Villa beach 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paella, …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Paseo Juan Aparicio, 16, Torrevieja, Alicante</a:t>
                      </a:r>
                      <a:endParaRPr lang="es-ES" sz="9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</a:rPr>
                        <a:t>http://velabeachrestaurante.com/torrevieja/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3152610470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Spaans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El patio chico 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Calle Pedro Lorca 3, 03181 Torrevieja</a:t>
                      </a:r>
                      <a:endParaRPr lang="es-ES" sz="900" b="1" i="0" u="none" strike="noStrike">
                        <a:solidFill>
                          <a:srgbClr val="4A4A4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u="sng" strike="noStrike">
                          <a:effectLst/>
                        </a:rPr>
                        <a:t>https://www.facebook.com/el.p.chico/</a:t>
                      </a:r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4244678931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El Ermita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>
                          <a:effectLst/>
                        </a:rPr>
                        <a:t>Av. Constitución, 13, 03169 Algorfa</a:t>
                      </a:r>
                      <a:endParaRPr lang="es-ES" sz="9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1257597774"/>
                  </a:ext>
                </a:extLst>
              </a:tr>
              <a:tr h="228716">
                <a:tc>
                  <a:txBody>
                    <a:bodyPr/>
                    <a:lstStyle/>
                    <a:p>
                      <a:pPr algn="r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Italiaans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900" b="1" u="none" strike="noStrike">
                          <a:effectLst/>
                        </a:rPr>
                        <a:t>Day and night</a:t>
                      </a:r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Avenida Naciones 9, 03170 Ciudad Quesada</a:t>
                      </a:r>
                      <a:endParaRPr lang="es-ES" sz="900" b="1" i="0" u="none" strike="noStrike" dirty="0">
                        <a:solidFill>
                          <a:srgbClr val="4A4A4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42" marR="4642" marT="4642" marB="3342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42" marR="4642" marT="4642" marB="33420" anchor="b"/>
                </a:tc>
                <a:extLst>
                  <a:ext uri="{0D108BD9-81ED-4DB2-BD59-A6C34878D82A}">
                    <a16:rowId xmlns:a16="http://schemas.microsoft.com/office/drawing/2014/main" val="2986990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88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994881" y="363778"/>
            <a:ext cx="8596668" cy="782230"/>
          </a:xfrm>
        </p:spPr>
        <p:txBody>
          <a:bodyPr>
            <a:noAutofit/>
          </a:bodyPr>
          <a:lstStyle/>
          <a:p>
            <a:pPr algn="ctr"/>
            <a:r>
              <a:rPr lang="en-IE" sz="7200" b="1" dirty="0">
                <a:solidFill>
                  <a:schemeClr val="accent2">
                    <a:lumMod val="75000"/>
                  </a:schemeClr>
                </a:solidFill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30659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rgbClr val="002060"/>
                </a:solidFill>
              </a:rPr>
              <a:t>Zenia </a:t>
            </a:r>
            <a:r>
              <a:rPr lang="nl-BE" sz="3600" b="1" dirty="0">
                <a:solidFill>
                  <a:srgbClr val="002060"/>
                </a:solidFill>
              </a:rPr>
              <a:t>Shopping centra</a:t>
            </a: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62246" y="5696660"/>
            <a:ext cx="462139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IE" dirty="0">
                <a:hlinkClick r:id="rId3"/>
              </a:rPr>
              <a:t>http://www.zeniaboulevard.es/gbr/home</a:t>
            </a:r>
            <a:r>
              <a:rPr lang="en-IE" dirty="0"/>
              <a:t> </a:t>
            </a:r>
          </a:p>
        </p:txBody>
      </p:sp>
      <p:pic>
        <p:nvPicPr>
          <p:cNvPr id="3074" name="Picture 2" descr="http://www.zeniaboulevard.es/imagenes/Plantas/D6765486-0039-7F5C-B3A4-0D195DE45F1D.jpg/resizeMod/0/1200/imag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218" y="4191424"/>
            <a:ext cx="3451859" cy="25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2972941" y="2089084"/>
            <a:ext cx="57988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 36 7 </a:t>
            </a:r>
            <a:r>
              <a:rPr lang="en-IE" sz="1000" dirty="0" err="1"/>
              <a:t>Camicie</a:t>
            </a:r>
            <a:r>
              <a:rPr lang="en-IE" sz="1000" dirty="0"/>
              <a:t> 122 Adidas 46 </a:t>
            </a:r>
            <a:r>
              <a:rPr lang="en-IE" sz="1000" dirty="0" err="1"/>
              <a:t>Alcampo</a:t>
            </a:r>
            <a:r>
              <a:rPr lang="en-IE" sz="1000" dirty="0"/>
              <a:t> 103 </a:t>
            </a:r>
            <a:r>
              <a:rPr lang="en-IE" sz="1000" dirty="0" err="1"/>
              <a:t>Amichi</a:t>
            </a:r>
            <a:r>
              <a:rPr lang="en-IE" sz="1000" dirty="0"/>
              <a:t> 20 Astoria by </a:t>
            </a:r>
            <a:r>
              <a:rPr lang="en-IE" sz="1000" dirty="0" err="1"/>
              <a:t>Patrimi</a:t>
            </a:r>
            <a:r>
              <a:rPr lang="en-IE" sz="1000" dirty="0"/>
              <a:t> 82 Baby </a:t>
            </a:r>
            <a:r>
              <a:rPr lang="en-IE" sz="1000" dirty="0" err="1"/>
              <a:t>center</a:t>
            </a:r>
            <a:endParaRPr lang="en-IE" sz="1000" dirty="0"/>
          </a:p>
          <a:p>
            <a:r>
              <a:rPr lang="en-IE" sz="1000" dirty="0"/>
              <a:t> 63 Barber Shop 115 Benetton 33 </a:t>
            </a:r>
            <a:r>
              <a:rPr lang="en-IE" sz="1000" dirty="0" err="1"/>
              <a:t>Berska</a:t>
            </a:r>
            <a:r>
              <a:rPr lang="en-IE" sz="1000" dirty="0"/>
              <a:t> 31 Bijou Brigitte 10 Botticelli 78 C&amp;A</a:t>
            </a:r>
          </a:p>
          <a:p>
            <a:r>
              <a:rPr lang="en-IE" sz="1000" dirty="0"/>
              <a:t> 18 </a:t>
            </a:r>
            <a:r>
              <a:rPr lang="en-IE" sz="1000" dirty="0" err="1"/>
              <a:t>Caja</a:t>
            </a:r>
            <a:r>
              <a:rPr lang="en-IE" sz="1000" dirty="0"/>
              <a:t> Rural 111 </a:t>
            </a:r>
            <a:r>
              <a:rPr lang="en-IE" sz="1000" dirty="0" err="1"/>
              <a:t>Calzedonia</a:t>
            </a:r>
            <a:r>
              <a:rPr lang="en-IE" sz="1000" dirty="0"/>
              <a:t> Centro de </a:t>
            </a:r>
            <a:r>
              <a:rPr lang="en-IE" sz="1000" dirty="0" err="1"/>
              <a:t>lavado</a:t>
            </a:r>
            <a:r>
              <a:rPr lang="en-IE" sz="1000" dirty="0"/>
              <a:t> 107 </a:t>
            </a:r>
            <a:r>
              <a:rPr lang="en-IE" sz="1000" dirty="0" err="1"/>
              <a:t>Charanga</a:t>
            </a:r>
            <a:r>
              <a:rPr lang="en-IE" sz="1000" dirty="0"/>
              <a:t> 37 Claire's 75 </a:t>
            </a:r>
            <a:r>
              <a:rPr lang="en-IE" sz="1000" dirty="0" err="1"/>
              <a:t>Colores</a:t>
            </a:r>
            <a:endParaRPr lang="en-IE" sz="1000" dirty="0"/>
          </a:p>
          <a:p>
            <a:r>
              <a:rPr lang="en-IE" sz="1000" dirty="0"/>
              <a:t> 104 </a:t>
            </a:r>
            <a:r>
              <a:rPr lang="en-IE" sz="1000" dirty="0" err="1"/>
              <a:t>Cortefiel</a:t>
            </a:r>
            <a:r>
              <a:rPr lang="en-IE" sz="1000" dirty="0"/>
              <a:t> 1 Decathlon 107 </a:t>
            </a:r>
            <a:r>
              <a:rPr lang="en-IE" sz="1000" dirty="0" err="1"/>
              <a:t>Décimas</a:t>
            </a:r>
            <a:r>
              <a:rPr lang="en-IE" sz="1000" dirty="0"/>
              <a:t> 17 </a:t>
            </a:r>
            <a:r>
              <a:rPr lang="en-IE" sz="1000" dirty="0" err="1"/>
              <a:t>Decoquality</a:t>
            </a:r>
            <a:r>
              <a:rPr lang="en-IE" sz="1000" dirty="0"/>
              <a:t> 39 </a:t>
            </a:r>
            <a:r>
              <a:rPr lang="en-IE" sz="1000" dirty="0" err="1"/>
              <a:t>Deichmann</a:t>
            </a:r>
            <a:r>
              <a:rPr lang="en-IE" sz="1000" dirty="0"/>
              <a:t> 90 </a:t>
            </a:r>
            <a:r>
              <a:rPr lang="en-IE" sz="1000" dirty="0" err="1"/>
              <a:t>Desigual</a:t>
            </a:r>
            <a:endParaRPr lang="en-IE" sz="1000" dirty="0"/>
          </a:p>
          <a:p>
            <a:r>
              <a:rPr lang="en-IE" sz="1000" dirty="0"/>
              <a:t> 23 Di Marco 9 Don Dino 99 </a:t>
            </a:r>
            <a:r>
              <a:rPr lang="en-IE" sz="1000" dirty="0" err="1"/>
              <a:t>DonnaN</a:t>
            </a:r>
            <a:r>
              <a:rPr lang="en-IE" sz="1000" dirty="0"/>
              <a:t> 105 </a:t>
            </a:r>
            <a:r>
              <a:rPr lang="en-IE" sz="1000" dirty="0" err="1"/>
              <a:t>Druni</a:t>
            </a:r>
            <a:r>
              <a:rPr lang="en-IE" sz="1000" dirty="0"/>
              <a:t> 109 </a:t>
            </a:r>
            <a:r>
              <a:rPr lang="en-IE" sz="1000" dirty="0" err="1"/>
              <a:t>Encuentro</a:t>
            </a:r>
            <a:r>
              <a:rPr lang="en-IE" sz="1000" dirty="0"/>
              <a:t> </a:t>
            </a:r>
            <a:r>
              <a:rPr lang="en-IE" sz="1000" dirty="0" err="1"/>
              <a:t>Moda</a:t>
            </a:r>
            <a:r>
              <a:rPr lang="en-IE" sz="1000" dirty="0"/>
              <a:t> 48 </a:t>
            </a:r>
            <a:r>
              <a:rPr lang="en-IE" sz="1000" dirty="0" err="1"/>
              <a:t>Equivalenza</a:t>
            </a:r>
            <a:endParaRPr lang="en-IE" sz="1000" dirty="0"/>
          </a:p>
          <a:p>
            <a:r>
              <a:rPr lang="en-IE" sz="1000" dirty="0"/>
              <a:t> 00 </a:t>
            </a:r>
            <a:r>
              <a:rPr lang="en-IE" sz="1000" dirty="0" err="1"/>
              <a:t>Farmacia</a:t>
            </a:r>
            <a:r>
              <a:rPr lang="en-IE" sz="1000" dirty="0"/>
              <a:t> 53 Fashion Nails 127 </a:t>
            </a:r>
            <a:r>
              <a:rPr lang="en-IE" sz="1000" dirty="0" err="1"/>
              <a:t>Floristería</a:t>
            </a:r>
            <a:r>
              <a:rPr lang="en-IE" sz="1000" dirty="0"/>
              <a:t> The flower shop Forecast 67 </a:t>
            </a:r>
            <a:r>
              <a:rPr lang="en-IE" sz="1000" dirty="0" err="1"/>
              <a:t>Frágola</a:t>
            </a:r>
            <a:r>
              <a:rPr lang="en-IE" sz="1000" dirty="0"/>
              <a:t> Game</a:t>
            </a:r>
          </a:p>
          <a:p>
            <a:r>
              <a:rPr lang="en-IE" sz="1000" dirty="0"/>
              <a:t> 128 </a:t>
            </a:r>
            <a:r>
              <a:rPr lang="en-IE" sz="1000" dirty="0" err="1"/>
              <a:t>Gasolinera</a:t>
            </a:r>
            <a:r>
              <a:rPr lang="en-IE" sz="1000" dirty="0"/>
              <a:t> </a:t>
            </a:r>
            <a:r>
              <a:rPr lang="en-IE" sz="1000" dirty="0" err="1"/>
              <a:t>Alcampo</a:t>
            </a:r>
            <a:r>
              <a:rPr lang="en-IE" sz="1000" dirty="0"/>
              <a:t> 14 </a:t>
            </a:r>
            <a:r>
              <a:rPr lang="en-IE" sz="1000" dirty="0" err="1"/>
              <a:t>Geox</a:t>
            </a:r>
            <a:r>
              <a:rPr lang="en-IE" sz="1000" dirty="0"/>
              <a:t> 96 Gerry Weber 59 Gold Rush 98 Greenwich 54 Grupo </a:t>
            </a:r>
            <a:r>
              <a:rPr lang="en-IE" sz="1000" dirty="0" err="1"/>
              <a:t>Móvil</a:t>
            </a:r>
            <a:endParaRPr lang="en-IE" sz="1000" dirty="0"/>
          </a:p>
          <a:p>
            <a:r>
              <a:rPr lang="en-IE" sz="1000" dirty="0"/>
              <a:t> 24 Guess 76 H&amp;M 92 Infinity Love 38 Inside 60 </a:t>
            </a:r>
            <a:r>
              <a:rPr lang="en-IE" sz="1000" dirty="0" err="1"/>
              <a:t>Inspiral</a:t>
            </a:r>
            <a:r>
              <a:rPr lang="en-IE" sz="1000" dirty="0"/>
              <a:t> 30 </a:t>
            </a:r>
            <a:r>
              <a:rPr lang="en-IE" sz="1000" dirty="0" err="1"/>
              <a:t>Intimity</a:t>
            </a:r>
            <a:r>
              <a:rPr lang="en-IE" sz="1000" dirty="0"/>
              <a:t> Closet</a:t>
            </a:r>
          </a:p>
          <a:p>
            <a:r>
              <a:rPr lang="en-IE" sz="1000" dirty="0"/>
              <a:t> 118 </a:t>
            </a:r>
            <a:r>
              <a:rPr lang="en-IE" sz="1000" dirty="0" err="1"/>
              <a:t>Iokesé</a:t>
            </a:r>
            <a:r>
              <a:rPr lang="en-IE" sz="1000" dirty="0"/>
              <a:t> 4 Jack &amp; Jones 112 </a:t>
            </a:r>
            <a:r>
              <a:rPr lang="en-IE" sz="1000" dirty="0" err="1"/>
              <a:t>Kiko</a:t>
            </a:r>
            <a:r>
              <a:rPr lang="en-IE" sz="1000" dirty="0"/>
              <a:t> R-39 Koala Bay La Boutique La Rapa</a:t>
            </a:r>
          </a:p>
          <a:p>
            <a:r>
              <a:rPr lang="en-IE" sz="1000" dirty="0"/>
              <a:t> 35 Lefties 25 Leroy </a:t>
            </a:r>
            <a:r>
              <a:rPr lang="en-IE" sz="1000" dirty="0" err="1"/>
              <a:t>Merlín</a:t>
            </a:r>
            <a:r>
              <a:rPr lang="en-IE" sz="1000" dirty="0"/>
              <a:t> Levi's Lion of porches </a:t>
            </a:r>
            <a:r>
              <a:rPr lang="en-IE" sz="1000" dirty="0" err="1"/>
              <a:t>Loterías</a:t>
            </a:r>
            <a:r>
              <a:rPr lang="en-IE" sz="1000" dirty="0"/>
              <a:t> y </a:t>
            </a:r>
            <a:r>
              <a:rPr lang="en-IE" sz="1000" dirty="0" err="1"/>
              <a:t>Apuestas</a:t>
            </a:r>
            <a:r>
              <a:rPr lang="en-IE" sz="1000" dirty="0"/>
              <a:t> del Estado 87 </a:t>
            </a:r>
            <a:r>
              <a:rPr lang="en-IE" sz="1000" dirty="0" err="1"/>
              <a:t>Macson</a:t>
            </a:r>
            <a:endParaRPr lang="en-IE" sz="1000" dirty="0"/>
          </a:p>
          <a:p>
            <a:r>
              <a:rPr lang="en-IE" sz="1000" dirty="0"/>
              <a:t> 110 Mango 79 </a:t>
            </a:r>
            <a:r>
              <a:rPr lang="en-IE" sz="1000" dirty="0" err="1"/>
              <a:t>Marvimundo</a:t>
            </a:r>
            <a:r>
              <a:rPr lang="en-IE" sz="1000" dirty="0"/>
              <a:t> 72 </a:t>
            </a:r>
            <a:r>
              <a:rPr lang="en-IE" sz="1000" dirty="0" err="1"/>
              <a:t>Marypaz</a:t>
            </a:r>
            <a:r>
              <a:rPr lang="en-IE" sz="1000" dirty="0"/>
              <a:t> 117 Massimo </a:t>
            </a:r>
            <a:r>
              <a:rPr lang="en-IE" sz="1000" dirty="0" err="1"/>
              <a:t>Dutti</a:t>
            </a:r>
            <a:r>
              <a:rPr lang="en-IE" sz="1000" dirty="0"/>
              <a:t> 40 </a:t>
            </a:r>
            <a:r>
              <a:rPr lang="en-IE" sz="1000" dirty="0" err="1"/>
              <a:t>Mayka</a:t>
            </a:r>
            <a:r>
              <a:rPr lang="en-IE" sz="1000" dirty="0"/>
              <a:t> 88b </a:t>
            </a:r>
            <a:r>
              <a:rPr lang="en-IE" sz="1000" dirty="0" err="1"/>
              <a:t>Mayka</a:t>
            </a:r>
            <a:r>
              <a:rPr lang="en-IE" sz="1000" dirty="0"/>
              <a:t> Snickers</a:t>
            </a:r>
          </a:p>
          <a:p>
            <a:r>
              <a:rPr lang="en-IE" sz="1000" dirty="0"/>
              <a:t> 70 Mayoral 123 Media </a:t>
            </a:r>
            <a:r>
              <a:rPr lang="en-IE" sz="1000" dirty="0" err="1"/>
              <a:t>Markt</a:t>
            </a:r>
            <a:r>
              <a:rPr lang="en-IE" sz="1000" dirty="0"/>
              <a:t> 106 Misako 62 Mister </a:t>
            </a:r>
            <a:r>
              <a:rPr lang="en-IE" sz="1000" dirty="0" err="1"/>
              <a:t>Minit</a:t>
            </a:r>
            <a:r>
              <a:rPr lang="en-IE" sz="1000" dirty="0"/>
              <a:t> 7 </a:t>
            </a:r>
            <a:r>
              <a:rPr lang="en-IE" sz="1000" dirty="0" err="1"/>
              <a:t>Multiópticas</a:t>
            </a:r>
            <a:r>
              <a:rPr lang="en-IE" sz="1000" dirty="0"/>
              <a:t> R-550 Natura</a:t>
            </a:r>
          </a:p>
          <a:p>
            <a:r>
              <a:rPr lang="en-IE" sz="1000" dirty="0"/>
              <a:t> 15 </a:t>
            </a:r>
            <a:r>
              <a:rPr lang="en-IE" sz="1000" dirty="0" err="1"/>
              <a:t>Nichi</a:t>
            </a:r>
            <a:r>
              <a:rPr lang="en-IE" sz="1000" dirty="0"/>
              <a:t> </a:t>
            </a:r>
            <a:r>
              <a:rPr lang="en-IE" sz="1000" dirty="0" err="1"/>
              <a:t>Seijo</a:t>
            </a:r>
            <a:r>
              <a:rPr lang="en-IE" sz="1000" dirty="0"/>
              <a:t> 108 </a:t>
            </a:r>
            <a:r>
              <a:rPr lang="en-IE" sz="1000" dirty="0" err="1"/>
              <a:t>Norauto</a:t>
            </a:r>
            <a:r>
              <a:rPr lang="en-IE" sz="1000" dirty="0"/>
              <a:t> Oh Juliette Ole </a:t>
            </a:r>
            <a:r>
              <a:rPr lang="en-IE" sz="1000" dirty="0" err="1"/>
              <a:t>Internacional</a:t>
            </a:r>
            <a:r>
              <a:rPr lang="en-IE" sz="1000" dirty="0"/>
              <a:t> 52 Orange 121 </a:t>
            </a:r>
            <a:r>
              <a:rPr lang="en-IE" sz="1000" dirty="0" err="1"/>
              <a:t>Oysho</a:t>
            </a:r>
            <a:endParaRPr lang="en-IE" sz="1000" dirty="0"/>
          </a:p>
          <a:p>
            <a:r>
              <a:rPr lang="en-IE" sz="1000" dirty="0"/>
              <a:t> 6 Paco Martínez 66 </a:t>
            </a:r>
            <a:r>
              <a:rPr lang="en-IE" sz="1000" dirty="0" err="1"/>
              <a:t>Palpelo</a:t>
            </a:r>
            <a:r>
              <a:rPr lang="en-IE" sz="1000" dirty="0"/>
              <a:t> 29 Pandora R-550 Party Fiesta 21 Pepe Jeans 42 Pewter</a:t>
            </a:r>
          </a:p>
          <a:p>
            <a:r>
              <a:rPr lang="en-IE" sz="1000" dirty="0"/>
              <a:t> </a:t>
            </a:r>
            <a:r>
              <a:rPr lang="en-IE" sz="1000" dirty="0" err="1"/>
              <a:t>Piel</a:t>
            </a:r>
            <a:r>
              <a:rPr lang="en-IE" sz="1000" dirty="0"/>
              <a:t> de Toro 90 </a:t>
            </a:r>
            <a:r>
              <a:rPr lang="en-IE" sz="1000" dirty="0" err="1"/>
              <a:t>Polinesia</a:t>
            </a:r>
            <a:r>
              <a:rPr lang="en-IE" sz="1000" dirty="0"/>
              <a:t> 65 Primark 100 </a:t>
            </a:r>
            <a:r>
              <a:rPr lang="en-IE" sz="1000" dirty="0" err="1"/>
              <a:t>Primichi</a:t>
            </a:r>
            <a:r>
              <a:rPr lang="en-IE" sz="1000" dirty="0"/>
              <a:t> 26 </a:t>
            </a:r>
            <a:r>
              <a:rPr lang="en-IE" sz="1000" dirty="0" err="1"/>
              <a:t>Procomobel</a:t>
            </a:r>
            <a:r>
              <a:rPr lang="en-IE" sz="1000" dirty="0"/>
              <a:t> 32 Pull &amp; Bear</a:t>
            </a:r>
          </a:p>
          <a:p>
            <a:r>
              <a:rPr lang="en-IE" sz="1000" dirty="0"/>
              <a:t> 44 Punto Roma Rituals 71 Roberto Martín Salsa 3 Salvador </a:t>
            </a:r>
            <a:r>
              <a:rPr lang="en-IE" sz="1000" dirty="0" err="1"/>
              <a:t>Artesano</a:t>
            </a:r>
            <a:r>
              <a:rPr lang="en-IE" sz="1000" dirty="0"/>
              <a:t> 114 Santos Ochoa</a:t>
            </a:r>
          </a:p>
          <a:p>
            <a:r>
              <a:rPr lang="en-IE" sz="1000" dirty="0"/>
              <a:t> 8 Saxo 94 Shana 47 </a:t>
            </a:r>
            <a:r>
              <a:rPr lang="en-IE" sz="1000" dirty="0" err="1"/>
              <a:t>Soloptical</a:t>
            </a:r>
            <a:r>
              <a:rPr lang="en-IE" sz="1000" dirty="0"/>
              <a:t> 34 Springfield 119 Stradivarius 19 </a:t>
            </a:r>
            <a:r>
              <a:rPr lang="en-IE" sz="1000" dirty="0" err="1"/>
              <a:t>Superperfumerías</a:t>
            </a:r>
            <a:endParaRPr lang="en-IE" sz="1000" dirty="0"/>
          </a:p>
          <a:p>
            <a:r>
              <a:rPr lang="en-IE" sz="1000" dirty="0"/>
              <a:t> 5 Swarovski 56 The Phone House 81 </a:t>
            </a:r>
            <a:r>
              <a:rPr lang="en-IE" sz="1000" dirty="0" err="1"/>
              <a:t>Tiendanimal</a:t>
            </a:r>
            <a:r>
              <a:rPr lang="en-IE" sz="1000" dirty="0"/>
              <a:t> 88a Tiger 41 Time Road / </a:t>
            </a:r>
            <a:r>
              <a:rPr lang="en-IE" sz="1000" dirty="0" err="1"/>
              <a:t>Festina</a:t>
            </a:r>
            <a:r>
              <a:rPr lang="en-IE" sz="1000" dirty="0"/>
              <a:t> 77 Tino González R 103 </a:t>
            </a:r>
            <a:r>
              <a:rPr lang="en-IE" sz="1000" dirty="0" err="1"/>
              <a:t>Tintorería</a:t>
            </a:r>
            <a:r>
              <a:rPr lang="en-IE" sz="1000" dirty="0"/>
              <a:t> </a:t>
            </a:r>
            <a:r>
              <a:rPr lang="en-IE" sz="1000" dirty="0" err="1"/>
              <a:t>Lavandería</a:t>
            </a:r>
            <a:r>
              <a:rPr lang="en-IE" sz="1000" dirty="0"/>
              <a:t> 12 </a:t>
            </a:r>
            <a:r>
              <a:rPr lang="en-IE" sz="1000" dirty="0" err="1"/>
              <a:t>Tous</a:t>
            </a:r>
            <a:r>
              <a:rPr lang="en-IE" sz="1000" dirty="0"/>
              <a:t> 68 </a:t>
            </a:r>
            <a:r>
              <a:rPr lang="en-IE" sz="1000" dirty="0" err="1"/>
              <a:t>Tutto</a:t>
            </a:r>
            <a:r>
              <a:rPr lang="en-IE" sz="1000" dirty="0"/>
              <a:t> piccolo 49 TV </a:t>
            </a:r>
            <a:r>
              <a:rPr lang="en-IE" sz="1000" dirty="0" err="1"/>
              <a:t>Horadada</a:t>
            </a:r>
            <a:r>
              <a:rPr lang="en-IE" sz="1000" dirty="0"/>
              <a:t> 102 Twister of Dreams 28 Two Dos 74 </a:t>
            </a:r>
            <a:r>
              <a:rPr lang="en-IE" sz="1000" dirty="0" err="1"/>
              <a:t>UlanKa</a:t>
            </a:r>
            <a:r>
              <a:rPr lang="en-IE" sz="1000" dirty="0"/>
              <a:t> 27 </a:t>
            </a:r>
            <a:r>
              <a:rPr lang="en-IE" sz="1000" dirty="0" err="1"/>
              <a:t>Único</a:t>
            </a:r>
            <a:r>
              <a:rPr lang="en-IE" sz="1000" dirty="0"/>
              <a:t> 85 Vans 22 Via di Milano </a:t>
            </a:r>
            <a:r>
              <a:rPr lang="en-IE" sz="1000" dirty="0" err="1"/>
              <a:t>Williot</a:t>
            </a:r>
            <a:r>
              <a:rPr lang="en-IE" sz="1000" dirty="0"/>
              <a:t> 43 </a:t>
            </a:r>
            <a:r>
              <a:rPr lang="en-IE" sz="1000" dirty="0" err="1"/>
              <a:t>Women'secret</a:t>
            </a:r>
            <a:endParaRPr lang="en-IE" sz="1000" dirty="0"/>
          </a:p>
          <a:p>
            <a:r>
              <a:rPr lang="en-IE" sz="1000" dirty="0"/>
              <a:t> Yves Rocher 116 Zara 120 Zara Home 95 Zippy</a:t>
            </a:r>
          </a:p>
        </p:txBody>
      </p:sp>
      <p:pic>
        <p:nvPicPr>
          <p:cNvPr id="1026" name="Picture 2" descr="Image result for la zenia shopp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27" y="2314322"/>
            <a:ext cx="3252404" cy="18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913938" y="1089352"/>
            <a:ext cx="642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360 </a:t>
            </a:r>
            <a:r>
              <a:rPr lang="nl-BE" dirty="0" err="1"/>
              <a:t>days</a:t>
            </a:r>
            <a:r>
              <a:rPr lang="nl-BE" dirty="0"/>
              <a:t> a </a:t>
            </a:r>
            <a:r>
              <a:rPr lang="nl-BE" dirty="0" err="1"/>
              <a:t>year</a:t>
            </a:r>
            <a:r>
              <a:rPr lang="nl-BE" dirty="0"/>
              <a:t> open </a:t>
            </a:r>
            <a:r>
              <a:rPr lang="nl-BE" dirty="0" err="1"/>
              <a:t>from</a:t>
            </a:r>
            <a:r>
              <a:rPr lang="nl-BE" dirty="0"/>
              <a:t> shops 10h – 22h (</a:t>
            </a:r>
            <a:r>
              <a:rPr lang="nl-BE" dirty="0" err="1"/>
              <a:t>Alcampo</a:t>
            </a:r>
            <a:r>
              <a:rPr lang="nl-BE" dirty="0"/>
              <a:t> 9 – 22h), </a:t>
            </a:r>
            <a:r>
              <a:rPr lang="nl-BE" dirty="0" err="1"/>
              <a:t>restarants</a:t>
            </a:r>
            <a:r>
              <a:rPr lang="nl-BE" dirty="0"/>
              <a:t> 12h – 1h30 </a:t>
            </a:r>
          </a:p>
          <a:p>
            <a:r>
              <a:rPr lang="nl-BE" dirty="0"/>
              <a:t>Check </a:t>
            </a:r>
            <a:r>
              <a:rPr lang="nl-BE" dirty="0" err="1"/>
              <a:t>the</a:t>
            </a:r>
            <a:r>
              <a:rPr lang="nl-BE" dirty="0"/>
              <a:t> events </a:t>
            </a:r>
            <a:r>
              <a:rPr lang="nl-BE" dirty="0" err="1"/>
              <a:t>calender</a:t>
            </a:r>
            <a:r>
              <a:rPr lang="nl-BE" dirty="0"/>
              <a:t> (</a:t>
            </a:r>
            <a:r>
              <a:rPr lang="nl-BE" dirty="0" err="1"/>
              <a:t>see</a:t>
            </a:r>
            <a:r>
              <a:rPr lang="nl-BE" dirty="0"/>
              <a:t> below)</a:t>
            </a:r>
          </a:p>
        </p:txBody>
      </p:sp>
      <p:pic>
        <p:nvPicPr>
          <p:cNvPr id="1028" name="Picture 4" descr="Image result for la zenia shopp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27" y="229420"/>
            <a:ext cx="2779418" cy="208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832179" y="6190729"/>
            <a:ext cx="4155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7"/>
              </a:rPr>
              <a:t>http://zeniaboulevard.es/gbr/events</a:t>
            </a:r>
            <a:r>
              <a:rPr lang="nl-BE" dirty="0"/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" y="2012682"/>
            <a:ext cx="2996487" cy="124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" y="3289706"/>
            <a:ext cx="2940830" cy="14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50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rgbClr val="002060"/>
                </a:solidFill>
              </a:rPr>
              <a:t>Zenia </a:t>
            </a:r>
            <a:r>
              <a:rPr lang="nl-BE" sz="3600" b="1" dirty="0">
                <a:solidFill>
                  <a:srgbClr val="002060"/>
                </a:solidFill>
              </a:rPr>
              <a:t>Shopping centra</a:t>
            </a: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29204" y="5974691"/>
            <a:ext cx="4621393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IE" dirty="0">
                <a:hlinkClick r:id="rId3"/>
              </a:rPr>
              <a:t>http://www.zeniaboulevard.es/gbr/home</a:t>
            </a:r>
            <a:r>
              <a:rPr lang="en-IE" dirty="0"/>
              <a:t> </a:t>
            </a:r>
          </a:p>
        </p:txBody>
      </p:sp>
      <p:sp>
        <p:nvSpPr>
          <p:cNvPr id="10" name="Tekstvak 5"/>
          <p:cNvSpPr txBox="1"/>
          <p:nvPr/>
        </p:nvSpPr>
        <p:spPr>
          <a:xfrm>
            <a:off x="4232135" y="955398"/>
            <a:ext cx="31946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600" b="1" dirty="0">
                <a:solidFill>
                  <a:schemeClr val="accent1"/>
                </a:solidFill>
              </a:rPr>
              <a:t>Weg naar La Zenia</a:t>
            </a:r>
          </a:p>
          <a:p>
            <a:pPr marL="171450" indent="-171450">
              <a:buFontTx/>
              <a:buChar char="-"/>
            </a:pPr>
            <a:r>
              <a:rPr lang="nl-BE" sz="1100" dirty="0"/>
              <a:t>Snelste weg via autosnelweg (betalend) afrit</a:t>
            </a:r>
          </a:p>
          <a:p>
            <a:pPr marL="171450" indent="-171450">
              <a:buFontTx/>
              <a:buChar char="-"/>
            </a:pPr>
            <a:endParaRPr lang="nl-BE" sz="1100" dirty="0"/>
          </a:p>
          <a:p>
            <a:pPr marL="171450" indent="-171450">
              <a:buFontTx/>
              <a:buChar char="-"/>
            </a:pPr>
            <a:r>
              <a:rPr lang="nl-BE" sz="1100" dirty="0"/>
              <a:t>Via weg rechtdoor bij uitgang La Finca naar  Quesada (snelweg over), grote weg naar Torrevieja. Kustweg richting Cartagena/San Javier. Aanwijzers richting La Zenia volgen</a:t>
            </a:r>
          </a:p>
          <a:p>
            <a:pPr marL="171450" indent="-171450">
              <a:buFontTx/>
              <a:buChar char="-"/>
            </a:pPr>
            <a:endParaRPr lang="nl-BE" sz="1100" dirty="0"/>
          </a:p>
          <a:p>
            <a:pPr marL="171450" indent="-171450">
              <a:buFontTx/>
              <a:buChar char="-"/>
            </a:pPr>
            <a:endParaRPr lang="nl-BE" sz="1100" dirty="0">
              <a:solidFill>
                <a:schemeClr val="accent1"/>
              </a:solidFill>
            </a:endParaRPr>
          </a:p>
          <a:p>
            <a:r>
              <a:rPr lang="nl-BE" sz="1100" dirty="0">
                <a:solidFill>
                  <a:srgbClr val="63841A"/>
                </a:solidFill>
              </a:rPr>
              <a:t>Je </a:t>
            </a:r>
            <a:r>
              <a:rPr lang="nl-BE" sz="1100" i="1" dirty="0">
                <a:solidFill>
                  <a:srgbClr val="63841A"/>
                </a:solidFill>
              </a:rPr>
              <a:t>kan parkeren onder La Zenia of aan Leroy Merlin (alles gratis)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277" y="3939062"/>
            <a:ext cx="2542549" cy="184674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826" y="828028"/>
            <a:ext cx="4521835" cy="495777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079" y="4465622"/>
            <a:ext cx="972178" cy="774027"/>
          </a:xfrm>
          <a:prstGeom prst="rect">
            <a:avLst/>
          </a:prstGeom>
        </p:spPr>
      </p:pic>
      <p:pic>
        <p:nvPicPr>
          <p:cNvPr id="2050" name="Picture 2" descr="http://zeniaboulevard.es/contenidoDinamico/LibreriaImagenes/2E01864B-011A-6EE8-8924-1EB1DF0BDC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3" y="3799710"/>
            <a:ext cx="4617643" cy="21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9" y="955398"/>
            <a:ext cx="2357480" cy="176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3" y="2295920"/>
            <a:ext cx="2182014" cy="144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00" y="2295921"/>
            <a:ext cx="1930035" cy="144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94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 lnSpcReduction="10000"/>
          </a:bodyPr>
          <a:lstStyle/>
          <a:p>
            <a:pPr algn="ctr"/>
            <a:r>
              <a:rPr lang="nl-BE" sz="5400" b="1" dirty="0" err="1">
                <a:solidFill>
                  <a:srgbClr val="002060"/>
                </a:solidFill>
              </a:rPr>
              <a:t>Habaneras</a:t>
            </a:r>
            <a:r>
              <a:rPr lang="nl-BE" sz="5400" b="1" dirty="0">
                <a:solidFill>
                  <a:srgbClr val="002060"/>
                </a:solidFill>
              </a:rPr>
              <a:t> Centro</a:t>
            </a:r>
          </a:p>
          <a:p>
            <a:pPr algn="ctr"/>
            <a:r>
              <a:rPr lang="nl-BE" b="1" dirty="0" err="1">
                <a:solidFill>
                  <a:schemeClr val="accent1">
                    <a:lumMod val="75000"/>
                  </a:schemeClr>
                </a:solidFill>
              </a:rPr>
              <a:t>Avda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. Rosa </a:t>
            </a:r>
            <a:r>
              <a:rPr lang="nl-BE" b="1" dirty="0" err="1">
                <a:solidFill>
                  <a:schemeClr val="accent1">
                    <a:lumMod val="75000"/>
                  </a:schemeClr>
                </a:solidFill>
              </a:rPr>
              <a:t>Mazon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 Valero, 03184, Spanje</a:t>
            </a:r>
            <a:endParaRPr lang="nl-BE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31" y="1227852"/>
            <a:ext cx="2975390" cy="21967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655" y="3564121"/>
            <a:ext cx="3355666" cy="2436687"/>
          </a:xfrm>
          <a:prstGeom prst="rect">
            <a:avLst/>
          </a:prstGeom>
        </p:spPr>
      </p:pic>
      <p:pic>
        <p:nvPicPr>
          <p:cNvPr id="1026" name="Picture 2" descr="Foto van Habaneras Centro Comerc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2" y="4654502"/>
            <a:ext cx="3045556" cy="1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93019" y="1367554"/>
            <a:ext cx="7656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6"/>
              </a:rPr>
              <a:t>http://www.habaneras.es/en/</a:t>
            </a:r>
            <a:r>
              <a:rPr lang="en-IE" dirty="0"/>
              <a:t> </a:t>
            </a:r>
          </a:p>
          <a:p>
            <a:r>
              <a:rPr lang="en-IE" dirty="0"/>
              <a:t>360 days a year open, 10h – 23h</a:t>
            </a:r>
          </a:p>
          <a:p>
            <a:endParaRPr lang="en-IE" dirty="0"/>
          </a:p>
          <a:p>
            <a:r>
              <a:rPr lang="en-IE" sz="1200" dirty="0"/>
              <a:t>AKI BELROS BERSHKA CALZEDONIA C&amp;A CELIO  CLAIRE'S  DI AROMAS  DON DINO  DOUGLAS  DRUNI  DAKOTA</a:t>
            </a:r>
          </a:p>
          <a:p>
            <a:r>
              <a:rPr lang="en-IE" sz="1200" dirty="0"/>
              <a:t>ENCUENTRO  EL RINCÓN DEL CAFÉ  EBANNI  EFANBI  FORUM SPORT  FESTA  GERRY WEBER  GINOS  GAME</a:t>
            </a:r>
          </a:p>
          <a:p>
            <a:r>
              <a:rPr lang="en-IE" sz="1200" dirty="0"/>
              <a:t>GUESS  H&amp;M  INTERSPORT  INSIDE  IOKESE  JACK &amp; JONES  KIKO Milano  LIZARRAN  MASSIMO DUTTI</a:t>
            </a:r>
          </a:p>
          <a:p>
            <a:r>
              <a:rPr lang="en-IE" sz="1200" dirty="0"/>
              <a:t>MOVISTAR  MAYKA  OYSHO  ORO VIVO  PUNT ROMA  PULL &amp; BEAR  SAMSUNG  SOLOPTICAL</a:t>
            </a:r>
          </a:p>
          <a:p>
            <a:r>
              <a:rPr lang="en-IE" sz="1200" dirty="0"/>
              <a:t>STRADIVARIUS  SPRINGFIELD  SWAROVSKI  SECRETOS DE INDIA</a:t>
            </a:r>
          </a:p>
          <a:p>
            <a:r>
              <a:rPr lang="en-IE" sz="1200" dirty="0"/>
              <a:t>SIRVENT MIRALLES  TIME ROAD  TWO DOS  URBAN WOMAN  VAINI  WOMEN'SECRET  ZARA HOME</a:t>
            </a:r>
          </a:p>
          <a:p>
            <a:r>
              <a:rPr lang="en-IE" sz="1200" dirty="0"/>
              <a:t>ZARA 100 MONTADITOS</a:t>
            </a:r>
          </a:p>
          <a:p>
            <a:r>
              <a:rPr lang="en-IE" sz="1200" dirty="0"/>
              <a:t>CARREFOUR and a lot of restaurants around</a:t>
            </a:r>
          </a:p>
        </p:txBody>
      </p:sp>
      <p:pic>
        <p:nvPicPr>
          <p:cNvPr id="1028" name="Picture 4" descr="Afbeeldingsresultaat voor habaneras torrevieja shopping cent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88" y="3972123"/>
            <a:ext cx="3523134" cy="25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56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2454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nl-BE" sz="5400" b="1" dirty="0">
                <a:solidFill>
                  <a:srgbClr val="002060"/>
                </a:solidFill>
              </a:rPr>
              <a:t>Centro Dos Mares </a:t>
            </a:r>
            <a:r>
              <a:rPr lang="nl-BE" sz="3600" b="1" dirty="0">
                <a:solidFill>
                  <a:srgbClr val="002060"/>
                </a:solidFill>
              </a:rPr>
              <a:t>Shopping centra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Autovia de Alicante, salida 777de la AP-7</a:t>
            </a:r>
            <a:r>
              <a:rPr lang="es-ES" dirty="0"/>
              <a:t>.</a:t>
            </a:r>
            <a:endParaRPr lang="nl-BE" sz="3600" b="1" dirty="0">
              <a:solidFill>
                <a:srgbClr val="00206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29204" y="5974691"/>
            <a:ext cx="4066754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IE" dirty="0">
                <a:hlinkClick r:id="rId3"/>
              </a:rPr>
              <a:t>http://www.centrodosmares.com/</a:t>
            </a:r>
            <a:r>
              <a:rPr lang="en-IE" dirty="0"/>
              <a:t>  </a:t>
            </a:r>
          </a:p>
        </p:txBody>
      </p:sp>
      <p:pic>
        <p:nvPicPr>
          <p:cNvPr id="1026" name="Picture 2" descr="Afbeeldingsresultaat voor centro comercial dos mares shopping">
            <a:extLst>
              <a:ext uri="{FF2B5EF4-FFF2-40B4-BE49-F238E27FC236}">
                <a16:creationId xmlns:a16="http://schemas.microsoft.com/office/drawing/2014/main" id="{7418B5CB-0B5E-4C3C-BE9C-8B67A566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" y="1520575"/>
            <a:ext cx="4118795" cy="23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21CCD83-325D-41B2-AB8E-A4067D74B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71" y="3846711"/>
            <a:ext cx="3865992" cy="208210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EF45D22-7B78-40BB-8BD6-5D2B8734A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438" y="1245455"/>
            <a:ext cx="3572872" cy="26796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FDD88EF-3A99-42B3-AB31-56E856BB6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473" y="3925109"/>
            <a:ext cx="4010025" cy="29908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46588C6-3BA1-473D-811D-544735409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7697" y="950853"/>
            <a:ext cx="3268027" cy="38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89214" y="5743253"/>
            <a:ext cx="2602786" cy="832208"/>
          </a:xfrm>
        </p:spPr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Yourholidayinspain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90186" y="0"/>
            <a:ext cx="7307926" cy="1859340"/>
          </a:xfrm>
        </p:spPr>
        <p:txBody>
          <a:bodyPr>
            <a:normAutofit/>
          </a:bodyPr>
          <a:lstStyle/>
          <a:p>
            <a:pPr algn="ctr"/>
            <a:r>
              <a:rPr lang="nl-BE" sz="5400" b="1" dirty="0">
                <a:solidFill>
                  <a:srgbClr val="002060"/>
                </a:solidFill>
              </a:rPr>
              <a:t>Murcia </a:t>
            </a:r>
            <a:r>
              <a:rPr lang="nl-BE" sz="3600" b="1" dirty="0">
                <a:solidFill>
                  <a:srgbClr val="002060"/>
                </a:solidFill>
              </a:rPr>
              <a:t>Shopping </a:t>
            </a:r>
            <a:r>
              <a:rPr lang="nl-BE" sz="3600" b="1" dirty="0" err="1">
                <a:solidFill>
                  <a:srgbClr val="002060"/>
                </a:solidFill>
              </a:rPr>
              <a:t>centra’s</a:t>
            </a:r>
            <a:r>
              <a:rPr lang="nl-BE" sz="3600" b="1" dirty="0">
                <a:solidFill>
                  <a:srgbClr val="002060"/>
                </a:solidFill>
              </a:rPr>
              <a:t> </a:t>
            </a:r>
            <a:endParaRPr lang="es-E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nl-BE" b="1" dirty="0">
                <a:solidFill>
                  <a:srgbClr val="002060"/>
                </a:solidFill>
              </a:rPr>
              <a:t>1) Murcia Nueva Condomina   N38°02.458 W1°08.943</a:t>
            </a:r>
          </a:p>
          <a:p>
            <a:pPr algn="ctr"/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913938" y="9508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29204" y="5974691"/>
            <a:ext cx="322524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IE" dirty="0"/>
              <a:t>  </a:t>
            </a:r>
          </a:p>
        </p:txBody>
      </p:sp>
      <p:sp>
        <p:nvSpPr>
          <p:cNvPr id="5" name="Rechthoek 4"/>
          <p:cNvSpPr/>
          <p:nvPr/>
        </p:nvSpPr>
        <p:spPr>
          <a:xfrm>
            <a:off x="751728" y="1348254"/>
            <a:ext cx="83752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002060"/>
                </a:solidFill>
              </a:rPr>
              <a:t>From here: walk into the massive shopping mall or through the car park to the large individual shops. Remember the </a:t>
            </a:r>
            <a:r>
              <a:rPr lang="en-US" sz="1400" dirty="0" err="1">
                <a:solidFill>
                  <a:srgbClr val="002060"/>
                </a:solidFill>
              </a:rPr>
              <a:t>Thader</a:t>
            </a:r>
            <a:r>
              <a:rPr lang="en-US" sz="1400" dirty="0">
                <a:solidFill>
                  <a:srgbClr val="002060"/>
                </a:solidFill>
              </a:rPr>
              <a:t> mall and Ikea are 2 minutes drive away using the bridge over the motorway. The shops are open Monday to Saturday from 10:00 to 22:00 and on certain Public Holidays and some Sundays.</a:t>
            </a:r>
          </a:p>
          <a:p>
            <a:pPr fontAlgn="base"/>
            <a:r>
              <a:rPr lang="en-US" sz="1400" dirty="0">
                <a:solidFill>
                  <a:srgbClr val="002060"/>
                </a:solidFill>
              </a:rPr>
              <a:t>Top tip: take a look at the 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 website</a:t>
            </a:r>
            <a:r>
              <a:rPr lang="en-US" sz="1400" dirty="0">
                <a:solidFill>
                  <a:srgbClr val="002060"/>
                </a:solidFill>
              </a:rPr>
              <a:t> for the most up to date opening times and a plan of the shops.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 official</a:t>
            </a:r>
            <a:endParaRPr lang="en-US" sz="1400" dirty="0">
              <a:solidFill>
                <a:srgbClr val="002060"/>
              </a:solidFill>
            </a:endParaRPr>
          </a:p>
          <a:p>
            <a:pPr fontAlgn="base"/>
            <a:endParaRPr lang="en-US" b="0" i="0" dirty="0">
              <a:solidFill>
                <a:srgbClr val="333333"/>
              </a:solidFill>
              <a:effectLst/>
              <a:latin typeface="inherit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		</a:t>
            </a:r>
            <a:r>
              <a:rPr lang="en-US" b="1" dirty="0">
                <a:solidFill>
                  <a:srgbClr val="002060"/>
                </a:solidFill>
              </a:rPr>
              <a:t>	2 Murcia </a:t>
            </a:r>
            <a:r>
              <a:rPr lang="en-US" b="1" dirty="0" err="1">
                <a:solidFill>
                  <a:srgbClr val="002060"/>
                </a:solidFill>
              </a:rPr>
              <a:t>Thader</a:t>
            </a:r>
            <a:r>
              <a:rPr lang="en-US" b="1" dirty="0">
                <a:solidFill>
                  <a:srgbClr val="002060"/>
                </a:solidFill>
              </a:rPr>
              <a:t> &amp; 3 Ikea Shopping Mall   N38°01.806 W1°08.895</a:t>
            </a:r>
          </a:p>
          <a:p>
            <a:pPr fontAlgn="base"/>
            <a:endParaRPr lang="en-US" b="1" dirty="0">
              <a:solidFill>
                <a:srgbClr val="002060"/>
              </a:solidFill>
            </a:endParaRPr>
          </a:p>
          <a:p>
            <a:pPr fontAlgn="base"/>
            <a:r>
              <a:rPr lang="en-US" sz="1400" dirty="0">
                <a:solidFill>
                  <a:srgbClr val="002060"/>
                </a:solidFill>
              </a:rPr>
              <a:t>From here: walk into the massive shopping mall or cross the car park for Ikea. Remember the Nueva </a:t>
            </a:r>
            <a:r>
              <a:rPr lang="en-US" sz="1400" dirty="0" err="1">
                <a:solidFill>
                  <a:srgbClr val="002060"/>
                </a:solidFill>
              </a:rPr>
              <a:t>Condomina</a:t>
            </a:r>
            <a:r>
              <a:rPr lang="en-US" sz="1400" dirty="0">
                <a:solidFill>
                  <a:srgbClr val="002060"/>
                </a:solidFill>
              </a:rPr>
              <a:t> mall is 2 minutes drive away using the bridge over the motorway.</a:t>
            </a:r>
          </a:p>
          <a:p>
            <a:pPr fontAlgn="base"/>
            <a:endParaRPr lang="en-US" b="0" i="0" dirty="0">
              <a:solidFill>
                <a:srgbClr val="333333"/>
              </a:solidFill>
              <a:effectLst/>
              <a:latin typeface="inherit"/>
            </a:endParaRPr>
          </a:p>
          <a:p>
            <a:pPr fontAlgn="base"/>
            <a:endParaRPr lang="en-US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" y="4759504"/>
            <a:ext cx="3033241" cy="20208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630C2A5-F2C5-4F52-B447-698B0E6B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838" y="4759504"/>
            <a:ext cx="2771220" cy="20274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BFAAB3D-9048-492D-AB00-62B99AC00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058" y="4983509"/>
            <a:ext cx="3258325" cy="1591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3DA871-9119-4B9A-B37D-DF64F844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158" y="10274"/>
            <a:ext cx="3134823" cy="6858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3D0B648-E505-4555-8B71-14031D50AF03}"/>
              </a:ext>
            </a:extLst>
          </p:cNvPr>
          <p:cNvSpPr txBox="1"/>
          <p:nvPr/>
        </p:nvSpPr>
        <p:spPr>
          <a:xfrm>
            <a:off x="10818621" y="1674674"/>
            <a:ext cx="41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</a:rPr>
              <a:t>1)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4BC09E-ABA6-493C-950F-0B350430B524}"/>
              </a:ext>
            </a:extLst>
          </p:cNvPr>
          <p:cNvSpPr txBox="1"/>
          <p:nvPr/>
        </p:nvSpPr>
        <p:spPr>
          <a:xfrm>
            <a:off x="10518116" y="4234010"/>
            <a:ext cx="41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</a:rPr>
              <a:t>2)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85EBBCB-F23E-4158-A717-1D167FA09478}"/>
              </a:ext>
            </a:extLst>
          </p:cNvPr>
          <p:cNvSpPr txBox="1"/>
          <p:nvPr/>
        </p:nvSpPr>
        <p:spPr>
          <a:xfrm>
            <a:off x="11613273" y="5743253"/>
            <a:ext cx="41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</a:rPr>
              <a:t>3)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6910143-4FD8-439A-8A05-A3519EDD3FBB}"/>
              </a:ext>
            </a:extLst>
          </p:cNvPr>
          <p:cNvSpPr/>
          <p:nvPr/>
        </p:nvSpPr>
        <p:spPr>
          <a:xfrm>
            <a:off x="3541811" y="4282025"/>
            <a:ext cx="4900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8"/>
              </a:rPr>
              <a:t>http://es.club-onlyou.com/nuevacondomina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044147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1155</TotalTime>
  <Words>1538</Words>
  <Application>Microsoft Office PowerPoint</Application>
  <PresentationFormat>Breedbeeld</PresentationFormat>
  <Paragraphs>451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Arial</vt:lpstr>
      <vt:lpstr>Calibri</vt:lpstr>
      <vt:lpstr>inherit</vt:lpstr>
      <vt:lpstr>Lato</vt:lpstr>
      <vt:lpstr>Trebuchet MS</vt:lpstr>
      <vt:lpstr>Wingdings 3</vt:lpstr>
      <vt:lpstr>Facet</vt:lpstr>
      <vt:lpstr>1_Facet</vt:lpstr>
      <vt:lpstr>2_Facet</vt:lpstr>
      <vt:lpstr>Yourholidayinspain</vt:lpstr>
      <vt:lpstr>Restaurants</vt:lpstr>
      <vt:lpstr>Restaurants</vt:lpstr>
      <vt:lpstr>Shopping</vt:lpstr>
      <vt:lpstr>Yourholidayinspain</vt:lpstr>
      <vt:lpstr>Yourholidayinspain</vt:lpstr>
      <vt:lpstr>Yourholidayinspain</vt:lpstr>
      <vt:lpstr>Yourholidayinspain</vt:lpstr>
      <vt:lpstr>Yourholidayinspain</vt:lpstr>
      <vt:lpstr>Yourholidayinspain</vt:lpstr>
      <vt:lpstr>Food shopping</vt:lpstr>
      <vt:lpstr>Yourholidayinspain</vt:lpstr>
      <vt:lpstr>Supermarkets</vt:lpstr>
      <vt:lpstr>Yourholidayinspain</vt:lpstr>
      <vt:lpstr>Yourholidayinspain</vt:lpstr>
      <vt:lpstr>Beaches &amp; shopping</vt:lpstr>
      <vt:lpstr>Yourholidayinspain  mailaddres:  info@yourholidayinspain.com website: www.yourholidayinspain.com   Tel:   +32494725130 or +32473937990  Veerle &amp; Andy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Yourholidayinspain</dc:title>
  <dc:creator>ANDY AVEMCO</dc:creator>
  <cp:lastModifiedBy>ANDY AVEMCO</cp:lastModifiedBy>
  <cp:revision>86</cp:revision>
  <dcterms:created xsi:type="dcterms:W3CDTF">2016-09-10T07:52:13Z</dcterms:created>
  <dcterms:modified xsi:type="dcterms:W3CDTF">2019-06-25T21:13:06Z</dcterms:modified>
</cp:coreProperties>
</file>