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B174C63-0802-4E96-A20B-ED5ACEB056C8}">
  <a:tblStyle styleId="{8B174C63-0802-4E96-A20B-ED5ACEB056C8}"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2" name="Shape 12"/>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3" name="Shape 13"/>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attan.net-website.s3.amazonaws.com/images/2013/04/08/Manif_DetermWksht_0213.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331275" y="2015788"/>
            <a:ext cx="6400799" cy="675299"/>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EFEDE2"/>
                </a:solidFill>
              </a:rPr>
              <a:t>A Parent’s Guide</a:t>
            </a:r>
          </a:p>
        </p:txBody>
      </p:sp>
      <p:sp>
        <p:nvSpPr>
          <p:cNvPr id="47" name="Shape 47"/>
          <p:cNvSpPr txBox="1"/>
          <p:nvPr/>
        </p:nvSpPr>
        <p:spPr>
          <a:xfrm>
            <a:off x="1331275" y="1015382"/>
            <a:ext cx="6400799" cy="1000499"/>
          </a:xfrm>
          <a:prstGeom prst="rect">
            <a:avLst/>
          </a:prstGeom>
          <a:noFill/>
          <a:ln>
            <a:noFill/>
          </a:ln>
        </p:spPr>
        <p:txBody>
          <a:bodyPr lIns="91425" tIns="91425" rIns="91425" bIns="91425" anchor="b" anchorCtr="0">
            <a:noAutofit/>
          </a:bodyPr>
          <a:lstStyle/>
          <a:p>
            <a:pPr lvl="0" algn="ctr" rtl="0">
              <a:spcBef>
                <a:spcPts val="0"/>
              </a:spcBef>
              <a:buNone/>
            </a:pPr>
            <a:r>
              <a:rPr lang="en" sz="4400">
                <a:solidFill>
                  <a:srgbClr val="EFEDE2"/>
                </a:solidFill>
              </a:rPr>
              <a:t>What you need to know about an IEP</a:t>
            </a:r>
          </a:p>
        </p:txBody>
      </p:sp>
      <p:sp>
        <p:nvSpPr>
          <p:cNvPr id="48" name="Shape 48"/>
          <p:cNvSpPr txBox="1"/>
          <p:nvPr/>
        </p:nvSpPr>
        <p:spPr>
          <a:xfrm>
            <a:off x="2491750" y="3031250"/>
            <a:ext cx="4473599" cy="1748100"/>
          </a:xfrm>
          <a:prstGeom prst="rect">
            <a:avLst/>
          </a:prstGeom>
          <a:noFill/>
          <a:ln>
            <a:noFill/>
          </a:ln>
        </p:spPr>
        <p:txBody>
          <a:bodyPr lIns="91425" tIns="91425" rIns="91425" bIns="91425" anchor="t" anchorCtr="0">
            <a:noAutofit/>
          </a:bodyPr>
          <a:lstStyle/>
          <a:p>
            <a:pPr algn="ctr" rtl="0">
              <a:lnSpc>
                <a:spcPct val="150000"/>
              </a:lnSpc>
              <a:spcBef>
                <a:spcPts val="0"/>
              </a:spcBef>
              <a:buNone/>
            </a:pPr>
            <a:r>
              <a:rPr lang="en" b="1"/>
              <a:t>Elizabethtown College Class of 2016</a:t>
            </a:r>
          </a:p>
          <a:p>
            <a:pPr algn="ctr" rtl="0">
              <a:lnSpc>
                <a:spcPct val="150000"/>
              </a:lnSpc>
              <a:spcBef>
                <a:spcPts val="0"/>
              </a:spcBef>
              <a:buNone/>
            </a:pPr>
            <a:r>
              <a:rPr lang="en" b="1"/>
              <a:t> Early Childhood/Special Education Majors</a:t>
            </a:r>
          </a:p>
          <a:p>
            <a:pPr lvl="0" algn="ctr" rtl="0">
              <a:lnSpc>
                <a:spcPct val="115000"/>
              </a:lnSpc>
              <a:spcBef>
                <a:spcPts val="0"/>
              </a:spcBef>
              <a:buClr>
                <a:schemeClr val="dk1"/>
              </a:buClr>
              <a:buSzPct val="78571"/>
              <a:buFont typeface="Arial"/>
              <a:buNone/>
            </a:pPr>
            <a:r>
              <a:rPr lang="en">
                <a:solidFill>
                  <a:schemeClr val="dk1"/>
                </a:solidFill>
              </a:rPr>
              <a:t>Kari Kurjiaka</a:t>
            </a:r>
          </a:p>
          <a:p>
            <a:pPr lvl="0" algn="ctr" rtl="0">
              <a:lnSpc>
                <a:spcPct val="115000"/>
              </a:lnSpc>
              <a:spcBef>
                <a:spcPts val="0"/>
              </a:spcBef>
              <a:buClr>
                <a:schemeClr val="dk1"/>
              </a:buClr>
              <a:buSzPct val="78571"/>
              <a:buFont typeface="Arial"/>
              <a:buNone/>
            </a:pPr>
            <a:r>
              <a:rPr lang="en">
                <a:solidFill>
                  <a:schemeClr val="dk1"/>
                </a:solidFill>
              </a:rPr>
              <a:t>Megan McNaul</a:t>
            </a:r>
          </a:p>
          <a:p>
            <a:pPr lvl="0" algn="ctr" rtl="0">
              <a:lnSpc>
                <a:spcPct val="115000"/>
              </a:lnSpc>
              <a:spcBef>
                <a:spcPts val="0"/>
              </a:spcBef>
              <a:buClr>
                <a:schemeClr val="dk1"/>
              </a:buClr>
              <a:buSzPct val="78571"/>
              <a:buFont typeface="Arial"/>
              <a:buNone/>
            </a:pPr>
            <a:r>
              <a:rPr lang="en">
                <a:solidFill>
                  <a:schemeClr val="dk1"/>
                </a:solidFill>
              </a:rPr>
              <a:t>Michaela Lehane </a:t>
            </a:r>
          </a:p>
          <a:p>
            <a:pPr lvl="0" algn="ctr" rtl="0">
              <a:lnSpc>
                <a:spcPct val="115000"/>
              </a:lnSpc>
              <a:spcBef>
                <a:spcPts val="0"/>
              </a:spcBef>
              <a:buClr>
                <a:schemeClr val="dk1"/>
              </a:buClr>
              <a:buSzPct val="78571"/>
              <a:buFont typeface="Arial"/>
              <a:buNone/>
            </a:pPr>
            <a:r>
              <a:rPr lang="en">
                <a:solidFill>
                  <a:schemeClr val="dk1"/>
                </a:solidFill>
              </a:rPr>
              <a:t>Elizabeth Tracy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3600">
                <a:solidFill>
                  <a:srgbClr val="EFEDE2"/>
                </a:solidFill>
              </a:rPr>
              <a:t>Factors in Deciding Placement</a:t>
            </a:r>
          </a:p>
        </p:txBody>
      </p:sp>
      <p:sp>
        <p:nvSpPr>
          <p:cNvPr id="104" name="Shape 104"/>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AutoNum type="arabicPeriod"/>
            </a:pPr>
            <a:r>
              <a:rPr lang="en" sz="1800">
                <a:solidFill>
                  <a:srgbClr val="1F497D"/>
                </a:solidFill>
              </a:rPr>
              <a:t>Placement decision MUST be based on the needs of the child, not on the convenience of the school district.</a:t>
            </a:r>
          </a:p>
          <a:p>
            <a:pPr marL="457200" lvl="0" indent="0" rtl="0">
              <a:spcBef>
                <a:spcPts val="0"/>
              </a:spcBef>
              <a:buNone/>
            </a:pPr>
            <a:r>
              <a:rPr lang="en">
                <a:solidFill>
                  <a:srgbClr val="AB0101"/>
                </a:solidFill>
              </a:rPr>
              <a:t>Example: It is illegal for a district to say that a child will be placed in an autistic support classroom because all children with autism in the district are placed there.</a:t>
            </a:r>
          </a:p>
          <a:p>
            <a:pPr marL="457200" lvl="0" indent="0" rtl="0">
              <a:spcBef>
                <a:spcPts val="0"/>
              </a:spcBef>
              <a:buNone/>
            </a:pPr>
            <a:endParaRPr>
              <a:solidFill>
                <a:srgbClr val="1F497D"/>
              </a:solidFill>
            </a:endParaRPr>
          </a:p>
          <a:p>
            <a:pPr marL="457200" lvl="0" indent="-342900" rtl="0">
              <a:spcBef>
                <a:spcPts val="0"/>
              </a:spcBef>
              <a:buClr>
                <a:srgbClr val="1F497D"/>
              </a:buClr>
              <a:buSzPct val="100000"/>
              <a:buFont typeface="Arial"/>
              <a:buAutoNum type="arabicPeriod"/>
            </a:pPr>
            <a:r>
              <a:rPr lang="en" sz="1800">
                <a:solidFill>
                  <a:srgbClr val="1F497D"/>
                </a:solidFill>
              </a:rPr>
              <a:t>Children with disabilities must be educated with their non-disabled peers as much as appropriate (inclusion).</a:t>
            </a:r>
          </a:p>
          <a:p>
            <a:pPr marL="457200" lvl="0" indent="0" rtl="0">
              <a:spcBef>
                <a:spcPts val="0"/>
              </a:spcBef>
              <a:buNone/>
            </a:pPr>
            <a:r>
              <a:rPr lang="en">
                <a:solidFill>
                  <a:srgbClr val="AB0101"/>
                </a:solidFill>
              </a:rPr>
              <a:t>If a child is pulled out of the classroom for more than 80% of the day, the school district must justify in the IEP why pulling out the child is appropriate.</a:t>
            </a:r>
          </a:p>
          <a:p>
            <a:pPr marL="457200" lvl="0" indent="0" rtl="0">
              <a:spcBef>
                <a:spcPts val="0"/>
              </a:spcBef>
              <a:buNone/>
            </a:pPr>
            <a:endParaRPr>
              <a:solidFill>
                <a:srgbClr val="AB0101"/>
              </a:solidFill>
            </a:endParaRPr>
          </a:p>
          <a:p>
            <a:pPr marL="457200" lvl="0" indent="0" rtl="0">
              <a:spcBef>
                <a:spcPts val="0"/>
              </a:spcBef>
              <a:buNone/>
            </a:pPr>
            <a:r>
              <a:rPr lang="en">
                <a:solidFill>
                  <a:srgbClr val="AB0101"/>
                </a:solidFill>
              </a:rPr>
              <a:t>The LRE does not have to be the general education setting for 80% of the day, but if the school decides it is not, they must explain why.</a:t>
            </a:r>
          </a:p>
          <a:p>
            <a:pPr marL="457200" lvl="0" indent="0" rtl="0">
              <a:spcBef>
                <a:spcPts val="0"/>
              </a:spcBef>
              <a:buNone/>
            </a:pPr>
            <a:endParaRPr>
              <a:solidFill>
                <a:srgbClr val="1F497D"/>
              </a:solidFill>
            </a:endParaRPr>
          </a:p>
          <a:p>
            <a:pPr marL="457200" lvl="0" indent="0" rtl="0">
              <a:spcBef>
                <a:spcPts val="0"/>
              </a:spcBef>
              <a:buNone/>
            </a:pPr>
            <a:endParaRPr>
              <a:solidFill>
                <a:srgbClr val="1F497D"/>
              </a:solidFill>
            </a:endParaRPr>
          </a:p>
          <a:p>
            <a:pPr lvl="0" rtl="0">
              <a:spcBef>
                <a:spcPts val="0"/>
              </a:spcBef>
              <a:buNone/>
            </a:pPr>
            <a:r>
              <a:rPr lang="en" sz="1800">
                <a:solidFill>
                  <a:srgbClr val="1F497D"/>
                </a:solidFill>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What is a child’s LRE?</a:t>
            </a:r>
          </a:p>
        </p:txBody>
      </p:sp>
      <p:sp>
        <p:nvSpPr>
          <p:cNvPr id="110" name="Shape 110"/>
          <p:cNvSpPr txBox="1"/>
          <p:nvPr/>
        </p:nvSpPr>
        <p:spPr>
          <a:xfrm>
            <a:off x="457200" y="1278525"/>
            <a:ext cx="8229600" cy="37524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It is the regular education classroom if the child can make progress toward his or her IEP goals in this setting with supplementary aids and services. </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When deciding the LRE, the school district </a:t>
            </a:r>
            <a:r>
              <a:rPr lang="en" sz="1800" b="1">
                <a:solidFill>
                  <a:srgbClr val="1F497D"/>
                </a:solidFill>
              </a:rPr>
              <a:t>MAY NOT</a:t>
            </a:r>
            <a:r>
              <a:rPr lang="en" sz="1800">
                <a:solidFill>
                  <a:srgbClr val="1F497D"/>
                </a:solidFill>
              </a:rPr>
              <a:t> refuse to place the child in the general education classroom for the following reasons: </a:t>
            </a:r>
          </a:p>
          <a:p>
            <a:pPr marL="914400" lvl="1" indent="-317500" rtl="0">
              <a:lnSpc>
                <a:spcPct val="150000"/>
              </a:lnSpc>
              <a:spcBef>
                <a:spcPts val="360"/>
              </a:spcBef>
              <a:buClr>
                <a:srgbClr val="AB0101"/>
              </a:buClr>
              <a:buSzPct val="100000"/>
              <a:buFont typeface="Courier New"/>
              <a:buChar char="o"/>
            </a:pPr>
            <a:r>
              <a:rPr lang="en">
                <a:solidFill>
                  <a:srgbClr val="AB0101"/>
                </a:solidFill>
              </a:rPr>
              <a:t>The child cannot do the same work as his peers but can make progress on the IEP goals</a:t>
            </a:r>
          </a:p>
          <a:p>
            <a:pPr marL="914400" lvl="1" indent="-317500" rtl="0">
              <a:lnSpc>
                <a:spcPct val="150000"/>
              </a:lnSpc>
              <a:spcBef>
                <a:spcPts val="360"/>
              </a:spcBef>
              <a:buClr>
                <a:srgbClr val="AB0101"/>
              </a:buClr>
              <a:buSzPct val="100000"/>
              <a:buFont typeface="Courier New"/>
              <a:buChar char="o"/>
            </a:pPr>
            <a:r>
              <a:rPr lang="en">
                <a:solidFill>
                  <a:srgbClr val="AB0101"/>
                </a:solidFill>
              </a:rPr>
              <a:t>It would be more costly and inconvenient for the school</a:t>
            </a:r>
          </a:p>
          <a:p>
            <a:pPr marL="914400" lvl="1" indent="-317500" rtl="0">
              <a:lnSpc>
                <a:spcPct val="150000"/>
              </a:lnSpc>
              <a:spcBef>
                <a:spcPts val="360"/>
              </a:spcBef>
              <a:buClr>
                <a:srgbClr val="AB0101"/>
              </a:buClr>
              <a:buSzPct val="100000"/>
              <a:buFont typeface="Courier New"/>
              <a:buChar char="o"/>
            </a:pPr>
            <a:r>
              <a:rPr lang="en">
                <a:solidFill>
                  <a:srgbClr val="AB0101"/>
                </a:solidFill>
              </a:rPr>
              <a:t>Based on the child’s label: “All kids with autism are placed in the autism support class”</a:t>
            </a:r>
          </a:p>
          <a:p>
            <a:pPr marL="914400" lvl="1" indent="-317500" rtl="0">
              <a:lnSpc>
                <a:spcPct val="150000"/>
              </a:lnSpc>
              <a:spcBef>
                <a:spcPts val="360"/>
              </a:spcBef>
              <a:buClr>
                <a:srgbClr val="AB0101"/>
              </a:buClr>
              <a:buSzPct val="100000"/>
              <a:buFont typeface="Courier New"/>
              <a:buChar char="o"/>
            </a:pPr>
            <a:r>
              <a:rPr lang="en">
                <a:solidFill>
                  <a:srgbClr val="AB0101"/>
                </a:solidFill>
              </a:rPr>
              <a:t>Class size in the general education classroom is too high</a:t>
            </a:r>
          </a:p>
          <a:p>
            <a:pPr marL="914400" lvl="1" indent="-317500" rtl="0">
              <a:lnSpc>
                <a:spcPct val="150000"/>
              </a:lnSpc>
              <a:spcBef>
                <a:spcPts val="360"/>
              </a:spcBef>
              <a:buClr>
                <a:srgbClr val="AB0101"/>
              </a:buClr>
              <a:buSzPct val="100000"/>
              <a:buFont typeface="Courier New"/>
              <a:buChar char="o"/>
            </a:pPr>
            <a:r>
              <a:rPr lang="en">
                <a:solidFill>
                  <a:srgbClr val="AB0101"/>
                </a:solidFill>
              </a:rPr>
              <a:t>Curriculum would need to be modified</a:t>
            </a:r>
          </a:p>
          <a:p>
            <a:pPr marL="914400" lvl="1" indent="-317500" rtl="0">
              <a:lnSpc>
                <a:spcPct val="150000"/>
              </a:lnSpc>
              <a:spcBef>
                <a:spcPts val="360"/>
              </a:spcBef>
              <a:buClr>
                <a:srgbClr val="AB0101"/>
              </a:buClr>
              <a:buSzPct val="100000"/>
              <a:buFont typeface="Courier New"/>
              <a:buChar char="o"/>
            </a:pPr>
            <a:r>
              <a:rPr lang="en">
                <a:solidFill>
                  <a:srgbClr val="AB0101"/>
                </a:solidFill>
              </a:rPr>
              <a:t>The child would make more progress in the special education setting</a:t>
            </a:r>
          </a:p>
          <a:p>
            <a:pPr lvl="0" rtl="0">
              <a:lnSpc>
                <a:spcPct val="150000"/>
              </a:lnSpc>
              <a:spcBef>
                <a:spcPts val="0"/>
              </a:spcBef>
              <a:buNone/>
            </a:pPr>
            <a:r>
              <a:rPr lang="en" sz="1800" b="1">
                <a:solidFill>
                  <a:srgbClr val="1F497D"/>
                </a:solidFill>
              </a:rPr>
              <a:t>** School chosen for the child should be as close to home as possible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955975" y="8155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4400">
                <a:solidFill>
                  <a:srgbClr val="EFEDE2"/>
                </a:solidFill>
              </a:rPr>
              <a:t>Types of Support Programs</a:t>
            </a:r>
          </a:p>
        </p:txBody>
      </p:sp>
      <p:graphicFrame>
        <p:nvGraphicFramePr>
          <p:cNvPr id="116" name="Shape 116"/>
          <p:cNvGraphicFramePr/>
          <p:nvPr/>
        </p:nvGraphicFramePr>
        <p:xfrm>
          <a:off x="1032475" y="1939300"/>
          <a:ext cx="7239000" cy="2651700"/>
        </p:xfrm>
        <a:graphic>
          <a:graphicData uri="http://schemas.openxmlformats.org/drawingml/2006/table">
            <a:tbl>
              <a:tblPr>
                <a:noFill/>
                <a:tableStyleId>{8B174C63-0802-4E96-A20B-ED5ACEB056C8}</a:tableStyleId>
              </a:tblPr>
              <a:tblGrid>
                <a:gridCol w="2413000"/>
                <a:gridCol w="2413000"/>
                <a:gridCol w="2413000"/>
              </a:tblGrid>
              <a:tr h="381000">
                <a:tc>
                  <a:txBody>
                    <a:bodyPr/>
                    <a:lstStyle/>
                    <a:p>
                      <a:pPr lvl="0" algn="ctr" rtl="0">
                        <a:spcBef>
                          <a:spcPts val="0"/>
                        </a:spcBef>
                        <a:buNone/>
                      </a:pPr>
                      <a:r>
                        <a:rPr lang="en" sz="2400" b="1">
                          <a:solidFill>
                            <a:srgbClr val="AB0101"/>
                          </a:solidFill>
                        </a:rPr>
                        <a:t>Itinerant </a:t>
                      </a:r>
                    </a:p>
                  </a:txBody>
                  <a:tcPr marL="91425" marR="91425" marT="91425" marB="91425"/>
                </a:tc>
                <a:tc>
                  <a:txBody>
                    <a:bodyPr/>
                    <a:lstStyle/>
                    <a:p>
                      <a:pPr lvl="0" algn="ctr" rtl="0">
                        <a:spcBef>
                          <a:spcPts val="0"/>
                        </a:spcBef>
                        <a:buNone/>
                      </a:pPr>
                      <a:r>
                        <a:rPr lang="en" sz="2400" b="1">
                          <a:solidFill>
                            <a:srgbClr val="AB0101"/>
                          </a:solidFill>
                        </a:rPr>
                        <a:t>Supplemental</a:t>
                      </a:r>
                    </a:p>
                  </a:txBody>
                  <a:tcPr marL="91425" marR="91425" marT="91425" marB="91425"/>
                </a:tc>
                <a:tc>
                  <a:txBody>
                    <a:bodyPr/>
                    <a:lstStyle/>
                    <a:p>
                      <a:pPr lvl="0" algn="ctr" rtl="0">
                        <a:spcBef>
                          <a:spcPts val="0"/>
                        </a:spcBef>
                        <a:buNone/>
                      </a:pPr>
                      <a:r>
                        <a:rPr lang="en" sz="2400" b="1">
                          <a:solidFill>
                            <a:srgbClr val="AB0101"/>
                          </a:solidFill>
                        </a:rPr>
                        <a:t>Full-Time</a:t>
                      </a:r>
                    </a:p>
                  </a:txBody>
                  <a:tcPr marL="91425" marR="91425" marT="91425" marB="91425"/>
                </a:tc>
              </a:tr>
              <a:tr h="381000">
                <a:tc>
                  <a:txBody>
                    <a:bodyPr/>
                    <a:lstStyle/>
                    <a:p>
                      <a:pPr lvl="0" algn="ctr" rtl="0">
                        <a:spcBef>
                          <a:spcPts val="0"/>
                        </a:spcBef>
                        <a:buNone/>
                      </a:pPr>
                      <a:r>
                        <a:rPr lang="en" sz="1800">
                          <a:solidFill>
                            <a:srgbClr val="1F497D"/>
                          </a:solidFill>
                        </a:rPr>
                        <a:t>child receives supports and services by special education professionals for </a:t>
                      </a:r>
                      <a:r>
                        <a:rPr lang="en" sz="1800" b="1" i="1">
                          <a:solidFill>
                            <a:srgbClr val="AB0101"/>
                          </a:solidFill>
                        </a:rPr>
                        <a:t>20% or less</a:t>
                      </a:r>
                      <a:r>
                        <a:rPr lang="en" sz="1800">
                          <a:solidFill>
                            <a:srgbClr val="1F497D"/>
                          </a:solidFill>
                        </a:rPr>
                        <a:t> of the school day</a:t>
                      </a:r>
                    </a:p>
                  </a:txBody>
                  <a:tcPr marL="91425" marR="91425" marT="91425" marB="91425"/>
                </a:tc>
                <a:tc>
                  <a:txBody>
                    <a:bodyPr/>
                    <a:lstStyle/>
                    <a:p>
                      <a:pPr lvl="0" algn="ctr" rtl="0">
                        <a:spcBef>
                          <a:spcPts val="0"/>
                        </a:spcBef>
                        <a:buNone/>
                      </a:pPr>
                      <a:r>
                        <a:rPr lang="en" sz="1800">
                          <a:solidFill>
                            <a:srgbClr val="1F497D"/>
                          </a:solidFill>
                        </a:rPr>
                        <a:t>child receives supports and services by special education professionals between </a:t>
                      </a:r>
                      <a:r>
                        <a:rPr lang="en" sz="1800" b="1" i="1">
                          <a:solidFill>
                            <a:srgbClr val="AB0101"/>
                          </a:solidFill>
                        </a:rPr>
                        <a:t>20% and 80%</a:t>
                      </a:r>
                      <a:r>
                        <a:rPr lang="en" sz="1800">
                          <a:solidFill>
                            <a:srgbClr val="1F497D"/>
                          </a:solidFill>
                        </a:rPr>
                        <a:t> of the school day</a:t>
                      </a:r>
                    </a:p>
                  </a:txBody>
                  <a:tcPr marL="91425" marR="91425" marT="91425" marB="91425"/>
                </a:tc>
                <a:tc>
                  <a:txBody>
                    <a:bodyPr/>
                    <a:lstStyle/>
                    <a:p>
                      <a:pPr lvl="0" algn="ctr" rtl="0">
                        <a:spcBef>
                          <a:spcPts val="0"/>
                        </a:spcBef>
                        <a:buNone/>
                      </a:pPr>
                      <a:r>
                        <a:rPr lang="en" sz="1800">
                          <a:solidFill>
                            <a:srgbClr val="1F497D"/>
                          </a:solidFill>
                        </a:rPr>
                        <a:t>child receives supports and services by special education professionals for </a:t>
                      </a:r>
                      <a:r>
                        <a:rPr lang="en" sz="1800" b="1" i="1">
                          <a:solidFill>
                            <a:srgbClr val="AB0101"/>
                          </a:solidFill>
                        </a:rPr>
                        <a:t>80% or more </a:t>
                      </a:r>
                      <a:r>
                        <a:rPr lang="en" sz="1800">
                          <a:solidFill>
                            <a:srgbClr val="1F497D"/>
                          </a:solidFill>
                        </a:rPr>
                        <a:t>of the school day</a:t>
                      </a:r>
                    </a:p>
                  </a:txBody>
                  <a:tcPr marL="91425" marR="91425" marT="91425" marB="91425"/>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391850" y="91775"/>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2600">
                <a:solidFill>
                  <a:srgbClr val="EFEDE2"/>
                </a:solidFill>
              </a:rPr>
              <a:t>School Discipline for Children With Disabilities</a:t>
            </a:r>
          </a:p>
          <a:p>
            <a:pPr lvl="0" algn="ctr" rtl="0">
              <a:spcBef>
                <a:spcPts val="0"/>
              </a:spcBef>
              <a:buNone/>
            </a:pPr>
            <a:r>
              <a:rPr lang="en" sz="1800">
                <a:solidFill>
                  <a:srgbClr val="EFEDE2"/>
                </a:solidFill>
              </a:rPr>
              <a:t>An Overview</a:t>
            </a:r>
          </a:p>
        </p:txBody>
      </p:sp>
      <p:sp>
        <p:nvSpPr>
          <p:cNvPr id="122" name="Shape 122"/>
          <p:cNvSpPr txBox="1"/>
          <p:nvPr/>
        </p:nvSpPr>
        <p:spPr>
          <a:xfrm>
            <a:off x="277575" y="1334250"/>
            <a:ext cx="56169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School Code of Conduct</a:t>
            </a:r>
          </a:p>
          <a:p>
            <a:pPr marL="457200" lvl="0" indent="-342900" rtl="0">
              <a:spcBef>
                <a:spcPts val="0"/>
              </a:spcBef>
              <a:buClr>
                <a:srgbClr val="1F497D"/>
              </a:buClr>
              <a:buSzPct val="100000"/>
              <a:buFont typeface="Arial"/>
              <a:buChar char="●"/>
            </a:pPr>
            <a:r>
              <a:rPr lang="en" sz="1800">
                <a:solidFill>
                  <a:srgbClr val="1F497D"/>
                </a:solidFill>
              </a:rPr>
              <a:t>Extra Protections Under Special Education Law</a:t>
            </a:r>
          </a:p>
          <a:p>
            <a:pPr marL="457200" lvl="0" indent="-342900" rtl="0">
              <a:spcBef>
                <a:spcPts val="0"/>
              </a:spcBef>
              <a:buClr>
                <a:srgbClr val="1F497D"/>
              </a:buClr>
              <a:buSzPct val="100000"/>
              <a:buFont typeface="Arial"/>
              <a:buChar char="●"/>
            </a:pPr>
            <a:r>
              <a:rPr lang="en" sz="1800">
                <a:solidFill>
                  <a:srgbClr val="1F497D"/>
                </a:solidFill>
              </a:rPr>
              <a:t>Qualifications to Receive Full Protections</a:t>
            </a:r>
          </a:p>
          <a:p>
            <a:pPr marL="914400" lvl="1" indent="-342900" rtl="0">
              <a:spcBef>
                <a:spcPts val="360"/>
              </a:spcBef>
              <a:buClr>
                <a:srgbClr val="AB0101"/>
              </a:buClr>
              <a:buSzPct val="100000"/>
              <a:buFont typeface="Courier New"/>
              <a:buChar char="o"/>
            </a:pPr>
            <a:r>
              <a:rPr lang="en" sz="1800">
                <a:solidFill>
                  <a:srgbClr val="AB0101"/>
                </a:solidFill>
              </a:rPr>
              <a:t>What constitutes a change in placement?</a:t>
            </a:r>
          </a:p>
          <a:p>
            <a:pPr marL="914400" lvl="1" indent="-342900" rtl="0">
              <a:spcBef>
                <a:spcPts val="360"/>
              </a:spcBef>
              <a:buClr>
                <a:srgbClr val="AB0101"/>
              </a:buClr>
              <a:buSzPct val="100000"/>
              <a:buFont typeface="Courier New"/>
              <a:buChar char="o"/>
            </a:pPr>
            <a:r>
              <a:rPr lang="en" sz="1800">
                <a:solidFill>
                  <a:srgbClr val="AB0101"/>
                </a:solidFill>
              </a:rPr>
              <a:t>Manifestation Determination</a:t>
            </a:r>
          </a:p>
          <a:p>
            <a:pPr marL="914400" lvl="1" indent="-342900" rtl="0">
              <a:spcBef>
                <a:spcPts val="360"/>
              </a:spcBef>
              <a:buClr>
                <a:srgbClr val="AB0101"/>
              </a:buClr>
              <a:buSzPct val="100000"/>
              <a:buFont typeface="Courier New"/>
              <a:buChar char="o"/>
            </a:pPr>
            <a:r>
              <a:rPr lang="en" sz="1800">
                <a:solidFill>
                  <a:srgbClr val="AB0101"/>
                </a:solidFill>
              </a:rPr>
              <a:t>Special Circumstances</a:t>
            </a:r>
          </a:p>
        </p:txBody>
      </p:sp>
      <p:pic>
        <p:nvPicPr>
          <p:cNvPr id="123" name="Shape 123"/>
          <p:cNvPicPr preferRelativeResize="0"/>
          <p:nvPr/>
        </p:nvPicPr>
        <p:blipFill>
          <a:blip r:embed="rId3">
            <a:alphaModFix/>
          </a:blip>
          <a:stretch>
            <a:fillRect/>
          </a:stretch>
        </p:blipFill>
        <p:spPr>
          <a:xfrm>
            <a:off x="5258750" y="1879300"/>
            <a:ext cx="2333625" cy="27432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4400">
                <a:solidFill>
                  <a:srgbClr val="EFEDE2"/>
                </a:solidFill>
              </a:rPr>
              <a:t>Code of Conduct</a:t>
            </a:r>
          </a:p>
        </p:txBody>
      </p:sp>
      <p:sp>
        <p:nvSpPr>
          <p:cNvPr id="129" name="Shape 129"/>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A school cannot punish a child with a disability more harshly than it would punish a child without a disability under the same circumstances</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A school can only legally punish a child for breaking a rule that is listed in the school code of conduct</a:t>
            </a:r>
          </a:p>
          <a:p>
            <a:pPr marL="914400" lvl="1" indent="-342900" rtl="0">
              <a:spcBef>
                <a:spcPts val="360"/>
              </a:spcBef>
              <a:buClr>
                <a:srgbClr val="AB0101"/>
              </a:buClr>
              <a:buSzPct val="100000"/>
              <a:buFont typeface="Courier New"/>
              <a:buChar char="o"/>
            </a:pPr>
            <a:r>
              <a:rPr lang="en" sz="1800" b="1" i="1">
                <a:solidFill>
                  <a:srgbClr val="AB0101"/>
                </a:solidFill>
              </a:rPr>
              <a:t>Parents should request a copy or download one from the school website</a:t>
            </a:r>
          </a:p>
          <a:p>
            <a:pPr marL="457200" lvl="0" indent="0" rtl="0">
              <a:spcBef>
                <a:spcPts val="0"/>
              </a:spcBef>
              <a:buNone/>
            </a:pPr>
            <a:endParaRPr sz="1800" b="1" i="1">
              <a:solidFill>
                <a:srgbClr val="AB0101"/>
              </a:solidFill>
            </a:endParaRPr>
          </a:p>
          <a:p>
            <a:pPr marL="457200" lvl="0" indent="-342900" rtl="0">
              <a:spcBef>
                <a:spcPts val="0"/>
              </a:spcBef>
              <a:buClr>
                <a:srgbClr val="1F497D"/>
              </a:buClr>
              <a:buSzPct val="100000"/>
              <a:buFont typeface="Arial"/>
              <a:buChar char="●"/>
            </a:pPr>
            <a:r>
              <a:rPr lang="en" sz="1800">
                <a:solidFill>
                  <a:srgbClr val="1F497D"/>
                </a:solidFill>
              </a:rPr>
              <a:t>Sometimes a rule that a child breaks may allow the school to suspend the child or transfer them to another school. In this case, special protections may apply.</a:t>
            </a:r>
          </a:p>
          <a:p>
            <a:pPr marL="457200" lvl="0" indent="0" rtl="0">
              <a:spcBef>
                <a:spcPts val="0"/>
              </a:spcBef>
              <a:buNone/>
            </a:pPr>
            <a:endParaRPr sz="1800">
              <a:solidFill>
                <a:srgbClr val="1F497D"/>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4400">
                <a:solidFill>
                  <a:srgbClr val="EFEDE2"/>
                </a:solidFill>
              </a:rPr>
              <a:t>Special Education Law</a:t>
            </a:r>
          </a:p>
        </p:txBody>
      </p:sp>
      <p:sp>
        <p:nvSpPr>
          <p:cNvPr id="135" name="Shape 135"/>
          <p:cNvSpPr txBox="1"/>
          <p:nvPr/>
        </p:nvSpPr>
        <p:spPr>
          <a:xfrm>
            <a:off x="457200" y="1278516"/>
            <a:ext cx="8229600" cy="36303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 sz="2400">
                <a:solidFill>
                  <a:srgbClr val="1F497D"/>
                </a:solidFill>
              </a:rPr>
              <a:t>The full protections of this law apply if:</a:t>
            </a:r>
          </a:p>
          <a:p>
            <a:pPr marL="914400" lvl="0" indent="-381000" rtl="0">
              <a:lnSpc>
                <a:spcPct val="150000"/>
              </a:lnSpc>
              <a:spcBef>
                <a:spcPts val="0"/>
              </a:spcBef>
              <a:buClr>
                <a:srgbClr val="AB0101"/>
              </a:buClr>
              <a:buSzPct val="100000"/>
              <a:buFont typeface="Arial"/>
              <a:buChar char="●"/>
            </a:pPr>
            <a:r>
              <a:rPr lang="en" sz="2400">
                <a:solidFill>
                  <a:srgbClr val="AB0101"/>
                </a:solidFill>
              </a:rPr>
              <a:t>The penalty that the school is seeking qualifies as a “change in placement”</a:t>
            </a:r>
          </a:p>
          <a:p>
            <a:pPr marL="914400" lvl="0" indent="-381000" rtl="0">
              <a:lnSpc>
                <a:spcPct val="150000"/>
              </a:lnSpc>
              <a:spcBef>
                <a:spcPts val="0"/>
              </a:spcBef>
              <a:buClr>
                <a:srgbClr val="AB0101"/>
              </a:buClr>
              <a:buSzPct val="100000"/>
              <a:buFont typeface="Arial"/>
              <a:buChar char="●"/>
            </a:pPr>
            <a:r>
              <a:rPr lang="en" sz="2400">
                <a:solidFill>
                  <a:srgbClr val="AB0101"/>
                </a:solidFill>
              </a:rPr>
              <a:t>The behavior was a manifestation of the child’s disability</a:t>
            </a:r>
          </a:p>
          <a:p>
            <a:pPr marL="914400" lvl="0" indent="-381000" rtl="0">
              <a:lnSpc>
                <a:spcPct val="150000"/>
              </a:lnSpc>
              <a:spcBef>
                <a:spcPts val="0"/>
              </a:spcBef>
              <a:buClr>
                <a:srgbClr val="AB0101"/>
              </a:buClr>
              <a:buSzPct val="100000"/>
              <a:buFont typeface="Arial"/>
              <a:buChar char="●"/>
            </a:pPr>
            <a:r>
              <a:rPr lang="en" sz="2400">
                <a:solidFill>
                  <a:srgbClr val="AB0101"/>
                </a:solidFill>
              </a:rPr>
              <a:t>There are no “special circumstances”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457200" y="1278516"/>
            <a:ext cx="8229600" cy="36303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1F497D"/>
                </a:solidFill>
              </a:rPr>
              <a:t>For children with mental retardation attending public school the following are considered a change in placement:</a:t>
            </a:r>
          </a:p>
          <a:p>
            <a:pPr marL="457200" lvl="0" indent="-381000" rtl="0">
              <a:spcBef>
                <a:spcPts val="0"/>
              </a:spcBef>
              <a:buClr>
                <a:srgbClr val="AB0101"/>
              </a:buClr>
              <a:buSzPct val="100000"/>
              <a:buFont typeface="Arial"/>
              <a:buChar char="●"/>
            </a:pPr>
            <a:r>
              <a:rPr lang="en" sz="2400" b="1" i="1">
                <a:solidFill>
                  <a:srgbClr val="AB0101"/>
                </a:solidFill>
              </a:rPr>
              <a:t>A suspension (even for one day)</a:t>
            </a:r>
          </a:p>
          <a:p>
            <a:pPr marL="457200" lvl="0" indent="-381000" rtl="0">
              <a:spcBef>
                <a:spcPts val="0"/>
              </a:spcBef>
              <a:buClr>
                <a:srgbClr val="AB0101"/>
              </a:buClr>
              <a:buSzPct val="100000"/>
              <a:buFont typeface="Arial"/>
              <a:buChar char="●"/>
            </a:pPr>
            <a:r>
              <a:rPr lang="en" sz="2400" b="1" i="1">
                <a:solidFill>
                  <a:srgbClr val="AB0101"/>
                </a:solidFill>
              </a:rPr>
              <a:t>Expulsion</a:t>
            </a:r>
          </a:p>
          <a:p>
            <a:pPr marL="457200" lvl="0" indent="-381000" rtl="0">
              <a:spcBef>
                <a:spcPts val="0"/>
              </a:spcBef>
              <a:buClr>
                <a:srgbClr val="AB0101"/>
              </a:buClr>
              <a:buSzPct val="100000"/>
              <a:buFont typeface="Arial"/>
              <a:buChar char="●"/>
            </a:pPr>
            <a:r>
              <a:rPr lang="en" sz="2400" b="1" i="1">
                <a:solidFill>
                  <a:srgbClr val="AB0101"/>
                </a:solidFill>
              </a:rPr>
              <a:t>Transfer to an alternative school</a:t>
            </a:r>
          </a:p>
        </p:txBody>
      </p:sp>
      <p:sp>
        <p:nvSpPr>
          <p:cNvPr id="141" name="Shape 141"/>
          <p:cNvSpPr txBox="1"/>
          <p:nvPr/>
        </p:nvSpPr>
        <p:spPr>
          <a:xfrm>
            <a:off x="457200" y="101100"/>
            <a:ext cx="7315499" cy="1013999"/>
          </a:xfrm>
          <a:prstGeom prst="rect">
            <a:avLst/>
          </a:prstGeom>
          <a:noFill/>
          <a:ln>
            <a:noFill/>
          </a:ln>
        </p:spPr>
        <p:txBody>
          <a:bodyPr lIns="91425" tIns="91425" rIns="91425" bIns="91425" anchor="b" anchorCtr="0">
            <a:noAutofit/>
          </a:bodyPr>
          <a:lstStyle/>
          <a:p>
            <a:pPr marL="457200" lvl="0" indent="-419100" algn="ctr" rtl="0">
              <a:spcBef>
                <a:spcPts val="0"/>
              </a:spcBef>
              <a:buClr>
                <a:srgbClr val="EFEDE2"/>
              </a:buClr>
              <a:buSzPct val="100000"/>
              <a:buFont typeface="Arial"/>
              <a:buAutoNum type="arabicPeriod"/>
            </a:pPr>
            <a:r>
              <a:rPr lang="en" sz="3000">
                <a:solidFill>
                  <a:srgbClr val="EFEDE2"/>
                </a:solidFill>
              </a:rPr>
              <a:t>Is the proposed discipline a change in placement?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457200" y="101100"/>
            <a:ext cx="7315499" cy="1013999"/>
          </a:xfrm>
          <a:prstGeom prst="rect">
            <a:avLst/>
          </a:prstGeom>
          <a:noFill/>
          <a:ln>
            <a:noFill/>
          </a:ln>
        </p:spPr>
        <p:txBody>
          <a:bodyPr lIns="91425" tIns="91425" rIns="91425" bIns="91425" anchor="b" anchorCtr="0">
            <a:noAutofit/>
          </a:bodyPr>
          <a:lstStyle/>
          <a:p>
            <a:pPr marL="457200" lvl="0" indent="-419100" algn="ctr" rtl="0">
              <a:spcBef>
                <a:spcPts val="0"/>
              </a:spcBef>
              <a:buClr>
                <a:srgbClr val="EFEDE2"/>
              </a:buClr>
              <a:buSzPct val="100000"/>
              <a:buFont typeface="Arial"/>
              <a:buAutoNum type="arabicPeriod"/>
            </a:pPr>
            <a:r>
              <a:rPr lang="en" sz="3000">
                <a:solidFill>
                  <a:srgbClr val="EFEDE2"/>
                </a:solidFill>
              </a:rPr>
              <a:t>Is the proposed discipline a change in placement?</a:t>
            </a:r>
          </a:p>
        </p:txBody>
      </p:sp>
      <p:sp>
        <p:nvSpPr>
          <p:cNvPr id="147" name="Shape 147"/>
          <p:cNvSpPr txBox="1"/>
          <p:nvPr/>
        </p:nvSpPr>
        <p:spPr>
          <a:xfrm>
            <a:off x="242500" y="1381200"/>
            <a:ext cx="4125300" cy="606299"/>
          </a:xfrm>
          <a:prstGeom prst="rect">
            <a:avLst/>
          </a:prstGeom>
          <a:noFill/>
          <a:ln>
            <a:noFill/>
          </a:ln>
        </p:spPr>
        <p:txBody>
          <a:bodyPr lIns="91425" tIns="91425" rIns="91425" bIns="91425" anchor="t" anchorCtr="0">
            <a:noAutofit/>
          </a:bodyPr>
          <a:lstStyle/>
          <a:p>
            <a:pPr lvl="0" rtl="0">
              <a:spcBef>
                <a:spcPts val="0"/>
              </a:spcBef>
              <a:buNone/>
            </a:pPr>
            <a:r>
              <a:rPr lang="en" sz="2400" b="1" i="1">
                <a:solidFill>
                  <a:srgbClr val="1F497D"/>
                </a:solidFill>
              </a:rPr>
              <a:t>NOT</a:t>
            </a:r>
            <a:r>
              <a:rPr lang="en" sz="2400">
                <a:solidFill>
                  <a:srgbClr val="1F497D"/>
                </a:solidFill>
              </a:rPr>
              <a:t> a change in placement</a:t>
            </a:r>
          </a:p>
          <a:p>
            <a:pPr lvl="0" rtl="0">
              <a:spcBef>
                <a:spcPts val="0"/>
              </a:spcBef>
              <a:buNone/>
            </a:pPr>
            <a:endParaRPr sz="2400">
              <a:solidFill>
                <a:srgbClr val="1F497D"/>
              </a:solidFill>
            </a:endParaRPr>
          </a:p>
        </p:txBody>
      </p:sp>
      <p:pic>
        <p:nvPicPr>
          <p:cNvPr id="148" name="Shape 148"/>
          <p:cNvPicPr preferRelativeResize="0"/>
          <p:nvPr/>
        </p:nvPicPr>
        <p:blipFill>
          <a:blip r:embed="rId3">
            <a:alphaModFix/>
          </a:blip>
          <a:stretch>
            <a:fillRect/>
          </a:stretch>
        </p:blipFill>
        <p:spPr>
          <a:xfrm rot="6344339">
            <a:off x="1536921" y="2173183"/>
            <a:ext cx="1536458" cy="1152356"/>
          </a:xfrm>
          <a:prstGeom prst="rect">
            <a:avLst/>
          </a:prstGeom>
          <a:noFill/>
          <a:ln>
            <a:noFill/>
          </a:ln>
        </p:spPr>
      </p:pic>
      <p:sp>
        <p:nvSpPr>
          <p:cNvPr id="149" name="Shape 149"/>
          <p:cNvSpPr txBox="1"/>
          <p:nvPr/>
        </p:nvSpPr>
        <p:spPr>
          <a:xfrm>
            <a:off x="413775" y="3645075"/>
            <a:ext cx="3692700" cy="1275299"/>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1F497D"/>
                </a:solidFill>
              </a:rPr>
              <a:t>School disciplines child using rules that apply to students without disabilities</a:t>
            </a:r>
          </a:p>
          <a:p>
            <a:pPr lvl="0" rtl="0">
              <a:spcBef>
                <a:spcPts val="0"/>
              </a:spcBef>
              <a:buNone/>
            </a:pPr>
            <a:endParaRPr sz="2400">
              <a:solidFill>
                <a:srgbClr val="1F497D"/>
              </a:solidFill>
            </a:endParaRPr>
          </a:p>
        </p:txBody>
      </p:sp>
      <p:sp>
        <p:nvSpPr>
          <p:cNvPr id="150" name="Shape 150"/>
          <p:cNvSpPr txBox="1"/>
          <p:nvPr/>
        </p:nvSpPr>
        <p:spPr>
          <a:xfrm>
            <a:off x="4449250" y="1381200"/>
            <a:ext cx="4125300" cy="606299"/>
          </a:xfrm>
          <a:prstGeom prst="rect">
            <a:avLst/>
          </a:prstGeom>
          <a:noFill/>
          <a:ln>
            <a:noFill/>
          </a:ln>
        </p:spPr>
        <p:txBody>
          <a:bodyPr lIns="91425" tIns="91425" rIns="91425" bIns="91425" anchor="t" anchorCtr="0">
            <a:noAutofit/>
          </a:bodyPr>
          <a:lstStyle/>
          <a:p>
            <a:pPr lvl="0" rtl="0">
              <a:spcBef>
                <a:spcPts val="0"/>
              </a:spcBef>
              <a:buNone/>
            </a:pPr>
            <a:r>
              <a:rPr lang="en" sz="2400" b="1" i="1">
                <a:solidFill>
                  <a:srgbClr val="1F497D"/>
                </a:solidFill>
              </a:rPr>
              <a:t>Is </a:t>
            </a:r>
            <a:r>
              <a:rPr lang="en" sz="2400">
                <a:solidFill>
                  <a:srgbClr val="1F497D"/>
                </a:solidFill>
              </a:rPr>
              <a:t>a change in placement</a:t>
            </a:r>
          </a:p>
          <a:p>
            <a:pPr lvl="0" rtl="0">
              <a:spcBef>
                <a:spcPts val="0"/>
              </a:spcBef>
              <a:buNone/>
            </a:pPr>
            <a:endParaRPr sz="2400">
              <a:solidFill>
                <a:srgbClr val="1F497D"/>
              </a:solidFill>
            </a:endParaRPr>
          </a:p>
        </p:txBody>
      </p:sp>
      <p:sp>
        <p:nvSpPr>
          <p:cNvPr id="151" name="Shape 151"/>
          <p:cNvSpPr txBox="1"/>
          <p:nvPr/>
        </p:nvSpPr>
        <p:spPr>
          <a:xfrm>
            <a:off x="4580000" y="3701075"/>
            <a:ext cx="3353700" cy="1275299"/>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1F497D"/>
                </a:solidFill>
              </a:rPr>
              <a:t>School must hold a manifestation determination meeting for the child </a:t>
            </a:r>
          </a:p>
          <a:p>
            <a:pPr lvl="0" rtl="0">
              <a:spcBef>
                <a:spcPts val="0"/>
              </a:spcBef>
              <a:buNone/>
            </a:pPr>
            <a:endParaRPr sz="2400">
              <a:solidFill>
                <a:srgbClr val="1F497D"/>
              </a:solidFill>
            </a:endParaRPr>
          </a:p>
        </p:txBody>
      </p:sp>
      <p:pic>
        <p:nvPicPr>
          <p:cNvPr id="152" name="Shape 152"/>
          <p:cNvPicPr preferRelativeResize="0"/>
          <p:nvPr/>
        </p:nvPicPr>
        <p:blipFill>
          <a:blip r:embed="rId3">
            <a:alphaModFix/>
          </a:blip>
          <a:stretch>
            <a:fillRect/>
          </a:stretch>
        </p:blipFill>
        <p:spPr>
          <a:xfrm rot="4078835">
            <a:off x="5488621" y="2205683"/>
            <a:ext cx="1536457" cy="1152357"/>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2. Was the behavior a manifestation of the child’s disability?</a:t>
            </a:r>
          </a:p>
        </p:txBody>
      </p:sp>
      <p:sp>
        <p:nvSpPr>
          <p:cNvPr id="158" name="Shape 158"/>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To decide if the child’s behavior was caused by the child’s disability, the school must hold a manifestation determination meeting within 10 school days of the proposed punishment. </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The school may not transfer your child to a new school setting before the meeting unless the child’s behavior involves:</a:t>
            </a:r>
          </a:p>
          <a:p>
            <a:pPr marL="914400" lvl="1" indent="-317500" rtl="0">
              <a:spcBef>
                <a:spcPts val="360"/>
              </a:spcBef>
              <a:buClr>
                <a:srgbClr val="AB0101"/>
              </a:buClr>
              <a:buSzPct val="100000"/>
              <a:buFont typeface="Courier New"/>
              <a:buChar char="o"/>
            </a:pPr>
            <a:r>
              <a:rPr lang="en">
                <a:solidFill>
                  <a:srgbClr val="AB0101"/>
                </a:solidFill>
              </a:rPr>
              <a:t>Drugs </a:t>
            </a:r>
          </a:p>
          <a:p>
            <a:pPr marL="914400" lvl="1" indent="-317500" rtl="0">
              <a:spcBef>
                <a:spcPts val="360"/>
              </a:spcBef>
              <a:buClr>
                <a:srgbClr val="AB0101"/>
              </a:buClr>
              <a:buSzPct val="100000"/>
              <a:buFont typeface="Courier New"/>
              <a:buChar char="o"/>
            </a:pPr>
            <a:r>
              <a:rPr lang="en">
                <a:solidFill>
                  <a:srgbClr val="AB0101"/>
                </a:solidFill>
              </a:rPr>
              <a:t>Guns</a:t>
            </a:r>
          </a:p>
          <a:p>
            <a:pPr marL="914400" lvl="1" indent="-317500" rtl="0">
              <a:spcBef>
                <a:spcPts val="360"/>
              </a:spcBef>
              <a:buClr>
                <a:srgbClr val="AB0101"/>
              </a:buClr>
              <a:buSzPct val="100000"/>
              <a:buFont typeface="Courier New"/>
              <a:buChar char="o"/>
            </a:pPr>
            <a:r>
              <a:rPr lang="en">
                <a:solidFill>
                  <a:srgbClr val="AB0101"/>
                </a:solidFill>
              </a:rPr>
              <a:t>Serious injury to another person</a:t>
            </a:r>
          </a:p>
          <a:p>
            <a:pPr lvl="0" rtl="0">
              <a:spcBef>
                <a:spcPts val="0"/>
              </a:spcBef>
              <a:buNone/>
            </a:pPr>
            <a:endParaRPr sz="1800">
              <a:solidFill>
                <a:srgbClr val="1F497D"/>
              </a:solidFill>
            </a:endParaRPr>
          </a:p>
          <a:p>
            <a:pPr lvl="0" rtl="0">
              <a:spcBef>
                <a:spcPts val="0"/>
              </a:spcBef>
              <a:buNone/>
            </a:pPr>
            <a:endParaRPr sz="1800">
              <a:solidFill>
                <a:srgbClr val="1F497D"/>
              </a:solidFill>
            </a:endParaRPr>
          </a:p>
          <a:p>
            <a:pPr lvl="0" rtl="0">
              <a:spcBef>
                <a:spcPts val="0"/>
              </a:spcBef>
              <a:buNone/>
            </a:pPr>
            <a:r>
              <a:rPr lang="en" sz="1800">
                <a:solidFill>
                  <a:srgbClr val="1F497D"/>
                </a:solidFill>
              </a:rPr>
              <a:t>** We will talk more about these special circumstances later on in the                               </a:t>
            </a:r>
          </a:p>
          <a:p>
            <a:pPr lvl="0" rtl="0">
              <a:spcBef>
                <a:spcPts val="0"/>
              </a:spcBef>
              <a:buNone/>
            </a:pPr>
            <a:r>
              <a:rPr lang="en" sz="1800">
                <a:solidFill>
                  <a:srgbClr val="1F497D"/>
                </a:solidFill>
              </a:rPr>
              <a:t>    presentation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2. Was the behavior a manifestation of the child’s disability?</a:t>
            </a:r>
          </a:p>
        </p:txBody>
      </p:sp>
      <p:sp>
        <p:nvSpPr>
          <p:cNvPr id="164" name="Shape 164"/>
          <p:cNvSpPr txBox="1"/>
          <p:nvPr/>
        </p:nvSpPr>
        <p:spPr>
          <a:xfrm>
            <a:off x="457200" y="1278516"/>
            <a:ext cx="8229600" cy="36303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1F497D"/>
                </a:solidFill>
              </a:rPr>
              <a:t>At the meeting… </a:t>
            </a:r>
          </a:p>
          <a:p>
            <a:pPr marL="457200" lvl="0" indent="-342900" rtl="0">
              <a:spcBef>
                <a:spcPts val="0"/>
              </a:spcBef>
              <a:buClr>
                <a:srgbClr val="1F497D"/>
              </a:buClr>
              <a:buSzPct val="100000"/>
              <a:buFont typeface="Arial"/>
              <a:buAutoNum type="arabicPeriod"/>
            </a:pPr>
            <a:r>
              <a:rPr lang="en" sz="1800">
                <a:solidFill>
                  <a:srgbClr val="1F497D"/>
                </a:solidFill>
              </a:rPr>
              <a:t>Review all information from the child’s file</a:t>
            </a:r>
          </a:p>
          <a:p>
            <a:pPr marL="457200" lvl="0" indent="-342900" rtl="0">
              <a:spcBef>
                <a:spcPts val="0"/>
              </a:spcBef>
              <a:buClr>
                <a:srgbClr val="1F497D"/>
              </a:buClr>
              <a:buSzPct val="100000"/>
              <a:buFont typeface="Arial"/>
              <a:buAutoNum type="arabicPeriod"/>
            </a:pPr>
            <a:r>
              <a:rPr lang="en" sz="1800">
                <a:solidFill>
                  <a:srgbClr val="1F497D"/>
                </a:solidFill>
              </a:rPr>
              <a:t>Ask the following questions</a:t>
            </a:r>
          </a:p>
          <a:p>
            <a:pPr lvl="0" rtl="0">
              <a:spcBef>
                <a:spcPts val="0"/>
              </a:spcBef>
              <a:buNone/>
            </a:pPr>
            <a:endParaRPr sz="1800">
              <a:solidFill>
                <a:srgbClr val="1F497D"/>
              </a:solidFill>
            </a:endParaRPr>
          </a:p>
          <a:p>
            <a:pPr marL="914400" lvl="1" indent="-317500" rtl="0">
              <a:spcBef>
                <a:spcPts val="360"/>
              </a:spcBef>
              <a:buClr>
                <a:srgbClr val="AB0101"/>
              </a:buClr>
              <a:buSzPct val="100000"/>
              <a:buFont typeface="Arial"/>
              <a:buAutoNum type="alphaLcPeriod"/>
            </a:pPr>
            <a:r>
              <a:rPr lang="en" b="1" i="1">
                <a:solidFill>
                  <a:srgbClr val="AB0101"/>
                </a:solidFill>
              </a:rPr>
              <a:t>Was the child’s misbehavior caused by, or directly and substantially related to, the child’s disability?</a:t>
            </a:r>
          </a:p>
          <a:p>
            <a:pPr marL="457200" lvl="0" indent="0" rtl="0">
              <a:spcBef>
                <a:spcPts val="0"/>
              </a:spcBef>
              <a:buNone/>
            </a:pPr>
            <a:endParaRPr b="1" i="1">
              <a:solidFill>
                <a:srgbClr val="AB0101"/>
              </a:solidFill>
            </a:endParaRPr>
          </a:p>
          <a:p>
            <a:pPr marL="914400" lvl="1" indent="-317500" rtl="0">
              <a:spcBef>
                <a:spcPts val="360"/>
              </a:spcBef>
              <a:buClr>
                <a:srgbClr val="AB0101"/>
              </a:buClr>
              <a:buSzPct val="100000"/>
              <a:buFont typeface="Arial"/>
              <a:buAutoNum type="alphaLcPeriod"/>
            </a:pPr>
            <a:r>
              <a:rPr lang="en" b="1" i="1">
                <a:solidFill>
                  <a:srgbClr val="AB0101"/>
                </a:solidFill>
              </a:rPr>
              <a:t>Was the child’s misbehavior a direct result of the school’s failure to follow the child’s IEP?</a:t>
            </a:r>
          </a:p>
          <a:p>
            <a:pPr marL="457200" lvl="0" indent="0" rtl="0">
              <a:spcBef>
                <a:spcPts val="0"/>
              </a:spcBef>
              <a:buNone/>
            </a:pPr>
            <a:endParaRPr sz="1800" b="1" i="1">
              <a:solidFill>
                <a:srgbClr val="AB0101"/>
              </a:solidFill>
            </a:endParaRPr>
          </a:p>
          <a:p>
            <a:pPr marL="457200" lvl="0" indent="-342900" rtl="0">
              <a:spcBef>
                <a:spcPts val="0"/>
              </a:spcBef>
              <a:buClr>
                <a:srgbClr val="1F497D"/>
              </a:buClr>
              <a:buSzPct val="100000"/>
              <a:buFont typeface="Arial"/>
              <a:buAutoNum type="arabicPeriod"/>
            </a:pPr>
            <a:r>
              <a:rPr lang="en" sz="1800">
                <a:solidFill>
                  <a:srgbClr val="1F497D"/>
                </a:solidFill>
              </a:rPr>
              <a:t>Bring the Manifestation Determination Worksheet </a:t>
            </a:r>
          </a:p>
          <a:p>
            <a:pPr lvl="0" rtl="0">
              <a:spcBef>
                <a:spcPts val="0"/>
              </a:spcBef>
              <a:buNone/>
            </a:pPr>
            <a:r>
              <a:rPr lang="en" u="sng">
                <a:solidFill>
                  <a:srgbClr val="336699"/>
                </a:solidFill>
                <a:hlinkClick r:id="rId3"/>
              </a:rPr>
              <a:t>http://pattan.net-website.s3.amazonaws.com/images/2013/04/08/Manif_DetermWksht_0213.pdf</a:t>
            </a:r>
          </a:p>
          <a:p>
            <a:pPr lvl="0" rtl="0">
              <a:spcBef>
                <a:spcPts val="0"/>
              </a:spcBef>
              <a:buNone/>
            </a:pPr>
            <a:endParaRPr>
              <a:solidFill>
                <a:srgbClr val="AB0101"/>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302112" y="525762"/>
            <a:ext cx="8539775" cy="40919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2. Was the behavior a manifestation of the child’s disability?</a:t>
            </a:r>
          </a:p>
        </p:txBody>
      </p:sp>
      <p:sp>
        <p:nvSpPr>
          <p:cNvPr id="170" name="Shape 170"/>
          <p:cNvSpPr txBox="1"/>
          <p:nvPr/>
        </p:nvSpPr>
        <p:spPr>
          <a:xfrm>
            <a:off x="242500" y="1381200"/>
            <a:ext cx="4125300" cy="606299"/>
          </a:xfrm>
          <a:prstGeom prst="rect">
            <a:avLst/>
          </a:prstGeom>
          <a:noFill/>
          <a:ln>
            <a:noFill/>
          </a:ln>
        </p:spPr>
        <p:txBody>
          <a:bodyPr lIns="91425" tIns="91425" rIns="91425" bIns="91425" anchor="t" anchorCtr="0">
            <a:noAutofit/>
          </a:bodyPr>
          <a:lstStyle/>
          <a:p>
            <a:pPr lvl="0" rtl="0">
              <a:spcBef>
                <a:spcPts val="0"/>
              </a:spcBef>
              <a:buNone/>
            </a:pPr>
            <a:r>
              <a:rPr lang="en" sz="2400" b="1" i="1">
                <a:solidFill>
                  <a:srgbClr val="1F497D"/>
                </a:solidFill>
              </a:rPr>
              <a:t>NOT</a:t>
            </a:r>
            <a:r>
              <a:rPr lang="en" sz="2400">
                <a:solidFill>
                  <a:srgbClr val="1F497D"/>
                </a:solidFill>
              </a:rPr>
              <a:t> a “manifestation”</a:t>
            </a:r>
          </a:p>
          <a:p>
            <a:pPr lvl="0" rtl="0">
              <a:spcBef>
                <a:spcPts val="0"/>
              </a:spcBef>
              <a:buNone/>
            </a:pPr>
            <a:endParaRPr sz="2400">
              <a:solidFill>
                <a:srgbClr val="1F497D"/>
              </a:solidFill>
            </a:endParaRPr>
          </a:p>
        </p:txBody>
      </p:sp>
      <p:pic>
        <p:nvPicPr>
          <p:cNvPr id="171" name="Shape 171"/>
          <p:cNvPicPr preferRelativeResize="0"/>
          <p:nvPr/>
        </p:nvPicPr>
        <p:blipFill>
          <a:blip r:embed="rId3">
            <a:alphaModFix/>
          </a:blip>
          <a:stretch>
            <a:fillRect/>
          </a:stretch>
        </p:blipFill>
        <p:spPr>
          <a:xfrm rot="6344339">
            <a:off x="1350221" y="1995571"/>
            <a:ext cx="1536458" cy="1152356"/>
          </a:xfrm>
          <a:prstGeom prst="rect">
            <a:avLst/>
          </a:prstGeom>
          <a:noFill/>
          <a:ln>
            <a:noFill/>
          </a:ln>
        </p:spPr>
      </p:pic>
      <p:sp>
        <p:nvSpPr>
          <p:cNvPr id="172" name="Shape 172"/>
          <p:cNvSpPr txBox="1"/>
          <p:nvPr/>
        </p:nvSpPr>
        <p:spPr>
          <a:xfrm>
            <a:off x="4449250" y="1381200"/>
            <a:ext cx="4125300" cy="606299"/>
          </a:xfrm>
          <a:prstGeom prst="rect">
            <a:avLst/>
          </a:prstGeom>
          <a:noFill/>
          <a:ln>
            <a:noFill/>
          </a:ln>
        </p:spPr>
        <p:txBody>
          <a:bodyPr lIns="91425" tIns="91425" rIns="91425" bIns="91425" anchor="t" anchorCtr="0">
            <a:noAutofit/>
          </a:bodyPr>
          <a:lstStyle/>
          <a:p>
            <a:pPr lvl="0" rtl="0">
              <a:spcBef>
                <a:spcPts val="0"/>
              </a:spcBef>
              <a:buNone/>
            </a:pPr>
            <a:r>
              <a:rPr lang="en" sz="2400" b="1" i="1">
                <a:solidFill>
                  <a:srgbClr val="1F497D"/>
                </a:solidFill>
              </a:rPr>
              <a:t>WAS </a:t>
            </a:r>
            <a:r>
              <a:rPr lang="en" sz="2400">
                <a:solidFill>
                  <a:srgbClr val="1F497D"/>
                </a:solidFill>
              </a:rPr>
              <a:t>a “manifestation”</a:t>
            </a:r>
          </a:p>
          <a:p>
            <a:pPr lvl="0" rtl="0">
              <a:spcBef>
                <a:spcPts val="0"/>
              </a:spcBef>
              <a:buNone/>
            </a:pPr>
            <a:endParaRPr sz="2400">
              <a:solidFill>
                <a:srgbClr val="1F497D"/>
              </a:solidFill>
            </a:endParaRPr>
          </a:p>
        </p:txBody>
      </p:sp>
      <p:pic>
        <p:nvPicPr>
          <p:cNvPr id="173" name="Shape 173"/>
          <p:cNvPicPr preferRelativeResize="0"/>
          <p:nvPr/>
        </p:nvPicPr>
        <p:blipFill>
          <a:blip r:embed="rId3">
            <a:alphaModFix/>
          </a:blip>
          <a:stretch>
            <a:fillRect/>
          </a:stretch>
        </p:blipFill>
        <p:spPr>
          <a:xfrm rot="4078835">
            <a:off x="5320596" y="1995570"/>
            <a:ext cx="1536457" cy="1152357"/>
          </a:xfrm>
          <a:prstGeom prst="rect">
            <a:avLst/>
          </a:prstGeom>
          <a:noFill/>
          <a:ln>
            <a:noFill/>
          </a:ln>
        </p:spPr>
      </p:pic>
      <p:sp>
        <p:nvSpPr>
          <p:cNvPr id="174" name="Shape 174"/>
          <p:cNvSpPr txBox="1"/>
          <p:nvPr/>
        </p:nvSpPr>
        <p:spPr>
          <a:xfrm>
            <a:off x="4835050" y="3383475"/>
            <a:ext cx="3353700" cy="12752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1F497D"/>
                </a:solidFill>
              </a:rPr>
              <a:t>IEP Team must conduct an FBA and the school may not suspend, expel, or transfer the child to an alternative school.</a:t>
            </a:r>
          </a:p>
          <a:p>
            <a:pPr lvl="0" rtl="0">
              <a:spcBef>
                <a:spcPts val="0"/>
              </a:spcBef>
              <a:buNone/>
            </a:pPr>
            <a:endParaRPr sz="2400">
              <a:solidFill>
                <a:srgbClr val="1F497D"/>
              </a:solidFill>
            </a:endParaRPr>
          </a:p>
        </p:txBody>
      </p:sp>
      <p:sp>
        <p:nvSpPr>
          <p:cNvPr id="175" name="Shape 175"/>
          <p:cNvSpPr txBox="1"/>
          <p:nvPr/>
        </p:nvSpPr>
        <p:spPr>
          <a:xfrm>
            <a:off x="367100" y="3383475"/>
            <a:ext cx="3692700" cy="1509000"/>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1F497D"/>
                </a:solidFill>
              </a:rPr>
              <a:t>School disciplines child using rules that apply to students without disabilities. However, child must still receive needed special education services.</a:t>
            </a:r>
          </a:p>
          <a:p>
            <a:pPr lvl="0" algn="ctr" rtl="0">
              <a:spcBef>
                <a:spcPts val="0"/>
              </a:spcBef>
              <a:buNone/>
            </a:pPr>
            <a:r>
              <a:rPr lang="en" sz="1600">
                <a:solidFill>
                  <a:srgbClr val="1F497D"/>
                </a:solidFill>
              </a:rPr>
              <a:t>School must send a NOREP/PWN.</a:t>
            </a:r>
          </a:p>
          <a:p>
            <a:pPr lvl="0" rtl="0">
              <a:spcBef>
                <a:spcPts val="0"/>
              </a:spcBef>
              <a:buNone/>
            </a:pPr>
            <a:endParaRPr sz="2400">
              <a:solidFill>
                <a:srgbClr val="1F497D"/>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185825" y="101100"/>
            <a:ext cx="7587000"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3. What happens if the child’s misbehavior involves special circumstances?</a:t>
            </a:r>
          </a:p>
        </p:txBody>
      </p:sp>
      <p:sp>
        <p:nvSpPr>
          <p:cNvPr id="181" name="Shape 181"/>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Special circumstances involve drugs, a weapon, or serious injury to someone. </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If the behavior involves these circumstances, the school can immediately transfer the child for up to </a:t>
            </a:r>
            <a:r>
              <a:rPr lang="en" sz="1800" b="1" i="1">
                <a:solidFill>
                  <a:srgbClr val="1F497D"/>
                </a:solidFill>
              </a:rPr>
              <a:t>45</a:t>
            </a:r>
            <a:r>
              <a:rPr lang="en" sz="1800">
                <a:solidFill>
                  <a:srgbClr val="1F497D"/>
                </a:solidFill>
              </a:rPr>
              <a:t> days</a:t>
            </a:r>
          </a:p>
          <a:p>
            <a:pPr marL="914400" lvl="1" indent="-342900" rtl="0">
              <a:spcBef>
                <a:spcPts val="360"/>
              </a:spcBef>
              <a:buClr>
                <a:srgbClr val="AB0101"/>
              </a:buClr>
              <a:buSzPct val="100000"/>
              <a:buFont typeface="Courier New"/>
              <a:buChar char="o"/>
            </a:pPr>
            <a:r>
              <a:rPr lang="en" sz="1800">
                <a:solidFill>
                  <a:srgbClr val="AB0101"/>
                </a:solidFill>
              </a:rPr>
              <a:t>Manifestation determination does not apply</a:t>
            </a:r>
          </a:p>
          <a:p>
            <a:pPr marL="914400" lvl="1" indent="-342900" rtl="0">
              <a:spcBef>
                <a:spcPts val="360"/>
              </a:spcBef>
              <a:buClr>
                <a:srgbClr val="AB0101"/>
              </a:buClr>
              <a:buSzPct val="100000"/>
              <a:buFont typeface="Courier New"/>
              <a:buChar char="o"/>
            </a:pPr>
            <a:r>
              <a:rPr lang="en" sz="1800">
                <a:solidFill>
                  <a:srgbClr val="AB0101"/>
                </a:solidFill>
              </a:rPr>
              <a:t>It does not matter if the child has an MR label</a:t>
            </a:r>
          </a:p>
          <a:p>
            <a:pPr marL="457200" lvl="0" indent="0" rtl="0">
              <a:spcBef>
                <a:spcPts val="0"/>
              </a:spcBef>
              <a:buNone/>
            </a:pPr>
            <a:endParaRPr sz="1800">
              <a:solidFill>
                <a:srgbClr val="AB0101"/>
              </a:solidFill>
            </a:endParaRPr>
          </a:p>
          <a:p>
            <a:pPr marL="457200" lvl="0" indent="-342900" rtl="0">
              <a:spcBef>
                <a:spcPts val="0"/>
              </a:spcBef>
              <a:buClr>
                <a:srgbClr val="1F497D"/>
              </a:buClr>
              <a:buSzPct val="100000"/>
              <a:buFont typeface="Arial"/>
              <a:buChar char="●"/>
            </a:pPr>
            <a:r>
              <a:rPr lang="en" sz="1800">
                <a:solidFill>
                  <a:srgbClr val="1F497D"/>
                </a:solidFill>
              </a:rPr>
              <a:t>You can request that the school allows the child to stay where he/she is currently placed and consider other discipline options (new behavior plan, counseling, etc)</a:t>
            </a:r>
          </a:p>
          <a:p>
            <a:pPr lvl="0" rtl="0">
              <a:spcBef>
                <a:spcPts val="0"/>
              </a:spcBef>
              <a:buNone/>
            </a:pPr>
            <a:endParaRPr sz="1800">
              <a:solidFill>
                <a:srgbClr val="1F497D"/>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3. What happens if the child’s misbehavior involves special circumstances?</a:t>
            </a:r>
          </a:p>
        </p:txBody>
      </p:sp>
      <p:sp>
        <p:nvSpPr>
          <p:cNvPr id="187" name="Shape 187"/>
          <p:cNvSpPr txBox="1"/>
          <p:nvPr/>
        </p:nvSpPr>
        <p:spPr>
          <a:xfrm>
            <a:off x="457200" y="1278516"/>
            <a:ext cx="8229600" cy="36303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1F497D"/>
                </a:solidFill>
              </a:rPr>
              <a:t>Parental consent not necessary to move the child to an alternative placement if:</a:t>
            </a:r>
          </a:p>
          <a:p>
            <a:pPr lvl="0" rtl="0">
              <a:spcBef>
                <a:spcPts val="0"/>
              </a:spcBef>
              <a:buNone/>
            </a:pPr>
            <a:endParaRPr sz="1800">
              <a:solidFill>
                <a:srgbClr val="1F497D"/>
              </a:solidFill>
            </a:endParaRPr>
          </a:p>
          <a:p>
            <a:pPr marL="457200" lvl="0" indent="-342900" rtl="0">
              <a:spcBef>
                <a:spcPts val="0"/>
              </a:spcBef>
              <a:buClr>
                <a:srgbClr val="AB0101"/>
              </a:buClr>
              <a:buSzPct val="100000"/>
              <a:buFont typeface="Arial"/>
              <a:buChar char="●"/>
            </a:pPr>
            <a:r>
              <a:rPr lang="en" sz="1800">
                <a:solidFill>
                  <a:srgbClr val="AB0101"/>
                </a:solidFill>
              </a:rPr>
              <a:t>School district has concluded that the behavior was not a manifestation of the child’s disability AND the schools published rules allow the child to be transferred based on that misbehavior</a:t>
            </a:r>
          </a:p>
          <a:p>
            <a:pPr lvl="0" rtl="0">
              <a:spcBef>
                <a:spcPts val="0"/>
              </a:spcBef>
              <a:buNone/>
            </a:pPr>
            <a:endParaRPr sz="1800">
              <a:solidFill>
                <a:srgbClr val="AB0101"/>
              </a:solidFill>
            </a:endParaRPr>
          </a:p>
          <a:p>
            <a:pPr marL="457200" lvl="0" indent="-342900" rtl="0">
              <a:spcBef>
                <a:spcPts val="0"/>
              </a:spcBef>
              <a:buClr>
                <a:srgbClr val="AB0101"/>
              </a:buClr>
              <a:buSzPct val="100000"/>
              <a:buFont typeface="Arial"/>
              <a:buChar char="●"/>
            </a:pPr>
            <a:r>
              <a:rPr lang="en" sz="1800">
                <a:solidFill>
                  <a:srgbClr val="AB0101"/>
                </a:solidFill>
              </a:rPr>
              <a:t>The behavior involved drugs, weapons, or serious injury to another person</a:t>
            </a:r>
          </a:p>
          <a:p>
            <a:pPr lvl="0" rtl="0">
              <a:spcBef>
                <a:spcPts val="0"/>
              </a:spcBef>
              <a:buNone/>
            </a:pPr>
            <a:endParaRPr sz="1800">
              <a:solidFill>
                <a:srgbClr val="1F497D"/>
              </a:solidFill>
            </a:endParaRPr>
          </a:p>
          <a:p>
            <a:pPr lvl="0" rtl="0">
              <a:spcBef>
                <a:spcPts val="0"/>
              </a:spcBef>
              <a:buNone/>
            </a:pPr>
            <a:endParaRPr sz="1800">
              <a:solidFill>
                <a:srgbClr val="1F497D"/>
              </a:solidFill>
            </a:endParaRPr>
          </a:p>
          <a:p>
            <a:pPr lvl="0" rtl="0">
              <a:spcBef>
                <a:spcPts val="0"/>
              </a:spcBef>
              <a:buNone/>
            </a:pPr>
            <a:endParaRPr sz="1800">
              <a:solidFill>
                <a:srgbClr val="1F497D"/>
              </a:solidFil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45720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4400">
                <a:solidFill>
                  <a:srgbClr val="EFEDE2"/>
                </a:solidFill>
              </a:rPr>
              <a:t>School Bus</a:t>
            </a:r>
          </a:p>
        </p:txBody>
      </p:sp>
      <p:sp>
        <p:nvSpPr>
          <p:cNvPr id="193" name="Shape 193"/>
          <p:cNvSpPr txBox="1"/>
          <p:nvPr/>
        </p:nvSpPr>
        <p:spPr>
          <a:xfrm>
            <a:off x="457200" y="1278525"/>
            <a:ext cx="5413499" cy="3630300"/>
          </a:xfrm>
          <a:prstGeom prst="rect">
            <a:avLst/>
          </a:prstGeom>
          <a:noFill/>
          <a:ln>
            <a:noFill/>
          </a:ln>
        </p:spPr>
        <p:txBody>
          <a:bodyPr lIns="91425" tIns="91425" rIns="91425" bIns="91425" anchor="t" anchorCtr="0">
            <a:noAutofit/>
          </a:bodyPr>
          <a:lstStyle/>
          <a:p>
            <a:pPr marL="457200" lvl="0" indent="-330200" rtl="0">
              <a:spcBef>
                <a:spcPts val="0"/>
              </a:spcBef>
              <a:buClr>
                <a:srgbClr val="1F497D"/>
              </a:buClr>
              <a:buSzPct val="100000"/>
              <a:buFont typeface="Arial"/>
              <a:buChar char="●"/>
            </a:pPr>
            <a:r>
              <a:rPr lang="en" sz="1600">
                <a:solidFill>
                  <a:srgbClr val="1F497D"/>
                </a:solidFill>
              </a:rPr>
              <a:t>If a child acts out on the school bus, parents should check to see if the bus is a related service outline in the IEP</a:t>
            </a:r>
          </a:p>
          <a:p>
            <a:pPr marL="914400" lvl="1" indent="-317500" rtl="0">
              <a:spcBef>
                <a:spcPts val="360"/>
              </a:spcBef>
              <a:buClr>
                <a:srgbClr val="AB0101"/>
              </a:buClr>
              <a:buSzPct val="100000"/>
              <a:buFont typeface="Courier New"/>
              <a:buChar char="o"/>
            </a:pPr>
            <a:r>
              <a:rPr lang="en" b="1" i="1">
                <a:solidFill>
                  <a:srgbClr val="AB0101"/>
                </a:solidFill>
              </a:rPr>
              <a:t>If it is, the child cannot be banned from riding the bus for more than 10 days in a row (change in placement)</a:t>
            </a:r>
          </a:p>
          <a:p>
            <a:pPr lvl="0" rtl="0">
              <a:spcBef>
                <a:spcPts val="0"/>
              </a:spcBef>
              <a:buNone/>
            </a:pPr>
            <a:endParaRPr b="1" i="1">
              <a:solidFill>
                <a:srgbClr val="AB0101"/>
              </a:solidFill>
            </a:endParaRPr>
          </a:p>
          <a:p>
            <a:pPr marL="457200" lvl="0" indent="-330200" rtl="0">
              <a:spcBef>
                <a:spcPts val="0"/>
              </a:spcBef>
              <a:buClr>
                <a:srgbClr val="1F497D"/>
              </a:buClr>
              <a:buSzPct val="100000"/>
              <a:buFont typeface="Arial"/>
              <a:buChar char="●"/>
            </a:pPr>
            <a:r>
              <a:rPr lang="en" sz="1600">
                <a:solidFill>
                  <a:srgbClr val="1F497D"/>
                </a:solidFill>
              </a:rPr>
              <a:t>If the proposed punishment counts as a change in placement, a manifestation determination meeting must be held within 10 days</a:t>
            </a:r>
          </a:p>
          <a:p>
            <a:pPr lvl="0" rtl="0">
              <a:spcBef>
                <a:spcPts val="0"/>
              </a:spcBef>
              <a:buNone/>
            </a:pPr>
            <a:endParaRPr sz="1800">
              <a:solidFill>
                <a:srgbClr val="1F497D"/>
              </a:solidFill>
            </a:endParaRPr>
          </a:p>
          <a:p>
            <a:pPr marL="457200" lvl="0" indent="-330200" rtl="0">
              <a:spcBef>
                <a:spcPts val="0"/>
              </a:spcBef>
              <a:buClr>
                <a:srgbClr val="1F497D"/>
              </a:buClr>
              <a:buSzPct val="100000"/>
              <a:buFont typeface="Arial"/>
              <a:buChar char="●"/>
            </a:pPr>
            <a:r>
              <a:rPr lang="en" sz="1600">
                <a:solidFill>
                  <a:srgbClr val="1F497D"/>
                </a:solidFill>
              </a:rPr>
              <a:t>Remember, schools cannot ban children with an MR label from the bus for even one day unless their behavior involves the special circumstances</a:t>
            </a:r>
          </a:p>
        </p:txBody>
      </p:sp>
      <p:pic>
        <p:nvPicPr>
          <p:cNvPr id="194" name="Shape 194"/>
          <p:cNvPicPr preferRelativeResize="0"/>
          <p:nvPr/>
        </p:nvPicPr>
        <p:blipFill>
          <a:blip r:embed="rId3">
            <a:alphaModFix/>
          </a:blip>
          <a:stretch>
            <a:fillRect/>
          </a:stretch>
        </p:blipFill>
        <p:spPr>
          <a:xfrm>
            <a:off x="6076175" y="1952589"/>
            <a:ext cx="2787175" cy="188908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Using Restraints</a:t>
            </a:r>
          </a:p>
        </p:txBody>
      </p:sp>
      <p:sp>
        <p:nvSpPr>
          <p:cNvPr id="200" name="Shape 200"/>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rgbClr val="1F497D"/>
              </a:buClr>
              <a:buSzPct val="100000"/>
              <a:buFont typeface="Arial"/>
              <a:buChar char="●"/>
            </a:pPr>
            <a:r>
              <a:rPr lang="en" sz="1800">
                <a:solidFill>
                  <a:srgbClr val="1F497D"/>
                </a:solidFill>
              </a:rPr>
              <a:t>Restraints are the use of physical force to stop a child from freely moving</a:t>
            </a:r>
          </a:p>
          <a:p>
            <a:pPr marL="457200" lvl="0" indent="-342900" rtl="0">
              <a:lnSpc>
                <a:spcPct val="115000"/>
              </a:lnSpc>
              <a:spcBef>
                <a:spcPts val="0"/>
              </a:spcBef>
              <a:buClr>
                <a:srgbClr val="1F497D"/>
              </a:buClr>
              <a:buSzPct val="100000"/>
              <a:buFont typeface="Arial"/>
              <a:buChar char="●"/>
            </a:pPr>
            <a:r>
              <a:rPr lang="en" sz="1800">
                <a:solidFill>
                  <a:srgbClr val="1F497D"/>
                </a:solidFill>
              </a:rPr>
              <a:t>Use restraints to to control a child’s aggression if they can harm themselves or other</a:t>
            </a:r>
          </a:p>
          <a:p>
            <a:pPr marL="457200" lvl="0" indent="-342900" rtl="0">
              <a:lnSpc>
                <a:spcPct val="115000"/>
              </a:lnSpc>
              <a:spcBef>
                <a:spcPts val="0"/>
              </a:spcBef>
              <a:buClr>
                <a:srgbClr val="1F497D"/>
              </a:buClr>
              <a:buSzPct val="100000"/>
              <a:buFont typeface="Arial"/>
              <a:buChar char="●"/>
            </a:pPr>
            <a:r>
              <a:rPr lang="en" sz="1800">
                <a:solidFill>
                  <a:srgbClr val="1F497D"/>
                </a:solidFill>
              </a:rPr>
              <a:t>Restraint may be used only as a last resort</a:t>
            </a:r>
          </a:p>
          <a:p>
            <a:pPr marL="457200" lvl="0" indent="-342900" rtl="0">
              <a:lnSpc>
                <a:spcPct val="115000"/>
              </a:lnSpc>
              <a:spcBef>
                <a:spcPts val="0"/>
              </a:spcBef>
              <a:buClr>
                <a:srgbClr val="1F497D"/>
              </a:buClr>
              <a:buSzPct val="100000"/>
              <a:buFont typeface="Arial"/>
              <a:buChar char="●"/>
            </a:pPr>
            <a:r>
              <a:rPr lang="en" sz="1800">
                <a:solidFill>
                  <a:srgbClr val="1F497D"/>
                </a:solidFill>
              </a:rPr>
              <a:t>The law limits the use of restraints by school</a:t>
            </a:r>
          </a:p>
          <a:p>
            <a:pPr marL="457200" lvl="0" indent="-342900" rtl="0">
              <a:lnSpc>
                <a:spcPct val="115000"/>
              </a:lnSpc>
              <a:spcBef>
                <a:spcPts val="0"/>
              </a:spcBef>
              <a:buClr>
                <a:srgbClr val="1F497D"/>
              </a:buClr>
              <a:buSzPct val="100000"/>
              <a:buFont typeface="Arial"/>
              <a:buChar char="●"/>
            </a:pPr>
            <a:r>
              <a:rPr lang="en" sz="1800">
                <a:solidFill>
                  <a:srgbClr val="1F497D"/>
                </a:solidFill>
              </a:rPr>
              <a:t>If it occurs must hold an IEP meeting 10 days after</a:t>
            </a:r>
          </a:p>
          <a:p>
            <a:pPr marL="457200" lvl="0" indent="-342900" rtl="0">
              <a:spcBef>
                <a:spcPts val="0"/>
              </a:spcBef>
              <a:buClr>
                <a:srgbClr val="1F497D"/>
              </a:buClr>
              <a:buSzPct val="100000"/>
              <a:buFont typeface="Arial"/>
              <a:buChar char="●"/>
            </a:pPr>
            <a:r>
              <a:rPr lang="en" sz="1800">
                <a:solidFill>
                  <a:srgbClr val="1F497D"/>
                </a:solidFill>
              </a:rPr>
              <a:t>Schools also have to report it to the PDE</a:t>
            </a:r>
          </a:p>
          <a:p>
            <a:pPr lvl="0" rtl="0">
              <a:spcBef>
                <a:spcPts val="0"/>
              </a:spcBef>
              <a:buNone/>
            </a:pPr>
            <a:endParaRPr sz="1800">
              <a:solidFill>
                <a:srgbClr val="FF0000"/>
              </a:solidFill>
            </a:endParaRPr>
          </a:p>
          <a:p>
            <a:pPr marL="457200" lvl="0" indent="-228600" rtl="0">
              <a:lnSpc>
                <a:spcPct val="115000"/>
              </a:lnSpc>
              <a:spcBef>
                <a:spcPts val="0"/>
              </a:spcBef>
              <a:buNone/>
            </a:pPr>
            <a:endParaRPr sz="1800">
              <a:solidFill>
                <a:srgbClr val="FF0000"/>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457200" y="101100"/>
            <a:ext cx="7315499" cy="1013999"/>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rgbClr val="EFEDE2"/>
                </a:solidFill>
              </a:rPr>
              <a:t>Resolving Disputes</a:t>
            </a:r>
            <a:r>
              <a:rPr lang="en" sz="4400">
                <a:solidFill>
                  <a:srgbClr val="EFEDE2"/>
                </a:solidFill>
              </a:rPr>
              <a:t> </a:t>
            </a:r>
          </a:p>
          <a:p>
            <a:pPr lvl="0" algn="ctr" rtl="0">
              <a:spcBef>
                <a:spcPts val="0"/>
              </a:spcBef>
              <a:buNone/>
            </a:pPr>
            <a:endParaRPr sz="2400">
              <a:solidFill>
                <a:srgbClr val="EFEDE2"/>
              </a:solidFill>
            </a:endParaRPr>
          </a:p>
        </p:txBody>
      </p:sp>
      <p:sp>
        <p:nvSpPr>
          <p:cNvPr id="206" name="Shape 206"/>
          <p:cNvSpPr txBox="1"/>
          <p:nvPr/>
        </p:nvSpPr>
        <p:spPr>
          <a:xfrm>
            <a:off x="457200" y="1278516"/>
            <a:ext cx="8229600" cy="3630300"/>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1F497D"/>
                </a:solidFill>
              </a:rPr>
              <a:t>As a parent, you may not always agree with the school’s decisions about your child when it comes to evaluation, placement, or their IEP.  Do not worry! There are a variety of options available to help resolve these issues. </a:t>
            </a:r>
          </a:p>
          <a:p>
            <a:pPr lvl="0" rtl="0">
              <a:spcBef>
                <a:spcPts val="0"/>
              </a:spcBef>
              <a:buNone/>
            </a:pPr>
            <a:endParaRPr sz="2400">
              <a:solidFill>
                <a:srgbClr val="1F497D"/>
              </a:solidFill>
            </a:endParaRPr>
          </a:p>
          <a:p>
            <a:pPr marL="457200" lvl="0" indent="-342900" rtl="0">
              <a:spcBef>
                <a:spcPts val="0"/>
              </a:spcBef>
              <a:buClr>
                <a:srgbClr val="AB0101"/>
              </a:buClr>
              <a:buFont typeface="Arial"/>
              <a:buAutoNum type="arabicPeriod"/>
            </a:pPr>
            <a:endParaRPr sz="1800">
              <a:solidFill>
                <a:srgbClr val="AB0101"/>
              </a:solidFill>
            </a:endParaRPr>
          </a:p>
        </p:txBody>
      </p:sp>
      <p:pic>
        <p:nvPicPr>
          <p:cNvPr id="207" name="Shape 207"/>
          <p:cNvPicPr preferRelativeResize="0"/>
          <p:nvPr/>
        </p:nvPicPr>
        <p:blipFill>
          <a:blip r:embed="rId3">
            <a:alphaModFix/>
          </a:blip>
          <a:stretch>
            <a:fillRect/>
          </a:stretch>
        </p:blipFill>
        <p:spPr>
          <a:xfrm>
            <a:off x="3023287" y="2710425"/>
            <a:ext cx="3097425" cy="19841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Types of Disagreements</a:t>
            </a:r>
          </a:p>
        </p:txBody>
      </p:sp>
      <p:sp>
        <p:nvSpPr>
          <p:cNvPr id="213" name="Shape 213"/>
          <p:cNvSpPr txBox="1"/>
          <p:nvPr/>
        </p:nvSpPr>
        <p:spPr>
          <a:xfrm>
            <a:off x="457200" y="1278516"/>
            <a:ext cx="8229600" cy="3630300"/>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1F497D"/>
                </a:solidFill>
              </a:rPr>
              <a:t>There are three main types of disagreements that you may have with the school, each with its own steps to follow in order to solve them.</a:t>
            </a:r>
          </a:p>
          <a:p>
            <a:pPr lvl="0" algn="ctr" rtl="0">
              <a:spcBef>
                <a:spcPts val="0"/>
              </a:spcBef>
              <a:buNone/>
            </a:pPr>
            <a:endParaRPr sz="1600">
              <a:solidFill>
                <a:srgbClr val="1F497D"/>
              </a:solidFill>
            </a:endParaRPr>
          </a:p>
          <a:p>
            <a:pPr lvl="0" algn="ctr" rtl="0">
              <a:spcBef>
                <a:spcPts val="0"/>
              </a:spcBef>
              <a:buNone/>
            </a:pPr>
            <a:r>
              <a:rPr lang="en" sz="1600" b="1">
                <a:solidFill>
                  <a:srgbClr val="AB0101"/>
                </a:solidFill>
              </a:rPr>
              <a:t>Compliance</a:t>
            </a:r>
          </a:p>
          <a:p>
            <a:pPr marL="457200" lvl="0" indent="-317500" algn="ctr" rtl="0">
              <a:spcBef>
                <a:spcPts val="0"/>
              </a:spcBef>
              <a:buClr>
                <a:srgbClr val="1F497D"/>
              </a:buClr>
              <a:buSzPct val="100000"/>
              <a:buFont typeface="Arial"/>
              <a:buChar char="-"/>
            </a:pPr>
            <a:r>
              <a:rPr lang="en">
                <a:solidFill>
                  <a:srgbClr val="1F497D"/>
                </a:solidFill>
              </a:rPr>
              <a:t>the school is not following some or all of the IEP, legal rules, or required timelines</a:t>
            </a:r>
          </a:p>
          <a:p>
            <a:pPr lvl="0" algn="ctr" rtl="0">
              <a:spcBef>
                <a:spcPts val="0"/>
              </a:spcBef>
              <a:buNone/>
            </a:pPr>
            <a:endParaRPr>
              <a:solidFill>
                <a:srgbClr val="1F497D"/>
              </a:solidFill>
            </a:endParaRPr>
          </a:p>
          <a:p>
            <a:pPr algn="ctr" rtl="0">
              <a:spcBef>
                <a:spcPts val="0"/>
              </a:spcBef>
              <a:buNone/>
            </a:pPr>
            <a:r>
              <a:rPr lang="en" sz="1600" b="1">
                <a:solidFill>
                  <a:srgbClr val="AB0101"/>
                </a:solidFill>
              </a:rPr>
              <a:t>Disagreement over appropriateness of the child’s program</a:t>
            </a:r>
          </a:p>
          <a:p>
            <a:pPr marL="457200" lvl="0" indent="-317500" algn="ctr" rtl="0">
              <a:spcBef>
                <a:spcPts val="0"/>
              </a:spcBef>
              <a:buClr>
                <a:srgbClr val="000000"/>
              </a:buClr>
              <a:buSzPct val="100000"/>
              <a:buFont typeface="Arial"/>
              <a:buChar char="-"/>
            </a:pPr>
            <a:r>
              <a:rPr lang="en">
                <a:solidFill>
                  <a:srgbClr val="1F497D"/>
                </a:solidFill>
              </a:rPr>
              <a:t>you and the school cannot agree what should be in the IEP</a:t>
            </a:r>
          </a:p>
          <a:p>
            <a:pPr lvl="0" algn="ctr" rtl="0">
              <a:spcBef>
                <a:spcPts val="0"/>
              </a:spcBef>
              <a:buNone/>
            </a:pPr>
            <a:endParaRPr>
              <a:solidFill>
                <a:srgbClr val="AB0101"/>
              </a:solidFill>
            </a:endParaRPr>
          </a:p>
          <a:p>
            <a:pPr algn="ctr" rtl="0">
              <a:spcBef>
                <a:spcPts val="0"/>
              </a:spcBef>
              <a:buNone/>
            </a:pPr>
            <a:r>
              <a:rPr lang="en" sz="1600" b="1">
                <a:solidFill>
                  <a:srgbClr val="AB0101"/>
                </a:solidFill>
              </a:rPr>
              <a:t>Discrimination</a:t>
            </a:r>
          </a:p>
          <a:p>
            <a:pPr marL="457200" lvl="0" indent="-317500" algn="ctr" rtl="0">
              <a:spcBef>
                <a:spcPts val="0"/>
              </a:spcBef>
              <a:buClr>
                <a:srgbClr val="1F497D"/>
              </a:buClr>
              <a:buSzPct val="100000"/>
              <a:buFont typeface="Arial"/>
              <a:buChar char="-"/>
            </a:pPr>
            <a:r>
              <a:rPr lang="en">
                <a:solidFill>
                  <a:srgbClr val="1F497D"/>
                </a:solidFill>
              </a:rPr>
              <a:t>the school district is refusing to make a reasonable adjustment so that your child can participate in part of the school program or an extracurricular program</a:t>
            </a:r>
          </a:p>
          <a:p>
            <a:pPr algn="ctr" rtl="0">
              <a:spcBef>
                <a:spcPts val="0"/>
              </a:spcBef>
              <a:buNone/>
            </a:pPr>
            <a:endParaRPr>
              <a:solidFill>
                <a:srgbClr val="AB0101"/>
              </a:solidFill>
            </a:endParaRPr>
          </a:p>
          <a:p>
            <a:pPr lvl="0" algn="ctr" rtl="0">
              <a:spcBef>
                <a:spcPts val="0"/>
              </a:spcBef>
              <a:buNone/>
            </a:pPr>
            <a:r>
              <a:rPr lang="en">
                <a:solidFill>
                  <a:srgbClr val="AB0101"/>
                </a:solidFill>
              </a:rPr>
              <a:t>*Before taking further action, talk to your child’s teacher or call an IEP meeting to try and gain more information about the issue and to try and resolve it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What is Mediation</a:t>
            </a:r>
          </a:p>
        </p:txBody>
      </p:sp>
      <p:sp>
        <p:nvSpPr>
          <p:cNvPr id="219" name="Shape 219"/>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36550" rtl="0">
              <a:spcBef>
                <a:spcPts val="0"/>
              </a:spcBef>
              <a:buClr>
                <a:srgbClr val="1F497D"/>
              </a:buClr>
              <a:buSzPct val="100000"/>
              <a:buFont typeface="Arial"/>
              <a:buChar char="●"/>
            </a:pPr>
            <a:r>
              <a:rPr lang="en" sz="1700">
                <a:solidFill>
                  <a:srgbClr val="1F497D"/>
                </a:solidFill>
              </a:rPr>
              <a:t>Mediation is a free and voluntary way to resolve disputes</a:t>
            </a:r>
          </a:p>
          <a:p>
            <a:pPr marL="914400" lvl="1" indent="-336550" rtl="0">
              <a:spcBef>
                <a:spcPts val="360"/>
              </a:spcBef>
              <a:buClr>
                <a:srgbClr val="1F497D"/>
              </a:buClr>
              <a:buSzPct val="100000"/>
              <a:buFont typeface="Courier New"/>
              <a:buChar char="o"/>
            </a:pPr>
            <a:r>
              <a:rPr lang="en" sz="1700">
                <a:solidFill>
                  <a:srgbClr val="1F497D"/>
                </a:solidFill>
              </a:rPr>
              <a:t>Both parties must agree or it will not take place</a:t>
            </a:r>
          </a:p>
          <a:p>
            <a:pPr marL="457200" lvl="0" indent="-336550" rtl="0">
              <a:spcBef>
                <a:spcPts val="0"/>
              </a:spcBef>
              <a:buClr>
                <a:srgbClr val="1F497D"/>
              </a:buClr>
              <a:buSzPct val="100000"/>
              <a:buFont typeface="Arial"/>
              <a:buChar char="●"/>
            </a:pPr>
            <a:r>
              <a:rPr lang="en" sz="1700">
                <a:solidFill>
                  <a:srgbClr val="1F497D"/>
                </a:solidFill>
              </a:rPr>
              <a:t>A mediator is assigned by the state Office for Dispute Resolution (ODR)</a:t>
            </a:r>
          </a:p>
          <a:p>
            <a:pPr marL="914400" lvl="1" indent="-336550" rtl="0">
              <a:spcBef>
                <a:spcPts val="360"/>
              </a:spcBef>
              <a:buClr>
                <a:srgbClr val="1F497D"/>
              </a:buClr>
              <a:buSzPct val="100000"/>
              <a:buFont typeface="Courier New"/>
              <a:buChar char="o"/>
            </a:pPr>
            <a:r>
              <a:rPr lang="en" sz="1700">
                <a:solidFill>
                  <a:srgbClr val="1F497D"/>
                </a:solidFill>
              </a:rPr>
              <a:t>They do not work for the school and are trained to help people reach agreements</a:t>
            </a:r>
          </a:p>
          <a:p>
            <a:pPr marL="457200" lvl="0" indent="-336550" rtl="0">
              <a:spcBef>
                <a:spcPts val="0"/>
              </a:spcBef>
              <a:buClr>
                <a:srgbClr val="1F497D"/>
              </a:buClr>
              <a:buSzPct val="100000"/>
              <a:buFont typeface="Arial"/>
              <a:buChar char="●"/>
            </a:pPr>
            <a:r>
              <a:rPr lang="en" sz="1700">
                <a:solidFill>
                  <a:srgbClr val="1F497D"/>
                </a:solidFill>
              </a:rPr>
              <a:t>This session will usually be scheduled within 7 to 10 days of the request</a:t>
            </a:r>
          </a:p>
          <a:p>
            <a:pPr marL="457200" lvl="0" indent="-336550" rtl="0">
              <a:spcBef>
                <a:spcPts val="0"/>
              </a:spcBef>
              <a:buClr>
                <a:srgbClr val="1F497D"/>
              </a:buClr>
              <a:buSzPct val="100000"/>
              <a:buFont typeface="Arial"/>
              <a:buChar char="●"/>
            </a:pPr>
            <a:r>
              <a:rPr lang="en" sz="1700">
                <a:solidFill>
                  <a:srgbClr val="1F497D"/>
                </a:solidFill>
              </a:rPr>
              <a:t>These sessions are confidential and cannot be used by the school or parents in any future hearings or court cases</a:t>
            </a:r>
          </a:p>
          <a:p>
            <a:pPr marL="457200" lvl="0" indent="-336550" rtl="0">
              <a:spcBef>
                <a:spcPts val="0"/>
              </a:spcBef>
              <a:buClr>
                <a:srgbClr val="1F497D"/>
              </a:buClr>
              <a:buSzPct val="100000"/>
              <a:buFont typeface="Arial"/>
              <a:buChar char="●"/>
            </a:pPr>
            <a:r>
              <a:rPr lang="en" sz="1700">
                <a:solidFill>
                  <a:srgbClr val="1F497D"/>
                </a:solidFill>
              </a:rPr>
              <a:t>Usually the mediator will meet with both sides separately, then together</a:t>
            </a:r>
          </a:p>
          <a:p>
            <a:pPr marL="457200" lvl="0" indent="-336550" rtl="0">
              <a:spcBef>
                <a:spcPts val="0"/>
              </a:spcBef>
              <a:buClr>
                <a:srgbClr val="1F497D"/>
              </a:buClr>
              <a:buSzPct val="100000"/>
              <a:buFont typeface="Arial"/>
              <a:buChar char="●"/>
            </a:pPr>
            <a:r>
              <a:rPr lang="en" sz="1700">
                <a:solidFill>
                  <a:srgbClr val="1F497D"/>
                </a:solidFill>
              </a:rPr>
              <a:t>Neither side can bring a lawyer but the school must send someone who can make decisions for the school</a:t>
            </a:r>
          </a:p>
          <a:p>
            <a:pPr marL="457200" lvl="0" indent="-336550" rtl="0">
              <a:spcBef>
                <a:spcPts val="0"/>
              </a:spcBef>
              <a:buClr>
                <a:srgbClr val="1F497D"/>
              </a:buClr>
              <a:buSzPct val="100000"/>
              <a:buFont typeface="Arial"/>
              <a:buChar char="●"/>
            </a:pPr>
            <a:r>
              <a:rPr lang="en" sz="1700">
                <a:solidFill>
                  <a:srgbClr val="1F497D"/>
                </a:solidFill>
              </a:rPr>
              <a:t>If an agreement is reached, it must be written down and signed by both parties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Due Process</a:t>
            </a:r>
          </a:p>
        </p:txBody>
      </p:sp>
      <p:sp>
        <p:nvSpPr>
          <p:cNvPr id="225" name="Shape 225"/>
          <p:cNvSpPr txBox="1"/>
          <p:nvPr/>
        </p:nvSpPr>
        <p:spPr>
          <a:xfrm>
            <a:off x="127000" y="2692400"/>
            <a:ext cx="8559900" cy="2286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6" name="Shape 226"/>
          <p:cNvSpPr txBox="1"/>
          <p:nvPr/>
        </p:nvSpPr>
        <p:spPr>
          <a:xfrm>
            <a:off x="292050" y="1456200"/>
            <a:ext cx="8559900" cy="3289200"/>
          </a:xfrm>
          <a:prstGeom prst="rect">
            <a:avLst/>
          </a:prstGeom>
          <a:noFill/>
          <a:ln>
            <a:noFill/>
          </a:ln>
        </p:spPr>
        <p:txBody>
          <a:bodyPr lIns="91425" tIns="91425" rIns="91425" bIns="91425" anchor="t" anchorCtr="0">
            <a:noAutofit/>
          </a:bodyPr>
          <a:lstStyle/>
          <a:p>
            <a:pPr algn="ctr" rtl="0">
              <a:spcBef>
                <a:spcPts val="0"/>
              </a:spcBef>
              <a:buNone/>
            </a:pPr>
            <a:r>
              <a:rPr lang="en" sz="1800">
                <a:solidFill>
                  <a:srgbClr val="1F497D"/>
                </a:solidFill>
              </a:rPr>
              <a:t>A parent can request a special education hearing to resolve disputes about almost any issue they are having with the school district.  The most common topics are appropriateness of a program or placement.  The school can also request a hearing.</a:t>
            </a:r>
          </a:p>
          <a:p>
            <a:pPr rtl="0">
              <a:spcBef>
                <a:spcPts val="0"/>
              </a:spcBef>
              <a:buNone/>
            </a:pPr>
            <a:endParaRPr sz="1600">
              <a:solidFill>
                <a:srgbClr val="1F497D"/>
              </a:solidFill>
            </a:endParaRPr>
          </a:p>
          <a:p>
            <a:pPr rtl="0">
              <a:spcBef>
                <a:spcPts val="0"/>
              </a:spcBef>
              <a:buNone/>
            </a:pPr>
            <a:r>
              <a:rPr lang="en" sz="1600">
                <a:solidFill>
                  <a:srgbClr val="1F497D"/>
                </a:solidFill>
              </a:rPr>
              <a:t>To Request a hearing:</a:t>
            </a:r>
          </a:p>
          <a:p>
            <a:pPr marL="457200" lvl="0" indent="-317500" rtl="0">
              <a:spcBef>
                <a:spcPts val="0"/>
              </a:spcBef>
              <a:buClr>
                <a:srgbClr val="AB0101"/>
              </a:buClr>
              <a:buSzPct val="100000"/>
              <a:buFont typeface="Arial"/>
              <a:buChar char="●"/>
            </a:pPr>
            <a:r>
              <a:rPr lang="en">
                <a:solidFill>
                  <a:srgbClr val="AB0101"/>
                </a:solidFill>
              </a:rPr>
              <a:t>You can check the “Due Process Hearing” box on a NOREP</a:t>
            </a:r>
          </a:p>
          <a:p>
            <a:pPr marL="914400" lvl="1" indent="-317500" rtl="0">
              <a:spcBef>
                <a:spcPts val="360"/>
              </a:spcBef>
              <a:buClr>
                <a:srgbClr val="AB0101"/>
              </a:buClr>
              <a:buSzPct val="100000"/>
              <a:buFont typeface="Courier New"/>
              <a:buChar char="o"/>
            </a:pPr>
            <a:r>
              <a:rPr lang="en">
                <a:solidFill>
                  <a:srgbClr val="AB0101"/>
                </a:solidFill>
              </a:rPr>
              <a:t>**You must also send a letter (called a complaint) to the school and to the ODR</a:t>
            </a:r>
          </a:p>
          <a:p>
            <a:pPr marL="457200" lvl="0" indent="-317500" rtl="0">
              <a:spcBef>
                <a:spcPts val="0"/>
              </a:spcBef>
              <a:buClr>
                <a:srgbClr val="AB0101"/>
              </a:buClr>
              <a:buSzPct val="100000"/>
              <a:buFont typeface="Arial"/>
              <a:buChar char="●"/>
            </a:pPr>
            <a:r>
              <a:rPr lang="en">
                <a:solidFill>
                  <a:srgbClr val="AB0101"/>
                </a:solidFill>
              </a:rPr>
              <a:t>Can also fill out a due process complaint notice at the ODR’s website</a:t>
            </a:r>
          </a:p>
          <a:p>
            <a:pPr marL="457200" lvl="0" indent="-342900" rtl="0">
              <a:spcBef>
                <a:spcPts val="0"/>
              </a:spcBef>
              <a:buClr>
                <a:srgbClr val="AB0101"/>
              </a:buClr>
              <a:buSzPct val="128571"/>
              <a:buFont typeface="Arial"/>
              <a:buChar char="●"/>
            </a:pPr>
            <a:r>
              <a:rPr lang="en">
                <a:solidFill>
                  <a:srgbClr val="AB0101"/>
                </a:solidFill>
              </a:rPr>
              <a:t>**Make sure to carefully choose what to put in the complaint, what is written there is the only thing that the Hearing Officer can make decisions oj</a:t>
            </a:r>
          </a:p>
          <a:p>
            <a:pPr lvl="0" rtl="0">
              <a:spcBef>
                <a:spcPts val="0"/>
              </a:spcBef>
              <a:buNone/>
            </a:pPr>
            <a:endParaRPr sz="1600">
              <a:solidFill>
                <a:srgbClr val="1F497D"/>
              </a:solidFill>
            </a:endParaRPr>
          </a:p>
          <a:p>
            <a:pPr>
              <a:spcBef>
                <a:spcPts val="0"/>
              </a:spcBef>
              <a:buNone/>
            </a:pPr>
            <a:endParaRPr sz="1600">
              <a:solidFill>
                <a:srgbClr val="1F497D"/>
              </a:solidFi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Thank you for listening!</a:t>
            </a:r>
          </a:p>
        </p:txBody>
      </p:sp>
      <p:pic>
        <p:nvPicPr>
          <p:cNvPr id="232" name="Shape 232"/>
          <p:cNvPicPr preferRelativeResize="0"/>
          <p:nvPr/>
        </p:nvPicPr>
        <p:blipFill>
          <a:blip r:embed="rId3">
            <a:alphaModFix/>
          </a:blip>
          <a:stretch>
            <a:fillRect/>
          </a:stretch>
        </p:blipFill>
        <p:spPr>
          <a:xfrm>
            <a:off x="2110400" y="1460774"/>
            <a:ext cx="4241300" cy="31809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p:nvPr/>
        </p:nvSpPr>
        <p:spPr>
          <a:xfrm>
            <a:off x="914250" y="61975"/>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4800">
                <a:solidFill>
                  <a:srgbClr val="EFEDE2"/>
                </a:solidFill>
              </a:rPr>
              <a:t>FAPE</a:t>
            </a:r>
          </a:p>
        </p:txBody>
      </p:sp>
      <p:sp>
        <p:nvSpPr>
          <p:cNvPr id="59" name="Shape 59"/>
          <p:cNvSpPr txBox="1"/>
          <p:nvPr/>
        </p:nvSpPr>
        <p:spPr>
          <a:xfrm>
            <a:off x="205375" y="1278525"/>
            <a:ext cx="5320199" cy="3630300"/>
          </a:xfrm>
          <a:prstGeom prst="rect">
            <a:avLst/>
          </a:prstGeom>
          <a:noFill/>
          <a:ln>
            <a:noFill/>
          </a:ln>
        </p:spPr>
        <p:txBody>
          <a:bodyPr lIns="91425" tIns="91425" rIns="91425" bIns="91425" anchor="t" anchorCtr="0">
            <a:noAutofit/>
          </a:bodyPr>
          <a:lstStyle/>
          <a:p>
            <a:pPr marL="457200" lvl="0" indent="-228600" algn="ctr" rtl="0">
              <a:spcBef>
                <a:spcPts val="0"/>
              </a:spcBef>
              <a:buNone/>
            </a:pPr>
            <a:r>
              <a:rPr lang="en" sz="2400" b="1">
                <a:solidFill>
                  <a:srgbClr val="AB0101"/>
                </a:solidFill>
              </a:rPr>
              <a:t>Free Appropriate Public Education</a:t>
            </a:r>
          </a:p>
          <a:p>
            <a:pPr lvl="0" rtl="0">
              <a:spcBef>
                <a:spcPts val="0"/>
              </a:spcBef>
              <a:buNone/>
            </a:pPr>
            <a:endParaRPr sz="2400">
              <a:solidFill>
                <a:srgbClr val="9900FF"/>
              </a:solidFill>
            </a:endParaRPr>
          </a:p>
          <a:p>
            <a:pPr marL="457200" lvl="0" indent="-228600" algn="ctr" rtl="0">
              <a:spcBef>
                <a:spcPts val="0"/>
              </a:spcBef>
              <a:buNone/>
            </a:pPr>
            <a:r>
              <a:rPr lang="en" sz="2400">
                <a:solidFill>
                  <a:srgbClr val="1F497D"/>
                </a:solidFill>
              </a:rPr>
              <a:t>All students with a disability have the right to a Free Appropriate Public Education (FAPE), but it does not have to be the </a:t>
            </a:r>
            <a:r>
              <a:rPr lang="en" sz="2400" b="1" i="1">
                <a:solidFill>
                  <a:srgbClr val="1F497D"/>
                </a:solidFill>
              </a:rPr>
              <a:t>BEST </a:t>
            </a:r>
            <a:r>
              <a:rPr lang="en" sz="2400">
                <a:solidFill>
                  <a:srgbClr val="1F497D"/>
                </a:solidFill>
              </a:rPr>
              <a:t>education.</a:t>
            </a:r>
          </a:p>
          <a:p>
            <a:pPr marL="457200" lvl="0" indent="-228600" algn="ctr" rtl="0">
              <a:spcBef>
                <a:spcPts val="0"/>
              </a:spcBef>
              <a:buNone/>
            </a:pPr>
            <a:endParaRPr sz="2400">
              <a:solidFill>
                <a:srgbClr val="1F497D"/>
              </a:solidFill>
            </a:endParaRPr>
          </a:p>
          <a:p>
            <a:pPr lvl="0" algn="ctr" rtl="0">
              <a:spcBef>
                <a:spcPts val="0"/>
              </a:spcBef>
              <a:buNone/>
            </a:pPr>
            <a:endParaRPr sz="1800">
              <a:solidFill>
                <a:srgbClr val="9900FF"/>
              </a:solidFill>
            </a:endParaRPr>
          </a:p>
          <a:p>
            <a:pPr lvl="0" algn="ctr" rtl="0">
              <a:spcBef>
                <a:spcPts val="0"/>
              </a:spcBef>
              <a:buNone/>
            </a:pPr>
            <a:endParaRPr sz="1800">
              <a:solidFill>
                <a:srgbClr val="9900FF"/>
              </a:solidFill>
            </a:endParaRPr>
          </a:p>
        </p:txBody>
      </p:sp>
      <p:pic>
        <p:nvPicPr>
          <p:cNvPr id="60" name="Shape 60"/>
          <p:cNvPicPr preferRelativeResize="0"/>
          <p:nvPr/>
        </p:nvPicPr>
        <p:blipFill>
          <a:blip r:embed="rId3">
            <a:alphaModFix/>
          </a:blip>
          <a:stretch>
            <a:fillRect/>
          </a:stretch>
        </p:blipFill>
        <p:spPr>
          <a:xfrm>
            <a:off x="5683577" y="1485600"/>
            <a:ext cx="3122224" cy="31108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914250" y="101100"/>
            <a:ext cx="7315499" cy="1013999"/>
          </a:xfrm>
          <a:prstGeom prst="rect">
            <a:avLst/>
          </a:prstGeom>
          <a:noFill/>
          <a:ln>
            <a:noFill/>
          </a:ln>
        </p:spPr>
        <p:txBody>
          <a:bodyPr lIns="91425" tIns="91425" rIns="91425" bIns="91425" anchor="b" anchorCtr="0">
            <a:noAutofit/>
          </a:bodyPr>
          <a:lstStyle/>
          <a:p>
            <a:pPr lvl="0" algn="ctr" rtl="0">
              <a:spcBef>
                <a:spcPts val="0"/>
              </a:spcBef>
              <a:buNone/>
            </a:pPr>
            <a:r>
              <a:rPr lang="en" sz="3000">
                <a:solidFill>
                  <a:srgbClr val="EFEDE2"/>
                </a:solidFill>
              </a:rPr>
              <a:t>Parents RIGHTS to ensure your child is receiving FAPE</a:t>
            </a:r>
          </a:p>
        </p:txBody>
      </p:sp>
      <p:sp>
        <p:nvSpPr>
          <p:cNvPr id="66" name="Shape 66"/>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Right to participate as a member of your child’s education plan (Individualized Education Plan or IEP)</a:t>
            </a:r>
          </a:p>
          <a:p>
            <a:pPr marL="457200" lvl="0" indent="-342900" rtl="0">
              <a:lnSpc>
                <a:spcPct val="115000"/>
              </a:lnSpc>
              <a:spcBef>
                <a:spcPts val="0"/>
              </a:spcBef>
              <a:buClr>
                <a:srgbClr val="1F497D"/>
              </a:buClr>
              <a:buSzPct val="100000"/>
              <a:buFont typeface="Arial"/>
              <a:buChar char="●"/>
            </a:pPr>
            <a:r>
              <a:rPr lang="en" sz="1800">
                <a:solidFill>
                  <a:srgbClr val="1F497D"/>
                </a:solidFill>
              </a:rPr>
              <a:t>To get written notice when the school decides if your child is eligible for special education, and before your school district changes your child’s program or refuses to change your child’s program. </a:t>
            </a:r>
          </a:p>
          <a:p>
            <a:pPr marL="457200" lvl="0" indent="-342900" rtl="0">
              <a:spcBef>
                <a:spcPts val="0"/>
              </a:spcBef>
              <a:buClr>
                <a:srgbClr val="1F497D"/>
              </a:buClr>
              <a:buSzPct val="100000"/>
              <a:buFont typeface="Arial"/>
              <a:buChar char="●"/>
            </a:pPr>
            <a:r>
              <a:rPr lang="en" sz="1800">
                <a:solidFill>
                  <a:srgbClr val="1F497D"/>
                </a:solidFill>
              </a:rPr>
              <a:t>Right to understand every document you sign</a:t>
            </a:r>
          </a:p>
          <a:p>
            <a:pPr marL="457200" lvl="0" indent="-342900" rtl="0">
              <a:spcBef>
                <a:spcPts val="0"/>
              </a:spcBef>
              <a:buClr>
                <a:srgbClr val="1F497D"/>
              </a:buClr>
              <a:buSzPct val="100000"/>
              <a:buFont typeface="Arial"/>
              <a:buChar char="●"/>
            </a:pPr>
            <a:r>
              <a:rPr lang="en" sz="1800">
                <a:solidFill>
                  <a:srgbClr val="1F497D"/>
                </a:solidFill>
              </a:rPr>
              <a:t>Right to disagree with what your district wants to do (or refuses to do) for you child’s education plan</a:t>
            </a:r>
          </a:p>
          <a:p>
            <a:pPr marL="457200" lvl="0" indent="-342900" rtl="0">
              <a:spcBef>
                <a:spcPts val="0"/>
              </a:spcBef>
              <a:buClr>
                <a:srgbClr val="1F497D"/>
              </a:buClr>
              <a:buSzPct val="100000"/>
              <a:buFont typeface="Arial"/>
              <a:buChar char="●"/>
            </a:pPr>
            <a:r>
              <a:rPr lang="en" sz="1800">
                <a:solidFill>
                  <a:srgbClr val="1F497D"/>
                </a:solidFill>
              </a:rPr>
              <a:t>To know and understand your rights in the language you understand the best. </a:t>
            </a:r>
          </a:p>
          <a:p>
            <a:pPr marL="457200" lvl="0" indent="-342900" rtl="0">
              <a:spcBef>
                <a:spcPts val="0"/>
              </a:spcBef>
              <a:buClr>
                <a:srgbClr val="1F497D"/>
              </a:buClr>
              <a:buSzPct val="100000"/>
              <a:buFont typeface="Arial"/>
              <a:buChar char="●"/>
            </a:pPr>
            <a:r>
              <a:rPr lang="en" sz="1800">
                <a:solidFill>
                  <a:srgbClr val="1F497D"/>
                </a:solidFill>
              </a:rPr>
              <a:t>To see copies of all of your child’s education records.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914250" y="81525"/>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What is an IEP?</a:t>
            </a:r>
          </a:p>
        </p:txBody>
      </p:sp>
      <p:sp>
        <p:nvSpPr>
          <p:cNvPr id="72" name="Shape 72"/>
          <p:cNvSpPr txBox="1"/>
          <p:nvPr/>
        </p:nvSpPr>
        <p:spPr>
          <a:xfrm>
            <a:off x="457200" y="1287841"/>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Individualized Education Program</a:t>
            </a:r>
          </a:p>
          <a:p>
            <a:pPr rtl="0">
              <a:spcBef>
                <a:spcPts val="0"/>
              </a:spcBef>
              <a:buNone/>
            </a:pPr>
            <a:endParaRPr sz="1800">
              <a:solidFill>
                <a:srgbClr val="1F497D"/>
              </a:solidFill>
            </a:endParaRPr>
          </a:p>
          <a:p>
            <a:pPr algn="ctr" rtl="0">
              <a:spcBef>
                <a:spcPts val="0"/>
              </a:spcBef>
              <a:buNone/>
            </a:pPr>
            <a:r>
              <a:rPr lang="en" sz="1800">
                <a:solidFill>
                  <a:srgbClr val="1F497D"/>
                </a:solidFill>
              </a:rPr>
              <a:t>Who writes the IEP?</a:t>
            </a:r>
          </a:p>
          <a:p>
            <a:pPr algn="ctr" rtl="0">
              <a:spcBef>
                <a:spcPts val="0"/>
              </a:spcBef>
              <a:buNone/>
            </a:pPr>
            <a:r>
              <a:rPr lang="en" sz="1800">
                <a:solidFill>
                  <a:srgbClr val="1F497D"/>
                </a:solidFill>
              </a:rPr>
              <a:t>What is in the IEP?</a:t>
            </a:r>
          </a:p>
          <a:p>
            <a:pPr algn="ctr" rtl="0">
              <a:spcBef>
                <a:spcPts val="0"/>
              </a:spcBef>
              <a:buNone/>
            </a:pPr>
            <a:r>
              <a:rPr lang="en" sz="1800">
                <a:solidFill>
                  <a:srgbClr val="1F497D"/>
                </a:solidFill>
              </a:rPr>
              <a:t>What are a parents’ rights at an IEP meeting?</a:t>
            </a:r>
          </a:p>
          <a:p>
            <a:pPr lvl="0" algn="ctr" rtl="0">
              <a:spcBef>
                <a:spcPts val="0"/>
              </a:spcBef>
              <a:buNone/>
            </a:pPr>
            <a:endParaRPr sz="1800">
              <a:solidFill>
                <a:srgbClr val="1F497D"/>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Who writes the IEP?</a:t>
            </a:r>
          </a:p>
        </p:txBody>
      </p:sp>
      <p:sp>
        <p:nvSpPr>
          <p:cNvPr id="78" name="Shape 78"/>
          <p:cNvSpPr txBox="1"/>
          <p:nvPr/>
        </p:nvSpPr>
        <p:spPr>
          <a:xfrm>
            <a:off x="457200" y="1278525"/>
            <a:ext cx="48153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Parents</a:t>
            </a:r>
          </a:p>
          <a:p>
            <a:pPr marL="457200" lvl="0" indent="-342900" rtl="0">
              <a:spcBef>
                <a:spcPts val="0"/>
              </a:spcBef>
              <a:buClr>
                <a:srgbClr val="1F497D"/>
              </a:buClr>
              <a:buSzPct val="100000"/>
              <a:buFont typeface="Arial"/>
              <a:buChar char="●"/>
            </a:pPr>
            <a:r>
              <a:rPr lang="en" sz="1800">
                <a:solidFill>
                  <a:srgbClr val="1F497D"/>
                </a:solidFill>
              </a:rPr>
              <a:t>Special educator</a:t>
            </a:r>
          </a:p>
          <a:p>
            <a:pPr marL="457200" lvl="0" indent="-342900" rtl="0">
              <a:spcBef>
                <a:spcPts val="0"/>
              </a:spcBef>
              <a:buClr>
                <a:srgbClr val="1F497D"/>
              </a:buClr>
              <a:buSzPct val="100000"/>
              <a:buFont typeface="Arial"/>
              <a:buChar char="●"/>
            </a:pPr>
            <a:r>
              <a:rPr lang="en" sz="1800">
                <a:solidFill>
                  <a:srgbClr val="1F497D"/>
                </a:solidFill>
              </a:rPr>
              <a:t>General educator</a:t>
            </a:r>
          </a:p>
          <a:p>
            <a:pPr marL="457200" lvl="0" indent="-342900" rtl="0">
              <a:spcBef>
                <a:spcPts val="0"/>
              </a:spcBef>
              <a:buClr>
                <a:srgbClr val="1F497D"/>
              </a:buClr>
              <a:buSzPct val="100000"/>
              <a:buFont typeface="Arial"/>
              <a:buChar char="●"/>
            </a:pPr>
            <a:r>
              <a:rPr lang="en" sz="1800">
                <a:solidFill>
                  <a:srgbClr val="1F497D"/>
                </a:solidFill>
              </a:rPr>
              <a:t>School officer (LEA), typically an administrator</a:t>
            </a:r>
          </a:p>
          <a:p>
            <a:pPr marL="457200" lvl="0" indent="-342900" rtl="0">
              <a:spcBef>
                <a:spcPts val="0"/>
              </a:spcBef>
              <a:buClr>
                <a:srgbClr val="1F497D"/>
              </a:buClr>
              <a:buSzPct val="100000"/>
              <a:buFont typeface="Arial"/>
              <a:buChar char="●"/>
            </a:pPr>
            <a:r>
              <a:rPr lang="en" sz="1800">
                <a:solidFill>
                  <a:srgbClr val="1F497D"/>
                </a:solidFill>
              </a:rPr>
              <a:t>Interpreter of evaluation</a:t>
            </a:r>
          </a:p>
          <a:p>
            <a:pPr marL="457200" lvl="0" indent="-342900" rtl="0">
              <a:spcBef>
                <a:spcPts val="0"/>
              </a:spcBef>
              <a:buClr>
                <a:srgbClr val="1F497D"/>
              </a:buClr>
              <a:buSzPct val="100000"/>
              <a:buFont typeface="Arial"/>
              <a:buChar char="●"/>
            </a:pPr>
            <a:r>
              <a:rPr lang="en" sz="1800">
                <a:solidFill>
                  <a:srgbClr val="1F497D"/>
                </a:solidFill>
              </a:rPr>
              <a:t>Gifted teacher (if applies)</a:t>
            </a:r>
          </a:p>
          <a:p>
            <a:pPr marL="457200" lvl="0" indent="-342900" rtl="0">
              <a:spcBef>
                <a:spcPts val="0"/>
              </a:spcBef>
              <a:buClr>
                <a:srgbClr val="1F497D"/>
              </a:buClr>
              <a:buSzPct val="100000"/>
              <a:buFont typeface="Arial"/>
              <a:buChar char="●"/>
            </a:pPr>
            <a:r>
              <a:rPr lang="en" sz="1800">
                <a:solidFill>
                  <a:srgbClr val="1F497D"/>
                </a:solidFill>
              </a:rPr>
              <a:t>The child (as appropriate)</a:t>
            </a:r>
          </a:p>
          <a:p>
            <a:pPr marL="457200" lvl="0" indent="-342900" rtl="0">
              <a:spcBef>
                <a:spcPts val="0"/>
              </a:spcBef>
              <a:buClr>
                <a:srgbClr val="1F497D"/>
              </a:buClr>
              <a:buSzPct val="100000"/>
              <a:buFont typeface="Arial"/>
              <a:buChar char="●"/>
            </a:pPr>
            <a:r>
              <a:rPr lang="en" sz="1800">
                <a:solidFill>
                  <a:srgbClr val="1F497D"/>
                </a:solidFill>
              </a:rPr>
              <a:t>Can invite others too (advocate, family members, etc.)</a:t>
            </a:r>
          </a:p>
          <a:p>
            <a:pPr marL="457200" lvl="0" indent="-342900" rtl="0">
              <a:spcBef>
                <a:spcPts val="0"/>
              </a:spcBef>
              <a:buClr>
                <a:srgbClr val="1F497D"/>
              </a:buClr>
              <a:buSzPct val="100000"/>
              <a:buFont typeface="Arial"/>
              <a:buChar char="●"/>
            </a:pPr>
            <a:r>
              <a:rPr lang="en" sz="1800">
                <a:solidFill>
                  <a:srgbClr val="1F497D"/>
                </a:solidFill>
              </a:rPr>
              <a:t>Related Service Providers (OT, PT, SLP, Nurse)</a:t>
            </a:r>
          </a:p>
        </p:txBody>
      </p:sp>
      <p:pic>
        <p:nvPicPr>
          <p:cNvPr id="79" name="Shape 79"/>
          <p:cNvPicPr preferRelativeResize="0"/>
          <p:nvPr/>
        </p:nvPicPr>
        <p:blipFill>
          <a:blip r:embed="rId3">
            <a:alphaModFix/>
          </a:blip>
          <a:stretch>
            <a:fillRect/>
          </a:stretch>
        </p:blipFill>
        <p:spPr>
          <a:xfrm>
            <a:off x="5272503" y="1745175"/>
            <a:ext cx="3271425" cy="24504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What is in the IEP?</a:t>
            </a:r>
          </a:p>
        </p:txBody>
      </p:sp>
      <p:sp>
        <p:nvSpPr>
          <p:cNvPr id="85" name="Shape 85"/>
          <p:cNvSpPr txBox="1"/>
          <p:nvPr/>
        </p:nvSpPr>
        <p:spPr>
          <a:xfrm>
            <a:off x="457200" y="1278516"/>
            <a:ext cx="8229600"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Special Considerations- needs in the area of communication(AT), behaviors that affect learning (BIP)</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Current ED. Level- This section should include information on how the child’s disability affects her involvement and progress in the general education curriculum.This present level of performance serves as a springboard for developing goals</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Transitions- postsecondary goals (must be filled out by 14 or older)</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Participation in Assessment-decides whether the child can participate in state-wide or district wide test and with accommodations</a:t>
            </a:r>
          </a:p>
          <a:p>
            <a:pPr lvl="0" rtl="0">
              <a:spcBef>
                <a:spcPts val="0"/>
              </a:spcBef>
              <a:buNone/>
            </a:pPr>
            <a:endParaRPr sz="1800">
              <a:solidFill>
                <a:srgbClr val="FF0000"/>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What is in an IEP?</a:t>
            </a:r>
          </a:p>
        </p:txBody>
      </p:sp>
      <p:sp>
        <p:nvSpPr>
          <p:cNvPr id="91" name="Shape 91"/>
          <p:cNvSpPr txBox="1"/>
          <p:nvPr/>
        </p:nvSpPr>
        <p:spPr>
          <a:xfrm>
            <a:off x="209975" y="1271550"/>
            <a:ext cx="6427499" cy="3630300"/>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Measurable academic and functional goals-The IEP must list annual functional and academic goals for the child. These goals must be measurable, and must be designed to meet the child’s needs to make progress in regular education curriculum</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Specific Special Education to be provided- this is the modifications, services, and supports the student needs</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Educational Placement- where the student will receive services</a:t>
            </a:r>
          </a:p>
        </p:txBody>
      </p:sp>
      <p:pic>
        <p:nvPicPr>
          <p:cNvPr id="92" name="Shape 92"/>
          <p:cNvPicPr preferRelativeResize="0"/>
          <p:nvPr/>
        </p:nvPicPr>
        <p:blipFill>
          <a:blip r:embed="rId3">
            <a:alphaModFix/>
          </a:blip>
          <a:stretch>
            <a:fillRect/>
          </a:stretch>
        </p:blipFill>
        <p:spPr>
          <a:xfrm>
            <a:off x="6730175" y="1536700"/>
            <a:ext cx="2033174" cy="26928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457200" y="101100"/>
            <a:ext cx="7315499" cy="1013999"/>
          </a:xfrm>
          <a:prstGeom prst="rect">
            <a:avLst/>
          </a:prstGeom>
          <a:noFill/>
          <a:ln>
            <a:noFill/>
          </a:ln>
        </p:spPr>
        <p:txBody>
          <a:bodyPr lIns="91425" tIns="91425" rIns="91425" bIns="91425" anchor="b" anchorCtr="0">
            <a:noAutofit/>
          </a:bodyPr>
          <a:lstStyle/>
          <a:p>
            <a:pPr lvl="0" rtl="0">
              <a:spcBef>
                <a:spcPts val="0"/>
              </a:spcBef>
              <a:buNone/>
            </a:pPr>
            <a:r>
              <a:rPr lang="en" sz="4400">
                <a:solidFill>
                  <a:srgbClr val="EFEDE2"/>
                </a:solidFill>
              </a:rPr>
              <a:t>IEP Meeting</a:t>
            </a:r>
          </a:p>
        </p:txBody>
      </p:sp>
      <p:sp>
        <p:nvSpPr>
          <p:cNvPr id="98" name="Shape 98"/>
          <p:cNvSpPr txBox="1"/>
          <p:nvPr/>
        </p:nvSpPr>
        <p:spPr>
          <a:xfrm>
            <a:off x="457200" y="1278525"/>
            <a:ext cx="8229600" cy="3682499"/>
          </a:xfrm>
          <a:prstGeom prst="rect">
            <a:avLst/>
          </a:prstGeom>
          <a:noFill/>
          <a:ln>
            <a:noFill/>
          </a:ln>
        </p:spPr>
        <p:txBody>
          <a:bodyPr lIns="91425" tIns="91425" rIns="91425" bIns="91425" anchor="t" anchorCtr="0">
            <a:noAutofit/>
          </a:bodyPr>
          <a:lstStyle/>
          <a:p>
            <a:pPr marL="457200" lvl="0" indent="-342900" rtl="0">
              <a:spcBef>
                <a:spcPts val="0"/>
              </a:spcBef>
              <a:buClr>
                <a:srgbClr val="1F497D"/>
              </a:buClr>
              <a:buSzPct val="100000"/>
              <a:buFont typeface="Arial"/>
              <a:buChar char="●"/>
            </a:pPr>
            <a:r>
              <a:rPr lang="en" sz="1800">
                <a:solidFill>
                  <a:srgbClr val="1F497D"/>
                </a:solidFill>
              </a:rPr>
              <a:t>Parent can agree </a:t>
            </a:r>
            <a:r>
              <a:rPr lang="en" sz="1800" b="1">
                <a:solidFill>
                  <a:srgbClr val="1F497D"/>
                </a:solidFill>
              </a:rPr>
              <a:t>in writing </a:t>
            </a:r>
            <a:r>
              <a:rPr lang="en" sz="1800">
                <a:solidFill>
                  <a:srgbClr val="1F497D"/>
                </a:solidFill>
              </a:rPr>
              <a:t>to excuse one (or more) members of the IEP Team if their expertise is not needed or if they cannot attend .</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 The school must notify parents of the meeting date early enough so that they can attend, and schedule the meeting at a time and place that is convenient for all parties. This notification must include the time, date, location, and purpose of the meeting.</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The school may give parents a draft of IEP before meeting, but cannot ignore parental input.</a:t>
            </a:r>
          </a:p>
          <a:p>
            <a:pPr lvl="0" rtl="0">
              <a:spcBef>
                <a:spcPts val="0"/>
              </a:spcBef>
              <a:buNone/>
            </a:pPr>
            <a:endParaRPr sz="1800">
              <a:solidFill>
                <a:srgbClr val="1F497D"/>
              </a:solidFill>
            </a:endParaRPr>
          </a:p>
          <a:p>
            <a:pPr marL="457200" lvl="0" indent="-342900" rtl="0">
              <a:spcBef>
                <a:spcPts val="0"/>
              </a:spcBef>
              <a:buClr>
                <a:srgbClr val="1F497D"/>
              </a:buClr>
              <a:buSzPct val="100000"/>
              <a:buFont typeface="Arial"/>
              <a:buChar char="●"/>
            </a:pPr>
            <a:r>
              <a:rPr lang="en" sz="1800">
                <a:solidFill>
                  <a:srgbClr val="1F497D"/>
                </a:solidFill>
              </a:rPr>
              <a:t>The child must be invited to the meeting if postsecondary goals and transition needs will be discussed at the meeting (age 16)</a:t>
            </a:r>
          </a:p>
        </p:txBody>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2137</Words>
  <Application>Microsoft Office PowerPoint</Application>
  <PresentationFormat>On-screen Show (16:9)</PresentationFormat>
  <Paragraphs>208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paper-plane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Megan</cp:lastModifiedBy>
  <cp:revision>1</cp:revision>
  <dcterms:modified xsi:type="dcterms:W3CDTF">2015-03-18T19:54:14Z</dcterms:modified>
</cp:coreProperties>
</file>