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60" r:id="rId2"/>
    <p:sldId id="262" r:id="rId3"/>
    <p:sldId id="264" r:id="rId4"/>
    <p:sldId id="337" r:id="rId5"/>
    <p:sldId id="353" r:id="rId6"/>
    <p:sldId id="267" r:id="rId7"/>
    <p:sldId id="268" r:id="rId8"/>
    <p:sldId id="270" r:id="rId9"/>
    <p:sldId id="271" r:id="rId10"/>
    <p:sldId id="272" r:id="rId11"/>
    <p:sldId id="282" r:id="rId12"/>
    <p:sldId id="283" r:id="rId13"/>
    <p:sldId id="311" r:id="rId14"/>
    <p:sldId id="307" r:id="rId15"/>
    <p:sldId id="308" r:id="rId16"/>
    <p:sldId id="309" r:id="rId17"/>
    <p:sldId id="310" r:id="rId18"/>
    <p:sldId id="327" r:id="rId19"/>
    <p:sldId id="328" r:id="rId20"/>
    <p:sldId id="329" r:id="rId21"/>
    <p:sldId id="330" r:id="rId22"/>
    <p:sldId id="331" r:id="rId23"/>
    <p:sldId id="339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47" r:id="rId34"/>
    <p:sldId id="321" r:id="rId35"/>
    <p:sldId id="346" r:id="rId36"/>
    <p:sldId id="343" r:id="rId37"/>
    <p:sldId id="344" r:id="rId38"/>
    <p:sldId id="345" r:id="rId39"/>
    <p:sldId id="340" r:id="rId40"/>
    <p:sldId id="324" r:id="rId41"/>
    <p:sldId id="325" r:id="rId42"/>
    <p:sldId id="326" r:id="rId43"/>
    <p:sldId id="341" r:id="rId44"/>
    <p:sldId id="333" r:id="rId45"/>
    <p:sldId id="334" r:id="rId46"/>
    <p:sldId id="338" r:id="rId47"/>
    <p:sldId id="306" r:id="rId48"/>
    <p:sldId id="342" r:id="rId4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94"/>
  </p:normalViewPr>
  <p:slideViewPr>
    <p:cSldViewPr>
      <p:cViewPr varScale="1">
        <p:scale>
          <a:sx n="121" d="100"/>
          <a:sy n="121" d="100"/>
        </p:scale>
        <p:origin x="19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C8B56-0623-4FA7-B9BF-874E4E3AF5C5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BE2CA-3A49-4D6A-9EF4-351B61DC9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87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370B0E0-1D24-450C-A4AD-57BEA1AA16A5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26D845-AAF0-4D19-9BDD-C5A7761B0B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5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B722-FABA-46AA-99CA-462BC5BC5F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9A210-3B4F-455A-8B9E-1E0964AC6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9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B722-FABA-46AA-99CA-462BC5BC5FB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E9C2F-1E70-4C38-8F99-96F4DC2CC14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82235-A416-4F27-83BC-B76E429ED91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50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6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869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68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68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51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9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98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552"/>
            <a:ext cx="7772400" cy="914400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200400"/>
            <a:ext cx="6400800" cy="175564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989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081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7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196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7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4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41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03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Trebuchet MS" pitchFamily="34" charset="0"/>
          <a:ea typeface="ＭＳ Ｐゴシック" pitchFamily="37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  <a:ea typeface="ＭＳ Ｐゴシック" pitchFamily="37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Trebuchet MS" pitchFamily="34" charset="0"/>
          <a:ea typeface="ＭＳ Ｐゴシック" pitchFamily="37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Trebuchet MS" pitchFamily="34" charset="0"/>
          <a:ea typeface="ＭＳ Ｐゴシック" pitchFamily="37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Trebuchet MS" pitchFamily="34" charset="0"/>
          <a:ea typeface="ＭＳ Ｐゴシック" pitchFamily="37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Trebuchet MS" pitchFamily="34" charset="0"/>
          <a:ea typeface="ＭＳ Ｐゴシック" pitchFamily="37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Trebuchet MS" pitchFamily="34" charset="0"/>
          <a:ea typeface="ＭＳ Ｐゴシック" pitchFamily="37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smedicare.com/j8macpartb/" TargetMode="External"/><Relationship Id="rId2" Type="http://schemas.openxmlformats.org/officeDocument/2006/relationships/hyperlink" Target="https://www.cms.gov/Regulations-and-Guidance/Guidance/Transmittals/downloads/r178c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ovider.indianamedicaid.com/media/155559/obstetrical%20and%20gynecological%20services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8200"/>
            <a:ext cx="9144000" cy="2286000"/>
          </a:xfrm>
        </p:spPr>
        <p:txBody>
          <a:bodyPr/>
          <a:lstStyle/>
          <a:p>
            <a:pPr algn="ctr"/>
            <a:r>
              <a:rPr lang="en-US" sz="44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The Integrity of Clinical Documentation:</a:t>
            </a:r>
            <a:br>
              <a:rPr lang="en-US" sz="44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44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 Sticky Matter of Proving Medical Necessity: OB/</a:t>
            </a:r>
            <a:r>
              <a:rPr lang="en-US" sz="4400" b="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Gyn</a:t>
            </a:r>
            <a:br>
              <a:rPr lang="en-US" sz="4400" b="0" dirty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en-US" sz="4400" b="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10000"/>
            <a:ext cx="9144000" cy="1676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Presented by:</a:t>
            </a:r>
          </a:p>
          <a:p>
            <a:r>
              <a:rPr lang="en-US" sz="32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Ambulatory Coding Review </a:t>
            </a:r>
          </a:p>
        </p:txBody>
      </p:sp>
    </p:spTree>
    <p:extLst>
      <p:ext uri="{BB962C8B-B14F-4D97-AF65-F5344CB8AC3E}">
        <p14:creationId xmlns:p14="http://schemas.microsoft.com/office/powerpoint/2010/main" val="9137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800" dirty="0"/>
              <a:t>Inpatient Hospital Services - Subsequent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598739"/>
              </p:ext>
            </p:extLst>
          </p:nvPr>
        </p:nvGraphicFramePr>
        <p:xfrm>
          <a:off x="0" y="1086587"/>
          <a:ext cx="9144000" cy="49332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8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9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058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Level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Interval</a:t>
                      </a:r>
                    </a:p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Examination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Medical Decision Making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215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99231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15 minutes</a:t>
                      </a:r>
                    </a:p>
                    <a:p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(.76 </a:t>
                      </a:r>
                      <a:r>
                        <a:rPr lang="en-US" sz="1100" b="1" dirty="0" err="1">
                          <a:latin typeface="Arial" pitchFamily="34" charset="0"/>
                          <a:cs typeface="Arial" pitchFamily="34" charset="0"/>
                        </a:rPr>
                        <a:t>wRVUs</a:t>
                      </a: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Problem Focused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HPI: Brief (1-3)</a:t>
                      </a:r>
                    </a:p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Problem Focused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1-5 bullets –‘97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“limited” 1 system – ‘95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Straight Forward /Low (2 of 3)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min. #dx &amp; mgt. option(s)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to min. data to review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min. risk</a:t>
                      </a:r>
                    </a:p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215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99232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25 minutes</a:t>
                      </a:r>
                    </a:p>
                    <a:p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(1.39 </a:t>
                      </a:r>
                      <a:r>
                        <a:rPr lang="en-US" sz="1100" b="1" dirty="0" err="1">
                          <a:latin typeface="Arial" pitchFamily="34" charset="0"/>
                          <a:cs typeface="Arial" pitchFamily="34" charset="0"/>
                        </a:rPr>
                        <a:t>wRVUs</a:t>
                      </a: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Expanded Problem Focused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HPI:  Brief (1-3)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ROS:  PP (1)</a:t>
                      </a:r>
                    </a:p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Expanded Problem Focused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6-11 bullets –‘97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“limited” 2 system – ‘95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Moderate Complexity (2 of 3)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mult. #dx &amp; mgt. options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mod. amt./complex. data to review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mod. risk</a:t>
                      </a:r>
                    </a:p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4197">
                <a:tc>
                  <a:txBody>
                    <a:bodyPr/>
                    <a:lstStyle/>
                    <a:p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99233</a:t>
                      </a:r>
                    </a:p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35 minutes</a:t>
                      </a:r>
                    </a:p>
                    <a:p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(2.0 </a:t>
                      </a:r>
                      <a:r>
                        <a:rPr lang="en-US" sz="1200" b="1" dirty="0" err="1">
                          <a:latin typeface="Arial" pitchFamily="34" charset="0"/>
                          <a:cs typeface="Arial" pitchFamily="34" charset="0"/>
                        </a:rPr>
                        <a:t>wRVUs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Detailed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HPI:  Ext. (4)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ROS:  Ext (2-9)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Detailed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12 - 17 bullets </a:t>
                      </a:r>
                      <a:r>
                        <a:rPr lang="en-US" sz="1100" b="1" u="sng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from </a:t>
                      </a: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(or more) body/organ systems OR single system exam – ‘97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“extended” 2 system OR 5-7** systems – ‘95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High Complexity (2 of 3)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ext. #dx &amp; mgt. options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ext. amt./complex. data to review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high. risk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7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352800"/>
            <a:ext cx="7772400" cy="914400"/>
          </a:xfrm>
        </p:spPr>
        <p:txBody>
          <a:bodyPr/>
          <a:lstStyle/>
          <a:p>
            <a:r>
              <a:rPr lang="en-US" dirty="0"/>
              <a:t>Coding Based on Time </a:t>
            </a:r>
          </a:p>
        </p:txBody>
      </p:sp>
    </p:spTree>
    <p:extLst>
      <p:ext uri="{BB962C8B-B14F-4D97-AF65-F5344CB8AC3E}">
        <p14:creationId xmlns:p14="http://schemas.microsoft.com/office/powerpoint/2010/main" val="379164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532752"/>
              </p:ext>
            </p:extLst>
          </p:nvPr>
        </p:nvGraphicFramePr>
        <p:xfrm>
          <a:off x="0" y="1523999"/>
          <a:ext cx="9144000" cy="4495803"/>
        </p:xfrm>
        <a:graphic>
          <a:graphicData uri="http://schemas.openxmlformats.org/drawingml/2006/table">
            <a:tbl>
              <a:tblPr firstRow="1" firstCol="1" bandRow="1"/>
              <a:tblGrid>
                <a:gridCol w="663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YES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Does documentation indicate total visit time?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Outpatient: Face to face time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Inpatient: Unit/floor 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Does documentation describe the content of counseling and/or coordination of care?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Does documentation indicate that &gt; 50% of the total time was spent counseling or coordination care?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**If all answers are yes, select the E/M level based          on time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Time Based Elements</a:t>
            </a:r>
          </a:p>
        </p:txBody>
      </p:sp>
    </p:spTree>
    <p:extLst>
      <p:ext uri="{BB962C8B-B14F-4D97-AF65-F5344CB8AC3E}">
        <p14:creationId xmlns:p14="http://schemas.microsoft.com/office/powerpoint/2010/main" val="29629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130552"/>
            <a:ext cx="9144000" cy="914400"/>
          </a:xfrm>
        </p:spPr>
        <p:txBody>
          <a:bodyPr/>
          <a:lstStyle/>
          <a:p>
            <a:r>
              <a:rPr lang="en-US" dirty="0"/>
              <a:t>Billing for preventive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200400"/>
            <a:ext cx="7467600" cy="1219200"/>
          </a:xfrm>
        </p:spPr>
        <p:txBody>
          <a:bodyPr>
            <a:normAutofit/>
          </a:bodyPr>
          <a:lstStyle/>
          <a:p>
            <a:r>
              <a:rPr lang="en-US" b="1" dirty="0"/>
              <a:t>Medicare, Medicaid Commercial </a:t>
            </a:r>
          </a:p>
        </p:txBody>
      </p:sp>
    </p:spTree>
    <p:extLst>
      <p:ext uri="{BB962C8B-B14F-4D97-AF65-F5344CB8AC3E}">
        <p14:creationId xmlns:p14="http://schemas.microsoft.com/office/powerpoint/2010/main" val="423852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Preventive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572000"/>
          </a:xfrm>
        </p:spPr>
        <p:txBody>
          <a:bodyPr/>
          <a:lstStyle/>
          <a:p>
            <a:r>
              <a:rPr lang="en-US" dirty="0"/>
              <a:t>Most commercial and managed care plans now cover an annual preventive physical.  The CPT codes 99381-99397 are based on the age of the patient.  </a:t>
            </a:r>
          </a:p>
          <a:p>
            <a:r>
              <a:rPr lang="en-US" dirty="0"/>
              <a:t>The majority of patients want to take advantage of that benefit and will ask to schedule a “physical” with their provider.  These CPT codes are not covered by Medicare.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3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067800" cy="1143000"/>
          </a:xfrm>
        </p:spPr>
        <p:txBody>
          <a:bodyPr/>
          <a:lstStyle/>
          <a:p>
            <a:pPr algn="ctr"/>
            <a:r>
              <a:rPr lang="en-US" sz="3800" dirty="0"/>
              <a:t>What’s the difference between the two?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Medicare has “Wellness Visits” which are </a:t>
            </a:r>
            <a:r>
              <a:rPr lang="en-US" u="sng" dirty="0"/>
              <a:t>not</a:t>
            </a:r>
            <a:r>
              <a:rPr lang="en-US" dirty="0"/>
              <a:t> the same and should </a:t>
            </a:r>
            <a:r>
              <a:rPr lang="en-US" b="1" i="1" u="sng" dirty="0"/>
              <a:t>not</a:t>
            </a:r>
            <a:r>
              <a:rPr lang="en-US" dirty="0"/>
              <a:t> be used inter-changeably with the “annual preventive physical”.  </a:t>
            </a:r>
          </a:p>
          <a:p>
            <a:r>
              <a:rPr lang="en-US" dirty="0"/>
              <a:t>The purpose of these visits is to establish or update medical and family history, taking height, weight, BMI or waist circumference and blood pressure.  </a:t>
            </a:r>
          </a:p>
          <a:p>
            <a:r>
              <a:rPr lang="en-US" dirty="0"/>
              <a:t>The goal of the visit is health promotion and disease detection and the coordination of screening and preventive services that may already be covered and paid for under Medicare.</a:t>
            </a:r>
          </a:p>
        </p:txBody>
      </p:sp>
    </p:spTree>
    <p:extLst>
      <p:ext uri="{BB962C8B-B14F-4D97-AF65-F5344CB8AC3E}">
        <p14:creationId xmlns:p14="http://schemas.microsoft.com/office/powerpoint/2010/main" val="38061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Medicare Breast and Pelvic Exam G0101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See handout page 28 for frequency details</a:t>
            </a:r>
          </a:p>
          <a:p>
            <a:r>
              <a:rPr lang="en-US" dirty="0"/>
              <a:t>7 of 11 exam elements required</a:t>
            </a:r>
          </a:p>
          <a:p>
            <a:pPr lvl="1"/>
            <a:r>
              <a:rPr lang="en-US" dirty="0"/>
              <a:t>Inspection of breasts</a:t>
            </a:r>
          </a:p>
          <a:p>
            <a:pPr lvl="1"/>
            <a:r>
              <a:rPr lang="en-US" dirty="0"/>
              <a:t>Digital Rectal exam including, sphincter tone, presence of hemorrhoids and rectal masses</a:t>
            </a:r>
          </a:p>
          <a:p>
            <a:pPr lvl="1"/>
            <a:r>
              <a:rPr lang="en-US" dirty="0"/>
              <a:t>External genitalia (general appearance, hair distribution, or lesions)</a:t>
            </a:r>
          </a:p>
          <a:p>
            <a:pPr lvl="1"/>
            <a:r>
              <a:rPr lang="en-US" dirty="0"/>
              <a:t>Urethral meatus (size, location, lesions, or prolapse)</a:t>
            </a:r>
          </a:p>
          <a:p>
            <a:pPr lvl="1"/>
            <a:r>
              <a:rPr lang="en-US" dirty="0"/>
              <a:t>Urethra (masses, tenderness or scarring)</a:t>
            </a:r>
          </a:p>
        </p:txBody>
      </p:sp>
    </p:spTree>
    <p:extLst>
      <p:ext uri="{BB962C8B-B14F-4D97-AF65-F5344CB8AC3E}">
        <p14:creationId xmlns:p14="http://schemas.microsoft.com/office/powerpoint/2010/main" val="252898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G0101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181600"/>
          </a:xfrm>
        </p:spPr>
        <p:txBody>
          <a:bodyPr/>
          <a:lstStyle/>
          <a:p>
            <a:pPr lvl="1"/>
            <a:r>
              <a:rPr lang="en-US" dirty="0"/>
              <a:t>Bladder (fullness, masses or tenderness)</a:t>
            </a:r>
          </a:p>
          <a:p>
            <a:pPr lvl="1"/>
            <a:r>
              <a:rPr lang="en-US" dirty="0"/>
              <a:t>Vagina (appearance, estrogen effect, discharge, lesions, pelvic support, cystocele or rectocele)</a:t>
            </a:r>
          </a:p>
          <a:p>
            <a:pPr lvl="1"/>
            <a:r>
              <a:rPr lang="en-US" dirty="0"/>
              <a:t>Cervix (general appearance, lesions or discharge)</a:t>
            </a:r>
          </a:p>
          <a:p>
            <a:pPr lvl="1"/>
            <a:r>
              <a:rPr lang="en-US" dirty="0"/>
              <a:t>Uterus (size, contour, position, mobility, tenderness, consistency, descent or support)</a:t>
            </a:r>
          </a:p>
          <a:p>
            <a:pPr lvl="1"/>
            <a:r>
              <a:rPr lang="en-US" dirty="0"/>
              <a:t>Adnexa/</a:t>
            </a:r>
            <a:r>
              <a:rPr lang="en-US" dirty="0" err="1"/>
              <a:t>Parametria</a:t>
            </a:r>
            <a:r>
              <a:rPr lang="en-US" dirty="0"/>
              <a:t> (masses, tenderness, </a:t>
            </a:r>
            <a:r>
              <a:rPr lang="en-US" dirty="0" err="1"/>
              <a:t>organomegaly</a:t>
            </a:r>
            <a:r>
              <a:rPr lang="en-US" dirty="0"/>
              <a:t> or nodularity)</a:t>
            </a:r>
          </a:p>
          <a:p>
            <a:pPr lvl="1"/>
            <a:r>
              <a:rPr lang="en-US" dirty="0"/>
              <a:t>Anus and perineum</a:t>
            </a:r>
          </a:p>
          <a:p>
            <a:pPr lvl="1"/>
            <a:r>
              <a:rPr lang="en-US" dirty="0"/>
              <a:t>When PAP obtained add Q0091</a:t>
            </a:r>
          </a:p>
        </p:txBody>
      </p:sp>
    </p:spTree>
    <p:extLst>
      <p:ext uri="{BB962C8B-B14F-4D97-AF65-F5344CB8AC3E}">
        <p14:creationId xmlns:p14="http://schemas.microsoft.com/office/powerpoint/2010/main" val="24134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048000"/>
            <a:ext cx="7772400" cy="914400"/>
          </a:xfrm>
        </p:spPr>
        <p:txBody>
          <a:bodyPr/>
          <a:lstStyle/>
          <a:p>
            <a:r>
              <a:rPr lang="en-US" dirty="0"/>
              <a:t>Billing procedures the same day as a visit: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4038600"/>
            <a:ext cx="6400800" cy="175564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Modifier 25</a:t>
            </a:r>
          </a:p>
        </p:txBody>
      </p:sp>
    </p:spTree>
    <p:extLst>
      <p:ext uri="{BB962C8B-B14F-4D97-AF65-F5344CB8AC3E}">
        <p14:creationId xmlns:p14="http://schemas.microsoft.com/office/powerpoint/2010/main" val="13345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4636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Same Day Procedures with an E/M </a:t>
            </a:r>
            <a:br>
              <a:rPr lang="en-US" dirty="0"/>
            </a:br>
            <a:r>
              <a:rPr lang="en-US" dirty="0"/>
              <a:t>Modifier 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9913"/>
            <a:ext cx="8839200" cy="5019299"/>
          </a:xfrm>
        </p:spPr>
        <p:txBody>
          <a:bodyPr/>
          <a:lstStyle/>
          <a:p>
            <a:pPr lvl="0" fontAlgn="base"/>
            <a:r>
              <a:rPr lang="en-US" sz="2800" dirty="0"/>
              <a:t>A Physician may need to indicate (via documentation) that on the day of a procedure or service was performed, the patient’s condition required a significant, separately identifiable E/M service</a:t>
            </a:r>
          </a:p>
          <a:p>
            <a:pPr lvl="0" fontAlgn="base"/>
            <a:r>
              <a:rPr lang="en-US" sz="2800" dirty="0"/>
              <a:t>E/M services may be prompted by the symptom or condition for which the procedure and/or service was provided (it should never be implied)</a:t>
            </a:r>
          </a:p>
          <a:p>
            <a:pPr lvl="0" fontAlgn="base"/>
            <a:r>
              <a:rPr lang="en-US" sz="2800" dirty="0"/>
              <a:t>A Different diagnosis is not required for reporting of the separate E/M service however; </a:t>
            </a:r>
          </a:p>
          <a:p>
            <a:pPr lvl="0" fontAlgn="base"/>
            <a:r>
              <a:rPr lang="en-US" sz="2800" dirty="0"/>
              <a:t>Documentation must support E/M level selected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293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772400" cy="914400"/>
          </a:xfrm>
        </p:spPr>
        <p:txBody>
          <a:bodyPr/>
          <a:lstStyle/>
          <a:p>
            <a:r>
              <a:rPr lang="en-US" dirty="0"/>
              <a:t>Evaluation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875138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6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Modifier 25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An new Medicare patient presents to the office for their Gynecological Exam. Among pertinent gynecological exam elements, the physician palpates a mass within the uterus</a:t>
            </a:r>
          </a:p>
          <a:p>
            <a:r>
              <a:rPr lang="en-US" dirty="0"/>
              <a:t>The Physician decides to do further work up by means of an ultrasound and also decides to perform a biopsy to send to pathology for further review. </a:t>
            </a:r>
          </a:p>
        </p:txBody>
      </p:sp>
    </p:spTree>
    <p:extLst>
      <p:ext uri="{BB962C8B-B14F-4D97-AF65-F5344CB8AC3E}">
        <p14:creationId xmlns:p14="http://schemas.microsoft.com/office/powerpoint/2010/main" val="48595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Modifier 25 example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In this instance, billing for the additional service(s) would be appropriate. The billing for this service would look like.</a:t>
            </a:r>
          </a:p>
          <a:p>
            <a:pPr lvl="1"/>
            <a:r>
              <a:rPr lang="en-US" sz="3300" dirty="0"/>
              <a:t>9920x-25, </a:t>
            </a:r>
          </a:p>
          <a:p>
            <a:pPr lvl="1"/>
            <a:r>
              <a:rPr lang="en-US" sz="3300" dirty="0"/>
              <a:t>G0101</a:t>
            </a:r>
          </a:p>
          <a:p>
            <a:pPr lvl="1"/>
            <a:r>
              <a:rPr lang="en-US" sz="3300" dirty="0"/>
              <a:t>Q0091 (if pap was collected)</a:t>
            </a:r>
          </a:p>
          <a:p>
            <a:pPr lvl="1"/>
            <a:r>
              <a:rPr lang="en-US" sz="3300" dirty="0"/>
              <a:t>58100 (biopsy) </a:t>
            </a:r>
          </a:p>
          <a:p>
            <a:r>
              <a:rPr lang="en-US" sz="3300" dirty="0"/>
              <a:t>Based on the previous example, let’s say you the provider, did a detailed history and examination and the MDM was Low. What LOS could this be billed? </a:t>
            </a:r>
          </a:p>
          <a:p>
            <a:pPr lvl="1"/>
            <a:r>
              <a:rPr lang="en-US" sz="2600" dirty="0"/>
              <a:t>Rationale: It is often believed that when a Medicare service is performed that billing for additional services is not billable. When in fact, if you have met the minimum requirements for the </a:t>
            </a:r>
            <a:r>
              <a:rPr lang="en-US" sz="2600" dirty="0" err="1"/>
              <a:t>gyne</a:t>
            </a:r>
            <a:r>
              <a:rPr lang="en-US" sz="2600" dirty="0"/>
              <a:t>/breast exam, you can bill for all the services as long as the documentation was supported throughout your note. </a:t>
            </a:r>
          </a:p>
          <a:p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OB/</a:t>
            </a:r>
            <a:r>
              <a:rPr lang="en-US" dirty="0" err="1"/>
              <a:t>Gyn</a:t>
            </a:r>
            <a:r>
              <a:rPr lang="en-US" dirty="0"/>
              <a:t> package billing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included, what’s not? </a:t>
            </a:r>
          </a:p>
        </p:txBody>
      </p:sp>
    </p:spTree>
    <p:extLst>
      <p:ext uri="{BB962C8B-B14F-4D97-AF65-F5344CB8AC3E}">
        <p14:creationId xmlns:p14="http://schemas.microsoft.com/office/powerpoint/2010/main" val="180743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dirty="0"/>
              <a:t>OB/GYN Package Billing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069874"/>
              </p:ext>
            </p:extLst>
          </p:nvPr>
        </p:nvGraphicFramePr>
        <p:xfrm>
          <a:off x="0" y="1216980"/>
          <a:ext cx="9144000" cy="5641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4785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 of Service</a:t>
                      </a:r>
                      <a:r>
                        <a:rPr lang="en-US" sz="2000" b="1" baseline="0" dirty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Initial Visit</a:t>
                      </a:r>
                    </a:p>
                    <a:p>
                      <a:pPr algn="ctr"/>
                      <a:r>
                        <a:rPr lang="en-US" sz="2000" b="1" dirty="0"/>
                        <a:t>Codes*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Antepartum</a:t>
                      </a:r>
                    </a:p>
                    <a:p>
                      <a:pPr algn="ctr"/>
                      <a:r>
                        <a:rPr lang="en-US" sz="2000" b="1" dirty="0"/>
                        <a:t>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Postpartum</a:t>
                      </a:r>
                    </a:p>
                    <a:p>
                      <a:pPr algn="ctr"/>
                      <a:r>
                        <a:rPr lang="en-US" sz="2000" b="1" dirty="0"/>
                        <a:t>Codes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Delivery Only</a:t>
                      </a:r>
                      <a:r>
                        <a:rPr lang="en-US" sz="2000" b="1" baseline="0" dirty="0"/>
                        <a:t> </a:t>
                      </a:r>
                    </a:p>
                    <a:p>
                      <a:pPr algn="ctr"/>
                      <a:r>
                        <a:rPr lang="en-US" sz="2000" b="1" baseline="0" dirty="0"/>
                        <a:t>Codes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Global </a:t>
                      </a:r>
                    </a:p>
                    <a:p>
                      <a:pPr algn="ctr"/>
                      <a:r>
                        <a:rPr lang="en-US" sz="2000" b="1" dirty="0"/>
                        <a:t>Package</a:t>
                      </a:r>
                    </a:p>
                    <a:p>
                      <a:pPr algn="ctr"/>
                      <a:r>
                        <a:rPr lang="en-US" sz="2000" b="1" dirty="0"/>
                        <a:t>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9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baseline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/>
                        <a:t>Antepartum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/>
                        <a:t>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/>
                        <a:t>E/M  99201 - 99215</a:t>
                      </a:r>
                    </a:p>
                    <a:p>
                      <a:pPr algn="ctr"/>
                      <a:r>
                        <a:rPr lang="en-US" sz="1600" b="1" baseline="0" dirty="0"/>
                        <a:t>*Up to 3 visits</a:t>
                      </a:r>
                    </a:p>
                    <a:p>
                      <a:pPr algn="ctr"/>
                      <a:r>
                        <a:rPr lang="en-US" sz="1400" b="1" baseline="0" dirty="0"/>
                        <a:t>(1,2 OR 3 OV’s)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59425 </a:t>
                      </a:r>
                      <a:r>
                        <a:rPr lang="en-US" sz="1600" b="1" baseline="0" dirty="0"/>
                        <a:t> 4 - 6 visits</a:t>
                      </a:r>
                    </a:p>
                    <a:p>
                      <a:pPr algn="ctr"/>
                      <a:r>
                        <a:rPr lang="en-US" sz="1600" b="1" dirty="0"/>
                        <a:t>59426  7 or more</a:t>
                      </a:r>
                    </a:p>
                    <a:p>
                      <a:pPr algn="ctr"/>
                      <a:r>
                        <a:rPr lang="en-US" sz="1350" b="1" dirty="0"/>
                        <a:t>Billed</a:t>
                      </a:r>
                      <a:r>
                        <a:rPr lang="en-US" sz="1350" b="1" baseline="0" dirty="0"/>
                        <a:t> Once commercially  </a:t>
                      </a:r>
                    </a:p>
                    <a:p>
                      <a:pPr algn="ctr"/>
                      <a:r>
                        <a:rPr lang="en-US" sz="1350" b="1" baseline="0" dirty="0"/>
                        <a:t>Billed Each Visit for IHCP with Trimester Modifiers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  <a:p>
                      <a:pPr algn="ctr"/>
                      <a:r>
                        <a:rPr lang="en-US" sz="14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215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Post</a:t>
                      </a:r>
                      <a:r>
                        <a:rPr lang="en-US" sz="1600" b="1" baseline="0" dirty="0"/>
                        <a:t>partum</a:t>
                      </a:r>
                    </a:p>
                    <a:p>
                      <a:pPr algn="ctr"/>
                      <a:r>
                        <a:rPr lang="en-US" sz="1600" b="1" dirty="0"/>
                        <a:t>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59430</a:t>
                      </a:r>
                    </a:p>
                    <a:p>
                      <a:pPr algn="ctr"/>
                      <a:r>
                        <a:rPr lang="en-US" sz="1400" b="1" dirty="0"/>
                        <a:t>(physician may provide IP and OP care for IHCP)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59430*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(Post Partum w</a:t>
                      </a:r>
                      <a:r>
                        <a:rPr lang="en-US" sz="1600" b="1" baseline="0" dirty="0"/>
                        <a:t> Delivery)</a:t>
                      </a:r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59410,59614</a:t>
                      </a:r>
                    </a:p>
                    <a:p>
                      <a:pPr algn="ctr"/>
                      <a:r>
                        <a:rPr lang="en-US" sz="1600" b="1" dirty="0"/>
                        <a:t>59515,59622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Delivery</a:t>
                      </a:r>
                      <a:r>
                        <a:rPr lang="en-US" sz="1600" b="1" baseline="0" dirty="0"/>
                        <a:t> Only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 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59409,59612</a:t>
                      </a:r>
                    </a:p>
                    <a:p>
                      <a:pPr algn="ctr"/>
                      <a:r>
                        <a:rPr lang="en-US" sz="1600" b="1" dirty="0"/>
                        <a:t>59514,59620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61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Global</a:t>
                      </a:r>
                      <a:r>
                        <a:rPr lang="en-US" sz="1600" b="1" baseline="0" dirty="0"/>
                        <a:t> Package </a:t>
                      </a:r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/>
                        <a:t>E/M  99201 – 99215*</a:t>
                      </a:r>
                    </a:p>
                    <a:p>
                      <a:pPr algn="ctr"/>
                      <a:r>
                        <a:rPr lang="en-US" sz="1600" b="1" baseline="0" dirty="0"/>
                        <a:t>*For </a:t>
                      </a:r>
                      <a:r>
                        <a:rPr lang="en-US" sz="1400" b="1" baseline="0" dirty="0"/>
                        <a:t>(Confirmation of Pregnancy)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  <a:p>
                      <a:pPr algn="ctr"/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(</a:t>
                      </a:r>
                      <a:r>
                        <a:rPr lang="en-US" sz="1600" b="1" dirty="0" err="1"/>
                        <a:t>AntePartum</a:t>
                      </a:r>
                      <a:r>
                        <a:rPr lang="en-US" sz="1600" b="1" dirty="0"/>
                        <a:t>, Delivery,</a:t>
                      </a:r>
                      <a:r>
                        <a:rPr lang="en-US" sz="1600" b="1" baseline="0" dirty="0"/>
                        <a:t> Postpartum)</a:t>
                      </a:r>
                      <a:endParaRPr lang="en-US" sz="1600" b="1" dirty="0"/>
                    </a:p>
                    <a:p>
                      <a:pPr algn="ctr"/>
                      <a:r>
                        <a:rPr lang="en-US" sz="1600" b="1" dirty="0"/>
                        <a:t>59400,59510</a:t>
                      </a:r>
                    </a:p>
                    <a:p>
                      <a:pPr algn="ctr"/>
                      <a:r>
                        <a:rPr lang="en-US" sz="1600" b="1" dirty="0"/>
                        <a:t>59610,59618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36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/>
            <a:r>
              <a:rPr lang="en-US" sz="3800" dirty="0"/>
              <a:t>What’s Included in Antepartum Care?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257800"/>
          </a:xfrm>
        </p:spPr>
        <p:txBody>
          <a:bodyPr/>
          <a:lstStyle/>
          <a:p>
            <a:r>
              <a:rPr lang="en-US" sz="2650" dirty="0"/>
              <a:t>The initial and subsequent history and PE</a:t>
            </a:r>
          </a:p>
          <a:p>
            <a:r>
              <a:rPr lang="en-US" sz="2650" dirty="0"/>
              <a:t>Weight BP’s FHT, Routine UA</a:t>
            </a:r>
          </a:p>
          <a:p>
            <a:r>
              <a:rPr lang="en-US" sz="2650" dirty="0"/>
              <a:t>Monthly visits up to 28 weeks (5-6 visits)</a:t>
            </a:r>
          </a:p>
          <a:p>
            <a:pPr lvl="1"/>
            <a:r>
              <a:rPr lang="en-US" sz="2650" dirty="0"/>
              <a:t>Billable with 59425 </a:t>
            </a:r>
          </a:p>
          <a:p>
            <a:r>
              <a:rPr lang="en-US" sz="2650" dirty="0"/>
              <a:t>Biweekly visits to 36 weeks (4 visits)</a:t>
            </a:r>
          </a:p>
          <a:p>
            <a:r>
              <a:rPr lang="en-US" sz="2650" dirty="0"/>
              <a:t>Weekly visits until delivery (3-4 visits)</a:t>
            </a:r>
          </a:p>
          <a:p>
            <a:pPr lvl="1"/>
            <a:r>
              <a:rPr lang="en-US" sz="2650" dirty="0"/>
              <a:t>Billable with 59426  </a:t>
            </a:r>
          </a:p>
          <a:p>
            <a:r>
              <a:rPr lang="en-US" sz="2650" dirty="0"/>
              <a:t>AND any services that a physician provides in uncomplicated cases are usually included in the global package. </a:t>
            </a:r>
          </a:p>
          <a:p>
            <a:pPr marL="0" indent="0">
              <a:buNone/>
            </a:pPr>
            <a:r>
              <a:rPr lang="en-US" sz="1600" b="1" i="1" dirty="0"/>
              <a:t>IHCP Patients are billed per visit with U1, U2 or U3 modifiers to generate charge in EPIC </a:t>
            </a:r>
          </a:p>
          <a:p>
            <a:pPr marL="0" indent="0">
              <a:buNone/>
            </a:pP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3254498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pPr algn="ctr"/>
            <a:r>
              <a:rPr lang="en-US" sz="3800" dirty="0"/>
              <a:t>Separate Billable Antepartum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001000" cy="5029200"/>
          </a:xfrm>
        </p:spPr>
        <p:txBody>
          <a:bodyPr/>
          <a:lstStyle/>
          <a:p>
            <a:r>
              <a:rPr lang="en-US" sz="2900" dirty="0"/>
              <a:t>Examples of services that can be reported separately in addition to global OB services. </a:t>
            </a:r>
          </a:p>
          <a:p>
            <a:pPr lvl="1"/>
            <a:r>
              <a:rPr lang="en-US" sz="2500" dirty="0"/>
              <a:t>Amniocentesis and </a:t>
            </a:r>
            <a:r>
              <a:rPr lang="en-US" sz="2500" dirty="0" err="1"/>
              <a:t>cordocentesis</a:t>
            </a:r>
            <a:r>
              <a:rPr lang="en-US" sz="2500" dirty="0"/>
              <a:t> (59000-59012)</a:t>
            </a:r>
          </a:p>
          <a:p>
            <a:pPr lvl="1"/>
            <a:r>
              <a:rPr lang="en-US" sz="2500" dirty="0"/>
              <a:t>Chorionic Villus Sampling (59015)</a:t>
            </a:r>
          </a:p>
          <a:p>
            <a:pPr lvl="1"/>
            <a:r>
              <a:rPr lang="en-US" sz="2500" dirty="0"/>
              <a:t>Fetal Biophysical Profile (76818-76819)</a:t>
            </a:r>
          </a:p>
          <a:p>
            <a:pPr lvl="1"/>
            <a:r>
              <a:rPr lang="en-US" sz="2500" dirty="0"/>
              <a:t>Fetal scalp blood sampling (59030)</a:t>
            </a:r>
          </a:p>
          <a:p>
            <a:pPr lvl="1"/>
            <a:r>
              <a:rPr lang="en-US" sz="2500" dirty="0"/>
              <a:t>Fetal Stress and NST (59020-59025</a:t>
            </a:r>
          </a:p>
          <a:p>
            <a:pPr lvl="1"/>
            <a:r>
              <a:rPr lang="en-US" sz="2500" dirty="0"/>
              <a:t>Fetal Invasive procedures (59070-59076)</a:t>
            </a:r>
          </a:p>
          <a:p>
            <a:pPr lvl="1"/>
            <a:r>
              <a:rPr lang="en-US" sz="2500" dirty="0"/>
              <a:t>External Cephalic version (59412)</a:t>
            </a:r>
          </a:p>
          <a:p>
            <a:pPr lvl="1"/>
            <a:r>
              <a:rPr lang="en-US" sz="2500" dirty="0"/>
              <a:t>Maternal and/or fetal US (76801-76828)</a:t>
            </a:r>
          </a:p>
          <a:p>
            <a:pPr lvl="1"/>
            <a:r>
              <a:rPr lang="en-US" sz="2500" dirty="0"/>
              <a:t>Certain Other services </a:t>
            </a:r>
          </a:p>
          <a:p>
            <a:pPr marL="457200" lvl="1" indent="0">
              <a:buNone/>
            </a:pPr>
            <a:endParaRPr lang="en-US" sz="2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385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Included Delivery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r>
              <a:rPr lang="en-US" sz="2700" dirty="0"/>
              <a:t>Admission to the hospital</a:t>
            </a:r>
          </a:p>
          <a:p>
            <a:r>
              <a:rPr lang="en-US" sz="2700" dirty="0"/>
              <a:t>Admission H &amp; P</a:t>
            </a:r>
          </a:p>
          <a:p>
            <a:r>
              <a:rPr lang="en-US" sz="2700" dirty="0"/>
              <a:t>Any E/M service </a:t>
            </a:r>
            <a:r>
              <a:rPr lang="en-US" sz="2700" b="1" u="sng" dirty="0"/>
              <a:t>on the calendar date</a:t>
            </a:r>
            <a:r>
              <a:rPr lang="en-US" sz="2700" b="1" dirty="0"/>
              <a:t> </a:t>
            </a:r>
            <a:r>
              <a:rPr lang="en-US" sz="2700" dirty="0"/>
              <a:t>and/or </a:t>
            </a:r>
            <a:r>
              <a:rPr lang="en-US" sz="2700" b="1" u="sng" dirty="0"/>
              <a:t>calendar date prior</a:t>
            </a:r>
            <a:r>
              <a:rPr lang="en-US" sz="2700" dirty="0"/>
              <a:t> to delivery</a:t>
            </a:r>
          </a:p>
          <a:p>
            <a:r>
              <a:rPr lang="en-US" sz="2700" dirty="0"/>
              <a:t>Management of uncomplicated labor including IV induction of labor or medications </a:t>
            </a:r>
          </a:p>
          <a:p>
            <a:r>
              <a:rPr lang="en-US" sz="2700" dirty="0"/>
              <a:t>Vaginal Delivery (with or without episiotomy, with or without forceps or vacuum) OR cesarean.</a:t>
            </a:r>
          </a:p>
          <a:p>
            <a:r>
              <a:rPr lang="en-US" sz="2700" dirty="0"/>
              <a:t>Delivery of the placenta </a:t>
            </a:r>
          </a:p>
          <a:p>
            <a:r>
              <a:rPr lang="en-US" sz="2700" dirty="0"/>
              <a:t>Routine follow up Inpatient Care </a:t>
            </a:r>
            <a:r>
              <a:rPr lang="en-US" sz="2200" b="1" i="1" dirty="0"/>
              <a:t>(Except IHCP patients)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16919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Included Delivery Services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dirty="0"/>
              <a:t>According to ACOG, they also believe included with the delivery are the following services:</a:t>
            </a:r>
          </a:p>
          <a:p>
            <a:pPr lvl="1"/>
            <a:r>
              <a:rPr lang="en-US" sz="3200" dirty="0"/>
              <a:t>Insertion of cervical dilator </a:t>
            </a:r>
            <a:r>
              <a:rPr lang="en-US" sz="3200" b="1" u="sng" dirty="0"/>
              <a:t>on the same day</a:t>
            </a:r>
            <a:r>
              <a:rPr lang="en-US" sz="3200" dirty="0"/>
              <a:t> of delivery</a:t>
            </a:r>
          </a:p>
          <a:p>
            <a:pPr lvl="1"/>
            <a:r>
              <a:rPr lang="en-US" sz="3200" b="1" u="sng" dirty="0"/>
              <a:t>Simple</a:t>
            </a:r>
            <a:r>
              <a:rPr lang="en-US" sz="3200" dirty="0"/>
              <a:t> removal of </a:t>
            </a:r>
            <a:r>
              <a:rPr lang="en-US" sz="3200" dirty="0" err="1"/>
              <a:t>cerclage</a:t>
            </a:r>
            <a:r>
              <a:rPr lang="en-US" sz="3200" dirty="0"/>
              <a:t> (for complicated removal under anesthesia, see code 59871)</a:t>
            </a:r>
          </a:p>
        </p:txBody>
      </p:sp>
    </p:spTree>
    <p:extLst>
      <p:ext uri="{BB962C8B-B14F-4D97-AF65-F5344CB8AC3E}">
        <p14:creationId xmlns:p14="http://schemas.microsoft.com/office/powerpoint/2010/main" val="590559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algn="ctr"/>
            <a:r>
              <a:rPr lang="en-US" dirty="0"/>
              <a:t>Postpartum Services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105400"/>
          </a:xfrm>
        </p:spPr>
        <p:txBody>
          <a:bodyPr/>
          <a:lstStyle/>
          <a:p>
            <a:r>
              <a:rPr lang="en-US" sz="2800" dirty="0"/>
              <a:t>Included Postpartum Care</a:t>
            </a:r>
          </a:p>
          <a:p>
            <a:pPr lvl="1"/>
            <a:r>
              <a:rPr lang="en-US" dirty="0"/>
              <a:t>Routine Obstetric Care following delivery</a:t>
            </a:r>
          </a:p>
          <a:p>
            <a:r>
              <a:rPr lang="en-US" sz="2800" dirty="0"/>
              <a:t>Excluded Postpartum Care</a:t>
            </a:r>
          </a:p>
          <a:p>
            <a:pPr lvl="1"/>
            <a:r>
              <a:rPr lang="en-US" dirty="0"/>
              <a:t>Inpatient OR Outpatient E/M services or procedures performed to treat complications, illness or disease unrelated to postpartum care.** (Puerperal endometriosis )</a:t>
            </a:r>
          </a:p>
          <a:p>
            <a:pPr lvl="2"/>
            <a:r>
              <a:rPr lang="en-US" dirty="0"/>
              <a:t>Examples are:</a:t>
            </a:r>
          </a:p>
          <a:p>
            <a:pPr lvl="3"/>
            <a:r>
              <a:rPr lang="en-US" sz="2400" dirty="0"/>
              <a:t>Infection perineal wound (obstetric) O86.0</a:t>
            </a:r>
          </a:p>
          <a:p>
            <a:pPr lvl="3"/>
            <a:r>
              <a:rPr lang="en-US" sz="2400" dirty="0"/>
              <a:t>Puerperal sepsis or </a:t>
            </a:r>
            <a:r>
              <a:rPr lang="en-US" sz="2400" dirty="0" err="1"/>
              <a:t>pyemia</a:t>
            </a:r>
            <a:r>
              <a:rPr lang="en-US" sz="2400" dirty="0"/>
              <a:t> O85</a:t>
            </a:r>
          </a:p>
          <a:p>
            <a:pPr marL="0" indent="0">
              <a:buNone/>
            </a:pPr>
            <a:r>
              <a:rPr lang="en-US" sz="1800" b="1" i="1" dirty="0"/>
              <a:t>NOTE: **IHCP patients receive two Postpartum visits IP/OP (within 60 days of delivery billed with 59430)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462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Billing your Office Level of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029200"/>
          </a:xfrm>
        </p:spPr>
        <p:txBody>
          <a:bodyPr/>
          <a:lstStyle/>
          <a:p>
            <a:r>
              <a:rPr lang="en-US" dirty="0"/>
              <a:t>When assessing your level of service there are two ways you can bill. They are as follows: </a:t>
            </a:r>
          </a:p>
          <a:p>
            <a:pPr lvl="1"/>
            <a:r>
              <a:rPr lang="en-US" dirty="0"/>
              <a:t>Billing based on the three key components </a:t>
            </a:r>
          </a:p>
          <a:p>
            <a:pPr lvl="2"/>
            <a:r>
              <a:rPr lang="en-US" dirty="0"/>
              <a:t>Medically Appropriate History and Exam</a:t>
            </a:r>
          </a:p>
          <a:p>
            <a:pPr lvl="2"/>
            <a:r>
              <a:rPr lang="en-US" dirty="0"/>
              <a:t> Medical Decision Making</a:t>
            </a:r>
          </a:p>
          <a:p>
            <a:pPr lvl="1"/>
            <a:r>
              <a:rPr lang="en-US" dirty="0"/>
              <a:t>Billing based on time with noting the following:</a:t>
            </a:r>
          </a:p>
          <a:p>
            <a:pPr lvl="2"/>
            <a:r>
              <a:rPr lang="en-US" dirty="0"/>
              <a:t>Total Day Management</a:t>
            </a:r>
          </a:p>
        </p:txBody>
      </p:sp>
    </p:spTree>
    <p:extLst>
      <p:ext uri="{BB962C8B-B14F-4D97-AF65-F5344CB8AC3E}">
        <p14:creationId xmlns:p14="http://schemas.microsoft.com/office/powerpoint/2010/main" val="30938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en-US" dirty="0"/>
              <a:t>Related Antepartum Care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648200"/>
          </a:xfrm>
        </p:spPr>
        <p:txBody>
          <a:bodyPr/>
          <a:lstStyle/>
          <a:p>
            <a:r>
              <a:rPr lang="en-US" sz="2800" dirty="0"/>
              <a:t>Problem in current Pregnancy</a:t>
            </a:r>
          </a:p>
          <a:p>
            <a:pPr lvl="1"/>
            <a:r>
              <a:rPr lang="en-US" sz="2600" dirty="0"/>
              <a:t>If a problem develops in the current pregnancy, additional visit may be reported separately </a:t>
            </a:r>
            <a:r>
              <a:rPr lang="en-US" sz="2600" b="1" i="1" dirty="0"/>
              <a:t>ONLY</a:t>
            </a:r>
            <a:r>
              <a:rPr lang="en-US" sz="2600" dirty="0"/>
              <a:t> if the patient is </a:t>
            </a:r>
            <a:r>
              <a:rPr lang="en-US" sz="2600" b="1" i="1" u="sng" dirty="0"/>
              <a:t>seen for more than 13 visits</a:t>
            </a:r>
            <a:r>
              <a:rPr lang="en-US" sz="2600" dirty="0"/>
              <a:t>. </a:t>
            </a:r>
          </a:p>
          <a:p>
            <a:pPr lvl="1"/>
            <a:r>
              <a:rPr lang="en-US" sz="2600" dirty="0"/>
              <a:t>In most instances, this will not be clear until </a:t>
            </a:r>
            <a:r>
              <a:rPr lang="en-US" sz="2600" b="1" i="1" u="sng" dirty="0"/>
              <a:t>AFTER</a:t>
            </a:r>
            <a:r>
              <a:rPr lang="en-US" sz="2600" dirty="0"/>
              <a:t> the delivery, </a:t>
            </a:r>
            <a:r>
              <a:rPr lang="en-US" sz="2600" b="1" i="1" u="sng" dirty="0"/>
              <a:t>AND</a:t>
            </a:r>
            <a:r>
              <a:rPr lang="en-US" sz="2600" dirty="0"/>
              <a:t> the total number of antepartum visits </a:t>
            </a:r>
            <a:r>
              <a:rPr lang="en-US" sz="2600" u="sng" dirty="0"/>
              <a:t>exceed</a:t>
            </a:r>
            <a:r>
              <a:rPr lang="en-US" sz="2600" dirty="0"/>
              <a:t> 13.**</a:t>
            </a:r>
          </a:p>
          <a:p>
            <a:pPr lvl="1"/>
            <a:r>
              <a:rPr lang="en-US" sz="2600" dirty="0"/>
              <a:t>ACOG “suggests” to bill the additional visits for non IHCP patients AFTER they have delivered.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400" b="1" i="1" dirty="0"/>
              <a:t>NOTE: **For IHCP, an NOP should be filed for justification. </a:t>
            </a:r>
          </a:p>
        </p:txBody>
      </p:sp>
    </p:spTree>
    <p:extLst>
      <p:ext uri="{BB962C8B-B14F-4D97-AF65-F5344CB8AC3E}">
        <p14:creationId xmlns:p14="http://schemas.microsoft.com/office/powerpoint/2010/main" val="42789073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 algn="ctr"/>
            <a:r>
              <a:rPr lang="en-US" b="1" dirty="0"/>
              <a:t>Unrelated Antepartum Care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4495800"/>
          </a:xfrm>
        </p:spPr>
        <p:txBody>
          <a:bodyPr/>
          <a:lstStyle/>
          <a:p>
            <a:r>
              <a:rPr lang="en-US" sz="2800" dirty="0"/>
              <a:t>Services provided to a patient outside the “normal” antepartum care services are billable, however; there must be documentation to support these services.</a:t>
            </a:r>
          </a:p>
          <a:p>
            <a:r>
              <a:rPr lang="en-US" sz="2800" dirty="0"/>
              <a:t>These services </a:t>
            </a:r>
            <a:r>
              <a:rPr lang="en-US" sz="2800" b="1" u="sng" dirty="0"/>
              <a:t>should</a:t>
            </a:r>
            <a:r>
              <a:rPr lang="en-US" sz="2800" dirty="0"/>
              <a:t> be documented </a:t>
            </a:r>
            <a:r>
              <a:rPr lang="en-US" sz="2800" b="1" u="sng" dirty="0"/>
              <a:t>outside</a:t>
            </a:r>
            <a:r>
              <a:rPr lang="en-US" sz="2800" dirty="0"/>
              <a:t> the flow sheet with the appropriate level of service and the driving dx or immediate condition. </a:t>
            </a:r>
          </a:p>
          <a:p>
            <a:r>
              <a:rPr lang="en-US" sz="2800" dirty="0"/>
              <a:t>For example, (Acute sinusitis) J01.00 and the code for incidental to pregnancy Z33.1</a:t>
            </a:r>
          </a:p>
        </p:txBody>
      </p:sp>
    </p:spTree>
    <p:extLst>
      <p:ext uri="{BB962C8B-B14F-4D97-AF65-F5344CB8AC3E}">
        <p14:creationId xmlns:p14="http://schemas.microsoft.com/office/powerpoint/2010/main" val="41415009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ctr"/>
            <a:r>
              <a:rPr lang="en-US" sz="3800" dirty="0"/>
              <a:t>Unrelated Antepartum Care Services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sz="2800" dirty="0"/>
              <a:t>In order for the services to be coded as incidental, it must be </a:t>
            </a:r>
            <a:r>
              <a:rPr lang="en-US" sz="2800" b="1" i="1" u="sng" dirty="0"/>
              <a:t>clearly</a:t>
            </a:r>
            <a:r>
              <a:rPr lang="en-US" sz="2800" dirty="0"/>
              <a:t> unrelated OR the physician </a:t>
            </a:r>
            <a:r>
              <a:rPr lang="en-US" sz="2800" i="1" u="sng" dirty="0"/>
              <a:t>MUST</a:t>
            </a:r>
            <a:r>
              <a:rPr lang="en-US" sz="2800" dirty="0"/>
              <a:t> state that it is </a:t>
            </a:r>
            <a:r>
              <a:rPr lang="en-US" sz="2800" i="1" u="sng" dirty="0"/>
              <a:t>NOT</a:t>
            </a:r>
            <a:r>
              <a:rPr lang="en-US" sz="2800" dirty="0"/>
              <a:t> affecting the management of the pregnancy. </a:t>
            </a:r>
          </a:p>
          <a:p>
            <a:r>
              <a:rPr lang="en-US" sz="2800" dirty="0"/>
              <a:t>IF it is not stated, you would code this as a pregnancy complication specific to the condition or illness the physician is managing</a:t>
            </a:r>
          </a:p>
          <a:p>
            <a:r>
              <a:rPr lang="en-US" sz="2800" dirty="0"/>
              <a:t>Any additional work up associated should also be reported.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00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971800"/>
            <a:ext cx="7772400" cy="914400"/>
          </a:xfrm>
        </p:spPr>
        <p:txBody>
          <a:bodyPr/>
          <a:lstStyle/>
          <a:p>
            <a:r>
              <a:rPr lang="en-US" dirty="0"/>
              <a:t>Covering Physicians </a:t>
            </a:r>
          </a:p>
        </p:txBody>
      </p:sp>
    </p:spTree>
    <p:extLst>
      <p:ext uri="{BB962C8B-B14F-4D97-AF65-F5344CB8AC3E}">
        <p14:creationId xmlns:p14="http://schemas.microsoft.com/office/powerpoint/2010/main" val="131802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Covering Physician Situations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953000"/>
          </a:xfrm>
        </p:spPr>
        <p:txBody>
          <a:bodyPr/>
          <a:lstStyle/>
          <a:p>
            <a:r>
              <a:rPr lang="en-US" sz="2700" dirty="0"/>
              <a:t>Because of the long global periods and the unpredictability*, the physician providing the antepartum may not always do the delivery. </a:t>
            </a:r>
          </a:p>
          <a:p>
            <a:r>
              <a:rPr lang="en-US" sz="2700" b="1" i="1" dirty="0"/>
              <a:t>Arrangements</a:t>
            </a:r>
            <a:r>
              <a:rPr lang="en-US" sz="2700" dirty="0"/>
              <a:t>** have or should be developed to facilitate the reporting of the global package in such situations.</a:t>
            </a:r>
          </a:p>
          <a:p>
            <a:r>
              <a:rPr lang="en-US" sz="2700" dirty="0"/>
              <a:t>If obstetricians from </a:t>
            </a:r>
            <a:r>
              <a:rPr lang="en-US" sz="2700" b="1" i="1" u="sng" dirty="0"/>
              <a:t>different</a:t>
            </a:r>
            <a:r>
              <a:rPr lang="en-US" sz="2700" dirty="0"/>
              <a:t> groups OR </a:t>
            </a:r>
            <a:r>
              <a:rPr lang="en-US" sz="2700" b="1" i="1" u="sng" dirty="0"/>
              <a:t>tax ID’s </a:t>
            </a:r>
            <a:r>
              <a:rPr lang="en-US" sz="2700" dirty="0"/>
              <a:t>routinely cover for each other, payers generally accept the primary obstetrician will bill for the global package and the covering physician will </a:t>
            </a:r>
            <a:r>
              <a:rPr lang="en-US" sz="2700" b="1" i="1" u="sng" dirty="0"/>
              <a:t>not</a:t>
            </a:r>
            <a:r>
              <a:rPr lang="en-US" sz="2700" dirty="0"/>
              <a:t> bill separately. </a:t>
            </a:r>
          </a:p>
          <a:p>
            <a:pPr marL="400050" lvl="1" indent="0">
              <a:buNone/>
            </a:pPr>
            <a:r>
              <a:rPr lang="en-US" sz="1800" b="1" dirty="0"/>
              <a:t>**Check with your local FPN Operations for verbal/written agreements. </a:t>
            </a:r>
          </a:p>
        </p:txBody>
      </p:sp>
    </p:spTree>
    <p:extLst>
      <p:ext uri="{BB962C8B-B14F-4D97-AF65-F5344CB8AC3E}">
        <p14:creationId xmlns:p14="http://schemas.microsoft.com/office/powerpoint/2010/main" val="1768106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914400"/>
          </a:xfrm>
        </p:spPr>
        <p:txBody>
          <a:bodyPr/>
          <a:lstStyle/>
          <a:p>
            <a:r>
              <a:rPr lang="en-US" dirty="0"/>
              <a:t>Assistant to Surgery </a:t>
            </a:r>
          </a:p>
        </p:txBody>
      </p:sp>
    </p:spTree>
    <p:extLst>
      <p:ext uri="{BB962C8B-B14F-4D97-AF65-F5344CB8AC3E}">
        <p14:creationId xmlns:p14="http://schemas.microsoft.com/office/powerpoint/2010/main" val="25125594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671945"/>
          </a:xfrm>
        </p:spPr>
        <p:txBody>
          <a:bodyPr/>
          <a:lstStyle/>
          <a:p>
            <a:pPr algn="ctr"/>
            <a:r>
              <a:rPr lang="en-US" dirty="0"/>
              <a:t>Assistant to Surgery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4343400"/>
          </a:xfrm>
        </p:spPr>
        <p:txBody>
          <a:bodyPr/>
          <a:lstStyle/>
          <a:p>
            <a:r>
              <a:rPr lang="en-US" sz="2800" dirty="0"/>
              <a:t>An assistant at surgery is a physician who actively assists the physician in charge of a case in performing a surgical procedure. He or she does not have primary responsibility for the surgical procedure and does not perform a distinct part of the surgery. </a:t>
            </a:r>
          </a:p>
          <a:p>
            <a:r>
              <a:rPr lang="en-US" sz="2800" dirty="0"/>
              <a:t>The assistant surgeon is not required to provide an operative note. However, he/she may want to confirm that the primary surgeon has documented the information below in order to be reimbursed for his or her assistant surgeon services.</a:t>
            </a:r>
          </a:p>
        </p:txBody>
      </p:sp>
    </p:spTree>
    <p:extLst>
      <p:ext uri="{BB962C8B-B14F-4D97-AF65-F5344CB8AC3E}">
        <p14:creationId xmlns:p14="http://schemas.microsoft.com/office/powerpoint/2010/main" val="934018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Assistant to Surgery cont’d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4343400"/>
          </a:xfrm>
        </p:spPr>
        <p:txBody>
          <a:bodyPr/>
          <a:lstStyle/>
          <a:p>
            <a:r>
              <a:rPr lang="en-US" sz="2800" dirty="0"/>
              <a:t>If having an assistant at surgery is medically necessary for a particular procedure, the general requirements for documenting their services are based on the Centers for Medicare and Medicaid Services (CMS) guidelines.</a:t>
            </a:r>
          </a:p>
          <a:p>
            <a:r>
              <a:rPr lang="en-US" sz="2800" dirty="0"/>
              <a:t>The primary surgeon documentation requirements include:</a:t>
            </a:r>
          </a:p>
          <a:p>
            <a:pPr lvl="1"/>
            <a:r>
              <a:rPr lang="en-US" dirty="0"/>
              <a:t>The primary surgeon’s operative report documentation must substantiate the medical necessity for an assistant surgeon for this specific procedure.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48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Assistant to Surgery Cont’d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343400"/>
          </a:xfrm>
        </p:spPr>
        <p:txBody>
          <a:bodyPr/>
          <a:lstStyle/>
          <a:p>
            <a:pPr lvl="1"/>
            <a:r>
              <a:rPr lang="en-US" dirty="0"/>
              <a:t>The primary surgeon’s operative report should document the time the assistant surgeon was present during the procedure.</a:t>
            </a:r>
          </a:p>
          <a:p>
            <a:pPr lvl="1"/>
            <a:r>
              <a:rPr lang="en-US" dirty="0"/>
              <a:t>The primary surgeon’s operative report should document the specific activities the assistant surgeon performed.</a:t>
            </a:r>
          </a:p>
          <a:p>
            <a:pPr lvl="1"/>
            <a:r>
              <a:rPr lang="en-US" dirty="0"/>
              <a:t>The assistant surgeon's name should be listed in the primary surgeon’s operative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29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914400"/>
          </a:xfrm>
        </p:spPr>
        <p:txBody>
          <a:bodyPr/>
          <a:lstStyle/>
          <a:p>
            <a:r>
              <a:rPr lang="en-US" dirty="0" err="1"/>
              <a:t>Icd</a:t>
            </a:r>
            <a:r>
              <a:rPr lang="en-US" dirty="0"/>
              <a:t> 10 coding </a:t>
            </a:r>
            <a:r>
              <a:rPr lang="en-US" dirty="0" err="1"/>
              <a:t>ob</a:t>
            </a:r>
            <a:r>
              <a:rPr lang="en-US" dirty="0"/>
              <a:t>/</a:t>
            </a:r>
            <a:r>
              <a:rPr lang="en-US" dirty="0" err="1"/>
              <a:t>gyn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71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9CB4F-E3DB-4666-A36C-05B5BD38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1" y="-111608"/>
            <a:ext cx="8875059" cy="666656"/>
          </a:xfrm>
        </p:spPr>
        <p:txBody>
          <a:bodyPr/>
          <a:lstStyle/>
          <a:p>
            <a:r>
              <a:rPr lang="en-US" sz="2824" b="1" dirty="0">
                <a:latin typeface="+mn-lt"/>
              </a:rPr>
              <a:t>E/M Revisions for 2021: Compared to Other E/M Codes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CF0966-DAD5-4A80-8088-B30E0EDB3E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729213"/>
              </p:ext>
            </p:extLst>
          </p:nvPr>
        </p:nvGraphicFramePr>
        <p:xfrm>
          <a:off x="0" y="501406"/>
          <a:ext cx="9143999" cy="635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273">
                  <a:extLst>
                    <a:ext uri="{9D8B030D-6E8A-4147-A177-3AD203B41FA5}">
                      <a16:colId xmlns:a16="http://schemas.microsoft.com/office/drawing/2014/main" val="3319966712"/>
                    </a:ext>
                  </a:extLst>
                </a:gridCol>
                <a:gridCol w="3186545">
                  <a:extLst>
                    <a:ext uri="{9D8B030D-6E8A-4147-A177-3AD203B41FA5}">
                      <a16:colId xmlns:a16="http://schemas.microsoft.com/office/drawing/2014/main" val="3774778168"/>
                    </a:ext>
                  </a:extLst>
                </a:gridCol>
                <a:gridCol w="4364181">
                  <a:extLst>
                    <a:ext uri="{9D8B030D-6E8A-4147-A177-3AD203B41FA5}">
                      <a16:colId xmlns:a16="http://schemas.microsoft.com/office/drawing/2014/main" val="4073730817"/>
                    </a:ext>
                  </a:extLst>
                </a:gridCol>
              </a:tblGrid>
              <a:tr h="1285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5885" marR="36830" indent="-514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600" b="1" spc="15" dirty="0">
                          <a:latin typeface="Arial"/>
                          <a:cs typeface="Arial"/>
                        </a:rPr>
                        <a:t>Component(s)</a:t>
                      </a:r>
                      <a:r>
                        <a:rPr sz="16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Code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Selection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200025" algn="ctr">
                        <a:lnSpc>
                          <a:spcPct val="100000"/>
                        </a:lnSpc>
                      </a:pPr>
                      <a:r>
                        <a:rPr sz="1600" b="1" spc="15" dirty="0">
                          <a:latin typeface="Arial"/>
                          <a:cs typeface="Arial"/>
                        </a:rPr>
                        <a:t>Office or Other Outpatient</a:t>
                      </a:r>
                      <a:r>
                        <a:rPr sz="16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Services</a:t>
                      </a:r>
                      <a:endParaRPr lang="en-US" sz="1600" b="1" spc="10" dirty="0">
                        <a:latin typeface="Arial"/>
                        <a:cs typeface="Arial"/>
                      </a:endParaRPr>
                    </a:p>
                    <a:p>
                      <a:pPr marL="200025" algn="ctr">
                        <a:lnSpc>
                          <a:spcPct val="100000"/>
                        </a:lnSpc>
                      </a:pPr>
                      <a:r>
                        <a:rPr lang="en-US" sz="1600" b="1" spc="10" dirty="0">
                          <a:latin typeface="Arial"/>
                          <a:cs typeface="Arial"/>
                        </a:rPr>
                        <a:t>(99201-99215)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801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i="1" u="sng" spc="15" dirty="0">
                          <a:latin typeface="Arial"/>
                          <a:cs typeface="Arial"/>
                        </a:rPr>
                        <a:t>Other </a:t>
                      </a:r>
                      <a:r>
                        <a:rPr sz="1600" b="1" i="1" u="sng" spc="20" dirty="0">
                          <a:latin typeface="Arial"/>
                          <a:cs typeface="Arial"/>
                        </a:rPr>
                        <a:t>E/M </a:t>
                      </a:r>
                      <a:r>
                        <a:rPr sz="1600" b="1" i="1" u="sng" spc="10" dirty="0">
                          <a:latin typeface="Arial"/>
                          <a:cs typeface="Arial"/>
                        </a:rPr>
                        <a:t>Services</a:t>
                      </a:r>
                      <a:r>
                        <a:rPr sz="1600" b="1" u="none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(Hospital Observation,</a:t>
                      </a:r>
                      <a:r>
                        <a:rPr sz="16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lang="en-US" sz="16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Inpatient, Consultations, </a:t>
                      </a:r>
                      <a:r>
                        <a:rPr lang="en-US" sz="1600" b="1" spc="10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Emergency</a:t>
                      </a:r>
                      <a:r>
                        <a:rPr sz="16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Department, Nursing 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Facility,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Domiciliary, Rest </a:t>
                      </a:r>
                      <a:r>
                        <a:rPr sz="1600" b="1" spc="20" dirty="0">
                          <a:latin typeface="Arial"/>
                          <a:cs typeface="Arial"/>
                        </a:rPr>
                        <a:t>Home 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or Custodial </a:t>
                      </a:r>
                      <a:r>
                        <a:rPr sz="1600" b="1" spc="10" dirty="0">
                          <a:latin typeface="Arial"/>
                          <a:cs typeface="Arial"/>
                        </a:rPr>
                        <a:t>Care,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5" dirty="0">
                          <a:latin typeface="Arial"/>
                          <a:cs typeface="Arial"/>
                        </a:rPr>
                        <a:t>Home)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681" marB="0"/>
                </a:tc>
                <a:extLst>
                  <a:ext uri="{0D108BD9-81ED-4DB2-BD59-A6C34878D82A}">
                    <a16:rowId xmlns:a16="http://schemas.microsoft.com/office/drawing/2014/main" val="663677916"/>
                  </a:ext>
                </a:extLst>
              </a:tr>
              <a:tr h="578944">
                <a:tc>
                  <a:txBody>
                    <a:bodyPr/>
                    <a:lstStyle/>
                    <a:p>
                      <a:pPr marL="264795" marR="28575" indent="38735" algn="ctr">
                        <a:lnSpc>
                          <a:spcPts val="819"/>
                        </a:lnSpc>
                        <a:spcBef>
                          <a:spcPts val="10"/>
                        </a:spcBef>
                      </a:pPr>
                      <a:endParaRPr lang="en-US" sz="1500" b="1" spc="10" dirty="0">
                        <a:latin typeface="Arial"/>
                        <a:cs typeface="Arial"/>
                      </a:endParaRPr>
                    </a:p>
                    <a:p>
                      <a:pPr marL="0" marR="2857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500" b="1" spc="10" dirty="0">
                          <a:latin typeface="Arial"/>
                          <a:cs typeface="Arial"/>
                        </a:rPr>
                        <a:t>History</a:t>
                      </a:r>
                      <a:r>
                        <a:rPr sz="15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latin typeface="Arial"/>
                          <a:cs typeface="Arial"/>
                        </a:rPr>
                        <a:t>and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Exam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nati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on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tc>
                  <a:txBody>
                    <a:bodyPr/>
                    <a:lstStyle/>
                    <a:p>
                      <a:pPr marL="320676" marR="143510" indent="-285750">
                        <a:lnSpc>
                          <a:spcPts val="819"/>
                        </a:lnSpc>
                        <a:spcBef>
                          <a:spcPts val="10"/>
                        </a:spcBef>
                        <a:buFont typeface="Wingdings" panose="05000000000000000000" pitchFamily="2" charset="2"/>
                        <a:buChar char="§"/>
                        <a:tabLst>
                          <a:tab pos="268605" algn="l"/>
                          <a:tab pos="269240" algn="l"/>
                        </a:tabLst>
                      </a:pPr>
                      <a:endParaRPr lang="en-US" sz="1600" spc="15" dirty="0">
                        <a:latin typeface="Arial"/>
                        <a:cs typeface="Arial"/>
                      </a:endParaRPr>
                    </a:p>
                    <a:p>
                      <a:pPr marL="560070" marR="14351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b="1" i="1" u="sng" spc="15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500" b="1" i="1" u="sng" spc="10" dirty="0">
                          <a:latin typeface="Arial"/>
                          <a:cs typeface="Arial"/>
                        </a:rPr>
                        <a:t>medically</a:t>
                      </a:r>
                      <a:r>
                        <a:rPr lang="en-US" sz="1500" b="1" i="1" u="sng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i="1" u="sng" spc="10" dirty="0">
                          <a:latin typeface="Arial"/>
                          <a:cs typeface="Arial"/>
                        </a:rPr>
                        <a:t>appropriate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. Not used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code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selection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tc>
                  <a:txBody>
                    <a:bodyPr/>
                    <a:lstStyle/>
                    <a:p>
                      <a:pPr marL="823596" marR="240029" lvl="1" indent="-285750">
                        <a:lnSpc>
                          <a:spcPts val="819"/>
                        </a:lnSpc>
                        <a:spcBef>
                          <a:spcPts val="10"/>
                        </a:spcBef>
                        <a:buFont typeface="Wingdings" panose="05000000000000000000" pitchFamily="2" charset="2"/>
                        <a:buChar char="§"/>
                        <a:tabLst>
                          <a:tab pos="268605" algn="l"/>
                          <a:tab pos="269240" algn="l"/>
                        </a:tabLst>
                      </a:pPr>
                      <a:endParaRPr lang="en-US" sz="1600" spc="15" dirty="0">
                        <a:latin typeface="Arial"/>
                        <a:cs typeface="Arial"/>
                      </a:endParaRPr>
                    </a:p>
                    <a:p>
                      <a:pPr marL="560070" marR="240029" lvl="1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b="1" i="1" u="sng" spc="15" dirty="0">
                          <a:latin typeface="Arial"/>
                          <a:cs typeface="Arial"/>
                        </a:rPr>
                        <a:t>Use Key </a:t>
                      </a:r>
                      <a:r>
                        <a:rPr sz="1500" b="1" i="1" u="sng" spc="10" dirty="0">
                          <a:latin typeface="Arial"/>
                          <a:cs typeface="Arial"/>
                        </a:rPr>
                        <a:t>Components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(History,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Examination, 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MDM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extLst>
                  <a:ext uri="{0D108BD9-81ED-4DB2-BD59-A6C34878D82A}">
                    <a16:rowId xmlns:a16="http://schemas.microsoft.com/office/drawing/2014/main" val="1927839769"/>
                  </a:ext>
                </a:extLst>
              </a:tr>
              <a:tr h="792955">
                <a:tc>
                  <a:txBody>
                    <a:bodyPr/>
                    <a:lstStyle/>
                    <a:p>
                      <a:pPr marL="787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lang="en-US" sz="500" b="1" spc="15" dirty="0">
                        <a:latin typeface="Arial"/>
                        <a:cs typeface="Arial"/>
                      </a:endParaRPr>
                    </a:p>
                    <a:p>
                      <a:pPr marL="787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500" b="1" spc="15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5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latin typeface="Arial"/>
                          <a:cs typeface="Arial"/>
                        </a:rPr>
                        <a:t>Decision</a:t>
                      </a:r>
                      <a:r>
                        <a:rPr lang="en-US" sz="15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5" dirty="0">
                          <a:latin typeface="Arial"/>
                          <a:cs typeface="Arial"/>
                        </a:rPr>
                        <a:t>Making</a:t>
                      </a:r>
                      <a:r>
                        <a:rPr sz="15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20" dirty="0">
                          <a:latin typeface="Arial"/>
                          <a:cs typeface="Arial"/>
                        </a:rPr>
                        <a:t>(MDM)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tc>
                  <a:txBody>
                    <a:bodyPr/>
                    <a:lstStyle/>
                    <a:p>
                      <a:pPr marL="34926" indent="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 panose="05000000000000000000" pitchFamily="2" charset="2"/>
                        <a:buNone/>
                        <a:tabLst>
                          <a:tab pos="268605" algn="l"/>
                          <a:tab pos="269240" algn="l"/>
                        </a:tabLst>
                      </a:pPr>
                      <a:endParaRPr lang="en-US" sz="500" spc="15" dirty="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lang="en-US" sz="1500" spc="15" dirty="0">
                          <a:latin typeface="Arial"/>
                          <a:cs typeface="Arial"/>
                        </a:rPr>
                        <a:t>May 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use </a:t>
                      </a:r>
                      <a:r>
                        <a:rPr lang="en-US" sz="1500" b="1" i="1" u="sng" spc="20" dirty="0">
                          <a:latin typeface="Arial"/>
                          <a:cs typeface="Arial"/>
                        </a:rPr>
                        <a:t>MDM </a:t>
                      </a:r>
                      <a:r>
                        <a:rPr lang="en-US" sz="1500" b="1" i="1" u="sng" spc="10" dirty="0">
                          <a:latin typeface="Arial"/>
                          <a:cs typeface="Arial"/>
                        </a:rPr>
                        <a:t>or total time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spc="15" dirty="0">
                          <a:latin typeface="Arial"/>
                          <a:cs typeface="Arial"/>
                        </a:rPr>
                        <a:t>on</a:t>
                      </a:r>
                      <a:r>
                        <a:rPr lang="en-US"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the date of the</a:t>
                      </a:r>
                      <a:r>
                        <a:rPr lang="en-US"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encounter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tc>
                  <a:txBody>
                    <a:bodyPr/>
                    <a:lstStyle/>
                    <a:p>
                      <a:pPr marL="537846" lvl="1" indent="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Wingdings" panose="05000000000000000000" pitchFamily="2" charset="2"/>
                        <a:buNone/>
                        <a:tabLst>
                          <a:tab pos="268605" algn="l"/>
                          <a:tab pos="269240" algn="l"/>
                        </a:tabLst>
                      </a:pPr>
                      <a:endParaRPr lang="en-US" sz="500" spc="15" dirty="0">
                        <a:latin typeface="Arial"/>
                        <a:cs typeface="Arial"/>
                      </a:endParaRPr>
                    </a:p>
                    <a:p>
                      <a:pPr marL="560070" lvl="1" indent="-285750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b="1" i="1" u="sng" spc="15" dirty="0">
                          <a:latin typeface="Arial"/>
                          <a:cs typeface="Arial"/>
                        </a:rPr>
                        <a:t>Use Key Component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(History,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Examination,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MDM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extLst>
                  <a:ext uri="{0D108BD9-81ED-4DB2-BD59-A6C34878D82A}">
                    <a16:rowId xmlns:a16="http://schemas.microsoft.com/office/drawing/2014/main" val="616703120"/>
                  </a:ext>
                </a:extLst>
              </a:tr>
              <a:tr h="1524492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500" b="1" spc="-5" dirty="0">
                        <a:latin typeface="Arial"/>
                        <a:cs typeface="Arial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me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681" marB="0"/>
                </a:tc>
                <a:tc>
                  <a:txBody>
                    <a:bodyPr/>
                    <a:lstStyle/>
                    <a:p>
                      <a:pPr marL="268605" marR="84455" indent="-233679">
                        <a:lnSpc>
                          <a:spcPts val="819"/>
                        </a:lnSpc>
                        <a:spcBef>
                          <a:spcPts val="10"/>
                        </a:spcBef>
                        <a:buFont typeface="Symbol"/>
                        <a:buChar char=""/>
                        <a:tabLst>
                          <a:tab pos="268605" algn="l"/>
                          <a:tab pos="269240" algn="l"/>
                        </a:tabLst>
                      </a:pPr>
                      <a:endParaRPr lang="en-US" sz="1600" spc="15" dirty="0">
                        <a:latin typeface="Arial"/>
                        <a:cs typeface="Arial"/>
                      </a:endParaRPr>
                    </a:p>
                    <a:p>
                      <a:pPr marL="560070" marR="8445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5" dirty="0">
                          <a:latin typeface="Arial"/>
                          <a:cs typeface="Arial"/>
                        </a:rPr>
                        <a:t>May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use </a:t>
                      </a:r>
                      <a:r>
                        <a:rPr sz="1500" b="1" i="1" u="sng" spc="20" dirty="0">
                          <a:latin typeface="Arial"/>
                          <a:cs typeface="Arial"/>
                        </a:rPr>
                        <a:t>MDM</a:t>
                      </a:r>
                      <a:r>
                        <a:rPr sz="1500" b="1" i="1" u="sng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i="1" u="sng" spc="10" dirty="0">
                          <a:latin typeface="Arial"/>
                          <a:cs typeface="Arial"/>
                        </a:rPr>
                        <a:t>or total time 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the date of the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encounter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tc>
                  <a:txBody>
                    <a:bodyPr/>
                    <a:lstStyle/>
                    <a:p>
                      <a:pPr marL="502920" lvl="2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  <a:tabLst>
                          <a:tab pos="268605" algn="l"/>
                          <a:tab pos="269240" algn="l"/>
                        </a:tabLst>
                      </a:pPr>
                      <a:endParaRPr lang="en-US" sz="500" spc="15" dirty="0">
                        <a:latin typeface="Arial"/>
                        <a:cs typeface="Arial"/>
                      </a:endParaRPr>
                    </a:p>
                    <a:p>
                      <a:pPr marL="560070" lvl="2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5" dirty="0">
                          <a:latin typeface="Arial"/>
                          <a:cs typeface="Arial"/>
                        </a:rPr>
                        <a:t>May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use face-to-face or time at the bedside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patient’s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floor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unit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when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counseling  and/or coordination of care</a:t>
                      </a:r>
                      <a:r>
                        <a:rPr sz="15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dominates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.</a:t>
                      </a:r>
                      <a:endParaRPr lang="en-US" sz="1600" spc="10" dirty="0">
                        <a:latin typeface="Arial"/>
                        <a:cs typeface="Arial"/>
                      </a:endParaRPr>
                    </a:p>
                    <a:p>
                      <a:pPr marL="35560" marR="144145" lvl="0">
                        <a:lnSpc>
                          <a:spcPct val="104600"/>
                        </a:lnSpc>
                        <a:spcBef>
                          <a:spcPts val="5"/>
                        </a:spcBef>
                      </a:pPr>
                      <a:r>
                        <a:rPr lang="en-US" sz="1600" i="1" spc="15" dirty="0">
                          <a:latin typeface="Arial"/>
                          <a:cs typeface="Arial"/>
                        </a:rPr>
                        <a:t>*</a:t>
                      </a:r>
                      <a:r>
                        <a:rPr sz="1500" i="1" spc="15" dirty="0">
                          <a:latin typeface="Arial"/>
                          <a:cs typeface="Arial"/>
                        </a:rPr>
                        <a:t>Time 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is </a:t>
                      </a:r>
                      <a:r>
                        <a:rPr sz="1500" b="1" i="1" u="sng" spc="15" dirty="0">
                          <a:latin typeface="Arial"/>
                          <a:cs typeface="Arial"/>
                        </a:rPr>
                        <a:t>not</a:t>
                      </a:r>
                      <a:r>
                        <a:rPr sz="1500" b="1" i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1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descriptive component for </a:t>
                      </a:r>
                      <a:r>
                        <a:rPr sz="1500" i="1" spc="15" dirty="0">
                          <a:latin typeface="Arial"/>
                          <a:cs typeface="Arial"/>
                        </a:rPr>
                        <a:t>E/M</a:t>
                      </a:r>
                      <a:r>
                        <a:rPr sz="1500" i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levels 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emergency department</a:t>
                      </a:r>
                      <a:r>
                        <a:rPr sz="15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services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681" marB="0"/>
                </a:tc>
                <a:extLst>
                  <a:ext uri="{0D108BD9-81ED-4DB2-BD59-A6C34878D82A}">
                    <a16:rowId xmlns:a16="http://schemas.microsoft.com/office/drawing/2014/main" val="1975656572"/>
                  </a:ext>
                </a:extLst>
              </a:tr>
              <a:tr h="2174328"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lang="en-US" sz="500" b="1" spc="20" dirty="0">
                        <a:latin typeface="Arial"/>
                        <a:cs typeface="Arial"/>
                      </a:endParaRPr>
                    </a:p>
                    <a:p>
                      <a:pPr marR="2857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500" b="1" spc="20" dirty="0">
                          <a:latin typeface="Arial"/>
                          <a:cs typeface="Arial"/>
                        </a:rPr>
                        <a:t>MDM</a:t>
                      </a:r>
                      <a:r>
                        <a:rPr sz="15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10" dirty="0">
                          <a:latin typeface="Arial"/>
                          <a:cs typeface="Arial"/>
                        </a:rPr>
                        <a:t>Elements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681" marB="0"/>
                </a:tc>
                <a:tc>
                  <a:txBody>
                    <a:bodyPr/>
                    <a:lstStyle/>
                    <a:p>
                      <a:pPr marL="320676" marR="188595" indent="-285750">
                        <a:lnSpc>
                          <a:spcPts val="819"/>
                        </a:lnSpc>
                        <a:spcBef>
                          <a:spcPts val="10"/>
                        </a:spcBef>
                        <a:buFont typeface="Wingdings" panose="05000000000000000000" pitchFamily="2" charset="2"/>
                        <a:buChar char="§"/>
                        <a:tabLst>
                          <a:tab pos="268605" algn="l"/>
                          <a:tab pos="269240" algn="l"/>
                        </a:tabLst>
                      </a:pPr>
                      <a:endParaRPr lang="en-US" sz="1600" spc="15" dirty="0">
                        <a:latin typeface="Arial"/>
                        <a:cs typeface="Arial"/>
                      </a:endParaRPr>
                    </a:p>
                    <a:p>
                      <a:pPr marL="560070" marR="18859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5" dirty="0">
                          <a:latin typeface="Arial"/>
                          <a:cs typeface="Arial"/>
                        </a:rPr>
                        <a:t>Number and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complexity of</a:t>
                      </a:r>
                      <a:r>
                        <a:rPr sz="15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problems addressed at the</a:t>
                      </a:r>
                      <a:r>
                        <a:rPr sz="15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encounter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56007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5" dirty="0">
                          <a:latin typeface="Arial"/>
                          <a:cs typeface="Arial"/>
                        </a:rPr>
                        <a:t>Amount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and/or complexity of data to</a:t>
                      </a:r>
                      <a:r>
                        <a:rPr sz="1500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be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reviewed 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analyzed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560070" marR="117475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0" dirty="0">
                          <a:latin typeface="Arial"/>
                          <a:cs typeface="Arial"/>
                        </a:rPr>
                        <a:t>Risk of complications and/or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morbidity or mortality of patient</a:t>
                      </a:r>
                      <a:r>
                        <a:rPr sz="15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management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121" marB="0"/>
                </a:tc>
                <a:tc>
                  <a:txBody>
                    <a:bodyPr/>
                    <a:lstStyle/>
                    <a:p>
                      <a:pPr marL="537846" lvl="1" indent="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Wingdings" panose="05000000000000000000" pitchFamily="2" charset="2"/>
                        <a:buNone/>
                        <a:tabLst>
                          <a:tab pos="268605" algn="l"/>
                          <a:tab pos="269240" algn="l"/>
                        </a:tabLst>
                      </a:pPr>
                      <a:endParaRPr lang="en-US" sz="500" spc="15" dirty="0">
                        <a:latin typeface="Arial"/>
                        <a:cs typeface="Arial"/>
                      </a:endParaRPr>
                    </a:p>
                    <a:p>
                      <a:pPr marL="560070" lvl="1" indent="-285750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of diagnoses or management</a:t>
                      </a:r>
                      <a:r>
                        <a:rPr sz="15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options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560070" lvl="1" indent="-28575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5" dirty="0">
                          <a:latin typeface="Arial"/>
                          <a:cs typeface="Arial"/>
                        </a:rPr>
                        <a:t>Amount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complexity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data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reviewed</a:t>
                      </a:r>
                      <a:endParaRPr sz="1500" dirty="0">
                        <a:latin typeface="Arial"/>
                        <a:cs typeface="Arial"/>
                      </a:endParaRPr>
                    </a:p>
                    <a:p>
                      <a:pPr marL="560070" lvl="1" indent="-285750"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Arial" panose="020B0604020202020204" pitchFamily="34" charset="0"/>
                        <a:buChar char="•"/>
                        <a:tabLst>
                          <a:tab pos="268605" algn="l"/>
                          <a:tab pos="269240" algn="l"/>
                        </a:tabLst>
                      </a:pPr>
                      <a:r>
                        <a:rPr sz="1500" spc="10" dirty="0">
                          <a:latin typeface="Arial"/>
                          <a:cs typeface="Arial"/>
                        </a:rPr>
                        <a:t>Risk of complications and/or morbidity</a:t>
                      </a:r>
                      <a:r>
                        <a:rPr lang="en-US" sz="1500" spc="10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5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0" dirty="0">
                          <a:latin typeface="Arial"/>
                          <a:cs typeface="Arial"/>
                        </a:rPr>
                        <a:t>mortality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1681" marB="0"/>
                </a:tc>
                <a:extLst>
                  <a:ext uri="{0D108BD9-81ED-4DB2-BD59-A6C34878D82A}">
                    <a16:rowId xmlns:a16="http://schemas.microsoft.com/office/drawing/2014/main" val="1390945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598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ICD-10-CM Chapter 15 </a:t>
            </a:r>
            <a:br>
              <a:rPr lang="en-US" sz="3200" dirty="0"/>
            </a:br>
            <a:r>
              <a:rPr lang="en-US" sz="3200" dirty="0"/>
              <a:t>Pregnancy Childbirth and </a:t>
            </a:r>
            <a:r>
              <a:rPr lang="en-US" sz="3200" dirty="0" err="1"/>
              <a:t>Puerperium</a:t>
            </a:r>
            <a:br>
              <a:rPr lang="en-US" sz="3200" dirty="0"/>
            </a:br>
            <a:r>
              <a:rPr lang="en-US" sz="3200" dirty="0"/>
              <a:t>Preview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67200"/>
          </a:xfrm>
        </p:spPr>
        <p:txBody>
          <a:bodyPr/>
          <a:lstStyle/>
          <a:p>
            <a:r>
              <a:rPr lang="en-US" dirty="0"/>
              <a:t>There will be 9 categories. 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digit will specify the trimester of pregnancy.</a:t>
            </a:r>
          </a:p>
          <a:p>
            <a:r>
              <a:rPr lang="en-US" dirty="0"/>
              <a:t>Guidelines for coding will be the same.</a:t>
            </a:r>
          </a:p>
          <a:p>
            <a:r>
              <a:rPr lang="en-US" dirty="0"/>
              <a:t>Complications that occur only during childbirth or the </a:t>
            </a:r>
            <a:r>
              <a:rPr lang="en-US" dirty="0" err="1"/>
              <a:t>puerperium</a:t>
            </a:r>
            <a:r>
              <a:rPr lang="en-US" dirty="0"/>
              <a:t> will contain this information in the code descriptor.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76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95400"/>
          </a:xfrm>
        </p:spPr>
        <p:txBody>
          <a:bodyPr/>
          <a:lstStyle/>
          <a:p>
            <a:pPr algn="ctr"/>
            <a:r>
              <a:rPr lang="en-US" sz="3200" b="1" dirty="0"/>
              <a:t>ICD-10-CM Chapter 15 </a:t>
            </a:r>
            <a:br>
              <a:rPr lang="en-US" sz="3200" b="1" dirty="0"/>
            </a:br>
            <a:r>
              <a:rPr lang="en-US" sz="3200" b="1" dirty="0"/>
              <a:t>Pregnancy Childbirth and </a:t>
            </a:r>
            <a:r>
              <a:rPr lang="en-US" sz="3200" b="1" dirty="0" err="1"/>
              <a:t>Puerperium</a:t>
            </a:r>
            <a:br>
              <a:rPr lang="en-US" sz="3200" b="1" dirty="0"/>
            </a:br>
            <a:r>
              <a:rPr lang="en-US" sz="3200" b="1" dirty="0"/>
              <a:t>Preview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48200"/>
          </a:xfrm>
        </p:spPr>
        <p:txBody>
          <a:bodyPr numCol="1" anchor="ctr"/>
          <a:lstStyle/>
          <a:p>
            <a:r>
              <a:rPr lang="en-US" b="1" dirty="0"/>
              <a:t>O00-O08</a:t>
            </a:r>
            <a:r>
              <a:rPr lang="en-US" dirty="0"/>
              <a:t>  Pregnancy with abortive outcome</a:t>
            </a:r>
          </a:p>
          <a:p>
            <a:r>
              <a:rPr lang="en-US" b="1" dirty="0"/>
              <a:t>O09-O09</a:t>
            </a:r>
            <a:r>
              <a:rPr lang="en-US" dirty="0"/>
              <a:t>  Supervision of high-risk pregnancy</a:t>
            </a:r>
          </a:p>
          <a:p>
            <a:pPr marL="400050" lvl="1" indent="0">
              <a:buNone/>
            </a:pPr>
            <a:r>
              <a:rPr lang="en-US" sz="3200" dirty="0"/>
              <a:t>pregnancy, childbirth and the </a:t>
            </a:r>
            <a:r>
              <a:rPr lang="en-US" sz="3200" dirty="0" err="1"/>
              <a:t>puerperium</a:t>
            </a:r>
            <a:endParaRPr lang="en-US" sz="3200" dirty="0"/>
          </a:p>
          <a:p>
            <a:r>
              <a:rPr lang="en-US" b="1" dirty="0"/>
              <a:t>O10-O16  </a:t>
            </a:r>
            <a:r>
              <a:rPr lang="en-US" dirty="0"/>
              <a:t>Edema, proteinuria and hypertensive disorders in predominantly related to pregnancy</a:t>
            </a:r>
          </a:p>
          <a:p>
            <a:pPr algn="just"/>
            <a:r>
              <a:rPr lang="en-US" b="1" dirty="0"/>
              <a:t>O20-O29 </a:t>
            </a:r>
            <a:r>
              <a:rPr lang="en-US" dirty="0"/>
              <a:t> Other maternal disorders</a:t>
            </a:r>
          </a:p>
        </p:txBody>
      </p:sp>
    </p:spTree>
    <p:extLst>
      <p:ext uri="{BB962C8B-B14F-4D97-AF65-F5344CB8AC3E}">
        <p14:creationId xmlns:p14="http://schemas.microsoft.com/office/powerpoint/2010/main" val="268590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ICD-10-CM Chapter 15 </a:t>
            </a:r>
            <a:br>
              <a:rPr lang="en-US" sz="3200" b="1" dirty="0"/>
            </a:br>
            <a:r>
              <a:rPr lang="en-US" sz="3200" b="1" dirty="0"/>
              <a:t>Pregnancy Childbirth and </a:t>
            </a:r>
            <a:r>
              <a:rPr lang="en-US" sz="3200" b="1" dirty="0" err="1"/>
              <a:t>Puerperium</a:t>
            </a:r>
            <a:br>
              <a:rPr lang="en-US" sz="3200" b="1" dirty="0"/>
            </a:br>
            <a:r>
              <a:rPr lang="en-US" sz="3200" b="1" dirty="0"/>
              <a:t>Preview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O30-O48 </a:t>
            </a:r>
            <a:r>
              <a:rPr lang="en-US" dirty="0"/>
              <a:t>  Maternal care related to the fetus and amniotic cavity, and possible delivery problems</a:t>
            </a:r>
          </a:p>
          <a:p>
            <a:r>
              <a:rPr lang="en-US" sz="2800" b="1" dirty="0"/>
              <a:t>O60-O77 </a:t>
            </a:r>
            <a:r>
              <a:rPr lang="en-US" sz="2800" dirty="0"/>
              <a:t>  Complications of labor and delivery</a:t>
            </a:r>
          </a:p>
          <a:p>
            <a:r>
              <a:rPr lang="en-US" sz="2800" b="1" dirty="0"/>
              <a:t>O80, O82</a:t>
            </a:r>
            <a:r>
              <a:rPr lang="en-US" sz="2800" dirty="0"/>
              <a:t>  Encounter for delivery</a:t>
            </a:r>
          </a:p>
          <a:p>
            <a:r>
              <a:rPr lang="en-US" sz="2800" b="1" dirty="0"/>
              <a:t>O85-O92</a:t>
            </a:r>
            <a:r>
              <a:rPr lang="en-US" sz="2800" dirty="0"/>
              <a:t>   Complications predominantly related to the </a:t>
            </a:r>
            <a:r>
              <a:rPr lang="en-US" sz="2800" dirty="0" err="1"/>
              <a:t>puerperium</a:t>
            </a:r>
            <a:endParaRPr lang="en-US" sz="2800" dirty="0"/>
          </a:p>
          <a:p>
            <a:r>
              <a:rPr lang="en-US" sz="2800" b="1" dirty="0"/>
              <a:t>O94-O9A</a:t>
            </a:r>
            <a:r>
              <a:rPr lang="en-US" sz="2800" dirty="0"/>
              <a:t>   Other obstetric conditions, not elsewhere classified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06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The MEAT of ICD 10 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724400"/>
          </a:xfrm>
        </p:spPr>
        <p:txBody>
          <a:bodyPr/>
          <a:lstStyle/>
          <a:p>
            <a:r>
              <a:rPr lang="en-US" sz="2600" dirty="0"/>
              <a:t>ICD 10 includes Official Guidelines for Coding and Reporting. Adherence to these guidelines is required under HIPAA. </a:t>
            </a:r>
          </a:p>
          <a:p>
            <a:r>
              <a:rPr lang="en-US" sz="2600" u="sng" dirty="0"/>
              <a:t>Documentation</a:t>
            </a:r>
            <a:r>
              <a:rPr lang="en-US" sz="2600" dirty="0"/>
              <a:t> must show that the condition </a:t>
            </a:r>
            <a:r>
              <a:rPr lang="en-US" sz="2600" u="sng" dirty="0"/>
              <a:t>M</a:t>
            </a:r>
            <a:r>
              <a:rPr lang="en-US" sz="2600" dirty="0"/>
              <a:t>onitored, </a:t>
            </a:r>
            <a:r>
              <a:rPr lang="en-US" sz="2600" u="sng" dirty="0"/>
              <a:t>E</a:t>
            </a:r>
            <a:r>
              <a:rPr lang="en-US" sz="2600" dirty="0"/>
              <a:t>valuated, </a:t>
            </a:r>
            <a:r>
              <a:rPr lang="en-US" sz="2600" u="sng" dirty="0"/>
              <a:t>A</a:t>
            </a:r>
            <a:r>
              <a:rPr lang="en-US" sz="2600" dirty="0"/>
              <a:t>ssessed or </a:t>
            </a:r>
            <a:r>
              <a:rPr lang="en-US" sz="2600" u="sng" dirty="0"/>
              <a:t>T</a:t>
            </a:r>
            <a:r>
              <a:rPr lang="en-US" sz="2600" dirty="0"/>
              <a:t>reated (MEAT)</a:t>
            </a:r>
          </a:p>
          <a:p>
            <a:r>
              <a:rPr lang="en-US" sz="2600" dirty="0"/>
              <a:t>A diagnosis code may only be reported IF it is explicitly spelled out in the Medical Record</a:t>
            </a:r>
          </a:p>
          <a:p>
            <a:pPr lvl="1"/>
            <a:r>
              <a:rPr lang="en-US" sz="2600" dirty="0"/>
              <a:t>No coding from problem lists super bills or medical history</a:t>
            </a:r>
          </a:p>
          <a:p>
            <a:pPr lvl="1"/>
            <a:r>
              <a:rPr lang="en-US" sz="2600" dirty="0"/>
              <a:t>Treatment is evident of a diagnosis – AND your treating, it therefore exists. </a:t>
            </a:r>
          </a:p>
        </p:txBody>
      </p:sp>
    </p:spTree>
    <p:extLst>
      <p:ext uri="{BB962C8B-B14F-4D97-AF65-F5344CB8AC3E}">
        <p14:creationId xmlns:p14="http://schemas.microsoft.com/office/powerpoint/2010/main" val="2705198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MEAT of the Encounter’s Documentation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913"/>
            <a:ext cx="9144000" cy="573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8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/>
              <a:t>Diagnosis Selection Summarized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219200"/>
            <a:ext cx="8991600" cy="5029200"/>
          </a:xfrm>
        </p:spPr>
        <p:txBody>
          <a:bodyPr/>
          <a:lstStyle/>
          <a:p>
            <a:r>
              <a:rPr lang="en-US" dirty="0"/>
              <a:t>Your diagnosis selection should be based upon what is supported throughout the note </a:t>
            </a:r>
          </a:p>
          <a:p>
            <a:r>
              <a:rPr lang="en-US" dirty="0"/>
              <a:t>Simply listing the diagnosis without indicated the nature of which you are managing via the status does not support medical necessity. </a:t>
            </a:r>
          </a:p>
          <a:p>
            <a:r>
              <a:rPr lang="en-US" dirty="0"/>
              <a:t>The diagnosis must meet MEAT, if it does not meet MEAT, the diagnosis should not be used as part of your assessment and plan </a:t>
            </a:r>
          </a:p>
        </p:txBody>
      </p:sp>
    </p:spTree>
    <p:extLst>
      <p:ext uri="{BB962C8B-B14F-4D97-AF65-F5344CB8AC3E}">
        <p14:creationId xmlns:p14="http://schemas.microsoft.com/office/powerpoint/2010/main" val="3380135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65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Prolonged Services </a:t>
            </a:r>
            <a:br>
              <a:rPr lang="en-US" sz="3200" dirty="0"/>
            </a:br>
            <a:r>
              <a:rPr lang="en-US" sz="3200" dirty="0"/>
              <a:t>Without Direct Patient Contact : 99358-99359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029200"/>
          </a:xfrm>
        </p:spPr>
        <p:txBody>
          <a:bodyPr>
            <a:normAutofit/>
          </a:bodyPr>
          <a:lstStyle/>
          <a:p>
            <a:r>
              <a:rPr lang="en-US" sz="3000" dirty="0"/>
              <a:t>A </a:t>
            </a:r>
            <a:r>
              <a:rPr lang="en-US" sz="3000" b="1" u="sng" dirty="0"/>
              <a:t>major</a:t>
            </a:r>
            <a:r>
              <a:rPr lang="en-US" sz="3000" dirty="0"/>
              <a:t> change has taken place regarding prolonged non-face to face services.** </a:t>
            </a:r>
          </a:p>
          <a:p>
            <a:r>
              <a:rPr lang="en-US" sz="3000" dirty="0"/>
              <a:t>CMS has determined separate payment for non-face to face services that does </a:t>
            </a:r>
            <a:r>
              <a:rPr lang="en-US" sz="3000" b="1" u="sng" dirty="0"/>
              <a:t>NOT</a:t>
            </a:r>
            <a:r>
              <a:rPr lang="en-US" sz="3000" dirty="0"/>
              <a:t> require the presence of the patient, however; there are specifics of which this services is now payable. </a:t>
            </a:r>
          </a:p>
          <a:p>
            <a:endParaRPr lang="en-US" sz="3000" dirty="0"/>
          </a:p>
          <a:p>
            <a:r>
              <a:rPr lang="en-US" sz="3000" dirty="0"/>
              <a:t>They are as follows: </a:t>
            </a:r>
          </a:p>
          <a:p>
            <a:pPr marL="0" lvl="1" indent="0">
              <a:buNone/>
            </a:pPr>
            <a:r>
              <a:rPr lang="en-US" sz="1700" b="1" i="1" dirty="0"/>
              <a:t>**CMS is monitoring these services with much scrutiny. Appropriate documentation is imperative when billing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760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169" y="11723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Prolonged Services </a:t>
            </a:r>
            <a:br>
              <a:rPr lang="en-US" sz="3200" dirty="0"/>
            </a:br>
            <a:r>
              <a:rPr lang="en-US" sz="3200" dirty="0"/>
              <a:t>Without Direct Patient Contact : 99358-99359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29425"/>
            <a:ext cx="8839200" cy="4852621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3000" b="1" u="sng" dirty="0"/>
              <a:t>Must</a:t>
            </a:r>
            <a:r>
              <a:rPr lang="en-US" sz="3000" dirty="0"/>
              <a:t> be tied to a previous E/M service.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600" dirty="0"/>
              <a:t>The service may be reported on a different date than the primary service to which it is related. </a:t>
            </a:r>
          </a:p>
          <a:p>
            <a:pPr lvl="1"/>
            <a:r>
              <a:rPr lang="en-US" sz="3000" b="1" dirty="0"/>
              <a:t>Total face to face time MUST be documented when billing </a:t>
            </a:r>
          </a:p>
          <a:p>
            <a:pPr lvl="1"/>
            <a:r>
              <a:rPr lang="en-US" sz="3000" dirty="0"/>
              <a:t>CMS has not provided any additional information regarding the billing of these services. We are strongly suggesting that should you decide to bill for these services, a separate note/entry should be documented within the patient’s chart. </a:t>
            </a:r>
          </a:p>
          <a:p>
            <a:pPr marL="457200" lvl="1" indent="0">
              <a:buNone/>
            </a:pPr>
            <a:endParaRPr lang="en-US" sz="2900" b="1" dirty="0"/>
          </a:p>
          <a:p>
            <a:pPr marL="457200" lvl="1" indent="0">
              <a:buNone/>
            </a:pPr>
            <a:r>
              <a:rPr lang="en-US" sz="2900" b="1" dirty="0"/>
              <a:t>NOTE: IF time is NOT documented, these services are NOT billable </a:t>
            </a:r>
            <a:endParaRPr lang="en-US" sz="2900" dirty="0"/>
          </a:p>
          <a:p>
            <a:pPr marL="457200" lvl="1" indent="0">
              <a:buNone/>
            </a:pPr>
            <a:endParaRPr lang="en-US" sz="1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https://www.cms.gov/Regulations-and-Guidance/Guidance/Transmittals/downloads/r178cp.pdf</a:t>
            </a:r>
            <a:r>
              <a:rPr lang="en-US" dirty="0"/>
              <a:t>.</a:t>
            </a:r>
          </a:p>
          <a:p>
            <a:r>
              <a:rPr lang="en-US" dirty="0">
                <a:hlinkClick r:id="rId3"/>
              </a:rPr>
              <a:t>http://www.wpsmedicare.com/j8macpartb/</a:t>
            </a:r>
            <a:endParaRPr lang="en-US" dirty="0"/>
          </a:p>
          <a:p>
            <a:r>
              <a:rPr lang="en-US" dirty="0">
                <a:hlinkClick r:id="rId4"/>
              </a:rPr>
              <a:t>http://provider.indianamedicaid.com/media/155559/obstetrical%20and%20gynecological%20services.pdf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5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65451"/>
              </p:ext>
            </p:extLst>
          </p:nvPr>
        </p:nvGraphicFramePr>
        <p:xfrm>
          <a:off x="1" y="-26633"/>
          <a:ext cx="9143999" cy="6874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9208">
                <a:tc row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chemeClr val="tx1"/>
                          </a:solidFill>
                        </a:rPr>
                        <a:t>Code</a:t>
                      </a:r>
                      <a:endParaRPr sz="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02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51765" algn="ctr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chemeClr val="tx1"/>
                          </a:solidFill>
                        </a:rPr>
                        <a:t>Level </a:t>
                      </a:r>
                      <a:r>
                        <a:rPr sz="800" dirty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sz="800" spc="-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800" spc="5" dirty="0">
                          <a:solidFill>
                            <a:schemeClr val="tx1"/>
                          </a:solidFill>
                        </a:rPr>
                        <a:t>MDM</a:t>
                      </a:r>
                      <a:endParaRPr sz="800" dirty="0">
                        <a:solidFill>
                          <a:schemeClr val="tx1"/>
                        </a:solidFill>
                      </a:endParaRPr>
                    </a:p>
                    <a:p>
                      <a:pPr marL="158115" marR="119380" indent="-27940" algn="ctr">
                        <a:lnSpc>
                          <a:spcPct val="102200"/>
                        </a:lnSpc>
                        <a:spcBef>
                          <a:spcPts val="15"/>
                        </a:spcBef>
                      </a:pPr>
                      <a:r>
                        <a:rPr sz="800" dirty="0">
                          <a:solidFill>
                            <a:schemeClr val="tx1"/>
                          </a:solidFill>
                        </a:rPr>
                        <a:t>(Based on </a:t>
                      </a:r>
                      <a:r>
                        <a:rPr sz="800" spc="5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sz="800" dirty="0">
                          <a:solidFill>
                            <a:schemeClr val="tx1"/>
                          </a:solidFill>
                        </a:rPr>
                        <a:t>out </a:t>
                      </a:r>
                      <a:r>
                        <a:rPr sz="800" spc="-10" dirty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sz="800" spc="-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800" spc="5" dirty="0">
                          <a:solidFill>
                            <a:schemeClr val="tx1"/>
                          </a:solidFill>
                        </a:rPr>
                        <a:t>3  </a:t>
                      </a:r>
                      <a:r>
                        <a:rPr sz="800" dirty="0">
                          <a:solidFill>
                            <a:schemeClr val="tx1"/>
                          </a:solidFill>
                        </a:rPr>
                        <a:t>Elements of</a:t>
                      </a:r>
                      <a:r>
                        <a:rPr sz="800" spc="-8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800" dirty="0">
                          <a:solidFill>
                            <a:schemeClr val="tx1"/>
                          </a:solidFill>
                        </a:rPr>
                        <a:t>MDM)</a:t>
                      </a:r>
                      <a:endParaRPr sz="8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34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lang="en-US" sz="1100" spc="-5" dirty="0">
                          <a:solidFill>
                            <a:schemeClr val="tx1"/>
                          </a:solidFill>
                        </a:rPr>
                        <a:t> 2021 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</a:rPr>
                        <a:t>Elements </a:t>
                      </a:r>
                      <a:r>
                        <a:rPr sz="1100" dirty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sz="1100" spc="-5" dirty="0">
                          <a:solidFill>
                            <a:schemeClr val="tx1"/>
                          </a:solidFill>
                        </a:rPr>
                        <a:t>Medical Decision</a:t>
                      </a:r>
                      <a:r>
                        <a:rPr sz="1100" spc="-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100" dirty="0">
                          <a:solidFill>
                            <a:schemeClr val="tx1"/>
                          </a:solidFill>
                        </a:rPr>
                        <a:t>Making</a:t>
                      </a:r>
                      <a:endParaRPr sz="11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301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6350">
                      <a:solidFill>
                        <a:srgbClr val="A5A5A5"/>
                      </a:solidFill>
                      <a:prstDash val="solid"/>
                    </a:lnL>
                    <a:lnR w="6350">
                      <a:solidFill>
                        <a:srgbClr val="A5A5A5"/>
                      </a:solidFill>
                      <a:prstDash val="solid"/>
                    </a:lnR>
                    <a:lnT w="6350">
                      <a:solidFill>
                        <a:srgbClr val="A5A5A5"/>
                      </a:solidFill>
                      <a:prstDash val="solid"/>
                    </a:lnT>
                    <a:lnB w="6350">
                      <a:solidFill>
                        <a:srgbClr val="A5A5A5"/>
                      </a:solidFill>
                      <a:prstDash val="solid"/>
                    </a:lnB>
                    <a:solidFill>
                      <a:srgbClr val="D9C4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" marB="0">
                    <a:lnL w="6350">
                      <a:solidFill>
                        <a:srgbClr val="A5A5A5"/>
                      </a:solidFill>
                      <a:prstDash val="solid"/>
                    </a:lnL>
                    <a:lnR w="6350">
                      <a:solidFill>
                        <a:srgbClr val="A5A5A5"/>
                      </a:solidFill>
                      <a:prstDash val="solid"/>
                    </a:lnR>
                    <a:lnT w="6350">
                      <a:solidFill>
                        <a:srgbClr val="A5A5A5"/>
                      </a:solidFill>
                      <a:prstDash val="solid"/>
                    </a:lnT>
                    <a:lnB w="6350">
                      <a:solidFill>
                        <a:srgbClr val="A5A5A5"/>
                      </a:solidFill>
                      <a:prstDash val="solid"/>
                    </a:lnB>
                    <a:solidFill>
                      <a:srgbClr val="D9C4F2"/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80708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dirty="0"/>
                        <a:t>Number and</a:t>
                      </a:r>
                      <a:r>
                        <a:rPr sz="800" b="1" spc="-95" dirty="0"/>
                        <a:t> </a:t>
                      </a:r>
                      <a:r>
                        <a:rPr sz="800" b="1" spc="-5" dirty="0"/>
                        <a:t>Complexit</a:t>
                      </a:r>
                      <a:r>
                        <a:rPr lang="en-US" sz="800" b="1" spc="-5" dirty="0"/>
                        <a:t>y</a:t>
                      </a:r>
                      <a:r>
                        <a:rPr sz="800" b="1" spc="-5" dirty="0"/>
                        <a:t> </a:t>
                      </a:r>
                      <a:r>
                        <a:rPr sz="800" b="1" dirty="0"/>
                        <a:t>of</a:t>
                      </a:r>
                      <a:r>
                        <a:rPr lang="en-US" sz="800" b="1" dirty="0"/>
                        <a:t>  </a:t>
                      </a:r>
                      <a:r>
                        <a:rPr sz="800" b="1" dirty="0"/>
                        <a:t>Problems</a:t>
                      </a:r>
                      <a:r>
                        <a:rPr sz="800" b="1" spc="-60" dirty="0"/>
                        <a:t> </a:t>
                      </a:r>
                      <a:r>
                        <a:rPr sz="800" b="1" spc="-5" dirty="0"/>
                        <a:t>Addressed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3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1933575" lvl="1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dirty="0"/>
                        <a:t>*</a:t>
                      </a:r>
                      <a:r>
                        <a:rPr lang="en-US" sz="800" b="1" dirty="0"/>
                        <a:t> Amount and/or Complexity of Data to be reviewed and Analyzed  Each </a:t>
                      </a:r>
                      <a:r>
                        <a:rPr lang="en-US" sz="800" b="1" spc="-10" dirty="0"/>
                        <a:t>unique </a:t>
                      </a:r>
                      <a:r>
                        <a:rPr lang="en-US" sz="800" b="1" spc="-5" dirty="0"/>
                        <a:t>test, order, </a:t>
                      </a:r>
                      <a:r>
                        <a:rPr lang="en-US" sz="800" b="1" dirty="0"/>
                        <a:t>or </a:t>
                      </a:r>
                      <a:r>
                        <a:rPr lang="en-US" sz="800" b="1" spc="-5" dirty="0"/>
                        <a:t>document  contributes</a:t>
                      </a:r>
                      <a:r>
                        <a:rPr lang="en-US" sz="800" b="1" dirty="0"/>
                        <a:t> to </a:t>
                      </a:r>
                      <a:r>
                        <a:rPr sz="800" b="1" spc="-5" dirty="0"/>
                        <a:t>the combination </a:t>
                      </a:r>
                      <a:r>
                        <a:rPr sz="800" b="1" dirty="0"/>
                        <a:t>of 2 </a:t>
                      </a:r>
                      <a:r>
                        <a:rPr sz="800" b="1" spc="-15" dirty="0"/>
                        <a:t>or</a:t>
                      </a:r>
                      <a:r>
                        <a:rPr lang="en-US" sz="800" b="1" spc="-15" dirty="0"/>
                        <a:t> C</a:t>
                      </a:r>
                      <a:r>
                        <a:rPr lang="en-US" sz="800" b="1" spc="-5" dirty="0"/>
                        <a:t>ombination </a:t>
                      </a:r>
                      <a:r>
                        <a:rPr lang="en-US" sz="800" b="1" dirty="0"/>
                        <a:t>of 3 </a:t>
                      </a:r>
                      <a:r>
                        <a:rPr lang="en-US" sz="800" b="1" spc="-5" dirty="0"/>
                        <a:t>in Category </a:t>
                      </a:r>
                      <a:r>
                        <a:rPr lang="en-US" sz="800" b="1" dirty="0"/>
                        <a:t>1 below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7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7843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800" b="1" spc="-5" dirty="0"/>
                        <a:t>Risk </a:t>
                      </a:r>
                      <a:r>
                        <a:rPr lang="en-US" sz="800" b="1" dirty="0"/>
                        <a:t>of </a:t>
                      </a:r>
                      <a:r>
                        <a:rPr lang="en-US" sz="800" b="1" spc="-5" dirty="0"/>
                        <a:t>Complications </a:t>
                      </a:r>
                      <a:r>
                        <a:rPr lang="en-US" sz="800" b="1" dirty="0"/>
                        <a:t>and/or </a:t>
                      </a:r>
                      <a:r>
                        <a:rPr lang="en-US" sz="800" b="1" spc="-5" dirty="0"/>
                        <a:t>Morbidity </a:t>
                      </a:r>
                      <a:r>
                        <a:rPr lang="en-US" sz="800" b="1" dirty="0"/>
                        <a:t>or </a:t>
                      </a:r>
                      <a:r>
                        <a:rPr lang="en-US" sz="800" b="1" spc="-10" dirty="0"/>
                        <a:t>Mortality </a:t>
                      </a:r>
                      <a:r>
                        <a:rPr lang="en-US" sz="800" b="1" dirty="0"/>
                        <a:t>of  </a:t>
                      </a:r>
                      <a:r>
                        <a:rPr lang="en-US" sz="800" b="1" spc="-5" dirty="0"/>
                        <a:t>Patient</a:t>
                      </a:r>
                      <a:r>
                        <a:rPr lang="en-US" sz="800" b="1" spc="-25" dirty="0"/>
                        <a:t> </a:t>
                      </a:r>
                      <a:r>
                        <a:rPr lang="en-US" sz="800" b="1" dirty="0"/>
                        <a:t>Management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493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139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spc="-10" dirty="0"/>
                        <a:t>99211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N/A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N/A</a:t>
                      </a:r>
                      <a:endParaRPr sz="800" b="1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N/A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N/A</a:t>
                      </a:r>
                      <a:endParaRPr sz="800" b="1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333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spc="-10" dirty="0"/>
                        <a:t>99202</a:t>
                      </a:r>
                      <a:endParaRPr sz="800" b="1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/>
                        <a:t>99212</a:t>
                      </a:r>
                      <a:endParaRPr sz="800" b="1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-5" dirty="0"/>
                        <a:t>Straight</a:t>
                      </a:r>
                      <a:r>
                        <a:rPr lang="en-US" sz="800" b="1" spc="-5" dirty="0"/>
                        <a:t>/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-5" dirty="0"/>
                        <a:t>forward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Minimal</a:t>
                      </a:r>
                    </a:p>
                    <a:p>
                      <a:pPr marL="173355" indent="-119380">
                        <a:lnSpc>
                          <a:spcPct val="100000"/>
                        </a:lnSpc>
                        <a:spcBef>
                          <a:spcPts val="70"/>
                        </a:spcBef>
                        <a:buSzPct val="95000"/>
                        <a:buFont typeface="Symbol"/>
                        <a:buChar char=""/>
                        <a:tabLst>
                          <a:tab pos="173990" algn="l"/>
                        </a:tabLst>
                      </a:pPr>
                      <a:r>
                        <a:rPr sz="800" b="1" dirty="0"/>
                        <a:t>1 </a:t>
                      </a:r>
                      <a:r>
                        <a:rPr sz="800" b="1" spc="-5" dirty="0"/>
                        <a:t>self-limited </a:t>
                      </a:r>
                      <a:r>
                        <a:rPr sz="800" b="1" spc="-15" dirty="0"/>
                        <a:t>or </a:t>
                      </a:r>
                      <a:r>
                        <a:rPr sz="800" b="1" spc="-5" dirty="0"/>
                        <a:t>minor</a:t>
                      </a:r>
                      <a:r>
                        <a:rPr sz="800" b="1" spc="20" dirty="0"/>
                        <a:t> </a:t>
                      </a:r>
                      <a:r>
                        <a:rPr sz="800" b="1" spc="-5" dirty="0"/>
                        <a:t>problem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Minimal </a:t>
                      </a:r>
                      <a:r>
                        <a:rPr sz="800" b="1" spc="5" dirty="0"/>
                        <a:t>or</a:t>
                      </a:r>
                      <a:r>
                        <a:rPr sz="800" b="1" spc="-60" dirty="0"/>
                        <a:t> </a:t>
                      </a:r>
                      <a:r>
                        <a:rPr sz="800" b="1" spc="5" dirty="0"/>
                        <a:t>none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76884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dirty="0"/>
                        <a:t>Minimal risk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morbidity </a:t>
                      </a:r>
                      <a:r>
                        <a:rPr sz="800" b="1" dirty="0"/>
                        <a:t>from </a:t>
                      </a:r>
                      <a:r>
                        <a:rPr sz="800" b="1" spc="-5" dirty="0"/>
                        <a:t>additional </a:t>
                      </a:r>
                      <a:r>
                        <a:rPr sz="800" b="1" dirty="0"/>
                        <a:t>diagnostic </a:t>
                      </a:r>
                      <a:r>
                        <a:rPr sz="800" b="1" spc="-5" dirty="0"/>
                        <a:t>testing or  </a:t>
                      </a:r>
                      <a:r>
                        <a:rPr sz="800" b="1" dirty="0"/>
                        <a:t>treatment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6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8997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spc="-10" dirty="0"/>
                        <a:t>99203</a:t>
                      </a:r>
                      <a:endParaRPr sz="800" b="1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/>
                        <a:t>99213</a:t>
                      </a:r>
                      <a:endParaRPr sz="800" b="1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spc="5" dirty="0"/>
                        <a:t>Low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spc="5" dirty="0"/>
                        <a:t>Low</a:t>
                      </a:r>
                      <a:endParaRPr sz="800" b="1" dirty="0"/>
                    </a:p>
                    <a:p>
                      <a:pPr marL="149225" indent="-9525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sz="800" b="1" dirty="0"/>
                        <a:t>2 or more </a:t>
                      </a:r>
                      <a:r>
                        <a:rPr sz="800" b="1" spc="-5" dirty="0"/>
                        <a:t>self-limited </a:t>
                      </a:r>
                      <a:r>
                        <a:rPr sz="800" b="1" dirty="0"/>
                        <a:t>or </a:t>
                      </a:r>
                      <a:r>
                        <a:rPr sz="800" b="1" spc="-10" dirty="0"/>
                        <a:t>minor </a:t>
                      </a:r>
                      <a:r>
                        <a:rPr sz="800" b="1" spc="-5" dirty="0"/>
                        <a:t>problems;</a:t>
                      </a:r>
                      <a:endParaRPr sz="800" b="1" dirty="0"/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149225" indent="-9525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sz="800" b="1" dirty="0"/>
                        <a:t>1 </a:t>
                      </a:r>
                      <a:r>
                        <a:rPr sz="800" b="1" spc="-5" dirty="0"/>
                        <a:t>stable chronic</a:t>
                      </a:r>
                      <a:r>
                        <a:rPr sz="800" b="1" spc="-10" dirty="0"/>
                        <a:t> </a:t>
                      </a:r>
                      <a:r>
                        <a:rPr sz="800" b="1" spc="-5" dirty="0"/>
                        <a:t>illness;</a:t>
                      </a:r>
                      <a:endParaRPr sz="800" b="1" dirty="0"/>
                    </a:p>
                    <a:p>
                      <a:pPr marL="1701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149225" indent="-9525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sz="800" b="1" dirty="0"/>
                        <a:t>1 </a:t>
                      </a:r>
                      <a:r>
                        <a:rPr sz="800" b="1" spc="-5" dirty="0"/>
                        <a:t>acute, uncomplicated illness </a:t>
                      </a:r>
                      <a:r>
                        <a:rPr sz="800" b="1" spc="-15" dirty="0"/>
                        <a:t>or</a:t>
                      </a:r>
                      <a:r>
                        <a:rPr sz="800" b="1" dirty="0"/>
                        <a:t> injury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Limited</a:t>
                      </a: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/>
                        <a:t>(Must </a:t>
                      </a:r>
                      <a:r>
                        <a:rPr sz="800" b="1" spc="-5" dirty="0"/>
                        <a:t>meet </a:t>
                      </a:r>
                      <a:r>
                        <a:rPr sz="800" b="1" dirty="0"/>
                        <a:t>the </a:t>
                      </a:r>
                      <a:r>
                        <a:rPr sz="800" b="1" spc="-5" dirty="0"/>
                        <a:t>requirements </a:t>
                      </a:r>
                      <a:r>
                        <a:rPr sz="800" b="1" spc="5" dirty="0"/>
                        <a:t>of at</a:t>
                      </a:r>
                      <a:r>
                        <a:rPr sz="800" b="1" spc="-165" dirty="0"/>
                        <a:t> </a:t>
                      </a:r>
                      <a:r>
                        <a:rPr sz="800" b="1" spc="-5" dirty="0"/>
                        <a:t>least </a:t>
                      </a:r>
                      <a:r>
                        <a:rPr sz="800" b="1" dirty="0"/>
                        <a:t>1 </a:t>
                      </a:r>
                      <a:r>
                        <a:rPr sz="800" b="1" spc="5" dirty="0"/>
                        <a:t>of </a:t>
                      </a:r>
                      <a:r>
                        <a:rPr sz="800" b="1" dirty="0"/>
                        <a:t>the 2 </a:t>
                      </a:r>
                      <a:r>
                        <a:rPr sz="800" b="1" spc="-5" dirty="0"/>
                        <a:t>categories)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1: Tests </a:t>
                      </a:r>
                      <a:r>
                        <a:rPr sz="800" b="1" dirty="0"/>
                        <a:t>and</a:t>
                      </a:r>
                      <a:r>
                        <a:rPr sz="800" b="1" spc="-15" dirty="0"/>
                        <a:t> </a:t>
                      </a:r>
                      <a:r>
                        <a:rPr sz="800" b="1" spc="-5" dirty="0"/>
                        <a:t>documents</a:t>
                      </a:r>
                      <a:endParaRPr sz="800" b="1" dirty="0"/>
                    </a:p>
                    <a:p>
                      <a:pPr marL="283210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83210" algn="l"/>
                          <a:tab pos="283845" algn="l"/>
                        </a:tabLst>
                      </a:pPr>
                      <a:r>
                        <a:rPr sz="800" b="1" dirty="0"/>
                        <a:t>Any </a:t>
                      </a:r>
                      <a:r>
                        <a:rPr sz="800" b="1" spc="-5" dirty="0"/>
                        <a:t>combination </a:t>
                      </a:r>
                      <a:r>
                        <a:rPr sz="800" b="1" spc="5" dirty="0"/>
                        <a:t>of </a:t>
                      </a:r>
                      <a:r>
                        <a:rPr sz="800" b="1" dirty="0"/>
                        <a:t>2 from </a:t>
                      </a:r>
                      <a:r>
                        <a:rPr sz="800" b="1" spc="10" dirty="0"/>
                        <a:t>the</a:t>
                      </a:r>
                      <a:r>
                        <a:rPr sz="800" b="1" spc="-80" dirty="0"/>
                        <a:t> </a:t>
                      </a:r>
                      <a:r>
                        <a:rPr sz="800" b="1" spc="-5" dirty="0"/>
                        <a:t>following:</a:t>
                      </a:r>
                      <a:endParaRPr sz="800" b="1" dirty="0"/>
                    </a:p>
                    <a:p>
                      <a:pPr marL="511809" lvl="1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11809" algn="l"/>
                          <a:tab pos="512445" algn="l"/>
                        </a:tabLst>
                      </a:pPr>
                      <a:r>
                        <a:rPr sz="800" b="1" dirty="0"/>
                        <a:t>Review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10" dirty="0"/>
                        <a:t>prior </a:t>
                      </a:r>
                      <a:r>
                        <a:rPr sz="800" b="1" spc="-5" dirty="0"/>
                        <a:t>external note(s) </a:t>
                      </a:r>
                      <a:r>
                        <a:rPr sz="800" b="1" spc="-10" dirty="0"/>
                        <a:t>from </a:t>
                      </a:r>
                      <a:r>
                        <a:rPr sz="800" b="1" spc="-5" dirty="0"/>
                        <a:t>each unique</a:t>
                      </a:r>
                      <a:r>
                        <a:rPr sz="800" b="1" spc="80" dirty="0"/>
                        <a:t> </a:t>
                      </a:r>
                      <a:r>
                        <a:rPr sz="800" b="1" spc="-5" dirty="0"/>
                        <a:t>source*;</a:t>
                      </a:r>
                      <a:endParaRPr sz="800" b="1" dirty="0"/>
                    </a:p>
                    <a:p>
                      <a:pPr marL="511809" lvl="1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11809" algn="l"/>
                          <a:tab pos="512445" algn="l"/>
                        </a:tabLst>
                      </a:pPr>
                      <a:r>
                        <a:rPr sz="800" b="1" dirty="0"/>
                        <a:t>review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10" dirty="0"/>
                        <a:t>the </a:t>
                      </a:r>
                      <a:r>
                        <a:rPr sz="800" b="1" spc="-5" dirty="0"/>
                        <a:t>result(s) </a:t>
                      </a:r>
                      <a:r>
                        <a:rPr sz="800" b="1" spc="-15" dirty="0"/>
                        <a:t>of </a:t>
                      </a:r>
                      <a:r>
                        <a:rPr sz="800" b="1" dirty="0"/>
                        <a:t>each </a:t>
                      </a:r>
                      <a:r>
                        <a:rPr sz="800" b="1" spc="-5" dirty="0"/>
                        <a:t>unique</a:t>
                      </a:r>
                      <a:r>
                        <a:rPr sz="800" b="1" spc="45" dirty="0"/>
                        <a:t> </a:t>
                      </a:r>
                      <a:r>
                        <a:rPr sz="800" b="1" spc="-5" dirty="0"/>
                        <a:t>test*;</a:t>
                      </a:r>
                      <a:endParaRPr sz="800" b="1" dirty="0"/>
                    </a:p>
                    <a:p>
                      <a:pPr marL="511809" lvl="1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11809" algn="l"/>
                          <a:tab pos="512445" algn="l"/>
                        </a:tabLst>
                      </a:pPr>
                      <a:r>
                        <a:rPr sz="800" b="1" dirty="0"/>
                        <a:t>ordering of </a:t>
                      </a:r>
                      <a:r>
                        <a:rPr sz="800" b="1" spc="-5" dirty="0"/>
                        <a:t>each unique</a:t>
                      </a:r>
                      <a:r>
                        <a:rPr sz="800" b="1" spc="-15" dirty="0"/>
                        <a:t> </a:t>
                      </a:r>
                      <a:r>
                        <a:rPr sz="800" b="1" spc="-5" dirty="0"/>
                        <a:t>test*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2: Assessment requiring </a:t>
                      </a:r>
                      <a:r>
                        <a:rPr sz="800" b="1" spc="-10" dirty="0"/>
                        <a:t>an </a:t>
                      </a:r>
                      <a:r>
                        <a:rPr sz="800" b="1" spc="-5" dirty="0"/>
                        <a:t>independent</a:t>
                      </a:r>
                      <a:r>
                        <a:rPr sz="800" b="1" spc="15" dirty="0"/>
                        <a:t> </a:t>
                      </a:r>
                      <a:r>
                        <a:rPr sz="800" b="1" spc="-5" dirty="0"/>
                        <a:t>historian(s)</a:t>
                      </a:r>
                      <a:endParaRPr sz="800" b="1" dirty="0"/>
                    </a:p>
                    <a:p>
                      <a:pPr marL="54610" marR="3276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/>
                        <a:t>(For </a:t>
                      </a:r>
                      <a:r>
                        <a:rPr sz="800" b="1" spc="-5" dirty="0"/>
                        <a:t>the categories of </a:t>
                      </a:r>
                      <a:r>
                        <a:rPr sz="800" b="1" dirty="0"/>
                        <a:t>independent </a:t>
                      </a:r>
                      <a:r>
                        <a:rPr sz="800" b="1" spc="-5" dirty="0"/>
                        <a:t>interpretation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tests </a:t>
                      </a:r>
                      <a:r>
                        <a:rPr sz="800" b="1" dirty="0"/>
                        <a:t>and </a:t>
                      </a:r>
                      <a:r>
                        <a:rPr sz="800" b="1" spc="-5" dirty="0"/>
                        <a:t>discussion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management </a:t>
                      </a:r>
                      <a:r>
                        <a:rPr sz="800" b="1" spc="5" dirty="0"/>
                        <a:t>or </a:t>
                      </a:r>
                      <a:r>
                        <a:rPr sz="800" b="1" spc="-5" dirty="0"/>
                        <a:t>test interpretation, see  moderate </a:t>
                      </a:r>
                      <a:r>
                        <a:rPr sz="800" b="1" spc="5" dirty="0"/>
                        <a:t>or</a:t>
                      </a:r>
                      <a:r>
                        <a:rPr sz="800" b="1" spc="-40" dirty="0"/>
                        <a:t> </a:t>
                      </a:r>
                      <a:r>
                        <a:rPr sz="800" b="1" spc="-5" dirty="0"/>
                        <a:t>high)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spc="5" dirty="0"/>
                        <a:t>Low </a:t>
                      </a:r>
                      <a:r>
                        <a:rPr sz="800" b="1" dirty="0"/>
                        <a:t>risk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morbidity </a:t>
                      </a:r>
                      <a:r>
                        <a:rPr sz="800" b="1" dirty="0"/>
                        <a:t>from </a:t>
                      </a:r>
                      <a:r>
                        <a:rPr sz="800" b="1" spc="-5" dirty="0"/>
                        <a:t>additional diagnostic </a:t>
                      </a:r>
                      <a:r>
                        <a:rPr sz="800" b="1" dirty="0"/>
                        <a:t>testing </a:t>
                      </a:r>
                      <a:r>
                        <a:rPr sz="800" b="1" spc="-5" dirty="0"/>
                        <a:t>or</a:t>
                      </a:r>
                      <a:r>
                        <a:rPr sz="800" b="1" spc="-85" dirty="0"/>
                        <a:t> </a:t>
                      </a:r>
                      <a:r>
                        <a:rPr sz="800" b="1" dirty="0"/>
                        <a:t>treatment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6449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spc="-10" dirty="0"/>
                        <a:t>99204</a:t>
                      </a:r>
                      <a:endParaRPr sz="800" b="1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/>
                        <a:t>99214</a:t>
                      </a:r>
                      <a:endParaRPr sz="800" b="1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Moderate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Moderate</a:t>
                      </a:r>
                    </a:p>
                    <a:p>
                      <a:pPr marL="171450" marR="643890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  <a:tabLst>
                          <a:tab pos="149860" algn="l"/>
                        </a:tabLst>
                      </a:pPr>
                      <a:r>
                        <a:rPr sz="800" b="1" dirty="0"/>
                        <a:t>1 or more </a:t>
                      </a:r>
                      <a:r>
                        <a:rPr sz="800" b="1" spc="-5" dirty="0"/>
                        <a:t>chronic illnesses with</a:t>
                      </a:r>
                      <a:r>
                        <a:rPr lang="en-US" sz="800" b="1" spc="-5" dirty="0"/>
                        <a:t> </a:t>
                      </a:r>
                      <a:r>
                        <a:rPr sz="800" b="1" spc="-5" dirty="0"/>
                        <a:t>exacerbation,  progression, </a:t>
                      </a:r>
                      <a:r>
                        <a:rPr sz="800" b="1" dirty="0"/>
                        <a:t>or </a:t>
                      </a:r>
                      <a:r>
                        <a:rPr sz="800" b="1" spc="-10" dirty="0"/>
                        <a:t>side </a:t>
                      </a:r>
                      <a:r>
                        <a:rPr sz="800" b="1" spc="-5" dirty="0"/>
                        <a:t>effects </a:t>
                      </a:r>
                      <a:r>
                        <a:rPr sz="800" b="1" dirty="0"/>
                        <a:t>of</a:t>
                      </a:r>
                      <a:r>
                        <a:rPr sz="800" b="1" spc="15" dirty="0"/>
                        <a:t> </a:t>
                      </a:r>
                      <a:r>
                        <a:rPr sz="800" b="1" spc="-5" dirty="0"/>
                        <a:t>treatment;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149225" indent="-95250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sz="800" b="1" dirty="0"/>
                        <a:t>2 or more </a:t>
                      </a:r>
                      <a:r>
                        <a:rPr sz="800" b="1" spc="-5" dirty="0"/>
                        <a:t>stable chronic</a:t>
                      </a:r>
                      <a:r>
                        <a:rPr sz="800" b="1" spc="-25" dirty="0"/>
                        <a:t> </a:t>
                      </a:r>
                      <a:r>
                        <a:rPr sz="800" b="1" spc="-5" dirty="0"/>
                        <a:t>illnesses;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149225" indent="-9525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sz="800" b="1" dirty="0"/>
                        <a:t>1 </a:t>
                      </a:r>
                      <a:r>
                        <a:rPr sz="800" b="1" spc="-5" dirty="0"/>
                        <a:t>undiagnosed </a:t>
                      </a:r>
                      <a:r>
                        <a:rPr sz="800" b="1" dirty="0"/>
                        <a:t>new </a:t>
                      </a:r>
                      <a:r>
                        <a:rPr sz="800" b="1" spc="-5" dirty="0"/>
                        <a:t>problem </a:t>
                      </a:r>
                      <a:r>
                        <a:rPr sz="800" b="1" dirty="0"/>
                        <a:t>with </a:t>
                      </a:r>
                      <a:r>
                        <a:rPr sz="800" b="1" spc="-5" dirty="0"/>
                        <a:t>uncertain</a:t>
                      </a:r>
                      <a:r>
                        <a:rPr sz="800" b="1" spc="-40" dirty="0"/>
                        <a:t> </a:t>
                      </a:r>
                      <a:r>
                        <a:rPr sz="800" b="1" spc="-5" dirty="0"/>
                        <a:t>prognosis;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149225" indent="-9525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sz="800" b="1" dirty="0"/>
                        <a:t>1 acute </a:t>
                      </a:r>
                      <a:r>
                        <a:rPr sz="800" b="1" spc="-5" dirty="0"/>
                        <a:t>illness </a:t>
                      </a:r>
                      <a:r>
                        <a:rPr sz="800" b="1" dirty="0"/>
                        <a:t>with </a:t>
                      </a:r>
                      <a:r>
                        <a:rPr sz="800" b="1" spc="-5" dirty="0"/>
                        <a:t>systemic</a:t>
                      </a:r>
                      <a:r>
                        <a:rPr sz="800" b="1" spc="-25" dirty="0"/>
                        <a:t> </a:t>
                      </a:r>
                      <a:r>
                        <a:rPr sz="800" b="1" spc="-5" dirty="0"/>
                        <a:t>symptoms;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149225" indent="-95250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149860" algn="l"/>
                        </a:tabLst>
                      </a:pPr>
                      <a:r>
                        <a:rPr sz="800" b="1" dirty="0"/>
                        <a:t>1 acute </a:t>
                      </a:r>
                      <a:r>
                        <a:rPr sz="800" b="1" spc="-5" dirty="0"/>
                        <a:t>complicated</a:t>
                      </a:r>
                      <a:r>
                        <a:rPr sz="800" b="1" spc="-25" dirty="0"/>
                        <a:t> </a:t>
                      </a:r>
                      <a:r>
                        <a:rPr sz="800" b="1" spc="-5" dirty="0"/>
                        <a:t>injury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800" b="1" dirty="0"/>
                        <a:t>Moderate</a:t>
                      </a: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dirty="0"/>
                        <a:t>(Must </a:t>
                      </a:r>
                      <a:r>
                        <a:rPr sz="700" b="1" spc="-5" dirty="0"/>
                        <a:t>meet </a:t>
                      </a:r>
                      <a:r>
                        <a:rPr sz="700" b="1" dirty="0"/>
                        <a:t>the </a:t>
                      </a:r>
                      <a:r>
                        <a:rPr sz="700" b="1" spc="-5" dirty="0"/>
                        <a:t>requirements </a:t>
                      </a:r>
                      <a:r>
                        <a:rPr sz="700" b="1" spc="5" dirty="0"/>
                        <a:t>of at </a:t>
                      </a:r>
                      <a:r>
                        <a:rPr sz="700" b="1" spc="-5" dirty="0"/>
                        <a:t>least </a:t>
                      </a:r>
                      <a:r>
                        <a:rPr sz="700" b="1" dirty="0"/>
                        <a:t>1 </a:t>
                      </a:r>
                      <a:r>
                        <a:rPr sz="700" b="1" spc="5" dirty="0"/>
                        <a:t>out </a:t>
                      </a:r>
                      <a:r>
                        <a:rPr sz="700" b="1" spc="-5" dirty="0"/>
                        <a:t>of </a:t>
                      </a:r>
                      <a:r>
                        <a:rPr sz="700" b="1" dirty="0"/>
                        <a:t>3</a:t>
                      </a:r>
                      <a:r>
                        <a:rPr sz="700" b="1" spc="-135" dirty="0"/>
                        <a:t> </a:t>
                      </a:r>
                      <a:r>
                        <a:rPr sz="700" b="1" spc="-10" dirty="0"/>
                        <a:t>categories)</a:t>
                      </a:r>
                      <a:endParaRPr sz="7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1: Tests, documents, </a:t>
                      </a:r>
                      <a:r>
                        <a:rPr sz="800" b="1" spc="5" dirty="0"/>
                        <a:t>or </a:t>
                      </a:r>
                      <a:r>
                        <a:rPr sz="800" b="1" spc="-5" dirty="0"/>
                        <a:t>independent</a:t>
                      </a:r>
                      <a:r>
                        <a:rPr sz="800" b="1" spc="-40" dirty="0"/>
                        <a:t> </a:t>
                      </a:r>
                      <a:r>
                        <a:rPr sz="800" b="1" spc="-5" dirty="0"/>
                        <a:t>historian(s)</a:t>
                      </a:r>
                      <a:endParaRPr sz="800" b="1" dirty="0"/>
                    </a:p>
                    <a:p>
                      <a:pPr marL="280035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80035" algn="l"/>
                          <a:tab pos="280670" algn="l"/>
                        </a:tabLst>
                      </a:pPr>
                      <a:r>
                        <a:rPr sz="800" b="1" dirty="0"/>
                        <a:t>Any </a:t>
                      </a:r>
                      <a:r>
                        <a:rPr sz="800" b="1" spc="-5" dirty="0"/>
                        <a:t>combination </a:t>
                      </a:r>
                      <a:r>
                        <a:rPr sz="800" b="1" spc="5" dirty="0"/>
                        <a:t>of </a:t>
                      </a:r>
                      <a:r>
                        <a:rPr sz="800" b="1" dirty="0"/>
                        <a:t>3 from </a:t>
                      </a:r>
                      <a:r>
                        <a:rPr sz="800" b="1" spc="10" dirty="0"/>
                        <a:t>the</a:t>
                      </a:r>
                      <a:r>
                        <a:rPr sz="800" b="1" spc="-85" dirty="0"/>
                        <a:t> </a:t>
                      </a:r>
                      <a:r>
                        <a:rPr sz="800" b="1" spc="-5" dirty="0"/>
                        <a:t>following:</a:t>
                      </a:r>
                      <a:endParaRPr sz="800" b="1" dirty="0"/>
                    </a:p>
                    <a:p>
                      <a:pPr marL="535940" lvl="1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35940" algn="l"/>
                          <a:tab pos="536575" algn="l"/>
                        </a:tabLst>
                      </a:pPr>
                      <a:r>
                        <a:rPr sz="800" b="1" dirty="0"/>
                        <a:t>Review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10" dirty="0"/>
                        <a:t>prior </a:t>
                      </a:r>
                      <a:r>
                        <a:rPr sz="800" b="1" spc="-5" dirty="0"/>
                        <a:t>external note(s) </a:t>
                      </a:r>
                      <a:r>
                        <a:rPr sz="800" b="1" spc="-10" dirty="0"/>
                        <a:t>from </a:t>
                      </a:r>
                      <a:r>
                        <a:rPr sz="800" b="1" spc="-5" dirty="0"/>
                        <a:t>each unique</a:t>
                      </a:r>
                      <a:r>
                        <a:rPr sz="800" b="1" spc="85" dirty="0"/>
                        <a:t> </a:t>
                      </a:r>
                      <a:r>
                        <a:rPr sz="800" b="1" spc="-5" dirty="0"/>
                        <a:t>source*;</a:t>
                      </a:r>
                      <a:endParaRPr sz="800" b="1" dirty="0"/>
                    </a:p>
                    <a:p>
                      <a:pPr marL="535940" lvl="1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35940" algn="l"/>
                          <a:tab pos="536575" algn="l"/>
                        </a:tabLst>
                      </a:pPr>
                      <a:r>
                        <a:rPr sz="800" b="1" dirty="0"/>
                        <a:t>Review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10" dirty="0"/>
                        <a:t>the </a:t>
                      </a:r>
                      <a:r>
                        <a:rPr sz="800" b="1" spc="-5" dirty="0"/>
                        <a:t>result(s) </a:t>
                      </a:r>
                      <a:r>
                        <a:rPr sz="800" b="1" spc="-15" dirty="0"/>
                        <a:t>of </a:t>
                      </a:r>
                      <a:r>
                        <a:rPr sz="800" b="1" dirty="0"/>
                        <a:t>each </a:t>
                      </a:r>
                      <a:r>
                        <a:rPr sz="800" b="1" spc="-5" dirty="0"/>
                        <a:t>unique</a:t>
                      </a:r>
                      <a:r>
                        <a:rPr sz="800" b="1" spc="70" dirty="0"/>
                        <a:t> </a:t>
                      </a:r>
                      <a:r>
                        <a:rPr sz="800" b="1" spc="-10" dirty="0"/>
                        <a:t>test*;</a:t>
                      </a:r>
                      <a:endParaRPr sz="800" b="1" dirty="0"/>
                    </a:p>
                    <a:p>
                      <a:pPr marL="535940" lvl="1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35940" algn="l"/>
                          <a:tab pos="536575" algn="l"/>
                        </a:tabLst>
                      </a:pPr>
                      <a:r>
                        <a:rPr sz="800" b="1" spc="-5" dirty="0"/>
                        <a:t>Ordering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5" dirty="0"/>
                        <a:t>each unique</a:t>
                      </a:r>
                      <a:r>
                        <a:rPr sz="800" b="1" spc="50" dirty="0"/>
                        <a:t> </a:t>
                      </a:r>
                      <a:r>
                        <a:rPr sz="800" b="1" spc="-10" dirty="0"/>
                        <a:t>test*;</a:t>
                      </a:r>
                      <a:endParaRPr sz="800" b="1" dirty="0"/>
                    </a:p>
                    <a:p>
                      <a:pPr marL="535940" lvl="1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35940" algn="l"/>
                          <a:tab pos="536575" algn="l"/>
                        </a:tabLst>
                      </a:pPr>
                      <a:r>
                        <a:rPr sz="800" b="1" spc="-5" dirty="0"/>
                        <a:t>Assessment requiring </a:t>
                      </a:r>
                      <a:r>
                        <a:rPr sz="800" b="1" dirty="0"/>
                        <a:t>an </a:t>
                      </a:r>
                      <a:r>
                        <a:rPr sz="800" b="1" spc="-5" dirty="0"/>
                        <a:t>independent</a:t>
                      </a:r>
                      <a:r>
                        <a:rPr sz="800" b="1" spc="10" dirty="0"/>
                        <a:t> </a:t>
                      </a:r>
                      <a:r>
                        <a:rPr sz="800" b="1" spc="-5" dirty="0"/>
                        <a:t>historian(s)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2: Independent interpretation </a:t>
                      </a:r>
                      <a:r>
                        <a:rPr sz="800" b="1" spc="5" dirty="0"/>
                        <a:t>of</a:t>
                      </a:r>
                      <a:r>
                        <a:rPr sz="800" b="1" spc="-50" dirty="0"/>
                        <a:t> </a:t>
                      </a:r>
                      <a:r>
                        <a:rPr sz="800" b="1" dirty="0"/>
                        <a:t>tests</a:t>
                      </a:r>
                    </a:p>
                    <a:p>
                      <a:pPr marL="280035" marR="115570" indent="-228600">
                        <a:lnSpc>
                          <a:spcPct val="102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80035" algn="l"/>
                          <a:tab pos="280670" algn="l"/>
                        </a:tabLst>
                      </a:pPr>
                      <a:r>
                        <a:rPr sz="800" b="1" spc="-5" dirty="0"/>
                        <a:t>Independent interpretation </a:t>
                      </a:r>
                      <a:r>
                        <a:rPr sz="800" b="1" dirty="0"/>
                        <a:t>of a </a:t>
                      </a:r>
                      <a:r>
                        <a:rPr sz="800" b="1" spc="-5" dirty="0"/>
                        <a:t>test performed </a:t>
                      </a:r>
                      <a:r>
                        <a:rPr sz="800" b="1" dirty="0"/>
                        <a:t>by </a:t>
                      </a:r>
                      <a:r>
                        <a:rPr sz="800" b="1" spc="-5" dirty="0"/>
                        <a:t>another physician/other qualified health care professional </a:t>
                      </a:r>
                      <a:r>
                        <a:rPr sz="800" b="1" dirty="0"/>
                        <a:t>(not  </a:t>
                      </a:r>
                      <a:r>
                        <a:rPr sz="800" b="1" spc="-5" dirty="0"/>
                        <a:t>separately</a:t>
                      </a:r>
                      <a:r>
                        <a:rPr sz="800" b="1" spc="-20" dirty="0"/>
                        <a:t> </a:t>
                      </a:r>
                      <a:r>
                        <a:rPr sz="800" b="1" dirty="0"/>
                        <a:t>reported);</a:t>
                      </a: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3: Discussion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management </a:t>
                      </a:r>
                      <a:r>
                        <a:rPr sz="800" b="1" spc="5" dirty="0"/>
                        <a:t>or </a:t>
                      </a:r>
                      <a:r>
                        <a:rPr sz="800" b="1" spc="-5" dirty="0"/>
                        <a:t>test</a:t>
                      </a:r>
                      <a:r>
                        <a:rPr sz="800" b="1" spc="-40" dirty="0"/>
                        <a:t> </a:t>
                      </a:r>
                      <a:r>
                        <a:rPr sz="800" b="1" spc="-5" dirty="0"/>
                        <a:t>interpretation</a:t>
                      </a:r>
                      <a:endParaRPr sz="800" b="1" dirty="0"/>
                    </a:p>
                    <a:p>
                      <a:pPr marL="198120" marR="925830" indent="-113030">
                        <a:lnSpc>
                          <a:spcPct val="102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98120" algn="l"/>
                        </a:tabLst>
                      </a:pPr>
                      <a:r>
                        <a:rPr sz="800" b="1" spc="-5" dirty="0"/>
                        <a:t>Discussion </a:t>
                      </a:r>
                      <a:r>
                        <a:rPr sz="800" b="1" dirty="0"/>
                        <a:t>of </a:t>
                      </a:r>
                      <a:r>
                        <a:rPr sz="800" b="1" spc="-5" dirty="0"/>
                        <a:t>management </a:t>
                      </a:r>
                      <a:r>
                        <a:rPr sz="800" b="1" dirty="0"/>
                        <a:t>or </a:t>
                      </a:r>
                      <a:r>
                        <a:rPr sz="800" b="1" spc="-5" dirty="0"/>
                        <a:t>test interpretation with external physician/other qualified health care  professional\appropriate source </a:t>
                      </a:r>
                      <a:r>
                        <a:rPr sz="700" b="1" dirty="0"/>
                        <a:t>(not </a:t>
                      </a:r>
                      <a:r>
                        <a:rPr sz="700" b="1" spc="-5" dirty="0"/>
                        <a:t>separately</a:t>
                      </a:r>
                      <a:r>
                        <a:rPr lang="en-US" sz="700" b="1" spc="-5" dirty="0"/>
                        <a:t> </a:t>
                      </a:r>
                      <a:r>
                        <a:rPr sz="700" b="1" spc="-5" dirty="0"/>
                        <a:t>reported)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84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544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dirty="0"/>
                        <a:t>Moderate risk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morbidity </a:t>
                      </a:r>
                      <a:r>
                        <a:rPr sz="800" b="1" dirty="0"/>
                        <a:t>from </a:t>
                      </a:r>
                      <a:r>
                        <a:rPr sz="800" b="1" spc="-5" dirty="0"/>
                        <a:t>additional </a:t>
                      </a:r>
                      <a:r>
                        <a:rPr sz="800" b="1" dirty="0"/>
                        <a:t>diagnostic</a:t>
                      </a:r>
                      <a:r>
                        <a:rPr lang="en-US" sz="800" b="1" dirty="0"/>
                        <a:t> </a:t>
                      </a:r>
                      <a:r>
                        <a:rPr sz="800" b="1" dirty="0"/>
                        <a:t>testing </a:t>
                      </a:r>
                      <a:r>
                        <a:rPr sz="800" b="1" spc="5" dirty="0"/>
                        <a:t>or  </a:t>
                      </a:r>
                      <a:r>
                        <a:rPr sz="800" b="1" dirty="0"/>
                        <a:t>treatment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0" b="1" dirty="0"/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800" b="1" dirty="0"/>
                        <a:t>Examples</a:t>
                      </a:r>
                      <a:r>
                        <a:rPr sz="800" b="1" spc="-25" dirty="0"/>
                        <a:t> </a:t>
                      </a:r>
                      <a:r>
                        <a:rPr sz="800" b="1" spc="-5" dirty="0"/>
                        <a:t>only:</a:t>
                      </a:r>
                      <a:endParaRPr sz="800" b="1" dirty="0"/>
                    </a:p>
                    <a:p>
                      <a:pPr marL="286385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spc="-5" dirty="0"/>
                        <a:t>Prescription drug</a:t>
                      </a:r>
                      <a:r>
                        <a:rPr sz="800" b="1" spc="-20" dirty="0"/>
                        <a:t> </a:t>
                      </a:r>
                      <a:r>
                        <a:rPr sz="800" b="1" spc="-5" dirty="0"/>
                        <a:t>management</a:t>
                      </a:r>
                      <a:endParaRPr sz="800" b="1" dirty="0"/>
                    </a:p>
                    <a:p>
                      <a:pPr marL="286385" marR="502920" indent="-228600">
                        <a:lnSpc>
                          <a:spcPct val="102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dirty="0"/>
                        <a:t>Decision </a:t>
                      </a:r>
                      <a:r>
                        <a:rPr sz="800" b="1" spc="-5" dirty="0"/>
                        <a:t>regarding minor surgery with identified patient </a:t>
                      </a:r>
                      <a:r>
                        <a:rPr sz="800" b="1" spc="-15" dirty="0"/>
                        <a:t>or  </a:t>
                      </a:r>
                      <a:r>
                        <a:rPr sz="800" b="1" dirty="0"/>
                        <a:t>procedure </a:t>
                      </a:r>
                      <a:r>
                        <a:rPr sz="800" b="1" spc="-5" dirty="0"/>
                        <a:t>risk factors</a:t>
                      </a:r>
                      <a:endParaRPr sz="800" b="1" dirty="0"/>
                    </a:p>
                    <a:p>
                      <a:pPr marL="286385" marR="440690" indent="-228600">
                        <a:lnSpc>
                          <a:spcPct val="102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dirty="0"/>
                        <a:t>Decision </a:t>
                      </a:r>
                      <a:r>
                        <a:rPr sz="800" b="1" spc="-5" dirty="0"/>
                        <a:t>regarding elective major surgery without identified  </a:t>
                      </a:r>
                      <a:r>
                        <a:rPr sz="800" b="1" dirty="0"/>
                        <a:t>patient or </a:t>
                      </a:r>
                      <a:r>
                        <a:rPr sz="800" b="1" spc="-5" dirty="0"/>
                        <a:t>procedure </a:t>
                      </a:r>
                      <a:r>
                        <a:rPr sz="800" b="1" dirty="0"/>
                        <a:t>risk</a:t>
                      </a:r>
                      <a:r>
                        <a:rPr sz="800" b="1" spc="-45" dirty="0"/>
                        <a:t> </a:t>
                      </a:r>
                      <a:r>
                        <a:rPr sz="800" b="1" spc="-5" dirty="0"/>
                        <a:t>factors</a:t>
                      </a:r>
                      <a:endParaRPr sz="800" b="1" dirty="0"/>
                    </a:p>
                    <a:p>
                      <a:pPr marL="286385" marR="118745" indent="-228600">
                        <a:lnSpc>
                          <a:spcPct val="102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spc="-5" dirty="0"/>
                        <a:t>Diagnosis </a:t>
                      </a:r>
                      <a:r>
                        <a:rPr sz="800" b="1" dirty="0"/>
                        <a:t>or </a:t>
                      </a:r>
                      <a:r>
                        <a:rPr sz="800" b="1" spc="-5" dirty="0"/>
                        <a:t>treatment significantly limited </a:t>
                      </a:r>
                      <a:r>
                        <a:rPr sz="800" b="1" dirty="0"/>
                        <a:t>by </a:t>
                      </a:r>
                      <a:r>
                        <a:rPr sz="800" b="1" spc="-5" dirty="0"/>
                        <a:t>social determinants  </a:t>
                      </a:r>
                      <a:r>
                        <a:rPr sz="800" b="1" dirty="0"/>
                        <a:t>of</a:t>
                      </a:r>
                      <a:r>
                        <a:rPr sz="800" b="1" spc="10" dirty="0"/>
                        <a:t> </a:t>
                      </a:r>
                      <a:r>
                        <a:rPr sz="800" b="1" spc="-5" dirty="0"/>
                        <a:t>health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6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5258"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spc="-10" dirty="0"/>
                        <a:t>99205</a:t>
                      </a:r>
                      <a:endParaRPr sz="800" b="1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-10" dirty="0"/>
                        <a:t>99215</a:t>
                      </a:r>
                      <a:endParaRPr sz="800" b="1">
                        <a:latin typeface="Calibri"/>
                        <a:cs typeface="Calibri"/>
                      </a:endParaRPr>
                    </a:p>
                  </a:txBody>
                  <a:tcPr marL="0" marR="0" marT="26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dirty="0"/>
                        <a:t>High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6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dirty="0"/>
                        <a:t>High</a:t>
                      </a:r>
                      <a:endParaRPr sz="800" b="1"/>
                    </a:p>
                    <a:p>
                      <a:pPr marL="154940" marR="269875" indent="-88900">
                        <a:lnSpc>
                          <a:spcPct val="102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155575" algn="l"/>
                        </a:tabLst>
                      </a:pPr>
                      <a:r>
                        <a:rPr sz="800" b="1" dirty="0"/>
                        <a:t>1 or more </a:t>
                      </a:r>
                      <a:r>
                        <a:rPr sz="800" b="1" spc="-5" dirty="0"/>
                        <a:t>chronic illnesses with severe exacerbation,  progression, </a:t>
                      </a:r>
                      <a:r>
                        <a:rPr sz="800" b="1" dirty="0"/>
                        <a:t>or </a:t>
                      </a:r>
                      <a:r>
                        <a:rPr sz="800" b="1" spc="-10" dirty="0"/>
                        <a:t>side </a:t>
                      </a:r>
                      <a:r>
                        <a:rPr sz="800" b="1" spc="-5" dirty="0"/>
                        <a:t>effects </a:t>
                      </a:r>
                      <a:r>
                        <a:rPr sz="800" b="1" dirty="0"/>
                        <a:t>of</a:t>
                      </a:r>
                      <a:r>
                        <a:rPr sz="800" b="1" spc="15" dirty="0"/>
                        <a:t> </a:t>
                      </a:r>
                      <a:r>
                        <a:rPr sz="800" b="1" spc="-5" dirty="0"/>
                        <a:t>treatment;</a:t>
                      </a:r>
                      <a:endParaRPr sz="800" b="1"/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/>
                    </a:p>
                    <a:p>
                      <a:pPr marL="154940" marR="121920" indent="-100965">
                        <a:lnSpc>
                          <a:spcPct val="102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155575" algn="l"/>
                        </a:tabLst>
                      </a:pPr>
                      <a:r>
                        <a:rPr sz="800" b="1" dirty="0"/>
                        <a:t>1 acute or </a:t>
                      </a:r>
                      <a:r>
                        <a:rPr sz="800" b="1" spc="-5" dirty="0"/>
                        <a:t>chronic illness </a:t>
                      </a:r>
                      <a:r>
                        <a:rPr sz="800" b="1" spc="-15" dirty="0"/>
                        <a:t>or </a:t>
                      </a:r>
                      <a:r>
                        <a:rPr sz="800" b="1" spc="-5" dirty="0"/>
                        <a:t>injury that poses </a:t>
                      </a:r>
                      <a:r>
                        <a:rPr sz="800" b="1" dirty="0"/>
                        <a:t>a </a:t>
                      </a:r>
                      <a:r>
                        <a:rPr sz="800" b="1" spc="-5" dirty="0"/>
                        <a:t>threat </a:t>
                      </a:r>
                      <a:r>
                        <a:rPr sz="800" b="1" dirty="0"/>
                        <a:t>to  </a:t>
                      </a:r>
                      <a:r>
                        <a:rPr sz="800" b="1" spc="5" dirty="0"/>
                        <a:t>life </a:t>
                      </a:r>
                      <a:r>
                        <a:rPr sz="800" b="1" spc="-15" dirty="0"/>
                        <a:t>or </a:t>
                      </a:r>
                      <a:r>
                        <a:rPr sz="800" b="1" spc="-5" dirty="0"/>
                        <a:t>bodily</a:t>
                      </a:r>
                      <a:r>
                        <a:rPr sz="800" b="1" dirty="0"/>
                        <a:t> </a:t>
                      </a:r>
                      <a:r>
                        <a:rPr sz="800" b="1" spc="-5" dirty="0"/>
                        <a:t>function</a:t>
                      </a:r>
                      <a:endParaRPr sz="800" b="1">
                        <a:latin typeface="Calibri"/>
                        <a:cs typeface="Calibri"/>
                      </a:endParaRPr>
                    </a:p>
                  </a:txBody>
                  <a:tcPr marL="0" marR="0" marT="26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dirty="0"/>
                        <a:t>Extensive</a:t>
                      </a:r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/>
                        <a:t>(Must </a:t>
                      </a:r>
                      <a:r>
                        <a:rPr sz="800" b="1" spc="-5" dirty="0"/>
                        <a:t>meet </a:t>
                      </a:r>
                      <a:r>
                        <a:rPr sz="800" b="1" dirty="0"/>
                        <a:t>the </a:t>
                      </a:r>
                      <a:r>
                        <a:rPr sz="800" b="1" spc="-5" dirty="0"/>
                        <a:t>requirements </a:t>
                      </a:r>
                      <a:r>
                        <a:rPr sz="800" b="1" spc="5" dirty="0"/>
                        <a:t>of at </a:t>
                      </a:r>
                      <a:r>
                        <a:rPr sz="800" b="1" spc="-5" dirty="0"/>
                        <a:t>least </a:t>
                      </a:r>
                      <a:r>
                        <a:rPr sz="800" b="1" u="sng" dirty="0"/>
                        <a:t>2 </a:t>
                      </a:r>
                      <a:r>
                        <a:rPr sz="800" b="1" u="sng" spc="5" dirty="0"/>
                        <a:t>out </a:t>
                      </a:r>
                      <a:r>
                        <a:rPr sz="800" b="1" u="sng" spc="-5" dirty="0"/>
                        <a:t>of </a:t>
                      </a:r>
                      <a:r>
                        <a:rPr sz="800" b="1" u="sng" dirty="0"/>
                        <a:t>3</a:t>
                      </a:r>
                      <a:r>
                        <a:rPr lang="en-US" sz="800" b="1" u="sng" dirty="0"/>
                        <a:t> </a:t>
                      </a:r>
                      <a:r>
                        <a:rPr sz="800" b="1" u="sng" spc="-140" dirty="0"/>
                        <a:t> </a:t>
                      </a:r>
                      <a:r>
                        <a:rPr sz="800" b="1" u="sng" spc="-5" dirty="0"/>
                        <a:t>categories</a:t>
                      </a:r>
                      <a:r>
                        <a:rPr sz="800" b="1" spc="-5" dirty="0"/>
                        <a:t>)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1: Tests, documents, </a:t>
                      </a:r>
                      <a:r>
                        <a:rPr sz="800" b="1" spc="5" dirty="0"/>
                        <a:t>or </a:t>
                      </a:r>
                      <a:r>
                        <a:rPr sz="800" b="1" spc="-5" dirty="0"/>
                        <a:t>independent</a:t>
                      </a:r>
                      <a:r>
                        <a:rPr sz="800" b="1" spc="-40" dirty="0"/>
                        <a:t> </a:t>
                      </a:r>
                      <a:r>
                        <a:rPr sz="800" b="1" spc="-5" dirty="0"/>
                        <a:t>historian(s)</a:t>
                      </a:r>
                      <a:endParaRPr sz="800" b="1" dirty="0"/>
                    </a:p>
                    <a:p>
                      <a:pPr marL="283210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83210" algn="l"/>
                          <a:tab pos="283845" algn="l"/>
                        </a:tabLst>
                      </a:pPr>
                      <a:r>
                        <a:rPr sz="800" b="1" dirty="0"/>
                        <a:t>Any </a:t>
                      </a:r>
                      <a:r>
                        <a:rPr sz="800" b="1" spc="-5" dirty="0"/>
                        <a:t>combination </a:t>
                      </a:r>
                      <a:r>
                        <a:rPr sz="800" b="1" spc="5" dirty="0"/>
                        <a:t>of </a:t>
                      </a:r>
                      <a:r>
                        <a:rPr sz="800" b="1" dirty="0"/>
                        <a:t>3 from </a:t>
                      </a:r>
                      <a:r>
                        <a:rPr sz="800" b="1" spc="10" dirty="0"/>
                        <a:t>the</a:t>
                      </a:r>
                      <a:r>
                        <a:rPr sz="800" b="1" spc="-85" dirty="0"/>
                        <a:t> </a:t>
                      </a:r>
                      <a:r>
                        <a:rPr sz="800" b="1" spc="-5" dirty="0"/>
                        <a:t>following:</a:t>
                      </a:r>
                      <a:endParaRPr sz="800" b="1" dirty="0"/>
                    </a:p>
                    <a:p>
                      <a:pPr marL="508634" lvl="1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08634" algn="l"/>
                          <a:tab pos="509270" algn="l"/>
                        </a:tabLst>
                      </a:pPr>
                      <a:r>
                        <a:rPr sz="800" b="1" dirty="0"/>
                        <a:t>Review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10" dirty="0"/>
                        <a:t>prior </a:t>
                      </a:r>
                      <a:r>
                        <a:rPr sz="800" b="1" spc="-5" dirty="0"/>
                        <a:t>external note(s) </a:t>
                      </a:r>
                      <a:r>
                        <a:rPr sz="800" b="1" spc="-10" dirty="0"/>
                        <a:t>from </a:t>
                      </a:r>
                      <a:r>
                        <a:rPr sz="800" b="1" spc="-5" dirty="0"/>
                        <a:t>each unique</a:t>
                      </a:r>
                      <a:r>
                        <a:rPr sz="800" b="1" spc="85" dirty="0"/>
                        <a:t> </a:t>
                      </a:r>
                      <a:r>
                        <a:rPr sz="800" b="1" spc="-5" dirty="0"/>
                        <a:t>source*;</a:t>
                      </a:r>
                      <a:endParaRPr sz="800" b="1" dirty="0"/>
                    </a:p>
                    <a:p>
                      <a:pPr marL="508634" lvl="1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08634" algn="l"/>
                          <a:tab pos="509270" algn="l"/>
                        </a:tabLst>
                      </a:pPr>
                      <a:r>
                        <a:rPr sz="800" b="1" dirty="0"/>
                        <a:t>Review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10" dirty="0"/>
                        <a:t>the </a:t>
                      </a:r>
                      <a:r>
                        <a:rPr sz="800" b="1" spc="-5" dirty="0"/>
                        <a:t>result(s) </a:t>
                      </a:r>
                      <a:r>
                        <a:rPr sz="800" b="1" spc="-15" dirty="0"/>
                        <a:t>of </a:t>
                      </a:r>
                      <a:r>
                        <a:rPr sz="800" b="1" dirty="0"/>
                        <a:t>each </a:t>
                      </a:r>
                      <a:r>
                        <a:rPr sz="800" b="1" spc="-5" dirty="0"/>
                        <a:t>unique</a:t>
                      </a:r>
                      <a:r>
                        <a:rPr sz="800" b="1" spc="70" dirty="0"/>
                        <a:t> </a:t>
                      </a:r>
                      <a:r>
                        <a:rPr sz="800" b="1" spc="-10" dirty="0"/>
                        <a:t>test*;</a:t>
                      </a:r>
                      <a:endParaRPr sz="800" b="1" dirty="0"/>
                    </a:p>
                    <a:p>
                      <a:pPr marL="508634" lvl="1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508634" algn="l"/>
                          <a:tab pos="509270" algn="l"/>
                        </a:tabLst>
                      </a:pPr>
                      <a:r>
                        <a:rPr sz="800" b="1" spc="-5" dirty="0"/>
                        <a:t>Ordering </a:t>
                      </a:r>
                      <a:r>
                        <a:rPr sz="800" b="1" spc="-15" dirty="0"/>
                        <a:t>of </a:t>
                      </a:r>
                      <a:r>
                        <a:rPr sz="800" b="1" spc="-5" dirty="0"/>
                        <a:t>each unique</a:t>
                      </a:r>
                      <a:r>
                        <a:rPr sz="800" b="1" spc="50" dirty="0"/>
                        <a:t> </a:t>
                      </a:r>
                      <a:r>
                        <a:rPr sz="800" b="1" spc="-10" dirty="0"/>
                        <a:t>test*;</a:t>
                      </a:r>
                      <a:endParaRPr sz="800" b="1" dirty="0"/>
                    </a:p>
                    <a:p>
                      <a:pPr marL="508634" lvl="1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508634" algn="l"/>
                          <a:tab pos="509270" algn="l"/>
                        </a:tabLst>
                      </a:pPr>
                      <a:r>
                        <a:rPr sz="800" b="1" spc="-5" dirty="0"/>
                        <a:t>Assessment requiring </a:t>
                      </a:r>
                      <a:r>
                        <a:rPr sz="800" b="1" dirty="0"/>
                        <a:t>an </a:t>
                      </a:r>
                      <a:r>
                        <a:rPr sz="800" b="1" spc="-5" dirty="0"/>
                        <a:t>independent</a:t>
                      </a:r>
                      <a:r>
                        <a:rPr sz="800" b="1" spc="10" dirty="0"/>
                        <a:t> </a:t>
                      </a:r>
                      <a:r>
                        <a:rPr sz="800" b="1" spc="-5" dirty="0"/>
                        <a:t>historian(s)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2: Independent interpretation </a:t>
                      </a:r>
                      <a:r>
                        <a:rPr sz="800" b="1" spc="5" dirty="0"/>
                        <a:t>of</a:t>
                      </a:r>
                      <a:r>
                        <a:rPr sz="800" b="1" spc="-50" dirty="0"/>
                        <a:t> </a:t>
                      </a:r>
                      <a:r>
                        <a:rPr sz="800" b="1" dirty="0"/>
                        <a:t>tests</a:t>
                      </a:r>
                    </a:p>
                    <a:p>
                      <a:pPr marL="283210" marR="219710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Symbol"/>
                        <a:buChar char=""/>
                        <a:tabLst>
                          <a:tab pos="283210" algn="l"/>
                          <a:tab pos="283845" algn="l"/>
                        </a:tabLst>
                      </a:pPr>
                      <a:r>
                        <a:rPr sz="800" b="1" dirty="0"/>
                        <a:t>Independent </a:t>
                      </a:r>
                      <a:r>
                        <a:rPr sz="800" b="1" spc="-5" dirty="0"/>
                        <a:t>interpretation </a:t>
                      </a:r>
                      <a:r>
                        <a:rPr sz="800" b="1" spc="5" dirty="0"/>
                        <a:t>of </a:t>
                      </a:r>
                      <a:r>
                        <a:rPr sz="800" b="1" dirty="0"/>
                        <a:t>a </a:t>
                      </a:r>
                      <a:r>
                        <a:rPr sz="800" b="1" spc="-5" dirty="0"/>
                        <a:t>test performed </a:t>
                      </a:r>
                      <a:r>
                        <a:rPr sz="800" b="1" spc="5" dirty="0"/>
                        <a:t>by </a:t>
                      </a:r>
                      <a:r>
                        <a:rPr sz="800" b="1" spc="-5" dirty="0"/>
                        <a:t>another physician/other qualified health </a:t>
                      </a:r>
                      <a:r>
                        <a:rPr sz="800" b="1" spc="5" dirty="0"/>
                        <a:t>care </a:t>
                      </a:r>
                      <a:r>
                        <a:rPr sz="800" b="1" dirty="0"/>
                        <a:t>professional  (not separately</a:t>
                      </a:r>
                      <a:r>
                        <a:rPr sz="800" b="1" spc="-15" dirty="0"/>
                        <a:t> </a:t>
                      </a:r>
                      <a:r>
                        <a:rPr sz="800" b="1" spc="-5" dirty="0"/>
                        <a:t>reported);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spc="10" dirty="0"/>
                        <a:t>or</a:t>
                      </a:r>
                      <a:endParaRPr sz="800" b="1" dirty="0"/>
                    </a:p>
                    <a:p>
                      <a:pPr marL="5461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800" b="1" dirty="0"/>
                        <a:t>Category </a:t>
                      </a:r>
                      <a:r>
                        <a:rPr sz="800" b="1" spc="-5" dirty="0"/>
                        <a:t>3: Discussion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management </a:t>
                      </a:r>
                      <a:r>
                        <a:rPr sz="800" b="1" spc="5" dirty="0"/>
                        <a:t>or </a:t>
                      </a:r>
                      <a:r>
                        <a:rPr sz="800" b="1" spc="-5" dirty="0"/>
                        <a:t>test</a:t>
                      </a:r>
                      <a:r>
                        <a:rPr sz="800" b="1" spc="-40" dirty="0"/>
                        <a:t> </a:t>
                      </a:r>
                      <a:r>
                        <a:rPr sz="800" b="1" spc="-5" dirty="0"/>
                        <a:t>interpretation</a:t>
                      </a:r>
                      <a:endParaRPr sz="800" b="1" dirty="0"/>
                    </a:p>
                    <a:p>
                      <a:pPr marL="198120" marR="925830" indent="-143510">
                        <a:lnSpc>
                          <a:spcPct val="102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198120" algn="l"/>
                        </a:tabLst>
                      </a:pPr>
                      <a:r>
                        <a:rPr sz="800" b="1" spc="-5" dirty="0"/>
                        <a:t>Discussion </a:t>
                      </a:r>
                      <a:r>
                        <a:rPr sz="800" b="1" dirty="0"/>
                        <a:t>of </a:t>
                      </a:r>
                      <a:r>
                        <a:rPr sz="800" b="1" spc="-5" dirty="0"/>
                        <a:t>management </a:t>
                      </a:r>
                      <a:r>
                        <a:rPr sz="800" b="1" dirty="0"/>
                        <a:t>or </a:t>
                      </a:r>
                      <a:r>
                        <a:rPr sz="800" b="1" spc="-5" dirty="0"/>
                        <a:t>test interpretation with external physician/other qualified health care  professional/appropriate source </a:t>
                      </a:r>
                      <a:r>
                        <a:rPr sz="700" b="1" dirty="0"/>
                        <a:t>(not </a:t>
                      </a:r>
                      <a:r>
                        <a:rPr sz="700" b="1" spc="-5" dirty="0"/>
                        <a:t>separately</a:t>
                      </a:r>
                      <a:r>
                        <a:rPr lang="en-US" sz="700" b="1" spc="-5" dirty="0"/>
                        <a:t> </a:t>
                      </a:r>
                      <a:r>
                        <a:rPr sz="700" b="1" spc="-5" dirty="0"/>
                        <a:t> reported)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6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800" b="1" dirty="0"/>
                        <a:t>High risk </a:t>
                      </a:r>
                      <a:r>
                        <a:rPr sz="800" b="1" spc="5" dirty="0"/>
                        <a:t>of </a:t>
                      </a:r>
                      <a:r>
                        <a:rPr sz="800" b="1" spc="-5" dirty="0"/>
                        <a:t>morbidity from additional diagnostic testing </a:t>
                      </a:r>
                      <a:r>
                        <a:rPr sz="800" b="1" spc="5" dirty="0"/>
                        <a:t>or</a:t>
                      </a:r>
                      <a:r>
                        <a:rPr sz="800" b="1" spc="-35" dirty="0"/>
                        <a:t> </a:t>
                      </a:r>
                      <a:r>
                        <a:rPr sz="800" b="1" dirty="0"/>
                        <a:t>treatment</a:t>
                      </a:r>
                    </a:p>
                    <a:p>
                      <a:pPr marL="334005" lvl="1">
                        <a:lnSpc>
                          <a:spcPct val="100000"/>
                        </a:lnSpc>
                      </a:pPr>
                      <a:r>
                        <a:rPr sz="800" b="1" u="sng" dirty="0"/>
                        <a:t>Examples</a:t>
                      </a:r>
                      <a:r>
                        <a:rPr sz="800" b="1" u="sng" spc="-25" dirty="0"/>
                        <a:t> </a:t>
                      </a:r>
                      <a:r>
                        <a:rPr sz="800" b="1" u="sng" spc="-5" dirty="0"/>
                        <a:t>only:</a:t>
                      </a:r>
                      <a:endParaRPr sz="800" b="1" u="sng" dirty="0"/>
                    </a:p>
                    <a:p>
                      <a:pPr marL="286385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dirty="0"/>
                        <a:t>Drug </a:t>
                      </a:r>
                      <a:r>
                        <a:rPr sz="800" b="1" spc="-5" dirty="0"/>
                        <a:t>therapy requiring intensive monitoring </a:t>
                      </a:r>
                      <a:r>
                        <a:rPr sz="800" b="1" dirty="0"/>
                        <a:t>for</a:t>
                      </a:r>
                      <a:r>
                        <a:rPr sz="800" b="1" spc="-20" dirty="0"/>
                        <a:t> </a:t>
                      </a:r>
                      <a:r>
                        <a:rPr sz="800" b="1" spc="-5" dirty="0"/>
                        <a:t>toxicity</a:t>
                      </a:r>
                      <a:endParaRPr sz="800" b="1" dirty="0"/>
                    </a:p>
                    <a:p>
                      <a:pPr marL="286385" marR="76200" indent="-228600">
                        <a:lnSpc>
                          <a:spcPct val="102000"/>
                        </a:lnSpc>
                        <a:spcBef>
                          <a:spcPts val="45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dirty="0"/>
                        <a:t>Decision </a:t>
                      </a:r>
                      <a:r>
                        <a:rPr sz="800" b="1" spc="-5" dirty="0"/>
                        <a:t>regarding elective major surgery </a:t>
                      </a:r>
                      <a:r>
                        <a:rPr sz="800" b="1" dirty="0"/>
                        <a:t>with </a:t>
                      </a:r>
                      <a:r>
                        <a:rPr sz="800" b="1" spc="-5" dirty="0"/>
                        <a:t>identified patient </a:t>
                      </a:r>
                      <a:r>
                        <a:rPr sz="800" b="1" spc="-15" dirty="0"/>
                        <a:t>or  </a:t>
                      </a:r>
                      <a:r>
                        <a:rPr sz="800" b="1" dirty="0"/>
                        <a:t>procedure </a:t>
                      </a:r>
                      <a:r>
                        <a:rPr sz="800" b="1" spc="-5" dirty="0"/>
                        <a:t>risk factors</a:t>
                      </a:r>
                      <a:endParaRPr sz="800" b="1" dirty="0"/>
                    </a:p>
                    <a:p>
                      <a:pPr marL="286385" indent="-229235">
                        <a:lnSpc>
                          <a:spcPct val="100000"/>
                        </a:lnSpc>
                        <a:spcBef>
                          <a:spcPts val="75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dirty="0"/>
                        <a:t>Decision </a:t>
                      </a:r>
                      <a:r>
                        <a:rPr sz="800" b="1" spc="-5" dirty="0"/>
                        <a:t>regarding emergency major</a:t>
                      </a:r>
                      <a:r>
                        <a:rPr sz="800" b="1" spc="-10" dirty="0"/>
                        <a:t> </a:t>
                      </a:r>
                      <a:r>
                        <a:rPr sz="800" b="1" spc="-5" dirty="0"/>
                        <a:t>surgery</a:t>
                      </a:r>
                      <a:endParaRPr sz="800" b="1" dirty="0"/>
                    </a:p>
                    <a:p>
                      <a:pPr marL="286385" indent="-229235">
                        <a:lnSpc>
                          <a:spcPct val="100000"/>
                        </a:lnSpc>
                        <a:spcBef>
                          <a:spcPts val="70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dirty="0"/>
                        <a:t>Decision </a:t>
                      </a:r>
                      <a:r>
                        <a:rPr sz="800" b="1" spc="-5" dirty="0"/>
                        <a:t>regarding</a:t>
                      </a:r>
                      <a:r>
                        <a:rPr sz="800" b="1" spc="-25" dirty="0"/>
                        <a:t> </a:t>
                      </a:r>
                      <a:r>
                        <a:rPr sz="800" b="1" spc="-5" dirty="0"/>
                        <a:t>hospitalization</a:t>
                      </a:r>
                      <a:endParaRPr sz="800" b="1" dirty="0"/>
                    </a:p>
                    <a:p>
                      <a:pPr marL="286385" marR="151765" indent="-228600">
                        <a:lnSpc>
                          <a:spcPct val="102000"/>
                        </a:lnSpc>
                        <a:spcBef>
                          <a:spcPts val="50"/>
                        </a:spcBef>
                        <a:buFont typeface="Symbol"/>
                        <a:buChar char=""/>
                        <a:tabLst>
                          <a:tab pos="286385" algn="l"/>
                          <a:tab pos="287020" algn="l"/>
                        </a:tabLst>
                      </a:pPr>
                      <a:r>
                        <a:rPr sz="800" b="1" dirty="0"/>
                        <a:t>Decision </a:t>
                      </a:r>
                      <a:r>
                        <a:rPr sz="800" b="1" spc="-10" dirty="0"/>
                        <a:t>not </a:t>
                      </a:r>
                      <a:r>
                        <a:rPr sz="800" b="1" dirty="0"/>
                        <a:t>to </a:t>
                      </a:r>
                      <a:r>
                        <a:rPr sz="800" b="1" spc="-5" dirty="0"/>
                        <a:t>resuscitate </a:t>
                      </a:r>
                      <a:r>
                        <a:rPr sz="800" b="1" dirty="0"/>
                        <a:t>or to </a:t>
                      </a:r>
                      <a:r>
                        <a:rPr sz="800" b="1" spc="-5" dirty="0"/>
                        <a:t>de-escalate care because </a:t>
                      </a:r>
                      <a:r>
                        <a:rPr sz="800" b="1" spc="-15" dirty="0"/>
                        <a:t>of </a:t>
                      </a:r>
                      <a:r>
                        <a:rPr sz="800" b="1" dirty="0"/>
                        <a:t>poor  prognosis</a:t>
                      </a:r>
                      <a:endParaRPr sz="800" b="1" dirty="0">
                        <a:latin typeface="Calibri"/>
                        <a:cs typeface="Calibri"/>
                      </a:endParaRPr>
                    </a:p>
                  </a:txBody>
                  <a:tcPr marL="0" marR="0" marT="2670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Office or Other Outpatient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953000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New Patient (CPT codes 99202-99205)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Is a patient who has not received any professional services from the physician/qualified health care professional or another physician of the exact specialty and </a:t>
            </a:r>
            <a:r>
              <a:rPr lang="en-US" b="1" dirty="0"/>
              <a:t>subspecialty </a:t>
            </a:r>
            <a:r>
              <a:rPr lang="en-US" dirty="0"/>
              <a:t>who belongs to the same group practice within the past three years</a:t>
            </a:r>
          </a:p>
          <a:p>
            <a:pPr lvl="1"/>
            <a:r>
              <a:rPr lang="en-US" b="1" dirty="0"/>
              <a:t>Established patient (CPT codes 99211-9915)</a:t>
            </a:r>
          </a:p>
          <a:p>
            <a:pPr lvl="2"/>
            <a:r>
              <a:rPr lang="en-US" dirty="0"/>
              <a:t>An established patient is defined as a patient who HAS received professional services face to face from the physician of the EXACT same specialty and subspecialty or practice within 3 years.</a:t>
            </a:r>
          </a:p>
        </p:txBody>
      </p:sp>
    </p:spTree>
    <p:extLst>
      <p:ext uri="{BB962C8B-B14F-4D97-AF65-F5344CB8AC3E}">
        <p14:creationId xmlns:p14="http://schemas.microsoft.com/office/powerpoint/2010/main" val="1968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3200" dirty="0"/>
              <a:t>New vs. Established Patient</a:t>
            </a:r>
            <a:br>
              <a:rPr lang="en-US" sz="3200" dirty="0"/>
            </a:br>
            <a:r>
              <a:rPr lang="en-US" sz="3200" dirty="0"/>
              <a:t>Decision Tree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29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Inpatient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Inpatient Hospital Services </a:t>
            </a:r>
          </a:p>
          <a:p>
            <a:pPr lvl="1"/>
            <a:r>
              <a:rPr lang="en-US" dirty="0"/>
              <a:t>Initial Hospital (CPT codes 99221-99223)</a:t>
            </a:r>
          </a:p>
          <a:p>
            <a:pPr lvl="1"/>
            <a:r>
              <a:rPr lang="en-US" dirty="0"/>
              <a:t>Subsequent (CPT codes 99231-99233)</a:t>
            </a:r>
          </a:p>
          <a:p>
            <a:pPr lvl="2"/>
            <a:r>
              <a:rPr lang="en-US" dirty="0"/>
              <a:t>Any service that is provided in the inpatient setting, this would also include partial hospital admissions (behavioral health).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2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algn="ctr"/>
            <a:r>
              <a:rPr lang="en-US" sz="3600" dirty="0"/>
              <a:t>Inpatient Hospital Services Initial – H &amp; P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790873"/>
              </p:ext>
            </p:extLst>
          </p:nvPr>
        </p:nvGraphicFramePr>
        <p:xfrm>
          <a:off x="0" y="1088670"/>
          <a:ext cx="9144000" cy="493113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4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955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Level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Examination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itchFamily="34" charset="0"/>
                          <a:cs typeface="Arial" pitchFamily="34" charset="0"/>
                        </a:rPr>
                        <a:t>Medical Decision Making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4454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99221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30 minutes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200" b="1" dirty="0">
                          <a:latin typeface="Arial" pitchFamily="34" charset="0"/>
                          <a:cs typeface="Arial" pitchFamily="34" charset="0"/>
                        </a:rPr>
                        <a:t>1.92</a:t>
                      </a:r>
                      <a:r>
                        <a:rPr lang="en-US" sz="1200" b="1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1" baseline="0" dirty="0" err="1">
                          <a:latin typeface="Arial" pitchFamily="34" charset="0"/>
                          <a:cs typeface="Arial" pitchFamily="34" charset="0"/>
                        </a:rPr>
                        <a:t>wRVUs</a:t>
                      </a:r>
                      <a:r>
                        <a:rPr lang="en-US" sz="1400" b="1" baseline="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Detailed/Comprehensive </a:t>
                      </a:r>
                    </a:p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HPI:  Ext. (4)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ROS:  Ext (2-9)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PFSH: Pert (1 of 3)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Detailed/Comprehensive</a:t>
                      </a:r>
                    </a:p>
                    <a:p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12 - 17 bullets </a:t>
                      </a:r>
                      <a:r>
                        <a:rPr lang="en-US" sz="1100" b="1" u="sng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from </a:t>
                      </a: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 (or more) body/organ systems OR from single system exam – ‘97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“extended” 2 system OR 5-7** systems – ‘95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Straight Forward /Low (2 of 3)</a:t>
                      </a:r>
                    </a:p>
                    <a:p>
                      <a:pPr lvl="0"/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lvl="0"/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min. #dx &amp; mgt. option(s)</a:t>
                      </a:r>
                    </a:p>
                    <a:p>
                      <a:pPr lvl="0"/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No to min. data to review</a:t>
                      </a:r>
                    </a:p>
                    <a:p>
                      <a:pPr lvl="0"/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min. risk</a:t>
                      </a:r>
                    </a:p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2310">
                <a:tc>
                  <a:txBody>
                    <a:bodyPr/>
                    <a:lstStyle/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99222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50 minutes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2.61 </a:t>
                      </a:r>
                      <a:r>
                        <a:rPr lang="en-US" sz="1100" b="1" dirty="0" err="1">
                          <a:latin typeface="Arial" pitchFamily="34" charset="0"/>
                          <a:cs typeface="Arial" pitchFamily="34" charset="0"/>
                        </a:rPr>
                        <a:t>wRVUs</a:t>
                      </a: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Comprehensive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HPI:  Ext. (4)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ROS:  Comp. (10+)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PFSH: comp. (3 of 3)</a:t>
                      </a:r>
                    </a:p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Comprehensive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18+ bullets(2 each) </a:t>
                      </a:r>
                      <a:r>
                        <a:rPr lang="en-US" sz="1100" b="1" u="sng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from </a:t>
                      </a: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(or more) body/organ systems OR </a:t>
                      </a:r>
                      <a:r>
                        <a:rPr lang="en-US" sz="1100" b="1" u="sng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single system exam – ‘97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or more multi-system OR complete single system  ‘95 systems – ‘95</a:t>
                      </a:r>
                    </a:p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Moderate Complexity (2 of 3)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100" b="1" kern="12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mult. #dx &amp; mgt. options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mod. amt./complex. data to review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mod. risk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816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99223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70 minutes</a:t>
                      </a:r>
                    </a:p>
                    <a:p>
                      <a:r>
                        <a:rPr lang="en-US" sz="1400" b="1" dirty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3.86 </a:t>
                      </a:r>
                      <a:r>
                        <a:rPr lang="en-US" sz="1100" b="1" dirty="0" err="1">
                          <a:latin typeface="Arial" pitchFamily="34" charset="0"/>
                          <a:cs typeface="Arial" pitchFamily="34" charset="0"/>
                        </a:rPr>
                        <a:t>wRVUs</a:t>
                      </a: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Comprehensive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cc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HPI:  Ext. (4)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ROS:  Comp. (10+)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PFSH: comp. (3 of 3)</a:t>
                      </a:r>
                    </a:p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Comprehensive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18+ bullets(2 each) </a:t>
                      </a:r>
                      <a:r>
                        <a:rPr lang="en-US" sz="1100" b="1" u="sng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from </a:t>
                      </a: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 (or more) body/organ systems OR </a:t>
                      </a:r>
                      <a:r>
                        <a:rPr lang="en-US" sz="1100" b="1" u="sng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single system exam – ‘97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 or more multi-system OR complete single system  –‘95 systems – ‘95</a:t>
                      </a:r>
                      <a:endParaRPr lang="en-US" sz="11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High Complexity (2 of 3)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ext. #dx &amp; mgt. options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ext. amt./complex. data to review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high. risk</a:t>
                      </a:r>
                    </a:p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91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anciscan_DarkTemplate_Fu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3969</Words>
  <Application>Microsoft Macintosh PowerPoint</Application>
  <PresentationFormat>On-screen Show (4:3)</PresentationFormat>
  <Paragraphs>544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Estrangelo Edessa</vt:lpstr>
      <vt:lpstr>Symbol</vt:lpstr>
      <vt:lpstr>Times New Roman</vt:lpstr>
      <vt:lpstr>Trebuchet MS</vt:lpstr>
      <vt:lpstr>Wingdings</vt:lpstr>
      <vt:lpstr>Franciscan_DarkTemplate_Full</vt:lpstr>
      <vt:lpstr>The Integrity of Clinical Documentation: A Sticky Matter of Proving Medical Necessity: OB/Gyn </vt:lpstr>
      <vt:lpstr>Evaluation and Management</vt:lpstr>
      <vt:lpstr>Billing your Office Level of Service</vt:lpstr>
      <vt:lpstr>E/M Revisions for 2021: Compared to Other E/M Codes</vt:lpstr>
      <vt:lpstr>PowerPoint Presentation</vt:lpstr>
      <vt:lpstr>Office or Other Outpatient Services</vt:lpstr>
      <vt:lpstr>New vs. Established Patient Decision Tree </vt:lpstr>
      <vt:lpstr>Inpatient Services</vt:lpstr>
      <vt:lpstr>Inpatient Hospital Services Initial – H &amp; P </vt:lpstr>
      <vt:lpstr>Inpatient Hospital Services - Subsequent </vt:lpstr>
      <vt:lpstr>Coding Based on Time </vt:lpstr>
      <vt:lpstr>Time Based Elements</vt:lpstr>
      <vt:lpstr>Billing for preventive services</vt:lpstr>
      <vt:lpstr>Preventive Services </vt:lpstr>
      <vt:lpstr>What’s the difference between the two? </vt:lpstr>
      <vt:lpstr>Example: Medicare Breast and Pelvic Exam G0101</vt:lpstr>
      <vt:lpstr>G0101 cont.</vt:lpstr>
      <vt:lpstr>Billing procedures the same day as a visit:</vt:lpstr>
      <vt:lpstr>Same Day Procedures with an E/M  Modifier 25</vt:lpstr>
      <vt:lpstr>PowerPoint Presentation</vt:lpstr>
      <vt:lpstr>Modifier 25 example</vt:lpstr>
      <vt:lpstr>Modifier 25 example cont’d</vt:lpstr>
      <vt:lpstr>OB/Gyn package billing</vt:lpstr>
      <vt:lpstr>OB/GYN Package Billing </vt:lpstr>
      <vt:lpstr>What’s Included in Antepartum Care? </vt:lpstr>
      <vt:lpstr>Separate Billable Antepartum Services</vt:lpstr>
      <vt:lpstr>Included Delivery Services </vt:lpstr>
      <vt:lpstr>Included Delivery Services Cont’d</vt:lpstr>
      <vt:lpstr>Postpartum Services  </vt:lpstr>
      <vt:lpstr>Related Antepartum Care Services </vt:lpstr>
      <vt:lpstr>Unrelated Antepartum Care Services </vt:lpstr>
      <vt:lpstr>Unrelated Antepartum Care Services </vt:lpstr>
      <vt:lpstr>Covering Physicians </vt:lpstr>
      <vt:lpstr>Covering Physician Situations </vt:lpstr>
      <vt:lpstr>Assistant to Surgery </vt:lpstr>
      <vt:lpstr>Assistant to Surgery </vt:lpstr>
      <vt:lpstr>Assistant to Surgery cont’d </vt:lpstr>
      <vt:lpstr>Assistant to Surgery Cont’d </vt:lpstr>
      <vt:lpstr>Icd 10 coding ob/gyn</vt:lpstr>
      <vt:lpstr>ICD-10-CM Chapter 15  Pregnancy Childbirth and Puerperium Preview </vt:lpstr>
      <vt:lpstr>ICD-10-CM Chapter 15  Pregnancy Childbirth and Puerperium Preview </vt:lpstr>
      <vt:lpstr>ICD-10-CM Chapter 15  Pregnancy Childbirth and Puerperium Preview </vt:lpstr>
      <vt:lpstr>The MEAT of ICD 10 CM</vt:lpstr>
      <vt:lpstr>The MEAT of the Encounter’s Documentation </vt:lpstr>
      <vt:lpstr>Diagnosis Selection Summarized </vt:lpstr>
      <vt:lpstr>Prolonged Services  Without Direct Patient Contact : 99358-99359</vt:lpstr>
      <vt:lpstr>Prolonged Services  Without Direct Patient Contact : 99358-99359</vt:lpstr>
      <vt:lpstr>References </vt:lpstr>
    </vt:vector>
  </TitlesOfParts>
  <Company>Franciscan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Integrity of Clinical Documentation: A Sticky Matter of Proving Medical Necessity: OB/Gyne</dc:title>
  <dc:creator>FAIS</dc:creator>
  <cp:lastModifiedBy>Sattler, Dorinda M</cp:lastModifiedBy>
  <cp:revision>23</cp:revision>
  <cp:lastPrinted>2017-03-01T22:37:01Z</cp:lastPrinted>
  <dcterms:created xsi:type="dcterms:W3CDTF">2017-02-13T17:19:19Z</dcterms:created>
  <dcterms:modified xsi:type="dcterms:W3CDTF">2022-07-15T02:13:27Z</dcterms:modified>
</cp:coreProperties>
</file>