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9"/>
  </p:notesMasterIdLst>
  <p:sldIdLst>
    <p:sldId id="1109" r:id="rId2"/>
    <p:sldId id="260" r:id="rId3"/>
    <p:sldId id="261" r:id="rId4"/>
    <p:sldId id="340" r:id="rId5"/>
    <p:sldId id="341" r:id="rId6"/>
    <p:sldId id="267" r:id="rId7"/>
    <p:sldId id="297" r:id="rId8"/>
    <p:sldId id="1163" r:id="rId9"/>
    <p:sldId id="1164" r:id="rId10"/>
    <p:sldId id="1165" r:id="rId11"/>
    <p:sldId id="1166" r:id="rId12"/>
    <p:sldId id="270" r:id="rId13"/>
    <p:sldId id="1016" r:id="rId14"/>
    <p:sldId id="388" r:id="rId15"/>
    <p:sldId id="1017" r:id="rId16"/>
    <p:sldId id="1065" r:id="rId17"/>
    <p:sldId id="278" r:id="rId18"/>
    <p:sldId id="1152" r:id="rId19"/>
    <p:sldId id="1167" r:id="rId20"/>
    <p:sldId id="1168" r:id="rId21"/>
    <p:sldId id="1169" r:id="rId22"/>
    <p:sldId id="1170" r:id="rId23"/>
    <p:sldId id="1171" r:id="rId24"/>
    <p:sldId id="1172" r:id="rId25"/>
    <p:sldId id="995" r:id="rId26"/>
    <p:sldId id="1125" r:id="rId27"/>
    <p:sldId id="1080" r:id="rId28"/>
    <p:sldId id="310" r:id="rId29"/>
    <p:sldId id="507" r:id="rId30"/>
    <p:sldId id="508" r:id="rId31"/>
    <p:sldId id="339" r:id="rId32"/>
    <p:sldId id="334" r:id="rId33"/>
    <p:sldId id="335" r:id="rId34"/>
    <p:sldId id="336" r:id="rId35"/>
    <p:sldId id="337" r:id="rId36"/>
    <p:sldId id="338" r:id="rId37"/>
    <p:sldId id="304" r:id="rId38"/>
    <p:sldId id="305" r:id="rId39"/>
    <p:sldId id="1173" r:id="rId40"/>
    <p:sldId id="311" r:id="rId41"/>
    <p:sldId id="312" r:id="rId42"/>
    <p:sldId id="483" r:id="rId43"/>
    <p:sldId id="496" r:id="rId44"/>
    <p:sldId id="497" r:id="rId45"/>
    <p:sldId id="316" r:id="rId46"/>
    <p:sldId id="317" r:id="rId47"/>
    <p:sldId id="318" r:id="rId48"/>
    <p:sldId id="320" r:id="rId49"/>
    <p:sldId id="321" r:id="rId50"/>
    <p:sldId id="1174" r:id="rId51"/>
    <p:sldId id="485" r:id="rId52"/>
    <p:sldId id="1147" r:id="rId53"/>
    <p:sldId id="1072" r:id="rId54"/>
    <p:sldId id="1175" r:id="rId55"/>
    <p:sldId id="1176" r:id="rId56"/>
    <p:sldId id="1177" r:id="rId57"/>
    <p:sldId id="330" r:id="rId58"/>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102" d="100"/>
          <a:sy n="102" d="100"/>
        </p:scale>
        <p:origin x="18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9/14/2022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9790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4729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16</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94497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83958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49588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376370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69140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55255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731878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50</a:t>
            </a:fld>
            <a:endParaRPr lang="en-US" altLang="en-US"/>
          </a:p>
        </p:txBody>
      </p:sp>
    </p:spTree>
    <p:extLst>
      <p:ext uri="{BB962C8B-B14F-4D97-AF65-F5344CB8AC3E}">
        <p14:creationId xmlns:p14="http://schemas.microsoft.com/office/powerpoint/2010/main" val="2154683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52</a:t>
            </a:fld>
            <a:endParaRPr lang="en-US" altLang="en-US"/>
          </a:p>
        </p:txBody>
      </p:sp>
    </p:spTree>
    <p:extLst>
      <p:ext uri="{BB962C8B-B14F-4D97-AF65-F5344CB8AC3E}">
        <p14:creationId xmlns:p14="http://schemas.microsoft.com/office/powerpoint/2010/main" val="82247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6323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194033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47582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81187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7224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9/14/2022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9/14/2022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9/14/2022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October 2,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371600" y="6026998"/>
            <a:ext cx="6400800" cy="7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Exodus 14:5-7, 10-14, 21-29</a:t>
            </a:r>
          </a:p>
        </p:txBody>
      </p:sp>
      <p:pic>
        <p:nvPicPr>
          <p:cNvPr id="3" name="Picture 2">
            <a:extLst>
              <a:ext uri="{FF2B5EF4-FFF2-40B4-BE49-F238E27FC236}">
                <a16:creationId xmlns:a16="http://schemas.microsoft.com/office/drawing/2014/main" id="{41EBA974-1082-C55C-0FDF-17700A17B575}"/>
              </a:ext>
            </a:extLst>
          </p:cNvPr>
          <p:cNvPicPr>
            <a:picLocks noChangeAspect="1"/>
          </p:cNvPicPr>
          <p:nvPr/>
        </p:nvPicPr>
        <p:blipFill>
          <a:blip r:embed="rId3"/>
          <a:stretch>
            <a:fillRect/>
          </a:stretch>
        </p:blipFill>
        <p:spPr>
          <a:xfrm>
            <a:off x="2666835" y="1918154"/>
            <a:ext cx="3810330" cy="4048095"/>
          </a:xfrm>
          <a:prstGeom prst="rect">
            <a:avLst/>
          </a:prstGeom>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You Faithful, Raise The Strain—LBW 132</a:t>
            </a:r>
          </a:p>
        </p:txBody>
      </p:sp>
      <p:sp>
        <p:nvSpPr>
          <p:cNvPr id="6" name="TextBox 5">
            <a:extLst>
              <a:ext uri="{FF2B5EF4-FFF2-40B4-BE49-F238E27FC236}">
                <a16:creationId xmlns:a16="http://schemas.microsoft.com/office/drawing/2014/main" id="{D0B328F8-62AF-2D42-A6D0-4D1E83947A47}"/>
              </a:ext>
            </a:extLst>
          </p:cNvPr>
          <p:cNvSpPr txBox="1"/>
          <p:nvPr/>
        </p:nvSpPr>
        <p:spPr>
          <a:xfrm>
            <a:off x="641022" y="1166842"/>
            <a:ext cx="7861955" cy="4524315"/>
          </a:xfrm>
          <a:prstGeom prst="rect">
            <a:avLst/>
          </a:prstGeom>
          <a:noFill/>
        </p:spPr>
        <p:txBody>
          <a:bodyPr wrap="square">
            <a:spAutoFit/>
          </a:bodyPr>
          <a:lstStyle/>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For today among the twelve</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Christ appeared, bestowing</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his deep peace, which evermore</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passes human knowing.</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Neither could the gates of death,</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nor the tomb’s dark portal,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nor the watchers, nor the seal,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hold him as a mortal.</a:t>
            </a:r>
          </a:p>
        </p:txBody>
      </p:sp>
    </p:spTree>
    <p:extLst>
      <p:ext uri="{BB962C8B-B14F-4D97-AF65-F5344CB8AC3E}">
        <p14:creationId xmlns:p14="http://schemas.microsoft.com/office/powerpoint/2010/main" val="138860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You Faithful, Raise The Strain—LBW 132</a:t>
            </a:r>
          </a:p>
        </p:txBody>
      </p:sp>
      <p:sp>
        <p:nvSpPr>
          <p:cNvPr id="6" name="TextBox 5">
            <a:extLst>
              <a:ext uri="{FF2B5EF4-FFF2-40B4-BE49-F238E27FC236}">
                <a16:creationId xmlns:a16="http://schemas.microsoft.com/office/drawing/2014/main" id="{D0B328F8-62AF-2D42-A6D0-4D1E83947A47}"/>
              </a:ext>
            </a:extLst>
          </p:cNvPr>
          <p:cNvSpPr txBox="1"/>
          <p:nvPr/>
        </p:nvSpPr>
        <p:spPr>
          <a:xfrm>
            <a:off x="485480" y="1166842"/>
            <a:ext cx="8173039" cy="4524315"/>
          </a:xfrm>
          <a:prstGeom prst="rect">
            <a:avLst/>
          </a:prstGeom>
          <a:noFill/>
        </p:spPr>
        <p:txBody>
          <a:bodyPr wrap="square">
            <a:spAutoFit/>
          </a:bodyPr>
          <a:lstStyle/>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5	Alleluia! Now we cry</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to our King immortal,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who, triumphant, burst the bars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of the tomb’s dark portal.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Come, you faithful, raise the strain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of triumphant gladness!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God has brought his Israel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into joy from sadness!</a:t>
            </a:r>
          </a:p>
        </p:txBody>
      </p:sp>
    </p:spTree>
    <p:extLst>
      <p:ext uri="{BB962C8B-B14F-4D97-AF65-F5344CB8AC3E}">
        <p14:creationId xmlns:p14="http://schemas.microsoft.com/office/powerpoint/2010/main" val="377038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Saving God, with awesome power, you led your people through the sea and rescued them from those who would harm them. Continue to lead us through our challenges, that we might sing your praises on the other side.</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Exodus, Chapter 14.</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 king of Egypt was told that the people had fled, the minds of Pharaoh and his officials were changed toward the people, and they said, “What have we done, letting Israel leave our service?”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had his chariot made ready, and took his army with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took six hundred picked chariots and all the other chariots of Egypt with officers over all of them.</a:t>
            </a:r>
          </a:p>
        </p:txBody>
      </p:sp>
    </p:spTree>
    <p:extLst>
      <p:ext uri="{BB962C8B-B14F-4D97-AF65-F5344CB8AC3E}">
        <p14:creationId xmlns:p14="http://schemas.microsoft.com/office/powerpoint/2010/main" val="286202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 Pharaoh drew near, the Israelites looked back, and there were the Egyptians advancing on them. In great fear the Israelites cried out to the Lord.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said to Moses, “Was it because there were no graves in Egypt that you have taken us away to die in the wilderness? What have you done to us, bringing us out of Egypt?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Is this not the very thing we told you in Egypt, ‘Let</a:t>
            </a:r>
          </a:p>
        </p:txBody>
      </p:sp>
    </p:spTree>
    <p:extLst>
      <p:ext uri="{BB962C8B-B14F-4D97-AF65-F5344CB8AC3E}">
        <p14:creationId xmlns:p14="http://schemas.microsoft.com/office/powerpoint/2010/main" val="39176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4001095"/>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Darrell Fryman</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a:p>
            <a:pPr marL="800100" lvl="1"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Pastor Doug Jacobs</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Lst>
          </a:blip>
          <a:stretch>
            <a:fillRect/>
          </a:stretch>
        </p:blipFill>
        <p:spPr>
          <a:xfrm>
            <a:off x="-1" y="-1"/>
            <a:ext cx="1576143" cy="1602558"/>
          </a:xfrm>
          <a:prstGeom prst="rect">
            <a:avLst/>
          </a:prstGeom>
        </p:spPr>
      </p:pic>
      <p:pic>
        <p:nvPicPr>
          <p:cNvPr id="7" name="Picture 6">
            <a:extLst>
              <a:ext uri="{FF2B5EF4-FFF2-40B4-BE49-F238E27FC236}">
                <a16:creationId xmlns:a16="http://schemas.microsoft.com/office/drawing/2014/main" id="{6DA2DA60-0B61-96CD-99D2-1F8F16D891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Lst>
          </a:blip>
          <a:stretch>
            <a:fillRect/>
          </a:stretch>
        </p:blipFill>
        <p:spPr>
          <a:xfrm>
            <a:off x="7563450" y="-4482"/>
            <a:ext cx="1580550" cy="1607039"/>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us alone and let us serve the Egyptians’? For it would have been better for us to serve the Egyptians than to die in the wilderness.”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Moses said to the people, “Do not be afraid, stand firm, and see the deliverance that the Lord will accomplish for you today; for the Egyptians whom you see today you shall never see again.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will</a:t>
            </a:r>
          </a:p>
        </p:txBody>
      </p:sp>
    </p:spTree>
    <p:extLst>
      <p:ext uri="{BB962C8B-B14F-4D97-AF65-F5344CB8AC3E}">
        <p14:creationId xmlns:p14="http://schemas.microsoft.com/office/powerpoint/2010/main" val="133898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fight for you, and you have only to keep still.”</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Moses stretched out his hand over the sea. The Lord drove the sea back by a strong east wind all night, and turned the sea into dry land; and the waters were divided.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Israelites went into the sea on dry ground, the waters forming a wall for them on their right and on their left. </a:t>
            </a:r>
          </a:p>
        </p:txBody>
      </p:sp>
    </p:spTree>
    <p:extLst>
      <p:ext uri="{BB962C8B-B14F-4D97-AF65-F5344CB8AC3E}">
        <p14:creationId xmlns:p14="http://schemas.microsoft.com/office/powerpoint/2010/main" val="401223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Egyptians pursued, and went into the sea after them, all of Pharaoh’s horses, chariots, and chariot drivers.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the morning watch the Lord in the pillar of fire and cloud looked down upon the Egyptian army, and threw the Egyptian army into panic.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clogged their chariot wheels so that they turned with difficulty. The Egyptians said, “Let us flee from the Israelites, for the Lord</a:t>
            </a:r>
          </a:p>
        </p:txBody>
      </p:sp>
    </p:spTree>
    <p:extLst>
      <p:ext uri="{BB962C8B-B14F-4D97-AF65-F5344CB8AC3E}">
        <p14:creationId xmlns:p14="http://schemas.microsoft.com/office/powerpoint/2010/main" val="21415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115454" y="970960"/>
            <a:ext cx="890599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is fighting for them against Egypt.”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Lord said to Moses, “Stretch out your hand over the sea, so that the water may come back upon the Egyptians, upon their chariots and chariot drivers.”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Moses stretched out his hand over the sea, and at dawn the sea returned to its normal depth. As the Egyptians fled before it, the Lord tossed the Egyptians into the sea. </a:t>
            </a:r>
          </a:p>
        </p:txBody>
      </p:sp>
    </p:spTree>
    <p:extLst>
      <p:ext uri="{BB962C8B-B14F-4D97-AF65-F5344CB8AC3E}">
        <p14:creationId xmlns:p14="http://schemas.microsoft.com/office/powerpoint/2010/main" val="672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Exodus 14:5-7; 10-14; 21-29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0BB60-4A4F-B89C-0CFD-9A90CDB3649D}"/>
              </a:ext>
            </a:extLst>
          </p:cNvPr>
          <p:cNvSpPr txBox="1"/>
          <p:nvPr/>
        </p:nvSpPr>
        <p:spPr>
          <a:xfrm>
            <a:off x="283970" y="1166842"/>
            <a:ext cx="8576059" cy="4524315"/>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waters returned and covered the chariots and the chariot drivers, the entire army of Pharaoh that had followed them into the sea; not one of them remained.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Israelites walked on dry ground through the sea, the waters forming a wall for them on their right and on their left.</a:t>
            </a:r>
          </a:p>
        </p:txBody>
      </p:sp>
    </p:spTree>
    <p:extLst>
      <p:ext uri="{BB962C8B-B14F-4D97-AF65-F5344CB8AC3E}">
        <p14:creationId xmlns:p14="http://schemas.microsoft.com/office/powerpoint/2010/main" val="424152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Exodus 14:5-7; 10-14; 21-29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480152C2-C8C8-4150-7FF7-E6ED95A374B1}"/>
              </a:ext>
            </a:extLst>
          </p:cNvPr>
          <p:cNvPicPr>
            <a:picLocks noChangeAspect="1"/>
          </p:cNvPicPr>
          <p:nvPr/>
        </p:nvPicPr>
        <p:blipFill>
          <a:blip r:embed="rId3"/>
          <a:stretch>
            <a:fillRect/>
          </a:stretch>
        </p:blipFill>
        <p:spPr>
          <a:xfrm>
            <a:off x="1098222" y="98620"/>
            <a:ext cx="6947555" cy="6050199"/>
          </a:xfrm>
          <a:prstGeom prst="rect">
            <a:avLst/>
          </a:prstGeom>
        </p:spPr>
      </p:pic>
    </p:spTree>
    <p:extLst>
      <p:ext uri="{BB962C8B-B14F-4D97-AF65-F5344CB8AC3E}">
        <p14:creationId xmlns:p14="http://schemas.microsoft.com/office/powerpoint/2010/main" val="11662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God of promise…</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Trusting in your grace and mercy, we lift these prayers to you, in the name of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480152C2-C8C8-4150-7FF7-E6ED95A374B1}"/>
              </a:ext>
            </a:extLst>
          </p:cNvPr>
          <p:cNvPicPr>
            <a:picLocks noChangeAspect="1"/>
          </p:cNvPicPr>
          <p:nvPr/>
        </p:nvPicPr>
        <p:blipFill>
          <a:blip r:embed="rId3"/>
          <a:stretch>
            <a:fillRect/>
          </a:stretch>
        </p:blipFill>
        <p:spPr>
          <a:xfrm>
            <a:off x="1098222" y="98620"/>
            <a:ext cx="6947555" cy="6050199"/>
          </a:xfrm>
          <a:prstGeom prst="rect">
            <a:avLst/>
          </a:prstGeom>
        </p:spPr>
      </p:pic>
    </p:spTree>
    <p:extLst>
      <p:ext uri="{BB962C8B-B14F-4D97-AF65-F5344CB8AC3E}">
        <p14:creationId xmlns:p14="http://schemas.microsoft.com/office/powerpoint/2010/main" val="9889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You have given us all we are and all we have, and still we have not trusted you fully. We have tried to be god in our own lives, hurting ourselves and those around us in our attempts to control. Wash us clean in the waters of your salvation, and bring us back into right relationship with you.</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God’s love has brought us into the life God has promised. Now we join with all God’s children at this table, in remembrance of him who is God’s promise fulfilled. Come and be fed.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of the abundant table, you have refreshed our hearts in this meal with bread for the journey.  Give us your grace on the road that we might serve our neighbors with joy; for the sake of Jesus Christ, our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welcomes you home with open arms, and forgives you all your sin, for the sake of Jesus Christ. By the power of the Holy Spirit, live in the promise of God’s love, freely given.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480152C2-C8C8-4150-7FF7-E6ED95A374B1}"/>
              </a:ext>
            </a:extLst>
          </p:cNvPr>
          <p:cNvPicPr>
            <a:picLocks noChangeAspect="1"/>
          </p:cNvPicPr>
          <p:nvPr/>
        </p:nvPicPr>
        <p:blipFill>
          <a:blip r:embed="rId3"/>
          <a:stretch>
            <a:fillRect/>
          </a:stretch>
        </p:blipFill>
        <p:spPr>
          <a:xfrm>
            <a:off x="1098222" y="98620"/>
            <a:ext cx="6947555" cy="6050199"/>
          </a:xfrm>
          <a:prstGeom prst="rect">
            <a:avLst/>
          </a:prstGeom>
        </p:spPr>
      </p:pic>
    </p:spTree>
    <p:extLst>
      <p:ext uri="{BB962C8B-B14F-4D97-AF65-F5344CB8AC3E}">
        <p14:creationId xmlns:p14="http://schemas.microsoft.com/office/powerpoint/2010/main" val="2715153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gives life to all things and frees us from despair, bless you with truth and peace.  And may the holy Trinity,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one God, guide you always in faith, hope, and love.</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85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“On Our Way Rejoicing”                       ELW 537</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4CECE81A-3B82-5CFE-1731-8F59692328AE}"/>
              </a:ext>
            </a:extLst>
          </p:cNvPr>
          <p:cNvSpPr txBox="1">
            <a:spLocks/>
          </p:cNvSpPr>
          <p:nvPr/>
        </p:nvSpPr>
        <p:spPr bwMode="auto">
          <a:xfrm>
            <a:off x="0" y="138033"/>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dirty="0">
                <a:solidFill>
                  <a:schemeClr val="tx1">
                    <a:lumMod val="85000"/>
                    <a:lumOff val="15000"/>
                  </a:schemeClr>
                </a:solidFill>
                <a:latin typeface="Arial Rounded MT Bold" panose="020F0704030504030204" pitchFamily="34" charset="0"/>
                <a:ea typeface="+mj-ea"/>
                <a:cs typeface="+mj-cs"/>
              </a:rPr>
              <a:t>Sending Song</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9E101C3A-EF80-7526-635E-03C5D1867C86}"/>
              </a:ext>
            </a:extLst>
          </p:cNvPr>
          <p:cNvPicPr>
            <a:picLocks noChangeAspect="1"/>
          </p:cNvPicPr>
          <p:nvPr/>
        </p:nvPicPr>
        <p:blipFill>
          <a:blip r:embed="rId3"/>
          <a:stretch>
            <a:fillRect/>
          </a:stretch>
        </p:blipFill>
        <p:spPr>
          <a:xfrm>
            <a:off x="1114098" y="1043125"/>
            <a:ext cx="6915803" cy="4439260"/>
          </a:xfrm>
          <a:prstGeom prst="rect">
            <a:avLst/>
          </a:prstGeom>
        </p:spPr>
      </p:pic>
    </p:spTree>
    <p:extLst>
      <p:ext uri="{BB962C8B-B14F-4D97-AF65-F5344CB8AC3E}">
        <p14:creationId xmlns:p14="http://schemas.microsoft.com/office/powerpoint/2010/main" val="3778225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“On Our Way Rejoicing”                       ELW 537</a:t>
            </a:r>
          </a:p>
        </p:txBody>
      </p:sp>
      <p:sp>
        <p:nvSpPr>
          <p:cNvPr id="4" name="TextBox 3">
            <a:extLst>
              <a:ext uri="{FF2B5EF4-FFF2-40B4-BE49-F238E27FC236}">
                <a16:creationId xmlns:a16="http://schemas.microsoft.com/office/drawing/2014/main" id="{18A7485C-0D67-6A63-66B3-8B001E58CD88}"/>
              </a:ext>
            </a:extLst>
          </p:cNvPr>
          <p:cNvSpPr txBox="1"/>
          <p:nvPr/>
        </p:nvSpPr>
        <p:spPr>
          <a:xfrm>
            <a:off x="805991" y="1357461"/>
            <a:ext cx="7532017" cy="4524315"/>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On our way rejoicing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gladly let us go.</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Christ our Lord has conquered;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vanquished is the foe.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Christ without, our safety;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Christ within, our joy;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who, if we be faithful,</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can our hope destroy?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“On Our Way Rejoicing”                       ELW 537</a:t>
            </a:r>
          </a:p>
        </p:txBody>
      </p:sp>
      <p:sp>
        <p:nvSpPr>
          <p:cNvPr id="4" name="TextBox 3">
            <a:extLst>
              <a:ext uri="{FF2B5EF4-FFF2-40B4-BE49-F238E27FC236}">
                <a16:creationId xmlns:a16="http://schemas.microsoft.com/office/drawing/2014/main" id="{18A7485C-0D67-6A63-66B3-8B001E58CD88}"/>
              </a:ext>
            </a:extLst>
          </p:cNvPr>
          <p:cNvSpPr txBox="1"/>
          <p:nvPr/>
        </p:nvSpPr>
        <p:spPr>
          <a:xfrm>
            <a:off x="1701538" y="1621411"/>
            <a:ext cx="5740924" cy="3416320"/>
          </a:xfrm>
          <a:prstGeom prst="rect">
            <a:avLst/>
          </a:prstGeom>
          <a:noFill/>
        </p:spPr>
        <p:txBody>
          <a:bodyPr wrap="square">
            <a:spAutoFit/>
          </a:bodyPr>
          <a:lstStyle/>
          <a:p>
            <a:pPr marL="395288" marR="0" indent="-3952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On our way rejoicing;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as we forward move,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hearken to our praises,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 blest God of love!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33560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“On Our Way Rejoicing”                       ELW 537</a:t>
            </a:r>
          </a:p>
        </p:txBody>
      </p:sp>
      <p:sp>
        <p:nvSpPr>
          <p:cNvPr id="4" name="TextBox 3">
            <a:extLst>
              <a:ext uri="{FF2B5EF4-FFF2-40B4-BE49-F238E27FC236}">
                <a16:creationId xmlns:a16="http://schemas.microsoft.com/office/drawing/2014/main" id="{18A7485C-0D67-6A63-66B3-8B001E58CD88}"/>
              </a:ext>
            </a:extLst>
          </p:cNvPr>
          <p:cNvSpPr txBox="1"/>
          <p:nvPr/>
        </p:nvSpPr>
        <p:spPr>
          <a:xfrm>
            <a:off x="1484721" y="1385742"/>
            <a:ext cx="6174557" cy="4524315"/>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Unto God the Father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joyful songs we sing;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unto God the Savior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thankful hearts we bring;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unto God the Spirit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bow we and adore,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on our way rejoicing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now and evermore.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34036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“On Our Way Rejoicing”                       ELW 537</a:t>
            </a:r>
          </a:p>
        </p:txBody>
      </p:sp>
      <p:sp>
        <p:nvSpPr>
          <p:cNvPr id="4" name="TextBox 3">
            <a:extLst>
              <a:ext uri="{FF2B5EF4-FFF2-40B4-BE49-F238E27FC236}">
                <a16:creationId xmlns:a16="http://schemas.microsoft.com/office/drawing/2014/main" id="{18A7485C-0D67-6A63-66B3-8B001E58CD88}"/>
              </a:ext>
            </a:extLst>
          </p:cNvPr>
          <p:cNvSpPr txBox="1"/>
          <p:nvPr/>
        </p:nvSpPr>
        <p:spPr>
          <a:xfrm>
            <a:off x="1701538" y="1621411"/>
            <a:ext cx="5740924" cy="3416320"/>
          </a:xfrm>
          <a:prstGeom prst="rect">
            <a:avLst/>
          </a:prstGeom>
          <a:noFill/>
        </p:spPr>
        <p:txBody>
          <a:bodyPr wrap="square">
            <a:spAutoFit/>
          </a:bodyPr>
          <a:lstStyle/>
          <a:p>
            <a:pPr marL="395288" marR="0" indent="-3952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On our way rejoicing;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as we forward move,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hearken to our praises,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 blest God of love!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88717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165889"/>
            <a:ext cx="9143961" cy="1597488"/>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“Come, Ye Faithful, Raise the Strain”</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132</a:t>
            </a:r>
            <a:endParaRPr lang="en-US" sz="3200" i="1" dirty="0">
              <a:solidFill>
                <a:srgbClr val="C00000"/>
              </a:solidFill>
              <a:latin typeface="Arial Rounded MT Bold" panose="020F0704030504030204" pitchFamily="34" charset="0"/>
              <a:ea typeface="+mn-ea"/>
            </a:endParaRPr>
          </a:p>
        </p:txBody>
      </p:sp>
      <p:pic>
        <p:nvPicPr>
          <p:cNvPr id="3" name="Picture 2">
            <a:extLst>
              <a:ext uri="{FF2B5EF4-FFF2-40B4-BE49-F238E27FC236}">
                <a16:creationId xmlns:a16="http://schemas.microsoft.com/office/drawing/2014/main" id="{674BA3DB-8AE1-B65F-8383-50DEE837733E}"/>
              </a:ext>
            </a:extLst>
          </p:cNvPr>
          <p:cNvPicPr>
            <a:picLocks noChangeAspect="1"/>
          </p:cNvPicPr>
          <p:nvPr/>
        </p:nvPicPr>
        <p:blipFill>
          <a:blip r:embed="rId3"/>
          <a:stretch>
            <a:fillRect/>
          </a:stretch>
        </p:blipFill>
        <p:spPr>
          <a:xfrm>
            <a:off x="2663776" y="1117794"/>
            <a:ext cx="3816427" cy="40480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You Faithful, Raise The Strain—LBW 132</a:t>
            </a:r>
          </a:p>
        </p:txBody>
      </p:sp>
      <p:sp>
        <p:nvSpPr>
          <p:cNvPr id="6" name="TextBox 5">
            <a:extLst>
              <a:ext uri="{FF2B5EF4-FFF2-40B4-BE49-F238E27FC236}">
                <a16:creationId xmlns:a16="http://schemas.microsoft.com/office/drawing/2014/main" id="{D0B328F8-62AF-2D42-A6D0-4D1E83947A47}"/>
              </a:ext>
            </a:extLst>
          </p:cNvPr>
          <p:cNvSpPr txBox="1"/>
          <p:nvPr/>
        </p:nvSpPr>
        <p:spPr>
          <a:xfrm>
            <a:off x="509047" y="1272619"/>
            <a:ext cx="8276734" cy="5078313"/>
          </a:xfrm>
          <a:prstGeom prst="rect">
            <a:avLst/>
          </a:prstGeom>
          <a:noFill/>
        </p:spPr>
        <p:txBody>
          <a:bodyPr wrap="square">
            <a:spAutoFit/>
          </a:bodyPr>
          <a:lstStyle/>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Come, you faithful, raise the strain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of triumphant gladness!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God has brought his Israel</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into joy from sadness,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loosed from Pharaoh’s bitter yoke</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Jacob’s sons and daughters,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led them with unmoistened foot</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through the Red Sea waters.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You Faithful, Raise The Strain—LBW 132</a:t>
            </a:r>
          </a:p>
        </p:txBody>
      </p:sp>
      <p:sp>
        <p:nvSpPr>
          <p:cNvPr id="6" name="TextBox 5">
            <a:extLst>
              <a:ext uri="{FF2B5EF4-FFF2-40B4-BE49-F238E27FC236}">
                <a16:creationId xmlns:a16="http://schemas.microsoft.com/office/drawing/2014/main" id="{D0B328F8-62AF-2D42-A6D0-4D1E83947A47}"/>
              </a:ext>
            </a:extLst>
          </p:cNvPr>
          <p:cNvSpPr txBox="1"/>
          <p:nvPr/>
        </p:nvSpPr>
        <p:spPr>
          <a:xfrm>
            <a:off x="377072" y="1234912"/>
            <a:ext cx="8389856" cy="4524315"/>
          </a:xfrm>
          <a:prstGeom prst="rect">
            <a:avLst/>
          </a:prstGeom>
          <a:noFill/>
        </p:spPr>
        <p:txBody>
          <a:bodyPr wrap="square">
            <a:spAutoFit/>
          </a:bodyPr>
          <a:lstStyle/>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’Tis the spring of souls today:</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Christ has burst his prison,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from three days’ sleep in death</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as a sun has risen;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all the winter of our sins,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long and dark, is flying</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from his light, to whom is </a:t>
            </a:r>
            <a:r>
              <a:rPr lang="en-US" sz="3600" dirty="0" err="1">
                <a:effectLst/>
                <a:latin typeface="Arial Rounded MT Bold" panose="020F0704030504030204" pitchFamily="34" charset="0"/>
                <a:ea typeface="Times New Roman" panose="02020603050405020304" pitchFamily="18" charset="0"/>
              </a:rPr>
              <a:t>giv’n</a:t>
            </a:r>
            <a:endParaRPr lang="en-US" sz="3600" dirty="0">
              <a:effectLst/>
              <a:latin typeface="Arial Rounded MT Bold" panose="020F0704030504030204" pitchFamily="34" charset="0"/>
              <a:ea typeface="Times New Roman" panose="02020603050405020304" pitchFamily="18" charset="0"/>
            </a:endParaRP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laud and praise undying.</a:t>
            </a:r>
          </a:p>
        </p:txBody>
      </p:sp>
    </p:spTree>
    <p:extLst>
      <p:ext uri="{BB962C8B-B14F-4D97-AF65-F5344CB8AC3E}">
        <p14:creationId xmlns:p14="http://schemas.microsoft.com/office/powerpoint/2010/main" val="16616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You Faithful, Raise The Strain—LBW 132</a:t>
            </a:r>
          </a:p>
        </p:txBody>
      </p:sp>
      <p:sp>
        <p:nvSpPr>
          <p:cNvPr id="6" name="TextBox 5">
            <a:extLst>
              <a:ext uri="{FF2B5EF4-FFF2-40B4-BE49-F238E27FC236}">
                <a16:creationId xmlns:a16="http://schemas.microsoft.com/office/drawing/2014/main" id="{D0B328F8-62AF-2D42-A6D0-4D1E83947A47}"/>
              </a:ext>
            </a:extLst>
          </p:cNvPr>
          <p:cNvSpPr txBox="1"/>
          <p:nvPr/>
        </p:nvSpPr>
        <p:spPr>
          <a:xfrm>
            <a:off x="405353" y="1166842"/>
            <a:ext cx="8182466" cy="4524315"/>
          </a:xfrm>
          <a:prstGeom prst="rect">
            <a:avLst/>
          </a:prstGeom>
          <a:noFill/>
        </p:spPr>
        <p:txBody>
          <a:bodyPr wrap="square">
            <a:spAutoFit/>
          </a:bodyPr>
          <a:lstStyle/>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Now the queen of seasons, bright</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with the day of splendor,</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with the royal feast of feasts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comes its joy to render;</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comes to gladden faithful hearts</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which with true affection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welcome in unwearied strain</a:t>
            </a:r>
          </a:p>
          <a:p>
            <a:pPr marL="395288" marR="0" indent="-395288" defTabSz="63436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Jesus’ resurrection!</a:t>
            </a:r>
          </a:p>
        </p:txBody>
      </p:sp>
    </p:spTree>
    <p:extLst>
      <p:ext uri="{BB962C8B-B14F-4D97-AF65-F5344CB8AC3E}">
        <p14:creationId xmlns:p14="http://schemas.microsoft.com/office/powerpoint/2010/main" val="2318801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3982</TotalTime>
  <Words>3578</Words>
  <Application>Microsoft Office PowerPoint</Application>
  <PresentationFormat>On-screen Show (4:3)</PresentationFormat>
  <Paragraphs>307</Paragraphs>
  <Slides>57</Slides>
  <Notes>33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Rounded MT Bold</vt:lpstr>
      <vt:lpstr>Calibri</vt:lpstr>
      <vt:lpstr>Calibri Light</vt:lpstr>
      <vt:lpstr>Symbol</vt:lpstr>
      <vt:lpstr>Times New Roman</vt:lpstr>
      <vt:lpstr>Office Theme</vt:lpstr>
      <vt:lpstr>Trinity Evangelical Lutheran Church October 2,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112</cp:revision>
  <dcterms:created xsi:type="dcterms:W3CDTF">2016-05-14T21:20:37Z</dcterms:created>
  <dcterms:modified xsi:type="dcterms:W3CDTF">2022-09-14T20:08:02Z</dcterms:modified>
</cp:coreProperties>
</file>