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84" r:id="rId4"/>
  </p:sldMasterIdLst>
  <p:notesMasterIdLst>
    <p:notesMasterId r:id="rId35"/>
  </p:notesMasterIdLst>
  <p:handoutMasterIdLst>
    <p:handoutMasterId r:id="rId36"/>
  </p:handoutMasterIdLst>
  <p:sldIdLst>
    <p:sldId id="286" r:id="rId5"/>
    <p:sldId id="272" r:id="rId6"/>
    <p:sldId id="277" r:id="rId7"/>
    <p:sldId id="278" r:id="rId8"/>
    <p:sldId id="279" r:id="rId9"/>
    <p:sldId id="280" r:id="rId10"/>
    <p:sldId id="281" r:id="rId11"/>
    <p:sldId id="282" r:id="rId12"/>
    <p:sldId id="284" r:id="rId13"/>
    <p:sldId id="285" r:id="rId14"/>
    <p:sldId id="283" r:id="rId15"/>
    <p:sldId id="256" r:id="rId16"/>
    <p:sldId id="273" r:id="rId17"/>
    <p:sldId id="257" r:id="rId18"/>
    <p:sldId id="260" r:id="rId19"/>
    <p:sldId id="274" r:id="rId20"/>
    <p:sldId id="275" r:id="rId21"/>
    <p:sldId id="276" r:id="rId22"/>
    <p:sldId id="258" r:id="rId23"/>
    <p:sldId id="261" r:id="rId24"/>
    <p:sldId id="287" r:id="rId25"/>
    <p:sldId id="288" r:id="rId26"/>
    <p:sldId id="263" r:id="rId27"/>
    <p:sldId id="262" r:id="rId28"/>
    <p:sldId id="289" r:id="rId29"/>
    <p:sldId id="291" r:id="rId30"/>
    <p:sldId id="292" r:id="rId31"/>
    <p:sldId id="266" r:id="rId32"/>
    <p:sldId id="259" r:id="rId33"/>
    <p:sldId id="27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2A3527-6285-4A9F-BFA9-4C52F8195869}" v="26" dt="2023-03-01T16:17:47.772"/>
    <p1510:client id="{5F5E8980-8A28-46B6-9F78-A6208C7D4262}" v="2226" dt="2023-03-02T04:38:30.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6357" autoAdjust="0"/>
  </p:normalViewPr>
  <p:slideViewPr>
    <p:cSldViewPr snapToGrid="0">
      <p:cViewPr>
        <p:scale>
          <a:sx n="90" d="100"/>
          <a:sy n="90" d="100"/>
        </p:scale>
        <p:origin x="-18" y="-276"/>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994397-10BE-4D7C-955A-6EBDF52E080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0BA32B5-97FF-4985-9999-45AFF068A8AB}">
      <dgm:prSet/>
      <dgm:spPr/>
      <dgm:t>
        <a:bodyPr/>
        <a:lstStyle/>
        <a:p>
          <a:r>
            <a:rPr lang="en-US"/>
            <a:t>Handbook 44 </a:t>
          </a:r>
          <a:br>
            <a:rPr lang="en-US"/>
          </a:br>
          <a:r>
            <a:rPr lang="en-US"/>
            <a:t>-General Code</a:t>
          </a:r>
          <a:br>
            <a:rPr lang="en-US"/>
          </a:br>
          <a:r>
            <a:rPr lang="en-US"/>
            <a:t>-Section 2.20: Scales </a:t>
          </a:r>
        </a:p>
      </dgm:t>
    </dgm:pt>
    <dgm:pt modelId="{7E3685F3-D292-431E-8CC5-14A4E533BEC1}" type="parTrans" cxnId="{EA77C147-36D2-4297-96CD-D74C600B8D5D}">
      <dgm:prSet/>
      <dgm:spPr/>
      <dgm:t>
        <a:bodyPr/>
        <a:lstStyle/>
        <a:p>
          <a:endParaRPr lang="en-US"/>
        </a:p>
      </dgm:t>
    </dgm:pt>
    <dgm:pt modelId="{47A28C89-47A6-47BE-B8E1-1E27DDC54831}" type="sibTrans" cxnId="{EA77C147-36D2-4297-96CD-D74C600B8D5D}">
      <dgm:prSet/>
      <dgm:spPr/>
      <dgm:t>
        <a:bodyPr/>
        <a:lstStyle/>
        <a:p>
          <a:endParaRPr lang="en-US"/>
        </a:p>
      </dgm:t>
    </dgm:pt>
    <dgm:pt modelId="{7902E88B-D9FB-4F7C-996A-A6D9C8F720EF}">
      <dgm:prSet/>
      <dgm:spPr/>
      <dgm:t>
        <a:bodyPr/>
        <a:lstStyle/>
        <a:p>
          <a:r>
            <a:rPr lang="en-US"/>
            <a:t>EPO 1: Retail Computing Scales</a:t>
          </a:r>
        </a:p>
      </dgm:t>
    </dgm:pt>
    <dgm:pt modelId="{88831F60-9DD1-4F22-B36B-9CCACFA54D1D}" type="parTrans" cxnId="{70200B87-F53E-427F-BF15-A3FC51F5C51E}">
      <dgm:prSet/>
      <dgm:spPr/>
      <dgm:t>
        <a:bodyPr/>
        <a:lstStyle/>
        <a:p>
          <a:endParaRPr lang="en-US"/>
        </a:p>
      </dgm:t>
    </dgm:pt>
    <dgm:pt modelId="{95E4EF90-BC98-4F79-A94A-E77AAB82EAC4}" type="sibTrans" cxnId="{70200B87-F53E-427F-BF15-A3FC51F5C51E}">
      <dgm:prSet/>
      <dgm:spPr/>
      <dgm:t>
        <a:bodyPr/>
        <a:lstStyle/>
        <a:p>
          <a:endParaRPr lang="en-US"/>
        </a:p>
      </dgm:t>
    </dgm:pt>
    <dgm:pt modelId="{25582C0C-9885-4D16-A2FE-262D8B2DDC03}">
      <dgm:prSet/>
      <dgm:spPr/>
      <dgm:t>
        <a:bodyPr/>
        <a:lstStyle/>
        <a:p>
          <a:r>
            <a:rPr lang="en-US"/>
            <a:t>Certificate of Conformance </a:t>
          </a:r>
        </a:p>
      </dgm:t>
    </dgm:pt>
    <dgm:pt modelId="{175172D6-64B1-468B-98E8-6CF9C8F19EE9}" type="parTrans" cxnId="{DE316E3C-1838-47E4-81E7-CB16FEF5B8C3}">
      <dgm:prSet/>
      <dgm:spPr/>
      <dgm:t>
        <a:bodyPr/>
        <a:lstStyle/>
        <a:p>
          <a:endParaRPr lang="en-US"/>
        </a:p>
      </dgm:t>
    </dgm:pt>
    <dgm:pt modelId="{2A194752-106B-4DC9-8C57-67C8C6872FF0}" type="sibTrans" cxnId="{DE316E3C-1838-47E4-81E7-CB16FEF5B8C3}">
      <dgm:prSet/>
      <dgm:spPr/>
      <dgm:t>
        <a:bodyPr/>
        <a:lstStyle/>
        <a:p>
          <a:endParaRPr lang="en-US"/>
        </a:p>
      </dgm:t>
    </dgm:pt>
    <dgm:pt modelId="{C3BF1721-11C6-4AC1-A121-60A491D00D73}">
      <dgm:prSet/>
      <dgm:spPr/>
      <dgm:t>
        <a:bodyPr/>
        <a:lstStyle/>
        <a:p>
          <a:r>
            <a:rPr lang="en-US"/>
            <a:t>30lbs weight kit</a:t>
          </a:r>
        </a:p>
      </dgm:t>
    </dgm:pt>
    <dgm:pt modelId="{6E78B699-2E0F-41EF-A3DE-668097375ADC}" type="parTrans" cxnId="{04F643C2-0AAA-43A4-8680-2E5629B6249F}">
      <dgm:prSet/>
      <dgm:spPr/>
      <dgm:t>
        <a:bodyPr/>
        <a:lstStyle/>
        <a:p>
          <a:endParaRPr lang="en-US"/>
        </a:p>
      </dgm:t>
    </dgm:pt>
    <dgm:pt modelId="{93ADF4F0-10F5-47C1-B7DE-FE2FAE167431}" type="sibTrans" cxnId="{04F643C2-0AAA-43A4-8680-2E5629B6249F}">
      <dgm:prSet/>
      <dgm:spPr/>
      <dgm:t>
        <a:bodyPr/>
        <a:lstStyle/>
        <a:p>
          <a:endParaRPr lang="en-US"/>
        </a:p>
      </dgm:t>
    </dgm:pt>
    <dgm:pt modelId="{1DC1F316-FCB7-4652-8EBC-C4B160CA6FD5}">
      <dgm:prSet/>
      <dgm:spPr/>
      <dgm:t>
        <a:bodyPr/>
        <a:lstStyle/>
        <a:p>
          <a:r>
            <a:rPr lang="en-US" dirty="0"/>
            <a:t>Seals, Approval Stickers</a:t>
          </a:r>
        </a:p>
      </dgm:t>
    </dgm:pt>
    <dgm:pt modelId="{3695206A-A1D1-428A-98C4-1DB848C589E7}" type="parTrans" cxnId="{6E76DA52-FFB4-4260-9B14-D730B57A5134}">
      <dgm:prSet/>
      <dgm:spPr/>
      <dgm:t>
        <a:bodyPr/>
        <a:lstStyle/>
        <a:p>
          <a:endParaRPr lang="en-US"/>
        </a:p>
      </dgm:t>
    </dgm:pt>
    <dgm:pt modelId="{6DD75BF7-5DAD-4DF6-985D-D0B32E421DF8}" type="sibTrans" cxnId="{6E76DA52-FFB4-4260-9B14-D730B57A5134}">
      <dgm:prSet/>
      <dgm:spPr/>
      <dgm:t>
        <a:bodyPr/>
        <a:lstStyle/>
        <a:p>
          <a:endParaRPr lang="en-US"/>
        </a:p>
      </dgm:t>
    </dgm:pt>
    <dgm:pt modelId="{2A0C00F0-33A1-4FA0-B014-E4531076233A}" type="pres">
      <dgm:prSet presAssocID="{F4994397-10BE-4D7C-955A-6EBDF52E0808}" presName="root" presStyleCnt="0">
        <dgm:presLayoutVars>
          <dgm:dir/>
          <dgm:resizeHandles val="exact"/>
        </dgm:presLayoutVars>
      </dgm:prSet>
      <dgm:spPr/>
    </dgm:pt>
    <dgm:pt modelId="{79DB4F0C-F357-491C-8558-21B158637CA7}" type="pres">
      <dgm:prSet presAssocID="{10BA32B5-97FF-4985-9999-45AFF068A8AB}" presName="compNode" presStyleCnt="0"/>
      <dgm:spPr/>
    </dgm:pt>
    <dgm:pt modelId="{91BD9129-A58C-482F-8E4D-D3BAD5C157CB}" type="pres">
      <dgm:prSet presAssocID="{10BA32B5-97FF-4985-9999-45AFF068A8AB}" presName="bgRect" presStyleLbl="bgShp" presStyleIdx="0" presStyleCnt="5"/>
      <dgm:spPr/>
    </dgm:pt>
    <dgm:pt modelId="{423669EF-94A3-4AA1-871E-A5F59F69F9EA}" type="pres">
      <dgm:prSet presAssocID="{10BA32B5-97FF-4985-9999-45AFF068A8A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sed Book"/>
        </a:ext>
      </dgm:extLst>
    </dgm:pt>
    <dgm:pt modelId="{F6813C50-D254-4144-ABF2-C83BBF1CBBFD}" type="pres">
      <dgm:prSet presAssocID="{10BA32B5-97FF-4985-9999-45AFF068A8AB}" presName="spaceRect" presStyleCnt="0"/>
      <dgm:spPr/>
    </dgm:pt>
    <dgm:pt modelId="{8A799D5B-6AC6-4290-9D31-D90A8B2AE470}" type="pres">
      <dgm:prSet presAssocID="{10BA32B5-97FF-4985-9999-45AFF068A8AB}" presName="parTx" presStyleLbl="revTx" presStyleIdx="0" presStyleCnt="5">
        <dgm:presLayoutVars>
          <dgm:chMax val="0"/>
          <dgm:chPref val="0"/>
        </dgm:presLayoutVars>
      </dgm:prSet>
      <dgm:spPr/>
    </dgm:pt>
    <dgm:pt modelId="{08D3BF81-EBC5-4AE1-904E-D8C383E2661E}" type="pres">
      <dgm:prSet presAssocID="{47A28C89-47A6-47BE-B8E1-1E27DDC54831}" presName="sibTrans" presStyleCnt="0"/>
      <dgm:spPr/>
    </dgm:pt>
    <dgm:pt modelId="{59200FE4-B1F3-41A5-A14B-4C880FE44D01}" type="pres">
      <dgm:prSet presAssocID="{7902E88B-D9FB-4F7C-996A-A6D9C8F720EF}" presName="compNode" presStyleCnt="0"/>
      <dgm:spPr/>
    </dgm:pt>
    <dgm:pt modelId="{CA11D43C-CE7B-4BB3-A288-F5BBDF5AF9DE}" type="pres">
      <dgm:prSet presAssocID="{7902E88B-D9FB-4F7C-996A-A6D9C8F720EF}" presName="bgRect" presStyleLbl="bgShp" presStyleIdx="1" presStyleCnt="5"/>
      <dgm:spPr/>
    </dgm:pt>
    <dgm:pt modelId="{2987241B-0EF2-4495-8D53-32F9D3618AAA}" type="pres">
      <dgm:prSet presAssocID="{7902E88B-D9FB-4F7C-996A-A6D9C8F720E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wnload from cloud"/>
        </a:ext>
      </dgm:extLst>
    </dgm:pt>
    <dgm:pt modelId="{1670D06D-4924-4FD5-8F98-CCA1CA57F8FB}" type="pres">
      <dgm:prSet presAssocID="{7902E88B-D9FB-4F7C-996A-A6D9C8F720EF}" presName="spaceRect" presStyleCnt="0"/>
      <dgm:spPr/>
    </dgm:pt>
    <dgm:pt modelId="{9384DB82-4C2B-41FD-B5A7-943DE17ED76C}" type="pres">
      <dgm:prSet presAssocID="{7902E88B-D9FB-4F7C-996A-A6D9C8F720EF}" presName="parTx" presStyleLbl="revTx" presStyleIdx="1" presStyleCnt="5">
        <dgm:presLayoutVars>
          <dgm:chMax val="0"/>
          <dgm:chPref val="0"/>
        </dgm:presLayoutVars>
      </dgm:prSet>
      <dgm:spPr/>
    </dgm:pt>
    <dgm:pt modelId="{43C0E2A7-3D01-4FE5-A865-E9D7798E45A4}" type="pres">
      <dgm:prSet presAssocID="{95E4EF90-BC98-4F79-A94A-E77AAB82EAC4}" presName="sibTrans" presStyleCnt="0"/>
      <dgm:spPr/>
    </dgm:pt>
    <dgm:pt modelId="{C0942541-4E71-4238-BEDA-37A8D22C907A}" type="pres">
      <dgm:prSet presAssocID="{25582C0C-9885-4D16-A2FE-262D8B2DDC03}" presName="compNode" presStyleCnt="0"/>
      <dgm:spPr/>
    </dgm:pt>
    <dgm:pt modelId="{33E68C42-8F0D-4CD6-9A11-EF6657F8B76A}" type="pres">
      <dgm:prSet presAssocID="{25582C0C-9885-4D16-A2FE-262D8B2DDC03}" presName="bgRect" presStyleLbl="bgShp" presStyleIdx="2" presStyleCnt="5"/>
      <dgm:spPr/>
    </dgm:pt>
    <dgm:pt modelId="{6B471BED-3DBA-46E3-AF57-AC06DD6ABAC8}" type="pres">
      <dgm:prSet presAssocID="{25582C0C-9885-4D16-A2FE-262D8B2DDC0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a:ext>
      </dgm:extLst>
    </dgm:pt>
    <dgm:pt modelId="{2A21CB75-C780-4CF7-B74F-07E78229B407}" type="pres">
      <dgm:prSet presAssocID="{25582C0C-9885-4D16-A2FE-262D8B2DDC03}" presName="spaceRect" presStyleCnt="0"/>
      <dgm:spPr/>
    </dgm:pt>
    <dgm:pt modelId="{73D33485-E823-4391-9C5D-50A7AB9EE393}" type="pres">
      <dgm:prSet presAssocID="{25582C0C-9885-4D16-A2FE-262D8B2DDC03}" presName="parTx" presStyleLbl="revTx" presStyleIdx="2" presStyleCnt="5">
        <dgm:presLayoutVars>
          <dgm:chMax val="0"/>
          <dgm:chPref val="0"/>
        </dgm:presLayoutVars>
      </dgm:prSet>
      <dgm:spPr/>
    </dgm:pt>
    <dgm:pt modelId="{23DDDC98-FCC8-4B91-81E4-242201E818BE}" type="pres">
      <dgm:prSet presAssocID="{2A194752-106B-4DC9-8C57-67C8C6872FF0}" presName="sibTrans" presStyleCnt="0"/>
      <dgm:spPr/>
    </dgm:pt>
    <dgm:pt modelId="{A4C246C6-9312-404A-9389-43178122746E}" type="pres">
      <dgm:prSet presAssocID="{C3BF1721-11C6-4AC1-A121-60A491D00D73}" presName="compNode" presStyleCnt="0"/>
      <dgm:spPr/>
    </dgm:pt>
    <dgm:pt modelId="{251DB409-6E03-4C30-98EF-A3375F672266}" type="pres">
      <dgm:prSet presAssocID="{C3BF1721-11C6-4AC1-A121-60A491D00D73}" presName="bgRect" presStyleLbl="bgShp" presStyleIdx="3" presStyleCnt="5"/>
      <dgm:spPr/>
    </dgm:pt>
    <dgm:pt modelId="{48427195-6260-4FD1-9258-0783DD80CF47}" type="pres">
      <dgm:prSet presAssocID="{C3BF1721-11C6-4AC1-A121-60A491D00D7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umbbell"/>
        </a:ext>
      </dgm:extLst>
    </dgm:pt>
    <dgm:pt modelId="{ED616D4B-FAD5-40B4-BDAB-1F6B584A15C1}" type="pres">
      <dgm:prSet presAssocID="{C3BF1721-11C6-4AC1-A121-60A491D00D73}" presName="spaceRect" presStyleCnt="0"/>
      <dgm:spPr/>
    </dgm:pt>
    <dgm:pt modelId="{02C6BE6B-A409-4F4D-806A-B5F0774D0156}" type="pres">
      <dgm:prSet presAssocID="{C3BF1721-11C6-4AC1-A121-60A491D00D73}" presName="parTx" presStyleLbl="revTx" presStyleIdx="3" presStyleCnt="5">
        <dgm:presLayoutVars>
          <dgm:chMax val="0"/>
          <dgm:chPref val="0"/>
        </dgm:presLayoutVars>
      </dgm:prSet>
      <dgm:spPr/>
    </dgm:pt>
    <dgm:pt modelId="{1E9A186C-84A3-41DA-8337-DEBB3C7EA12F}" type="pres">
      <dgm:prSet presAssocID="{93ADF4F0-10F5-47C1-B7DE-FE2FAE167431}" presName="sibTrans" presStyleCnt="0"/>
      <dgm:spPr/>
    </dgm:pt>
    <dgm:pt modelId="{C9F0B25C-1B87-4CDC-886E-FF2523648EA2}" type="pres">
      <dgm:prSet presAssocID="{1DC1F316-FCB7-4652-8EBC-C4B160CA6FD5}" presName="compNode" presStyleCnt="0"/>
      <dgm:spPr/>
    </dgm:pt>
    <dgm:pt modelId="{AD5B7B15-87FD-44E7-BEF1-5BFAD7627B68}" type="pres">
      <dgm:prSet presAssocID="{1DC1F316-FCB7-4652-8EBC-C4B160CA6FD5}" presName="bgRect" presStyleLbl="bgShp" presStyleIdx="4" presStyleCnt="5"/>
      <dgm:spPr/>
    </dgm:pt>
    <dgm:pt modelId="{FF9FC8AB-FF55-4705-8BB1-A2111CA3A0B4}" type="pres">
      <dgm:prSet presAssocID="{1DC1F316-FCB7-4652-8EBC-C4B160CA6FD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eal"/>
        </a:ext>
      </dgm:extLst>
    </dgm:pt>
    <dgm:pt modelId="{B88556ED-42C3-411D-87AE-A35AF3570DE3}" type="pres">
      <dgm:prSet presAssocID="{1DC1F316-FCB7-4652-8EBC-C4B160CA6FD5}" presName="spaceRect" presStyleCnt="0"/>
      <dgm:spPr/>
    </dgm:pt>
    <dgm:pt modelId="{1E236476-26C9-41D4-814B-87B577F3E5C9}" type="pres">
      <dgm:prSet presAssocID="{1DC1F316-FCB7-4652-8EBC-C4B160CA6FD5}" presName="parTx" presStyleLbl="revTx" presStyleIdx="4" presStyleCnt="5">
        <dgm:presLayoutVars>
          <dgm:chMax val="0"/>
          <dgm:chPref val="0"/>
        </dgm:presLayoutVars>
      </dgm:prSet>
      <dgm:spPr/>
    </dgm:pt>
  </dgm:ptLst>
  <dgm:cxnLst>
    <dgm:cxn modelId="{C4716631-5294-4F81-B704-2E26FDE99FB3}" type="presOf" srcId="{25582C0C-9885-4D16-A2FE-262D8B2DDC03}" destId="{73D33485-E823-4391-9C5D-50A7AB9EE393}" srcOrd="0" destOrd="0" presId="urn:microsoft.com/office/officeart/2018/2/layout/IconVerticalSolidList"/>
    <dgm:cxn modelId="{DE316E3C-1838-47E4-81E7-CB16FEF5B8C3}" srcId="{F4994397-10BE-4D7C-955A-6EBDF52E0808}" destId="{25582C0C-9885-4D16-A2FE-262D8B2DDC03}" srcOrd="2" destOrd="0" parTransId="{175172D6-64B1-468B-98E8-6CF9C8F19EE9}" sibTransId="{2A194752-106B-4DC9-8C57-67C8C6872FF0}"/>
    <dgm:cxn modelId="{312DBA46-F22E-48FB-9D44-839E7B7D2B92}" type="presOf" srcId="{10BA32B5-97FF-4985-9999-45AFF068A8AB}" destId="{8A799D5B-6AC6-4290-9D31-D90A8B2AE470}" srcOrd="0" destOrd="0" presId="urn:microsoft.com/office/officeart/2018/2/layout/IconVerticalSolidList"/>
    <dgm:cxn modelId="{EA77C147-36D2-4297-96CD-D74C600B8D5D}" srcId="{F4994397-10BE-4D7C-955A-6EBDF52E0808}" destId="{10BA32B5-97FF-4985-9999-45AFF068A8AB}" srcOrd="0" destOrd="0" parTransId="{7E3685F3-D292-431E-8CC5-14A4E533BEC1}" sibTransId="{47A28C89-47A6-47BE-B8E1-1E27DDC54831}"/>
    <dgm:cxn modelId="{6E76DA52-FFB4-4260-9B14-D730B57A5134}" srcId="{F4994397-10BE-4D7C-955A-6EBDF52E0808}" destId="{1DC1F316-FCB7-4652-8EBC-C4B160CA6FD5}" srcOrd="4" destOrd="0" parTransId="{3695206A-A1D1-428A-98C4-1DB848C589E7}" sibTransId="{6DD75BF7-5DAD-4DF6-985D-D0B32E421DF8}"/>
    <dgm:cxn modelId="{70200B87-F53E-427F-BF15-A3FC51F5C51E}" srcId="{F4994397-10BE-4D7C-955A-6EBDF52E0808}" destId="{7902E88B-D9FB-4F7C-996A-A6D9C8F720EF}" srcOrd="1" destOrd="0" parTransId="{88831F60-9DD1-4F22-B36B-9CCACFA54D1D}" sibTransId="{95E4EF90-BC98-4F79-A94A-E77AAB82EAC4}"/>
    <dgm:cxn modelId="{04F643C2-0AAA-43A4-8680-2E5629B6249F}" srcId="{F4994397-10BE-4D7C-955A-6EBDF52E0808}" destId="{C3BF1721-11C6-4AC1-A121-60A491D00D73}" srcOrd="3" destOrd="0" parTransId="{6E78B699-2E0F-41EF-A3DE-668097375ADC}" sibTransId="{93ADF4F0-10F5-47C1-B7DE-FE2FAE167431}"/>
    <dgm:cxn modelId="{9FA1D2C3-816E-439A-BE26-796BBC390885}" type="presOf" srcId="{F4994397-10BE-4D7C-955A-6EBDF52E0808}" destId="{2A0C00F0-33A1-4FA0-B014-E4531076233A}" srcOrd="0" destOrd="0" presId="urn:microsoft.com/office/officeart/2018/2/layout/IconVerticalSolidList"/>
    <dgm:cxn modelId="{D5A7E8D2-D5B5-49AB-A5FB-7E42C44DE02B}" type="presOf" srcId="{1DC1F316-FCB7-4652-8EBC-C4B160CA6FD5}" destId="{1E236476-26C9-41D4-814B-87B577F3E5C9}" srcOrd="0" destOrd="0" presId="urn:microsoft.com/office/officeart/2018/2/layout/IconVerticalSolidList"/>
    <dgm:cxn modelId="{E392BCF4-AE15-420B-82D4-64B43FE3B908}" type="presOf" srcId="{7902E88B-D9FB-4F7C-996A-A6D9C8F720EF}" destId="{9384DB82-4C2B-41FD-B5A7-943DE17ED76C}" srcOrd="0" destOrd="0" presId="urn:microsoft.com/office/officeart/2018/2/layout/IconVerticalSolidList"/>
    <dgm:cxn modelId="{2D90CDF9-BA56-4D69-AF47-C1E544C70946}" type="presOf" srcId="{C3BF1721-11C6-4AC1-A121-60A491D00D73}" destId="{02C6BE6B-A409-4F4D-806A-B5F0774D0156}" srcOrd="0" destOrd="0" presId="urn:microsoft.com/office/officeart/2018/2/layout/IconVerticalSolidList"/>
    <dgm:cxn modelId="{E6840291-52BE-4D68-8C98-887FD2D1F5D5}" type="presParOf" srcId="{2A0C00F0-33A1-4FA0-B014-E4531076233A}" destId="{79DB4F0C-F357-491C-8558-21B158637CA7}" srcOrd="0" destOrd="0" presId="urn:microsoft.com/office/officeart/2018/2/layout/IconVerticalSolidList"/>
    <dgm:cxn modelId="{20B25C30-C391-4065-9BED-98066E318385}" type="presParOf" srcId="{79DB4F0C-F357-491C-8558-21B158637CA7}" destId="{91BD9129-A58C-482F-8E4D-D3BAD5C157CB}" srcOrd="0" destOrd="0" presId="urn:microsoft.com/office/officeart/2018/2/layout/IconVerticalSolidList"/>
    <dgm:cxn modelId="{8B4DE629-9D76-419E-901F-A36979066A07}" type="presParOf" srcId="{79DB4F0C-F357-491C-8558-21B158637CA7}" destId="{423669EF-94A3-4AA1-871E-A5F59F69F9EA}" srcOrd="1" destOrd="0" presId="urn:microsoft.com/office/officeart/2018/2/layout/IconVerticalSolidList"/>
    <dgm:cxn modelId="{6FCCE55F-ECDA-477E-91E3-45501B03AF03}" type="presParOf" srcId="{79DB4F0C-F357-491C-8558-21B158637CA7}" destId="{F6813C50-D254-4144-ABF2-C83BBF1CBBFD}" srcOrd="2" destOrd="0" presId="urn:microsoft.com/office/officeart/2018/2/layout/IconVerticalSolidList"/>
    <dgm:cxn modelId="{0E64D7C9-3A34-4498-B134-5CB2493686B1}" type="presParOf" srcId="{79DB4F0C-F357-491C-8558-21B158637CA7}" destId="{8A799D5B-6AC6-4290-9D31-D90A8B2AE470}" srcOrd="3" destOrd="0" presId="urn:microsoft.com/office/officeart/2018/2/layout/IconVerticalSolidList"/>
    <dgm:cxn modelId="{FA02148F-1062-4145-8965-03E60B05263E}" type="presParOf" srcId="{2A0C00F0-33A1-4FA0-B014-E4531076233A}" destId="{08D3BF81-EBC5-4AE1-904E-D8C383E2661E}" srcOrd="1" destOrd="0" presId="urn:microsoft.com/office/officeart/2018/2/layout/IconVerticalSolidList"/>
    <dgm:cxn modelId="{D9A14773-9162-4235-83ED-B5276BB4BA07}" type="presParOf" srcId="{2A0C00F0-33A1-4FA0-B014-E4531076233A}" destId="{59200FE4-B1F3-41A5-A14B-4C880FE44D01}" srcOrd="2" destOrd="0" presId="urn:microsoft.com/office/officeart/2018/2/layout/IconVerticalSolidList"/>
    <dgm:cxn modelId="{03C5AD7E-F5ED-46BA-B5BC-7E86A57500FF}" type="presParOf" srcId="{59200FE4-B1F3-41A5-A14B-4C880FE44D01}" destId="{CA11D43C-CE7B-4BB3-A288-F5BBDF5AF9DE}" srcOrd="0" destOrd="0" presId="urn:microsoft.com/office/officeart/2018/2/layout/IconVerticalSolidList"/>
    <dgm:cxn modelId="{8A3C62F1-2357-42C0-923C-0443A9D9E3FE}" type="presParOf" srcId="{59200FE4-B1F3-41A5-A14B-4C880FE44D01}" destId="{2987241B-0EF2-4495-8D53-32F9D3618AAA}" srcOrd="1" destOrd="0" presId="urn:microsoft.com/office/officeart/2018/2/layout/IconVerticalSolidList"/>
    <dgm:cxn modelId="{E5139336-B0E1-4C0A-A93B-7A49A973B84E}" type="presParOf" srcId="{59200FE4-B1F3-41A5-A14B-4C880FE44D01}" destId="{1670D06D-4924-4FD5-8F98-CCA1CA57F8FB}" srcOrd="2" destOrd="0" presId="urn:microsoft.com/office/officeart/2018/2/layout/IconVerticalSolidList"/>
    <dgm:cxn modelId="{6D16CD19-5BD2-48AF-BA81-67DBFB7E6C37}" type="presParOf" srcId="{59200FE4-B1F3-41A5-A14B-4C880FE44D01}" destId="{9384DB82-4C2B-41FD-B5A7-943DE17ED76C}" srcOrd="3" destOrd="0" presId="urn:microsoft.com/office/officeart/2018/2/layout/IconVerticalSolidList"/>
    <dgm:cxn modelId="{EA2CD58B-0AAF-4205-8B1A-CD74511AC132}" type="presParOf" srcId="{2A0C00F0-33A1-4FA0-B014-E4531076233A}" destId="{43C0E2A7-3D01-4FE5-A865-E9D7798E45A4}" srcOrd="3" destOrd="0" presId="urn:microsoft.com/office/officeart/2018/2/layout/IconVerticalSolidList"/>
    <dgm:cxn modelId="{3746CA49-72E2-4047-9C8F-2D69F7EAB4E3}" type="presParOf" srcId="{2A0C00F0-33A1-4FA0-B014-E4531076233A}" destId="{C0942541-4E71-4238-BEDA-37A8D22C907A}" srcOrd="4" destOrd="0" presId="urn:microsoft.com/office/officeart/2018/2/layout/IconVerticalSolidList"/>
    <dgm:cxn modelId="{9D80783D-C6D5-4746-BF61-8AC64170BE63}" type="presParOf" srcId="{C0942541-4E71-4238-BEDA-37A8D22C907A}" destId="{33E68C42-8F0D-4CD6-9A11-EF6657F8B76A}" srcOrd="0" destOrd="0" presId="urn:microsoft.com/office/officeart/2018/2/layout/IconVerticalSolidList"/>
    <dgm:cxn modelId="{69AE2AB5-6E4F-4A45-A761-57FCD66E064C}" type="presParOf" srcId="{C0942541-4E71-4238-BEDA-37A8D22C907A}" destId="{6B471BED-3DBA-46E3-AF57-AC06DD6ABAC8}" srcOrd="1" destOrd="0" presId="urn:microsoft.com/office/officeart/2018/2/layout/IconVerticalSolidList"/>
    <dgm:cxn modelId="{59533E84-B4D9-4415-ADB2-261C3EF40D27}" type="presParOf" srcId="{C0942541-4E71-4238-BEDA-37A8D22C907A}" destId="{2A21CB75-C780-4CF7-B74F-07E78229B407}" srcOrd="2" destOrd="0" presId="urn:microsoft.com/office/officeart/2018/2/layout/IconVerticalSolidList"/>
    <dgm:cxn modelId="{768C3025-03A4-4F19-B94B-9EF8B5B109E5}" type="presParOf" srcId="{C0942541-4E71-4238-BEDA-37A8D22C907A}" destId="{73D33485-E823-4391-9C5D-50A7AB9EE393}" srcOrd="3" destOrd="0" presId="urn:microsoft.com/office/officeart/2018/2/layout/IconVerticalSolidList"/>
    <dgm:cxn modelId="{7516505A-BFE4-4F19-8F4D-932E7F05367A}" type="presParOf" srcId="{2A0C00F0-33A1-4FA0-B014-E4531076233A}" destId="{23DDDC98-FCC8-4B91-81E4-242201E818BE}" srcOrd="5" destOrd="0" presId="urn:microsoft.com/office/officeart/2018/2/layout/IconVerticalSolidList"/>
    <dgm:cxn modelId="{7865534A-87BE-4014-82A9-70F2AAF465C0}" type="presParOf" srcId="{2A0C00F0-33A1-4FA0-B014-E4531076233A}" destId="{A4C246C6-9312-404A-9389-43178122746E}" srcOrd="6" destOrd="0" presId="urn:microsoft.com/office/officeart/2018/2/layout/IconVerticalSolidList"/>
    <dgm:cxn modelId="{E92B665B-87F0-4997-920D-D94CD94EBE7F}" type="presParOf" srcId="{A4C246C6-9312-404A-9389-43178122746E}" destId="{251DB409-6E03-4C30-98EF-A3375F672266}" srcOrd="0" destOrd="0" presId="urn:microsoft.com/office/officeart/2018/2/layout/IconVerticalSolidList"/>
    <dgm:cxn modelId="{C81866AA-EC1E-4B18-86D3-FFA20889A8E9}" type="presParOf" srcId="{A4C246C6-9312-404A-9389-43178122746E}" destId="{48427195-6260-4FD1-9258-0783DD80CF47}" srcOrd="1" destOrd="0" presId="urn:microsoft.com/office/officeart/2018/2/layout/IconVerticalSolidList"/>
    <dgm:cxn modelId="{DBA5EEDC-2EE1-407A-B745-878683E9C94B}" type="presParOf" srcId="{A4C246C6-9312-404A-9389-43178122746E}" destId="{ED616D4B-FAD5-40B4-BDAB-1F6B584A15C1}" srcOrd="2" destOrd="0" presId="urn:microsoft.com/office/officeart/2018/2/layout/IconVerticalSolidList"/>
    <dgm:cxn modelId="{AAFF1126-5A95-4908-A8DE-049C153A1756}" type="presParOf" srcId="{A4C246C6-9312-404A-9389-43178122746E}" destId="{02C6BE6B-A409-4F4D-806A-B5F0774D0156}" srcOrd="3" destOrd="0" presId="urn:microsoft.com/office/officeart/2018/2/layout/IconVerticalSolidList"/>
    <dgm:cxn modelId="{DC1F7549-2B12-4FDB-A2E7-C0104E3F2DBB}" type="presParOf" srcId="{2A0C00F0-33A1-4FA0-B014-E4531076233A}" destId="{1E9A186C-84A3-41DA-8337-DEBB3C7EA12F}" srcOrd="7" destOrd="0" presId="urn:microsoft.com/office/officeart/2018/2/layout/IconVerticalSolidList"/>
    <dgm:cxn modelId="{5ADE66FA-2227-411A-98E9-45F443A4934A}" type="presParOf" srcId="{2A0C00F0-33A1-4FA0-B014-E4531076233A}" destId="{C9F0B25C-1B87-4CDC-886E-FF2523648EA2}" srcOrd="8" destOrd="0" presId="urn:microsoft.com/office/officeart/2018/2/layout/IconVerticalSolidList"/>
    <dgm:cxn modelId="{54F4ABF1-1F4B-4779-B2F4-D570053E84E3}" type="presParOf" srcId="{C9F0B25C-1B87-4CDC-886E-FF2523648EA2}" destId="{AD5B7B15-87FD-44E7-BEF1-5BFAD7627B68}" srcOrd="0" destOrd="0" presId="urn:microsoft.com/office/officeart/2018/2/layout/IconVerticalSolidList"/>
    <dgm:cxn modelId="{C4C10F6B-EE9B-4C4B-AE66-BFB2B5B2A7D0}" type="presParOf" srcId="{C9F0B25C-1B87-4CDC-886E-FF2523648EA2}" destId="{FF9FC8AB-FF55-4705-8BB1-A2111CA3A0B4}" srcOrd="1" destOrd="0" presId="urn:microsoft.com/office/officeart/2018/2/layout/IconVerticalSolidList"/>
    <dgm:cxn modelId="{0C21F50C-C0AE-4F3F-878B-81509D9BE4CE}" type="presParOf" srcId="{C9F0B25C-1B87-4CDC-886E-FF2523648EA2}" destId="{B88556ED-42C3-411D-87AE-A35AF3570DE3}" srcOrd="2" destOrd="0" presId="urn:microsoft.com/office/officeart/2018/2/layout/IconVerticalSolidList"/>
    <dgm:cxn modelId="{71C29812-3817-4E53-9856-DB27EB1D11B8}" type="presParOf" srcId="{C9F0B25C-1B87-4CDC-886E-FF2523648EA2}" destId="{1E236476-26C9-41D4-814B-87B577F3E5C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D9129-A58C-482F-8E4D-D3BAD5C157CB}">
      <dsp:nvSpPr>
        <dsp:cNvPr id="0" name=""/>
        <dsp:cNvSpPr/>
      </dsp:nvSpPr>
      <dsp:spPr>
        <a:xfrm>
          <a:off x="0" y="5297"/>
          <a:ext cx="10576558" cy="6533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3669EF-94A3-4AA1-871E-A5F59F69F9EA}">
      <dsp:nvSpPr>
        <dsp:cNvPr id="0" name=""/>
        <dsp:cNvSpPr/>
      </dsp:nvSpPr>
      <dsp:spPr>
        <a:xfrm>
          <a:off x="197627" y="152293"/>
          <a:ext cx="359673" cy="3593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799D5B-6AC6-4290-9D31-D90A8B2AE470}">
      <dsp:nvSpPr>
        <dsp:cNvPr id="0" name=""/>
        <dsp:cNvSpPr/>
      </dsp:nvSpPr>
      <dsp:spPr>
        <a:xfrm>
          <a:off x="754928" y="5297"/>
          <a:ext cx="9798763" cy="694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64" tIns="73464" rIns="73464" bIns="73464" numCol="1" spcCol="1270" anchor="ctr" anchorCtr="0">
          <a:noAutofit/>
        </a:bodyPr>
        <a:lstStyle/>
        <a:p>
          <a:pPr marL="0" lvl="0" indent="0" algn="l" defTabSz="622300">
            <a:lnSpc>
              <a:spcPct val="90000"/>
            </a:lnSpc>
            <a:spcBef>
              <a:spcPct val="0"/>
            </a:spcBef>
            <a:spcAft>
              <a:spcPct val="35000"/>
            </a:spcAft>
            <a:buNone/>
          </a:pPr>
          <a:r>
            <a:rPr lang="en-US" sz="1400" kern="1200"/>
            <a:t>Handbook 44 </a:t>
          </a:r>
          <a:br>
            <a:rPr lang="en-US" sz="1400" kern="1200"/>
          </a:br>
          <a:r>
            <a:rPr lang="en-US" sz="1400" kern="1200"/>
            <a:t>-General Code</a:t>
          </a:r>
          <a:br>
            <a:rPr lang="en-US" sz="1400" kern="1200"/>
          </a:br>
          <a:r>
            <a:rPr lang="en-US" sz="1400" kern="1200"/>
            <a:t>-Section 2.20: Scales </a:t>
          </a:r>
        </a:p>
      </dsp:txBody>
      <dsp:txXfrm>
        <a:off x="754928" y="5297"/>
        <a:ext cx="9798763" cy="694145"/>
      </dsp:txXfrm>
    </dsp:sp>
    <dsp:sp modelId="{CA11D43C-CE7B-4BB3-A288-F5BBDF5AF9DE}">
      <dsp:nvSpPr>
        <dsp:cNvPr id="0" name=""/>
        <dsp:cNvSpPr/>
      </dsp:nvSpPr>
      <dsp:spPr>
        <a:xfrm>
          <a:off x="0" y="872979"/>
          <a:ext cx="10576558" cy="6533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87241B-0EF2-4495-8D53-32F9D3618AAA}">
      <dsp:nvSpPr>
        <dsp:cNvPr id="0" name=""/>
        <dsp:cNvSpPr/>
      </dsp:nvSpPr>
      <dsp:spPr>
        <a:xfrm>
          <a:off x="197627" y="1019974"/>
          <a:ext cx="359673" cy="3593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84DB82-4C2B-41FD-B5A7-943DE17ED76C}">
      <dsp:nvSpPr>
        <dsp:cNvPr id="0" name=""/>
        <dsp:cNvSpPr/>
      </dsp:nvSpPr>
      <dsp:spPr>
        <a:xfrm>
          <a:off x="754928" y="872979"/>
          <a:ext cx="9798763" cy="694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64" tIns="73464" rIns="73464" bIns="73464" numCol="1" spcCol="1270" anchor="ctr" anchorCtr="0">
          <a:noAutofit/>
        </a:bodyPr>
        <a:lstStyle/>
        <a:p>
          <a:pPr marL="0" lvl="0" indent="0" algn="l" defTabSz="622300">
            <a:lnSpc>
              <a:spcPct val="90000"/>
            </a:lnSpc>
            <a:spcBef>
              <a:spcPct val="0"/>
            </a:spcBef>
            <a:spcAft>
              <a:spcPct val="35000"/>
            </a:spcAft>
            <a:buNone/>
          </a:pPr>
          <a:r>
            <a:rPr lang="en-US" sz="1400" kern="1200"/>
            <a:t>EPO 1: Retail Computing Scales</a:t>
          </a:r>
        </a:p>
      </dsp:txBody>
      <dsp:txXfrm>
        <a:off x="754928" y="872979"/>
        <a:ext cx="9798763" cy="694145"/>
      </dsp:txXfrm>
    </dsp:sp>
    <dsp:sp modelId="{33E68C42-8F0D-4CD6-9A11-EF6657F8B76A}">
      <dsp:nvSpPr>
        <dsp:cNvPr id="0" name=""/>
        <dsp:cNvSpPr/>
      </dsp:nvSpPr>
      <dsp:spPr>
        <a:xfrm>
          <a:off x="0" y="1740661"/>
          <a:ext cx="10576558" cy="6533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71BED-3DBA-46E3-AF57-AC06DD6ABAC8}">
      <dsp:nvSpPr>
        <dsp:cNvPr id="0" name=""/>
        <dsp:cNvSpPr/>
      </dsp:nvSpPr>
      <dsp:spPr>
        <a:xfrm>
          <a:off x="197627" y="1887656"/>
          <a:ext cx="359673" cy="3593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D33485-E823-4391-9C5D-50A7AB9EE393}">
      <dsp:nvSpPr>
        <dsp:cNvPr id="0" name=""/>
        <dsp:cNvSpPr/>
      </dsp:nvSpPr>
      <dsp:spPr>
        <a:xfrm>
          <a:off x="754928" y="1740661"/>
          <a:ext cx="9798763" cy="694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64" tIns="73464" rIns="73464" bIns="73464" numCol="1" spcCol="1270" anchor="ctr" anchorCtr="0">
          <a:noAutofit/>
        </a:bodyPr>
        <a:lstStyle/>
        <a:p>
          <a:pPr marL="0" lvl="0" indent="0" algn="l" defTabSz="622300">
            <a:lnSpc>
              <a:spcPct val="90000"/>
            </a:lnSpc>
            <a:spcBef>
              <a:spcPct val="0"/>
            </a:spcBef>
            <a:spcAft>
              <a:spcPct val="35000"/>
            </a:spcAft>
            <a:buNone/>
          </a:pPr>
          <a:r>
            <a:rPr lang="en-US" sz="1400" kern="1200"/>
            <a:t>Certificate of Conformance </a:t>
          </a:r>
        </a:p>
      </dsp:txBody>
      <dsp:txXfrm>
        <a:off x="754928" y="1740661"/>
        <a:ext cx="9798763" cy="694145"/>
      </dsp:txXfrm>
    </dsp:sp>
    <dsp:sp modelId="{251DB409-6E03-4C30-98EF-A3375F672266}">
      <dsp:nvSpPr>
        <dsp:cNvPr id="0" name=""/>
        <dsp:cNvSpPr/>
      </dsp:nvSpPr>
      <dsp:spPr>
        <a:xfrm>
          <a:off x="0" y="2608343"/>
          <a:ext cx="10576558" cy="6533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427195-6260-4FD1-9258-0783DD80CF47}">
      <dsp:nvSpPr>
        <dsp:cNvPr id="0" name=""/>
        <dsp:cNvSpPr/>
      </dsp:nvSpPr>
      <dsp:spPr>
        <a:xfrm>
          <a:off x="197627" y="2755338"/>
          <a:ext cx="359673" cy="3593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C6BE6B-A409-4F4D-806A-B5F0774D0156}">
      <dsp:nvSpPr>
        <dsp:cNvPr id="0" name=""/>
        <dsp:cNvSpPr/>
      </dsp:nvSpPr>
      <dsp:spPr>
        <a:xfrm>
          <a:off x="754928" y="2608343"/>
          <a:ext cx="9798763" cy="694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64" tIns="73464" rIns="73464" bIns="73464" numCol="1" spcCol="1270" anchor="ctr" anchorCtr="0">
          <a:noAutofit/>
        </a:bodyPr>
        <a:lstStyle/>
        <a:p>
          <a:pPr marL="0" lvl="0" indent="0" algn="l" defTabSz="622300">
            <a:lnSpc>
              <a:spcPct val="90000"/>
            </a:lnSpc>
            <a:spcBef>
              <a:spcPct val="0"/>
            </a:spcBef>
            <a:spcAft>
              <a:spcPct val="35000"/>
            </a:spcAft>
            <a:buNone/>
          </a:pPr>
          <a:r>
            <a:rPr lang="en-US" sz="1400" kern="1200"/>
            <a:t>30lbs weight kit</a:t>
          </a:r>
        </a:p>
      </dsp:txBody>
      <dsp:txXfrm>
        <a:off x="754928" y="2608343"/>
        <a:ext cx="9798763" cy="694145"/>
      </dsp:txXfrm>
    </dsp:sp>
    <dsp:sp modelId="{AD5B7B15-87FD-44E7-BEF1-5BFAD7627B68}">
      <dsp:nvSpPr>
        <dsp:cNvPr id="0" name=""/>
        <dsp:cNvSpPr/>
      </dsp:nvSpPr>
      <dsp:spPr>
        <a:xfrm>
          <a:off x="0" y="3476024"/>
          <a:ext cx="10576558" cy="6533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9FC8AB-FF55-4705-8BB1-A2111CA3A0B4}">
      <dsp:nvSpPr>
        <dsp:cNvPr id="0" name=""/>
        <dsp:cNvSpPr/>
      </dsp:nvSpPr>
      <dsp:spPr>
        <a:xfrm>
          <a:off x="197627" y="3623020"/>
          <a:ext cx="359673" cy="35932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236476-26C9-41D4-814B-87B577F3E5C9}">
      <dsp:nvSpPr>
        <dsp:cNvPr id="0" name=""/>
        <dsp:cNvSpPr/>
      </dsp:nvSpPr>
      <dsp:spPr>
        <a:xfrm>
          <a:off x="754928" y="3476024"/>
          <a:ext cx="9798763" cy="694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64" tIns="73464" rIns="73464" bIns="73464" numCol="1" spcCol="1270" anchor="ctr" anchorCtr="0">
          <a:noAutofit/>
        </a:bodyPr>
        <a:lstStyle/>
        <a:p>
          <a:pPr marL="0" lvl="0" indent="0" algn="l" defTabSz="622300">
            <a:lnSpc>
              <a:spcPct val="90000"/>
            </a:lnSpc>
            <a:spcBef>
              <a:spcPct val="0"/>
            </a:spcBef>
            <a:spcAft>
              <a:spcPct val="35000"/>
            </a:spcAft>
            <a:buNone/>
          </a:pPr>
          <a:r>
            <a:rPr lang="en-US" sz="1400" kern="1200" dirty="0"/>
            <a:t>Seals, Approval Stickers</a:t>
          </a:r>
        </a:p>
      </dsp:txBody>
      <dsp:txXfrm>
        <a:off x="754928" y="3476024"/>
        <a:ext cx="9798763" cy="69414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76F12D-2985-47C3-A07C-9F03DD159D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4F83A19-1DC2-46DB-B3A1-ECF7C417E9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9919E1-43AC-4CED-9500-DF4C100BDBF7}" type="datetimeFigureOut">
              <a:rPr lang="en-US" smtClean="0"/>
              <a:t>3/1/2023</a:t>
            </a:fld>
            <a:endParaRPr lang="en-US"/>
          </a:p>
        </p:txBody>
      </p:sp>
      <p:sp>
        <p:nvSpPr>
          <p:cNvPr id="4" name="Footer Placeholder 3">
            <a:extLst>
              <a:ext uri="{FF2B5EF4-FFF2-40B4-BE49-F238E27FC236}">
                <a16:creationId xmlns:a16="http://schemas.microsoft.com/office/drawing/2014/main" id="{6A3D6289-F1C3-4041-A186-E428808BD1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E17ECA2-D3CC-4290-9914-977FED6D36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98A85-43CB-4CDC-8FF1-647F52B29F1B}" type="slidenum">
              <a:rPr lang="en-US" smtClean="0"/>
              <a:t>‹#›</a:t>
            </a:fld>
            <a:endParaRPr lang="en-US"/>
          </a:p>
        </p:txBody>
      </p:sp>
    </p:spTree>
    <p:extLst>
      <p:ext uri="{BB962C8B-B14F-4D97-AF65-F5344CB8AC3E}">
        <p14:creationId xmlns:p14="http://schemas.microsoft.com/office/powerpoint/2010/main" val="2821091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B7A66-B7EB-42C9-B5DD-873741A09959}" type="datetimeFigureOut">
              <a:rPr lang="en-US" smtClean="0"/>
              <a:t>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B4569-3B6E-468D-B981-DA515F47BCE4}" type="slidenum">
              <a:rPr lang="en-US" smtClean="0"/>
              <a:t>‹#›</a:t>
            </a:fld>
            <a:endParaRPr lang="en-US"/>
          </a:p>
        </p:txBody>
      </p:sp>
    </p:spTree>
    <p:extLst>
      <p:ext uri="{BB962C8B-B14F-4D97-AF65-F5344CB8AC3E}">
        <p14:creationId xmlns:p14="http://schemas.microsoft.com/office/powerpoint/2010/main" val="2338208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3B4569-3B6E-468D-B981-DA515F47BCE4}" type="slidenum">
              <a:rPr lang="en-US" smtClean="0"/>
              <a:t>1</a:t>
            </a:fld>
            <a:endParaRPr lang="en-US"/>
          </a:p>
        </p:txBody>
      </p:sp>
    </p:spTree>
    <p:extLst>
      <p:ext uri="{BB962C8B-B14F-4D97-AF65-F5344CB8AC3E}">
        <p14:creationId xmlns:p14="http://schemas.microsoft.com/office/powerpoint/2010/main" val="279586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3B4569-3B6E-468D-B981-DA515F47BCE4}" type="slidenum">
              <a:rPr lang="en-US" smtClean="0"/>
              <a:t>12</a:t>
            </a:fld>
            <a:endParaRPr lang="en-US"/>
          </a:p>
        </p:txBody>
      </p:sp>
    </p:spTree>
    <p:extLst>
      <p:ext uri="{BB962C8B-B14F-4D97-AF65-F5344CB8AC3E}">
        <p14:creationId xmlns:p14="http://schemas.microsoft.com/office/powerpoint/2010/main" val="340656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6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48A87A34-81AB-432B-8DAE-1953F412C126}" type="datetimeFigureOut">
              <a:rPr lang="en-US" smtClean="0"/>
              <a:pPr/>
              <a:t>3/1/2023</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vert="horz" lIns="45720" tIns="45720" rIns="45720" bIns="45720" rtlCol="0" anchor="ctr">
            <a:normAutofit/>
          </a:bodyPr>
          <a:lstStyle>
            <a:lvl1pPr>
              <a:defRPr lang="en-US"/>
            </a:lvl1pPr>
          </a:lstStyle>
          <a:p>
            <a:fld id="{6D22F896-40B5-4ADD-8801-0D06FADFA095}" type="slidenum">
              <a:rPr lang="en-US" smtClean="0"/>
              <a:t>‹#›</a:t>
            </a:fld>
            <a:endParaRPr lang="en-US" dirty="0"/>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40909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9830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682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088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5710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71638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5541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7879"/>
            <a:ext cx="4480560" cy="731520"/>
          </a:xfrm>
        </p:spPr>
        <p:txBody>
          <a:bodyPr anchor="b">
            <a:normAutofit/>
          </a:bodyPr>
          <a:lstStyle>
            <a:lvl1pPr marL="0" indent="0">
              <a:spcBef>
                <a:spcPts val="0"/>
              </a:spcBef>
              <a:buNone/>
              <a:defRPr sz="2000" b="0">
                <a:solidFill>
                  <a:schemeClr val="tx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3"/>
          </p:nvPr>
        </p:nvSpPr>
        <p:spPr>
          <a:xfrm>
            <a:off x="6126480" y="1717879"/>
            <a:ext cx="4480560" cy="731520"/>
          </a:xfrm>
        </p:spPr>
        <p:txBody>
          <a:bodyPr anchor="b">
            <a:normAutofit/>
          </a:bodyPr>
          <a:lstStyle>
            <a:lvl1pPr marL="0" indent="0">
              <a:spcBef>
                <a:spcPts val="0"/>
              </a:spcBef>
              <a:buFontTx/>
              <a:buNone/>
              <a:defRPr lang="en-US" sz="2000" b="0" kern="1200" spc="10" baseline="0" dirty="0">
                <a:solidFill>
                  <a:schemeClr val="tx1">
                    <a:lumMod val="65000"/>
                  </a:schemeClr>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15875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061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993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554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971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1">
                    <a:lumMod val="50000"/>
                  </a:schemeClr>
                </a:solidFill>
              </a:defRPr>
            </a:lvl1pPr>
          </a:lstStyle>
          <a:p>
            <a:fld id="{48A87A34-81AB-432B-8DAE-1953F412C126}" type="datetimeFigureOut">
              <a:rPr lang="en-US" smtClean="0"/>
              <a:pPr/>
              <a:t>3/1/2023</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rgbClr val="969696"/>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rgbClr val="777777"/>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4453641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uSh9SOyVNM8?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cdn.ncwm.com/userfiles/files/Training/Computing%20Scales-Field%20Manual-Final-V2.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9.xml"/><Relationship Id="rId1" Type="http://schemas.openxmlformats.org/officeDocument/2006/relationships/video" Target="https://www.youtube.com/embed/r8GfmKMJUBo?feature=oembe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8.xml"/><Relationship Id="rId1" Type="http://schemas.openxmlformats.org/officeDocument/2006/relationships/video" Target="https://www.youtube.com/embed/OCkVRjFy7tU?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ntage weighing scales">
            <a:extLst>
              <a:ext uri="{FF2B5EF4-FFF2-40B4-BE49-F238E27FC236}">
                <a16:creationId xmlns:a16="http://schemas.microsoft.com/office/drawing/2014/main" id="{DD801700-E650-6C76-6589-03544C893385}"/>
              </a:ext>
            </a:extLst>
          </p:cNvPr>
          <p:cNvPicPr>
            <a:picLocks noChangeAspect="1"/>
          </p:cNvPicPr>
          <p:nvPr/>
        </p:nvPicPr>
        <p:blipFill rotWithShape="1">
          <a:blip r:embed="rId3">
            <a:alphaModFix amt="40000"/>
          </a:blip>
          <a:srcRect t="18896" b="43604"/>
          <a:stretch/>
        </p:blipFill>
        <p:spPr>
          <a:xfrm>
            <a:off x="20" y="-2"/>
            <a:ext cx="12191980" cy="6858000"/>
          </a:xfrm>
          <a:prstGeom prst="rect">
            <a:avLst/>
          </a:prstGeom>
        </p:spPr>
      </p:pic>
      <p:sp>
        <p:nvSpPr>
          <p:cNvPr id="2" name="Title 1">
            <a:extLst>
              <a:ext uri="{FF2B5EF4-FFF2-40B4-BE49-F238E27FC236}">
                <a16:creationId xmlns:a16="http://schemas.microsoft.com/office/drawing/2014/main" id="{70752FD7-76EF-4EBF-8807-5A08A9C8EA09}"/>
              </a:ext>
            </a:extLst>
          </p:cNvPr>
          <p:cNvSpPr>
            <a:spLocks noGrp="1"/>
          </p:cNvSpPr>
          <p:nvPr>
            <p:ph type="ctrTitle"/>
          </p:nvPr>
        </p:nvSpPr>
        <p:spPr/>
        <p:txBody>
          <a:bodyPr>
            <a:normAutofit/>
          </a:bodyPr>
          <a:lstStyle/>
          <a:p>
            <a:r>
              <a:rPr lang="en-US" sz="5400" b="1" dirty="0"/>
              <a:t>MWMA Interim Meeting</a:t>
            </a:r>
          </a:p>
        </p:txBody>
      </p:sp>
      <p:sp>
        <p:nvSpPr>
          <p:cNvPr id="3" name="Subtitle 2">
            <a:extLst>
              <a:ext uri="{FF2B5EF4-FFF2-40B4-BE49-F238E27FC236}">
                <a16:creationId xmlns:a16="http://schemas.microsoft.com/office/drawing/2014/main" id="{F4C8D8C1-1062-49B2-BB56-D9F8E5DA6EB6}"/>
              </a:ext>
            </a:extLst>
          </p:cNvPr>
          <p:cNvSpPr>
            <a:spLocks noGrp="1"/>
          </p:cNvSpPr>
          <p:nvPr>
            <p:ph type="subTitle" idx="1"/>
          </p:nvPr>
        </p:nvSpPr>
        <p:spPr/>
        <p:txBody>
          <a:bodyPr>
            <a:normAutofit/>
          </a:bodyPr>
          <a:lstStyle/>
          <a:p>
            <a:r>
              <a:rPr lang="en-US" dirty="0">
                <a:solidFill>
                  <a:schemeClr val="tx1"/>
                </a:solidFill>
              </a:rPr>
              <a:t>Weights and Measures Week March 1 – 7, 2023</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031994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0CA44251-7241-3A11-13D3-B5A1E646896C}"/>
              </a:ext>
            </a:extLst>
          </p:cNvPr>
          <p:cNvPicPr>
            <a:picLocks noChangeAspect="1"/>
          </p:cNvPicPr>
          <p:nvPr/>
        </p:nvPicPr>
        <p:blipFill>
          <a:blip r:embed="rId2"/>
          <a:stretch>
            <a:fillRect/>
          </a:stretch>
        </p:blipFill>
        <p:spPr>
          <a:xfrm>
            <a:off x="1526901" y="0"/>
            <a:ext cx="9138198" cy="6858000"/>
          </a:xfrm>
          <a:prstGeom prst="rect">
            <a:avLst/>
          </a:prstGeom>
        </p:spPr>
      </p:pic>
    </p:spTree>
    <p:extLst>
      <p:ext uri="{BB962C8B-B14F-4D97-AF65-F5344CB8AC3E}">
        <p14:creationId xmlns:p14="http://schemas.microsoft.com/office/powerpoint/2010/main" val="3772493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a:extLst>
              <a:ext uri="{FF2B5EF4-FFF2-40B4-BE49-F238E27FC236}">
                <a16:creationId xmlns:a16="http://schemas.microsoft.com/office/drawing/2014/main" id="{22B73A2A-6E0C-52C0-B438-C716808C4B9A}"/>
              </a:ext>
            </a:extLst>
          </p:cNvPr>
          <p:cNvPicPr>
            <a:picLocks noChangeAspect="1"/>
          </p:cNvPicPr>
          <p:nvPr/>
        </p:nvPicPr>
        <p:blipFill>
          <a:blip r:embed="rId2"/>
          <a:stretch>
            <a:fillRect/>
          </a:stretch>
        </p:blipFill>
        <p:spPr>
          <a:xfrm>
            <a:off x="1526901" y="0"/>
            <a:ext cx="9138198" cy="6858000"/>
          </a:xfrm>
          <a:prstGeom prst="rect">
            <a:avLst/>
          </a:prstGeom>
        </p:spPr>
      </p:pic>
    </p:spTree>
    <p:extLst>
      <p:ext uri="{BB962C8B-B14F-4D97-AF65-F5344CB8AC3E}">
        <p14:creationId xmlns:p14="http://schemas.microsoft.com/office/powerpoint/2010/main" val="2888279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vintage weighing scales">
            <a:extLst>
              <a:ext uri="{FF2B5EF4-FFF2-40B4-BE49-F238E27FC236}">
                <a16:creationId xmlns:a16="http://schemas.microsoft.com/office/drawing/2014/main" id="{DD801700-E650-6C76-6589-03544C893385}"/>
              </a:ext>
            </a:extLst>
          </p:cNvPr>
          <p:cNvPicPr>
            <a:picLocks noChangeAspect="1"/>
          </p:cNvPicPr>
          <p:nvPr/>
        </p:nvPicPr>
        <p:blipFill rotWithShape="1">
          <a:blip r:embed="rId3">
            <a:alphaModFix amt="40000"/>
          </a:blip>
          <a:srcRect t="18896" b="43604"/>
          <a:stretch/>
        </p:blipFill>
        <p:spPr>
          <a:xfrm>
            <a:off x="20" y="-2"/>
            <a:ext cx="12191980" cy="6858000"/>
          </a:xfrm>
          <a:prstGeom prst="rect">
            <a:avLst/>
          </a:prstGeom>
        </p:spPr>
      </p:pic>
      <p:sp>
        <p:nvSpPr>
          <p:cNvPr id="2" name="Title 1">
            <a:extLst>
              <a:ext uri="{FF2B5EF4-FFF2-40B4-BE49-F238E27FC236}">
                <a16:creationId xmlns:a16="http://schemas.microsoft.com/office/drawing/2014/main" id="{70752FD7-76EF-4EBF-8807-5A08A9C8EA09}"/>
              </a:ext>
            </a:extLst>
          </p:cNvPr>
          <p:cNvSpPr>
            <a:spLocks noGrp="1"/>
          </p:cNvSpPr>
          <p:nvPr>
            <p:ph type="ctrTitle"/>
          </p:nvPr>
        </p:nvSpPr>
        <p:spPr/>
        <p:txBody>
          <a:bodyPr>
            <a:normAutofit/>
          </a:bodyPr>
          <a:lstStyle/>
          <a:p>
            <a:r>
              <a:rPr lang="en-US" b="1" dirty="0"/>
              <a:t>SCALES</a:t>
            </a:r>
          </a:p>
        </p:txBody>
      </p:sp>
      <p:sp>
        <p:nvSpPr>
          <p:cNvPr id="3" name="Subtitle 2">
            <a:extLst>
              <a:ext uri="{FF2B5EF4-FFF2-40B4-BE49-F238E27FC236}">
                <a16:creationId xmlns:a16="http://schemas.microsoft.com/office/drawing/2014/main" id="{F4C8D8C1-1062-49B2-BB56-D9F8E5DA6EB6}"/>
              </a:ext>
            </a:extLst>
          </p:cNvPr>
          <p:cNvSpPr>
            <a:spLocks noGrp="1"/>
          </p:cNvSpPr>
          <p:nvPr>
            <p:ph type="subTitle" idx="1"/>
          </p:nvPr>
        </p:nvSpPr>
        <p:spPr/>
        <p:txBody>
          <a:bodyPr>
            <a:normAutofit/>
          </a:bodyPr>
          <a:lstStyle/>
          <a:p>
            <a:r>
              <a:rPr lang="en-US" dirty="0">
                <a:solidFill>
                  <a:schemeClr val="tx1"/>
                </a:solidFill>
              </a:rPr>
              <a:t>Small and Retail Computing Scales</a:t>
            </a:r>
          </a:p>
        </p:txBody>
      </p:sp>
    </p:spTree>
    <p:extLst>
      <p:ext uri="{BB962C8B-B14F-4D97-AF65-F5344CB8AC3E}">
        <p14:creationId xmlns:p14="http://schemas.microsoft.com/office/powerpoint/2010/main" val="4262868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4AB8B-EF0C-5B23-7CEE-AA57F67FED31}"/>
              </a:ext>
            </a:extLst>
          </p:cNvPr>
          <p:cNvSpPr>
            <a:spLocks noGrp="1"/>
          </p:cNvSpPr>
          <p:nvPr>
            <p:ph type="title"/>
          </p:nvPr>
        </p:nvSpPr>
        <p:spPr/>
        <p:txBody>
          <a:bodyPr/>
          <a:lstStyle/>
          <a:p>
            <a:r>
              <a:rPr lang="en-US" dirty="0"/>
              <a:t>  Checking Commercial Scales</a:t>
            </a:r>
          </a:p>
        </p:txBody>
      </p:sp>
      <p:pic>
        <p:nvPicPr>
          <p:cNvPr id="4" name="Online Media 3" title="Checking the Accuracy of Commercial  Scales">
            <a:hlinkClick r:id="" action="ppaction://media"/>
            <a:extLst>
              <a:ext uri="{FF2B5EF4-FFF2-40B4-BE49-F238E27FC236}">
                <a16:creationId xmlns:a16="http://schemas.microsoft.com/office/drawing/2014/main" id="{97DAA1B7-7B48-FD9B-D37C-B69263219EE8}"/>
              </a:ext>
            </a:extLst>
          </p:cNvPr>
          <p:cNvPicPr>
            <a:picLocks noGrp="1" noRot="1" noChangeAspect="1"/>
          </p:cNvPicPr>
          <p:nvPr>
            <p:ph idx="1"/>
            <a:videoFile r:link="rId1"/>
          </p:nvPr>
        </p:nvPicPr>
        <p:blipFill>
          <a:blip r:embed="rId3"/>
          <a:stretch>
            <a:fillRect/>
          </a:stretch>
        </p:blipFill>
        <p:spPr>
          <a:xfrm>
            <a:off x="1262063" y="1839913"/>
            <a:ext cx="8585200" cy="4829175"/>
          </a:xfrm>
          <a:prstGeom prst="rect">
            <a:avLst/>
          </a:prstGeom>
        </p:spPr>
      </p:pic>
    </p:spTree>
    <p:extLst>
      <p:ext uri="{BB962C8B-B14F-4D97-AF65-F5344CB8AC3E}">
        <p14:creationId xmlns:p14="http://schemas.microsoft.com/office/powerpoint/2010/main" val="121649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079E-EE9B-B796-1685-00D01E2FCB9D}"/>
              </a:ext>
            </a:extLst>
          </p:cNvPr>
          <p:cNvSpPr>
            <a:spLocks noGrp="1"/>
          </p:cNvSpPr>
          <p:nvPr>
            <p:ph type="title"/>
          </p:nvPr>
        </p:nvSpPr>
        <p:spPr>
          <a:xfrm>
            <a:off x="944183" y="5181600"/>
            <a:ext cx="10156435" cy="1076324"/>
          </a:xfrm>
        </p:spPr>
        <p:txBody>
          <a:bodyPr vert="horz" lIns="91440" tIns="45720" rIns="91440" bIns="45720" rtlCol="0" anchor="b">
            <a:normAutofit/>
          </a:bodyPr>
          <a:lstStyle/>
          <a:p>
            <a:pPr>
              <a:lnSpc>
                <a:spcPct val="85000"/>
              </a:lnSpc>
            </a:pPr>
            <a:r>
              <a:rPr lang="en-US" sz="1800" kern="1200" spc="-50" baseline="0" dirty="0">
                <a:solidFill>
                  <a:schemeClr val="tx1"/>
                </a:solidFill>
                <a:latin typeface="+mj-lt"/>
                <a:ea typeface="+mj-ea"/>
                <a:cs typeface="+mj-cs"/>
              </a:rPr>
              <a:t>Small and </a:t>
            </a:r>
            <a:r>
              <a:rPr lang="en-US" sz="1800" dirty="0"/>
              <a:t>Retail Computing</a:t>
            </a:r>
            <a:br>
              <a:rPr lang="en-US" sz="1800" kern="1200" spc="-50" baseline="0" dirty="0">
                <a:solidFill>
                  <a:schemeClr val="tx1"/>
                </a:solidFill>
                <a:latin typeface="+mj-lt"/>
                <a:ea typeface="+mj-ea"/>
                <a:cs typeface="+mj-cs"/>
              </a:rPr>
            </a:br>
            <a:r>
              <a:rPr lang="en-US" sz="1800" kern="1200" spc="-50" baseline="0" dirty="0">
                <a:solidFill>
                  <a:schemeClr val="tx1"/>
                </a:solidFill>
                <a:latin typeface="+mj-lt"/>
                <a:ea typeface="+mj-ea"/>
                <a:cs typeface="+mj-cs"/>
              </a:rPr>
              <a:t>-Pharmacy, Jewelers, </a:t>
            </a:r>
            <a:r>
              <a:rPr lang="en-US" sz="1800" dirty="0"/>
              <a:t>Cannabis</a:t>
            </a:r>
            <a:br>
              <a:rPr lang="en-US" sz="1800" kern="1200" spc="-50" baseline="0" dirty="0">
                <a:solidFill>
                  <a:schemeClr val="tx1"/>
                </a:solidFill>
                <a:latin typeface="+mj-lt"/>
                <a:ea typeface="+mj-ea"/>
                <a:cs typeface="+mj-cs"/>
              </a:rPr>
            </a:br>
            <a:r>
              <a:rPr lang="en-US" sz="1800" kern="1200" spc="-50" baseline="0" dirty="0">
                <a:solidFill>
                  <a:schemeClr val="tx1"/>
                </a:solidFill>
                <a:latin typeface="+mj-lt"/>
                <a:ea typeface="+mj-ea"/>
                <a:cs typeface="+mj-cs"/>
              </a:rPr>
              <a:t>-Retail Stores (supermarkets, deli’s, convenience stores, </a:t>
            </a:r>
            <a:r>
              <a:rPr lang="en-US" sz="1800" kern="1200" spc="-50" baseline="0" dirty="0" err="1">
                <a:solidFill>
                  <a:schemeClr val="tx1"/>
                </a:solidFill>
                <a:latin typeface="+mj-lt"/>
                <a:ea typeface="+mj-ea"/>
                <a:cs typeface="+mj-cs"/>
              </a:rPr>
              <a:t>etc</a:t>
            </a:r>
            <a:r>
              <a:rPr lang="en-US" sz="1800" kern="1200" spc="-50" baseline="0" dirty="0">
                <a:solidFill>
                  <a:schemeClr val="tx1"/>
                </a:solidFill>
                <a:latin typeface="+mj-lt"/>
                <a:ea typeface="+mj-ea"/>
                <a:cs typeface="+mj-cs"/>
              </a:rPr>
              <a:t>)</a:t>
            </a:r>
            <a:br>
              <a:rPr lang="en-US" sz="1800" kern="1200" spc="-50" baseline="0" dirty="0">
                <a:solidFill>
                  <a:schemeClr val="tx1"/>
                </a:solidFill>
                <a:latin typeface="+mj-lt"/>
                <a:ea typeface="+mj-ea"/>
                <a:cs typeface="+mj-cs"/>
              </a:rPr>
            </a:br>
            <a:endParaRPr lang="en-US" sz="1800" kern="1200" spc="-50" baseline="0" dirty="0">
              <a:solidFill>
                <a:schemeClr val="tx1"/>
              </a:solidFill>
              <a:latin typeface="+mj-lt"/>
              <a:ea typeface="+mj-ea"/>
              <a:cs typeface="+mj-cs"/>
            </a:endParaRPr>
          </a:p>
        </p:txBody>
      </p:sp>
      <p:pic>
        <p:nvPicPr>
          <p:cNvPr id="6" name="Content Placeholder 5" descr="A picture containing indoor&#10;&#10;Description automatically generated">
            <a:extLst>
              <a:ext uri="{FF2B5EF4-FFF2-40B4-BE49-F238E27FC236}">
                <a16:creationId xmlns:a16="http://schemas.microsoft.com/office/drawing/2014/main" id="{A9B529CB-67E2-382C-F47D-F3F9ECFAAC55}"/>
              </a:ext>
            </a:extLst>
          </p:cNvPr>
          <p:cNvPicPr>
            <a:picLocks noGrp="1" noChangeAspect="1"/>
          </p:cNvPicPr>
          <p:nvPr>
            <p:ph sz="half" idx="1"/>
          </p:nvPr>
        </p:nvPicPr>
        <p:blipFill>
          <a:blip r:embed="rId2"/>
          <a:stretch>
            <a:fillRect/>
          </a:stretch>
        </p:blipFill>
        <p:spPr>
          <a:xfrm>
            <a:off x="645702" y="883674"/>
            <a:ext cx="3984790" cy="2649885"/>
          </a:xfrm>
          <a:prstGeom prst="rect">
            <a:avLst/>
          </a:prstGeom>
        </p:spPr>
      </p:pic>
      <p:pic>
        <p:nvPicPr>
          <p:cNvPr id="8" name="Content Placeholder 7" descr="A picture containing device, white, machine, electronic&#10;&#10;Description automatically generated">
            <a:extLst>
              <a:ext uri="{FF2B5EF4-FFF2-40B4-BE49-F238E27FC236}">
                <a16:creationId xmlns:a16="http://schemas.microsoft.com/office/drawing/2014/main" id="{8CB3F62E-AE4C-5C8F-422F-4132599ACF1E}"/>
              </a:ext>
            </a:extLst>
          </p:cNvPr>
          <p:cNvPicPr>
            <a:picLocks noGrp="1" noChangeAspect="1"/>
          </p:cNvPicPr>
          <p:nvPr>
            <p:ph sz="half" idx="2"/>
          </p:nvPr>
        </p:nvPicPr>
        <p:blipFill>
          <a:blip r:embed="rId3"/>
          <a:stretch>
            <a:fillRect/>
          </a:stretch>
        </p:blipFill>
        <p:spPr>
          <a:xfrm>
            <a:off x="4364397" y="1039121"/>
            <a:ext cx="3027160" cy="3027160"/>
          </a:xfrm>
          <a:prstGeom prst="rect">
            <a:avLst/>
          </a:prstGeom>
        </p:spPr>
      </p:pic>
      <p:pic>
        <p:nvPicPr>
          <p:cNvPr id="10" name="Picture 9">
            <a:extLst>
              <a:ext uri="{FF2B5EF4-FFF2-40B4-BE49-F238E27FC236}">
                <a16:creationId xmlns:a16="http://schemas.microsoft.com/office/drawing/2014/main" id="{11536731-0A4D-7F74-A08E-5978A27CC8B6}"/>
              </a:ext>
            </a:extLst>
          </p:cNvPr>
          <p:cNvPicPr>
            <a:picLocks noChangeAspect="1"/>
          </p:cNvPicPr>
          <p:nvPr/>
        </p:nvPicPr>
        <p:blipFill>
          <a:blip r:embed="rId4"/>
          <a:stretch>
            <a:fillRect/>
          </a:stretch>
        </p:blipFill>
        <p:spPr>
          <a:xfrm>
            <a:off x="7713289" y="1004818"/>
            <a:ext cx="3095766" cy="3095766"/>
          </a:xfrm>
          <a:prstGeom prst="rect">
            <a:avLst/>
          </a:prstGeom>
        </p:spPr>
      </p:pic>
    </p:spTree>
    <p:extLst>
      <p:ext uri="{BB962C8B-B14F-4D97-AF65-F5344CB8AC3E}">
        <p14:creationId xmlns:p14="http://schemas.microsoft.com/office/powerpoint/2010/main" val="2354065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2B18A-94CE-AFDD-E657-1410C53B1068}"/>
              </a:ext>
            </a:extLst>
          </p:cNvPr>
          <p:cNvSpPr>
            <a:spLocks noGrp="1"/>
          </p:cNvSpPr>
          <p:nvPr>
            <p:ph type="title"/>
          </p:nvPr>
        </p:nvSpPr>
        <p:spPr>
          <a:xfrm>
            <a:off x="4965290" y="365760"/>
            <a:ext cx="5997678" cy="1325562"/>
          </a:xfrm>
        </p:spPr>
        <p:txBody>
          <a:bodyPr>
            <a:normAutofit/>
          </a:bodyPr>
          <a:lstStyle/>
          <a:p>
            <a:r>
              <a:rPr lang="en-US" dirty="0"/>
              <a:t>INSPECTION</a:t>
            </a:r>
          </a:p>
        </p:txBody>
      </p:sp>
      <p:sp>
        <p:nvSpPr>
          <p:cNvPr id="3" name="Content Placeholder 2">
            <a:extLst>
              <a:ext uri="{FF2B5EF4-FFF2-40B4-BE49-F238E27FC236}">
                <a16:creationId xmlns:a16="http://schemas.microsoft.com/office/drawing/2014/main" id="{E2FF9BF2-B3F0-D2BC-3327-FD4EACAA2D35}"/>
              </a:ext>
            </a:extLst>
          </p:cNvPr>
          <p:cNvSpPr>
            <a:spLocks noGrp="1"/>
          </p:cNvSpPr>
          <p:nvPr>
            <p:ph idx="1"/>
          </p:nvPr>
        </p:nvSpPr>
        <p:spPr>
          <a:xfrm>
            <a:off x="4965290" y="2005739"/>
            <a:ext cx="6015571" cy="4174398"/>
          </a:xfrm>
        </p:spPr>
        <p:txBody>
          <a:bodyPr>
            <a:normAutofit/>
          </a:bodyPr>
          <a:lstStyle/>
          <a:p>
            <a:r>
              <a:rPr lang="en-US" sz="1400" dirty="0"/>
              <a:t>Types</a:t>
            </a:r>
            <a:br>
              <a:rPr lang="en-US" sz="1400" dirty="0"/>
            </a:br>
            <a:r>
              <a:rPr lang="en-US" sz="1400" dirty="0"/>
              <a:t>-Routine</a:t>
            </a:r>
            <a:br>
              <a:rPr lang="en-US" sz="1400" dirty="0"/>
            </a:br>
            <a:r>
              <a:rPr lang="en-US" sz="1400" dirty="0"/>
              <a:t>-Request</a:t>
            </a:r>
            <a:br>
              <a:rPr lang="en-US" sz="1400" dirty="0"/>
            </a:br>
            <a:r>
              <a:rPr lang="en-US" sz="1400" dirty="0"/>
              <a:t>-Follow-Up</a:t>
            </a:r>
          </a:p>
          <a:p>
            <a:r>
              <a:rPr lang="en-US" sz="1400" dirty="0"/>
              <a:t>Visual/Inspecting</a:t>
            </a:r>
            <a:br>
              <a:rPr lang="en-US" sz="1400" dirty="0"/>
            </a:br>
            <a:r>
              <a:rPr lang="en-US" sz="1400" dirty="0"/>
              <a:t>-Scale legal for trade?</a:t>
            </a:r>
            <a:br>
              <a:rPr lang="en-US" sz="1400" dirty="0"/>
            </a:br>
            <a:r>
              <a:rPr lang="en-US" sz="1400" dirty="0"/>
              <a:t>-Suitable for use?</a:t>
            </a:r>
            <a:br>
              <a:rPr lang="en-US" sz="1400" dirty="0"/>
            </a:br>
            <a:r>
              <a:rPr lang="en-US" sz="1400" dirty="0"/>
              <a:t>-Capacity, Divisions</a:t>
            </a:r>
          </a:p>
          <a:p>
            <a:r>
              <a:rPr lang="en-US" sz="1400" dirty="0"/>
              <a:t>Physical/Testing</a:t>
            </a:r>
            <a:br>
              <a:rPr lang="en-US" sz="1400" dirty="0"/>
            </a:br>
            <a:r>
              <a:rPr lang="en-US" sz="1400" dirty="0"/>
              <a:t>-Seal intact</a:t>
            </a:r>
            <a:br>
              <a:rPr lang="en-US" sz="1400" dirty="0"/>
            </a:br>
            <a:r>
              <a:rPr lang="en-US" sz="1400" dirty="0"/>
              <a:t>-Increasing Load</a:t>
            </a:r>
            <a:br>
              <a:rPr lang="en-US" sz="1400" dirty="0"/>
            </a:br>
            <a:r>
              <a:rPr lang="en-US" sz="1400" dirty="0"/>
              <a:t>-Shift</a:t>
            </a:r>
            <a:br>
              <a:rPr lang="en-US" sz="1400" dirty="0"/>
            </a:br>
            <a:r>
              <a:rPr lang="en-US" sz="1400" dirty="0"/>
              <a:t>-Decreasing Load</a:t>
            </a:r>
          </a:p>
          <a:p>
            <a:r>
              <a:rPr lang="en-US" sz="1400" dirty="0"/>
              <a:t>Findings</a:t>
            </a:r>
          </a:p>
          <a:p>
            <a:endParaRPr lang="en-US" sz="1400" dirty="0"/>
          </a:p>
        </p:txBody>
      </p:sp>
      <p:pic>
        <p:nvPicPr>
          <p:cNvPr id="5" name="Picture 4" descr="Magnifying glass showing decling performance">
            <a:extLst>
              <a:ext uri="{FF2B5EF4-FFF2-40B4-BE49-F238E27FC236}">
                <a16:creationId xmlns:a16="http://schemas.microsoft.com/office/drawing/2014/main" id="{960D546C-406E-EB73-8948-DE755B882B17}"/>
              </a:ext>
            </a:extLst>
          </p:cNvPr>
          <p:cNvPicPr>
            <a:picLocks noChangeAspect="1"/>
          </p:cNvPicPr>
          <p:nvPr/>
        </p:nvPicPr>
        <p:blipFill rotWithShape="1">
          <a:blip r:embed="rId2"/>
          <a:srcRect l="12072" r="42636" b="-1"/>
          <a:stretch/>
        </p:blipFill>
        <p:spPr>
          <a:xfrm>
            <a:off x="20" y="10"/>
            <a:ext cx="4653291" cy="6857990"/>
          </a:xfrm>
          <a:prstGeom prst="rect">
            <a:avLst/>
          </a:prstGeom>
        </p:spPr>
      </p:pic>
    </p:spTree>
    <p:extLst>
      <p:ext uri="{BB962C8B-B14F-4D97-AF65-F5344CB8AC3E}">
        <p14:creationId xmlns:p14="http://schemas.microsoft.com/office/powerpoint/2010/main" val="3610372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C81B-85D3-AB5C-45FF-6748D8EBC70A}"/>
              </a:ext>
            </a:extLst>
          </p:cNvPr>
          <p:cNvSpPr>
            <a:spLocks noGrp="1"/>
          </p:cNvSpPr>
          <p:nvPr>
            <p:ph type="title"/>
          </p:nvPr>
        </p:nvSpPr>
        <p:spPr/>
        <p:txBody>
          <a:bodyPr/>
          <a:lstStyle/>
          <a:p>
            <a:r>
              <a:rPr lang="en-US" sz="4000" dirty="0"/>
              <a:t>             Inspecting vs Testing</a:t>
            </a:r>
            <a:endParaRPr lang="en-US" dirty="0"/>
          </a:p>
        </p:txBody>
      </p:sp>
      <p:sp>
        <p:nvSpPr>
          <p:cNvPr id="3" name="Text Placeholder 2">
            <a:extLst>
              <a:ext uri="{FF2B5EF4-FFF2-40B4-BE49-F238E27FC236}">
                <a16:creationId xmlns:a16="http://schemas.microsoft.com/office/drawing/2014/main" id="{C64B15DD-907A-D345-20CB-652C733F1687}"/>
              </a:ext>
            </a:extLst>
          </p:cNvPr>
          <p:cNvSpPr>
            <a:spLocks noGrp="1"/>
          </p:cNvSpPr>
          <p:nvPr>
            <p:ph type="body" idx="1"/>
          </p:nvPr>
        </p:nvSpPr>
        <p:spPr>
          <a:xfrm>
            <a:off x="1923723" y="1782805"/>
            <a:ext cx="1916757" cy="731520"/>
          </a:xfrm>
        </p:spPr>
        <p:txBody>
          <a:bodyPr/>
          <a:lstStyle/>
          <a:p>
            <a:r>
              <a:rPr lang="en-US" dirty="0"/>
              <a:t>Inspecting</a:t>
            </a:r>
          </a:p>
        </p:txBody>
      </p:sp>
      <p:sp>
        <p:nvSpPr>
          <p:cNvPr id="4" name="Content Placeholder 3">
            <a:extLst>
              <a:ext uri="{FF2B5EF4-FFF2-40B4-BE49-F238E27FC236}">
                <a16:creationId xmlns:a16="http://schemas.microsoft.com/office/drawing/2014/main" id="{8DDC4C1A-E00B-2F66-F9C4-B003F19C589C}"/>
              </a:ext>
            </a:extLst>
          </p:cNvPr>
          <p:cNvSpPr>
            <a:spLocks noGrp="1"/>
          </p:cNvSpPr>
          <p:nvPr>
            <p:ph sz="half" idx="2"/>
          </p:nvPr>
        </p:nvSpPr>
        <p:spPr>
          <a:xfrm>
            <a:off x="1261872" y="2507550"/>
            <a:ext cx="2900825" cy="3664650"/>
          </a:xfrm>
        </p:spPr>
        <p:txBody>
          <a:bodyPr>
            <a:normAutofit fontScale="92500"/>
          </a:bodyPr>
          <a:lstStyle/>
          <a:p>
            <a:r>
              <a:rPr lang="en-US" dirty="0"/>
              <a:t>examinations made to determine compliance with design, maintenance, and user requirements</a:t>
            </a:r>
          </a:p>
          <a:p>
            <a:r>
              <a:rPr lang="en-US" dirty="0"/>
              <a:t>EPO</a:t>
            </a:r>
          </a:p>
          <a:p>
            <a:r>
              <a:rPr lang="en-US" dirty="0"/>
              <a:t>HB 44 General Code</a:t>
            </a:r>
          </a:p>
          <a:p>
            <a:r>
              <a:rPr lang="en-US" dirty="0"/>
              <a:t>HB 44 Scale Code</a:t>
            </a:r>
          </a:p>
          <a:p>
            <a:r>
              <a:rPr lang="en-US" dirty="0"/>
              <a:t>Field Manual for guidance</a:t>
            </a:r>
          </a:p>
        </p:txBody>
      </p:sp>
      <p:sp>
        <p:nvSpPr>
          <p:cNvPr id="5" name="Text Placeholder 4">
            <a:extLst>
              <a:ext uri="{FF2B5EF4-FFF2-40B4-BE49-F238E27FC236}">
                <a16:creationId xmlns:a16="http://schemas.microsoft.com/office/drawing/2014/main" id="{EDC8E9B3-A085-A4E3-E3ED-7AD5C0B6D612}"/>
              </a:ext>
            </a:extLst>
          </p:cNvPr>
          <p:cNvSpPr>
            <a:spLocks noGrp="1"/>
          </p:cNvSpPr>
          <p:nvPr>
            <p:ph type="body" sz="quarter" idx="3"/>
          </p:nvPr>
        </p:nvSpPr>
        <p:spPr>
          <a:xfrm>
            <a:off x="6096000" y="1782805"/>
            <a:ext cx="1819218" cy="731520"/>
          </a:xfrm>
        </p:spPr>
        <p:txBody>
          <a:bodyPr/>
          <a:lstStyle/>
          <a:p>
            <a:r>
              <a:rPr lang="en-US" dirty="0"/>
              <a:t>            Testing</a:t>
            </a:r>
          </a:p>
        </p:txBody>
      </p:sp>
      <p:sp>
        <p:nvSpPr>
          <p:cNvPr id="6" name="Content Placeholder 5">
            <a:extLst>
              <a:ext uri="{FF2B5EF4-FFF2-40B4-BE49-F238E27FC236}">
                <a16:creationId xmlns:a16="http://schemas.microsoft.com/office/drawing/2014/main" id="{C8073892-727E-E2AB-6264-BA9F04335998}"/>
              </a:ext>
            </a:extLst>
          </p:cNvPr>
          <p:cNvSpPr>
            <a:spLocks noGrp="1"/>
          </p:cNvSpPr>
          <p:nvPr>
            <p:ph sz="quarter" idx="4"/>
          </p:nvPr>
        </p:nvSpPr>
        <p:spPr>
          <a:xfrm>
            <a:off x="5453737" y="2514325"/>
            <a:ext cx="3246125" cy="3682218"/>
          </a:xfrm>
        </p:spPr>
        <p:txBody>
          <a:bodyPr>
            <a:normAutofit fontScale="92500"/>
          </a:bodyPr>
          <a:lstStyle/>
          <a:p>
            <a:r>
              <a:rPr lang="en-US" dirty="0"/>
              <a:t>those operations carried out to determine the accuracy of value or performance of the equipment under examination by comparison with the actual physical standards of the official.</a:t>
            </a:r>
          </a:p>
          <a:p>
            <a:r>
              <a:rPr lang="en-US" dirty="0"/>
              <a:t>EPO</a:t>
            </a:r>
          </a:p>
          <a:p>
            <a:r>
              <a:rPr lang="en-US" dirty="0"/>
              <a:t>HB 44 Scale Code, Tolerances</a:t>
            </a:r>
          </a:p>
          <a:p>
            <a:r>
              <a:rPr lang="en-US" dirty="0"/>
              <a:t>Field Manual for guidance</a:t>
            </a:r>
          </a:p>
        </p:txBody>
      </p:sp>
    </p:spTree>
    <p:extLst>
      <p:ext uri="{BB962C8B-B14F-4D97-AF65-F5344CB8AC3E}">
        <p14:creationId xmlns:p14="http://schemas.microsoft.com/office/powerpoint/2010/main" val="1449424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C81B-85D3-AB5C-45FF-6748D8EBC70A}"/>
              </a:ext>
            </a:extLst>
          </p:cNvPr>
          <p:cNvSpPr>
            <a:spLocks noGrp="1"/>
          </p:cNvSpPr>
          <p:nvPr>
            <p:ph type="title"/>
          </p:nvPr>
        </p:nvSpPr>
        <p:spPr/>
        <p:txBody>
          <a:bodyPr/>
          <a:lstStyle/>
          <a:p>
            <a:r>
              <a:rPr lang="en-US" sz="4000" dirty="0"/>
              <a:t>             Accurate &amp; Correct</a:t>
            </a:r>
            <a:endParaRPr lang="en-US" dirty="0"/>
          </a:p>
        </p:txBody>
      </p:sp>
      <p:sp>
        <p:nvSpPr>
          <p:cNvPr id="3" name="Text Placeholder 2">
            <a:extLst>
              <a:ext uri="{FF2B5EF4-FFF2-40B4-BE49-F238E27FC236}">
                <a16:creationId xmlns:a16="http://schemas.microsoft.com/office/drawing/2014/main" id="{C64B15DD-907A-D345-20CB-652C733F1687}"/>
              </a:ext>
            </a:extLst>
          </p:cNvPr>
          <p:cNvSpPr>
            <a:spLocks noGrp="1"/>
          </p:cNvSpPr>
          <p:nvPr>
            <p:ph type="body" idx="1"/>
          </p:nvPr>
        </p:nvSpPr>
        <p:spPr>
          <a:xfrm>
            <a:off x="1923723" y="1782805"/>
            <a:ext cx="1916757" cy="731520"/>
          </a:xfrm>
        </p:spPr>
        <p:txBody>
          <a:bodyPr/>
          <a:lstStyle/>
          <a:p>
            <a:r>
              <a:rPr lang="en-US" b="1" dirty="0"/>
              <a:t>Accurate</a:t>
            </a:r>
          </a:p>
        </p:txBody>
      </p:sp>
      <p:sp>
        <p:nvSpPr>
          <p:cNvPr id="4" name="Content Placeholder 3">
            <a:extLst>
              <a:ext uri="{FF2B5EF4-FFF2-40B4-BE49-F238E27FC236}">
                <a16:creationId xmlns:a16="http://schemas.microsoft.com/office/drawing/2014/main" id="{8DDC4C1A-E00B-2F66-F9C4-B003F19C589C}"/>
              </a:ext>
            </a:extLst>
          </p:cNvPr>
          <p:cNvSpPr>
            <a:spLocks noGrp="1"/>
          </p:cNvSpPr>
          <p:nvPr>
            <p:ph sz="half" idx="2"/>
          </p:nvPr>
        </p:nvSpPr>
        <p:spPr>
          <a:xfrm>
            <a:off x="1261872" y="2507550"/>
            <a:ext cx="3432048" cy="3664650"/>
          </a:xfrm>
        </p:spPr>
        <p:txBody>
          <a:bodyPr>
            <a:normAutofit lnSpcReduction="10000"/>
          </a:bodyPr>
          <a:lstStyle/>
          <a:p>
            <a:r>
              <a:rPr lang="en-US" dirty="0"/>
              <a:t>A piece of equipment is accurate when its performance or value (that is, its indications, its deliveries, its recorded representations, or its capacity or actual value, etc., as determined by tests made with suitable standards) conforms to the standard within the applicable tolerances and other performance requirements. </a:t>
            </a:r>
          </a:p>
        </p:txBody>
      </p:sp>
      <p:sp>
        <p:nvSpPr>
          <p:cNvPr id="5" name="Text Placeholder 4">
            <a:extLst>
              <a:ext uri="{FF2B5EF4-FFF2-40B4-BE49-F238E27FC236}">
                <a16:creationId xmlns:a16="http://schemas.microsoft.com/office/drawing/2014/main" id="{EDC8E9B3-A085-A4E3-E3ED-7AD5C0B6D612}"/>
              </a:ext>
            </a:extLst>
          </p:cNvPr>
          <p:cNvSpPr>
            <a:spLocks noGrp="1"/>
          </p:cNvSpPr>
          <p:nvPr>
            <p:ph type="body" sz="quarter" idx="3"/>
          </p:nvPr>
        </p:nvSpPr>
        <p:spPr>
          <a:xfrm>
            <a:off x="6096000" y="1722515"/>
            <a:ext cx="1819218" cy="731520"/>
          </a:xfrm>
        </p:spPr>
        <p:txBody>
          <a:bodyPr/>
          <a:lstStyle/>
          <a:p>
            <a:r>
              <a:rPr lang="en-US" dirty="0"/>
              <a:t>            </a:t>
            </a:r>
            <a:r>
              <a:rPr lang="en-US" b="1" dirty="0"/>
              <a:t>Correct</a:t>
            </a:r>
          </a:p>
        </p:txBody>
      </p:sp>
      <p:sp>
        <p:nvSpPr>
          <p:cNvPr id="6" name="Content Placeholder 5">
            <a:extLst>
              <a:ext uri="{FF2B5EF4-FFF2-40B4-BE49-F238E27FC236}">
                <a16:creationId xmlns:a16="http://schemas.microsoft.com/office/drawing/2014/main" id="{C8073892-727E-E2AB-6264-BA9F04335998}"/>
              </a:ext>
            </a:extLst>
          </p:cNvPr>
          <p:cNvSpPr>
            <a:spLocks noGrp="1"/>
          </p:cNvSpPr>
          <p:nvPr>
            <p:ph sz="quarter" idx="4"/>
          </p:nvPr>
        </p:nvSpPr>
        <p:spPr>
          <a:xfrm>
            <a:off x="5453737" y="2514325"/>
            <a:ext cx="3246125" cy="3682218"/>
          </a:xfrm>
        </p:spPr>
        <p:txBody>
          <a:bodyPr>
            <a:normAutofit lnSpcReduction="10000"/>
          </a:bodyPr>
          <a:lstStyle/>
          <a:p>
            <a:r>
              <a:rPr lang="en-US" dirty="0"/>
              <a:t>A piece of equipment is correct when, in addition to being accurate, it meets all applicable specification requirements.</a:t>
            </a:r>
          </a:p>
        </p:txBody>
      </p:sp>
    </p:spTree>
    <p:extLst>
      <p:ext uri="{BB962C8B-B14F-4D97-AF65-F5344CB8AC3E}">
        <p14:creationId xmlns:p14="http://schemas.microsoft.com/office/powerpoint/2010/main" val="3008269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DA89B-FF48-B456-1DC0-28DDA6C2CD8E}"/>
              </a:ext>
            </a:extLst>
          </p:cNvPr>
          <p:cNvSpPr>
            <a:spLocks noGrp="1"/>
          </p:cNvSpPr>
          <p:nvPr>
            <p:ph type="title"/>
          </p:nvPr>
        </p:nvSpPr>
        <p:spPr/>
        <p:txBody>
          <a:bodyPr/>
          <a:lstStyle/>
          <a:p>
            <a:r>
              <a:rPr lang="en-US" dirty="0"/>
              <a:t>Pre-Inspection</a:t>
            </a:r>
          </a:p>
        </p:txBody>
      </p:sp>
      <p:sp>
        <p:nvSpPr>
          <p:cNvPr id="3" name="Content Placeholder 2">
            <a:extLst>
              <a:ext uri="{FF2B5EF4-FFF2-40B4-BE49-F238E27FC236}">
                <a16:creationId xmlns:a16="http://schemas.microsoft.com/office/drawing/2014/main" id="{FF255CE7-BADF-43F3-4825-AD499AF2D5DC}"/>
              </a:ext>
            </a:extLst>
          </p:cNvPr>
          <p:cNvSpPr>
            <a:spLocks noGrp="1"/>
          </p:cNvSpPr>
          <p:nvPr>
            <p:ph idx="1"/>
          </p:nvPr>
        </p:nvSpPr>
        <p:spPr/>
        <p:txBody>
          <a:bodyPr/>
          <a:lstStyle/>
          <a:p>
            <a:r>
              <a:rPr lang="en-US" dirty="0"/>
              <a:t>Where are you going? What device(s) will you be dealing with?</a:t>
            </a:r>
            <a:br>
              <a:rPr lang="en-US" dirty="0"/>
            </a:br>
            <a:r>
              <a:rPr lang="en-US" dirty="0"/>
              <a:t>-In-Use? New? History on device? (last years report)</a:t>
            </a:r>
          </a:p>
          <a:p>
            <a:r>
              <a:rPr lang="en-US" dirty="0"/>
              <a:t>Proper Equipment: ID, Weights, seals, stickers, </a:t>
            </a:r>
            <a:r>
              <a:rPr lang="en-US" dirty="0" err="1"/>
              <a:t>etc</a:t>
            </a:r>
            <a:endParaRPr lang="en-US" dirty="0"/>
          </a:p>
          <a:p>
            <a:r>
              <a:rPr lang="en-US" dirty="0"/>
              <a:t>Handbook 44, EPO, and MGL (website has all!)</a:t>
            </a:r>
          </a:p>
          <a:p>
            <a:r>
              <a:rPr lang="en-US" dirty="0"/>
              <a:t>Paperwork: certificate of conformance, report, invoice</a:t>
            </a:r>
          </a:p>
          <a:p>
            <a:r>
              <a:rPr lang="en-US" dirty="0"/>
              <a:t>Field Manual from NCWM</a:t>
            </a:r>
            <a:br>
              <a:rPr lang="en-US" dirty="0"/>
            </a:br>
            <a:r>
              <a:rPr lang="en-US" dirty="0"/>
              <a:t>-</a:t>
            </a:r>
            <a:r>
              <a:rPr lang="en-US" dirty="0">
                <a:hlinkClick r:id="rId2"/>
              </a:rPr>
              <a:t>Field Training Manual</a:t>
            </a:r>
            <a:endParaRPr lang="en-US" dirty="0"/>
          </a:p>
        </p:txBody>
      </p:sp>
    </p:spTree>
    <p:extLst>
      <p:ext uri="{BB962C8B-B14F-4D97-AF65-F5344CB8AC3E}">
        <p14:creationId xmlns:p14="http://schemas.microsoft.com/office/powerpoint/2010/main" val="35429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7832-6F18-24D0-BE88-659F03E76703}"/>
              </a:ext>
            </a:extLst>
          </p:cNvPr>
          <p:cNvSpPr>
            <a:spLocks noGrp="1"/>
          </p:cNvSpPr>
          <p:nvPr>
            <p:ph type="title"/>
          </p:nvPr>
        </p:nvSpPr>
        <p:spPr>
          <a:xfrm>
            <a:off x="1759287" y="798881"/>
            <a:ext cx="8673427" cy="1048945"/>
          </a:xfrm>
        </p:spPr>
        <p:txBody>
          <a:bodyPr>
            <a:normAutofit/>
          </a:bodyPr>
          <a:lstStyle/>
          <a:p>
            <a:r>
              <a:rPr lang="en-US" sz="2400" dirty="0">
                <a:solidFill>
                  <a:schemeClr val="tx1"/>
                </a:solidFill>
              </a:rPr>
              <a:t>Retail Scale</a:t>
            </a:r>
            <a:br>
              <a:rPr lang="en-US" sz="2400" dirty="0">
                <a:solidFill>
                  <a:schemeClr val="tx1"/>
                </a:solidFill>
              </a:rPr>
            </a:br>
            <a:r>
              <a:rPr lang="en-US" sz="2400" dirty="0">
                <a:solidFill>
                  <a:schemeClr val="tx1"/>
                </a:solidFill>
              </a:rPr>
              <a:t>30 x 0.01Lbs</a:t>
            </a:r>
          </a:p>
        </p:txBody>
      </p:sp>
      <p:graphicFrame>
        <p:nvGraphicFramePr>
          <p:cNvPr id="5" name="Content Placeholder 2">
            <a:extLst>
              <a:ext uri="{FF2B5EF4-FFF2-40B4-BE49-F238E27FC236}">
                <a16:creationId xmlns:a16="http://schemas.microsoft.com/office/drawing/2014/main" id="{1795A99F-B84F-BCDE-CB57-FEFB64216204}"/>
              </a:ext>
            </a:extLst>
          </p:cNvPr>
          <p:cNvGraphicFramePr>
            <a:graphicFrameLocks noGrp="1"/>
          </p:cNvGraphicFramePr>
          <p:nvPr>
            <p:ph idx="1"/>
            <p:extLst>
              <p:ext uri="{D42A27DB-BD31-4B8C-83A1-F6EECF244321}">
                <p14:modId xmlns:p14="http://schemas.microsoft.com/office/powerpoint/2010/main" val="1728345081"/>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9941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0317B-2C18-2239-DA8E-41CF49A9B0C6}"/>
              </a:ext>
            </a:extLst>
          </p:cNvPr>
          <p:cNvSpPr>
            <a:spLocks noGrp="1"/>
          </p:cNvSpPr>
          <p:nvPr>
            <p:ph type="title"/>
          </p:nvPr>
        </p:nvSpPr>
        <p:spPr/>
        <p:txBody>
          <a:bodyPr/>
          <a:lstStyle/>
          <a:p>
            <a:r>
              <a:rPr lang="en-US" dirty="0"/>
              <a:t>Weights and Measures Week</a:t>
            </a:r>
          </a:p>
        </p:txBody>
      </p:sp>
      <p:sp>
        <p:nvSpPr>
          <p:cNvPr id="4" name="Text Placeholder 3">
            <a:extLst>
              <a:ext uri="{FF2B5EF4-FFF2-40B4-BE49-F238E27FC236}">
                <a16:creationId xmlns:a16="http://schemas.microsoft.com/office/drawing/2014/main" id="{79417DFB-C404-F9A2-E666-F4C234A10246}"/>
              </a:ext>
            </a:extLst>
          </p:cNvPr>
          <p:cNvSpPr>
            <a:spLocks noGrp="1"/>
          </p:cNvSpPr>
          <p:nvPr>
            <p:ph type="body" sz="half" idx="2"/>
          </p:nvPr>
        </p:nvSpPr>
        <p:spPr/>
        <p:txBody>
          <a:bodyPr/>
          <a:lstStyle/>
          <a:p>
            <a:r>
              <a:rPr lang="en-US" dirty="0"/>
              <a:t>March 1 – 7, 2023</a:t>
            </a:r>
          </a:p>
        </p:txBody>
      </p:sp>
      <p:pic>
        <p:nvPicPr>
          <p:cNvPr id="5" name="Online Media 4" title="2023 W&amp;M Week Video">
            <a:hlinkClick r:id="" action="ppaction://media"/>
            <a:extLst>
              <a:ext uri="{FF2B5EF4-FFF2-40B4-BE49-F238E27FC236}">
                <a16:creationId xmlns:a16="http://schemas.microsoft.com/office/drawing/2014/main" id="{37050D1D-0B4E-B2E0-4F07-646D5F3BF8E2}"/>
              </a:ext>
            </a:extLst>
          </p:cNvPr>
          <p:cNvPicPr>
            <a:picLocks noRot="1" noChangeAspect="1"/>
          </p:cNvPicPr>
          <p:nvPr>
            <a:videoFile r:link="rId1"/>
          </p:nvPr>
        </p:nvPicPr>
        <p:blipFill>
          <a:blip r:embed="rId3"/>
          <a:stretch>
            <a:fillRect/>
          </a:stretch>
        </p:blipFill>
        <p:spPr>
          <a:xfrm>
            <a:off x="1027611" y="0"/>
            <a:ext cx="9083040" cy="5131918"/>
          </a:xfrm>
          <a:prstGeom prst="rect">
            <a:avLst/>
          </a:prstGeom>
        </p:spPr>
      </p:pic>
    </p:spTree>
    <p:extLst>
      <p:ext uri="{BB962C8B-B14F-4D97-AF65-F5344CB8AC3E}">
        <p14:creationId xmlns:p14="http://schemas.microsoft.com/office/powerpoint/2010/main" val="410596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5E45C-623F-A3D6-F1F4-5C37DD51FEA3}"/>
              </a:ext>
            </a:extLst>
          </p:cNvPr>
          <p:cNvSpPr>
            <a:spLocks noGrp="1"/>
          </p:cNvSpPr>
          <p:nvPr>
            <p:ph type="title"/>
          </p:nvPr>
        </p:nvSpPr>
        <p:spPr>
          <a:xfrm>
            <a:off x="6225714" y="1124998"/>
            <a:ext cx="5105336" cy="4589717"/>
          </a:xfrm>
        </p:spPr>
        <p:txBody>
          <a:bodyPr>
            <a:normAutofit/>
          </a:bodyPr>
          <a:lstStyle/>
          <a:p>
            <a:pPr algn="l"/>
            <a:r>
              <a:rPr lang="en-US" sz="4800" dirty="0"/>
              <a:t>Begin Inspecting</a:t>
            </a:r>
          </a:p>
        </p:txBody>
      </p:sp>
      <p:sp>
        <p:nvSpPr>
          <p:cNvPr id="3" name="Content Placeholder 2">
            <a:extLst>
              <a:ext uri="{FF2B5EF4-FFF2-40B4-BE49-F238E27FC236}">
                <a16:creationId xmlns:a16="http://schemas.microsoft.com/office/drawing/2014/main" id="{33B0A60D-9482-490D-6C5B-11238BC5D741}"/>
              </a:ext>
            </a:extLst>
          </p:cNvPr>
          <p:cNvSpPr>
            <a:spLocks noGrp="1"/>
          </p:cNvSpPr>
          <p:nvPr>
            <p:ph idx="1"/>
          </p:nvPr>
        </p:nvSpPr>
        <p:spPr>
          <a:xfrm>
            <a:off x="798577" y="794042"/>
            <a:ext cx="5427137" cy="5248622"/>
          </a:xfrm>
        </p:spPr>
        <p:txBody>
          <a:bodyPr>
            <a:normAutofit/>
          </a:bodyPr>
          <a:lstStyle/>
          <a:p>
            <a:r>
              <a:rPr lang="en-US" sz="1600" dirty="0"/>
              <a:t>Introductions/Explanations</a:t>
            </a:r>
          </a:p>
          <a:p>
            <a:r>
              <a:rPr lang="en-US" sz="1600" dirty="0"/>
              <a:t>Scale Legal for Use? CC#?</a:t>
            </a:r>
          </a:p>
          <a:p>
            <a:r>
              <a:rPr lang="en-US" sz="1600" dirty="0"/>
              <a:t>Zero Load Balance</a:t>
            </a:r>
            <a:br>
              <a:rPr lang="en-US" sz="1600" dirty="0"/>
            </a:br>
            <a:r>
              <a:rPr lang="en-US" sz="1600" dirty="0"/>
              <a:t>-Is the scale able to show 0.00</a:t>
            </a:r>
          </a:p>
          <a:p>
            <a:r>
              <a:rPr lang="en-US" sz="1600" dirty="0"/>
              <a:t>General Considerations</a:t>
            </a:r>
            <a:br>
              <a:rPr lang="en-US" sz="1600" dirty="0"/>
            </a:br>
            <a:r>
              <a:rPr lang="en-US" sz="1600" dirty="0"/>
              <a:t>-Is the scale suitable for use?</a:t>
            </a:r>
            <a:br>
              <a:rPr lang="en-US" sz="1600" dirty="0"/>
            </a:br>
            <a:r>
              <a:rPr lang="en-US" sz="1600" dirty="0"/>
              <a:t>-Safe to use/test</a:t>
            </a:r>
          </a:p>
          <a:p>
            <a:r>
              <a:rPr lang="en-US" sz="1600" dirty="0"/>
              <a:t>Markings</a:t>
            </a:r>
            <a:br>
              <a:rPr lang="en-US" sz="1600" dirty="0"/>
            </a:br>
            <a:r>
              <a:rPr lang="en-US" sz="1600" dirty="0"/>
              <a:t>-Accuracy Class: Marked or Unmarked</a:t>
            </a:r>
            <a:br>
              <a:rPr lang="en-US" sz="1600" dirty="0"/>
            </a:br>
            <a:r>
              <a:rPr lang="en-US" sz="1600" dirty="0"/>
              <a:t>-Identification (Nomenclature plate)</a:t>
            </a:r>
            <a:br>
              <a:rPr lang="en-US" sz="1600" dirty="0"/>
            </a:br>
            <a:r>
              <a:rPr lang="en-US" sz="1600" dirty="0"/>
              <a:t>-Capacity and Division/Verification</a:t>
            </a:r>
          </a:p>
          <a:p>
            <a:r>
              <a:rPr lang="en-US" sz="1600" dirty="0"/>
              <a:t>Tolerance Determination</a:t>
            </a:r>
            <a:br>
              <a:rPr lang="en-US" sz="1600" dirty="0"/>
            </a:br>
            <a:r>
              <a:rPr lang="en-US" sz="1600" dirty="0"/>
              <a:t>-Table 6 or Table 1.1</a:t>
            </a:r>
          </a:p>
          <a:p>
            <a:endParaRPr lang="en-US" sz="1600" dirty="0"/>
          </a:p>
        </p:txBody>
      </p:sp>
    </p:spTree>
    <p:extLst>
      <p:ext uri="{BB962C8B-B14F-4D97-AF65-F5344CB8AC3E}">
        <p14:creationId xmlns:p14="http://schemas.microsoft.com/office/powerpoint/2010/main" val="3344281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54F3-20F0-1DA7-F110-AE8DD937C1BC}"/>
              </a:ext>
            </a:extLst>
          </p:cNvPr>
          <p:cNvSpPr>
            <a:spLocks noGrp="1"/>
          </p:cNvSpPr>
          <p:nvPr>
            <p:ph type="title"/>
          </p:nvPr>
        </p:nvSpPr>
        <p:spPr/>
        <p:txBody>
          <a:bodyPr/>
          <a:lstStyle/>
          <a:p>
            <a:r>
              <a:rPr lang="en-US" dirty="0"/>
              <a:t>Marked or Unmarked</a:t>
            </a:r>
          </a:p>
        </p:txBody>
      </p:sp>
      <p:grpSp>
        <p:nvGrpSpPr>
          <p:cNvPr id="4" name="Group 3">
            <a:extLst>
              <a:ext uri="{FF2B5EF4-FFF2-40B4-BE49-F238E27FC236}">
                <a16:creationId xmlns:a16="http://schemas.microsoft.com/office/drawing/2014/main" id="{4EA44AF4-91C0-3A6F-FA51-DF8247C66AC5}"/>
              </a:ext>
            </a:extLst>
          </p:cNvPr>
          <p:cNvGrpSpPr>
            <a:grpSpLocks/>
          </p:cNvGrpSpPr>
          <p:nvPr/>
        </p:nvGrpSpPr>
        <p:grpSpPr bwMode="auto">
          <a:xfrm>
            <a:off x="1870880" y="1890215"/>
            <a:ext cx="7024688" cy="4114800"/>
            <a:chOff x="768" y="1392"/>
            <a:chExt cx="4425" cy="2592"/>
          </a:xfrm>
        </p:grpSpPr>
        <p:sp>
          <p:nvSpPr>
            <p:cNvPr id="5" name="Text Box 1033">
              <a:extLst>
                <a:ext uri="{FF2B5EF4-FFF2-40B4-BE49-F238E27FC236}">
                  <a16:creationId xmlns:a16="http://schemas.microsoft.com/office/drawing/2014/main" id="{39645479-9761-24CA-0E1E-BAE88F9CE5A0}"/>
                </a:ext>
              </a:extLst>
            </p:cNvPr>
            <p:cNvSpPr txBox="1">
              <a:spLocks noChangeArrowheads="1"/>
            </p:cNvSpPr>
            <p:nvPr/>
          </p:nvSpPr>
          <p:spPr bwMode="auto">
            <a:xfrm>
              <a:off x="2592" y="1872"/>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spcBef>
                  <a:spcPct val="50000"/>
                </a:spcBef>
              </a:pPr>
              <a:r>
                <a:rPr lang="en-US" altLang="en-US" sz="1400" dirty="0"/>
                <a:t>No</a:t>
              </a:r>
            </a:p>
          </p:txBody>
        </p:sp>
        <p:grpSp>
          <p:nvGrpSpPr>
            <p:cNvPr id="6" name="Group 5">
              <a:extLst>
                <a:ext uri="{FF2B5EF4-FFF2-40B4-BE49-F238E27FC236}">
                  <a16:creationId xmlns:a16="http://schemas.microsoft.com/office/drawing/2014/main" id="{3F375411-8EE1-3388-5BA3-3B1B241BE1F5}"/>
                </a:ext>
              </a:extLst>
            </p:cNvPr>
            <p:cNvGrpSpPr>
              <a:grpSpLocks/>
            </p:cNvGrpSpPr>
            <p:nvPr/>
          </p:nvGrpSpPr>
          <p:grpSpPr bwMode="auto">
            <a:xfrm>
              <a:off x="768" y="1392"/>
              <a:ext cx="1392" cy="1152"/>
              <a:chOff x="576" y="1296"/>
              <a:chExt cx="1392" cy="1152"/>
            </a:xfrm>
          </p:grpSpPr>
          <p:sp>
            <p:nvSpPr>
              <p:cNvPr id="28" name="AutoShape 1028">
                <a:extLst>
                  <a:ext uri="{FF2B5EF4-FFF2-40B4-BE49-F238E27FC236}">
                    <a16:creationId xmlns:a16="http://schemas.microsoft.com/office/drawing/2014/main" id="{EB3F4C8E-1DF5-93CE-8D78-87F90FA744A0}"/>
                  </a:ext>
                </a:extLst>
              </p:cNvPr>
              <p:cNvSpPr>
                <a:spLocks noChangeArrowheads="1"/>
              </p:cNvSpPr>
              <p:nvPr/>
            </p:nvSpPr>
            <p:spPr bwMode="auto">
              <a:xfrm>
                <a:off x="576" y="1296"/>
                <a:ext cx="1392" cy="1152"/>
              </a:xfrm>
              <a:prstGeom prst="diamond">
                <a:avLst/>
              </a:prstGeom>
              <a:solidFill>
                <a:schemeClr val="bg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endParaRPr lang="en-US" altLang="en-US"/>
              </a:p>
            </p:txBody>
          </p:sp>
          <p:sp>
            <p:nvSpPr>
              <p:cNvPr id="29" name="Text Box 1034">
                <a:extLst>
                  <a:ext uri="{FF2B5EF4-FFF2-40B4-BE49-F238E27FC236}">
                    <a16:creationId xmlns:a16="http://schemas.microsoft.com/office/drawing/2014/main" id="{322D71B8-2055-1B40-1696-970BB0389F19}"/>
                  </a:ext>
                </a:extLst>
              </p:cNvPr>
              <p:cNvSpPr txBox="1">
                <a:spLocks noChangeArrowheads="1"/>
              </p:cNvSpPr>
              <p:nvPr/>
            </p:nvSpPr>
            <p:spPr bwMode="auto">
              <a:xfrm>
                <a:off x="960" y="1652"/>
                <a:ext cx="912"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spcBef>
                    <a:spcPct val="50000"/>
                  </a:spcBef>
                </a:pPr>
                <a:r>
                  <a:rPr lang="en-US" altLang="en-US" sz="1400"/>
                  <a:t>Is the scale marked Class III? </a:t>
                </a:r>
              </a:p>
            </p:txBody>
          </p:sp>
        </p:grpSp>
        <p:grpSp>
          <p:nvGrpSpPr>
            <p:cNvPr id="7" name="Group 6">
              <a:extLst>
                <a:ext uri="{FF2B5EF4-FFF2-40B4-BE49-F238E27FC236}">
                  <a16:creationId xmlns:a16="http://schemas.microsoft.com/office/drawing/2014/main" id="{38846205-BAE8-152C-DD4C-CAC129766B9B}"/>
                </a:ext>
              </a:extLst>
            </p:cNvPr>
            <p:cNvGrpSpPr>
              <a:grpSpLocks/>
            </p:cNvGrpSpPr>
            <p:nvPr/>
          </p:nvGrpSpPr>
          <p:grpSpPr bwMode="auto">
            <a:xfrm>
              <a:off x="3456" y="1392"/>
              <a:ext cx="1392" cy="1152"/>
              <a:chOff x="3600" y="1488"/>
              <a:chExt cx="1392" cy="1152"/>
            </a:xfrm>
          </p:grpSpPr>
          <p:sp>
            <p:nvSpPr>
              <p:cNvPr id="26" name="AutoShape 1029">
                <a:extLst>
                  <a:ext uri="{FF2B5EF4-FFF2-40B4-BE49-F238E27FC236}">
                    <a16:creationId xmlns:a16="http://schemas.microsoft.com/office/drawing/2014/main" id="{AD3E4B86-503F-FE23-D31A-B341C50AAE88}"/>
                  </a:ext>
                </a:extLst>
              </p:cNvPr>
              <p:cNvSpPr>
                <a:spLocks noChangeArrowheads="1"/>
              </p:cNvSpPr>
              <p:nvPr/>
            </p:nvSpPr>
            <p:spPr bwMode="auto">
              <a:xfrm>
                <a:off x="3600" y="1488"/>
                <a:ext cx="1392" cy="1152"/>
              </a:xfrm>
              <a:prstGeom prst="diamond">
                <a:avLst/>
              </a:prstGeom>
              <a:solidFill>
                <a:schemeClr val="bg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endParaRPr lang="en-US" altLang="en-US"/>
              </a:p>
            </p:txBody>
          </p:sp>
          <p:sp>
            <p:nvSpPr>
              <p:cNvPr id="27" name="Text Box 1035">
                <a:extLst>
                  <a:ext uri="{FF2B5EF4-FFF2-40B4-BE49-F238E27FC236}">
                    <a16:creationId xmlns:a16="http://schemas.microsoft.com/office/drawing/2014/main" id="{72234561-9160-C45B-D449-386DF76EB91A}"/>
                  </a:ext>
                </a:extLst>
              </p:cNvPr>
              <p:cNvSpPr txBox="1">
                <a:spLocks noChangeArrowheads="1"/>
              </p:cNvSpPr>
              <p:nvPr/>
            </p:nvSpPr>
            <p:spPr bwMode="auto">
              <a:xfrm>
                <a:off x="3840" y="1844"/>
                <a:ext cx="100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spcBef>
                    <a:spcPct val="50000"/>
                  </a:spcBef>
                </a:pPr>
                <a:r>
                  <a:rPr lang="en-US" altLang="en-US" sz="1400" dirty="0"/>
                  <a:t>Does scale have more than 5000 division?</a:t>
                </a:r>
              </a:p>
            </p:txBody>
          </p:sp>
        </p:grpSp>
        <p:grpSp>
          <p:nvGrpSpPr>
            <p:cNvPr id="8" name="Group 7">
              <a:extLst>
                <a:ext uri="{FF2B5EF4-FFF2-40B4-BE49-F238E27FC236}">
                  <a16:creationId xmlns:a16="http://schemas.microsoft.com/office/drawing/2014/main" id="{A585A3AC-51CC-5F30-1681-AD73BA629E15}"/>
                </a:ext>
              </a:extLst>
            </p:cNvPr>
            <p:cNvGrpSpPr>
              <a:grpSpLocks/>
            </p:cNvGrpSpPr>
            <p:nvPr/>
          </p:nvGrpSpPr>
          <p:grpSpPr bwMode="auto">
            <a:xfrm>
              <a:off x="864" y="3024"/>
              <a:ext cx="1296" cy="960"/>
              <a:chOff x="864" y="3120"/>
              <a:chExt cx="1296" cy="960"/>
            </a:xfrm>
          </p:grpSpPr>
          <p:sp>
            <p:nvSpPr>
              <p:cNvPr id="24" name="AutoShape 1030">
                <a:extLst>
                  <a:ext uri="{FF2B5EF4-FFF2-40B4-BE49-F238E27FC236}">
                    <a16:creationId xmlns:a16="http://schemas.microsoft.com/office/drawing/2014/main" id="{FCD96A64-039A-2715-C3E8-02F118AAF355}"/>
                  </a:ext>
                </a:extLst>
              </p:cNvPr>
              <p:cNvSpPr>
                <a:spLocks noChangeArrowheads="1"/>
              </p:cNvSpPr>
              <p:nvPr/>
            </p:nvSpPr>
            <p:spPr bwMode="auto">
              <a:xfrm>
                <a:off x="864" y="3120"/>
                <a:ext cx="1200" cy="960"/>
              </a:xfrm>
              <a:prstGeom prst="flowChartDocument">
                <a:avLst/>
              </a:prstGeom>
              <a:solidFill>
                <a:schemeClr val="bg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endParaRPr lang="en-US" altLang="en-US"/>
              </a:p>
            </p:txBody>
          </p:sp>
          <p:sp>
            <p:nvSpPr>
              <p:cNvPr id="25" name="Text Box 1036">
                <a:extLst>
                  <a:ext uri="{FF2B5EF4-FFF2-40B4-BE49-F238E27FC236}">
                    <a16:creationId xmlns:a16="http://schemas.microsoft.com/office/drawing/2014/main" id="{20417E9C-A8BD-541F-7617-CE4343FB1637}"/>
                  </a:ext>
                </a:extLst>
              </p:cNvPr>
              <p:cNvSpPr txBox="1">
                <a:spLocks noChangeArrowheads="1"/>
              </p:cNvSpPr>
              <p:nvPr/>
            </p:nvSpPr>
            <p:spPr bwMode="auto">
              <a:xfrm>
                <a:off x="1056" y="3312"/>
                <a:ext cx="110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spcBef>
                    <a:spcPct val="50000"/>
                  </a:spcBef>
                </a:pPr>
                <a:r>
                  <a:rPr lang="en-US" altLang="en-US" sz="1400"/>
                  <a:t>Use Table 6 or TN.3.2.</a:t>
                </a:r>
              </a:p>
            </p:txBody>
          </p:sp>
        </p:grpSp>
        <p:grpSp>
          <p:nvGrpSpPr>
            <p:cNvPr id="9" name="Group 8">
              <a:extLst>
                <a:ext uri="{FF2B5EF4-FFF2-40B4-BE49-F238E27FC236}">
                  <a16:creationId xmlns:a16="http://schemas.microsoft.com/office/drawing/2014/main" id="{93F2C837-7A1E-E4C3-05BC-C4C39779E7C5}"/>
                </a:ext>
              </a:extLst>
            </p:cNvPr>
            <p:cNvGrpSpPr>
              <a:grpSpLocks/>
            </p:cNvGrpSpPr>
            <p:nvPr/>
          </p:nvGrpSpPr>
          <p:grpSpPr bwMode="auto">
            <a:xfrm>
              <a:off x="3648" y="3024"/>
              <a:ext cx="1200" cy="960"/>
              <a:chOff x="3648" y="3024"/>
              <a:chExt cx="1200" cy="960"/>
            </a:xfrm>
          </p:grpSpPr>
          <p:sp>
            <p:nvSpPr>
              <p:cNvPr id="22" name="AutoShape 1031">
                <a:extLst>
                  <a:ext uri="{FF2B5EF4-FFF2-40B4-BE49-F238E27FC236}">
                    <a16:creationId xmlns:a16="http://schemas.microsoft.com/office/drawing/2014/main" id="{FB5A14EE-C430-B1E8-3F3F-7C9EA727825A}"/>
                  </a:ext>
                </a:extLst>
              </p:cNvPr>
              <p:cNvSpPr>
                <a:spLocks noChangeArrowheads="1"/>
              </p:cNvSpPr>
              <p:nvPr/>
            </p:nvSpPr>
            <p:spPr bwMode="auto">
              <a:xfrm>
                <a:off x="3648" y="3024"/>
                <a:ext cx="1200" cy="960"/>
              </a:xfrm>
              <a:prstGeom prst="flowChartDocument">
                <a:avLst/>
              </a:prstGeom>
              <a:solidFill>
                <a:schemeClr val="bg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endParaRPr lang="en-US" altLang="en-US"/>
              </a:p>
            </p:txBody>
          </p:sp>
          <p:sp>
            <p:nvSpPr>
              <p:cNvPr id="23" name="Text Box 1037">
                <a:extLst>
                  <a:ext uri="{FF2B5EF4-FFF2-40B4-BE49-F238E27FC236}">
                    <a16:creationId xmlns:a16="http://schemas.microsoft.com/office/drawing/2014/main" id="{A2C13C34-A9AC-A8C0-9B8E-8679FD7558DA}"/>
                  </a:ext>
                </a:extLst>
              </p:cNvPr>
              <p:cNvSpPr txBox="1">
                <a:spLocks noChangeArrowheads="1"/>
              </p:cNvSpPr>
              <p:nvPr/>
            </p:nvSpPr>
            <p:spPr bwMode="auto">
              <a:xfrm>
                <a:off x="3744" y="3312"/>
                <a:ext cx="11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spcBef>
                    <a:spcPct val="50000"/>
                  </a:spcBef>
                </a:pPr>
                <a:r>
                  <a:rPr lang="en-US" altLang="en-US" sz="1400"/>
                  <a:t>Use Table T.1.1.</a:t>
                </a:r>
              </a:p>
            </p:txBody>
          </p:sp>
        </p:grpSp>
        <p:sp>
          <p:nvSpPr>
            <p:cNvPr id="10" name="Text Box 1042">
              <a:extLst>
                <a:ext uri="{FF2B5EF4-FFF2-40B4-BE49-F238E27FC236}">
                  <a16:creationId xmlns:a16="http://schemas.microsoft.com/office/drawing/2014/main" id="{F85586A1-9255-4A32-2FCC-1AAE06596426}"/>
                </a:ext>
              </a:extLst>
            </p:cNvPr>
            <p:cNvSpPr txBox="1">
              <a:spLocks noChangeArrowheads="1"/>
            </p:cNvSpPr>
            <p:nvPr/>
          </p:nvSpPr>
          <p:spPr bwMode="auto">
            <a:xfrm>
              <a:off x="1296" y="2688"/>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spcBef>
                  <a:spcPct val="50000"/>
                </a:spcBef>
              </a:pPr>
              <a:r>
                <a:rPr lang="en-US" altLang="en-US" sz="1400"/>
                <a:t>Yes</a:t>
              </a:r>
            </a:p>
          </p:txBody>
        </p:sp>
        <p:sp>
          <p:nvSpPr>
            <p:cNvPr id="11" name="Line 1043">
              <a:extLst>
                <a:ext uri="{FF2B5EF4-FFF2-40B4-BE49-F238E27FC236}">
                  <a16:creationId xmlns:a16="http://schemas.microsoft.com/office/drawing/2014/main" id="{F905DE93-C7FD-0C27-9A4C-5E21DD7FAC32}"/>
                </a:ext>
              </a:extLst>
            </p:cNvPr>
            <p:cNvSpPr>
              <a:spLocks noChangeShapeType="1"/>
            </p:cNvSpPr>
            <p:nvPr/>
          </p:nvSpPr>
          <p:spPr bwMode="auto">
            <a:xfrm>
              <a:off x="1440" y="2544"/>
              <a:ext cx="0" cy="19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endParaRPr lang="en-US"/>
            </a:p>
          </p:txBody>
        </p:sp>
        <p:sp>
          <p:nvSpPr>
            <p:cNvPr id="12" name="Line 1044">
              <a:extLst>
                <a:ext uri="{FF2B5EF4-FFF2-40B4-BE49-F238E27FC236}">
                  <a16:creationId xmlns:a16="http://schemas.microsoft.com/office/drawing/2014/main" id="{950D2E12-4F9F-D5F2-DC50-A4CA0882C091}"/>
                </a:ext>
              </a:extLst>
            </p:cNvPr>
            <p:cNvSpPr>
              <a:spLocks noChangeShapeType="1"/>
            </p:cNvSpPr>
            <p:nvPr/>
          </p:nvSpPr>
          <p:spPr bwMode="auto">
            <a:xfrm>
              <a:off x="1440" y="2832"/>
              <a:ext cx="0" cy="19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endParaRPr lang="en-US"/>
            </a:p>
          </p:txBody>
        </p:sp>
        <p:sp>
          <p:nvSpPr>
            <p:cNvPr id="13" name="Line 1045">
              <a:extLst>
                <a:ext uri="{FF2B5EF4-FFF2-40B4-BE49-F238E27FC236}">
                  <a16:creationId xmlns:a16="http://schemas.microsoft.com/office/drawing/2014/main" id="{760DE54E-E86F-096D-CA29-87FB799B0B8C}"/>
                </a:ext>
              </a:extLst>
            </p:cNvPr>
            <p:cNvSpPr>
              <a:spLocks noChangeShapeType="1"/>
            </p:cNvSpPr>
            <p:nvPr/>
          </p:nvSpPr>
          <p:spPr bwMode="auto">
            <a:xfrm>
              <a:off x="2160" y="1968"/>
              <a:ext cx="43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endParaRPr lang="en-US"/>
            </a:p>
          </p:txBody>
        </p:sp>
        <p:sp>
          <p:nvSpPr>
            <p:cNvPr id="14" name="Line 1046">
              <a:extLst>
                <a:ext uri="{FF2B5EF4-FFF2-40B4-BE49-F238E27FC236}">
                  <a16:creationId xmlns:a16="http://schemas.microsoft.com/office/drawing/2014/main" id="{F32ECF56-6D30-E9C5-D2E0-61C7DEE91B87}"/>
                </a:ext>
              </a:extLst>
            </p:cNvPr>
            <p:cNvSpPr>
              <a:spLocks noChangeShapeType="1"/>
            </p:cNvSpPr>
            <p:nvPr/>
          </p:nvSpPr>
          <p:spPr bwMode="auto">
            <a:xfrm>
              <a:off x="2832" y="1968"/>
              <a:ext cx="624"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endParaRPr lang="en-US"/>
            </a:p>
          </p:txBody>
        </p:sp>
        <p:sp>
          <p:nvSpPr>
            <p:cNvPr id="15" name="Text Box 1047">
              <a:extLst>
                <a:ext uri="{FF2B5EF4-FFF2-40B4-BE49-F238E27FC236}">
                  <a16:creationId xmlns:a16="http://schemas.microsoft.com/office/drawing/2014/main" id="{180CD519-9E1D-B816-402D-A81F54DECA51}"/>
                </a:ext>
              </a:extLst>
            </p:cNvPr>
            <p:cNvSpPr txBox="1">
              <a:spLocks noChangeArrowheads="1"/>
            </p:cNvSpPr>
            <p:nvPr/>
          </p:nvSpPr>
          <p:spPr bwMode="auto">
            <a:xfrm>
              <a:off x="4809" y="1859"/>
              <a:ext cx="3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spcBef>
                  <a:spcPct val="50000"/>
                </a:spcBef>
              </a:pPr>
              <a:r>
                <a:rPr lang="en-US" altLang="en-US" sz="1400" dirty="0"/>
                <a:t>yes</a:t>
              </a:r>
            </a:p>
          </p:txBody>
        </p:sp>
        <p:sp>
          <p:nvSpPr>
            <p:cNvPr id="16" name="Line 1049">
              <a:extLst>
                <a:ext uri="{FF2B5EF4-FFF2-40B4-BE49-F238E27FC236}">
                  <a16:creationId xmlns:a16="http://schemas.microsoft.com/office/drawing/2014/main" id="{C2EEC703-A705-0DD2-0CBA-4250EFA6A1C9}"/>
                </a:ext>
              </a:extLst>
            </p:cNvPr>
            <p:cNvSpPr>
              <a:spLocks noChangeShapeType="1"/>
            </p:cNvSpPr>
            <p:nvPr/>
          </p:nvSpPr>
          <p:spPr bwMode="auto">
            <a:xfrm>
              <a:off x="4955" y="2064"/>
              <a:ext cx="0" cy="67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endParaRPr lang="en-US"/>
            </a:p>
          </p:txBody>
        </p:sp>
        <p:sp>
          <p:nvSpPr>
            <p:cNvPr id="17" name="Line 1051">
              <a:extLst>
                <a:ext uri="{FF2B5EF4-FFF2-40B4-BE49-F238E27FC236}">
                  <a16:creationId xmlns:a16="http://schemas.microsoft.com/office/drawing/2014/main" id="{ED63B79F-0B49-030F-949E-6F57D63FEFE7}"/>
                </a:ext>
              </a:extLst>
            </p:cNvPr>
            <p:cNvSpPr>
              <a:spLocks noChangeShapeType="1"/>
            </p:cNvSpPr>
            <p:nvPr/>
          </p:nvSpPr>
          <p:spPr bwMode="auto">
            <a:xfrm>
              <a:off x="4464" y="2736"/>
              <a:ext cx="0" cy="28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endParaRPr lang="en-US"/>
            </a:p>
          </p:txBody>
        </p:sp>
        <p:sp>
          <p:nvSpPr>
            <p:cNvPr id="18" name="Line 1052">
              <a:extLst>
                <a:ext uri="{FF2B5EF4-FFF2-40B4-BE49-F238E27FC236}">
                  <a16:creationId xmlns:a16="http://schemas.microsoft.com/office/drawing/2014/main" id="{474FED8E-631D-9C95-11C3-A049F9BCA354}"/>
                </a:ext>
              </a:extLst>
            </p:cNvPr>
            <p:cNvSpPr>
              <a:spLocks noChangeShapeType="1"/>
            </p:cNvSpPr>
            <p:nvPr/>
          </p:nvSpPr>
          <p:spPr bwMode="auto">
            <a:xfrm flipH="1">
              <a:off x="4464" y="2736"/>
              <a:ext cx="49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endParaRPr lang="en-US"/>
            </a:p>
          </p:txBody>
        </p:sp>
        <p:sp>
          <p:nvSpPr>
            <p:cNvPr id="19" name="Line 1054">
              <a:extLst>
                <a:ext uri="{FF2B5EF4-FFF2-40B4-BE49-F238E27FC236}">
                  <a16:creationId xmlns:a16="http://schemas.microsoft.com/office/drawing/2014/main" id="{25BA5D3A-4984-C590-D990-1EE95097EB6B}"/>
                </a:ext>
              </a:extLst>
            </p:cNvPr>
            <p:cNvSpPr>
              <a:spLocks noChangeShapeType="1"/>
            </p:cNvSpPr>
            <p:nvPr/>
          </p:nvSpPr>
          <p:spPr bwMode="auto">
            <a:xfrm>
              <a:off x="4128" y="2544"/>
              <a:ext cx="0" cy="19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endParaRPr lang="en-US"/>
            </a:p>
          </p:txBody>
        </p:sp>
        <p:sp>
          <p:nvSpPr>
            <p:cNvPr id="20" name="Line 1055">
              <a:extLst>
                <a:ext uri="{FF2B5EF4-FFF2-40B4-BE49-F238E27FC236}">
                  <a16:creationId xmlns:a16="http://schemas.microsoft.com/office/drawing/2014/main" id="{0B2A8803-45C3-2359-714B-86810DB41750}"/>
                </a:ext>
              </a:extLst>
            </p:cNvPr>
            <p:cNvSpPr>
              <a:spLocks noChangeShapeType="1"/>
            </p:cNvSpPr>
            <p:nvPr/>
          </p:nvSpPr>
          <p:spPr bwMode="auto">
            <a:xfrm flipH="1">
              <a:off x="1872" y="2784"/>
              <a:ext cx="211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endParaRPr lang="en-US"/>
            </a:p>
          </p:txBody>
        </p:sp>
        <p:sp>
          <p:nvSpPr>
            <p:cNvPr id="21" name="Line 1056">
              <a:extLst>
                <a:ext uri="{FF2B5EF4-FFF2-40B4-BE49-F238E27FC236}">
                  <a16:creationId xmlns:a16="http://schemas.microsoft.com/office/drawing/2014/main" id="{732A5BCB-5C49-25C3-E48E-D892337557B5}"/>
                </a:ext>
              </a:extLst>
            </p:cNvPr>
            <p:cNvSpPr>
              <a:spLocks noChangeShapeType="1"/>
            </p:cNvSpPr>
            <p:nvPr/>
          </p:nvSpPr>
          <p:spPr bwMode="auto">
            <a:xfrm>
              <a:off x="1872" y="2784"/>
              <a:ext cx="0"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endParaRPr lang="en-US"/>
            </a:p>
          </p:txBody>
        </p:sp>
      </p:grpSp>
      <p:sp>
        <p:nvSpPr>
          <p:cNvPr id="30" name="Text Box 1033">
            <a:extLst>
              <a:ext uri="{FF2B5EF4-FFF2-40B4-BE49-F238E27FC236}">
                <a16:creationId xmlns:a16="http://schemas.microsoft.com/office/drawing/2014/main" id="{EC42D08C-E639-E1AB-AA10-9F8214D68767}"/>
              </a:ext>
            </a:extLst>
          </p:cNvPr>
          <p:cNvSpPr txBox="1">
            <a:spLocks noChangeArrowheads="1"/>
          </p:cNvSpPr>
          <p:nvPr/>
        </p:nvSpPr>
        <p:spPr bwMode="auto">
          <a:xfrm>
            <a:off x="6965641" y="3917908"/>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eaLnBrk="1" hangingPunct="1">
              <a:spcBef>
                <a:spcPct val="50000"/>
              </a:spcBef>
            </a:pPr>
            <a:r>
              <a:rPr lang="en-US" altLang="en-US" sz="1400" dirty="0"/>
              <a:t>No</a:t>
            </a:r>
          </a:p>
        </p:txBody>
      </p:sp>
    </p:spTree>
    <p:extLst>
      <p:ext uri="{BB962C8B-B14F-4D97-AF65-F5344CB8AC3E}">
        <p14:creationId xmlns:p14="http://schemas.microsoft.com/office/powerpoint/2010/main" val="1040210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Table&#10;&#10;Description automatically generated">
            <a:extLst>
              <a:ext uri="{FF2B5EF4-FFF2-40B4-BE49-F238E27FC236}">
                <a16:creationId xmlns:a16="http://schemas.microsoft.com/office/drawing/2014/main" id="{057775F6-081C-C69A-F998-F32707A153CB}"/>
              </a:ext>
            </a:extLst>
          </p:cNvPr>
          <p:cNvPicPr>
            <a:picLocks noGrp="1" noChangeAspect="1"/>
          </p:cNvPicPr>
          <p:nvPr>
            <p:ph idx="1"/>
          </p:nvPr>
        </p:nvPicPr>
        <p:blipFill>
          <a:blip r:embed="rId2"/>
          <a:stretch>
            <a:fillRect/>
          </a:stretch>
        </p:blipFill>
        <p:spPr>
          <a:xfrm>
            <a:off x="1006530" y="301857"/>
            <a:ext cx="9075934" cy="6254285"/>
          </a:xfrm>
        </p:spPr>
      </p:pic>
    </p:spTree>
    <p:extLst>
      <p:ext uri="{BB962C8B-B14F-4D97-AF65-F5344CB8AC3E}">
        <p14:creationId xmlns:p14="http://schemas.microsoft.com/office/powerpoint/2010/main" val="804630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B2E6123C-4E77-88B5-637C-4B941EFCB0E3}"/>
              </a:ext>
            </a:extLst>
          </p:cNvPr>
          <p:cNvPicPr>
            <a:picLocks noChangeAspect="1"/>
          </p:cNvPicPr>
          <p:nvPr/>
        </p:nvPicPr>
        <p:blipFill>
          <a:blip r:embed="rId2"/>
          <a:stretch>
            <a:fillRect/>
          </a:stretch>
        </p:blipFill>
        <p:spPr>
          <a:xfrm>
            <a:off x="635406" y="1435395"/>
            <a:ext cx="9805765" cy="4093907"/>
          </a:xfrm>
          <a:prstGeom prst="rect">
            <a:avLst/>
          </a:prstGeom>
        </p:spPr>
      </p:pic>
    </p:spTree>
    <p:extLst>
      <p:ext uri="{BB962C8B-B14F-4D97-AF65-F5344CB8AC3E}">
        <p14:creationId xmlns:p14="http://schemas.microsoft.com/office/powerpoint/2010/main" val="141828973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887B1-91F4-4245-E6E0-1F8F90D6E3C7}"/>
              </a:ext>
            </a:extLst>
          </p:cNvPr>
          <p:cNvSpPr>
            <a:spLocks noGrp="1"/>
          </p:cNvSpPr>
          <p:nvPr>
            <p:ph type="title"/>
          </p:nvPr>
        </p:nvSpPr>
        <p:spPr>
          <a:xfrm>
            <a:off x="645459" y="960120"/>
            <a:ext cx="3865695" cy="4171278"/>
          </a:xfrm>
        </p:spPr>
        <p:txBody>
          <a:bodyPr>
            <a:normAutofit/>
          </a:bodyPr>
          <a:lstStyle/>
          <a:p>
            <a:pPr algn="r"/>
            <a:r>
              <a:rPr lang="en-US" sz="4400" dirty="0">
                <a:solidFill>
                  <a:schemeClr val="tx1"/>
                </a:solidFill>
              </a:rPr>
              <a:t>Tolerance Calculation</a:t>
            </a:r>
          </a:p>
        </p:txBody>
      </p:sp>
      <p:sp>
        <p:nvSpPr>
          <p:cNvPr id="3" name="Content Placeholder 2">
            <a:extLst>
              <a:ext uri="{FF2B5EF4-FFF2-40B4-BE49-F238E27FC236}">
                <a16:creationId xmlns:a16="http://schemas.microsoft.com/office/drawing/2014/main" id="{F3FF5A04-5933-F60B-C159-5A0A7CD8E020}"/>
              </a:ext>
            </a:extLst>
          </p:cNvPr>
          <p:cNvSpPr>
            <a:spLocks noGrp="1"/>
          </p:cNvSpPr>
          <p:nvPr>
            <p:ph idx="1"/>
          </p:nvPr>
        </p:nvSpPr>
        <p:spPr>
          <a:xfrm>
            <a:off x="4983164" y="960120"/>
            <a:ext cx="5511800" cy="4171278"/>
          </a:xfrm>
        </p:spPr>
        <p:txBody>
          <a:bodyPr>
            <a:normAutofit/>
          </a:bodyPr>
          <a:lstStyle/>
          <a:p>
            <a:r>
              <a:rPr lang="en-US" dirty="0"/>
              <a:t>What is a Division? (d)</a:t>
            </a:r>
            <a:br>
              <a:rPr lang="en-US" dirty="0"/>
            </a:br>
            <a:r>
              <a:rPr lang="en-US" dirty="0"/>
              <a:t>-Smallest Increment in which the scale can measure </a:t>
            </a:r>
            <a:br>
              <a:rPr lang="en-US" dirty="0"/>
            </a:br>
            <a:r>
              <a:rPr lang="en-US" dirty="0"/>
              <a:t>-Example: 0.01 </a:t>
            </a:r>
            <a:r>
              <a:rPr lang="en-US" dirty="0" err="1"/>
              <a:t>Lbs</a:t>
            </a:r>
            <a:br>
              <a:rPr lang="en-US" dirty="0"/>
            </a:br>
            <a:r>
              <a:rPr lang="en-US" dirty="0"/>
              <a:t>-d vs e (verification)</a:t>
            </a:r>
          </a:p>
          <a:p>
            <a:r>
              <a:rPr lang="en-US" dirty="0"/>
              <a:t>How many Divisions are there? (n)</a:t>
            </a:r>
          </a:p>
          <a:p>
            <a:r>
              <a:rPr lang="en-US" dirty="0"/>
              <a:t>What Tolerance are you using?</a:t>
            </a:r>
            <a:br>
              <a:rPr lang="en-US" dirty="0"/>
            </a:br>
            <a:r>
              <a:rPr lang="en-US" dirty="0"/>
              <a:t>-</a:t>
            </a:r>
            <a:r>
              <a:rPr lang="en-US" dirty="0" err="1"/>
              <a:t>Maintenace</a:t>
            </a:r>
            <a:br>
              <a:rPr lang="en-US" dirty="0"/>
            </a:br>
            <a:r>
              <a:rPr lang="en-US" dirty="0"/>
              <a:t>-Acceptance</a:t>
            </a:r>
          </a:p>
          <a:p>
            <a:r>
              <a:rPr lang="en-US" dirty="0"/>
              <a:t>Breakpoints</a:t>
            </a:r>
            <a:br>
              <a:rPr lang="en-US" dirty="0"/>
            </a:br>
            <a:r>
              <a:rPr lang="en-US" dirty="0"/>
              <a:t>-500, 2000, 4000</a:t>
            </a:r>
          </a:p>
          <a:p>
            <a:pPr marL="0" indent="0">
              <a:buNone/>
            </a:pPr>
            <a:endParaRPr lang="en-US" dirty="0"/>
          </a:p>
        </p:txBody>
      </p:sp>
    </p:spTree>
    <p:extLst>
      <p:ext uri="{BB962C8B-B14F-4D97-AF65-F5344CB8AC3E}">
        <p14:creationId xmlns:p14="http://schemas.microsoft.com/office/powerpoint/2010/main" val="3042075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9C1A-751F-DFD2-6AE5-1FAEBC9CEF61}"/>
              </a:ext>
            </a:extLst>
          </p:cNvPr>
          <p:cNvSpPr>
            <a:spLocks noGrp="1"/>
          </p:cNvSpPr>
          <p:nvPr>
            <p:ph type="title"/>
          </p:nvPr>
        </p:nvSpPr>
        <p:spPr/>
        <p:txBody>
          <a:bodyPr/>
          <a:lstStyle/>
          <a:p>
            <a:r>
              <a:rPr lang="en-US" dirty="0"/>
              <a:t>Division (d) vs Verification (e)</a:t>
            </a:r>
          </a:p>
        </p:txBody>
      </p:sp>
      <p:sp>
        <p:nvSpPr>
          <p:cNvPr id="3" name="Content Placeholder 2">
            <a:extLst>
              <a:ext uri="{FF2B5EF4-FFF2-40B4-BE49-F238E27FC236}">
                <a16:creationId xmlns:a16="http://schemas.microsoft.com/office/drawing/2014/main" id="{18DA4032-A52A-2274-59CE-1DCAEE0B6BF2}"/>
              </a:ext>
            </a:extLst>
          </p:cNvPr>
          <p:cNvSpPr>
            <a:spLocks noGrp="1"/>
          </p:cNvSpPr>
          <p:nvPr>
            <p:ph idx="1"/>
          </p:nvPr>
        </p:nvSpPr>
        <p:spPr/>
        <p:txBody>
          <a:bodyPr/>
          <a:lstStyle/>
          <a:p>
            <a:r>
              <a:rPr lang="en-US" dirty="0"/>
              <a:t>Division: Smallest displayed unit of the scale. </a:t>
            </a:r>
          </a:p>
          <a:p>
            <a:r>
              <a:rPr lang="en-US" dirty="0"/>
              <a:t>Verification: Represents the legal for trade division</a:t>
            </a:r>
          </a:p>
          <a:p>
            <a:r>
              <a:rPr lang="en-US" dirty="0"/>
              <a:t>In most cases d and e are equal</a:t>
            </a:r>
          </a:p>
          <a:p>
            <a:r>
              <a:rPr lang="en-US" dirty="0"/>
              <a:t>Usually differ in class I and II scales </a:t>
            </a:r>
          </a:p>
          <a:p>
            <a:r>
              <a:rPr lang="en-US" dirty="0"/>
              <a:t>e must be equal to or 10x greater than d</a:t>
            </a:r>
            <a:br>
              <a:rPr lang="en-US" dirty="0"/>
            </a:br>
            <a:r>
              <a:rPr lang="en-US" dirty="0" err="1"/>
              <a:t>ie</a:t>
            </a:r>
            <a:r>
              <a:rPr lang="en-US" dirty="0"/>
              <a:t>: d = 0.001, e = 0.01</a:t>
            </a:r>
          </a:p>
          <a:p>
            <a:r>
              <a:rPr lang="en-US" dirty="0"/>
              <a:t>When the values differ, we will use the e value</a:t>
            </a:r>
          </a:p>
        </p:txBody>
      </p:sp>
    </p:spTree>
    <p:extLst>
      <p:ext uri="{BB962C8B-B14F-4D97-AF65-F5344CB8AC3E}">
        <p14:creationId xmlns:p14="http://schemas.microsoft.com/office/powerpoint/2010/main" val="2550788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887B1-91F4-4245-E6E0-1F8F90D6E3C7}"/>
              </a:ext>
            </a:extLst>
          </p:cNvPr>
          <p:cNvSpPr>
            <a:spLocks noGrp="1"/>
          </p:cNvSpPr>
          <p:nvPr>
            <p:ph type="title"/>
          </p:nvPr>
        </p:nvSpPr>
        <p:spPr>
          <a:xfrm>
            <a:off x="888631" y="4090280"/>
            <a:ext cx="3947420" cy="1777829"/>
          </a:xfrm>
        </p:spPr>
        <p:txBody>
          <a:bodyPr>
            <a:normAutofit/>
          </a:bodyPr>
          <a:lstStyle/>
          <a:p>
            <a:pPr algn="l"/>
            <a:r>
              <a:rPr lang="en-US" dirty="0"/>
              <a:t>Division Calculation</a:t>
            </a:r>
          </a:p>
        </p:txBody>
      </p:sp>
      <p:sp>
        <p:nvSpPr>
          <p:cNvPr id="3" name="Content Placeholder 2">
            <a:extLst>
              <a:ext uri="{FF2B5EF4-FFF2-40B4-BE49-F238E27FC236}">
                <a16:creationId xmlns:a16="http://schemas.microsoft.com/office/drawing/2014/main" id="{F3FF5A04-5933-F60B-C159-5A0A7CD8E020}"/>
              </a:ext>
            </a:extLst>
          </p:cNvPr>
          <p:cNvSpPr>
            <a:spLocks noGrp="1"/>
          </p:cNvSpPr>
          <p:nvPr>
            <p:ph idx="1"/>
          </p:nvPr>
        </p:nvSpPr>
        <p:spPr>
          <a:xfrm>
            <a:off x="888631" y="320039"/>
            <a:ext cx="7624479" cy="3656994"/>
          </a:xfrm>
        </p:spPr>
        <p:txBody>
          <a:bodyPr>
            <a:normAutofit lnSpcReduction="10000"/>
          </a:bodyPr>
          <a:lstStyle/>
          <a:p>
            <a:pPr>
              <a:lnSpc>
                <a:spcPct val="110000"/>
              </a:lnSpc>
            </a:pPr>
            <a:r>
              <a:rPr lang="en-US" sz="1600" dirty="0"/>
              <a:t>30 </a:t>
            </a:r>
            <a:r>
              <a:rPr lang="en-US" sz="1600" dirty="0" err="1"/>
              <a:t>lbs</a:t>
            </a:r>
            <a:r>
              <a:rPr lang="en-US" sz="1600" dirty="0"/>
              <a:t> x 0.01 </a:t>
            </a:r>
            <a:r>
              <a:rPr lang="en-US" sz="1600" dirty="0" err="1"/>
              <a:t>lbs</a:t>
            </a:r>
            <a:r>
              <a:rPr lang="en-US" sz="1600" dirty="0"/>
              <a:t> </a:t>
            </a:r>
          </a:p>
          <a:p>
            <a:pPr>
              <a:lnSpc>
                <a:spcPct val="110000"/>
              </a:lnSpc>
            </a:pPr>
            <a:r>
              <a:rPr lang="en-US" sz="1600" dirty="0"/>
              <a:t>Division size is 0.01 </a:t>
            </a:r>
            <a:r>
              <a:rPr lang="en-US" sz="1600" dirty="0" err="1"/>
              <a:t>lbs</a:t>
            </a:r>
            <a:br>
              <a:rPr lang="en-US" sz="1600" dirty="0"/>
            </a:br>
            <a:r>
              <a:rPr lang="en-US" sz="1600" dirty="0"/>
              <a:t>-How many 0.01 are in 30 </a:t>
            </a:r>
            <a:r>
              <a:rPr lang="en-US" sz="1600" dirty="0" err="1"/>
              <a:t>lbs</a:t>
            </a:r>
            <a:r>
              <a:rPr lang="en-US" sz="1600" dirty="0"/>
              <a:t>?</a:t>
            </a:r>
          </a:p>
          <a:p>
            <a:pPr>
              <a:lnSpc>
                <a:spcPct val="110000"/>
              </a:lnSpc>
            </a:pPr>
            <a:r>
              <a:rPr lang="en-US" sz="1600" dirty="0"/>
              <a:t>30 / 0.01 = 3000 divisions</a:t>
            </a:r>
          </a:p>
          <a:p>
            <a:pPr>
              <a:lnSpc>
                <a:spcPct val="110000"/>
              </a:lnSpc>
            </a:pPr>
            <a:r>
              <a:rPr lang="en-US" sz="1600" dirty="0"/>
              <a:t>Break points</a:t>
            </a:r>
            <a:br>
              <a:rPr lang="en-US" sz="1600" dirty="0"/>
            </a:br>
            <a:r>
              <a:rPr lang="en-US" sz="1600" dirty="0"/>
              <a:t>-A change in </a:t>
            </a:r>
            <a:r>
              <a:rPr lang="en-US" sz="1600"/>
              <a:t>tolerance based on number of divisions</a:t>
            </a:r>
            <a:br>
              <a:rPr lang="en-US" sz="1600"/>
            </a:br>
            <a:r>
              <a:rPr lang="en-US" sz="1600"/>
              <a:t>-Set by table 6</a:t>
            </a:r>
            <a:br>
              <a:rPr lang="en-US" sz="1600" dirty="0"/>
            </a:br>
            <a:r>
              <a:rPr lang="en-US" sz="1600" dirty="0"/>
              <a:t>-Break point size multiplied by division size = tolerance up to that weight in pounds</a:t>
            </a:r>
            <a:br>
              <a:rPr lang="en-US" sz="1600" dirty="0"/>
            </a:br>
            <a:r>
              <a:rPr lang="en-US" sz="1600" dirty="0"/>
              <a:t>-500 x 0.01 = 5</a:t>
            </a:r>
            <a:br>
              <a:rPr lang="en-US" sz="1600" dirty="0"/>
            </a:br>
            <a:r>
              <a:rPr lang="en-US" sz="1600" dirty="0"/>
              <a:t>-2000 x 0.01 = 20</a:t>
            </a:r>
            <a:br>
              <a:rPr lang="en-US" sz="1600" dirty="0"/>
            </a:br>
            <a:r>
              <a:rPr lang="en-US" sz="1600" dirty="0"/>
              <a:t>-3000 x 0.01 = 30</a:t>
            </a:r>
          </a:p>
        </p:txBody>
      </p:sp>
    </p:spTree>
    <p:extLst>
      <p:ext uri="{BB962C8B-B14F-4D97-AF65-F5344CB8AC3E}">
        <p14:creationId xmlns:p14="http://schemas.microsoft.com/office/powerpoint/2010/main" val="814410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A9DD8-664D-BFF9-58EC-D1E20362DB8E}"/>
              </a:ext>
            </a:extLst>
          </p:cNvPr>
          <p:cNvSpPr>
            <a:spLocks noGrp="1"/>
          </p:cNvSpPr>
          <p:nvPr>
            <p:ph type="title"/>
          </p:nvPr>
        </p:nvSpPr>
        <p:spPr/>
        <p:txBody>
          <a:bodyPr/>
          <a:lstStyle/>
          <a:p>
            <a:r>
              <a:rPr lang="en-US" dirty="0"/>
              <a:t>Tolerance Types</a:t>
            </a:r>
          </a:p>
        </p:txBody>
      </p:sp>
      <p:sp>
        <p:nvSpPr>
          <p:cNvPr id="3" name="Text Placeholder 2">
            <a:extLst>
              <a:ext uri="{FF2B5EF4-FFF2-40B4-BE49-F238E27FC236}">
                <a16:creationId xmlns:a16="http://schemas.microsoft.com/office/drawing/2014/main" id="{98DEEF7C-1A33-FFAD-C605-B3625627260B}"/>
              </a:ext>
            </a:extLst>
          </p:cNvPr>
          <p:cNvSpPr>
            <a:spLocks noGrp="1"/>
          </p:cNvSpPr>
          <p:nvPr>
            <p:ph type="body" idx="1"/>
          </p:nvPr>
        </p:nvSpPr>
        <p:spPr/>
        <p:txBody>
          <a:bodyPr>
            <a:normAutofit/>
          </a:bodyPr>
          <a:lstStyle/>
          <a:p>
            <a:r>
              <a:rPr lang="en-US" sz="2400" dirty="0"/>
              <a:t>Acceptance</a:t>
            </a:r>
          </a:p>
        </p:txBody>
      </p:sp>
      <p:sp>
        <p:nvSpPr>
          <p:cNvPr id="7" name="Content Placeholder 6">
            <a:extLst>
              <a:ext uri="{FF2B5EF4-FFF2-40B4-BE49-F238E27FC236}">
                <a16:creationId xmlns:a16="http://schemas.microsoft.com/office/drawing/2014/main" id="{3B5FF734-FE0A-CC54-CD4A-DD95D0883156}"/>
              </a:ext>
            </a:extLst>
          </p:cNvPr>
          <p:cNvSpPr>
            <a:spLocks noGrp="1" noChangeArrowheads="1"/>
          </p:cNvSpPr>
          <p:nvPr>
            <p:ph sz="half" idx="2"/>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lnSpc>
                <a:spcPct val="90000"/>
              </a:lnSpc>
            </a:pPr>
            <a:r>
              <a:rPr lang="en-US" altLang="en-US" sz="1800" dirty="0"/>
              <a:t>Equipment to be put into commercial service</a:t>
            </a:r>
          </a:p>
          <a:p>
            <a:pPr eaLnBrk="1" hangingPunct="1">
              <a:lnSpc>
                <a:spcPct val="90000"/>
              </a:lnSpc>
            </a:pPr>
            <a:r>
              <a:rPr lang="en-US" altLang="en-US" sz="1800" dirty="0"/>
              <a:t>Equipment placed into commercial service within the last 30 days</a:t>
            </a:r>
          </a:p>
          <a:p>
            <a:pPr eaLnBrk="1" hangingPunct="1">
              <a:lnSpc>
                <a:spcPct val="90000"/>
              </a:lnSpc>
            </a:pPr>
            <a:r>
              <a:rPr lang="en-US" altLang="en-US" sz="1800" dirty="0"/>
              <a:t>Equipment under-going type evaluation</a:t>
            </a:r>
          </a:p>
          <a:p>
            <a:pPr eaLnBrk="1" hangingPunct="1">
              <a:lnSpc>
                <a:spcPct val="90000"/>
              </a:lnSpc>
            </a:pPr>
            <a:r>
              <a:rPr lang="en-US" altLang="en-US" sz="1800" dirty="0"/>
              <a:t>Equipment that has been rejected for performance and is being retested within 30 days following corrective service</a:t>
            </a:r>
          </a:p>
          <a:p>
            <a:pPr eaLnBrk="1" hangingPunct="1">
              <a:lnSpc>
                <a:spcPct val="90000"/>
              </a:lnSpc>
            </a:pPr>
            <a:r>
              <a:rPr lang="en-US" altLang="en-US" sz="1800" dirty="0"/>
              <a:t>Equipment being tested within 30 days after reconditioning or overhaul</a:t>
            </a:r>
          </a:p>
          <a:p>
            <a:pPr eaLnBrk="1" hangingPunct="1">
              <a:lnSpc>
                <a:spcPct val="90000"/>
              </a:lnSpc>
            </a:pPr>
            <a:endParaRPr lang="en-US" altLang="en-US" sz="2800" dirty="0"/>
          </a:p>
        </p:txBody>
      </p:sp>
      <p:sp>
        <p:nvSpPr>
          <p:cNvPr id="5" name="Text Placeholder 4">
            <a:extLst>
              <a:ext uri="{FF2B5EF4-FFF2-40B4-BE49-F238E27FC236}">
                <a16:creationId xmlns:a16="http://schemas.microsoft.com/office/drawing/2014/main" id="{D47D1410-8124-7B33-F566-E47DFF297FC9}"/>
              </a:ext>
            </a:extLst>
          </p:cNvPr>
          <p:cNvSpPr>
            <a:spLocks noGrp="1"/>
          </p:cNvSpPr>
          <p:nvPr>
            <p:ph type="body" sz="quarter" idx="3"/>
          </p:nvPr>
        </p:nvSpPr>
        <p:spPr/>
        <p:txBody>
          <a:bodyPr>
            <a:normAutofit/>
          </a:bodyPr>
          <a:lstStyle/>
          <a:p>
            <a:r>
              <a:rPr lang="en-US" sz="2400" dirty="0"/>
              <a:t>Maintenance</a:t>
            </a:r>
          </a:p>
        </p:txBody>
      </p:sp>
      <p:sp>
        <p:nvSpPr>
          <p:cNvPr id="8" name="Content Placeholder 7">
            <a:extLst>
              <a:ext uri="{FF2B5EF4-FFF2-40B4-BE49-F238E27FC236}">
                <a16:creationId xmlns:a16="http://schemas.microsoft.com/office/drawing/2014/main" id="{CEE1E34F-92D1-301B-9D03-6D88736FE699}"/>
              </a:ext>
            </a:extLst>
          </p:cNvPr>
          <p:cNvSpPr>
            <a:spLocks noGrp="1" noChangeArrowheads="1"/>
          </p:cNvSpPr>
          <p:nvPr>
            <p:ph sz="quarter" idx="4"/>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endParaRPr lang="en-US" altLang="en-US" dirty="0"/>
          </a:p>
          <a:p>
            <a:pPr eaLnBrk="1" hangingPunct="1"/>
            <a:r>
              <a:rPr lang="en-US" altLang="en-US" sz="2000" dirty="0"/>
              <a:t>Equipment in actual use except when acceptance tolerances apply</a:t>
            </a:r>
          </a:p>
        </p:txBody>
      </p:sp>
    </p:spTree>
    <p:extLst>
      <p:ext uri="{BB962C8B-B14F-4D97-AF65-F5344CB8AC3E}">
        <p14:creationId xmlns:p14="http://schemas.microsoft.com/office/powerpoint/2010/main" val="1514260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87C53-96BC-C4F4-F6DB-1BB5AF450F6A}"/>
              </a:ext>
            </a:extLst>
          </p:cNvPr>
          <p:cNvSpPr>
            <a:spLocks noGrp="1"/>
          </p:cNvSpPr>
          <p:nvPr>
            <p:ph type="ctrTitle"/>
          </p:nvPr>
        </p:nvSpPr>
        <p:spPr>
          <a:xfrm>
            <a:off x="2616277" y="2061838"/>
            <a:ext cx="6959446" cy="1662475"/>
          </a:xfrm>
        </p:spPr>
        <p:txBody>
          <a:bodyPr>
            <a:normAutofit/>
          </a:bodyPr>
          <a:lstStyle/>
          <a:p>
            <a:r>
              <a:rPr lang="en-US" sz="4800"/>
              <a:t>PHYSICAL INSPECTION</a:t>
            </a:r>
          </a:p>
        </p:txBody>
      </p:sp>
    </p:spTree>
    <p:extLst>
      <p:ext uri="{BB962C8B-B14F-4D97-AF65-F5344CB8AC3E}">
        <p14:creationId xmlns:p14="http://schemas.microsoft.com/office/powerpoint/2010/main" val="138543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B97B9-8A80-8071-26F6-0A221A1D3695}"/>
              </a:ext>
            </a:extLst>
          </p:cNvPr>
          <p:cNvSpPr>
            <a:spLocks noGrp="1"/>
          </p:cNvSpPr>
          <p:nvPr>
            <p:ph type="title"/>
          </p:nvPr>
        </p:nvSpPr>
        <p:spPr>
          <a:xfrm>
            <a:off x="2995748" y="5924314"/>
            <a:ext cx="5573604" cy="493714"/>
          </a:xfrm>
        </p:spPr>
        <p:txBody>
          <a:bodyPr vert="horz" lIns="228600" tIns="228600" rIns="228600" bIns="0" rtlCol="0" anchor="b">
            <a:normAutofit fontScale="90000"/>
          </a:bodyPr>
          <a:lstStyle/>
          <a:p>
            <a:pPr>
              <a:lnSpc>
                <a:spcPct val="80000"/>
              </a:lnSpc>
            </a:pPr>
            <a:r>
              <a:rPr lang="en-US" sz="4000" dirty="0">
                <a:solidFill>
                  <a:schemeClr val="tx2"/>
                </a:solidFill>
              </a:rPr>
              <a:t>Inspection Demo</a:t>
            </a:r>
          </a:p>
        </p:txBody>
      </p:sp>
      <p:pic>
        <p:nvPicPr>
          <p:cNvPr id="5" name="Online Media 4" title="Scale inspection">
            <a:hlinkClick r:id="" action="ppaction://media"/>
            <a:extLst>
              <a:ext uri="{FF2B5EF4-FFF2-40B4-BE49-F238E27FC236}">
                <a16:creationId xmlns:a16="http://schemas.microsoft.com/office/drawing/2014/main" id="{B16F80BF-787F-019F-084E-2D2AF53CF9DF}"/>
              </a:ext>
            </a:extLst>
          </p:cNvPr>
          <p:cNvPicPr>
            <a:picLocks noGrp="1" noRot="1" noChangeAspect="1"/>
          </p:cNvPicPr>
          <p:nvPr>
            <p:ph idx="1"/>
            <a:videoFile r:link="rId1"/>
          </p:nvPr>
        </p:nvPicPr>
        <p:blipFill>
          <a:blip r:embed="rId3"/>
          <a:stretch>
            <a:fillRect/>
          </a:stretch>
        </p:blipFill>
        <p:spPr>
          <a:xfrm>
            <a:off x="679450" y="227013"/>
            <a:ext cx="9761538" cy="5491162"/>
          </a:xfrm>
          <a:prstGeom prst="rect">
            <a:avLst/>
          </a:prstGeom>
          <a:ln w="12700">
            <a:noFill/>
          </a:ln>
        </p:spPr>
      </p:pic>
    </p:spTree>
    <p:extLst>
      <p:ext uri="{BB962C8B-B14F-4D97-AF65-F5344CB8AC3E}">
        <p14:creationId xmlns:p14="http://schemas.microsoft.com/office/powerpoint/2010/main" val="170933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Timeline">
            <a:extLst>
              <a:ext uri="{FF2B5EF4-FFF2-40B4-BE49-F238E27FC236}">
                <a16:creationId xmlns:a16="http://schemas.microsoft.com/office/drawing/2014/main" id="{8E567A83-B63A-ED44-275A-73D46C91A4DC}"/>
              </a:ext>
            </a:extLst>
          </p:cNvPr>
          <p:cNvPicPr>
            <a:picLocks noGrp="1" noChangeAspect="1"/>
          </p:cNvPicPr>
          <p:nvPr>
            <p:ph idx="1"/>
          </p:nvPr>
        </p:nvPicPr>
        <p:blipFill>
          <a:blip r:embed="rId2"/>
          <a:stretch>
            <a:fillRect/>
          </a:stretch>
        </p:blipFill>
        <p:spPr>
          <a:xfrm>
            <a:off x="2160976" y="643467"/>
            <a:ext cx="7428088" cy="5571066"/>
          </a:xfrm>
          <a:prstGeom prst="rect">
            <a:avLst/>
          </a:prstGeom>
        </p:spPr>
      </p:pic>
    </p:spTree>
    <p:extLst>
      <p:ext uri="{BB962C8B-B14F-4D97-AF65-F5344CB8AC3E}">
        <p14:creationId xmlns:p14="http://schemas.microsoft.com/office/powerpoint/2010/main" val="195626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D423-BCC6-9699-5CC7-2B1200BCAE4F}"/>
              </a:ext>
            </a:extLst>
          </p:cNvPr>
          <p:cNvSpPr>
            <a:spLocks noGrp="1"/>
          </p:cNvSpPr>
          <p:nvPr>
            <p:ph type="title"/>
          </p:nvPr>
        </p:nvSpPr>
        <p:spPr>
          <a:xfrm>
            <a:off x="807720" y="2349925"/>
            <a:ext cx="2441894" cy="2456442"/>
          </a:xfrm>
        </p:spPr>
        <p:txBody>
          <a:bodyPr>
            <a:normAutofit/>
          </a:bodyPr>
          <a:lstStyle/>
          <a:p>
            <a:pPr algn="l"/>
            <a:r>
              <a:rPr lang="en-US" sz="3200"/>
              <a:t>Inspection Findings</a:t>
            </a:r>
          </a:p>
        </p:txBody>
      </p:sp>
      <p:sp>
        <p:nvSpPr>
          <p:cNvPr id="3" name="Content Placeholder 2">
            <a:extLst>
              <a:ext uri="{FF2B5EF4-FFF2-40B4-BE49-F238E27FC236}">
                <a16:creationId xmlns:a16="http://schemas.microsoft.com/office/drawing/2014/main" id="{8415948C-6A32-7ACC-BFCD-9188613E7BC3}"/>
              </a:ext>
            </a:extLst>
          </p:cNvPr>
          <p:cNvSpPr>
            <a:spLocks noGrp="1"/>
          </p:cNvSpPr>
          <p:nvPr>
            <p:ph idx="1"/>
          </p:nvPr>
        </p:nvSpPr>
        <p:spPr>
          <a:xfrm>
            <a:off x="4846319" y="1111249"/>
            <a:ext cx="6554001" cy="4635503"/>
          </a:xfrm>
        </p:spPr>
        <p:txBody>
          <a:bodyPr>
            <a:normAutofit/>
          </a:bodyPr>
          <a:lstStyle/>
          <a:p>
            <a:r>
              <a:rPr lang="en-US" dirty="0"/>
              <a:t>Does the scale pass?</a:t>
            </a:r>
            <a:br>
              <a:rPr lang="en-US" dirty="0"/>
            </a:br>
            <a:r>
              <a:rPr lang="en-US" dirty="0"/>
              <a:t>-Yes = sealed (or not sealed)</a:t>
            </a:r>
            <a:br>
              <a:rPr lang="en-US" dirty="0"/>
            </a:br>
            <a:r>
              <a:rPr lang="en-US" dirty="0"/>
              <a:t>-No = why? (out of tolerance, markings, </a:t>
            </a:r>
            <a:r>
              <a:rPr lang="en-US" dirty="0" err="1"/>
              <a:t>etc</a:t>
            </a:r>
            <a:r>
              <a:rPr lang="en-US" dirty="0"/>
              <a:t>)</a:t>
            </a:r>
            <a:br>
              <a:rPr lang="en-US" dirty="0"/>
            </a:br>
            <a:r>
              <a:rPr lang="en-US" dirty="0"/>
              <a:t>        -Adjusted/Re-Calibrate(not required by WM official)</a:t>
            </a:r>
            <a:br>
              <a:rPr lang="en-US" dirty="0"/>
            </a:br>
            <a:r>
              <a:rPr lang="en-US" dirty="0"/>
              <a:t>        -Condemn Scale until corrected</a:t>
            </a:r>
          </a:p>
          <a:p>
            <a:r>
              <a:rPr lang="en-US" dirty="0"/>
              <a:t>Physical or Audit Trail Seal</a:t>
            </a:r>
          </a:p>
          <a:p>
            <a:r>
              <a:rPr lang="en-US" dirty="0"/>
              <a:t>Approval Sticker</a:t>
            </a:r>
          </a:p>
          <a:p>
            <a:r>
              <a:rPr lang="en-US" dirty="0"/>
              <a:t>Explanation of findings</a:t>
            </a:r>
          </a:p>
        </p:txBody>
      </p:sp>
    </p:spTree>
    <p:extLst>
      <p:ext uri="{BB962C8B-B14F-4D97-AF65-F5344CB8AC3E}">
        <p14:creationId xmlns:p14="http://schemas.microsoft.com/office/powerpoint/2010/main" val="19496882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0E669276-1E6A-6F46-7F33-7FBAA9112D2E}"/>
              </a:ext>
            </a:extLst>
          </p:cNvPr>
          <p:cNvPicPr>
            <a:picLocks noChangeAspect="1"/>
          </p:cNvPicPr>
          <p:nvPr/>
        </p:nvPicPr>
        <p:blipFill>
          <a:blip r:embed="rId2"/>
          <a:stretch>
            <a:fillRect/>
          </a:stretch>
        </p:blipFill>
        <p:spPr>
          <a:xfrm>
            <a:off x="1526901" y="0"/>
            <a:ext cx="9138198" cy="6858000"/>
          </a:xfrm>
          <a:prstGeom prst="rect">
            <a:avLst/>
          </a:prstGeom>
        </p:spPr>
      </p:pic>
    </p:spTree>
    <p:extLst>
      <p:ext uri="{BB962C8B-B14F-4D97-AF65-F5344CB8AC3E}">
        <p14:creationId xmlns:p14="http://schemas.microsoft.com/office/powerpoint/2010/main" val="2644761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a:extLst>
              <a:ext uri="{FF2B5EF4-FFF2-40B4-BE49-F238E27FC236}">
                <a16:creationId xmlns:a16="http://schemas.microsoft.com/office/drawing/2014/main" id="{E16C86CB-3CB9-7BD6-DEDE-0A734C7F4C5A}"/>
              </a:ext>
            </a:extLst>
          </p:cNvPr>
          <p:cNvPicPr>
            <a:picLocks noChangeAspect="1"/>
          </p:cNvPicPr>
          <p:nvPr/>
        </p:nvPicPr>
        <p:blipFill>
          <a:blip r:embed="rId2"/>
          <a:stretch>
            <a:fillRect/>
          </a:stretch>
        </p:blipFill>
        <p:spPr>
          <a:xfrm>
            <a:off x="1526901" y="0"/>
            <a:ext cx="9138198" cy="6858000"/>
          </a:xfrm>
          <a:prstGeom prst="rect">
            <a:avLst/>
          </a:prstGeom>
        </p:spPr>
      </p:pic>
    </p:spTree>
    <p:extLst>
      <p:ext uri="{BB962C8B-B14F-4D97-AF65-F5344CB8AC3E}">
        <p14:creationId xmlns:p14="http://schemas.microsoft.com/office/powerpoint/2010/main" val="3885262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064500CE-9444-95F0-7534-B947279520A3}"/>
              </a:ext>
            </a:extLst>
          </p:cNvPr>
          <p:cNvPicPr>
            <a:picLocks noChangeAspect="1"/>
          </p:cNvPicPr>
          <p:nvPr/>
        </p:nvPicPr>
        <p:blipFill>
          <a:blip r:embed="rId2"/>
          <a:stretch>
            <a:fillRect/>
          </a:stretch>
        </p:blipFill>
        <p:spPr>
          <a:xfrm>
            <a:off x="1526901" y="0"/>
            <a:ext cx="9138198" cy="6858000"/>
          </a:xfrm>
          <a:prstGeom prst="rect">
            <a:avLst/>
          </a:prstGeom>
        </p:spPr>
      </p:pic>
    </p:spTree>
    <p:extLst>
      <p:ext uri="{BB962C8B-B14F-4D97-AF65-F5344CB8AC3E}">
        <p14:creationId xmlns:p14="http://schemas.microsoft.com/office/powerpoint/2010/main" val="1362945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98AC86E7-1823-94DB-DF4C-08299F46B5F6}"/>
              </a:ext>
            </a:extLst>
          </p:cNvPr>
          <p:cNvPicPr>
            <a:picLocks noChangeAspect="1"/>
          </p:cNvPicPr>
          <p:nvPr/>
        </p:nvPicPr>
        <p:blipFill>
          <a:blip r:embed="rId2"/>
          <a:stretch>
            <a:fillRect/>
          </a:stretch>
        </p:blipFill>
        <p:spPr>
          <a:xfrm>
            <a:off x="1526901" y="0"/>
            <a:ext cx="9138198" cy="6858000"/>
          </a:xfrm>
          <a:prstGeom prst="rect">
            <a:avLst/>
          </a:prstGeom>
        </p:spPr>
      </p:pic>
    </p:spTree>
    <p:extLst>
      <p:ext uri="{BB962C8B-B14F-4D97-AF65-F5344CB8AC3E}">
        <p14:creationId xmlns:p14="http://schemas.microsoft.com/office/powerpoint/2010/main" val="873945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a:extLst>
              <a:ext uri="{FF2B5EF4-FFF2-40B4-BE49-F238E27FC236}">
                <a16:creationId xmlns:a16="http://schemas.microsoft.com/office/drawing/2014/main" id="{4CC8BC71-B304-4417-60C6-A3CF35D49C15}"/>
              </a:ext>
            </a:extLst>
          </p:cNvPr>
          <p:cNvPicPr>
            <a:picLocks noChangeAspect="1"/>
          </p:cNvPicPr>
          <p:nvPr/>
        </p:nvPicPr>
        <p:blipFill>
          <a:blip r:embed="rId2"/>
          <a:stretch>
            <a:fillRect/>
          </a:stretch>
        </p:blipFill>
        <p:spPr>
          <a:xfrm>
            <a:off x="1526901" y="0"/>
            <a:ext cx="9138198" cy="6858000"/>
          </a:xfrm>
          <a:prstGeom prst="rect">
            <a:avLst/>
          </a:prstGeom>
        </p:spPr>
      </p:pic>
    </p:spTree>
    <p:extLst>
      <p:ext uri="{BB962C8B-B14F-4D97-AF65-F5344CB8AC3E}">
        <p14:creationId xmlns:p14="http://schemas.microsoft.com/office/powerpoint/2010/main" val="1970848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CEDC6684-E180-E072-E721-65A125D74894}"/>
              </a:ext>
            </a:extLst>
          </p:cNvPr>
          <p:cNvPicPr>
            <a:picLocks noChangeAspect="1"/>
          </p:cNvPicPr>
          <p:nvPr/>
        </p:nvPicPr>
        <p:blipFill>
          <a:blip r:embed="rId2"/>
          <a:stretch>
            <a:fillRect/>
          </a:stretch>
        </p:blipFill>
        <p:spPr>
          <a:xfrm>
            <a:off x="1526901" y="0"/>
            <a:ext cx="9138198" cy="6858000"/>
          </a:xfrm>
          <a:prstGeom prst="rect">
            <a:avLst/>
          </a:prstGeom>
        </p:spPr>
      </p:pic>
    </p:spTree>
    <p:extLst>
      <p:ext uri="{BB962C8B-B14F-4D97-AF65-F5344CB8AC3E}">
        <p14:creationId xmlns:p14="http://schemas.microsoft.com/office/powerpoint/2010/main" val="472556838"/>
      </p:ext>
    </p:extLst>
  </p:cSld>
  <p:clrMapOvr>
    <a:masterClrMapping/>
  </p:clrMapOvr>
</p:sld>
</file>

<file path=ppt/theme/theme1.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7C683C-DA35-4A0E-ADD0-CC297892D8C4}">
  <ds:schemaRefs>
    <ds:schemaRef ds:uri="http://schemas.microsoft.com/sharepoint/v3/contenttype/forms"/>
  </ds:schemaRefs>
</ds:datastoreItem>
</file>

<file path=customXml/itemProps2.xml><?xml version="1.0" encoding="utf-8"?>
<ds:datastoreItem xmlns:ds="http://schemas.openxmlformats.org/officeDocument/2006/customXml" ds:itemID="{3C239BB0-53B8-40A5-8BB9-15D2ED1AEBC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1E480F86-A978-4060-BF60-56AAB322F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TM03457515[[fn=View]]</Template>
  <TotalTime>0</TotalTime>
  <Words>835</Words>
  <Application>Microsoft Office PowerPoint</Application>
  <PresentationFormat>Widescreen</PresentationFormat>
  <Paragraphs>94</Paragraphs>
  <Slides>30</Slides>
  <Notes>2</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Century Schoolbook</vt:lpstr>
      <vt:lpstr>Tahoma</vt:lpstr>
      <vt:lpstr>Wingdings</vt:lpstr>
      <vt:lpstr>Wingdings 2</vt:lpstr>
      <vt:lpstr>View</vt:lpstr>
      <vt:lpstr>MWMA Interim Meeting</vt:lpstr>
      <vt:lpstr>Weights and Measures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SCALES</vt:lpstr>
      <vt:lpstr>  Checking Commercial Scales</vt:lpstr>
      <vt:lpstr>Small and Retail Computing -Pharmacy, Jewelers, Cannabis -Retail Stores (supermarkets, deli’s, convenience stores, etc) </vt:lpstr>
      <vt:lpstr>INSPECTION</vt:lpstr>
      <vt:lpstr>             Inspecting vs Testing</vt:lpstr>
      <vt:lpstr>             Accurate &amp; Correct</vt:lpstr>
      <vt:lpstr>Pre-Inspection</vt:lpstr>
      <vt:lpstr>Retail Scale 30 x 0.01Lbs</vt:lpstr>
      <vt:lpstr>Begin Inspecting</vt:lpstr>
      <vt:lpstr>Marked or Unmarked</vt:lpstr>
      <vt:lpstr>PowerPoint Presentation</vt:lpstr>
      <vt:lpstr>PowerPoint Presentation</vt:lpstr>
      <vt:lpstr>Tolerance Calculation</vt:lpstr>
      <vt:lpstr>Division (d) vs Verification (e)</vt:lpstr>
      <vt:lpstr>Division Calculation</vt:lpstr>
      <vt:lpstr>Tolerance Types</vt:lpstr>
      <vt:lpstr>PHYSICAL INSPECTION</vt:lpstr>
      <vt:lpstr>Inspection Demo</vt:lpstr>
      <vt:lpstr>Inspection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2022-08-23T12:43:45Z</dcterms:created>
  <dcterms:modified xsi:type="dcterms:W3CDTF">2023-03-02T04:38:30Z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