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6" r:id="rId2"/>
    <p:sldMasterId id="2147483700" r:id="rId3"/>
    <p:sldMasterId id="2147483714" r:id="rId4"/>
    <p:sldMasterId id="2147483728" r:id="rId5"/>
  </p:sldMasterIdLst>
  <p:notesMasterIdLst>
    <p:notesMasterId r:id="rId16"/>
  </p:notesMasterIdLst>
  <p:handoutMasterIdLst>
    <p:handoutMasterId r:id="rId17"/>
  </p:handoutMasterIdLst>
  <p:sldIdLst>
    <p:sldId id="1763" r:id="rId6"/>
    <p:sldId id="1774" r:id="rId7"/>
    <p:sldId id="1784" r:id="rId8"/>
    <p:sldId id="1781" r:id="rId9"/>
    <p:sldId id="1782" r:id="rId10"/>
    <p:sldId id="1771" r:id="rId11"/>
    <p:sldId id="1772" r:id="rId12"/>
    <p:sldId id="1783" r:id="rId13"/>
    <p:sldId id="1786" r:id="rId14"/>
    <p:sldId id="1780" r:id="rId15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35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71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6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43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77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14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50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84" algn="l" defTabSz="9132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LIZIARD" initials="J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011" autoAdjust="0"/>
    <p:restoredTop sz="93420" autoAdjust="0"/>
  </p:normalViewPr>
  <p:slideViewPr>
    <p:cSldViewPr>
      <p:cViewPr>
        <p:scale>
          <a:sx n="150" d="100"/>
          <a:sy n="150" d="100"/>
        </p:scale>
        <p:origin x="-156" y="25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56" y="-10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4958" cy="493713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100" y="3"/>
            <a:ext cx="2944958" cy="493713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r">
              <a:defRPr sz="1200"/>
            </a:lvl1pPr>
          </a:lstStyle>
          <a:p>
            <a:fld id="{C3756C6E-78E3-4EA1-9420-43CB0A6A3FA1}" type="datetimeFigureOut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8"/>
            <a:ext cx="2944958" cy="493712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100" y="9377368"/>
            <a:ext cx="2944958" cy="493712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r">
              <a:defRPr sz="1200"/>
            </a:lvl1pPr>
          </a:lstStyle>
          <a:p>
            <a:fld id="{E64E7B12-E300-4761-B4C0-C58A4EDE4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3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633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633"/>
          </a:xfrm>
          <a:prstGeom prst="rect">
            <a:avLst/>
          </a:prstGeom>
        </p:spPr>
        <p:txBody>
          <a:bodyPr vert="horz" lIns="92121" tIns="46061" rIns="92121" bIns="46061" rtlCol="0"/>
          <a:lstStyle>
            <a:lvl1pPr algn="r">
              <a:defRPr sz="1200"/>
            </a:lvl1pPr>
          </a:lstStyle>
          <a:p>
            <a:fld id="{4A326EEF-A84E-411C-BAB2-A8E8A404E5DE}" type="datetimeFigureOut">
              <a:rPr lang="fr-FR" smtClean="0"/>
              <a:t>04/10/2016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1" tIns="46061" rIns="92121" bIns="4606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9" y="4689517"/>
            <a:ext cx="5438140" cy="4442698"/>
          </a:xfrm>
          <a:prstGeom prst="rect">
            <a:avLst/>
          </a:prstGeom>
        </p:spPr>
        <p:txBody>
          <a:bodyPr vert="horz" lIns="92121" tIns="46061" rIns="92121" bIns="4606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2121" tIns="46061" rIns="92121" bIns="46061" rtlCol="0" anchor="b"/>
          <a:lstStyle>
            <a:lvl1pPr algn="r">
              <a:defRPr sz="1200"/>
            </a:lvl1pPr>
          </a:lstStyle>
          <a:p>
            <a:fld id="{B4D4F192-EA75-441F-8408-0A2943A53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1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35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71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06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43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77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14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50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84" algn="l" defTabSz="913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Utilisateurs\jrouillard\Bureau\GettyImages-53690799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8101" r="8000" b="11888"/>
          <a:stretch/>
        </p:blipFill>
        <p:spPr bwMode="auto">
          <a:xfrm>
            <a:off x="0" y="0"/>
            <a:ext cx="9180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7F27-F0CE-478B-8517-9A51AA9D6F1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30" name="Picture 6" descr="W:\LOGOS\SATELLITES ET OPERATIONS DE L'ORDRE\BUSINESS STORY\logoBSbaseli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7788"/>
            <a:ext cx="2312578" cy="18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6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26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31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83568" y="17008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3568" y="35010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1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43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237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83568" y="2636912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1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2pPr marL="742033" indent="-285400">
              <a:buFont typeface="Courier New" pitchFamily="49" charset="0"/>
              <a:buChar char="o"/>
              <a:defRPr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8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1pPr>
              <a:defRPr/>
            </a:lvl1pPr>
            <a:lvl2pPr marL="456635" indent="0">
              <a:buFont typeface="Courier New" pitchFamily="49" charset="0"/>
              <a:buNone/>
              <a:defRPr i="1"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dirty="0" smtClean="0"/>
              <a:t>Résolution</a:t>
            </a:r>
          </a:p>
          <a:p>
            <a:pPr lvl="1"/>
            <a:r>
              <a:rPr lang="fr-FR" dirty="0" smtClean="0"/>
              <a:t>« Deuxième niveau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2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8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98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3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43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237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683568" y="2636912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7F27-F0CE-478B-8517-9A51AA9D6F1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38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30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32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2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31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83568" y="17008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3568" y="35010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43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237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83568" y="2636912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7F27-F0CE-478B-8517-9A51AA9D6F1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2pPr marL="742033" indent="-285400">
              <a:buFont typeface="Courier New" pitchFamily="49" charset="0"/>
              <a:buChar char="o"/>
              <a:defRPr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2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1pPr>
              <a:defRPr/>
            </a:lvl1pPr>
            <a:lvl2pPr marL="456635" indent="0">
              <a:buFont typeface="Courier New" pitchFamily="49" charset="0"/>
              <a:buNone/>
              <a:defRPr i="1"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dirty="0" smtClean="0"/>
              <a:t>Résolution</a:t>
            </a:r>
          </a:p>
          <a:p>
            <a:pPr lvl="1"/>
            <a:r>
              <a:rPr lang="fr-FR" dirty="0" smtClean="0"/>
              <a:t>« Deuxième niveau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45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50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4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2pPr marL="742033" indent="-285400">
              <a:buFont typeface="Courier New" pitchFamily="49" charset="0"/>
              <a:buChar char="o"/>
              <a:defRPr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0110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86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8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7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93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78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15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6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31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83568" y="17008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3568" y="35010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08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43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237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83568" y="2636912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7F27-F0CE-478B-8517-9A51AA9D6F1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00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2pPr marL="742033" indent="-285400">
              <a:buFont typeface="Courier New" pitchFamily="49" charset="0"/>
              <a:buChar char="o"/>
              <a:defRPr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7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1pPr>
              <a:defRPr/>
            </a:lvl1pPr>
            <a:lvl2pPr marL="456635" indent="0">
              <a:buFont typeface="Courier New" pitchFamily="49" charset="0"/>
              <a:buNone/>
              <a:defRPr i="1"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dirty="0" smtClean="0"/>
              <a:t>Résolution</a:t>
            </a:r>
          </a:p>
          <a:p>
            <a:pPr lvl="1"/>
            <a:r>
              <a:rPr lang="fr-FR" dirty="0" smtClean="0"/>
              <a:t>« Deuxième niveau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0110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98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1pPr>
              <a:defRPr/>
            </a:lvl1pPr>
            <a:lvl2pPr marL="456635" indent="0">
              <a:buFont typeface="Courier New" pitchFamily="49" charset="0"/>
              <a:buNone/>
              <a:defRPr i="1"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dirty="0" smtClean="0"/>
              <a:t>Résolution</a:t>
            </a:r>
          </a:p>
          <a:p>
            <a:pPr lvl="1"/>
            <a:r>
              <a:rPr lang="fr-FR" dirty="0" smtClean="0"/>
              <a:t>« Deuxième niveau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61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7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26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44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38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4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18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5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4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954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44831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83568" y="17008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3568" y="3501008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87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904656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43"/>
            <a:ext cx="7772400" cy="1470025"/>
          </a:xfrm>
        </p:spPr>
        <p:txBody>
          <a:bodyPr/>
          <a:lstStyle>
            <a:lvl1pPr>
              <a:defRPr cap="small" baseline="0"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237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83568" y="2636912"/>
            <a:ext cx="77768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09320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7F27-F0CE-478B-8517-9A51AA9D6F1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26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2pPr marL="742033" indent="-285400">
              <a:buFont typeface="Courier New" pitchFamily="49" charset="0"/>
              <a:buChar char="o"/>
              <a:defRPr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90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28" tIns="45664" rIns="91328" bIns="45664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7" y="144016"/>
            <a:ext cx="6615079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96759"/>
            <a:ext cx="8229600" cy="4958011"/>
          </a:xfrm>
        </p:spPr>
        <p:txBody>
          <a:bodyPr anchor="ctr" anchorCtr="0"/>
          <a:lstStyle>
            <a:lvl1pPr>
              <a:defRPr/>
            </a:lvl1pPr>
            <a:lvl2pPr marL="456635" indent="0">
              <a:buFont typeface="Courier New" pitchFamily="49" charset="0"/>
              <a:buNone/>
              <a:defRPr i="1"/>
            </a:lvl2pPr>
            <a:lvl4pPr>
              <a:defRPr>
                <a:solidFill>
                  <a:srgbClr val="C00000"/>
                </a:solidFill>
              </a:defRPr>
            </a:lvl4pPr>
          </a:lstStyle>
          <a:p>
            <a:pPr lvl="0"/>
            <a:r>
              <a:rPr lang="fr-FR" dirty="0" smtClean="0"/>
              <a:t>Résolution</a:t>
            </a:r>
          </a:p>
          <a:p>
            <a:pPr lvl="1"/>
            <a:r>
              <a:rPr lang="fr-FR" dirty="0" smtClean="0"/>
              <a:t>« Deuxième niveau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W:\LOGOS\ORDRE\ORDRE DES EXPERTS COMPTABLES\BUREAUTIQUE\PNG\OEC_Logos_Ordre_vectori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7788"/>
            <a:ext cx="2228031" cy="29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99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340154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75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62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830888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52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41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14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9959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5" indent="0">
              <a:buNone/>
              <a:defRPr sz="2800"/>
            </a:lvl2pPr>
            <a:lvl3pPr marL="913271" indent="0">
              <a:buNone/>
              <a:defRPr sz="2400"/>
            </a:lvl3pPr>
            <a:lvl4pPr marL="1369906" indent="0">
              <a:buNone/>
              <a:defRPr sz="2000"/>
            </a:lvl4pPr>
            <a:lvl5pPr marL="1826543" indent="0">
              <a:buNone/>
              <a:defRPr sz="2000"/>
            </a:lvl5pPr>
            <a:lvl6pPr marL="2283177" indent="0">
              <a:buNone/>
              <a:defRPr sz="2000"/>
            </a:lvl6pPr>
            <a:lvl7pPr marL="2739814" indent="0">
              <a:buNone/>
              <a:defRPr sz="2000"/>
            </a:lvl7pPr>
            <a:lvl8pPr marL="3196450" indent="0">
              <a:buNone/>
              <a:defRPr sz="2000"/>
            </a:lvl8pPr>
            <a:lvl9pPr marL="3653084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5" indent="0">
              <a:buNone/>
              <a:defRPr sz="1200"/>
            </a:lvl2pPr>
            <a:lvl3pPr marL="913271" indent="0">
              <a:buNone/>
              <a:defRPr sz="1000"/>
            </a:lvl3pPr>
            <a:lvl4pPr marL="1369906" indent="0">
              <a:buNone/>
              <a:defRPr sz="900"/>
            </a:lvl4pPr>
            <a:lvl5pPr marL="1826543" indent="0">
              <a:buNone/>
              <a:defRPr sz="900"/>
            </a:lvl5pPr>
            <a:lvl6pPr marL="2283177" indent="0">
              <a:buNone/>
              <a:defRPr sz="900"/>
            </a:lvl6pPr>
            <a:lvl7pPr marL="2739814" indent="0">
              <a:buNone/>
              <a:defRPr sz="900"/>
            </a:lvl7pPr>
            <a:lvl8pPr marL="3196450" indent="0">
              <a:buNone/>
              <a:defRPr sz="900"/>
            </a:lvl8pPr>
            <a:lvl9pPr marL="365308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67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356357"/>
            <a:ext cx="2133600" cy="365125"/>
          </a:xfrm>
        </p:spPr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2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4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5" indent="0">
              <a:buNone/>
              <a:defRPr sz="2000" b="1"/>
            </a:lvl2pPr>
            <a:lvl3pPr marL="913271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43" indent="0">
              <a:buNone/>
              <a:defRPr sz="1600" b="1"/>
            </a:lvl5pPr>
            <a:lvl6pPr marL="2283177" indent="0">
              <a:buNone/>
              <a:defRPr sz="1600" b="1"/>
            </a:lvl6pPr>
            <a:lvl7pPr marL="2739814" indent="0">
              <a:buNone/>
              <a:defRPr sz="1600" b="1"/>
            </a:lvl7pPr>
            <a:lvl8pPr marL="3196450" indent="0">
              <a:buNone/>
              <a:defRPr sz="1600" b="1"/>
            </a:lvl8pPr>
            <a:lvl9pPr marL="365308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40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28" tIns="45664" rIns="91328" bIns="4566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28" tIns="45664" rIns="91328" bIns="45664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7"/>
            <a:ext cx="2895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7F27-F0CE-478B-8517-9A51AA9D6F1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3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271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476" indent="-342476" algn="l" defTabSz="9132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742033" indent="-285400" algn="l" defTabSz="913271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bg1">
              <a:lumMod val="50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1589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Trebuchet MS" pitchFamily="34" charset="0"/>
          <a:ea typeface="+mn-ea"/>
          <a:cs typeface="+mn-cs"/>
        </a:defRPr>
      </a:lvl3pPr>
      <a:lvl4pPr marL="1598225" indent="-228318" algn="l" defTabSz="9132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0000"/>
          </a:solidFill>
          <a:latin typeface="Trebuchet MS" pitchFamily="34" charset="0"/>
          <a:ea typeface="+mn-ea"/>
          <a:cs typeface="+mn-cs"/>
        </a:defRPr>
      </a:lvl4pPr>
      <a:lvl5pPr marL="2054860" indent="-228318" algn="l" defTabSz="9132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1496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1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8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3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28" tIns="45664" rIns="91328" bIns="4566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28" tIns="45664" rIns="91328" bIns="45664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7"/>
            <a:ext cx="2895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913271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476" indent="-342476" algn="l" defTabSz="9132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742033" indent="-285400" algn="l" defTabSz="913271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bg1">
              <a:lumMod val="50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1589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Trebuchet MS" pitchFamily="34" charset="0"/>
          <a:ea typeface="+mn-ea"/>
          <a:cs typeface="+mn-cs"/>
        </a:defRPr>
      </a:lvl3pPr>
      <a:lvl4pPr marL="1598225" indent="-228318" algn="l" defTabSz="9132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0000"/>
          </a:solidFill>
          <a:latin typeface="Trebuchet MS" pitchFamily="34" charset="0"/>
          <a:ea typeface="+mn-ea"/>
          <a:cs typeface="+mn-cs"/>
        </a:defRPr>
      </a:lvl4pPr>
      <a:lvl5pPr marL="2054860" indent="-228318" algn="l" defTabSz="9132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1496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1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8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3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28" tIns="45664" rIns="91328" bIns="4566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28" tIns="45664" rIns="91328" bIns="45664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7"/>
            <a:ext cx="2895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913271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476" indent="-342476" algn="l" defTabSz="9132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742033" indent="-285400" algn="l" defTabSz="913271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bg1">
              <a:lumMod val="50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1589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Trebuchet MS" pitchFamily="34" charset="0"/>
          <a:ea typeface="+mn-ea"/>
          <a:cs typeface="+mn-cs"/>
        </a:defRPr>
      </a:lvl3pPr>
      <a:lvl4pPr marL="1598225" indent="-228318" algn="l" defTabSz="9132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0000"/>
          </a:solidFill>
          <a:latin typeface="Trebuchet MS" pitchFamily="34" charset="0"/>
          <a:ea typeface="+mn-ea"/>
          <a:cs typeface="+mn-cs"/>
        </a:defRPr>
      </a:lvl4pPr>
      <a:lvl5pPr marL="2054860" indent="-228318" algn="l" defTabSz="9132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1496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1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8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3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28" tIns="45664" rIns="91328" bIns="4566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28" tIns="45664" rIns="91328" bIns="45664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7"/>
            <a:ext cx="2895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02896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ftr="0" dt="0"/>
  <p:txStyles>
    <p:titleStyle>
      <a:lvl1pPr algn="ctr" defTabSz="913271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476" indent="-342476" algn="l" defTabSz="9132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742033" indent="-285400" algn="l" defTabSz="913271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bg1">
              <a:lumMod val="50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1589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Trebuchet MS" pitchFamily="34" charset="0"/>
          <a:ea typeface="+mn-ea"/>
          <a:cs typeface="+mn-cs"/>
        </a:defRPr>
      </a:lvl3pPr>
      <a:lvl4pPr marL="1598225" indent="-228318" algn="l" defTabSz="9132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0000"/>
          </a:solidFill>
          <a:latin typeface="Trebuchet MS" pitchFamily="34" charset="0"/>
          <a:ea typeface="+mn-ea"/>
          <a:cs typeface="+mn-cs"/>
        </a:defRPr>
      </a:lvl4pPr>
      <a:lvl5pPr marL="2054860" indent="-228318" algn="l" defTabSz="9132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1496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1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8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3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28" tIns="45664" rIns="91328" bIns="4566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28" tIns="45664" rIns="91328" bIns="45664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7"/>
            <a:ext cx="2895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28" tIns="45664" rIns="91328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7FEB-6F23-4F53-9DCC-8DA431BA3DA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defTabSz="913271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476" indent="-342476" algn="l" defTabSz="9132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742033" indent="-285400" algn="l" defTabSz="913271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bg1">
              <a:lumMod val="50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1589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Trebuchet MS" pitchFamily="34" charset="0"/>
          <a:ea typeface="+mn-ea"/>
          <a:cs typeface="+mn-cs"/>
        </a:defRPr>
      </a:lvl3pPr>
      <a:lvl4pPr marL="1598225" indent="-228318" algn="l" defTabSz="9132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0000"/>
          </a:solidFill>
          <a:latin typeface="Trebuchet MS" pitchFamily="34" charset="0"/>
          <a:ea typeface="+mn-ea"/>
          <a:cs typeface="+mn-cs"/>
        </a:defRPr>
      </a:lvl4pPr>
      <a:lvl5pPr marL="2054860" indent="-228318" algn="l" defTabSz="9132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1496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1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8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3" indent="-228318" algn="l" defTabSz="9132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5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1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3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7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0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4" algn="l" defTabSz="913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0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filho\Box Sync\PROJETS - gestion\Créer accompagner\Contenus\CSN\kit communication\annonce-BS-240x160-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3" y="1046586"/>
            <a:ext cx="8577733" cy="58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jrouillard\Box Sync\Communication\Business story\plaquetteBS\bu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9512">
            <a:off x="3148436" y="1265827"/>
            <a:ext cx="944526" cy="10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jrouillard\Box Sync\Communication\Business story\plaquetteBS\bu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9512">
            <a:off x="3148436" y="2274759"/>
            <a:ext cx="944526" cy="10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rouillard\Box Sync\Communication\Business story\plaquetteBS\bu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9512">
            <a:off x="3148436" y="3278437"/>
            <a:ext cx="944526" cy="10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rouillard\Box Sync\Communication\Business story\plaquetteBS\fotolia_77627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7" y="1014698"/>
            <a:ext cx="3894021" cy="58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23928" y="2007595"/>
            <a:ext cx="5004048" cy="3077589"/>
          </a:xfrm>
        </p:spPr>
        <p:txBody>
          <a:bodyPr>
            <a:normAutofit lnSpcReduction="10000"/>
          </a:bodyPr>
          <a:lstStyle/>
          <a:p>
            <a:pPr marL="456633" lvl="1" indent="0">
              <a:buNone/>
            </a:pPr>
            <a:r>
              <a:rPr lang="fr-FR" sz="2000" b="1" dirty="0" smtClean="0"/>
              <a:t>Créateur d’entreprise ?</a:t>
            </a:r>
          </a:p>
          <a:p>
            <a:pPr lvl="1"/>
            <a:endParaRPr lang="fr-FR" sz="2000" b="1" dirty="0" smtClean="0"/>
          </a:p>
          <a:p>
            <a:pPr marL="456633" lvl="1" indent="0">
              <a:buNone/>
            </a:pPr>
            <a:endParaRPr lang="fr-FR" sz="2000" b="1" dirty="0" smtClean="0"/>
          </a:p>
          <a:p>
            <a:pPr marL="456633" lvl="1" indent="0">
              <a:buNone/>
            </a:pPr>
            <a:r>
              <a:rPr lang="fr-FR" sz="2000" b="1" dirty="0" smtClean="0"/>
              <a:t>Repreneur d’entreprise ?</a:t>
            </a:r>
          </a:p>
          <a:p>
            <a:pPr lvl="1"/>
            <a:endParaRPr lang="fr-FR" sz="2000" b="1" dirty="0" smtClean="0"/>
          </a:p>
          <a:p>
            <a:pPr marL="456633" lvl="1" indent="0">
              <a:buNone/>
            </a:pPr>
            <a:endParaRPr lang="fr-FR" sz="2000" b="1" dirty="0" smtClean="0"/>
          </a:p>
          <a:p>
            <a:pPr marL="456633" lvl="1" indent="0">
              <a:buNone/>
            </a:pPr>
            <a:r>
              <a:rPr lang="fr-FR" sz="2000" b="1" dirty="0" smtClean="0"/>
              <a:t>Entrepreneur en </a:t>
            </a:r>
            <a:r>
              <a:rPr lang="fr-FR" sz="2000" b="1" dirty="0"/>
              <a:t>phase de </a:t>
            </a:r>
            <a:r>
              <a:rPr lang="fr-FR" sz="2000" b="1" dirty="0" smtClean="0"/>
              <a:t>développement et n’avez </a:t>
            </a:r>
            <a:r>
              <a:rPr lang="fr-FR" sz="2000" b="1" dirty="0"/>
              <a:t>pas encore </a:t>
            </a:r>
            <a:r>
              <a:rPr lang="fr-FR" sz="2000" b="1" dirty="0" smtClean="0"/>
              <a:t>d’expert-comptable ?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5099604"/>
            <a:ext cx="3528392" cy="1368152"/>
          </a:xfrm>
          <a:prstGeom prst="round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small" dirty="0">
                <a:solidFill>
                  <a:schemeClr val="bg1"/>
                </a:solidFill>
                <a:latin typeface="Trebuchet MS" pitchFamily="34" charset="0"/>
              </a:rPr>
              <a:t>b</a:t>
            </a:r>
            <a:r>
              <a:rPr lang="fr-FR" sz="2000" b="1" cap="small" dirty="0" smtClean="0">
                <a:solidFill>
                  <a:schemeClr val="bg1"/>
                </a:solidFill>
                <a:latin typeface="Trebuchet MS" pitchFamily="34" charset="0"/>
              </a:rPr>
              <a:t>énéficiez de 3 rdv offerts avec un </a:t>
            </a:r>
            <a:r>
              <a:rPr lang="fr-FR" sz="2000" b="1" cap="small" dirty="0">
                <a:solidFill>
                  <a:schemeClr val="bg1"/>
                </a:solidFill>
                <a:latin typeface="Trebuchet MS" pitchFamily="34" charset="0"/>
              </a:rPr>
              <a:t>expert-comptable </a:t>
            </a:r>
          </a:p>
          <a:p>
            <a:pPr algn="ctr"/>
            <a:r>
              <a:rPr lang="fr-FR" sz="2000" b="1" cap="small" dirty="0">
                <a:solidFill>
                  <a:schemeClr val="bg1"/>
                </a:solidFill>
                <a:latin typeface="Trebuchet MS" pitchFamily="34" charset="0"/>
              </a:rPr>
              <a:t>près de chez </a:t>
            </a:r>
            <a:r>
              <a:rPr lang="fr-FR" sz="2000" b="1" cap="small" dirty="0" smtClean="0">
                <a:solidFill>
                  <a:schemeClr val="bg1"/>
                </a:solidFill>
                <a:latin typeface="Trebuchet MS" pitchFamily="34" charset="0"/>
              </a:rPr>
              <a:t>vous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1203127"/>
            <a:ext cx="2856265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VOUS ÊTES ?</a:t>
            </a:r>
            <a:endParaRPr lang="fr-FR" sz="25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28" y="1700808"/>
            <a:ext cx="54228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4014"/>
            <a:ext cx="8229600" cy="4963338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fr-FR" sz="4000" dirty="0" smtClean="0">
                <a:solidFill>
                  <a:srgbClr val="E2001A"/>
                </a:solidFill>
              </a:rPr>
              <a:t>Prise </a:t>
            </a:r>
            <a:r>
              <a:rPr lang="fr-FR" sz="4000" dirty="0">
                <a:solidFill>
                  <a:srgbClr val="E2001A"/>
                </a:solidFill>
              </a:rPr>
              <a:t>de connaissance du projet</a:t>
            </a:r>
          </a:p>
          <a:p>
            <a:pPr lvl="2"/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</a:t>
            </a: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</a:t>
            </a: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prérequis </a:t>
            </a: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des contraintes du projet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sur les tendances et perspectives du marché</a:t>
            </a:r>
          </a:p>
          <a:p>
            <a:pPr lvl="1"/>
            <a:r>
              <a:rPr lang="fr-FR" sz="4000" dirty="0">
                <a:solidFill>
                  <a:srgbClr val="E2001A"/>
                </a:solidFill>
              </a:rPr>
              <a:t>Viabilité du projet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Définition des besoins et ressources financières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Etablissement des prévisions financières (prévisionnel)</a:t>
            </a:r>
          </a:p>
          <a:p>
            <a:pPr lvl="1"/>
            <a:r>
              <a:rPr lang="fr-FR" sz="4000" dirty="0">
                <a:solidFill>
                  <a:srgbClr val="E2001A"/>
                </a:solidFill>
              </a:rPr>
              <a:t>Recherche de financement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aides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 dans la démarche d’obtention de </a:t>
            </a: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financements et dépôt </a:t>
            </a: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demandes de dossiers d’aides</a:t>
            </a:r>
          </a:p>
          <a:p>
            <a:pPr lvl="1"/>
            <a:r>
              <a:rPr lang="fr-FR" sz="4000" dirty="0">
                <a:solidFill>
                  <a:srgbClr val="E2001A"/>
                </a:solidFill>
              </a:rPr>
              <a:t>Statut juridique, fiscal et social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Aide au choix de la forme juridique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Aide aux choix fiscaux et sociaux</a:t>
            </a:r>
          </a:p>
          <a:p>
            <a:pPr lvl="2"/>
            <a:r>
              <a:rPr lang="fr-FR" sz="4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 dans l’accomplissement </a:t>
            </a:r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formalités d’enregistrement et de publication de l’entreprise</a:t>
            </a:r>
          </a:p>
          <a:p>
            <a:pPr lvl="1"/>
            <a:r>
              <a:rPr lang="fr-FR" sz="4000" dirty="0">
                <a:solidFill>
                  <a:srgbClr val="E2001A"/>
                </a:solidFill>
              </a:rPr>
              <a:t>Mise en place de l’organisation et de la gestion de l’entreprise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Répartition des rôles, information sur les obligations légales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administrative et comptable</a:t>
            </a:r>
          </a:p>
          <a:p>
            <a:pPr lvl="2"/>
            <a:r>
              <a:rPr lang="fr-FR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en place de tableaux de </a:t>
            </a:r>
            <a:r>
              <a:rPr lang="fr-FR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bord</a:t>
            </a:r>
            <a:endParaRPr lang="fr-F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4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1520" y="1203127"/>
            <a:ext cx="4968552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POUR QUELLES PRESTATIONS ?</a:t>
            </a:r>
          </a:p>
        </p:txBody>
      </p:sp>
    </p:spTree>
    <p:extLst>
      <p:ext uri="{BB962C8B-B14F-4D97-AF65-F5344CB8AC3E}">
        <p14:creationId xmlns:p14="http://schemas.microsoft.com/office/powerpoint/2010/main" val="768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rouillard\Box Sync\Communication\Business story\plaquetteBS\Fotolia_77643728_Subscription_Monthly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14993"/>
            <a:ext cx="3897394" cy="58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3008" y="2060848"/>
            <a:ext cx="5400600" cy="936104"/>
          </a:xfrm>
        </p:spPr>
        <p:txBody>
          <a:bodyPr>
            <a:normAutofit fontScale="92500"/>
          </a:bodyPr>
          <a:lstStyle/>
          <a:p>
            <a:pPr marL="456633" lvl="1" indent="0">
              <a:buNone/>
            </a:pPr>
            <a:r>
              <a:rPr lang="fr-FR" sz="2200" dirty="0" smtClean="0"/>
              <a:t>A déterminer avec l’expert-comptable lors de votre premier entretien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716016" y="5099604"/>
            <a:ext cx="3528392" cy="1425740"/>
          </a:xfrm>
          <a:prstGeom prst="round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Pas d’engagement 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de </a:t>
            </a:r>
            <a:r>
              <a:rPr lang="fr-FR" sz="2000" b="1" dirty="0">
                <a:solidFill>
                  <a:schemeClr val="bg1"/>
                </a:solidFill>
              </a:rPr>
              <a:t>poursuivre une mission avec l’expert-comptable 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après </a:t>
            </a:r>
            <a:r>
              <a:rPr lang="fr-FR" sz="2000" b="1" dirty="0">
                <a:solidFill>
                  <a:schemeClr val="bg1"/>
                </a:solidFill>
              </a:rPr>
              <a:t>les 3 RDV offerts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1203127"/>
            <a:ext cx="5616624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Choix de la ou des prestations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4212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dirty="0"/>
              <a:t>Selon :</a:t>
            </a:r>
          </a:p>
          <a:p>
            <a:pPr lvl="2"/>
            <a:r>
              <a:rPr lang="fr-FR" dirty="0"/>
              <a:t>La nature de votre projet</a:t>
            </a:r>
          </a:p>
          <a:p>
            <a:pPr lvl="2"/>
            <a:r>
              <a:rPr lang="fr-FR" dirty="0"/>
              <a:t>Son état d’avancement</a:t>
            </a:r>
          </a:p>
          <a:p>
            <a:pPr lvl="2"/>
            <a:r>
              <a:rPr lang="fr-FR" dirty="0"/>
              <a:t>Vos besoins et vos attentes</a:t>
            </a:r>
          </a:p>
        </p:txBody>
      </p:sp>
    </p:spTree>
    <p:extLst>
      <p:ext uri="{BB962C8B-B14F-4D97-AF65-F5344CB8AC3E}">
        <p14:creationId xmlns:p14="http://schemas.microsoft.com/office/powerpoint/2010/main" val="4704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tilisateurs\jrouillard\Bureau\Sans titr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5" r="10653" b="-1"/>
          <a:stretch/>
        </p:blipFill>
        <p:spPr bwMode="auto">
          <a:xfrm>
            <a:off x="271047" y="1916832"/>
            <a:ext cx="5702241" cy="44681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1047" y="1268760"/>
            <a:ext cx="4104456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COMMENT </a:t>
            </a:r>
            <a:r>
              <a:rPr lang="fr-FR" sz="25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çA</a:t>
            </a:r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MARCHE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28184" y="1903179"/>
            <a:ext cx="2664296" cy="447814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500" b="1" dirty="0" smtClean="0">
              <a:solidFill>
                <a:srgbClr val="E2001A"/>
              </a:solidFill>
              <a:latin typeface="Trebuchet MS" panose="020B0603020202020204" pitchFamily="34" charset="0"/>
            </a:endParaRPr>
          </a:p>
          <a:p>
            <a:endParaRPr lang="fr-FR" sz="1500" b="1" dirty="0" smtClean="0">
              <a:solidFill>
                <a:srgbClr val="E2001A"/>
              </a:solidFill>
              <a:latin typeface="Trebuchet MS" panose="020B0603020202020204" pitchFamily="34" charset="0"/>
            </a:endParaRPr>
          </a:p>
          <a:p>
            <a:r>
              <a:rPr lang="fr-FR" sz="1500" b="1" dirty="0" smtClean="0">
                <a:solidFill>
                  <a:srgbClr val="E2001A"/>
                </a:solidFill>
                <a:latin typeface="Trebuchet MS" panose="020B0603020202020204" pitchFamily="34" charset="0"/>
              </a:rPr>
              <a:t>1. Créez </a:t>
            </a:r>
          </a:p>
          <a:p>
            <a:r>
              <a:rPr lang="fr-FR" sz="15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un </a:t>
            </a:r>
            <a:r>
              <a:rPr lang="fr-FR" sz="15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compte</a:t>
            </a:r>
          </a:p>
          <a:p>
            <a:endParaRPr lang="fr-FR" sz="1500" dirty="0" smtClean="0">
              <a:latin typeface="Trebuchet MS" panose="020B0603020202020204" pitchFamily="34" charset="0"/>
            </a:endParaRPr>
          </a:p>
          <a:p>
            <a:endParaRPr lang="fr-FR" sz="1500" dirty="0" smtClean="0">
              <a:latin typeface="Trebuchet MS" panose="020B0603020202020204" pitchFamily="34" charset="0"/>
            </a:endParaRPr>
          </a:p>
          <a:p>
            <a:r>
              <a:rPr lang="fr-FR" sz="1500" b="1" dirty="0" smtClean="0">
                <a:solidFill>
                  <a:srgbClr val="E2001A"/>
                </a:solidFill>
                <a:latin typeface="Trebuchet MS" panose="020B0603020202020204" pitchFamily="34" charset="0"/>
              </a:rPr>
              <a:t>2. Demandez </a:t>
            </a:r>
          </a:p>
          <a:p>
            <a:r>
              <a:rPr lang="fr-FR" sz="15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une mise en relation </a:t>
            </a:r>
            <a:endParaRPr lang="fr-FR" sz="1500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fr-FR" sz="15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avec </a:t>
            </a:r>
            <a:r>
              <a:rPr lang="fr-FR" sz="15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un expert-comptable volontaire sur </a:t>
            </a:r>
            <a:r>
              <a:rPr lang="fr-FR" sz="15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hlinkClick r:id="rId3"/>
              </a:rPr>
              <a:t>www.business-story.biz</a:t>
            </a:r>
            <a:endParaRPr lang="fr-FR" sz="15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endParaRPr lang="fr-FR" sz="1500" dirty="0" smtClean="0">
              <a:latin typeface="Trebuchet MS" panose="020B0603020202020204" pitchFamily="34" charset="0"/>
            </a:endParaRPr>
          </a:p>
          <a:p>
            <a:endParaRPr lang="fr-FR" sz="1500" dirty="0" smtClean="0">
              <a:latin typeface="Trebuchet MS" panose="020B0603020202020204" pitchFamily="34" charset="0"/>
            </a:endParaRPr>
          </a:p>
          <a:p>
            <a:r>
              <a:rPr lang="fr-FR" sz="1500" b="1" dirty="0" smtClean="0">
                <a:solidFill>
                  <a:srgbClr val="E2001A"/>
                </a:solidFill>
                <a:latin typeface="Trebuchet MS" panose="020B0603020202020204" pitchFamily="34" charset="0"/>
              </a:rPr>
              <a:t>3. Sélectionnez </a:t>
            </a:r>
          </a:p>
          <a:p>
            <a:r>
              <a:rPr lang="fr-FR" sz="15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un expert-comptable </a:t>
            </a:r>
            <a:endParaRPr lang="fr-FR" sz="1500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fr-FR" sz="15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dans </a:t>
            </a:r>
            <a:r>
              <a:rPr lang="fr-FR" sz="15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votre </a:t>
            </a:r>
            <a:r>
              <a:rPr lang="fr-FR" sz="15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département</a:t>
            </a:r>
          </a:p>
          <a:p>
            <a:endParaRPr lang="fr-FR" sz="15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endParaRPr lang="fr-FR" sz="15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endParaRPr lang="fr-FR" sz="15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175" y="1844824"/>
            <a:ext cx="6357073" cy="460851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/>
              <a:t>Une fois l’expert-comptable sélectionné, </a:t>
            </a:r>
            <a:br>
              <a:rPr lang="fr-FR" sz="2000" dirty="0" smtClean="0"/>
            </a:br>
            <a:r>
              <a:rPr lang="fr-FR" sz="2000" dirty="0" smtClean="0"/>
              <a:t>vous recevrez un </a:t>
            </a:r>
            <a:r>
              <a:rPr lang="fr-FR" sz="2000" dirty="0"/>
              <a:t>email avec </a:t>
            </a:r>
            <a:r>
              <a:rPr lang="fr-FR" sz="2000" dirty="0" smtClean="0"/>
              <a:t>ses coordonnées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500" i="1" dirty="0" smtClean="0">
                <a:solidFill>
                  <a:schemeClr val="tx1"/>
                </a:solidFill>
              </a:rPr>
              <a:t>L’expert-comptable est également informé par mail </a:t>
            </a:r>
            <a:br>
              <a:rPr lang="fr-FR" sz="1500" i="1" dirty="0" smtClean="0">
                <a:solidFill>
                  <a:schemeClr val="tx1"/>
                </a:solidFill>
              </a:rPr>
            </a:br>
            <a:r>
              <a:rPr lang="fr-FR" sz="1500" i="1" dirty="0" smtClean="0">
                <a:solidFill>
                  <a:schemeClr val="tx1"/>
                </a:solidFill>
              </a:rPr>
              <a:t>de votre demande de mise en relation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15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E2001A"/>
                </a:solidFill>
              </a:rPr>
              <a:t>Prenez contact avec l’expert-comptable </a:t>
            </a:r>
            <a:endParaRPr lang="fr-FR" sz="2000" dirty="0" smtClean="0">
              <a:solidFill>
                <a:srgbClr val="E2001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E2001A"/>
                </a:solidFill>
              </a:rPr>
              <a:t>dans </a:t>
            </a:r>
            <a:r>
              <a:rPr lang="fr-FR" sz="2000" dirty="0">
                <a:solidFill>
                  <a:srgbClr val="E2001A"/>
                </a:solidFill>
              </a:rPr>
              <a:t>les 8 jours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7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639">
            <a:off x="6918059" y="1558756"/>
            <a:ext cx="2278703" cy="282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71047" y="1268760"/>
            <a:ext cx="4104456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COMMENT </a:t>
            </a:r>
            <a:r>
              <a:rPr lang="fr-FR" sz="25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çA</a:t>
            </a:r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MARCHE ?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995936" y="5099604"/>
            <a:ext cx="3528392" cy="1425740"/>
          </a:xfrm>
          <a:prstGeom prst="round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Vous ne pouvez pas être accompagné par plusieurs experts-comptables simultanément !</a:t>
            </a:r>
          </a:p>
        </p:txBody>
      </p:sp>
    </p:spTree>
    <p:extLst>
      <p:ext uri="{BB962C8B-B14F-4D97-AF65-F5344CB8AC3E}">
        <p14:creationId xmlns:p14="http://schemas.microsoft.com/office/powerpoint/2010/main" val="19807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75268"/>
            <a:ext cx="8229600" cy="3297948"/>
          </a:xfrm>
        </p:spPr>
        <p:txBody>
          <a:bodyPr>
            <a:normAutofit fontScale="92500" lnSpcReduction="20000"/>
          </a:bodyPr>
          <a:lstStyle/>
          <a:p>
            <a:pPr marL="456633" lvl="1" indent="0">
              <a:buNone/>
            </a:pPr>
            <a:r>
              <a:rPr lang="fr-FR" sz="2000" b="1" dirty="0" smtClean="0"/>
              <a:t>Lors </a:t>
            </a:r>
            <a:r>
              <a:rPr lang="fr-FR" sz="2000" b="1" dirty="0"/>
              <a:t>du 1</a:t>
            </a:r>
            <a:r>
              <a:rPr lang="fr-FR" sz="2000" b="1" baseline="30000" dirty="0"/>
              <a:t>er </a:t>
            </a:r>
            <a:r>
              <a:rPr lang="fr-FR" sz="2000" b="1" dirty="0" smtClean="0"/>
              <a:t>rendez-vous :</a:t>
            </a:r>
          </a:p>
          <a:p>
            <a:pPr marL="456633" lvl="1" indent="0">
              <a:buNone/>
            </a:pPr>
            <a:endParaRPr lang="fr-FR" sz="2000" dirty="0"/>
          </a:p>
          <a:p>
            <a:pPr marL="913833" lvl="1" indent="-457200">
              <a:buAutoNum type="arabicPeriod"/>
            </a:pPr>
            <a:r>
              <a:rPr lang="fr-FR" sz="2000" b="1" dirty="0" smtClean="0">
                <a:solidFill>
                  <a:srgbClr val="FF0000"/>
                </a:solidFill>
              </a:rPr>
              <a:t>Validez</a:t>
            </a:r>
            <a:r>
              <a:rPr lang="fr-FR" sz="2000" b="1" dirty="0" smtClean="0"/>
              <a:t> </a:t>
            </a:r>
          </a:p>
          <a:p>
            <a:pPr marL="456633" lvl="1" indent="0">
              <a:buNone/>
            </a:pPr>
            <a:r>
              <a:rPr lang="fr-FR" sz="2000" dirty="0" smtClean="0"/>
              <a:t>votre entrée </a:t>
            </a:r>
            <a:r>
              <a:rPr lang="fr-FR" sz="2000" dirty="0"/>
              <a:t>dans Business </a:t>
            </a:r>
            <a:r>
              <a:rPr lang="fr-FR" sz="2000" dirty="0" smtClean="0"/>
              <a:t>story </a:t>
            </a:r>
            <a:r>
              <a:rPr lang="fr-FR" sz="2000" dirty="0"/>
              <a:t>avec </a:t>
            </a:r>
            <a:r>
              <a:rPr lang="fr-FR" sz="2000" dirty="0" smtClean="0"/>
              <a:t>l’expert-comptable</a:t>
            </a:r>
          </a:p>
          <a:p>
            <a:pPr marL="456633" lvl="1" indent="0">
              <a:buNone/>
            </a:pPr>
            <a:endParaRPr lang="fr-FR" sz="2000" dirty="0"/>
          </a:p>
          <a:p>
            <a:pPr marL="456633" lvl="1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2. Déterminez</a:t>
            </a:r>
            <a:r>
              <a:rPr lang="fr-FR" sz="2000" b="1" dirty="0" smtClean="0"/>
              <a:t> </a:t>
            </a:r>
          </a:p>
          <a:p>
            <a:pPr marL="456633" lvl="1" indent="0">
              <a:buNone/>
            </a:pPr>
            <a:r>
              <a:rPr lang="fr-FR" sz="2000" dirty="0" smtClean="0"/>
              <a:t>avec lui, </a:t>
            </a:r>
            <a:r>
              <a:rPr lang="fr-FR" sz="2000" dirty="0"/>
              <a:t>la ou les prestations réalisées dans le cadre des 3 </a:t>
            </a:r>
            <a:r>
              <a:rPr lang="fr-FR" sz="2000" dirty="0" smtClean="0"/>
              <a:t>rendez-vous </a:t>
            </a:r>
            <a:r>
              <a:rPr lang="fr-FR" sz="2000" dirty="0"/>
              <a:t>offerts dans Business </a:t>
            </a:r>
            <a:r>
              <a:rPr lang="fr-FR" sz="2000" dirty="0" smtClean="0"/>
              <a:t>story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6633" lvl="1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3. Signez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 marL="456633" lvl="1" indent="0">
              <a:buNone/>
            </a:pPr>
            <a:r>
              <a:rPr lang="fr-FR" sz="2000" dirty="0" smtClean="0"/>
              <a:t>avec </a:t>
            </a:r>
            <a:r>
              <a:rPr lang="fr-FR" sz="2000" dirty="0"/>
              <a:t>votre expert-comptable une lettre de </a:t>
            </a:r>
            <a:r>
              <a:rPr lang="fr-FR" sz="2000" dirty="0" smtClean="0"/>
              <a:t>mission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1268760"/>
            <a:ext cx="4104456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COMMENT </a:t>
            </a:r>
            <a:r>
              <a:rPr lang="fr-FR" sz="25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çA</a:t>
            </a:r>
            <a:r>
              <a:rPr lang="fr-FR" sz="25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MARCHE ?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123728" y="5589239"/>
            <a:ext cx="4985029" cy="965295"/>
          </a:xfrm>
          <a:prstGeom prst="round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Bénéficiez de 3 RDV offerts pour donner toutes les chances à votre projet !</a:t>
            </a:r>
          </a:p>
        </p:txBody>
      </p:sp>
    </p:spTree>
    <p:extLst>
      <p:ext uri="{BB962C8B-B14F-4D97-AF65-F5344CB8AC3E}">
        <p14:creationId xmlns:p14="http://schemas.microsoft.com/office/powerpoint/2010/main" val="36374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Grâce à Business story, bénéficiez aussi d’avantages commerciaux de partenaires </a:t>
            </a:r>
          </a:p>
          <a:p>
            <a:pPr lvl="1"/>
            <a:r>
              <a:rPr lang="fr-FR" smtClean="0"/>
              <a:t>Consultez </a:t>
            </a:r>
            <a:r>
              <a:rPr lang="fr-FR" dirty="0" smtClean="0"/>
              <a:t>la rubrique « Offres partenaires » du site </a:t>
            </a:r>
            <a:r>
              <a:rPr lang="fr-FR" dirty="0" smtClean="0">
                <a:hlinkClick r:id="rId2"/>
              </a:rPr>
              <a:t>www.business-story.biz</a:t>
            </a:r>
            <a:r>
              <a:rPr lang="fr-FR" dirty="0" smtClean="0"/>
              <a:t> pour </a:t>
            </a:r>
            <a:r>
              <a:rPr lang="fr-FR" smtClean="0"/>
              <a:t>les découvrir</a:t>
            </a:r>
            <a:endParaRPr lang="fr-FR" dirty="0" smtClean="0"/>
          </a:p>
          <a:p>
            <a:pPr marL="456633" lvl="1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7F27-F0CE-478B-8517-9A51AA9D6F1F}" type="slidenum">
              <a:rPr lang="fr-FR" smtClean="0"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268760"/>
            <a:ext cx="4104456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5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Pour aller plus loin</a:t>
            </a:r>
            <a:endParaRPr lang="fr-FR" sz="2500" b="1" cap="all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55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336</Words>
  <Application>Microsoft Office PowerPoint</Application>
  <PresentationFormat>Affichage à l'écran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Trebuchet MS</vt:lpstr>
      <vt:lpstr>Courier New</vt:lpstr>
      <vt:lpstr>Thème Office</vt:lpstr>
      <vt:lpstr>Thème2</vt:lpstr>
      <vt:lpstr>1_Thème2</vt:lpstr>
      <vt:lpstr>2_Thème2</vt:lpstr>
      <vt:lpstr>3_Thème2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CSOEC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SALAMITO</dc:creator>
  <cp:lastModifiedBy>Lysiane YVON</cp:lastModifiedBy>
  <cp:revision>821</cp:revision>
  <cp:lastPrinted>2016-01-05T18:12:28Z</cp:lastPrinted>
  <dcterms:created xsi:type="dcterms:W3CDTF">2012-02-28T20:45:49Z</dcterms:created>
  <dcterms:modified xsi:type="dcterms:W3CDTF">2016-10-04T15:50:24Z</dcterms:modified>
</cp:coreProperties>
</file>