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3" r:id="rId34"/>
    <p:sldId id="291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2" r:id="rId43"/>
    <p:sldId id="303" r:id="rId44"/>
    <p:sldId id="301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CARDIOVASCULAR INFECTIONS</a:t>
            </a:r>
            <a:endParaRPr lang="hr-H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Assistant</a:t>
            </a:r>
            <a:r>
              <a:rPr lang="hr-HR" dirty="0" smtClean="0"/>
              <a:t> prof. Dragan Ledina, MD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69008"/>
              </p:ext>
            </p:extLst>
          </p:nvPr>
        </p:nvGraphicFramePr>
        <p:xfrm>
          <a:off x="228600" y="1295400"/>
          <a:ext cx="8610601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916"/>
                <a:gridCol w="1816916"/>
                <a:gridCol w="1816916"/>
                <a:gridCol w="1437733"/>
                <a:gridCol w="1722120"/>
              </a:tblGrid>
              <a:tr h="378242">
                <a:tc gridSpan="5">
                  <a:txBody>
                    <a:bodyPr/>
                    <a:lstStyle/>
                    <a:p>
                      <a:r>
                        <a:rPr lang="hr-HR" dirty="0" smtClean="0"/>
                        <a:t>Microorganisms that cause infective endocarditis</a:t>
                      </a:r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78242"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Organism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Native</a:t>
                      </a:r>
                      <a:r>
                        <a:rPr lang="hr-HR" dirty="0" smtClean="0"/>
                        <a:t> </a:t>
                      </a:r>
                      <a:r>
                        <a:rPr lang="hr-HR" dirty="0" err="1" smtClean="0"/>
                        <a:t>valve</a:t>
                      </a:r>
                      <a:r>
                        <a:rPr lang="hr-HR" dirty="0" smtClean="0"/>
                        <a:t> %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IV drug </a:t>
                      </a:r>
                      <a:r>
                        <a:rPr lang="hr-HR" dirty="0" err="1" smtClean="0"/>
                        <a:t>abuse</a:t>
                      </a:r>
                      <a:r>
                        <a:rPr lang="hr-HR" baseline="0" dirty="0" smtClean="0"/>
                        <a:t> </a:t>
                      </a:r>
                      <a:r>
                        <a:rPr lang="hr-HR" dirty="0" smtClean="0"/>
                        <a:t>%</a:t>
                      </a:r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hr-HR" dirty="0" smtClean="0"/>
                        <a:t>         Prosthetic valve</a:t>
                      </a:r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78242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Early %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Late%</a:t>
                      </a:r>
                      <a:endParaRPr lang="hr-HR" dirty="0"/>
                    </a:p>
                  </a:txBody>
                  <a:tcPr/>
                </a:tc>
              </a:tr>
              <a:tr h="378242">
                <a:tc>
                  <a:txBody>
                    <a:bodyPr/>
                    <a:lstStyle/>
                    <a:p>
                      <a:r>
                        <a:rPr lang="hr-HR" dirty="0" smtClean="0"/>
                        <a:t>Gram-</a:t>
                      </a:r>
                      <a:r>
                        <a:rPr lang="hr-HR" dirty="0" err="1" smtClean="0"/>
                        <a:t>neg</a:t>
                      </a:r>
                      <a:r>
                        <a:rPr lang="hr-HR" dirty="0" smtClean="0"/>
                        <a:t>. bacilli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</a:t>
                      </a:r>
                      <a:endParaRPr lang="hr-HR" dirty="0"/>
                    </a:p>
                  </a:txBody>
                  <a:tcPr/>
                </a:tc>
              </a:tr>
              <a:tr h="378242">
                <a:tc>
                  <a:txBody>
                    <a:bodyPr/>
                    <a:lstStyle/>
                    <a:p>
                      <a:r>
                        <a:rPr lang="hr-HR" dirty="0" smtClean="0"/>
                        <a:t>Miscellanous</a:t>
                      </a:r>
                      <a:r>
                        <a:rPr lang="hr-HR" baseline="0" dirty="0" smtClean="0"/>
                        <a:t> b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</a:tr>
              <a:tr h="378242">
                <a:tc>
                  <a:txBody>
                    <a:bodyPr/>
                    <a:lstStyle/>
                    <a:p>
                      <a:r>
                        <a:rPr lang="hr-HR" dirty="0" smtClean="0"/>
                        <a:t>HACEK group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&lt;5</a:t>
                      </a:r>
                      <a:endParaRPr lang="hr-HR" dirty="0"/>
                    </a:p>
                  </a:txBody>
                  <a:tcPr/>
                </a:tc>
              </a:tr>
              <a:tr h="652856">
                <a:tc>
                  <a:txBody>
                    <a:bodyPr/>
                    <a:lstStyle/>
                    <a:p>
                      <a:r>
                        <a:rPr lang="hr-HR" dirty="0" smtClean="0"/>
                        <a:t>Coinobacterium and propiob.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&lt;5</a:t>
                      </a:r>
                      <a:endParaRPr lang="hr-HR" dirty="0"/>
                    </a:p>
                  </a:txBody>
                  <a:tcPr/>
                </a:tc>
              </a:tr>
              <a:tr h="378242">
                <a:tc>
                  <a:txBody>
                    <a:bodyPr/>
                    <a:lstStyle/>
                    <a:p>
                      <a:r>
                        <a:rPr lang="hr-HR" dirty="0" smtClean="0"/>
                        <a:t>Anaerobes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&lt;1</a:t>
                      </a:r>
                      <a:endParaRPr lang="hr-HR" dirty="0"/>
                    </a:p>
                  </a:txBody>
                  <a:tcPr/>
                </a:tc>
              </a:tr>
              <a:tr h="378242">
                <a:tc>
                  <a:txBody>
                    <a:bodyPr/>
                    <a:lstStyle/>
                    <a:p>
                      <a:r>
                        <a:rPr lang="hr-HR" dirty="0" smtClean="0"/>
                        <a:t>Fungi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</a:tr>
              <a:tr h="378242">
                <a:tc>
                  <a:txBody>
                    <a:bodyPr/>
                    <a:lstStyle/>
                    <a:p>
                      <a:r>
                        <a:rPr lang="hr-HR" dirty="0" smtClean="0"/>
                        <a:t>Coxiella burneti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&lt;1</a:t>
                      </a:r>
                      <a:endParaRPr lang="hr-HR" dirty="0"/>
                    </a:p>
                  </a:txBody>
                  <a:tcPr/>
                </a:tc>
              </a:tr>
              <a:tr h="378242">
                <a:tc>
                  <a:txBody>
                    <a:bodyPr/>
                    <a:lstStyle/>
                    <a:p>
                      <a:r>
                        <a:rPr lang="hr-HR" dirty="0" smtClean="0"/>
                        <a:t>Polymicrobial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&lt;5</a:t>
                      </a:r>
                      <a:endParaRPr lang="hr-HR" dirty="0"/>
                    </a:p>
                  </a:txBody>
                  <a:tcPr/>
                </a:tc>
              </a:tr>
              <a:tr h="378242"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Culture</a:t>
                      </a:r>
                      <a:r>
                        <a:rPr lang="hr-HR" dirty="0" smtClean="0"/>
                        <a:t> </a:t>
                      </a:r>
                      <a:r>
                        <a:rPr lang="hr-HR" dirty="0" err="1" smtClean="0"/>
                        <a:t>neg</a:t>
                      </a:r>
                      <a:r>
                        <a:rPr lang="hr-HR" dirty="0" smtClean="0"/>
                        <a:t>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3-5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3-5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&lt;5</a:t>
                      </a:r>
                      <a:endParaRPr lang="hr-HR" dirty="0"/>
                    </a:p>
                  </a:txBody>
                  <a:tcPr/>
                </a:tc>
              </a:tr>
              <a:tr h="378242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About the causes of infective endocarditis: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Native valve endocarditis:</a:t>
            </a:r>
          </a:p>
          <a:p>
            <a:pPr marL="457200" indent="-457200">
              <a:buAutoNum type="alphaLcParenR"/>
            </a:pPr>
            <a:r>
              <a:rPr lang="hr-HR" sz="2400" dirty="0" smtClean="0"/>
              <a:t>most common cause is streptococci: </a:t>
            </a:r>
            <a:r>
              <a:rPr lang="hr-HR" sz="2400" i="1" dirty="0" smtClean="0"/>
              <a:t>S. </a:t>
            </a:r>
            <a:r>
              <a:rPr lang="hr-HR" sz="2400" i="1" dirty="0" err="1" smtClean="0"/>
              <a:t>viridans</a:t>
            </a:r>
            <a:r>
              <a:rPr lang="hr-HR" sz="2400" dirty="0" smtClean="0"/>
              <a:t> is number one, </a:t>
            </a:r>
            <a:r>
              <a:rPr lang="hr-HR" sz="2400" dirty="0" err="1" smtClean="0"/>
              <a:t>then</a:t>
            </a:r>
            <a:r>
              <a:rPr lang="hr-HR" sz="2400" dirty="0" smtClean="0"/>
              <a:t> </a:t>
            </a:r>
            <a:r>
              <a:rPr lang="hr-HR" sz="2400" i="1" dirty="0" smtClean="0"/>
              <a:t>S. faecalis </a:t>
            </a:r>
            <a:r>
              <a:rPr lang="hr-HR" sz="2400" dirty="0" smtClean="0"/>
              <a:t>(Enterococcus) and </a:t>
            </a:r>
            <a:r>
              <a:rPr lang="hr-HR" sz="2400" i="1" dirty="0" smtClean="0"/>
              <a:t>S. bovis </a:t>
            </a:r>
            <a:r>
              <a:rPr lang="hr-HR" sz="2400" dirty="0" smtClean="0"/>
              <a:t>(associated with colonic </a:t>
            </a:r>
            <a:r>
              <a:rPr lang="hr-HR" sz="2400" dirty="0" err="1" smtClean="0"/>
              <a:t>cancer</a:t>
            </a:r>
            <a:r>
              <a:rPr lang="hr-HR" sz="2400" dirty="0" smtClean="0"/>
              <a:t>);</a:t>
            </a:r>
          </a:p>
          <a:p>
            <a:pPr marL="457200" indent="-457200">
              <a:buAutoNum type="alphaLcParenR"/>
            </a:pPr>
            <a:r>
              <a:rPr lang="hr-HR" sz="2400" i="1" dirty="0" err="1" smtClean="0"/>
              <a:t>Staphylococcus</a:t>
            </a:r>
            <a:r>
              <a:rPr lang="hr-HR" sz="2400" i="1" dirty="0" smtClean="0"/>
              <a:t> aureus </a:t>
            </a:r>
            <a:r>
              <a:rPr lang="hr-HR" sz="2400" dirty="0" smtClean="0"/>
              <a:t>is the second most </a:t>
            </a:r>
            <a:r>
              <a:rPr lang="hr-HR" sz="2400" dirty="0" err="1" smtClean="0"/>
              <a:t>common</a:t>
            </a:r>
            <a:r>
              <a:rPr lang="hr-HR" sz="2400" dirty="0" smtClean="0"/>
              <a:t> </a:t>
            </a:r>
            <a:r>
              <a:rPr lang="hr-HR" sz="2400" dirty="0" err="1" smtClean="0"/>
              <a:t>cause</a:t>
            </a:r>
            <a:r>
              <a:rPr lang="hr-HR" sz="2400" dirty="0" smtClean="0"/>
              <a:t>;</a:t>
            </a:r>
          </a:p>
          <a:p>
            <a:pPr marL="457200" indent="-457200">
              <a:buAutoNum type="alphaLcParenR"/>
            </a:pPr>
            <a:r>
              <a:rPr lang="hr-HR" sz="2400" dirty="0" smtClean="0"/>
              <a:t>HACEK group is an uncommon cause, but </a:t>
            </a:r>
            <a:r>
              <a:rPr lang="hr-HR" sz="2400" dirty="0" err="1" smtClean="0"/>
              <a:t>considered</a:t>
            </a:r>
            <a:r>
              <a:rPr lang="hr-HR" sz="2400" dirty="0" smtClean="0"/>
              <a:t> in culture-negative cases (hold blood cultures for more than 7 </a:t>
            </a:r>
            <a:r>
              <a:rPr lang="hr-HR" sz="2400" dirty="0" err="1" smtClean="0"/>
              <a:t>days</a:t>
            </a:r>
            <a:r>
              <a:rPr lang="hr-HR" sz="2400" dirty="0" smtClean="0"/>
              <a:t>).</a:t>
            </a:r>
            <a:endParaRPr lang="hr-HR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Intravenous drug abusers:</a:t>
            </a:r>
          </a:p>
          <a:p>
            <a:pPr marL="457200" indent="-457200">
              <a:buAutoNum type="alphaLcParenR"/>
            </a:pPr>
            <a:r>
              <a:rPr lang="hr-HR" sz="2400" dirty="0" smtClean="0"/>
              <a:t>Most common cause </a:t>
            </a:r>
            <a:r>
              <a:rPr lang="hr-HR" sz="2400" dirty="0" err="1" smtClean="0"/>
              <a:t>is</a:t>
            </a:r>
            <a:r>
              <a:rPr lang="hr-HR" sz="2400" dirty="0" smtClean="0"/>
              <a:t> S. </a:t>
            </a:r>
            <a:r>
              <a:rPr lang="hr-HR" sz="2400" dirty="0" err="1" smtClean="0"/>
              <a:t>aureus</a:t>
            </a:r>
            <a:r>
              <a:rPr lang="hr-HR" sz="2400" dirty="0" smtClean="0"/>
              <a:t>;</a:t>
            </a:r>
          </a:p>
          <a:p>
            <a:pPr marL="457200" indent="-457200">
              <a:buAutoNum type="alphaLcParenR"/>
            </a:pPr>
            <a:r>
              <a:rPr lang="hr-HR" sz="2400" dirty="0" smtClean="0"/>
              <a:t>Gram-negative aerobic bacilli are the second most common cause; </a:t>
            </a:r>
            <a:r>
              <a:rPr lang="hr-HR" sz="2400" dirty="0" err="1" smtClean="0"/>
              <a:t>Pseudomonas</a:t>
            </a:r>
            <a:r>
              <a:rPr lang="hr-HR" sz="2400" dirty="0" smtClean="0"/>
              <a:t> </a:t>
            </a:r>
            <a:r>
              <a:rPr lang="hr-HR" sz="2400" dirty="0" err="1" smtClean="0"/>
              <a:t>aeruginosa</a:t>
            </a:r>
            <a:r>
              <a:rPr lang="hr-HR" sz="2400" dirty="0" smtClean="0"/>
              <a:t>;</a:t>
            </a:r>
          </a:p>
          <a:p>
            <a:pPr marL="457200" indent="-457200">
              <a:buAutoNum type="alphaLcParenR"/>
            </a:pPr>
            <a:r>
              <a:rPr lang="hr-HR" sz="2400" dirty="0" err="1" smtClean="0"/>
              <a:t>Fungi</a:t>
            </a:r>
            <a:r>
              <a:rPr lang="hr-HR" sz="2400" dirty="0" smtClean="0"/>
              <a:t>;</a:t>
            </a:r>
          </a:p>
          <a:p>
            <a:pPr marL="457200" indent="-457200">
              <a:buAutoNum type="alphaLcParenR"/>
            </a:pPr>
            <a:r>
              <a:rPr lang="hr-HR" sz="2400" dirty="0" err="1" smtClean="0"/>
              <a:t>Multiple</a:t>
            </a:r>
            <a:r>
              <a:rPr lang="hr-HR" sz="2400" dirty="0" smtClean="0"/>
              <a:t> </a:t>
            </a:r>
            <a:r>
              <a:rPr lang="hr-HR" sz="2400" dirty="0" err="1" smtClean="0"/>
              <a:t>organisms</a:t>
            </a:r>
            <a:r>
              <a:rPr lang="hr-HR" sz="2400" dirty="0" smtClean="0"/>
              <a:t>.</a:t>
            </a:r>
            <a:endParaRPr lang="hr-HR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Prosthetic valve:</a:t>
            </a:r>
          </a:p>
          <a:p>
            <a:pPr marL="457200" indent="-457200">
              <a:buAutoNum type="alphaLcParenR"/>
            </a:pPr>
            <a:r>
              <a:rPr lang="hr-HR" sz="2400" dirty="0" smtClean="0"/>
              <a:t>“</a:t>
            </a:r>
            <a:r>
              <a:rPr lang="hr-HR" sz="2400" dirty="0" err="1" smtClean="0"/>
              <a:t>Early</a:t>
            </a:r>
            <a:r>
              <a:rPr lang="hr-HR" sz="2400" dirty="0" smtClean="0"/>
              <a:t>” is the result of nosocomial pathogens: S. aureus, coagulasa-negative staphylococci, gram negative bacilli, fungi</a:t>
            </a:r>
          </a:p>
          <a:p>
            <a:pPr marL="457200" indent="-457200">
              <a:buAutoNum type="alphaLcParenR"/>
            </a:pPr>
            <a:r>
              <a:rPr lang="hr-HR" sz="2400" dirty="0" smtClean="0"/>
              <a:t>“Late” (more </a:t>
            </a:r>
            <a:r>
              <a:rPr lang="hr-HR" sz="2400" dirty="0" err="1" smtClean="0"/>
              <a:t>than</a:t>
            </a:r>
            <a:r>
              <a:rPr lang="hr-HR" sz="2400" dirty="0" smtClean="0"/>
              <a:t> 2 </a:t>
            </a:r>
            <a:r>
              <a:rPr lang="hr-HR" sz="2400" dirty="0" err="1" smtClean="0"/>
              <a:t>months</a:t>
            </a:r>
            <a:r>
              <a:rPr lang="hr-HR" sz="2400" dirty="0" smtClean="0"/>
              <a:t> post-</a:t>
            </a:r>
            <a:r>
              <a:rPr lang="hr-HR" sz="2400" dirty="0" err="1" smtClean="0"/>
              <a:t>op</a:t>
            </a:r>
            <a:r>
              <a:rPr lang="hr-HR" sz="2400" dirty="0" smtClean="0"/>
              <a:t>) </a:t>
            </a:r>
            <a:r>
              <a:rPr lang="hr-HR" sz="2400" dirty="0" err="1" smtClean="0"/>
              <a:t>is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result</a:t>
            </a:r>
            <a:r>
              <a:rPr lang="hr-HR" sz="2400" dirty="0" smtClean="0"/>
              <a:t> of </a:t>
            </a:r>
            <a:r>
              <a:rPr lang="hr-HR" sz="2400" dirty="0" err="1" smtClean="0"/>
              <a:t>mouth</a:t>
            </a:r>
            <a:r>
              <a:rPr lang="hr-HR" sz="2400" dirty="0" smtClean="0"/>
              <a:t> and </a:t>
            </a:r>
            <a:r>
              <a:rPr lang="hr-HR" sz="2400" dirty="0" err="1" smtClean="0"/>
              <a:t>skin</a:t>
            </a:r>
            <a:r>
              <a:rPr lang="hr-HR" sz="2400" dirty="0" smtClean="0"/>
              <a:t> flora: S. </a:t>
            </a:r>
            <a:r>
              <a:rPr lang="hr-HR" sz="2400" dirty="0" err="1" smtClean="0"/>
              <a:t>viridans</a:t>
            </a:r>
            <a:r>
              <a:rPr lang="hr-HR" sz="2400" dirty="0" smtClean="0"/>
              <a:t>, </a:t>
            </a:r>
            <a:r>
              <a:rPr lang="hr-HR" sz="2400" dirty="0" err="1" smtClean="0"/>
              <a:t>coagulasa</a:t>
            </a:r>
            <a:r>
              <a:rPr lang="hr-HR" sz="2400" dirty="0" smtClean="0"/>
              <a:t>-negative </a:t>
            </a:r>
            <a:r>
              <a:rPr lang="hr-HR" sz="2400" dirty="0" err="1" smtClean="0"/>
              <a:t>staphylococci</a:t>
            </a:r>
            <a:r>
              <a:rPr lang="hr-HR" sz="2400" dirty="0" smtClean="0"/>
              <a:t>, S. </a:t>
            </a:r>
            <a:r>
              <a:rPr lang="hr-HR" sz="2400" dirty="0" err="1" smtClean="0"/>
              <a:t>aureus</a:t>
            </a:r>
            <a:r>
              <a:rPr lang="hr-HR" sz="2400" dirty="0" smtClean="0"/>
              <a:t>, gram-negative </a:t>
            </a:r>
            <a:r>
              <a:rPr lang="hr-HR" sz="2400" dirty="0" err="1" smtClean="0"/>
              <a:t>bacilli</a:t>
            </a:r>
            <a:r>
              <a:rPr lang="hr-HR" sz="2400" dirty="0" smtClean="0"/>
              <a:t>, </a:t>
            </a:r>
            <a:r>
              <a:rPr lang="hr-HR" sz="2400" dirty="0" err="1" smtClean="0"/>
              <a:t>fungi</a:t>
            </a:r>
            <a:endParaRPr lang="hr-HR" sz="2400" dirty="0" smtClean="0"/>
          </a:p>
          <a:p>
            <a:pPr>
              <a:buNone/>
            </a:pPr>
            <a:endParaRPr lang="hr-HR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History in infective endocarditis:</a:t>
            </a:r>
          </a:p>
          <a:p>
            <a:pPr>
              <a:buBlip>
                <a:blip r:embed="rId2"/>
              </a:buBlip>
            </a:pPr>
            <a:r>
              <a:rPr lang="hr-HR" sz="2400" dirty="0" err="1" smtClean="0"/>
              <a:t>Non-specific</a:t>
            </a:r>
            <a:r>
              <a:rPr lang="hr-HR" sz="2400" dirty="0" smtClean="0"/>
              <a:t> symptoms usually begin 2 weeks after initial bacteremia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On average, diagnosis takes 5 weeks </a:t>
            </a:r>
            <a:r>
              <a:rPr lang="hr-HR" sz="2400" dirty="0" err="1" smtClean="0"/>
              <a:t>from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onset</a:t>
            </a:r>
            <a:r>
              <a:rPr lang="hr-HR" sz="2400" dirty="0" smtClean="0"/>
              <a:t> of </a:t>
            </a:r>
            <a:r>
              <a:rPr lang="hr-HR" sz="2400" dirty="0" err="1" smtClean="0"/>
              <a:t>symptoms</a:t>
            </a:r>
            <a:endParaRPr lang="hr-HR" sz="2400" dirty="0" smtClean="0"/>
          </a:p>
          <a:p>
            <a:pPr>
              <a:buBlip>
                <a:blip r:embed="rId2"/>
              </a:buBlip>
            </a:pPr>
            <a:r>
              <a:rPr lang="hr-HR" sz="2400" dirty="0" smtClean="0"/>
              <a:t>Low grade fever is most </a:t>
            </a:r>
            <a:r>
              <a:rPr lang="hr-HR" sz="2400" dirty="0" err="1" smtClean="0"/>
              <a:t>common</a:t>
            </a:r>
            <a:r>
              <a:rPr lang="hr-HR" sz="2400" dirty="0" smtClean="0"/>
              <a:t>; may be </a:t>
            </a:r>
            <a:r>
              <a:rPr lang="hr-HR" sz="2400" dirty="0" err="1" smtClean="0"/>
              <a:t>accompanied</a:t>
            </a:r>
            <a:r>
              <a:rPr lang="hr-HR" sz="2400" dirty="0" smtClean="0"/>
              <a:t> by night sweats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Fatigue, malaise, general weakness, anorexia and weight loss are common; mimics cancer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Myalgias and arthralgias may suggest a connective tissue disease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hr-HR" sz="2800" dirty="0" smtClean="0"/>
              <a:t>Physical findings in infective endocarditis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hr-HR" sz="2400" dirty="0" smtClean="0"/>
              <a:t>A cardiac murmur is heard in nearly </a:t>
            </a:r>
            <a:r>
              <a:rPr lang="hr-HR" sz="2400" dirty="0" err="1" smtClean="0"/>
              <a:t>all</a:t>
            </a:r>
            <a:r>
              <a:rPr lang="hr-HR" sz="2400" dirty="0" smtClean="0"/>
              <a:t> </a:t>
            </a:r>
            <a:r>
              <a:rPr lang="hr-HR" sz="2400" dirty="0" err="1" smtClean="0"/>
              <a:t>patients</a:t>
            </a:r>
            <a:r>
              <a:rPr lang="hr-HR" sz="2400" dirty="0" smtClean="0"/>
              <a:t>.</a:t>
            </a:r>
          </a:p>
          <a:p>
            <a:pPr marL="457200" indent="-457200">
              <a:buNone/>
            </a:pPr>
            <a:r>
              <a:rPr lang="hr-HR" sz="2400" dirty="0" smtClean="0"/>
              <a:t>a) Absence of </a:t>
            </a:r>
            <a:r>
              <a:rPr lang="hr-HR" sz="2400" dirty="0" err="1" smtClean="0"/>
              <a:t>murmur</a:t>
            </a:r>
            <a:r>
              <a:rPr lang="hr-HR" sz="2400" dirty="0" smtClean="0"/>
              <a:t> is rare, but it may occur with rupture</a:t>
            </a:r>
          </a:p>
          <a:p>
            <a:pPr marL="457200" indent="-457200">
              <a:buNone/>
            </a:pPr>
            <a:r>
              <a:rPr lang="hr-HR" sz="2400" dirty="0" smtClean="0"/>
              <a:t>      of </a:t>
            </a:r>
            <a:r>
              <a:rPr lang="hr-HR" sz="2400" dirty="0" err="1" smtClean="0"/>
              <a:t>chordae</a:t>
            </a:r>
            <a:r>
              <a:rPr lang="hr-HR" sz="2400" dirty="0" smtClean="0"/>
              <a:t> </a:t>
            </a:r>
            <a:r>
              <a:rPr lang="hr-HR" sz="2400" dirty="0" err="1" smtClean="0"/>
              <a:t>tendinae</a:t>
            </a:r>
            <a:r>
              <a:rPr lang="hr-HR" sz="2400" dirty="0" smtClean="0"/>
              <a:t>.</a:t>
            </a:r>
          </a:p>
          <a:p>
            <a:pPr marL="457200" indent="-457200">
              <a:buNone/>
            </a:pPr>
            <a:r>
              <a:rPr lang="hr-HR" sz="2400" dirty="0" smtClean="0"/>
              <a:t>b) Classic changing murmur is rare, but it </a:t>
            </a:r>
            <a:r>
              <a:rPr lang="hr-HR" sz="2400" dirty="0" err="1" smtClean="0"/>
              <a:t>may</a:t>
            </a:r>
            <a:r>
              <a:rPr lang="hr-HR" sz="2400" dirty="0" smtClean="0"/>
              <a:t> </a:t>
            </a:r>
            <a:r>
              <a:rPr lang="hr-HR" sz="2400" dirty="0" err="1" smtClean="0"/>
              <a:t>occur</a:t>
            </a:r>
            <a:r>
              <a:rPr lang="hr-HR" sz="2400" dirty="0" smtClean="0"/>
              <a:t> with rupture of </a:t>
            </a:r>
            <a:r>
              <a:rPr lang="hr-HR" sz="2400" dirty="0" err="1" smtClean="0"/>
              <a:t>chordae</a:t>
            </a:r>
            <a:r>
              <a:rPr lang="hr-HR" sz="2400" dirty="0" smtClean="0"/>
              <a:t> </a:t>
            </a:r>
            <a:r>
              <a:rPr lang="hr-HR" sz="2400" dirty="0" err="1" smtClean="0"/>
              <a:t>tendinae</a:t>
            </a:r>
            <a:r>
              <a:rPr lang="hr-HR" sz="2400" dirty="0" smtClean="0"/>
              <a:t>.</a:t>
            </a:r>
          </a:p>
          <a:p>
            <a:pPr marL="457200" indent="-457200">
              <a:buNone/>
            </a:pPr>
            <a:r>
              <a:rPr lang="hr-HR" sz="2400" dirty="0" smtClean="0"/>
              <a:t>c) New aortic regurgitation is the result of infective endocarditis until </a:t>
            </a:r>
            <a:r>
              <a:rPr lang="hr-HR" sz="2400" dirty="0" err="1" smtClean="0"/>
              <a:t>proven</a:t>
            </a:r>
            <a:r>
              <a:rPr lang="hr-HR" sz="2400" dirty="0" smtClean="0"/>
              <a:t> </a:t>
            </a:r>
            <a:r>
              <a:rPr lang="hr-HR" sz="2400" dirty="0" err="1" smtClean="0"/>
              <a:t>otherwise</a:t>
            </a:r>
            <a:r>
              <a:rPr lang="hr-HR" sz="2400" dirty="0" smtClean="0"/>
              <a:t>.</a:t>
            </a:r>
          </a:p>
          <a:p>
            <a:pPr marL="457200" indent="-457200">
              <a:buAutoNum type="alphaUcParenR"/>
            </a:pPr>
            <a:endParaRPr lang="hr-HR" sz="2400" dirty="0" smtClean="0"/>
          </a:p>
          <a:p>
            <a:pPr>
              <a:buBlip>
                <a:blip r:embed="rId2"/>
              </a:buBlip>
            </a:pPr>
            <a:endParaRPr lang="hr-H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Embolic phenomena are found in up to 50 % of cases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Are most common conjunctiva; cluster can be </a:t>
            </a:r>
            <a:r>
              <a:rPr lang="hr-HR" sz="2400" dirty="0" err="1" smtClean="0"/>
              <a:t>found</a:t>
            </a:r>
            <a:r>
              <a:rPr lang="hr-HR" sz="2400" dirty="0" smtClean="0"/>
              <a:t> </a:t>
            </a:r>
            <a:r>
              <a:rPr lang="hr-HR" sz="2400" dirty="0" err="1" smtClean="0"/>
              <a:t>anywhere</a:t>
            </a:r>
            <a:r>
              <a:rPr lang="hr-HR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Splinter hemorrhages, linear streaks, are found </a:t>
            </a:r>
            <a:r>
              <a:rPr lang="hr-HR" sz="2400" dirty="0" err="1" smtClean="0"/>
              <a:t>under</a:t>
            </a:r>
            <a:r>
              <a:rPr lang="hr-HR" sz="2400" dirty="0" smtClean="0"/>
              <a:t> </a:t>
            </a:r>
            <a:r>
              <a:rPr lang="hr-HR" sz="2400" dirty="0" err="1" smtClean="0"/>
              <a:t>nails</a:t>
            </a:r>
            <a:r>
              <a:rPr lang="hr-HR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Osler nodes, </a:t>
            </a:r>
            <a:r>
              <a:rPr lang="hr-HR" sz="2400" dirty="0" err="1" smtClean="0"/>
              <a:t>painful</a:t>
            </a:r>
            <a:r>
              <a:rPr lang="hr-HR" sz="2400" dirty="0" smtClean="0"/>
              <a:t>, </a:t>
            </a:r>
            <a:r>
              <a:rPr lang="hr-HR" sz="2400" dirty="0" err="1" smtClean="0"/>
              <a:t>raised</a:t>
            </a:r>
            <a:r>
              <a:rPr lang="hr-HR" sz="2400" dirty="0" smtClean="0"/>
              <a:t> </a:t>
            </a:r>
            <a:r>
              <a:rPr lang="hr-HR" sz="2400" dirty="0" err="1" smtClean="0"/>
              <a:t>lesions</a:t>
            </a:r>
            <a:r>
              <a:rPr lang="hr-HR" sz="2400" dirty="0" smtClean="0"/>
              <a:t> in the pads of the fingers or toes, are </a:t>
            </a:r>
            <a:r>
              <a:rPr lang="hr-HR" sz="2400" dirty="0" err="1" smtClean="0"/>
              <a:t>evanescent</a:t>
            </a:r>
            <a:r>
              <a:rPr lang="hr-HR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Janeway lesions, red macules, are more </a:t>
            </a:r>
            <a:r>
              <a:rPr lang="hr-HR" sz="2400" dirty="0" err="1" smtClean="0"/>
              <a:t>persistent</a:t>
            </a:r>
            <a:r>
              <a:rPr lang="hr-HR" sz="2400" dirty="0" smtClean="0"/>
              <a:t> and most common in acute endocarditis attributable to </a:t>
            </a:r>
            <a:r>
              <a:rPr lang="hr-HR" sz="2400" dirty="0" err="1" smtClean="0"/>
              <a:t>Staphyloccocus</a:t>
            </a:r>
            <a:r>
              <a:rPr lang="hr-HR" sz="2400" dirty="0" smtClean="0"/>
              <a:t> </a:t>
            </a:r>
            <a:r>
              <a:rPr lang="hr-HR" sz="2400" dirty="0" err="1" smtClean="0"/>
              <a:t>aureus</a:t>
            </a:r>
            <a:r>
              <a:rPr lang="hr-HR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Roth spots are retinal hemorrhages with a </a:t>
            </a:r>
            <a:r>
              <a:rPr lang="hr-HR" sz="2400" dirty="0" err="1" smtClean="0"/>
              <a:t>clear</a:t>
            </a:r>
            <a:r>
              <a:rPr lang="hr-HR" sz="2400" dirty="0" smtClean="0"/>
              <a:t> </a:t>
            </a:r>
            <a:r>
              <a:rPr lang="hr-HR" sz="2400" dirty="0" err="1" smtClean="0"/>
              <a:t>center</a:t>
            </a:r>
            <a:r>
              <a:rPr lang="hr-HR" sz="2400" dirty="0" smtClean="0"/>
              <a:t>.</a:t>
            </a:r>
            <a:endParaRPr lang="hr-HR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6" descr="PC0174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56000" y="-2667000"/>
            <a:ext cx="16256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>
            <a:off x="4343400" y="38100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Down Arrow 3"/>
          <p:cNvSpPr/>
          <p:nvPr/>
        </p:nvSpPr>
        <p:spPr>
          <a:xfrm>
            <a:off x="3124200" y="3962400"/>
            <a:ext cx="76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26" descr="B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81400" y="-2667000"/>
            <a:ext cx="12725400" cy="954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lika 1 ledima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3058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hr-HR" sz="2800" dirty="0" smtClean="0"/>
              <a:t>INFECTIVE ENDOCARDITIS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hr-HR" sz="2400" dirty="0" err="1" smtClean="0"/>
              <a:t>Acute</a:t>
            </a:r>
            <a:r>
              <a:rPr lang="hr-HR" sz="2400" dirty="0" smtClean="0"/>
              <a:t> endocarditis is life-threatening and often requires surgical intervention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Subacute endocarditis is an indolent disease that can continue for months</a:t>
            </a:r>
          </a:p>
          <a:p>
            <a:pPr>
              <a:buNone/>
            </a:pPr>
            <a:r>
              <a:rPr lang="hr-HR" sz="2400" dirty="0" smtClean="0">
                <a:solidFill>
                  <a:srgbClr val="FF0000"/>
                </a:solidFill>
              </a:rPr>
              <a:t>Epidemiology: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Infective endocarditis remains a serious but relatively uncommon problem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The </a:t>
            </a:r>
            <a:r>
              <a:rPr lang="hr-HR" sz="2400" dirty="0" err="1" smtClean="0"/>
              <a:t>incidence</a:t>
            </a:r>
            <a:r>
              <a:rPr lang="hr-HR" sz="2400" dirty="0" smtClean="0"/>
              <a:t> </a:t>
            </a:r>
            <a:r>
              <a:rPr lang="hr-HR" sz="2400" dirty="0" err="1" smtClean="0"/>
              <a:t>varies</a:t>
            </a:r>
            <a:r>
              <a:rPr lang="hr-HR" sz="2400" dirty="0" smtClean="0"/>
              <a:t> </a:t>
            </a:r>
            <a:r>
              <a:rPr lang="hr-HR" sz="2400" dirty="0" err="1" smtClean="0"/>
              <a:t>from</a:t>
            </a:r>
            <a:r>
              <a:rPr lang="hr-HR" sz="2400" dirty="0" smtClean="0"/>
              <a:t> 0,6 </a:t>
            </a:r>
            <a:r>
              <a:rPr lang="hr-HR" sz="2400" dirty="0" err="1" smtClean="0"/>
              <a:t>per</a:t>
            </a:r>
            <a:r>
              <a:rPr lang="hr-HR" sz="2400" dirty="0" smtClean="0"/>
              <a:t> 100 000 to 11 per 100 000 </a:t>
            </a:r>
            <a:r>
              <a:rPr lang="hr-HR" sz="2400" dirty="0" err="1" smtClean="0"/>
              <a:t>members</a:t>
            </a:r>
            <a:r>
              <a:rPr lang="hr-HR" sz="2400" dirty="0" smtClean="0"/>
              <a:t> of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population</a:t>
            </a:r>
            <a:endParaRPr lang="hr-HR" sz="2400" dirty="0" smtClean="0"/>
          </a:p>
          <a:p>
            <a:pPr>
              <a:buBlip>
                <a:blip r:embed="rId2"/>
              </a:buBlip>
            </a:pPr>
            <a:r>
              <a:rPr lang="hr-HR" sz="2400" dirty="0" err="1" smtClean="0"/>
              <a:t>Reasonable</a:t>
            </a:r>
            <a:r>
              <a:rPr lang="hr-HR" sz="2400" dirty="0" smtClean="0"/>
              <a:t> estimate is probably 2 </a:t>
            </a:r>
            <a:r>
              <a:rPr lang="hr-HR" sz="2400" dirty="0" err="1" smtClean="0"/>
              <a:t>per</a:t>
            </a:r>
            <a:r>
              <a:rPr lang="hr-HR" sz="2400" dirty="0" smtClean="0"/>
              <a:t> 100 000 </a:t>
            </a:r>
            <a:r>
              <a:rPr lang="hr-HR" sz="2400" dirty="0" err="1" smtClean="0"/>
              <a:t>members</a:t>
            </a:r>
            <a:r>
              <a:rPr lang="hr-HR" sz="2400" dirty="0" smtClean="0"/>
              <a:t> of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population</a:t>
            </a:r>
            <a:endParaRPr lang="hr-HR" sz="2400" dirty="0" smtClean="0"/>
          </a:p>
          <a:p>
            <a:pPr>
              <a:buBlip>
                <a:blip r:embed="rId2"/>
              </a:buBlip>
            </a:pPr>
            <a:r>
              <a:rPr lang="hr-HR" sz="2400" dirty="0" smtClean="0"/>
              <a:t>In recent </a:t>
            </a:r>
            <a:r>
              <a:rPr lang="hr-HR" sz="2400" dirty="0" err="1" smtClean="0"/>
              <a:t>series</a:t>
            </a:r>
            <a:r>
              <a:rPr lang="hr-HR" sz="2400" dirty="0" smtClean="0"/>
              <a:t>, more than half of of the patients with endocarditis were over the age of 50</a:t>
            </a:r>
            <a:endParaRPr lang="hr-HR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hr-HR" sz="2400" dirty="0" smtClean="0"/>
              <a:t>Splenomegaly can be found; left upper quadrant tenderness can occur with embolic infraction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hr-HR" sz="2400" dirty="0" smtClean="0"/>
              <a:t>Check all pulses as a baseline because of the risk of obstructive emboli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hr-HR" sz="2400" dirty="0" smtClean="0"/>
              <a:t>Perform a thorough neurologic exam; a sudden embolic stroke can develop</a:t>
            </a:r>
            <a:endParaRPr lang="hr-HR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Laboratory findings in infective endocarditis: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hr-HR" sz="2400" dirty="0" smtClean="0"/>
              <a:t>Anemia of chronic disease is found in most patients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hr-HR" sz="2400" dirty="0" smtClean="0"/>
              <a:t>The peripheral white blood cell count is normal, unless myocardial abscesses or acute disease is present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hr-HR" sz="2400" dirty="0" smtClean="0"/>
              <a:t>Manifestation of chronic antigenemia mimic a connective </a:t>
            </a:r>
            <a:r>
              <a:rPr lang="hr-HR" sz="2400" dirty="0" err="1" smtClean="0"/>
              <a:t>tissue</a:t>
            </a:r>
            <a:r>
              <a:rPr lang="hr-HR" sz="2400" dirty="0" smtClean="0"/>
              <a:t> </a:t>
            </a:r>
            <a:r>
              <a:rPr lang="hr-HR" sz="2400" dirty="0" err="1" smtClean="0"/>
              <a:t>disorders</a:t>
            </a:r>
            <a:endParaRPr lang="hr-HR" sz="2400" dirty="0" smtClean="0"/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hr-HR" sz="2400" dirty="0" err="1" smtClean="0"/>
              <a:t>Elevated</a:t>
            </a:r>
            <a:r>
              <a:rPr lang="hr-HR" sz="2400" dirty="0" smtClean="0"/>
              <a:t> sedimentation rate and C-</a:t>
            </a:r>
            <a:r>
              <a:rPr lang="hr-HR" sz="2400" dirty="0" err="1" smtClean="0"/>
              <a:t>reactive</a:t>
            </a:r>
            <a:r>
              <a:rPr lang="hr-HR" sz="2400" dirty="0" smtClean="0"/>
              <a:t> protein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hr-HR" sz="2400" dirty="0" err="1" smtClean="0"/>
              <a:t>Positive</a:t>
            </a:r>
            <a:r>
              <a:rPr lang="hr-HR" sz="2400" dirty="0" smtClean="0"/>
              <a:t> </a:t>
            </a:r>
            <a:r>
              <a:rPr lang="hr-HR" sz="2400" dirty="0" err="1" smtClean="0"/>
              <a:t>rheumatoid</a:t>
            </a:r>
            <a:r>
              <a:rPr lang="hr-HR" sz="2400" dirty="0" smtClean="0"/>
              <a:t> </a:t>
            </a:r>
            <a:r>
              <a:rPr lang="hr-HR" sz="2400" dirty="0" err="1" smtClean="0"/>
              <a:t>factor</a:t>
            </a:r>
            <a:endParaRPr lang="hr-HR" sz="2400" dirty="0" smtClean="0"/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hr-HR" sz="2400" dirty="0" err="1" smtClean="0"/>
              <a:t>Elevated</a:t>
            </a:r>
            <a:r>
              <a:rPr lang="hr-HR" sz="2400" dirty="0" smtClean="0"/>
              <a:t> imunoglobulins, cryoglobulins and </a:t>
            </a:r>
            <a:r>
              <a:rPr lang="hr-HR" sz="2400" dirty="0" err="1" smtClean="0"/>
              <a:t>immune</a:t>
            </a:r>
            <a:r>
              <a:rPr lang="hr-HR" sz="2400" dirty="0" smtClean="0"/>
              <a:t> </a:t>
            </a:r>
            <a:r>
              <a:rPr lang="hr-HR" sz="2400" dirty="0" err="1" smtClean="0"/>
              <a:t>complexes</a:t>
            </a:r>
            <a:endParaRPr lang="hr-HR" sz="2400" dirty="0" smtClean="0"/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hr-HR" sz="2400" dirty="0" err="1" smtClean="0"/>
              <a:t>Decreased</a:t>
            </a:r>
            <a:r>
              <a:rPr lang="hr-HR" sz="2400" dirty="0" smtClean="0"/>
              <a:t> </a:t>
            </a:r>
            <a:r>
              <a:rPr lang="hr-HR" sz="2400" dirty="0" err="1" smtClean="0"/>
              <a:t>complement</a:t>
            </a:r>
            <a:endParaRPr lang="hr-HR" sz="2400" dirty="0" smtClean="0"/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hr-HR" sz="2400" dirty="0" err="1" smtClean="0"/>
              <a:t>Hematuria</a:t>
            </a:r>
            <a:r>
              <a:rPr lang="hr-HR" sz="2400" dirty="0" smtClean="0"/>
              <a:t> and proteinuria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endParaRPr lang="hr-H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Laboratory findings in infective endocarditis-continued: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hr-HR" sz="2400" dirty="0" smtClean="0"/>
              <a:t>A chest radiograph may be </a:t>
            </a:r>
            <a:r>
              <a:rPr lang="hr-HR" sz="2400" dirty="0" err="1" smtClean="0"/>
              <a:t>abnormal</a:t>
            </a:r>
            <a:endParaRPr lang="hr-HR" sz="2400" dirty="0" smtClean="0"/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hr-HR" sz="2400" dirty="0" err="1" smtClean="0"/>
              <a:t>Circular</a:t>
            </a:r>
            <a:r>
              <a:rPr lang="hr-HR" sz="2400" dirty="0" smtClean="0"/>
              <a:t>, cannonball-like lesions in embolic </a:t>
            </a:r>
            <a:r>
              <a:rPr lang="hr-HR" sz="2400" dirty="0" err="1" smtClean="0"/>
              <a:t>right-sided</a:t>
            </a:r>
            <a:r>
              <a:rPr lang="hr-HR" sz="2400" dirty="0" smtClean="0"/>
              <a:t> </a:t>
            </a:r>
            <a:r>
              <a:rPr lang="hr-HR" sz="2400" dirty="0" err="1" smtClean="0"/>
              <a:t>endocarditis</a:t>
            </a:r>
            <a:endParaRPr lang="hr-HR" sz="2400" dirty="0" smtClean="0"/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hr-HR" sz="2400" dirty="0" err="1" smtClean="0"/>
              <a:t>Pulmonary</a:t>
            </a:r>
            <a:r>
              <a:rPr lang="hr-HR" sz="2400" dirty="0" smtClean="0"/>
              <a:t> edema pattern secondary to left-sided congestive heart-failure 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hr-HR" sz="2400" dirty="0" smtClean="0"/>
              <a:t>Monitor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electrocardiogram</a:t>
            </a:r>
            <a:r>
              <a:rPr lang="hr-HR" sz="2400" dirty="0" smtClean="0"/>
              <a:t> </a:t>
            </a:r>
            <a:r>
              <a:rPr lang="hr-HR" sz="2400" dirty="0" err="1" smtClean="0"/>
              <a:t>closely</a:t>
            </a:r>
            <a:r>
              <a:rPr lang="hr-HR" sz="2400" dirty="0" smtClean="0"/>
              <a:t>; </a:t>
            </a:r>
            <a:r>
              <a:rPr lang="hr-HR" sz="2400" dirty="0" err="1" smtClean="0"/>
              <a:t>conduction</a:t>
            </a:r>
            <a:r>
              <a:rPr lang="hr-HR" sz="2400" dirty="0" smtClean="0"/>
              <a:t> </a:t>
            </a:r>
            <a:r>
              <a:rPr lang="hr-HR" sz="2400" dirty="0" err="1" smtClean="0"/>
              <a:t>defects</a:t>
            </a:r>
            <a:r>
              <a:rPr lang="hr-HR" sz="2400" dirty="0" smtClean="0"/>
              <a:t> </a:t>
            </a:r>
            <a:r>
              <a:rPr lang="hr-HR" sz="2400" dirty="0" err="1" smtClean="0"/>
              <a:t>can</a:t>
            </a:r>
            <a:r>
              <a:rPr lang="hr-HR" sz="2400" dirty="0" smtClean="0"/>
              <a:t> </a:t>
            </a:r>
            <a:r>
              <a:rPr lang="hr-HR" sz="2400" dirty="0" err="1" smtClean="0"/>
              <a:t>progress</a:t>
            </a:r>
            <a:r>
              <a:rPr lang="hr-HR" sz="2400" dirty="0" smtClean="0"/>
              <a:t> to </a:t>
            </a:r>
            <a:r>
              <a:rPr lang="hr-HR" sz="2400" dirty="0" err="1" smtClean="0"/>
              <a:t>complete</a:t>
            </a:r>
            <a:r>
              <a:rPr lang="hr-HR" sz="2400" dirty="0" smtClean="0"/>
              <a:t> </a:t>
            </a:r>
            <a:r>
              <a:rPr lang="hr-HR" sz="2400" dirty="0" err="1" smtClean="0"/>
              <a:t>heart</a:t>
            </a:r>
            <a:r>
              <a:rPr lang="hr-HR" sz="2400" dirty="0" smtClean="0"/>
              <a:t> </a:t>
            </a:r>
            <a:r>
              <a:rPr lang="hr-HR" sz="2400" dirty="0" err="1" smtClean="0"/>
              <a:t>block</a:t>
            </a:r>
            <a:endParaRPr lang="hr-HR" sz="2400" dirty="0" smtClean="0"/>
          </a:p>
          <a:p>
            <a:endParaRPr lang="hr-HR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Diagnosis: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Blood </a:t>
            </a:r>
            <a:r>
              <a:rPr lang="hr-HR" sz="2400" dirty="0" err="1" smtClean="0"/>
              <a:t>culture</a:t>
            </a:r>
            <a:r>
              <a:rPr lang="hr-HR" sz="2400" dirty="0" smtClean="0"/>
              <a:t> </a:t>
            </a:r>
            <a:r>
              <a:rPr lang="hr-HR" sz="2400" dirty="0" err="1" smtClean="0"/>
              <a:t>is</a:t>
            </a:r>
            <a:r>
              <a:rPr lang="hr-HR" sz="2400" dirty="0" smtClean="0"/>
              <a:t> a </a:t>
            </a:r>
            <a:r>
              <a:rPr lang="hr-HR" sz="2400" dirty="0" err="1" smtClean="0"/>
              <a:t>critical</a:t>
            </a:r>
            <a:r>
              <a:rPr lang="hr-HR" sz="2400" dirty="0" smtClean="0"/>
              <a:t> test for making a diagnosis of infective endocarditis (IE)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 IE is associated with a constant low-level bacteremia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Blood culture spaced at least 15 </a:t>
            </a:r>
            <a:r>
              <a:rPr lang="hr-HR" sz="2400" dirty="0" err="1" smtClean="0"/>
              <a:t>minutes</a:t>
            </a:r>
            <a:r>
              <a:rPr lang="hr-HR" sz="2400" dirty="0" smtClean="0"/>
              <a:t> </a:t>
            </a:r>
            <a:r>
              <a:rPr lang="hr-HR" sz="2400" dirty="0" err="1" smtClean="0"/>
              <a:t>apart</a:t>
            </a:r>
            <a:r>
              <a:rPr lang="hr-HR" sz="2400" dirty="0" smtClean="0"/>
              <a:t>; three over 24 hours for subacute bacterial endocarditis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Large volumes of blood (at least 10 ml) need to be added to blood culture flasks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Blood </a:t>
            </a:r>
            <a:r>
              <a:rPr lang="hr-HR" sz="2400" dirty="0" err="1" smtClean="0"/>
              <a:t>culture</a:t>
            </a:r>
            <a:r>
              <a:rPr lang="hr-HR" sz="2400" dirty="0" smtClean="0"/>
              <a:t> </a:t>
            </a:r>
            <a:r>
              <a:rPr lang="hr-HR" sz="2400" dirty="0" err="1" smtClean="0"/>
              <a:t>is</a:t>
            </a:r>
            <a:r>
              <a:rPr lang="hr-HR" sz="2400" dirty="0" smtClean="0"/>
              <a:t> </a:t>
            </a:r>
            <a:r>
              <a:rPr lang="hr-HR" sz="2400" dirty="0" err="1" smtClean="0"/>
              <a:t>usually</a:t>
            </a:r>
            <a:r>
              <a:rPr lang="hr-HR" sz="2400" dirty="0" smtClean="0"/>
              <a:t> negative for at least 7 days after an antibiotic is given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Diagnosis continued: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Documentation of endocardial involvement (transesophageal </a:t>
            </a:r>
            <a:r>
              <a:rPr lang="hr-HR" sz="2400" dirty="0" err="1" smtClean="0"/>
              <a:t>echocardiography</a:t>
            </a:r>
            <a:r>
              <a:rPr lang="hr-HR" sz="2400" dirty="0" smtClean="0"/>
              <a:t> – TEE – </a:t>
            </a:r>
            <a:r>
              <a:rPr lang="hr-HR" sz="2400" dirty="0" err="1" smtClean="0"/>
              <a:t>is</a:t>
            </a:r>
            <a:r>
              <a:rPr lang="hr-HR" sz="2400" dirty="0" smtClean="0"/>
              <a:t> more sensitive than transthoracic echocardiography); TEE </a:t>
            </a:r>
            <a:r>
              <a:rPr lang="hr-HR" sz="2400" dirty="0" err="1" smtClean="0"/>
              <a:t>is</a:t>
            </a:r>
            <a:r>
              <a:rPr lang="hr-HR" sz="2400" dirty="0" smtClean="0"/>
              <a:t> always preferred in prosthetic valve endocarditis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Duke criteria are helpful in making the clinical diagnosis of infective endocarditis in the absence of pathologic tissue</a:t>
            </a:r>
            <a:endParaRPr lang="hr-HR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Major Duke criteria: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Two separate blood cultures, both positive for typical endocarditis-associated organisms, including </a:t>
            </a:r>
            <a:r>
              <a:rPr lang="hr-HR" sz="2400" i="1" dirty="0" smtClean="0"/>
              <a:t>Staphylococcus aureus</a:t>
            </a:r>
            <a:r>
              <a:rPr lang="hr-HR" sz="2400" dirty="0" smtClean="0"/>
              <a:t> OR persistent positive </a:t>
            </a:r>
            <a:r>
              <a:rPr lang="hr-HR" sz="2400" dirty="0" err="1" smtClean="0"/>
              <a:t>blood</a:t>
            </a:r>
            <a:r>
              <a:rPr lang="hr-HR" sz="2400" dirty="0" smtClean="0"/>
              <a:t> </a:t>
            </a:r>
            <a:r>
              <a:rPr lang="hr-HR" sz="2400" dirty="0" err="1" smtClean="0"/>
              <a:t>cultures</a:t>
            </a:r>
            <a:r>
              <a:rPr lang="hr-HR" sz="2400" dirty="0" smtClean="0"/>
              <a:t> – </a:t>
            </a:r>
            <a:r>
              <a:rPr lang="hr-HR" sz="2400" dirty="0" err="1" smtClean="0"/>
              <a:t>two</a:t>
            </a:r>
            <a:r>
              <a:rPr lang="hr-HR" sz="2400" dirty="0" smtClean="0"/>
              <a:t> more than 12 hours apart, or three, or a majority from among more than four, during 1 hour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Evidence of endocardial involvement by positive echocardiogram (for patients with possible infective endocarditis, TEE is recommended) or new regurgitant murmur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Positive Q fever serology (antiphase I IgG &gt;1:800), </a:t>
            </a:r>
            <a:r>
              <a:rPr lang="hr-HR" sz="2400" dirty="0" err="1" smtClean="0"/>
              <a:t>or</a:t>
            </a:r>
            <a:r>
              <a:rPr lang="hr-HR" sz="2400" dirty="0" smtClean="0"/>
              <a:t> single blood culture positive for Coxiella burnetii</a:t>
            </a:r>
          </a:p>
          <a:p>
            <a:pPr>
              <a:buBlip>
                <a:blip r:embed="rId2"/>
              </a:buBlip>
            </a:pPr>
            <a:endParaRPr lang="hr-HR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Minor criteria: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Predisposing heart condition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Fever of 38</a:t>
            </a:r>
            <a:r>
              <a:rPr lang="hr-HR" sz="2200" baseline="30000" dirty="0" smtClean="0"/>
              <a:t>0</a:t>
            </a:r>
            <a:r>
              <a:rPr lang="hr-HR" sz="2400" dirty="0" smtClean="0"/>
              <a:t>C or more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Vascular phenomena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Immunologic phenomena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Single positive blood culture with typical organisms</a:t>
            </a:r>
          </a:p>
          <a:p>
            <a:pPr>
              <a:buBlip>
                <a:blip r:embed="rId2"/>
              </a:buBlip>
            </a:pPr>
            <a:r>
              <a:rPr lang="hr-HR" sz="2400" dirty="0" err="1" smtClean="0"/>
              <a:t>Previous</a:t>
            </a:r>
            <a:r>
              <a:rPr lang="hr-HR" sz="2400" dirty="0" smtClean="0"/>
              <a:t> minor criterion of suspicious lesion on TEE now eliminated</a:t>
            </a:r>
          </a:p>
          <a:p>
            <a:pPr>
              <a:buBlip>
                <a:blip r:embed="rId2"/>
              </a:buBlip>
            </a:pPr>
            <a:endParaRPr lang="hr-H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hr-HR" sz="2400" u="sng" dirty="0" smtClean="0">
                <a:solidFill>
                  <a:srgbClr val="FF0000"/>
                </a:solidFill>
              </a:rPr>
              <a:t>Definite infective endocarditis:</a:t>
            </a:r>
          </a:p>
          <a:p>
            <a:endParaRPr lang="hr-HR" sz="2400" u="sng" dirty="0" smtClean="0">
              <a:solidFill>
                <a:srgbClr val="FF0000"/>
              </a:solidFill>
            </a:endParaRPr>
          </a:p>
          <a:p>
            <a:pPr>
              <a:buBlip>
                <a:blip r:embed="rId2"/>
              </a:buBlip>
            </a:pPr>
            <a:r>
              <a:rPr lang="hr-HR" sz="2400" dirty="0" smtClean="0"/>
              <a:t>2 major </a:t>
            </a:r>
            <a:r>
              <a:rPr lang="hr-HR" sz="2400" dirty="0" err="1" smtClean="0"/>
              <a:t>criteria</a:t>
            </a:r>
            <a:r>
              <a:rPr lang="hr-HR" sz="2400" dirty="0" smtClean="0"/>
              <a:t>, </a:t>
            </a:r>
            <a:r>
              <a:rPr lang="hr-HR" sz="2400" dirty="0" err="1" smtClean="0"/>
              <a:t>or</a:t>
            </a:r>
            <a:endParaRPr lang="hr-HR" sz="2400" dirty="0" smtClean="0"/>
          </a:p>
          <a:p>
            <a:pPr>
              <a:buBlip>
                <a:blip r:embed="rId2"/>
              </a:buBlip>
            </a:pPr>
            <a:r>
              <a:rPr lang="hr-HR" sz="2400" dirty="0" smtClean="0"/>
              <a:t>1 major criterion and 3 minor criteria, or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5 minor criteria</a:t>
            </a:r>
            <a:endParaRPr lang="hr-HR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hr-HR" sz="2400" u="sng" dirty="0" err="1" smtClean="0">
                <a:solidFill>
                  <a:srgbClr val="FF0000"/>
                </a:solidFill>
              </a:rPr>
              <a:t>Possible</a:t>
            </a:r>
            <a:r>
              <a:rPr lang="hr-HR" sz="2400" u="sng" dirty="0" smtClean="0">
                <a:solidFill>
                  <a:srgbClr val="FF0000"/>
                </a:solidFill>
              </a:rPr>
              <a:t> infective endocarditis:</a:t>
            </a:r>
          </a:p>
          <a:p>
            <a:endParaRPr lang="hr-HR" sz="2400" u="sng" dirty="0" smtClean="0">
              <a:solidFill>
                <a:srgbClr val="FF0000"/>
              </a:solidFill>
            </a:endParaRPr>
          </a:p>
          <a:p>
            <a:pPr>
              <a:buBlip>
                <a:blip r:embed="rId2"/>
              </a:buBlip>
            </a:pPr>
            <a:r>
              <a:rPr lang="hr-HR" sz="2400" dirty="0" smtClean="0"/>
              <a:t>1 major and 1 minor criterion</a:t>
            </a:r>
            <a:r>
              <a:rPr lang="hr-HR" sz="2400" dirty="0"/>
              <a:t>, </a:t>
            </a:r>
            <a:r>
              <a:rPr lang="hr-HR" sz="2400" dirty="0" smtClean="0"/>
              <a:t>or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3 </a:t>
            </a:r>
            <a:r>
              <a:rPr lang="hr-HR" sz="2400" dirty="0" err="1" smtClean="0"/>
              <a:t>minor</a:t>
            </a:r>
            <a:r>
              <a:rPr lang="hr-HR" sz="2400" dirty="0" smtClean="0"/>
              <a:t> </a:t>
            </a:r>
            <a:r>
              <a:rPr lang="hr-HR" sz="2400" dirty="0" err="1" smtClean="0"/>
              <a:t>criteria</a:t>
            </a:r>
            <a:endParaRPr lang="hr-HR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hr-HR" sz="2800" dirty="0" smtClean="0"/>
              <a:t>Complications associated with infective endocarditis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Cardiac complications occur in up to half of </a:t>
            </a:r>
            <a:r>
              <a:rPr lang="hr-HR" sz="2400" dirty="0" err="1" smtClean="0">
                <a:solidFill>
                  <a:srgbClr val="FF0000"/>
                </a:solidFill>
              </a:rPr>
              <a:t>the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</a:rPr>
              <a:t>patients</a:t>
            </a:r>
            <a:r>
              <a:rPr lang="hr-HR" sz="2400" dirty="0" smtClean="0">
                <a:solidFill>
                  <a:srgbClr val="FF0000"/>
                </a:solidFill>
              </a:rPr>
              <a:t>: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Congestive </a:t>
            </a:r>
            <a:r>
              <a:rPr lang="hr-HR" sz="2400" dirty="0" err="1" smtClean="0"/>
              <a:t>heart</a:t>
            </a:r>
            <a:r>
              <a:rPr lang="hr-HR" sz="2400" dirty="0" smtClean="0"/>
              <a:t> </a:t>
            </a:r>
            <a:r>
              <a:rPr lang="hr-HR" sz="2400" dirty="0" err="1" smtClean="0"/>
              <a:t>failure</a:t>
            </a:r>
            <a:r>
              <a:rPr lang="hr-HR" sz="2400" dirty="0" smtClean="0"/>
              <a:t>;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Myocardial abscess (aortic disease associated with conduction </a:t>
            </a:r>
            <a:r>
              <a:rPr lang="hr-HR" sz="2400" dirty="0" err="1" smtClean="0"/>
              <a:t>defects</a:t>
            </a:r>
            <a:r>
              <a:rPr lang="hr-HR" sz="2400" dirty="0" smtClean="0"/>
              <a:t>);</a:t>
            </a:r>
          </a:p>
          <a:p>
            <a:pPr>
              <a:buBlip>
                <a:blip r:embed="rId2"/>
              </a:buBlip>
            </a:pPr>
            <a:r>
              <a:rPr lang="hr-HR" sz="2400" dirty="0" err="1" smtClean="0"/>
              <a:t>Myocardial</a:t>
            </a:r>
            <a:r>
              <a:rPr lang="hr-HR" sz="2400" dirty="0" smtClean="0"/>
              <a:t> </a:t>
            </a:r>
            <a:r>
              <a:rPr lang="hr-HR" sz="2400" dirty="0" err="1" smtClean="0"/>
              <a:t>infarction</a:t>
            </a:r>
            <a:r>
              <a:rPr lang="hr-HR" sz="2400" dirty="0" smtClean="0"/>
              <a:t> (rare complication of aortic </a:t>
            </a:r>
            <a:r>
              <a:rPr lang="hr-HR" sz="2400" dirty="0" err="1" smtClean="0"/>
              <a:t>disease</a:t>
            </a:r>
            <a:r>
              <a:rPr lang="hr-HR" sz="2400" dirty="0" smtClean="0"/>
              <a:t>);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Two thirds of systemic emboli go to the </a:t>
            </a:r>
            <a:r>
              <a:rPr lang="hr-HR" sz="2400" dirty="0" err="1" smtClean="0"/>
              <a:t>cerebral</a:t>
            </a:r>
            <a:r>
              <a:rPr lang="hr-HR" sz="2400" dirty="0" smtClean="0"/>
              <a:t> </a:t>
            </a:r>
            <a:r>
              <a:rPr lang="hr-HR" sz="2400" dirty="0" err="1" smtClean="0"/>
              <a:t>cortex</a:t>
            </a:r>
            <a:r>
              <a:rPr lang="hr-HR" sz="2400" dirty="0" smtClean="0"/>
              <a:t>.</a:t>
            </a:r>
          </a:p>
          <a:p>
            <a:pPr>
              <a:buBlip>
                <a:blip r:embed="rId2"/>
              </a:buBlip>
            </a:pPr>
            <a:endParaRPr lang="hr-HR" sz="2400" dirty="0" smtClean="0"/>
          </a:p>
          <a:p>
            <a:pPr>
              <a:buBlip>
                <a:blip r:embed="rId2"/>
              </a:buBlip>
            </a:pPr>
            <a:endParaRPr lang="hr-H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err="1" smtClean="0"/>
              <a:t>Pathogenesis</a:t>
            </a:r>
            <a:r>
              <a:rPr lang="hr-HR" sz="2800" dirty="0" smtClean="0"/>
              <a:t> and predisposing risk factors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Host factors: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 results from valve damage that </a:t>
            </a:r>
            <a:r>
              <a:rPr lang="hr-HR" sz="2400" dirty="0" err="1" smtClean="0"/>
              <a:t>is</a:t>
            </a:r>
            <a:r>
              <a:rPr lang="hr-HR" sz="2400" dirty="0" smtClean="0"/>
              <a:t> </a:t>
            </a:r>
            <a:r>
              <a:rPr lang="hr-HR" sz="2400" dirty="0" err="1" smtClean="0"/>
              <a:t>followed</a:t>
            </a:r>
            <a:r>
              <a:rPr lang="hr-HR" sz="2400" dirty="0" smtClean="0"/>
              <a:t> by platelet and fibrin deposition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NBTE /nonbacterial thrombotic endocarditis/ results from:</a:t>
            </a:r>
          </a:p>
          <a:p>
            <a:pPr marL="457200" indent="-457200">
              <a:buAutoNum type="alphaLcParenR"/>
            </a:pPr>
            <a:r>
              <a:rPr lang="hr-HR" sz="2400" dirty="0" err="1" smtClean="0"/>
              <a:t>rheumatic</a:t>
            </a:r>
            <a:r>
              <a:rPr lang="hr-HR" sz="2400" dirty="0" smtClean="0"/>
              <a:t> </a:t>
            </a:r>
            <a:r>
              <a:rPr lang="hr-HR" sz="2400" dirty="0" err="1" smtClean="0"/>
              <a:t>heart</a:t>
            </a:r>
            <a:r>
              <a:rPr lang="hr-HR" sz="2400" dirty="0" smtClean="0"/>
              <a:t> </a:t>
            </a:r>
            <a:r>
              <a:rPr lang="hr-HR" sz="2400" dirty="0" err="1" smtClean="0"/>
              <a:t>disease</a:t>
            </a:r>
            <a:r>
              <a:rPr lang="hr-HR" sz="2400" dirty="0" smtClean="0"/>
              <a:t>;</a:t>
            </a:r>
          </a:p>
          <a:p>
            <a:pPr marL="457200" indent="-457200">
              <a:buAutoNum type="alphaLcParenR"/>
            </a:pPr>
            <a:r>
              <a:rPr lang="hr-HR" sz="2400" dirty="0" smtClean="0"/>
              <a:t>congenital heart disease (bicuspid valve, ventricular septal defect);</a:t>
            </a:r>
          </a:p>
          <a:p>
            <a:pPr marL="457200" indent="-457200">
              <a:buAutoNum type="alphaLcParenR"/>
            </a:pPr>
            <a:r>
              <a:rPr lang="hr-HR" sz="2400" dirty="0" err="1" smtClean="0"/>
              <a:t>mitral</a:t>
            </a:r>
            <a:r>
              <a:rPr lang="hr-HR" sz="2400" dirty="0" smtClean="0"/>
              <a:t> </a:t>
            </a:r>
            <a:r>
              <a:rPr lang="hr-HR" sz="2400" dirty="0" err="1" smtClean="0"/>
              <a:t>valve</a:t>
            </a:r>
            <a:r>
              <a:rPr lang="hr-HR" sz="2400" dirty="0" smtClean="0"/>
              <a:t> </a:t>
            </a:r>
            <a:r>
              <a:rPr lang="hr-HR" sz="2400" dirty="0" err="1" smtClean="0"/>
              <a:t>prolapse</a:t>
            </a:r>
            <a:r>
              <a:rPr lang="hr-HR" sz="2400" dirty="0" smtClean="0"/>
              <a:t>;</a:t>
            </a:r>
          </a:p>
          <a:p>
            <a:pPr marL="457200" indent="-457200">
              <a:buAutoNum type="alphaLcParenR"/>
            </a:pPr>
            <a:r>
              <a:rPr lang="hr-HR" sz="2400" dirty="0" err="1" smtClean="0"/>
              <a:t>degenerative</a:t>
            </a:r>
            <a:r>
              <a:rPr lang="hr-HR" sz="2400" dirty="0" smtClean="0"/>
              <a:t> valve disease (calcific aortic valve </a:t>
            </a:r>
            <a:r>
              <a:rPr lang="hr-HR" sz="2400" dirty="0" err="1" smtClean="0"/>
              <a:t>disease</a:t>
            </a:r>
            <a:r>
              <a:rPr lang="hr-HR" sz="2400" dirty="0" smtClean="0"/>
              <a:t>); or</a:t>
            </a:r>
          </a:p>
          <a:p>
            <a:pPr marL="457200" indent="-457200">
              <a:buAutoNum type="alphaLcParenR"/>
            </a:pPr>
            <a:r>
              <a:rPr lang="hr-HR" sz="2400" dirty="0" err="1" smtClean="0"/>
              <a:t>prosthetic</a:t>
            </a:r>
            <a:r>
              <a:rPr lang="hr-HR" sz="2400" dirty="0" smtClean="0"/>
              <a:t> </a:t>
            </a:r>
            <a:r>
              <a:rPr lang="hr-HR" sz="2400" dirty="0" err="1" smtClean="0"/>
              <a:t>valve</a:t>
            </a:r>
            <a:r>
              <a:rPr lang="hr-HR" sz="2400" dirty="0" smtClean="0"/>
              <a:t>.</a:t>
            </a:r>
            <a:endParaRPr lang="hr-HR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Neurologic complications can arise from emboli</a:t>
            </a:r>
            <a:r>
              <a:rPr lang="hr-HR" sz="2400" dirty="0" smtClean="0"/>
              <a:t>: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Embolic stroke (most commonly with Staphylococcus aureus, fungi, and HACEK group organisms)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Mycotic aneurysms (most common with S. </a:t>
            </a:r>
            <a:r>
              <a:rPr lang="hr-HR" sz="2400" dirty="0" err="1" smtClean="0"/>
              <a:t>aureus</a:t>
            </a:r>
            <a:r>
              <a:rPr lang="hr-HR" sz="2400" dirty="0" smtClean="0"/>
              <a:t> infection)</a:t>
            </a:r>
          </a:p>
          <a:p>
            <a:pPr>
              <a:buBlip>
                <a:blip r:embed="rId2"/>
              </a:buBlip>
            </a:pPr>
            <a:r>
              <a:rPr lang="hr-HR" sz="2400" dirty="0" err="1" smtClean="0"/>
              <a:t>Encephalopathy</a:t>
            </a:r>
            <a:r>
              <a:rPr lang="hr-HR" sz="2400" dirty="0" smtClean="0"/>
              <a:t>, meningitis and brain abscess</a:t>
            </a:r>
          </a:p>
          <a:p>
            <a:pPr>
              <a:buBlip>
                <a:blip r:embed="rId2"/>
              </a:buBlip>
            </a:pPr>
            <a:endParaRPr lang="hr-HR" sz="2400" dirty="0" smtClean="0"/>
          </a:p>
          <a:p>
            <a:r>
              <a:rPr lang="hr-HR" sz="2400" dirty="0" smtClean="0">
                <a:solidFill>
                  <a:srgbClr val="FF0000"/>
                </a:solidFill>
              </a:rPr>
              <a:t>Renal complications are possible: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Membranoproliferative glomerulonephritis resulting from deposition of immune complex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Interstitial nephritis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Embolic damage</a:t>
            </a:r>
            <a:endParaRPr lang="hr-HR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395069"/>
              </p:ext>
            </p:extLst>
          </p:nvPr>
        </p:nvGraphicFramePr>
        <p:xfrm>
          <a:off x="304800" y="685803"/>
          <a:ext cx="8458200" cy="5820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410545">
                <a:tc>
                  <a:txBody>
                    <a:bodyPr/>
                    <a:lstStyle/>
                    <a:p>
                      <a:r>
                        <a:rPr lang="hr-HR" dirty="0" smtClean="0"/>
                        <a:t>Drug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Dose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Relative</a:t>
                      </a:r>
                      <a:r>
                        <a:rPr lang="hr-HR" dirty="0" smtClean="0"/>
                        <a:t> </a:t>
                      </a:r>
                      <a:r>
                        <a:rPr lang="hr-HR" dirty="0" err="1" smtClean="0"/>
                        <a:t>efficacy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Duration 4-6 weeks</a:t>
                      </a:r>
                      <a:endParaRPr lang="hr-HR" dirty="0"/>
                    </a:p>
                  </a:txBody>
                  <a:tcPr/>
                </a:tc>
              </a:tr>
              <a:tr h="410545">
                <a:tc gridSpan="4">
                  <a:txBody>
                    <a:bodyPr/>
                    <a:lstStyle/>
                    <a:p>
                      <a:r>
                        <a:rPr lang="hr-HR" dirty="0" smtClean="0"/>
                        <a:t>                                                                     </a:t>
                      </a:r>
                      <a:r>
                        <a:rPr lang="hr-HR" b="1" dirty="0" smtClean="0"/>
                        <a:t>Acute empiric</a:t>
                      </a:r>
                      <a:endParaRPr lang="hr-H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708613"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Vancomycin</a:t>
                      </a:r>
                      <a:r>
                        <a:rPr lang="hr-HR" dirty="0" smtClean="0"/>
                        <a:t>, plus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30mg/kg IV q 24h, </a:t>
                      </a:r>
                      <a:r>
                        <a:rPr lang="hr-HR" dirty="0" err="1" smtClean="0"/>
                        <a:t>divided</a:t>
                      </a:r>
                      <a:r>
                        <a:rPr lang="hr-HR" dirty="0" smtClean="0"/>
                        <a:t> q 12 h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Vancomycin more slowly cidal</a:t>
                      </a:r>
                      <a:endParaRPr lang="hr-HR" dirty="0"/>
                    </a:p>
                  </a:txBody>
                  <a:tcPr/>
                </a:tc>
              </a:tr>
              <a:tr h="708613">
                <a:tc>
                  <a:txBody>
                    <a:bodyPr/>
                    <a:lstStyle/>
                    <a:p>
                      <a:r>
                        <a:rPr lang="hr-HR" dirty="0" smtClean="0"/>
                        <a:t>Ampicillin, plus</a:t>
                      </a: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12 g IV q 24h, </a:t>
                      </a:r>
                      <a:r>
                        <a:rPr lang="hr-HR" dirty="0" err="1" smtClean="0"/>
                        <a:t>divided</a:t>
                      </a:r>
                      <a:r>
                        <a:rPr lang="hr-HR" dirty="0" smtClean="0"/>
                        <a:t> q 4h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410545"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Gentamicin</a:t>
                      </a:r>
                      <a:endParaRPr lang="hr-HR" dirty="0"/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1mg/kg IV q 8h</a:t>
                      </a:r>
                      <a:endParaRPr lang="hr-HR" dirty="0"/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545">
                <a:tc gridSpan="4">
                  <a:txBody>
                    <a:bodyPr/>
                    <a:lstStyle/>
                    <a:p>
                      <a:r>
                        <a:rPr lang="hr-HR" dirty="0" smtClean="0"/>
                        <a:t>                                                                </a:t>
                      </a:r>
                      <a:r>
                        <a:rPr lang="hr-HR" b="1" dirty="0" smtClean="0"/>
                        <a:t>Culture negative</a:t>
                      </a:r>
                      <a:endParaRPr lang="hr-HR" b="1" dirty="0"/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7086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Ampicillin, plus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12g IV q 24h, </a:t>
                      </a:r>
                      <a:r>
                        <a:rPr lang="hr-HR" dirty="0" err="1" smtClean="0"/>
                        <a:t>divided</a:t>
                      </a:r>
                      <a:r>
                        <a:rPr lang="hr-HR" dirty="0" smtClean="0"/>
                        <a:t> q 4h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410545">
                <a:tc>
                  <a:txBody>
                    <a:bodyPr/>
                    <a:lstStyle/>
                    <a:p>
                      <a:r>
                        <a:rPr lang="hr-HR" dirty="0" smtClean="0"/>
                        <a:t>Gentamicin</a:t>
                      </a:r>
                      <a:endParaRPr lang="hr-HR" dirty="0"/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1mg/kg IV q 8h</a:t>
                      </a:r>
                      <a:endParaRPr lang="hr-HR" dirty="0"/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545">
                <a:tc gridSpan="4">
                  <a:txBody>
                    <a:bodyPr/>
                    <a:lstStyle/>
                    <a:p>
                      <a:r>
                        <a:rPr lang="hr-HR" b="1" dirty="0" smtClean="0"/>
                        <a:t>                                                            </a:t>
                      </a:r>
                      <a:r>
                        <a:rPr lang="hr-HR" b="1" dirty="0" err="1" smtClean="0"/>
                        <a:t>Prosthetic-empiric</a:t>
                      </a:r>
                      <a:endParaRPr lang="hr-HR" b="1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410545">
                <a:tc>
                  <a:txBody>
                    <a:bodyPr/>
                    <a:lstStyle/>
                    <a:p>
                      <a:r>
                        <a:rPr lang="hr-HR" dirty="0" smtClean="0"/>
                        <a:t>Vancomycin, plus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1g IV q 12h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Duration6-8 weeks</a:t>
                      </a:r>
                      <a:endParaRPr lang="hr-HR" dirty="0"/>
                    </a:p>
                  </a:txBody>
                  <a:tcPr/>
                </a:tc>
              </a:tr>
              <a:tr h="410545">
                <a:tc>
                  <a:txBody>
                    <a:bodyPr/>
                    <a:lstStyle/>
                    <a:p>
                      <a:r>
                        <a:rPr lang="hr-HR" dirty="0" smtClean="0"/>
                        <a:t>Gentamicin, plus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1mg/kg IV q 8h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Duration 2 weeks</a:t>
                      </a:r>
                      <a:endParaRPr lang="hr-HR" dirty="0"/>
                    </a:p>
                  </a:txBody>
                  <a:tcPr/>
                </a:tc>
              </a:tr>
              <a:tr h="410545"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Rifampin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600mg po q 24h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Duration 6-8 weeks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925067"/>
              </p:ext>
            </p:extLst>
          </p:nvPr>
        </p:nvGraphicFramePr>
        <p:xfrm>
          <a:off x="152400" y="533400"/>
          <a:ext cx="8991600" cy="4781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0"/>
                <a:gridCol w="2247900"/>
                <a:gridCol w="1906219"/>
                <a:gridCol w="2589581"/>
              </a:tblGrid>
              <a:tr h="666750">
                <a:tc gridSpan="4">
                  <a:txBody>
                    <a:bodyPr/>
                    <a:lstStyle/>
                    <a:p>
                      <a:r>
                        <a:rPr lang="hr-HR" b="1" dirty="0" smtClean="0"/>
                        <a:t>                                                    Streptococcus viridans</a:t>
                      </a:r>
                      <a:endParaRPr lang="hr-H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r>
                        <a:rPr lang="hr-HR" dirty="0" smtClean="0"/>
                        <a:t>Drug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baseline="0" dirty="0" err="1" smtClean="0"/>
                        <a:t>Dose</a:t>
                      </a:r>
                      <a:endParaRPr lang="hr-HR" sz="2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Relative efficacy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Comments</a:t>
                      </a:r>
                      <a:r>
                        <a:rPr lang="hr-HR" dirty="0" smtClean="0"/>
                        <a:t> (</a:t>
                      </a:r>
                      <a:r>
                        <a:rPr lang="hr-HR" dirty="0" err="1" smtClean="0"/>
                        <a:t>d</a:t>
                      </a:r>
                      <a:r>
                        <a:rPr lang="hr-HR" dirty="0" err="1" smtClean="0">
                          <a:solidFill>
                            <a:schemeClr val="tx1"/>
                          </a:solidFill>
                        </a:rPr>
                        <a:t>uration</a:t>
                      </a:r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 4-6 weeks unless </a:t>
                      </a:r>
                      <a:r>
                        <a:rPr lang="hr-HR" dirty="0" err="1" smtClean="0">
                          <a:solidFill>
                            <a:schemeClr val="tx1"/>
                          </a:solidFill>
                        </a:rPr>
                        <a:t>otherwise</a:t>
                      </a:r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r-HR" dirty="0" err="1" smtClean="0">
                          <a:solidFill>
                            <a:schemeClr val="tx1"/>
                          </a:solidFill>
                        </a:rPr>
                        <a:t>noted</a:t>
                      </a:r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r>
                        <a:rPr lang="hr-HR" dirty="0" smtClean="0"/>
                        <a:t>Penicillin G or</a:t>
                      </a:r>
                      <a:endParaRPr lang="hr-H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24x10</a:t>
                      </a:r>
                      <a:r>
                        <a:rPr lang="hr-HR" sz="1800" baseline="30000" dirty="0" smtClean="0"/>
                        <a:t>6 </a:t>
                      </a:r>
                      <a:r>
                        <a:rPr lang="hr-HR" sz="1800" baseline="0" dirty="0" smtClean="0"/>
                        <a:t> U </a:t>
                      </a:r>
                      <a:r>
                        <a:rPr lang="hr-HR" dirty="0" smtClean="0"/>
                        <a:t>IV </a:t>
                      </a:r>
                      <a:r>
                        <a:rPr lang="hr-HR" sz="1800" baseline="0" dirty="0" smtClean="0"/>
                        <a:t>q 24 h or </a:t>
                      </a:r>
                      <a:r>
                        <a:rPr lang="hr-HR" sz="1800" baseline="0" dirty="0" err="1" smtClean="0"/>
                        <a:t>divided</a:t>
                      </a:r>
                      <a:r>
                        <a:rPr lang="hr-HR" sz="1800" baseline="0" dirty="0" smtClean="0"/>
                        <a:t> q 4h</a:t>
                      </a:r>
                      <a:endParaRPr lang="hr-HR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First line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Short course if uncomplicated</a:t>
                      </a:r>
                      <a:endParaRPr lang="hr-HR" dirty="0"/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r>
                        <a:rPr lang="hr-HR" dirty="0" smtClean="0"/>
                        <a:t>Ampicillin plus gentamicin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12gr IV</a:t>
                      </a:r>
                      <a:r>
                        <a:rPr lang="hr-HR" baseline="0" dirty="0" smtClean="0"/>
                        <a:t> q 24h,divided q 4h</a:t>
                      </a:r>
                    </a:p>
                    <a:p>
                      <a:r>
                        <a:rPr lang="hr-HR" baseline="0" dirty="0" smtClean="0"/>
                        <a:t>1mg/kg </a:t>
                      </a:r>
                      <a:r>
                        <a:rPr lang="hr-HR" dirty="0" smtClean="0"/>
                        <a:t>IV</a:t>
                      </a:r>
                      <a:r>
                        <a:rPr lang="hr-HR" baseline="0" dirty="0" smtClean="0"/>
                        <a:t> q 8h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 weeks</a:t>
                      </a:r>
                      <a:endParaRPr lang="hr-HR" dirty="0"/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r>
                        <a:rPr lang="hr-HR" dirty="0" smtClean="0"/>
                        <a:t>Ceftriaxone, plus gentamicin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2gr IV q 24h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Alternative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Short course if uncomplicated, duration 2 weeks for both</a:t>
                      </a:r>
                      <a:endParaRPr lang="hr-HR" dirty="0"/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r>
                        <a:rPr lang="hr-HR" dirty="0" smtClean="0"/>
                        <a:t>Vancomycin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30mg/kg IV q 12h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Alternative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For </a:t>
                      </a:r>
                      <a:r>
                        <a:rPr lang="hr-HR" dirty="0" err="1" smtClean="0"/>
                        <a:t>penicillin-allergic</a:t>
                      </a:r>
                      <a:r>
                        <a:rPr lang="hr-HR" baseline="0" dirty="0" smtClean="0"/>
                        <a:t> patients, 4 weeks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415906"/>
              </p:ext>
            </p:extLst>
          </p:nvPr>
        </p:nvGraphicFramePr>
        <p:xfrm>
          <a:off x="381000" y="457197"/>
          <a:ext cx="8610600" cy="474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1981200"/>
                <a:gridCol w="2819400"/>
              </a:tblGrid>
              <a:tr h="501469">
                <a:tc gridSpan="4">
                  <a:txBody>
                    <a:bodyPr/>
                    <a:lstStyle/>
                    <a:p>
                      <a:r>
                        <a:rPr lang="hr-HR" dirty="0" smtClean="0"/>
                        <a:t>Enterococcus</a:t>
                      </a:r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501469">
                <a:tc>
                  <a:txBody>
                    <a:bodyPr/>
                    <a:lstStyle/>
                    <a:p>
                      <a:r>
                        <a:rPr lang="hr-HR" dirty="0" smtClean="0"/>
                        <a:t>Drug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Dose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Relative efficacy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Comments (duration 4-6 weeks unless otherwise noted)</a:t>
                      </a:r>
                      <a:endParaRPr lang="hr-HR" dirty="0"/>
                    </a:p>
                  </a:txBody>
                  <a:tcPr/>
                </a:tc>
              </a:tr>
              <a:tr h="5014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Ampicillin</a:t>
                      </a:r>
                      <a:endParaRPr lang="hr-HR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12g IV q 24h, </a:t>
                      </a:r>
                      <a:r>
                        <a:rPr lang="hr-HR" dirty="0" err="1" smtClean="0"/>
                        <a:t>divided</a:t>
                      </a:r>
                      <a:r>
                        <a:rPr lang="hr-HR" dirty="0" smtClean="0"/>
                        <a:t> q 4h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First line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Relapse is common in the absence of gentamicin; use sensitivity to determine best regimen</a:t>
                      </a:r>
                      <a:endParaRPr lang="hr-HR" dirty="0"/>
                    </a:p>
                  </a:txBody>
                  <a:tcPr/>
                </a:tc>
              </a:tr>
              <a:tr h="501469">
                <a:tc>
                  <a:txBody>
                    <a:bodyPr/>
                    <a:lstStyle/>
                    <a:p>
                      <a:r>
                        <a:rPr lang="hr-HR" dirty="0" smtClean="0"/>
                        <a:t>Penicillin G, 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24x106 U IV q 24h or </a:t>
                      </a:r>
                      <a:r>
                        <a:rPr lang="hr-HR" dirty="0" err="1" smtClean="0"/>
                        <a:t>divided</a:t>
                      </a:r>
                      <a:r>
                        <a:rPr lang="hr-HR" dirty="0" smtClean="0"/>
                        <a:t> q 4h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Duration 2-6 weeks</a:t>
                      </a:r>
                      <a:endParaRPr lang="hr-HR" dirty="0"/>
                    </a:p>
                  </a:txBody>
                  <a:tcPr/>
                </a:tc>
              </a:tr>
              <a:tr h="501469"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Gentamicin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1mg/kg IV q 8h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501469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501469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010781"/>
              </p:ext>
            </p:extLst>
          </p:nvPr>
        </p:nvGraphicFramePr>
        <p:xfrm>
          <a:off x="381000" y="457197"/>
          <a:ext cx="8610600" cy="5209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1981200"/>
                <a:gridCol w="2819400"/>
              </a:tblGrid>
              <a:tr h="501469">
                <a:tc gridSpan="4">
                  <a:txBody>
                    <a:bodyPr/>
                    <a:lstStyle/>
                    <a:p>
                      <a:r>
                        <a:rPr lang="hr-HR" dirty="0" smtClean="0"/>
                        <a:t>Meticillin sensitive Staphylococcus aureus (MSSA)</a:t>
                      </a:r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501469">
                <a:tc>
                  <a:txBody>
                    <a:bodyPr/>
                    <a:lstStyle/>
                    <a:p>
                      <a:r>
                        <a:rPr lang="hr-HR" dirty="0" smtClean="0"/>
                        <a:t>Drug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Dose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mtClean="0"/>
                        <a:t>Relative efficacy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Comments (duration 4-6 weeks unless </a:t>
                      </a:r>
                      <a:r>
                        <a:rPr lang="hr-HR" dirty="0" err="1" smtClean="0"/>
                        <a:t>otherwise</a:t>
                      </a:r>
                      <a:r>
                        <a:rPr lang="hr-HR" dirty="0" smtClean="0"/>
                        <a:t> </a:t>
                      </a:r>
                      <a:r>
                        <a:rPr lang="hr-HR" dirty="0" err="1" smtClean="0"/>
                        <a:t>noted</a:t>
                      </a:r>
                      <a:r>
                        <a:rPr lang="hr-HR" dirty="0" smtClean="0"/>
                        <a:t>)</a:t>
                      </a:r>
                      <a:endParaRPr lang="hr-HR" dirty="0"/>
                    </a:p>
                  </a:txBody>
                  <a:tcPr/>
                </a:tc>
              </a:tr>
              <a:tr h="501469"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Nafcillin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12g q 24h or </a:t>
                      </a:r>
                      <a:r>
                        <a:rPr lang="hr-HR" dirty="0" err="1" smtClean="0"/>
                        <a:t>divided</a:t>
                      </a:r>
                      <a:r>
                        <a:rPr lang="hr-HR" dirty="0" smtClean="0"/>
                        <a:t> q 4h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First line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Addition of gentamicin may shorten bacteremia, but has</a:t>
                      </a:r>
                      <a:r>
                        <a:rPr lang="hr-HR" baseline="0" dirty="0" smtClean="0"/>
                        <a:t> no effect on final outcome;</a:t>
                      </a:r>
                    </a:p>
                    <a:p>
                      <a:r>
                        <a:rPr lang="hr-HR" baseline="0" dirty="0" err="1" smtClean="0"/>
                        <a:t>duration</a:t>
                      </a:r>
                      <a:r>
                        <a:rPr lang="hr-HR" baseline="0" dirty="0" smtClean="0"/>
                        <a:t> 6 weeks</a:t>
                      </a:r>
                      <a:endParaRPr lang="hr-HR" dirty="0"/>
                    </a:p>
                  </a:txBody>
                  <a:tcPr/>
                </a:tc>
              </a:tr>
              <a:tr h="501469"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Oxacillin</a:t>
                      </a:r>
                      <a:r>
                        <a:rPr lang="hr-HR" dirty="0" smtClean="0"/>
                        <a:t>, with or without gentamicin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3mg/kg IV q24h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3-5 days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Either one</a:t>
                      </a:r>
                      <a:endParaRPr lang="hr-HR" dirty="0"/>
                    </a:p>
                  </a:txBody>
                  <a:tcPr/>
                </a:tc>
              </a:tr>
              <a:tr h="5014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err="1" smtClean="0"/>
                        <a:t>Cefazolin</a:t>
                      </a:r>
                      <a:r>
                        <a:rPr lang="hr-HR" dirty="0" smtClean="0"/>
                        <a:t>, with or without gentamicin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2g IV q 8h duration 6 weeks</a:t>
                      </a:r>
                    </a:p>
                    <a:p>
                      <a:r>
                        <a:rPr lang="hr-HR" dirty="0" smtClean="0"/>
                        <a:t>3mg/kg IV q 24h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Second line</a:t>
                      </a:r>
                    </a:p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Duration 3-5 days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For non-anaphylactic</a:t>
                      </a:r>
                    </a:p>
                    <a:p>
                      <a:r>
                        <a:rPr lang="hr-HR" dirty="0" err="1" smtClean="0"/>
                        <a:t>reaction</a:t>
                      </a:r>
                      <a:r>
                        <a:rPr lang="hr-HR" dirty="0" smtClean="0"/>
                        <a:t> to</a:t>
                      </a:r>
                      <a:r>
                        <a:rPr lang="hr-HR" baseline="0" dirty="0" smtClean="0"/>
                        <a:t> penicillin</a:t>
                      </a:r>
                      <a:endParaRPr lang="hr-HR" dirty="0"/>
                    </a:p>
                  </a:txBody>
                  <a:tcPr/>
                </a:tc>
              </a:tr>
              <a:tr h="501469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326913"/>
              </p:ext>
            </p:extLst>
          </p:nvPr>
        </p:nvGraphicFramePr>
        <p:xfrm>
          <a:off x="304800" y="304800"/>
          <a:ext cx="8534400" cy="6318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828800"/>
                <a:gridCol w="304800"/>
                <a:gridCol w="1600200"/>
                <a:gridCol w="3048000"/>
              </a:tblGrid>
              <a:tr h="507365">
                <a:tc>
                  <a:txBody>
                    <a:bodyPr/>
                    <a:lstStyle/>
                    <a:p>
                      <a:r>
                        <a:rPr lang="hr-HR" dirty="0" smtClean="0"/>
                        <a:t>Drug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Dose</a:t>
                      </a:r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hr-HR" dirty="0" smtClean="0"/>
                        <a:t>Relative efficacy</a:t>
                      </a:r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Comments (duration 4-6 weeks unless otherwise noted)</a:t>
                      </a:r>
                      <a:endParaRPr lang="hr-HR" dirty="0"/>
                    </a:p>
                  </a:txBody>
                  <a:tcPr/>
                </a:tc>
              </a:tr>
              <a:tr h="507365">
                <a:tc gridSpan="5">
                  <a:txBody>
                    <a:bodyPr/>
                    <a:lstStyle/>
                    <a:p>
                      <a:r>
                        <a:rPr lang="hr-HR" b="1" dirty="0" smtClean="0"/>
                        <a:t>                                Methicillin-sensitive Staphylococcus aureus (tricuspid valve only)</a:t>
                      </a:r>
                      <a:endParaRPr lang="hr-H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507365">
                <a:tc>
                  <a:txBody>
                    <a:bodyPr/>
                    <a:lstStyle/>
                    <a:p>
                      <a:r>
                        <a:rPr lang="hr-HR" dirty="0" smtClean="0"/>
                        <a:t>Nafcilin, </a:t>
                      </a:r>
                      <a:endParaRPr lang="hr-H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hr-HR" dirty="0" smtClean="0"/>
                        <a:t>12g IV or </a:t>
                      </a:r>
                      <a:r>
                        <a:rPr lang="hr-HR" dirty="0" err="1" smtClean="0"/>
                        <a:t>divided</a:t>
                      </a:r>
                      <a:r>
                        <a:rPr lang="hr-HR" dirty="0" smtClean="0"/>
                        <a:t> q 4h</a:t>
                      </a:r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First line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Short course effective if no metastatic lesions and MSSA; </a:t>
                      </a:r>
                      <a:r>
                        <a:rPr lang="hr-HR" dirty="0" err="1" smtClean="0"/>
                        <a:t>duration</a:t>
                      </a:r>
                      <a:r>
                        <a:rPr lang="hr-HR" dirty="0" smtClean="0"/>
                        <a:t> 2 weeks</a:t>
                      </a:r>
                      <a:endParaRPr lang="hr-HR" dirty="0"/>
                    </a:p>
                  </a:txBody>
                  <a:tcPr/>
                </a:tc>
              </a:tr>
              <a:tr h="507365">
                <a:tc>
                  <a:txBody>
                    <a:bodyPr/>
                    <a:lstStyle/>
                    <a:p>
                      <a:r>
                        <a:rPr lang="hr-HR" dirty="0" smtClean="0"/>
                        <a:t>Oxcillin, plus gentamicin</a:t>
                      </a:r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hr-HR" dirty="0" smtClean="0"/>
                        <a:t>1mg/kg IV q 8h</a:t>
                      </a:r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Duration 6 weeks</a:t>
                      </a:r>
                      <a:endParaRPr lang="hr-HR" dirty="0"/>
                    </a:p>
                  </a:txBody>
                  <a:tcPr/>
                </a:tc>
              </a:tr>
              <a:tr h="507365">
                <a:tc>
                  <a:txBody>
                    <a:bodyPr/>
                    <a:lstStyle/>
                    <a:p>
                      <a:r>
                        <a:rPr lang="hr-HR" dirty="0" smtClean="0"/>
                        <a:t>Ciprofloxacin, plus</a:t>
                      </a:r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hr-HR" dirty="0" smtClean="0"/>
                        <a:t>750 mg per os q 12h</a:t>
                      </a:r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Second line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May be effective in MSSA;</a:t>
                      </a:r>
                    </a:p>
                    <a:p>
                      <a:r>
                        <a:rPr lang="hr-HR" dirty="0" err="1" smtClean="0"/>
                        <a:t>duration</a:t>
                      </a:r>
                      <a:r>
                        <a:rPr lang="hr-HR" dirty="0" smtClean="0"/>
                        <a:t> 4 weeks</a:t>
                      </a:r>
                      <a:endParaRPr lang="hr-HR" dirty="0"/>
                    </a:p>
                  </a:txBody>
                  <a:tcPr/>
                </a:tc>
              </a:tr>
              <a:tr h="507365"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Rifampin</a:t>
                      </a:r>
                      <a:endParaRPr lang="hr-HR" dirty="0"/>
                    </a:p>
                  </a:txBody>
                  <a:tcPr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hr-HR" dirty="0" smtClean="0"/>
                        <a:t>300 mg per os q 12h</a:t>
                      </a:r>
                      <a:endParaRPr lang="hr-HR" dirty="0"/>
                    </a:p>
                  </a:txBody>
                  <a:tcPr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Duration 4 weeks</a:t>
                      </a:r>
                      <a:endParaRPr lang="hr-HR" dirty="0"/>
                    </a:p>
                  </a:txBody>
                  <a:tcPr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365">
                <a:tc gridSpan="5"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                                 </a:t>
                      </a:r>
                      <a:r>
                        <a:rPr lang="hr-HR" b="1" dirty="0" smtClean="0"/>
                        <a:t>Methicillin-resistant staphylococcus aureus (MRSA)</a:t>
                      </a:r>
                      <a:endParaRPr lang="hr-HR" b="1" dirty="0"/>
                    </a:p>
                  </a:txBody>
                  <a:tcP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7365">
                <a:tc>
                  <a:txBody>
                    <a:bodyPr/>
                    <a:lstStyle/>
                    <a:p>
                      <a:r>
                        <a:rPr lang="hr-HR" dirty="0" smtClean="0"/>
                        <a:t>Vancomycin</a:t>
                      </a:r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hr-HR" dirty="0" smtClean="0"/>
                        <a:t>30mg/kg IV q 24h</a:t>
                      </a:r>
                    </a:p>
                    <a:p>
                      <a:r>
                        <a:rPr lang="hr-HR" dirty="0" err="1" smtClean="0"/>
                        <a:t>divided</a:t>
                      </a:r>
                      <a:r>
                        <a:rPr lang="hr-HR" dirty="0" smtClean="0"/>
                        <a:t> q 12h</a:t>
                      </a:r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First line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Slow</a:t>
                      </a:r>
                      <a:r>
                        <a:rPr lang="hr-HR" baseline="0" dirty="0" smtClean="0"/>
                        <a:t> response; duration 6 </a:t>
                      </a:r>
                      <a:r>
                        <a:rPr lang="hr-HR" baseline="0" dirty="0" err="1" smtClean="0"/>
                        <a:t>weeks</a:t>
                      </a:r>
                      <a:endParaRPr lang="hr-HR" dirty="0"/>
                    </a:p>
                  </a:txBody>
                  <a:tcPr/>
                </a:tc>
              </a:tr>
              <a:tr h="507365"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Daptomycin</a:t>
                      </a:r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hr-HR" dirty="0" smtClean="0"/>
                        <a:t>6mg/kg IV q 24h</a:t>
                      </a:r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First line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Comparable outcome to vancomycin. Staphylococcus aureus (tricuspid)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580914" y="329184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12700" cmpd="sng">
                      <a:solidFill>
                        <a:srgbClr val="00B050"/>
                      </a:solidFill>
                      <a:prstDash val="solid"/>
                    </a:lnL>
                    <a:lnR w="12700" cmpd="sng">
                      <a:solidFill>
                        <a:srgbClr val="00B050"/>
                      </a:solidFill>
                      <a:prstDash val="solid"/>
                    </a:lnR>
                    <a:lnT w="12700" cmpd="sng">
                      <a:solidFill>
                        <a:srgbClr val="00B050"/>
                      </a:solidFill>
                      <a:prstDash val="solid"/>
                    </a:lnT>
                    <a:lnB w="12700" cmpd="sng">
                      <a:solidFill>
                        <a:srgbClr val="00B05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hr-HR" sz="2400" dirty="0" smtClean="0">
                <a:solidFill>
                  <a:srgbClr val="FF0000"/>
                </a:solidFill>
              </a:rPr>
              <a:t>Antibiotic treatment in infective endocarditis: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The goal is to </a:t>
            </a:r>
            <a:r>
              <a:rPr lang="hr-HR" sz="2400" dirty="0" err="1" smtClean="0"/>
              <a:t>achieve</a:t>
            </a:r>
            <a:r>
              <a:rPr lang="hr-HR" sz="2400" dirty="0" smtClean="0"/>
              <a:t> serum cidal levels of 1:8 to 1:32, these levels of cidal activity being associated </a:t>
            </a:r>
            <a:r>
              <a:rPr lang="hr-HR" sz="2400" dirty="0" err="1" smtClean="0"/>
              <a:t>with</a:t>
            </a:r>
            <a:r>
              <a:rPr lang="hr-HR" sz="2400" dirty="0" smtClean="0"/>
              <a:t> cure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Dual therapy? </a:t>
            </a:r>
            <a:r>
              <a:rPr lang="hr-HR" sz="2400" dirty="0" err="1" smtClean="0"/>
              <a:t>Shortening</a:t>
            </a:r>
            <a:r>
              <a:rPr lang="hr-HR" sz="2400" dirty="0" smtClean="0"/>
              <a:t> </a:t>
            </a:r>
            <a:r>
              <a:rPr lang="hr-HR" sz="2400" dirty="0" err="1" smtClean="0"/>
              <a:t>bacteremia</a:t>
            </a:r>
            <a:r>
              <a:rPr lang="hr-HR" sz="2400" dirty="0" smtClean="0"/>
              <a:t>, but no rate of cure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Cidal antibiotics must be used, and therapy must be prolonged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Therapy for 4-6 weeks (except for </a:t>
            </a:r>
            <a:r>
              <a:rPr lang="hr-HR" sz="2400" dirty="0" err="1" smtClean="0"/>
              <a:t>uncomplicated</a:t>
            </a:r>
            <a:r>
              <a:rPr lang="hr-HR" sz="2400" dirty="0" smtClean="0"/>
              <a:t> streptococcus viridans infection, in which penicillin or ceftriaxone combined with low-dose gentamicin for 2 weeks is </a:t>
            </a:r>
            <a:r>
              <a:rPr lang="hr-HR" sz="2400" dirty="0" err="1" smtClean="0"/>
              <a:t>effective</a:t>
            </a:r>
            <a:r>
              <a:rPr lang="hr-HR" sz="2400" dirty="0" smtClean="0"/>
              <a:t>)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Therapy must be guided by minimum inhibitory concentration and synergy testing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Synergistic therapy not shown to be of benefit in Staphylococcus aureus infection</a:t>
            </a:r>
            <a:endParaRPr lang="hr-HR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hr-HR" sz="2400" dirty="0" smtClean="0">
                <a:solidFill>
                  <a:srgbClr val="FF0000"/>
                </a:solidFill>
              </a:rPr>
              <a:t>Antibiotic treatment in infective endocarditis: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Whenever possible, </a:t>
            </a:r>
            <a:r>
              <a:rPr lang="el-GR" sz="2400" dirty="0" smtClean="0"/>
              <a:t>β</a:t>
            </a:r>
            <a:r>
              <a:rPr lang="hr-HR" sz="2400" dirty="0" smtClean="0"/>
              <a:t>-lactam antibiotics are preferred over vancomycin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Antibiotics alone rarely sterilize </a:t>
            </a:r>
            <a:r>
              <a:rPr lang="hr-HR" sz="2400" dirty="0" err="1" smtClean="0"/>
              <a:t>prosthetic</a:t>
            </a:r>
            <a:r>
              <a:rPr lang="hr-HR" sz="2400" dirty="0" smtClean="0"/>
              <a:t> </a:t>
            </a:r>
            <a:r>
              <a:rPr lang="hr-HR" sz="2400" dirty="0" err="1" smtClean="0"/>
              <a:t>valves</a:t>
            </a:r>
            <a:r>
              <a:rPr lang="hr-HR" sz="2400" dirty="0" smtClean="0"/>
              <a:t>; some </a:t>
            </a:r>
            <a:r>
              <a:rPr lang="hr-HR" sz="2400" dirty="0" err="1" smtClean="0"/>
              <a:t>success</a:t>
            </a:r>
            <a:r>
              <a:rPr lang="hr-HR" sz="2400" dirty="0" smtClean="0"/>
              <a:t> </a:t>
            </a:r>
            <a:r>
              <a:rPr lang="hr-HR" sz="2400" dirty="0" err="1" smtClean="0"/>
              <a:t>occurs</a:t>
            </a:r>
            <a:r>
              <a:rPr lang="hr-HR" sz="2400" dirty="0" smtClean="0"/>
              <a:t> with </a:t>
            </a:r>
            <a:r>
              <a:rPr lang="hr-HR" sz="2400" dirty="0" err="1" smtClean="0"/>
              <a:t>coagulase</a:t>
            </a:r>
            <a:r>
              <a:rPr lang="hr-HR" sz="2400" dirty="0" smtClean="0"/>
              <a:t>-negative </a:t>
            </a:r>
            <a:r>
              <a:rPr lang="hr-HR" sz="2400" dirty="0" err="1" smtClean="0"/>
              <a:t>staphylococci</a:t>
            </a:r>
            <a:r>
              <a:rPr lang="hr-HR" sz="2400" dirty="0" smtClean="0"/>
              <a:t> </a:t>
            </a:r>
            <a:r>
              <a:rPr lang="hr-HR" sz="2400" dirty="0" err="1" smtClean="0"/>
              <a:t>having</a:t>
            </a:r>
            <a:r>
              <a:rPr lang="hr-HR" sz="2400" dirty="0" smtClean="0"/>
              <a:t> </a:t>
            </a:r>
            <a:r>
              <a:rPr lang="hr-HR" sz="2400" dirty="0" err="1" smtClean="0"/>
              <a:t>used</a:t>
            </a:r>
            <a:r>
              <a:rPr lang="hr-HR" sz="2400" dirty="0" smtClean="0"/>
              <a:t> vancomycin, gentamicin, and rifampin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In tricuspid endocarditis:</a:t>
            </a:r>
          </a:p>
          <a:p>
            <a:pPr>
              <a:buNone/>
            </a:pPr>
            <a:r>
              <a:rPr lang="hr-HR" sz="2400" dirty="0" smtClean="0"/>
              <a:t> a) </a:t>
            </a:r>
            <a:r>
              <a:rPr lang="hr-HR" sz="2400" dirty="0" err="1" smtClean="0"/>
              <a:t>nafcillin</a:t>
            </a:r>
            <a:r>
              <a:rPr lang="hr-HR" sz="2400" dirty="0" smtClean="0"/>
              <a:t> or oxacillin plus gentamicin for 2 weeks is effective, except in HIV-infected patients</a:t>
            </a:r>
          </a:p>
          <a:p>
            <a:pPr>
              <a:buNone/>
            </a:pPr>
            <a:r>
              <a:rPr lang="hr-HR" sz="2400" dirty="0" smtClean="0"/>
              <a:t>b) </a:t>
            </a:r>
            <a:r>
              <a:rPr lang="hr-HR" sz="2400" dirty="0" err="1" smtClean="0"/>
              <a:t>oral</a:t>
            </a:r>
            <a:r>
              <a:rPr lang="hr-HR" sz="2400" dirty="0" smtClean="0"/>
              <a:t> ciprofloxacin plus rifampin for 4 </a:t>
            </a:r>
            <a:r>
              <a:rPr lang="hr-HR" sz="2400" dirty="0" err="1" smtClean="0"/>
              <a:t>weeks</a:t>
            </a:r>
            <a:r>
              <a:rPr lang="hr-HR" sz="2400" dirty="0" smtClean="0"/>
              <a:t> </a:t>
            </a:r>
            <a:r>
              <a:rPr lang="hr-HR" sz="2400" dirty="0" err="1" smtClean="0"/>
              <a:t>may</a:t>
            </a:r>
            <a:r>
              <a:rPr lang="hr-HR" sz="2400" dirty="0" smtClean="0"/>
              <a:t> </a:t>
            </a:r>
            <a:r>
              <a:rPr lang="hr-HR" sz="2400" dirty="0" err="1" smtClean="0"/>
              <a:t>also</a:t>
            </a:r>
            <a:r>
              <a:rPr lang="hr-HR" sz="2400" dirty="0" smtClean="0"/>
              <a:t> be effective</a:t>
            </a:r>
          </a:p>
          <a:p>
            <a:endParaRPr lang="hr-HR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hr-HR" sz="2400" dirty="0" err="1" smtClean="0">
                <a:solidFill>
                  <a:srgbClr val="FF0000"/>
                </a:solidFill>
              </a:rPr>
              <a:t>Surgery</a:t>
            </a:r>
            <a:r>
              <a:rPr lang="hr-HR" sz="2400" dirty="0" smtClean="0">
                <a:solidFill>
                  <a:srgbClr val="FF0000"/>
                </a:solidFill>
              </a:rPr>
              <a:t> for infective endocarditis: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The threshold for surgery should be low; it increases the likelihood of cure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The cardiologist and cardiac surgeon should be consulted early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Indication for </a:t>
            </a:r>
            <a:r>
              <a:rPr lang="hr-HR" sz="2400" dirty="0" err="1" smtClean="0"/>
              <a:t>surgery</a:t>
            </a:r>
            <a:r>
              <a:rPr lang="hr-HR" sz="2400" dirty="0" smtClean="0"/>
              <a:t> </a:t>
            </a:r>
            <a:r>
              <a:rPr lang="hr-HR" sz="2400" dirty="0" err="1" smtClean="0"/>
              <a:t>includes</a:t>
            </a:r>
            <a:r>
              <a:rPr lang="hr-HR" sz="2400" dirty="0" smtClean="0"/>
              <a:t>:</a:t>
            </a:r>
          </a:p>
          <a:p>
            <a:pPr marL="457200" indent="-457200">
              <a:buAutoNum type="alphaUcParenR"/>
            </a:pPr>
            <a:r>
              <a:rPr lang="hr-HR" sz="2400" dirty="0" smtClean="0"/>
              <a:t>moderate-to-severe congestive </a:t>
            </a:r>
            <a:r>
              <a:rPr lang="hr-HR" sz="2400" dirty="0" err="1" smtClean="0"/>
              <a:t>heart</a:t>
            </a:r>
            <a:r>
              <a:rPr lang="hr-HR" sz="2400" dirty="0" smtClean="0"/>
              <a:t> </a:t>
            </a:r>
            <a:r>
              <a:rPr lang="hr-HR" sz="2400" dirty="0" err="1" smtClean="0"/>
              <a:t>failure</a:t>
            </a:r>
            <a:r>
              <a:rPr lang="hr-HR" sz="2400" dirty="0" smtClean="0"/>
              <a:t>; </a:t>
            </a:r>
            <a:r>
              <a:rPr lang="hr-HR" sz="2400" dirty="0" err="1" smtClean="0"/>
              <a:t>early</a:t>
            </a:r>
            <a:r>
              <a:rPr lang="hr-HR" sz="2400" dirty="0" smtClean="0"/>
              <a:t> surgery lowers intraoperative and postoperative mortality</a:t>
            </a:r>
          </a:p>
          <a:p>
            <a:pPr marL="457200" indent="-457200">
              <a:buAutoNum type="alphaUcParenR"/>
            </a:pPr>
            <a:r>
              <a:rPr lang="hr-HR" sz="2400" dirty="0"/>
              <a:t>m</a:t>
            </a:r>
            <a:r>
              <a:rPr lang="hr-HR" sz="2400" dirty="0" smtClean="0"/>
              <a:t>ore than 1 systemic embolus</a:t>
            </a:r>
          </a:p>
          <a:p>
            <a:pPr marL="457200" indent="-457200">
              <a:buAutoNum type="alphaUcParenR"/>
            </a:pPr>
            <a:r>
              <a:rPr lang="hr-HR" sz="2400" dirty="0" err="1"/>
              <a:t>u</a:t>
            </a:r>
            <a:r>
              <a:rPr lang="hr-HR" sz="2400" dirty="0" err="1" smtClean="0"/>
              <a:t>ncontrolled</a:t>
            </a:r>
            <a:r>
              <a:rPr lang="hr-HR" sz="2400" dirty="0" smtClean="0"/>
              <a:t> infection</a:t>
            </a:r>
          </a:p>
          <a:p>
            <a:pPr marL="457200" indent="-457200">
              <a:buAutoNum type="alphaUcParenR"/>
            </a:pPr>
            <a:r>
              <a:rPr lang="hr-HR" sz="2400" dirty="0" err="1"/>
              <a:t>r</a:t>
            </a:r>
            <a:r>
              <a:rPr lang="hr-HR" sz="2400" dirty="0" err="1" smtClean="0"/>
              <a:t>esistant</a:t>
            </a:r>
            <a:r>
              <a:rPr lang="hr-HR" sz="2400" dirty="0" smtClean="0"/>
              <a:t> bacteria or a fungal pathogen</a:t>
            </a:r>
          </a:p>
          <a:p>
            <a:pPr marL="457200" indent="-457200">
              <a:buAutoNum type="alphaUcParenR"/>
            </a:pPr>
            <a:r>
              <a:rPr lang="hr-HR" sz="2400" dirty="0" err="1"/>
              <a:t>p</a:t>
            </a:r>
            <a:r>
              <a:rPr lang="hr-HR" sz="2400" dirty="0" err="1" smtClean="0"/>
              <a:t>erivalvular</a:t>
            </a:r>
            <a:r>
              <a:rPr lang="hr-HR" sz="2400" dirty="0" smtClean="0"/>
              <a:t> leak or myocardial abscess</a:t>
            </a:r>
          </a:p>
          <a:p>
            <a:pPr marL="457200" indent="-457200">
              <a:buNone/>
            </a:pPr>
            <a:endParaRPr lang="hr-HR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r>
              <a:rPr lang="hr-HR" sz="2400" dirty="0" err="1" smtClean="0">
                <a:solidFill>
                  <a:srgbClr val="FF0000"/>
                </a:solidFill>
              </a:rPr>
              <a:t>Surgery</a:t>
            </a:r>
            <a:r>
              <a:rPr lang="hr-HR" sz="2400" dirty="0" smtClean="0">
                <a:solidFill>
                  <a:srgbClr val="FF0000"/>
                </a:solidFill>
              </a:rPr>
              <a:t> for infective endocarditis: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Neurologic deficits are not an absolute contraindication to </a:t>
            </a:r>
            <a:r>
              <a:rPr lang="hr-HR" sz="2400" dirty="0" err="1" smtClean="0"/>
              <a:t>surgery</a:t>
            </a:r>
            <a:endParaRPr lang="hr-HR" sz="2400" dirty="0" smtClean="0"/>
          </a:p>
          <a:p>
            <a:pPr>
              <a:buBlip>
                <a:blip r:embed="rId2"/>
              </a:buBlip>
            </a:pPr>
            <a:r>
              <a:rPr lang="hr-HR" sz="2400" dirty="0" smtClean="0"/>
              <a:t>Neither positive blood cultures at the time of surgery nor positive valve cultures have been associated with increased risk of </a:t>
            </a:r>
            <a:r>
              <a:rPr lang="hr-HR" sz="2400" dirty="0" err="1" smtClean="0"/>
              <a:t>relapse</a:t>
            </a:r>
            <a:endParaRPr lang="hr-H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buBlip>
                <a:blip r:embed="rId2"/>
              </a:buBlip>
            </a:pPr>
            <a:r>
              <a:rPr lang="hr-HR" sz="2400" dirty="0" smtClean="0"/>
              <a:t>Venturi effect results in vegetation formation on the low-pressure side of high-flow valvular lesions</a:t>
            </a:r>
          </a:p>
          <a:p>
            <a:pPr eaLnBrk="1" hangingPunct="1">
              <a:buBlip>
                <a:blip r:embed="rId2"/>
              </a:buBlip>
            </a:pPr>
            <a:r>
              <a:rPr lang="hr-HR" sz="2400" dirty="0" smtClean="0"/>
              <a:t>Disease of the mitral or aortic valve is most common; disease of tricuspid valve is rarer (usually seen in intravenous drug abusers).</a:t>
            </a:r>
          </a:p>
          <a:p>
            <a:pPr eaLnBrk="1" hangingPunct="1">
              <a:buFont typeface="Wingdings" pitchFamily="2" charset="2"/>
              <a:buChar char="§"/>
            </a:pPr>
            <a:endParaRPr lang="hr-HR" sz="2400" dirty="0" smtClean="0"/>
          </a:p>
        </p:txBody>
      </p:sp>
      <p:pic>
        <p:nvPicPr>
          <p:cNvPr id="6148" name="Picture 3" descr="haemophylus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3286125"/>
            <a:ext cx="34290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haemophylus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3311525"/>
            <a:ext cx="34290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3276600" y="40386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>
            <a:off x="4724400" y="2008981"/>
            <a:ext cx="3048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Prognosis: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Cure rates depend on the organism involved and the valve infected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Staphylococcus and patients with regurgitation have about 50% mortality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Fungi and gram-negative are associated with poor outcome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CHF and </a:t>
            </a:r>
            <a:r>
              <a:rPr lang="hr-HR" sz="2400" dirty="0" err="1" smtClean="0"/>
              <a:t>neurological</a:t>
            </a:r>
            <a:r>
              <a:rPr lang="hr-HR" sz="2400" dirty="0" smtClean="0"/>
              <a:t> deficit; </a:t>
            </a:r>
            <a:r>
              <a:rPr lang="hr-HR" sz="2400" dirty="0" err="1" smtClean="0"/>
              <a:t>poor</a:t>
            </a:r>
            <a:r>
              <a:rPr lang="hr-HR" sz="2400" dirty="0" smtClean="0"/>
              <a:t> </a:t>
            </a:r>
            <a:r>
              <a:rPr lang="hr-HR" sz="2400" dirty="0" err="1" smtClean="0"/>
              <a:t>prognosis</a:t>
            </a:r>
            <a:endParaRPr lang="hr-HR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Prophylaxis in </a:t>
            </a:r>
            <a:r>
              <a:rPr lang="hr-HR" sz="2400" dirty="0" err="1" smtClean="0">
                <a:solidFill>
                  <a:srgbClr val="FF0000"/>
                </a:solidFill>
              </a:rPr>
              <a:t>infective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</a:rPr>
              <a:t>endocarditis</a:t>
            </a:r>
            <a:r>
              <a:rPr lang="hr-HR" sz="2400" dirty="0" smtClean="0">
                <a:solidFill>
                  <a:srgbClr val="FF0000"/>
                </a:solidFill>
              </a:rPr>
              <a:t>: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The efficacy of prophylaxis has not been proved; however, it is considered the standard of care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Give to high-risk (prosthetic valve, previous endocarditis, cyanotic heart disease, surgical shunt). No longer required for </a:t>
            </a:r>
            <a:r>
              <a:rPr lang="hr-HR" sz="2400" dirty="0" err="1" smtClean="0"/>
              <a:t>moderate-risk</a:t>
            </a:r>
            <a:r>
              <a:rPr lang="hr-HR" sz="2400" dirty="0" smtClean="0"/>
              <a:t> </a:t>
            </a:r>
            <a:r>
              <a:rPr lang="hr-HR" sz="2400" dirty="0" err="1"/>
              <a:t>patients</a:t>
            </a:r>
            <a:r>
              <a:rPr lang="hr-HR" sz="2400" dirty="0"/>
              <a:t> (</a:t>
            </a:r>
            <a:r>
              <a:rPr lang="hr-HR" sz="2400" dirty="0" smtClean="0"/>
              <a:t>rheumatic and other acquired valvular dysfunction, </a:t>
            </a:r>
            <a:r>
              <a:rPr lang="hr-HR" sz="2400" dirty="0" err="1" smtClean="0"/>
              <a:t>hypertrophic</a:t>
            </a:r>
            <a:r>
              <a:rPr lang="hr-HR" sz="2400" dirty="0" smtClean="0"/>
              <a:t> cardiomyopathy, mitral valve prolapse with </a:t>
            </a:r>
            <a:r>
              <a:rPr lang="hr-HR" sz="2400" dirty="0" err="1" smtClean="0"/>
              <a:t>regurgitation</a:t>
            </a:r>
            <a:r>
              <a:rPr lang="hr-HR" sz="2400" dirty="0" smtClean="0"/>
              <a:t>).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Give in time to achieve peak antibiotic levels at the time of the invasive procedure</a:t>
            </a:r>
            <a:endParaRPr lang="hr-HR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50498"/>
              </p:ext>
            </p:extLst>
          </p:nvPr>
        </p:nvGraphicFramePr>
        <p:xfrm>
          <a:off x="228600" y="1447800"/>
          <a:ext cx="8763000" cy="4559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/>
                <a:gridCol w="2518103"/>
                <a:gridCol w="402897"/>
                <a:gridCol w="2921000"/>
              </a:tblGrid>
              <a:tr h="520700">
                <a:tc gridSpan="4">
                  <a:txBody>
                    <a:bodyPr/>
                    <a:lstStyle/>
                    <a:p>
                      <a:r>
                        <a:rPr lang="hr-HR" dirty="0" smtClean="0"/>
                        <a:t>Doses and schedules of prophylactic antibiotics</a:t>
                      </a:r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Patients</a:t>
                      </a:r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hr-HR" dirty="0" smtClean="0"/>
                        <a:t>Agent</a:t>
                      </a:r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Schedule</a:t>
                      </a:r>
                      <a:endParaRPr lang="hr-HR" dirty="0"/>
                    </a:p>
                  </a:txBody>
                  <a:tcPr/>
                </a:tc>
              </a:tr>
              <a:tr h="520700">
                <a:tc gridSpan="4">
                  <a:txBody>
                    <a:bodyPr/>
                    <a:lstStyle/>
                    <a:p>
                      <a:r>
                        <a:rPr lang="hr-HR" dirty="0" smtClean="0"/>
                        <a:t>Dental, oral, and upper </a:t>
                      </a:r>
                      <a:r>
                        <a:rPr lang="hr-HR" dirty="0" err="1" smtClean="0"/>
                        <a:t>respiratory</a:t>
                      </a:r>
                      <a:r>
                        <a:rPr lang="hr-HR" dirty="0" smtClean="0"/>
                        <a:t> </a:t>
                      </a:r>
                      <a:r>
                        <a:rPr lang="hr-HR" dirty="0" err="1" smtClean="0"/>
                        <a:t>procedures</a:t>
                      </a:r>
                      <a:r>
                        <a:rPr lang="hr-HR" dirty="0" smtClean="0"/>
                        <a:t> – </a:t>
                      </a:r>
                      <a:r>
                        <a:rPr lang="hr-HR" dirty="0" err="1" smtClean="0"/>
                        <a:t>all</a:t>
                      </a:r>
                      <a:r>
                        <a:rPr lang="hr-HR" dirty="0" smtClean="0"/>
                        <a:t> patients, oral administration</a:t>
                      </a:r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r>
                        <a:rPr lang="hr-HR" dirty="0" smtClean="0"/>
                        <a:t>Non-penicillin-allergic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amoxicillin</a:t>
                      </a:r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hr-HR" dirty="0" smtClean="0"/>
                        <a:t>2gpo 1 hour pre-procedure</a:t>
                      </a:r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r>
                        <a:rPr lang="hr-HR" dirty="0" smtClean="0"/>
                        <a:t>Penicillin-allergic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Clindamycin or</a:t>
                      </a:r>
                    </a:p>
                    <a:p>
                      <a:r>
                        <a:rPr lang="hr-HR" dirty="0" smtClean="0"/>
                        <a:t>Cephalexin </a:t>
                      </a:r>
                      <a:r>
                        <a:rPr lang="hr-HR" dirty="0" err="1" smtClean="0"/>
                        <a:t>or</a:t>
                      </a:r>
                      <a:r>
                        <a:rPr lang="hr-HR" dirty="0" smtClean="0"/>
                        <a:t> </a:t>
                      </a:r>
                      <a:r>
                        <a:rPr lang="hr-HR" dirty="0" err="1" smtClean="0"/>
                        <a:t>Cefadroxil</a:t>
                      </a:r>
                      <a:endParaRPr lang="hr-HR" dirty="0" smtClean="0"/>
                    </a:p>
                    <a:p>
                      <a:r>
                        <a:rPr lang="hr-HR" dirty="0" smtClean="0"/>
                        <a:t>Azitromycin </a:t>
                      </a:r>
                      <a:r>
                        <a:rPr lang="hr-HR" dirty="0" err="1" smtClean="0"/>
                        <a:t>or</a:t>
                      </a:r>
                      <a:r>
                        <a:rPr lang="hr-HR" dirty="0" smtClean="0"/>
                        <a:t> </a:t>
                      </a:r>
                      <a:r>
                        <a:rPr lang="hr-HR" dirty="0" err="1" smtClean="0"/>
                        <a:t>Clarytro</a:t>
                      </a:r>
                      <a:r>
                        <a:rPr lang="hr-HR" dirty="0" smtClean="0"/>
                        <a:t>…</a:t>
                      </a:r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hr-HR" dirty="0" smtClean="0"/>
                        <a:t>600 mg po 1 hour pre-procedure</a:t>
                      </a:r>
                    </a:p>
                    <a:p>
                      <a:r>
                        <a:rPr lang="hr-HR" dirty="0" smtClean="0"/>
                        <a:t>2 gr po 1 hour pre-procedure</a:t>
                      </a:r>
                    </a:p>
                    <a:p>
                      <a:r>
                        <a:rPr lang="hr-HR" dirty="0" smtClean="0"/>
                        <a:t>500 mg 1 </a:t>
                      </a:r>
                      <a:r>
                        <a:rPr lang="hr-HR" dirty="0" err="1" smtClean="0"/>
                        <a:t>hour</a:t>
                      </a:r>
                      <a:r>
                        <a:rPr lang="hr-HR" dirty="0" smtClean="0"/>
                        <a:t> </a:t>
                      </a:r>
                      <a:r>
                        <a:rPr lang="hr-HR" dirty="0" err="1" smtClean="0"/>
                        <a:t>pre</a:t>
                      </a:r>
                      <a:r>
                        <a:rPr lang="hr-HR" dirty="0" smtClean="0"/>
                        <a:t>-procedure</a:t>
                      </a:r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170183"/>
              </p:ext>
            </p:extLst>
          </p:nvPr>
        </p:nvGraphicFramePr>
        <p:xfrm>
          <a:off x="152400" y="1397000"/>
          <a:ext cx="8839200" cy="257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14600"/>
                <a:gridCol w="3733800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hr-HR" dirty="0" smtClean="0"/>
                        <a:t>Dental,oral, and upper respiratory procedures-all patients, parenteral administration</a:t>
                      </a:r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Non-penicillin allergic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Ampicillin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 g i.m. </a:t>
                      </a:r>
                      <a:r>
                        <a:rPr lang="hr-HR" dirty="0" err="1" smtClean="0"/>
                        <a:t>or</a:t>
                      </a:r>
                      <a:r>
                        <a:rPr lang="hr-HR" dirty="0" smtClean="0"/>
                        <a:t> IV 30 min pre-procedure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Penicillin-allergic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Clinadamycin or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600 mg IV 30 min pre-procedure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Cefazolin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 g </a:t>
                      </a:r>
                      <a:r>
                        <a:rPr lang="hr-HR" dirty="0" err="1" smtClean="0"/>
                        <a:t>i.m</a:t>
                      </a:r>
                      <a:r>
                        <a:rPr lang="hr-HR" dirty="0" smtClean="0"/>
                        <a:t>. </a:t>
                      </a:r>
                      <a:r>
                        <a:rPr lang="hr-HR" dirty="0" err="1" smtClean="0"/>
                        <a:t>or</a:t>
                      </a:r>
                      <a:r>
                        <a:rPr lang="hr-HR" dirty="0" smtClean="0"/>
                        <a:t> IV 30 min pre-procedure</a:t>
                      </a:r>
                    </a:p>
                    <a:p>
                      <a:r>
                        <a:rPr lang="hr-HR" dirty="0" smtClean="0"/>
                        <a:t>Cephalosporin</a:t>
                      </a:r>
                      <a:r>
                        <a:rPr lang="hr-HR" baseline="0" dirty="0" smtClean="0"/>
                        <a:t> should not be given to a patient with a history of an immediate hypersensitivity reaction to </a:t>
                      </a:r>
                      <a:r>
                        <a:rPr lang="hr-HR" baseline="0" dirty="0" err="1" smtClean="0"/>
                        <a:t>penicillin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INTRAVASCULAR CATHETER-RELATED INFECTIONS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hr-HR" sz="2400" dirty="0" smtClean="0"/>
              <a:t>Can be </a:t>
            </a:r>
            <a:r>
              <a:rPr lang="hr-HR" sz="2400" dirty="0" err="1" smtClean="0"/>
              <a:t>life-threatening</a:t>
            </a:r>
            <a:r>
              <a:rPr lang="hr-HR" sz="2400" dirty="0"/>
              <a:t>;</a:t>
            </a:r>
            <a:r>
              <a:rPr lang="hr-HR" sz="2400" dirty="0" smtClean="0"/>
              <a:t> </a:t>
            </a:r>
            <a:r>
              <a:rPr lang="hr-HR" sz="2400" dirty="0" err="1"/>
              <a:t>o</a:t>
            </a:r>
            <a:r>
              <a:rPr lang="hr-HR" sz="2400" dirty="0" err="1" smtClean="0"/>
              <a:t>ften</a:t>
            </a:r>
            <a:r>
              <a:rPr lang="hr-HR" sz="2400" dirty="0" smtClean="0"/>
              <a:t> prolong hospital stay, and can be complicated by metastatic lesions and bacterial endocarditis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Bacteria infect catheters in </a:t>
            </a:r>
            <a:r>
              <a:rPr lang="hr-HR" sz="2400" dirty="0" err="1" smtClean="0"/>
              <a:t>three</a:t>
            </a:r>
            <a:r>
              <a:rPr lang="hr-HR" sz="2400" dirty="0" smtClean="0"/>
              <a:t> </a:t>
            </a:r>
            <a:r>
              <a:rPr lang="hr-HR" sz="2400" dirty="0" err="1" smtClean="0"/>
              <a:t>ways</a:t>
            </a:r>
            <a:r>
              <a:rPr lang="hr-HR" sz="2400" dirty="0" smtClean="0"/>
              <a:t>:</a:t>
            </a:r>
          </a:p>
          <a:p>
            <a:pPr marL="457200" indent="-457200">
              <a:buAutoNum type="alphaUcParenR"/>
            </a:pPr>
            <a:r>
              <a:rPr lang="hr-HR" sz="2400" dirty="0" err="1"/>
              <a:t>s</a:t>
            </a:r>
            <a:r>
              <a:rPr lang="hr-HR" sz="2400" dirty="0" err="1" smtClean="0"/>
              <a:t>kin</a:t>
            </a:r>
            <a:r>
              <a:rPr lang="hr-HR" sz="2400" dirty="0" smtClean="0"/>
              <a:t> flora migrate along the </a:t>
            </a:r>
            <a:r>
              <a:rPr lang="hr-HR" sz="2400" dirty="0" err="1" smtClean="0"/>
              <a:t>catheter</a:t>
            </a:r>
            <a:r>
              <a:rPr lang="hr-HR" sz="2400" dirty="0" smtClean="0"/>
              <a:t> </a:t>
            </a:r>
            <a:r>
              <a:rPr lang="hr-HR" sz="2400" dirty="0" err="1" smtClean="0"/>
              <a:t>track</a:t>
            </a:r>
            <a:r>
              <a:rPr lang="hr-HR" sz="2400" dirty="0" smtClean="0"/>
              <a:t>;</a:t>
            </a:r>
          </a:p>
          <a:p>
            <a:pPr marL="457200" indent="-457200">
              <a:buAutoNum type="alphaUcParenR"/>
            </a:pPr>
            <a:r>
              <a:rPr lang="hr-HR" sz="2400" dirty="0" err="1"/>
              <a:t>b</a:t>
            </a:r>
            <a:r>
              <a:rPr lang="hr-HR" sz="2400" dirty="0" err="1" smtClean="0"/>
              <a:t>acteria</a:t>
            </a:r>
            <a:r>
              <a:rPr lang="hr-HR" sz="2400" dirty="0" smtClean="0"/>
              <a:t> are injected into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port</a:t>
            </a:r>
            <a:r>
              <a:rPr lang="hr-HR" sz="2400" dirty="0" smtClean="0"/>
              <a:t>;</a:t>
            </a:r>
          </a:p>
          <a:p>
            <a:pPr marL="457200" indent="-457200">
              <a:buAutoNum type="alphaUcParenR"/>
            </a:pPr>
            <a:r>
              <a:rPr lang="hr-HR" sz="2400" dirty="0" err="1"/>
              <a:t>h</a:t>
            </a:r>
            <a:r>
              <a:rPr lang="hr-HR" sz="2400" dirty="0" err="1" smtClean="0"/>
              <a:t>ematogenous</a:t>
            </a:r>
            <a:r>
              <a:rPr lang="hr-HR" sz="2400" dirty="0" smtClean="0"/>
              <a:t> </a:t>
            </a:r>
            <a:r>
              <a:rPr lang="hr-HR" sz="2400" dirty="0" err="1" smtClean="0"/>
              <a:t>spread</a:t>
            </a:r>
            <a:r>
              <a:rPr lang="hr-HR" sz="2400" dirty="0" smtClean="0"/>
              <a:t> </a:t>
            </a:r>
            <a:r>
              <a:rPr lang="hr-HR" sz="2400" dirty="0" err="1" smtClean="0"/>
              <a:t>occurs</a:t>
            </a:r>
            <a:r>
              <a:rPr lang="hr-HR" sz="2400" dirty="0" smtClean="0"/>
              <a:t>.</a:t>
            </a:r>
          </a:p>
          <a:p>
            <a:pPr marL="457200" indent="-457200">
              <a:buBlip>
                <a:blip r:embed="rId2"/>
              </a:buBlip>
            </a:pPr>
            <a:r>
              <a:rPr lang="hr-HR" sz="2400" dirty="0" smtClean="0"/>
              <a:t>Catheter location and type affect the risk of infection</a:t>
            </a:r>
          </a:p>
          <a:p>
            <a:pPr marL="457200" indent="-457200">
              <a:buBlip>
                <a:blip r:embed="rId2"/>
              </a:buBlip>
            </a:pPr>
            <a:r>
              <a:rPr lang="hr-HR" sz="2400" dirty="0" smtClean="0"/>
              <a:t>Regular exchange of central venous catheters over guidewires does not reduce the incidence of infection; the technique is not recommended, because it can precipitate bacteremia</a:t>
            </a:r>
            <a:endParaRPr lang="hr-HR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Intravascular catheter-related infections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Gram-positive cocci predominate:</a:t>
            </a:r>
          </a:p>
          <a:p>
            <a:pPr marL="457200" indent="-457200">
              <a:buAutoNum type="alphaLcParenR"/>
            </a:pPr>
            <a:r>
              <a:rPr lang="hr-HR" sz="2400" dirty="0" smtClean="0"/>
              <a:t>Coagulase-negative straphylococci are the most common, adhere to catheters using a glycocalyx</a:t>
            </a:r>
          </a:p>
          <a:p>
            <a:pPr marL="457200" indent="-457200">
              <a:buAutoNum type="alphaLcParenR"/>
            </a:pPr>
            <a:r>
              <a:rPr lang="hr-HR" sz="2400" dirty="0" smtClean="0"/>
              <a:t>S. </a:t>
            </a:r>
            <a:r>
              <a:rPr lang="hr-HR" sz="2400" dirty="0" err="1" smtClean="0"/>
              <a:t>aureus</a:t>
            </a:r>
            <a:endParaRPr lang="hr-HR" sz="2400" dirty="0" smtClean="0"/>
          </a:p>
          <a:p>
            <a:pPr marL="457200" indent="-457200">
              <a:buAutoNum type="alphaLcParenR"/>
            </a:pPr>
            <a:r>
              <a:rPr lang="hr-HR" sz="2400" dirty="0" smtClean="0"/>
              <a:t>Enterococci</a:t>
            </a:r>
          </a:p>
          <a:p>
            <a:pPr marL="457200" indent="-457200">
              <a:buAutoNum type="alphaLcParenR"/>
            </a:pPr>
            <a:r>
              <a:rPr lang="hr-HR" sz="2400" dirty="0" smtClean="0"/>
              <a:t>Corynebacteria</a:t>
            </a:r>
          </a:p>
          <a:p>
            <a:pPr marL="457200" indent="-457200">
              <a:buBlip>
                <a:blip r:embed="rId2"/>
              </a:buBlip>
            </a:pPr>
            <a:endParaRPr lang="hr-HR" sz="2400" dirty="0" smtClean="0"/>
          </a:p>
          <a:p>
            <a:endParaRPr lang="hr-HR" sz="2400" dirty="0" smtClean="0"/>
          </a:p>
          <a:p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hr-HR" sz="2400" dirty="0" smtClean="0"/>
              <a:t>Gram-negative organisms account for one third of infections:</a:t>
            </a:r>
          </a:p>
          <a:p>
            <a:pPr marL="457200" indent="-457200">
              <a:buAutoNum type="alphaLcParenR"/>
            </a:pPr>
            <a:r>
              <a:rPr lang="hr-HR" sz="2400" dirty="0" smtClean="0"/>
              <a:t>Enterobacter species, </a:t>
            </a:r>
            <a:r>
              <a:rPr lang="hr-HR" sz="2400" dirty="0" err="1" smtClean="0"/>
              <a:t>Escherichia</a:t>
            </a:r>
            <a:r>
              <a:rPr lang="hr-HR" sz="2400" dirty="0" smtClean="0"/>
              <a:t> coli, Acinetobacter species, Pseudomonas species, and Serratia species</a:t>
            </a:r>
          </a:p>
          <a:p>
            <a:pPr marL="457200" indent="-457200">
              <a:buAutoNum type="alphaLcParenR"/>
            </a:pPr>
            <a:r>
              <a:rPr lang="hr-HR" sz="2400" dirty="0" smtClean="0"/>
              <a:t>Klebsiella species, Citrobacter, or nonaeruginosa strains of pseudomonas are associated with contaminated infusate</a:t>
            </a:r>
          </a:p>
          <a:p>
            <a:pPr marL="457200" indent="-457200">
              <a:buBlip>
                <a:blip r:embed="rId2"/>
              </a:buBlip>
            </a:pPr>
            <a:r>
              <a:rPr lang="hr-HR" sz="2400" dirty="0" smtClean="0"/>
              <a:t>Candida albicans also forms an adherent glycocalyx; associated with high glucose solutions</a:t>
            </a:r>
          </a:p>
          <a:p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Clinical manifestations and diagnosis of intravascular catheter-related infections:</a:t>
            </a:r>
          </a:p>
          <a:p>
            <a:endParaRPr lang="hr-HR" sz="2400" dirty="0" smtClean="0">
              <a:solidFill>
                <a:srgbClr val="FF0000"/>
              </a:solidFill>
            </a:endParaRPr>
          </a:p>
          <a:p>
            <a:pPr>
              <a:buBlip>
                <a:blip r:embed="rId2"/>
              </a:buBlip>
            </a:pPr>
            <a:r>
              <a:rPr lang="hr-HR" sz="2400" dirty="0" smtClean="0"/>
              <a:t>Symptoms are </a:t>
            </a:r>
            <a:r>
              <a:rPr lang="hr-HR" sz="2400" dirty="0" err="1" smtClean="0"/>
              <a:t>non-specific</a:t>
            </a:r>
            <a:r>
              <a:rPr lang="hr-HR" sz="2400" dirty="0" smtClean="0"/>
              <a:t>; </a:t>
            </a:r>
            <a:r>
              <a:rPr lang="hr-HR" sz="2400" dirty="0" err="1"/>
              <a:t>t</a:t>
            </a:r>
            <a:r>
              <a:rPr lang="hr-HR" sz="2400" dirty="0" err="1" smtClean="0"/>
              <a:t>hese</a:t>
            </a:r>
            <a:r>
              <a:rPr lang="hr-HR" sz="2400" dirty="0" smtClean="0"/>
              <a:t> historical facts are suggestive</a:t>
            </a:r>
          </a:p>
          <a:p>
            <a:pPr marL="457200" indent="-457200">
              <a:buAutoNum type="alphaLcParenR"/>
            </a:pPr>
            <a:r>
              <a:rPr lang="hr-HR" sz="2400" dirty="0" smtClean="0"/>
              <a:t>Rigor or chills associated with infusion</a:t>
            </a:r>
          </a:p>
          <a:p>
            <a:pPr marL="457200" indent="-457200">
              <a:buAutoNum type="alphaLcParenR"/>
            </a:pPr>
            <a:r>
              <a:rPr lang="hr-HR" sz="2400" dirty="0" smtClean="0"/>
              <a:t>Resolution of symptoms on removal of the intravenous catheter</a:t>
            </a:r>
          </a:p>
          <a:p>
            <a:pPr marL="457200" indent="-457200">
              <a:buAutoNum type="alphaLcParenR"/>
            </a:pPr>
            <a:r>
              <a:rPr lang="hr-HR" sz="2400" dirty="0" smtClean="0"/>
              <a:t>Blood culture positive for </a:t>
            </a:r>
            <a:r>
              <a:rPr lang="hr-HR" sz="2400" dirty="0" err="1" smtClean="0"/>
              <a:t>Staphylococcus</a:t>
            </a:r>
            <a:r>
              <a:rPr lang="hr-HR" sz="2400" dirty="0" smtClean="0"/>
              <a:t> epidermidis, </a:t>
            </a:r>
            <a:r>
              <a:rPr lang="hr-HR" sz="2400" dirty="0" err="1" smtClean="0"/>
              <a:t>Corynebacteria</a:t>
            </a:r>
            <a:r>
              <a:rPr lang="hr-HR" sz="2400" dirty="0" smtClean="0"/>
              <a:t>, or </a:t>
            </a:r>
            <a:r>
              <a:rPr lang="hr-HR" sz="2400" dirty="0" err="1" smtClean="0"/>
              <a:t>Candida</a:t>
            </a:r>
            <a:r>
              <a:rPr lang="hr-HR" sz="2400" dirty="0" smtClean="0"/>
              <a:t> </a:t>
            </a:r>
            <a:r>
              <a:rPr lang="hr-HR" sz="2400" dirty="0" err="1" smtClean="0"/>
              <a:t>albicans</a:t>
            </a:r>
            <a:endParaRPr lang="hr-HR" sz="2400" dirty="0" smtClean="0"/>
          </a:p>
          <a:p>
            <a:pPr marL="457200" indent="-457200">
              <a:buBlip>
                <a:blip r:embed="rId2"/>
              </a:buBlip>
            </a:pPr>
            <a:r>
              <a:rPr lang="hr-HR" sz="2400" dirty="0" smtClean="0"/>
              <a:t>Purulence around the catheter site provides strong evidence, but this sign is absent in many cases</a:t>
            </a:r>
          </a:p>
          <a:p>
            <a:endParaRPr lang="hr-HR" sz="2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Clinical manifestations and diagnosis of intravascular catheter-related infections: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Cytospin Gram or acridine orange staining of catheter </a:t>
            </a:r>
            <a:r>
              <a:rPr lang="hr-HR" sz="2400" dirty="0" err="1" smtClean="0"/>
              <a:t>sample</a:t>
            </a:r>
            <a:r>
              <a:rPr lang="hr-HR" sz="2400" dirty="0" smtClean="0"/>
              <a:t> provide rapid diagnosis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Roll and sonication methods can be used for quantitating bacteria on the </a:t>
            </a:r>
            <a:r>
              <a:rPr lang="hr-HR" sz="2400" dirty="0" err="1" smtClean="0"/>
              <a:t>catheter</a:t>
            </a:r>
            <a:r>
              <a:rPr lang="hr-HR" sz="2400" dirty="0" smtClean="0"/>
              <a:t> tip; </a:t>
            </a:r>
            <a:r>
              <a:rPr lang="hr-HR" sz="2400" dirty="0" err="1" smtClean="0"/>
              <a:t>surveillance</a:t>
            </a:r>
            <a:r>
              <a:rPr lang="hr-HR" sz="2400" dirty="0" smtClean="0"/>
              <a:t> cultures are not recommended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Blood samples for culture should be drawn simultaneously from the catheter and the peripheral veins</a:t>
            </a:r>
          </a:p>
          <a:p>
            <a:pPr marL="457200" indent="-457200">
              <a:buAutoNum type="alphaUcParenR"/>
            </a:pPr>
            <a:r>
              <a:rPr lang="hr-HR" sz="2400" dirty="0" smtClean="0"/>
              <a:t>Bacterial growth from the catheter sample that is 5 to 10 times that from the peripheral sample </a:t>
            </a:r>
            <a:r>
              <a:rPr lang="hr-HR" sz="2400" dirty="0" err="1" smtClean="0"/>
              <a:t>is</a:t>
            </a:r>
            <a:r>
              <a:rPr lang="hr-HR" sz="2400" dirty="0" smtClean="0"/>
              <a:t> </a:t>
            </a:r>
            <a:r>
              <a:rPr lang="hr-HR" sz="2400" dirty="0" err="1" smtClean="0"/>
              <a:t>quantitative</a:t>
            </a:r>
            <a:r>
              <a:rPr lang="hr-HR" sz="2400" dirty="0" smtClean="0"/>
              <a:t> for </a:t>
            </a:r>
            <a:r>
              <a:rPr lang="hr-HR" sz="2400" dirty="0" err="1" smtClean="0"/>
              <a:t>catheter</a:t>
            </a:r>
            <a:r>
              <a:rPr lang="hr-HR" sz="2400" dirty="0" smtClean="0"/>
              <a:t> infection</a:t>
            </a:r>
          </a:p>
          <a:p>
            <a:pPr marL="457200" indent="-457200">
              <a:buAutoNum type="alphaUcParenR"/>
            </a:pPr>
            <a:r>
              <a:rPr lang="hr-HR" sz="2400" dirty="0" smtClean="0"/>
              <a:t>Positive bacterial growth </a:t>
            </a:r>
            <a:r>
              <a:rPr lang="hr-HR" sz="2400" dirty="0" err="1" smtClean="0"/>
              <a:t>from</a:t>
            </a:r>
            <a:r>
              <a:rPr lang="hr-HR" sz="2400" dirty="0" smtClean="0"/>
              <a:t> </a:t>
            </a:r>
            <a:r>
              <a:rPr lang="hr-HR" sz="2400" dirty="0" err="1" smtClean="0"/>
              <a:t>catheter</a:t>
            </a:r>
            <a:r>
              <a:rPr lang="hr-HR" sz="2400" dirty="0" smtClean="0"/>
              <a:t> more </a:t>
            </a:r>
            <a:r>
              <a:rPr lang="hr-HR" sz="2400" dirty="0" err="1" smtClean="0"/>
              <a:t>than</a:t>
            </a:r>
            <a:r>
              <a:rPr lang="hr-HR" sz="2400" dirty="0" smtClean="0"/>
              <a:t> 2 hours earlier than positive growth in a peripheral sample indicates catheter infection</a:t>
            </a:r>
            <a:endParaRPr lang="hr-HR"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hr-HR" sz="2400" u="sng" dirty="0" smtClean="0">
                <a:solidFill>
                  <a:srgbClr val="FF0000"/>
                </a:solidFill>
              </a:rPr>
              <a:t>The catheter should be removed if</a:t>
            </a:r>
          </a:p>
          <a:p>
            <a:pPr marL="457200" indent="-457200">
              <a:buNone/>
            </a:pPr>
            <a:r>
              <a:rPr lang="hr-HR" sz="2400" dirty="0" smtClean="0"/>
              <a:t>The patient is </a:t>
            </a:r>
            <a:r>
              <a:rPr lang="hr-HR" sz="2400" dirty="0" err="1" smtClean="0"/>
              <a:t>severely</a:t>
            </a:r>
            <a:r>
              <a:rPr lang="hr-HR" sz="2400" dirty="0" smtClean="0"/>
              <a:t> </a:t>
            </a:r>
            <a:r>
              <a:rPr lang="hr-HR" sz="2400" dirty="0" err="1" smtClean="0"/>
              <a:t>ill</a:t>
            </a:r>
            <a:r>
              <a:rPr lang="hr-HR" sz="2400" dirty="0" smtClean="0"/>
              <a:t>:</a:t>
            </a:r>
          </a:p>
          <a:p>
            <a:pPr marL="457200" indent="-457200">
              <a:buAutoNum type="alphaUcParenR"/>
            </a:pPr>
            <a:r>
              <a:rPr lang="hr-HR" sz="2400" dirty="0"/>
              <a:t>f</a:t>
            </a:r>
            <a:r>
              <a:rPr lang="hr-HR" sz="2400" dirty="0" smtClean="0"/>
              <a:t>ever and positive blood cultures persist for more than 48 hours;</a:t>
            </a:r>
          </a:p>
          <a:p>
            <a:pPr marL="457200" indent="-457200">
              <a:buAutoNum type="alphaUcParenR"/>
            </a:pPr>
            <a:r>
              <a:rPr lang="hr-HR" sz="2400" dirty="0"/>
              <a:t>a</a:t>
            </a:r>
            <a:r>
              <a:rPr lang="hr-HR" sz="2400" dirty="0" smtClean="0"/>
              <a:t> </a:t>
            </a:r>
            <a:r>
              <a:rPr lang="hr-HR" sz="2400" dirty="0" err="1" smtClean="0"/>
              <a:t>virulent</a:t>
            </a:r>
            <a:r>
              <a:rPr lang="hr-HR" sz="2400" dirty="0" smtClean="0"/>
              <a:t> </a:t>
            </a:r>
            <a:r>
              <a:rPr lang="hr-HR" sz="2400" dirty="0" err="1" smtClean="0"/>
              <a:t>organism</a:t>
            </a:r>
            <a:r>
              <a:rPr lang="hr-HR" sz="2400" dirty="0" smtClean="0"/>
              <a:t> is the </a:t>
            </a:r>
            <a:r>
              <a:rPr lang="hr-HR" sz="2400" dirty="0" err="1" smtClean="0"/>
              <a:t>infecting</a:t>
            </a:r>
            <a:r>
              <a:rPr lang="hr-HR" sz="2400" dirty="0" smtClean="0"/>
              <a:t> agent;</a:t>
            </a:r>
          </a:p>
          <a:p>
            <a:pPr marL="457200" indent="-457200">
              <a:buAutoNum type="alphaUcParenR"/>
            </a:pPr>
            <a:r>
              <a:rPr lang="hr-HR" sz="2400" dirty="0" err="1"/>
              <a:t>b</a:t>
            </a:r>
            <a:r>
              <a:rPr lang="hr-HR" sz="2400" dirty="0" err="1" smtClean="0"/>
              <a:t>acteremia</a:t>
            </a:r>
            <a:r>
              <a:rPr lang="hr-HR" sz="2400" dirty="0" smtClean="0"/>
              <a:t> </a:t>
            </a:r>
            <a:r>
              <a:rPr lang="hr-HR" sz="2400" dirty="0" err="1" smtClean="0"/>
              <a:t>is</a:t>
            </a:r>
            <a:r>
              <a:rPr lang="hr-HR" sz="2400" dirty="0" smtClean="0"/>
              <a:t> </a:t>
            </a:r>
            <a:r>
              <a:rPr lang="hr-HR" sz="2400" dirty="0" err="1" smtClean="0"/>
              <a:t>polymicrobial</a:t>
            </a:r>
            <a:r>
              <a:rPr lang="hr-HR" sz="2400" dirty="0" smtClean="0"/>
              <a:t>;</a:t>
            </a:r>
          </a:p>
          <a:p>
            <a:pPr marL="457200" indent="-457200">
              <a:buAutoNum type="alphaUcParenR"/>
            </a:pPr>
            <a:r>
              <a:rPr lang="hr-HR" sz="2400" dirty="0"/>
              <a:t>t</a:t>
            </a:r>
            <a:r>
              <a:rPr lang="hr-HR" sz="2400" dirty="0" smtClean="0"/>
              <a:t>unnel infection, neutropenia, endocarditis, metastatic infection, or septic thrombophlebitis is present.</a:t>
            </a:r>
          </a:p>
          <a:p>
            <a:pPr marL="457200" indent="-457200">
              <a:buBlip>
                <a:blip r:embed="rId2"/>
              </a:buBlip>
            </a:pPr>
            <a:r>
              <a:rPr lang="hr-HR" sz="2400" dirty="0" smtClean="0"/>
              <a:t>Empiric therapy is vancomycin and an </a:t>
            </a:r>
            <a:r>
              <a:rPr lang="hr-HR" sz="2400" dirty="0" err="1" smtClean="0"/>
              <a:t>antipseudomonal</a:t>
            </a:r>
            <a:r>
              <a:rPr lang="hr-HR" sz="2400" dirty="0" smtClean="0"/>
              <a:t> </a:t>
            </a:r>
            <a:r>
              <a:rPr lang="hr-HR" sz="2400" dirty="0" err="1" smtClean="0"/>
              <a:t>third</a:t>
            </a:r>
            <a:r>
              <a:rPr lang="hr-HR" sz="2400" dirty="0" smtClean="0"/>
              <a:t>- </a:t>
            </a:r>
            <a:r>
              <a:rPr lang="hr-HR" sz="2400" dirty="0" err="1" smtClean="0"/>
              <a:t>or</a:t>
            </a:r>
            <a:r>
              <a:rPr lang="hr-HR" sz="2400" dirty="0" smtClean="0"/>
              <a:t> fourth-generation cephalosporin</a:t>
            </a:r>
          </a:p>
          <a:p>
            <a:pPr marL="457200" indent="-457200">
              <a:buAutoNum type="alphaUcParenR"/>
            </a:pPr>
            <a:endParaRPr lang="hr-HR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Bacterial factors:</a:t>
            </a:r>
          </a:p>
          <a:p>
            <a:pPr>
              <a:buBlip>
                <a:blip r:embed="rId2"/>
              </a:buBlip>
            </a:pPr>
            <a:r>
              <a:rPr lang="hr-HR" sz="2400" dirty="0" err="1" smtClean="0"/>
              <a:t>Sticky</a:t>
            </a:r>
            <a:r>
              <a:rPr lang="hr-HR" sz="2400" dirty="0" smtClean="0"/>
              <a:t> </a:t>
            </a:r>
            <a:r>
              <a:rPr lang="hr-HR" sz="2400" dirty="0" err="1" smtClean="0"/>
              <a:t>bacteria</a:t>
            </a:r>
            <a:r>
              <a:rPr lang="hr-HR" sz="2400" dirty="0" smtClean="0"/>
              <a:t> adhere more readily to inert surfaces and to the endocardium (streptococci) 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Streptococci that produce higher levels of dextran demonstrate increased ability to cause dental caries and to cause bacterial endocarditis</a:t>
            </a:r>
          </a:p>
          <a:p>
            <a:pPr>
              <a:buBlip>
                <a:blip r:embed="rId2"/>
              </a:buBlip>
            </a:pPr>
            <a:r>
              <a:rPr lang="hr-HR" sz="2400" dirty="0" err="1" smtClean="0"/>
              <a:t>Streptococcus</a:t>
            </a:r>
            <a:r>
              <a:rPr lang="hr-HR" sz="2400" dirty="0" smtClean="0"/>
              <a:t> </a:t>
            </a:r>
            <a:r>
              <a:rPr lang="hr-HR" sz="2400" dirty="0" err="1" smtClean="0"/>
              <a:t>viridans</a:t>
            </a:r>
            <a:r>
              <a:rPr lang="hr-HR" sz="2400" dirty="0" smtClean="0"/>
              <a:t>; named for </a:t>
            </a:r>
            <a:r>
              <a:rPr lang="hr-HR" sz="2400" dirty="0" err="1" smtClean="0"/>
              <a:t>its</a:t>
            </a:r>
            <a:r>
              <a:rPr lang="hr-HR" sz="2400" dirty="0" smtClean="0"/>
              <a:t> ability to cause green hemolysis on blood agar plates, often have a high dextran content and are a leading cause of dental caries and </a:t>
            </a:r>
            <a:r>
              <a:rPr lang="hr-HR" sz="2400" dirty="0" err="1" smtClean="0"/>
              <a:t>bacterial</a:t>
            </a:r>
            <a:r>
              <a:rPr lang="hr-HR" sz="2400" dirty="0" smtClean="0"/>
              <a:t> </a:t>
            </a:r>
            <a:r>
              <a:rPr lang="hr-HR" sz="2400" dirty="0" err="1" smtClean="0"/>
              <a:t>endocarditis</a:t>
            </a:r>
            <a:endParaRPr lang="hr-HR" sz="2400" dirty="0" smtClean="0"/>
          </a:p>
          <a:p>
            <a:pPr>
              <a:buBlip>
                <a:blip r:embed="rId2"/>
              </a:buBlip>
            </a:pPr>
            <a:r>
              <a:rPr lang="hr-HR" sz="2400" dirty="0" smtClean="0"/>
              <a:t>Streptococcus bovis also has high dextran content; associated with colonic carcinoma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Candida albicans adheres well to NBTE; C krusei adheres poorly and seldom causes infective endocarditis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S. </a:t>
            </a:r>
            <a:r>
              <a:rPr lang="hr-HR" sz="2400" dirty="0" err="1" smtClean="0"/>
              <a:t>sanguis</a:t>
            </a:r>
            <a:r>
              <a:rPr lang="hr-HR" sz="2400" dirty="0" smtClean="0"/>
              <a:t> – </a:t>
            </a:r>
            <a:r>
              <a:rPr lang="hr-HR" sz="2400" dirty="0" err="1" smtClean="0"/>
              <a:t>bind</a:t>
            </a:r>
            <a:r>
              <a:rPr lang="hr-HR" sz="2400" dirty="0" smtClean="0"/>
              <a:t> to platelet receptor, S </a:t>
            </a:r>
            <a:r>
              <a:rPr lang="hr-HR" sz="2400" dirty="0" err="1" smtClean="0"/>
              <a:t>aureus</a:t>
            </a:r>
            <a:r>
              <a:rPr lang="hr-HR" sz="2400" dirty="0" smtClean="0"/>
              <a:t> – </a:t>
            </a:r>
            <a:r>
              <a:rPr lang="hr-HR" sz="2400" dirty="0" err="1" smtClean="0"/>
              <a:t>binding</a:t>
            </a:r>
            <a:r>
              <a:rPr lang="hr-HR" sz="2400" dirty="0" smtClean="0"/>
              <a:t> to fibrinogen and fibronectin</a:t>
            </a:r>
            <a:endParaRPr lang="hr-HR" sz="2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Duration of therapy has not been studied</a:t>
            </a:r>
          </a:p>
          <a:p>
            <a:pPr marL="457200" indent="-457200">
              <a:buAutoNum type="alphaLcParenR"/>
            </a:pPr>
            <a:r>
              <a:rPr lang="hr-HR" sz="2400" dirty="0" smtClean="0"/>
              <a:t>Average duration is 3 weeks</a:t>
            </a:r>
          </a:p>
          <a:p>
            <a:pPr marL="457200" indent="-457200">
              <a:buAutoNum type="alphaLcParenR"/>
            </a:pPr>
            <a:r>
              <a:rPr lang="hr-HR" sz="2400" dirty="0" smtClean="0"/>
              <a:t>For coagulase-negative staphylococci continue tratment for 7 to 10 days if the line has been removed, and 2 weeks if line has been kept in place</a:t>
            </a:r>
          </a:p>
          <a:p>
            <a:pPr marL="457200" indent="-457200">
              <a:buAutoNum type="alphaLcParenR"/>
            </a:pPr>
            <a:r>
              <a:rPr lang="hr-HR" sz="2400" dirty="0" smtClean="0"/>
              <a:t>For complicated infections, continue treatment for 4 to 6 weeks</a:t>
            </a:r>
          </a:p>
          <a:p>
            <a:pPr marL="457200" indent="-457200">
              <a:buBlip>
                <a:blip r:embed="rId2"/>
              </a:buBlip>
            </a:pPr>
            <a:r>
              <a:rPr lang="hr-HR" sz="2400" dirty="0" smtClean="0"/>
              <a:t>Antibiotic lock therapy improves cure rate for tunneled catheter (vancomycin, gentamicin)</a:t>
            </a:r>
          </a:p>
          <a:p>
            <a:pPr marL="457200" indent="-457200">
              <a:buBlip>
                <a:blip r:embed="rId2"/>
              </a:buBlip>
            </a:pPr>
            <a:r>
              <a:rPr lang="hr-HR" sz="2400" dirty="0" smtClean="0"/>
              <a:t>Infection </a:t>
            </a:r>
            <a:r>
              <a:rPr lang="hr-HR" sz="2400" dirty="0" err="1" smtClean="0"/>
              <a:t>with</a:t>
            </a:r>
            <a:r>
              <a:rPr lang="hr-HR" sz="2400" dirty="0" smtClean="0"/>
              <a:t> S. aureus has a high risk for endocarditis; transesophageal </a:t>
            </a:r>
            <a:r>
              <a:rPr lang="hr-HR" sz="2400" dirty="0" err="1" smtClean="0"/>
              <a:t>echocardiography</a:t>
            </a:r>
            <a:r>
              <a:rPr lang="hr-HR" sz="2400" dirty="0" smtClean="0"/>
              <a:t> </a:t>
            </a:r>
            <a:r>
              <a:rPr lang="hr-HR" sz="2400" dirty="0" err="1" smtClean="0"/>
              <a:t>is</a:t>
            </a:r>
            <a:r>
              <a:rPr lang="hr-HR" sz="2400" dirty="0" smtClean="0"/>
              <a:t> </a:t>
            </a:r>
            <a:r>
              <a:rPr lang="hr-HR" sz="2400" dirty="0" err="1" smtClean="0"/>
              <a:t>helpful</a:t>
            </a:r>
            <a:r>
              <a:rPr lang="hr-HR" sz="2400" dirty="0" smtClean="0"/>
              <a:t> in determining the duration of therapy </a:t>
            </a:r>
            <a:endParaRPr lang="hr-HR" sz="2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hr-HR" sz="2400" dirty="0" smtClean="0"/>
              <a:t>For candida albicans infection, always remove the line, and treat for 2 weeks to </a:t>
            </a:r>
            <a:r>
              <a:rPr lang="hr-HR" sz="2400" dirty="0" err="1" smtClean="0"/>
              <a:t>prevent</a:t>
            </a:r>
            <a:r>
              <a:rPr lang="hr-HR" sz="2400" dirty="0" smtClean="0"/>
              <a:t> </a:t>
            </a:r>
            <a:r>
              <a:rPr lang="hr-HR" sz="2400" dirty="0" err="1" smtClean="0"/>
              <a:t>endophtalmitis</a:t>
            </a:r>
            <a:r>
              <a:rPr lang="hr-HR" sz="2400" dirty="0"/>
              <a:t>:</a:t>
            </a:r>
            <a:endParaRPr lang="hr-HR" sz="2400" dirty="0" smtClean="0"/>
          </a:p>
          <a:p>
            <a:pPr marL="457200" indent="-457200">
              <a:buNone/>
            </a:pPr>
            <a:r>
              <a:rPr lang="hr-HR" sz="2400" dirty="0" smtClean="0"/>
              <a:t>a)   Fluconazole for uncomplicated </a:t>
            </a:r>
            <a:r>
              <a:rPr lang="hr-HR" sz="2400" dirty="0" err="1" smtClean="0"/>
              <a:t>catheter-related</a:t>
            </a:r>
            <a:r>
              <a:rPr lang="hr-HR" sz="2400" dirty="0" smtClean="0"/>
              <a:t> </a:t>
            </a:r>
            <a:r>
              <a:rPr lang="hr-HR" sz="2400" dirty="0" err="1" smtClean="0"/>
              <a:t>infection</a:t>
            </a:r>
            <a:r>
              <a:rPr lang="hr-HR" sz="2400" dirty="0"/>
              <a:t>;</a:t>
            </a:r>
            <a:endParaRPr lang="hr-HR" sz="2400" dirty="0" smtClean="0"/>
          </a:p>
          <a:p>
            <a:pPr marL="457200" indent="-457200">
              <a:buNone/>
            </a:pPr>
            <a:r>
              <a:rPr lang="hr-HR" sz="2400" dirty="0" smtClean="0"/>
              <a:t>b)   Amphotericin B for severely ill, neutropenic, or resistant </a:t>
            </a:r>
            <a:r>
              <a:rPr lang="hr-HR" sz="2400" dirty="0" err="1" smtClean="0"/>
              <a:t>fungus-infected</a:t>
            </a:r>
            <a:r>
              <a:rPr lang="hr-HR" sz="2400" dirty="0" smtClean="0"/>
              <a:t> </a:t>
            </a:r>
            <a:r>
              <a:rPr lang="hr-HR" sz="2400" dirty="0" err="1" smtClean="0"/>
              <a:t>patients</a:t>
            </a:r>
            <a:r>
              <a:rPr lang="hr-HR" sz="2400" dirty="0" smtClean="0"/>
              <a:t>.</a:t>
            </a:r>
            <a:endParaRPr lang="hr-HR" sz="2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MYOCARDITIS</a:t>
            </a:r>
            <a:endParaRPr lang="hr-H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hr-HR" sz="2400" dirty="0" smtClean="0"/>
              <a:t>Fulminant myocarditis can be fatal or lead to </a:t>
            </a:r>
            <a:r>
              <a:rPr lang="hr-HR" sz="2400" dirty="0" err="1" smtClean="0"/>
              <a:t>chronic</a:t>
            </a:r>
            <a:r>
              <a:rPr lang="hr-HR" sz="2400" dirty="0" smtClean="0"/>
              <a:t> CHF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Most cases are self-limiting and are followed by full recovery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Primarily caused by adenoviruses and </a:t>
            </a:r>
            <a:r>
              <a:rPr lang="hr-HR" sz="2400" dirty="0" err="1" smtClean="0"/>
              <a:t>enteroviruses</a:t>
            </a:r>
            <a:r>
              <a:rPr lang="hr-HR" sz="2400" dirty="0" smtClean="0"/>
              <a:t> (Coxsackievirus B and echovirus)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In asymptomatic HIV, incidence of </a:t>
            </a:r>
            <a:r>
              <a:rPr lang="hr-HR" sz="2400" dirty="0" err="1" smtClean="0"/>
              <a:t>myocarditis</a:t>
            </a:r>
            <a:r>
              <a:rPr lang="hr-HR" sz="2400" dirty="0" smtClean="0"/>
              <a:t> </a:t>
            </a:r>
            <a:r>
              <a:rPr lang="hr-HR" sz="2400" dirty="0" err="1" smtClean="0"/>
              <a:t>is</a:t>
            </a:r>
            <a:r>
              <a:rPr lang="hr-HR" sz="2400" dirty="0" smtClean="0"/>
              <a:t> 1,6% annually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Risk factors for symptomatic disease include </a:t>
            </a:r>
            <a:r>
              <a:rPr lang="hr-HR" sz="2400" dirty="0" err="1" smtClean="0"/>
              <a:t>forced</a:t>
            </a:r>
            <a:r>
              <a:rPr lang="hr-HR" sz="2400" dirty="0" smtClean="0"/>
              <a:t> </a:t>
            </a:r>
            <a:r>
              <a:rPr lang="hr-HR" sz="2400" dirty="0" err="1" smtClean="0"/>
              <a:t>exercise</a:t>
            </a:r>
            <a:r>
              <a:rPr lang="hr-HR" sz="2400" dirty="0" smtClean="0"/>
              <a:t>, pregnancy, steroids </a:t>
            </a:r>
            <a:r>
              <a:rPr lang="hr-HR" sz="2400" dirty="0" err="1" smtClean="0"/>
              <a:t>or</a:t>
            </a:r>
            <a:r>
              <a:rPr lang="hr-HR" sz="2400" dirty="0" smtClean="0"/>
              <a:t> </a:t>
            </a:r>
            <a:r>
              <a:rPr lang="hr-HR" sz="2400" dirty="0" err="1" smtClean="0"/>
              <a:t>non-steroidal</a:t>
            </a:r>
            <a:r>
              <a:rPr lang="hr-HR" sz="2400" dirty="0" smtClean="0"/>
              <a:t> anti-inflammatory agents, consumption of ethanol, and nutritional deficiencies</a:t>
            </a:r>
            <a:endParaRPr lang="hr-HR" sz="2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hr-HR" sz="2400" dirty="0" err="1" smtClean="0">
                <a:solidFill>
                  <a:srgbClr val="FF0000"/>
                </a:solidFill>
              </a:rPr>
              <a:t>Myocarditis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</a:rPr>
              <a:t>continued</a:t>
            </a:r>
            <a:r>
              <a:rPr lang="hr-HR" sz="2400" dirty="0" smtClean="0">
                <a:solidFill>
                  <a:srgbClr val="FF0000"/>
                </a:solidFill>
              </a:rPr>
              <a:t>: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Many patients are asymptomatic. Some </a:t>
            </a:r>
            <a:r>
              <a:rPr lang="hr-HR" sz="2400" dirty="0" err="1" smtClean="0"/>
              <a:t>develop</a:t>
            </a:r>
            <a:r>
              <a:rPr lang="hr-HR" sz="2400" dirty="0" smtClean="0"/>
              <a:t>:</a:t>
            </a:r>
          </a:p>
          <a:p>
            <a:pPr marL="457200" indent="-457200">
              <a:buAutoNum type="alphaLcParenR"/>
            </a:pPr>
            <a:r>
              <a:rPr lang="hr-HR" sz="2400" dirty="0" smtClean="0"/>
              <a:t>flu-like illness, sometimes with </a:t>
            </a:r>
            <a:r>
              <a:rPr lang="hr-HR" sz="2400" dirty="0" err="1" smtClean="0"/>
              <a:t>chest</a:t>
            </a:r>
            <a:r>
              <a:rPr lang="hr-HR" sz="2400" dirty="0" smtClean="0"/>
              <a:t> </a:t>
            </a:r>
            <a:r>
              <a:rPr lang="hr-HR" sz="2400" dirty="0" err="1" smtClean="0"/>
              <a:t>pain</a:t>
            </a:r>
            <a:r>
              <a:rPr lang="hr-HR" sz="2400" dirty="0" smtClean="0"/>
              <a:t>,</a:t>
            </a:r>
          </a:p>
          <a:p>
            <a:pPr marL="457200" indent="-457200">
              <a:buAutoNum type="alphaLcParenR" startAt="2"/>
            </a:pPr>
            <a:r>
              <a:rPr lang="hr-HR" sz="2400" dirty="0" smtClean="0"/>
              <a:t>arrhythmias, and</a:t>
            </a:r>
          </a:p>
          <a:p>
            <a:pPr marL="457200" indent="-457200">
              <a:buAutoNum type="alphaLcParenR" startAt="2"/>
            </a:pPr>
            <a:r>
              <a:rPr lang="hr-HR" sz="2400" dirty="0" err="1"/>
              <a:t>c</a:t>
            </a:r>
            <a:r>
              <a:rPr lang="hr-HR" sz="2400" dirty="0" err="1" smtClean="0"/>
              <a:t>ongestive</a:t>
            </a:r>
            <a:r>
              <a:rPr lang="hr-HR" sz="2400" dirty="0" smtClean="0"/>
              <a:t> heart failure (CHF).</a:t>
            </a:r>
          </a:p>
          <a:p>
            <a:pPr marL="457200" indent="-457200">
              <a:buBlip>
                <a:blip r:embed="rId2"/>
              </a:buBlip>
            </a:pPr>
            <a:r>
              <a:rPr lang="hr-HR" sz="2400" dirty="0" smtClean="0"/>
              <a:t>A physical exam reveals S3 gallop (indicating left-sided CHF), mitral regurgitation resulting from ring dilatation</a:t>
            </a:r>
          </a:p>
          <a:p>
            <a:pPr marL="457200" indent="-457200">
              <a:buBlip>
                <a:blip r:embed="rId2"/>
              </a:buBlip>
            </a:pPr>
            <a:r>
              <a:rPr lang="hr-HR" sz="2400" dirty="0" smtClean="0"/>
              <a:t>In a few cases, cardiac enzymes are elevated</a:t>
            </a:r>
          </a:p>
          <a:p>
            <a:pPr marL="457200" indent="-457200">
              <a:buBlip>
                <a:blip r:embed="rId2"/>
              </a:buBlip>
            </a:pPr>
            <a:r>
              <a:rPr lang="hr-HR" sz="2400" dirty="0" smtClean="0"/>
              <a:t>Echocardiography is very helpful; magnetic resonance imaging allows for assessment of the extent of inflammation</a:t>
            </a:r>
          </a:p>
          <a:p>
            <a:pPr marL="457200" indent="-457200">
              <a:buBlip>
                <a:blip r:embed="rId2"/>
              </a:buBlip>
            </a:pPr>
            <a:r>
              <a:rPr lang="hr-HR" sz="2400" dirty="0" smtClean="0"/>
              <a:t>Endomyocardial biopsy combined with analysis by PCR is experimental</a:t>
            </a:r>
          </a:p>
          <a:p>
            <a:pPr marL="457200" indent="-457200">
              <a:buBlip>
                <a:blip r:embed="rId2"/>
              </a:buBlip>
            </a:pPr>
            <a:endParaRPr lang="hr-HR" sz="2400" dirty="0" smtClean="0"/>
          </a:p>
          <a:p>
            <a:pPr marL="457200" indent="-457200"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hr-HR" sz="2400" dirty="0" smtClean="0"/>
              <a:t>Treatment includes </a:t>
            </a:r>
            <a:r>
              <a:rPr lang="el-GR" sz="2400" dirty="0" smtClean="0"/>
              <a:t>β</a:t>
            </a:r>
            <a:r>
              <a:rPr lang="hr-HR" sz="2400" dirty="0" smtClean="0"/>
              <a:t>-interferon, bed rest, drugs for congestive heart failure and arrhythmias, anticoagulation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Full recovery is usual; however, fulminant cases may require heart transplant</a:t>
            </a:r>
            <a:endParaRPr lang="hr-HR" sz="24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PERICARDITIS</a:t>
            </a:r>
            <a:endParaRPr lang="hr-H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hr-HR" sz="2400" dirty="0" smtClean="0"/>
              <a:t>Viral pericarditis usually has a self-limiting </a:t>
            </a:r>
            <a:r>
              <a:rPr lang="hr-HR" sz="2400" dirty="0" err="1" smtClean="0"/>
              <a:t>benign</a:t>
            </a:r>
            <a:r>
              <a:rPr lang="hr-HR" sz="2400" dirty="0" smtClean="0"/>
              <a:t> </a:t>
            </a:r>
            <a:r>
              <a:rPr lang="hr-HR" sz="2400" dirty="0" err="1" smtClean="0"/>
              <a:t>course</a:t>
            </a:r>
            <a:r>
              <a:rPr lang="hr-HR" sz="2400" dirty="0" smtClean="0"/>
              <a:t>;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However, </a:t>
            </a:r>
            <a:r>
              <a:rPr lang="hr-HR" sz="2400" dirty="0" err="1" smtClean="0"/>
              <a:t>among</a:t>
            </a:r>
            <a:r>
              <a:rPr lang="hr-HR" sz="2400" dirty="0" smtClean="0"/>
              <a:t> </a:t>
            </a:r>
            <a:r>
              <a:rPr lang="hr-HR" sz="2400" dirty="0" err="1" smtClean="0"/>
              <a:t>patients</a:t>
            </a:r>
            <a:r>
              <a:rPr lang="hr-HR" sz="2400" dirty="0" smtClean="0"/>
              <a:t> </a:t>
            </a:r>
            <a:r>
              <a:rPr lang="hr-HR" sz="2400" dirty="0" err="1" smtClean="0"/>
              <a:t>with</a:t>
            </a:r>
            <a:r>
              <a:rPr lang="hr-HR" sz="2400" dirty="0" smtClean="0"/>
              <a:t> </a:t>
            </a:r>
            <a:r>
              <a:rPr lang="hr-HR" sz="2400" dirty="0" err="1" smtClean="0"/>
              <a:t>purulent</a:t>
            </a:r>
            <a:r>
              <a:rPr lang="hr-HR" sz="2400" dirty="0" smtClean="0"/>
              <a:t> </a:t>
            </a:r>
            <a:r>
              <a:rPr lang="hr-HR" sz="2400" dirty="0" err="1" smtClean="0"/>
              <a:t>pericarditis</a:t>
            </a:r>
            <a:r>
              <a:rPr lang="hr-HR" sz="2400" dirty="0" smtClean="0"/>
              <a:t> </a:t>
            </a:r>
            <a:r>
              <a:rPr lang="hr-HR" sz="2400" dirty="0" err="1" smtClean="0"/>
              <a:t>there</a:t>
            </a:r>
            <a:r>
              <a:rPr lang="hr-HR" sz="2400" dirty="0" smtClean="0"/>
              <a:t> </a:t>
            </a:r>
            <a:r>
              <a:rPr lang="hr-HR" sz="2400" dirty="0" err="1" smtClean="0"/>
              <a:t>is</a:t>
            </a:r>
            <a:r>
              <a:rPr lang="hr-HR" sz="2400" dirty="0" smtClean="0"/>
              <a:t> a high </a:t>
            </a:r>
            <a:r>
              <a:rPr lang="hr-HR" sz="2400" dirty="0" err="1" smtClean="0"/>
              <a:t>mortality</a:t>
            </a:r>
            <a:r>
              <a:rPr lang="hr-HR" sz="2400" dirty="0" smtClean="0"/>
              <a:t> rate and require emergent care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Pericarditis has three forms:</a:t>
            </a:r>
          </a:p>
          <a:p>
            <a:pPr>
              <a:buNone/>
            </a:pPr>
            <a:r>
              <a:rPr lang="hr-HR" sz="2400" dirty="0" smtClean="0"/>
              <a:t>A) viral, with enteroviruses most common (Coxackievirus and </a:t>
            </a:r>
            <a:r>
              <a:rPr lang="hr-HR" sz="2400" dirty="0" err="1" smtClean="0"/>
              <a:t>echovirus</a:t>
            </a:r>
            <a:r>
              <a:rPr lang="hr-HR" sz="2400" dirty="0" smtClean="0"/>
              <a:t>);</a:t>
            </a:r>
          </a:p>
          <a:p>
            <a:pPr>
              <a:buNone/>
            </a:pPr>
            <a:r>
              <a:rPr lang="hr-HR" sz="2400" dirty="0" smtClean="0"/>
              <a:t>b) purulent, which is usually hematogenous (multiple organisms, including Staphylococcus aureus);</a:t>
            </a:r>
          </a:p>
          <a:p>
            <a:pPr>
              <a:buNone/>
            </a:pPr>
            <a:r>
              <a:rPr lang="hr-HR" sz="2400" dirty="0" smtClean="0"/>
              <a:t>c) tuberculous, which is usually seeded during primary disease, but can spread from a </a:t>
            </a:r>
            <a:r>
              <a:rPr lang="hr-HR" sz="2400" dirty="0" err="1" smtClean="0"/>
              <a:t>pulmonary</a:t>
            </a:r>
            <a:r>
              <a:rPr lang="hr-HR" sz="2400" dirty="0" smtClean="0"/>
              <a:t> </a:t>
            </a:r>
            <a:r>
              <a:rPr lang="hr-HR" sz="2400" dirty="0" err="1" smtClean="0"/>
              <a:t>focus</a:t>
            </a:r>
            <a:r>
              <a:rPr lang="hr-HR" sz="2400" dirty="0" smtClean="0"/>
              <a:t>.</a:t>
            </a:r>
          </a:p>
          <a:p>
            <a:pPr>
              <a:buNone/>
            </a:pP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hr-HR" sz="2400" dirty="0" smtClean="0"/>
              <a:t> Main symptom is substernal chest pain, which is relieved </a:t>
            </a:r>
          </a:p>
          <a:p>
            <a:pPr>
              <a:buNone/>
            </a:pPr>
            <a:r>
              <a:rPr lang="hr-HR" sz="2400" dirty="0" smtClean="0"/>
              <a:t>      by </a:t>
            </a:r>
            <a:r>
              <a:rPr lang="hr-HR" sz="2400" dirty="0" err="1" smtClean="0"/>
              <a:t>sitting</a:t>
            </a:r>
            <a:r>
              <a:rPr lang="hr-HR" sz="2400" dirty="0" smtClean="0"/>
              <a:t> </a:t>
            </a:r>
            <a:r>
              <a:rPr lang="hr-HR" sz="2400" dirty="0" err="1" smtClean="0"/>
              <a:t>forward</a:t>
            </a:r>
            <a:r>
              <a:rPr lang="hr-HR" sz="2400" dirty="0" smtClean="0"/>
              <a:t>; </a:t>
            </a:r>
            <a:r>
              <a:rPr lang="hr-HR" sz="2400" dirty="0" err="1" smtClean="0"/>
              <a:t>pain</a:t>
            </a:r>
            <a:r>
              <a:rPr lang="hr-HR" sz="2400" dirty="0" smtClean="0"/>
              <a:t> is less common in purulent pericarditis and has a gradual onset in tuberculous disease</a:t>
            </a:r>
          </a:p>
          <a:p>
            <a:pPr>
              <a:buBlip>
                <a:blip r:embed="rId2"/>
              </a:buBlip>
            </a:pPr>
            <a:r>
              <a:rPr lang="hr-HR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Physical exam shows:</a:t>
            </a:r>
          </a:p>
          <a:p>
            <a:pPr>
              <a:buNone/>
            </a:pPr>
            <a:r>
              <a:rPr lang="hr-HR" sz="2400" dirty="0" smtClean="0"/>
              <a:t> a) Three-component friction rub </a:t>
            </a:r>
            <a:r>
              <a:rPr lang="hr-HR" sz="2400" dirty="0" err="1" smtClean="0"/>
              <a:t>early</a:t>
            </a:r>
            <a:r>
              <a:rPr lang="hr-HR" sz="2400" dirty="0" smtClean="0"/>
              <a:t>; rub later disappears with increased pericardial fluid</a:t>
            </a:r>
          </a:p>
          <a:p>
            <a:pPr>
              <a:buNone/>
            </a:pPr>
            <a:r>
              <a:rPr lang="hr-HR" sz="2400" dirty="0" smtClean="0"/>
              <a:t>b) Pulsus paradoxicus (exceeding 10 mmHg is abnormal)</a:t>
            </a:r>
          </a:p>
          <a:p>
            <a:pPr>
              <a:buNone/>
            </a:pPr>
            <a:r>
              <a:rPr lang="hr-HR" sz="2400" dirty="0" smtClean="0"/>
              <a:t>c) Jugular venous distension with depressed Y descent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Diagnosis and treatment of pericarditis: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Echocardiography should be </a:t>
            </a:r>
            <a:r>
              <a:rPr lang="hr-HR" sz="2400" dirty="0" err="1" smtClean="0"/>
              <a:t>performed</a:t>
            </a:r>
            <a:r>
              <a:rPr lang="hr-HR" sz="2400" dirty="0" smtClean="0"/>
              <a:t> </a:t>
            </a:r>
            <a:r>
              <a:rPr lang="hr-HR" sz="2400" dirty="0" err="1" smtClean="0"/>
              <a:t>immediately</a:t>
            </a:r>
            <a:r>
              <a:rPr lang="hr-HR" sz="2400" dirty="0" smtClean="0"/>
              <a:t>:</a:t>
            </a:r>
          </a:p>
          <a:p>
            <a:pPr marL="457200" indent="-457200">
              <a:buAutoNum type="alphaUcParenR"/>
            </a:pPr>
            <a:r>
              <a:rPr lang="hr-HR" sz="2400" dirty="0" smtClean="0"/>
              <a:t>Allows for assessement of pericardial thickness, pericardial fluid, and tamponade</a:t>
            </a:r>
          </a:p>
          <a:p>
            <a:pPr marL="457200" indent="-457200">
              <a:buAutoNum type="alphaUcParenR"/>
            </a:pPr>
            <a:r>
              <a:rPr lang="hr-HR" sz="2400" dirty="0" smtClean="0"/>
              <a:t>Can be used to guide emergency pericardiocentesis</a:t>
            </a:r>
          </a:p>
          <a:p>
            <a:pPr marL="457200" indent="-457200">
              <a:buBlip>
                <a:blip r:embed="rId2"/>
              </a:buBlip>
            </a:pPr>
            <a:r>
              <a:rPr lang="hr-HR" sz="2400" dirty="0" smtClean="0"/>
              <a:t>Electrocardiogram shows diffuse ST and T changes, depressed PR interval, decreased QRS voltage, </a:t>
            </a:r>
            <a:r>
              <a:rPr lang="hr-HR" sz="2400" dirty="0" err="1" smtClean="0"/>
              <a:t>electrical</a:t>
            </a:r>
            <a:r>
              <a:rPr lang="hr-HR" sz="2400" dirty="0" smtClean="0"/>
              <a:t> </a:t>
            </a:r>
            <a:r>
              <a:rPr lang="hr-HR" sz="2400" dirty="0" err="1" smtClean="0"/>
              <a:t>alternants</a:t>
            </a:r>
            <a:endParaRPr lang="hr-HR" sz="2400" dirty="0" smtClean="0"/>
          </a:p>
          <a:p>
            <a:pPr marL="457200" indent="-457200">
              <a:buBlip>
                <a:blip r:embed="rId2"/>
              </a:buBlip>
            </a:pPr>
            <a:r>
              <a:rPr lang="hr-HR" sz="2400" dirty="0" smtClean="0"/>
              <a:t>Pericardiocentesis only for those with tamponade or suspected  of having purulent pericarditis. Pericardial biopsy improves the diagnosis yield</a:t>
            </a:r>
            <a:endParaRPr lang="hr-HR" sz="24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hr-HR" sz="2400" dirty="0" smtClean="0"/>
              <a:t>Viral or idiopathic pericarditis is self-limiting</a:t>
            </a:r>
          </a:p>
          <a:p>
            <a:pPr marL="457200" indent="-457200">
              <a:buNone/>
            </a:pPr>
            <a:r>
              <a:rPr lang="hr-HR" sz="2400" dirty="0" smtClean="0"/>
              <a:t>a) Use </a:t>
            </a:r>
            <a:r>
              <a:rPr lang="hr-HR" sz="2400" dirty="0" err="1" smtClean="0"/>
              <a:t>non-steroidal</a:t>
            </a:r>
            <a:r>
              <a:rPr lang="hr-HR" sz="2400" dirty="0" smtClean="0"/>
              <a:t> agents only if no myocarditis</a:t>
            </a:r>
          </a:p>
          <a:p>
            <a:pPr marL="457200" indent="-457200">
              <a:buNone/>
            </a:pPr>
            <a:r>
              <a:rPr lang="hr-HR" sz="2400" dirty="0" smtClean="0"/>
              <a:t>b) Colchicine can be used</a:t>
            </a:r>
          </a:p>
          <a:p>
            <a:pPr marL="457200" indent="-457200">
              <a:buBlip>
                <a:blip r:embed="rId2"/>
              </a:buBlip>
            </a:pPr>
            <a:r>
              <a:rPr lang="hr-HR" sz="2400" dirty="0" smtClean="0"/>
              <a:t>Purulent pericarditis requires emergency surgical drainage and </a:t>
            </a:r>
            <a:r>
              <a:rPr lang="hr-HR" sz="2400" dirty="0" err="1" smtClean="0"/>
              <a:t>systemic</a:t>
            </a:r>
            <a:r>
              <a:rPr lang="hr-HR" sz="2400" dirty="0" smtClean="0"/>
              <a:t> </a:t>
            </a:r>
            <a:r>
              <a:rPr lang="hr-HR" sz="2400" dirty="0" err="1" smtClean="0"/>
              <a:t>antibiotics</a:t>
            </a:r>
            <a:r>
              <a:rPr lang="hr-HR" sz="2400" dirty="0" smtClean="0"/>
              <a:t>; </a:t>
            </a:r>
            <a:r>
              <a:rPr lang="hr-HR" sz="2400" dirty="0" err="1" smtClean="0"/>
              <a:t>mortality</a:t>
            </a:r>
            <a:r>
              <a:rPr lang="hr-HR" sz="2400" dirty="0" smtClean="0"/>
              <a:t> rate is 30%</a:t>
            </a:r>
          </a:p>
          <a:p>
            <a:pPr marL="457200" indent="-457200">
              <a:buBlip>
                <a:blip r:embed="rId2"/>
              </a:buBlip>
            </a:pPr>
            <a:r>
              <a:rPr lang="hr-HR" sz="2400" dirty="0" smtClean="0"/>
              <a:t>Tuberculous pericarditis </a:t>
            </a:r>
            <a:r>
              <a:rPr lang="hr-HR" sz="2400" dirty="0" err="1" smtClean="0"/>
              <a:t>is</a:t>
            </a:r>
            <a:r>
              <a:rPr lang="hr-HR" sz="2400" dirty="0" smtClean="0"/>
              <a:t> </a:t>
            </a:r>
            <a:r>
              <a:rPr lang="hr-HR" sz="2400" dirty="0" err="1" smtClean="0"/>
              <a:t>treated</a:t>
            </a:r>
            <a:r>
              <a:rPr lang="hr-HR" sz="2400" dirty="0" smtClean="0"/>
              <a:t> </a:t>
            </a:r>
            <a:r>
              <a:rPr lang="hr-HR" sz="2400" dirty="0" err="1" smtClean="0"/>
              <a:t>with</a:t>
            </a:r>
            <a:r>
              <a:rPr lang="hr-HR" sz="2400" dirty="0" smtClean="0"/>
              <a:t>:</a:t>
            </a:r>
          </a:p>
          <a:p>
            <a:pPr marL="457200" indent="-457200">
              <a:buAutoNum type="alphaUcParenR"/>
            </a:pPr>
            <a:r>
              <a:rPr lang="hr-HR" sz="2400" dirty="0"/>
              <a:t>a</a:t>
            </a:r>
            <a:r>
              <a:rPr lang="hr-HR" sz="2400" dirty="0" smtClean="0"/>
              <a:t> four-drug antituberculous regimen, and</a:t>
            </a:r>
          </a:p>
          <a:p>
            <a:pPr marL="457200" indent="-457200">
              <a:buAutoNum type="alphaLcParenR" startAt="2"/>
            </a:pPr>
            <a:r>
              <a:rPr lang="hr-HR" sz="2400" smtClean="0"/>
              <a:t>prednisone </a:t>
            </a:r>
            <a:r>
              <a:rPr lang="hr-HR" sz="2400" dirty="0" smtClean="0"/>
              <a:t>to prevent constriction (20% to 50% incidence during </a:t>
            </a:r>
            <a:r>
              <a:rPr lang="hr-HR" sz="2400" dirty="0" err="1" smtClean="0"/>
              <a:t>treatment</a:t>
            </a:r>
            <a:r>
              <a:rPr lang="hr-HR" sz="2400" dirty="0" smtClean="0"/>
              <a:t>);</a:t>
            </a:r>
          </a:p>
          <a:p>
            <a:pPr marL="457200" indent="-457200">
              <a:buAutoNum type="alphaLcParenR" startAt="2"/>
            </a:pPr>
            <a:r>
              <a:rPr lang="hr-HR" sz="2400" dirty="0"/>
              <a:t>c</a:t>
            </a:r>
            <a:r>
              <a:rPr lang="hr-HR" sz="2400" dirty="0" smtClean="0"/>
              <a:t>alcific form requires pericardiectomy</a:t>
            </a:r>
          </a:p>
          <a:p>
            <a:pPr marL="457200" indent="-457200">
              <a:buNone/>
            </a:pPr>
            <a:endParaRPr lang="hr-HR" sz="24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484313"/>
            <a:ext cx="84582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b="1" dirty="0">
                <a:latin typeface="Arial" charset="0"/>
              </a:rPr>
              <a:t>ENDOCARDITIS CAUSED BY </a:t>
            </a:r>
            <a:r>
              <a:rPr lang="hr-HR" sz="2800" b="1" i="1" dirty="0">
                <a:latin typeface="Arial" charset="0"/>
              </a:rPr>
              <a:t>HAEMOPHILUS</a:t>
            </a:r>
            <a:r>
              <a:rPr lang="hr-HR" sz="2800" b="1" dirty="0">
                <a:latin typeface="Arial" charset="0"/>
              </a:rPr>
              <a:t> </a:t>
            </a:r>
            <a:r>
              <a:rPr lang="hr-HR" sz="2800" b="1" i="1" dirty="0">
                <a:latin typeface="Arial" charset="0"/>
              </a:rPr>
              <a:t>PARAINFLUENZAE</a:t>
            </a:r>
            <a:r>
              <a:rPr lang="hr-HR" sz="2800" b="1" dirty="0">
                <a:latin typeface="Arial" charset="0"/>
              </a:rPr>
              <a:t>: FASTIDIOUS AGENT SERIOUS ILLNESS</a:t>
            </a:r>
          </a:p>
        </p:txBody>
      </p:sp>
      <p:pic>
        <p:nvPicPr>
          <p:cNvPr id="4099" name="Picture 3" descr="haemophylus 1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2538413"/>
            <a:ext cx="3429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900741"/>
              </p:ext>
            </p:extLst>
          </p:nvPr>
        </p:nvGraphicFramePr>
        <p:xfrm>
          <a:off x="1524000" y="1397000"/>
          <a:ext cx="60960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hr-HR" dirty="0" smtClean="0"/>
                        <a:t>Causes of bacteremia potentially leading to endocarditis</a:t>
                      </a:r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Procedure or manipulation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Positive blood  culture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hr-HR" dirty="0" smtClean="0"/>
                        <a:t>                                                 DENTAL</a:t>
                      </a:r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Dental extraction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18-85%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Periodontal surgery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32-88%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Gum chewing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15-51%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Tooth brushing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0-26%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Oral</a:t>
                      </a:r>
                      <a:r>
                        <a:rPr lang="hr-HR" dirty="0" smtClean="0"/>
                        <a:t> </a:t>
                      </a:r>
                      <a:r>
                        <a:rPr lang="hr-HR" dirty="0" err="1" smtClean="0"/>
                        <a:t>irrigation</a:t>
                      </a:r>
                      <a:r>
                        <a:rPr lang="hr-HR" dirty="0" smtClean="0"/>
                        <a:t> device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27-50%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hr-HR" dirty="0" smtClean="0"/>
                        <a:t>                                             UPPER AIRWAY</a:t>
                      </a:r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Bronchoscopy (rigid scope)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15%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Intubation or nasotracheal suction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16%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93038" cy="4492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 smtClean="0">
                <a:latin typeface="Arial" charset="0"/>
              </a:rPr>
              <a:t>INTRODUCTION</a:t>
            </a:r>
            <a:r>
              <a:rPr lang="hr-HR" sz="2800" dirty="0">
                <a:latin typeface="Arial" charset="0"/>
              </a:rPr>
              <a:t>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8193088" cy="521811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400" smtClean="0">
                <a:latin typeface="Arial" charset="0"/>
              </a:rPr>
              <a:t>Haemophilus parainfluenzae endocarditis is a rare acute or subacute disease and is usually associated with rheumatic or congenital heart disease.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r-HR" sz="2400" smtClean="0">
                <a:latin typeface="Arial" charset="0"/>
              </a:rPr>
              <a:t>It is characterized with </a:t>
            </a:r>
            <a:r>
              <a:rPr lang="en-US" sz="2400" smtClean="0">
                <a:latin typeface="Arial" charset="0"/>
              </a:rPr>
              <a:t>frequent appearance of peripheral blood vessel embolisation and formation of affluent vegetation on heart valves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smtClean="0">
                <a:latin typeface="Arial" charset="0"/>
              </a:rPr>
              <a:t>Mortality caused by haemoph</a:t>
            </a:r>
            <a:r>
              <a:rPr lang="hr-HR" sz="2400" smtClean="0">
                <a:latin typeface="Arial" charset="0"/>
              </a:rPr>
              <a:t>i</a:t>
            </a:r>
            <a:r>
              <a:rPr lang="en-US" sz="2400" smtClean="0">
                <a:latin typeface="Arial" charset="0"/>
              </a:rPr>
              <a:t>lus endocarditis was up to 50% three decades ago.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smtClean="0">
                <a:latin typeface="Arial" charset="0"/>
              </a:rPr>
              <a:t>It is reduced to approximately 10% by the present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93038" cy="685800"/>
          </a:xfrm>
        </p:spPr>
        <p:txBody>
          <a:bodyPr/>
          <a:lstStyle/>
          <a:p>
            <a:pPr eaLnBrk="1" hangingPunct="1"/>
            <a:r>
              <a:rPr lang="hr-HR" sz="2800" smtClean="0">
                <a:latin typeface="Arial" charset="0"/>
              </a:rPr>
              <a:t>AIM: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hr-HR" sz="2400" smtClean="0">
                <a:latin typeface="Arial" charset="0"/>
              </a:rPr>
              <a:t>The aim of this case report is to emphasize that haemophilus parainfluenzae can cause infective endocarditis in a young immunocompetent person without predisposition for infective endocarditis</a:t>
            </a:r>
            <a:r>
              <a:rPr lang="hr-HR" sz="2400" smtClean="0"/>
              <a:t> (IE). </a:t>
            </a:r>
          </a:p>
        </p:txBody>
      </p:sp>
      <p:pic>
        <p:nvPicPr>
          <p:cNvPr id="6148" name="Picture 3" descr="haemophylus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3286125"/>
            <a:ext cx="34290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762000"/>
          </a:xfrm>
        </p:spPr>
        <p:txBody>
          <a:bodyPr/>
          <a:lstStyle/>
          <a:p>
            <a:pPr eaLnBrk="1" hangingPunct="1"/>
            <a:r>
              <a:rPr lang="hr-HR" sz="2800" smtClean="0"/>
              <a:t>CASE REPORT: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981075"/>
            <a:ext cx="7907338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hr-HR" sz="2400" dirty="0" smtClean="0">
                <a:latin typeface="Arial" charset="0"/>
              </a:rPr>
              <a:t>23 –year- old sportsman was admitted to Department of Infectious Diseases, due to fever accompanied by chills and shivers. The fever lasted for six days and reached 39,5</a:t>
            </a:r>
            <a:r>
              <a:rPr lang="hr-HR" sz="2400" baseline="30000" dirty="0" smtClean="0">
                <a:latin typeface="Arial" charset="0"/>
              </a:rPr>
              <a:t>0</a:t>
            </a:r>
            <a:r>
              <a:rPr lang="hr-HR" sz="2400" dirty="0" smtClean="0">
                <a:latin typeface="Arial" charset="0"/>
              </a:rPr>
              <a:t>C.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hr-HR" sz="2400" dirty="0" smtClean="0">
                <a:latin typeface="Arial" charset="0"/>
              </a:rPr>
              <a:t>At the admission the patient was febrile with herpes on his lower lip.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hr-HR" sz="2400" dirty="0" smtClean="0">
                <a:latin typeface="Arial" charset="0"/>
              </a:rPr>
              <a:t>Laboratory: ESR 10 mm/1.h, WBC 9,75,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hr-HR" sz="2400" dirty="0" smtClean="0">
                <a:latin typeface="Arial" charset="0"/>
              </a:rPr>
              <a:t>	PLT 94, LDH 498 U/L, CPK 249 U/L.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hr-HR" sz="2400" dirty="0" smtClean="0">
                <a:latin typeface="Arial" charset="0"/>
              </a:rPr>
              <a:t>On the sixth day he developed petechiae on his palms and soles and splinter haemorrhages.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hr-HR" sz="2400" dirty="0" smtClean="0">
                <a:latin typeface="Arial" charset="0"/>
              </a:rPr>
              <a:t>Ultrasound showed vegetation on dorsal mitral valve 1,9x0,95 cm in diameter.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6" descr="PC0174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56000" y="-2667000"/>
            <a:ext cx="16256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lika 1 ledima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3058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5" y="692150"/>
            <a:ext cx="9001156" cy="590391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hr-HR" sz="2400" dirty="0" smtClean="0"/>
              <a:t>The patient was treated with amoxicillin-clavulonic acid plus gentamicin for six weeks.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r-HR" sz="2400" dirty="0" smtClean="0"/>
              <a:t>By the end of the treatment the heart ultrasound showed disappearance of endocardial vegetation.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r-HR" sz="2400" dirty="0" smtClean="0"/>
              <a:t>Echocardiographic and clinical monitoring performed on 3 rd, 6 th and 12 th month after therapy showed no pathological aberrations</a:t>
            </a:r>
            <a:r>
              <a:rPr lang="hr-H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39175" cy="609600"/>
          </a:xfrm>
        </p:spPr>
        <p:txBody>
          <a:bodyPr/>
          <a:lstStyle/>
          <a:p>
            <a:pPr eaLnBrk="1" hangingPunct="1"/>
            <a:r>
              <a:rPr lang="hr-HR" sz="2800" smtClean="0"/>
              <a:t>DISCUSSION: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836613"/>
            <a:ext cx="8286750" cy="5791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hr-HR" sz="2400" smtClean="0"/>
              <a:t>Haemophilus parainfluenzae is a rare causative agent of endocarditis and it   usually affects patients with predisposing heart disease, especially after  stomatological or other surgical    procedures within oral cavity.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r-HR" sz="2400" smtClean="0"/>
              <a:t>Acute course of disease, peripheral embolisations and positive hemoculture  after incubation period over 72 hours indicated HACEK group of microorganisms  as a possible agent.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28600"/>
            <a:ext cx="8054975" cy="6477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hr-HR" sz="2400" dirty="0" smtClean="0"/>
              <a:t>Large endocardial vegetations and common embolisations of large arteries characterize </a:t>
            </a:r>
            <a:r>
              <a:rPr lang="hr-HR" sz="2400" i="1" dirty="0" smtClean="0"/>
              <a:t>H.</a:t>
            </a:r>
            <a:r>
              <a:rPr lang="hr-HR" sz="2400" dirty="0" smtClean="0"/>
              <a:t> </a:t>
            </a:r>
            <a:r>
              <a:rPr lang="hr-HR" sz="2400" i="1" dirty="0" smtClean="0"/>
              <a:t>parainfluenzae</a:t>
            </a:r>
            <a:r>
              <a:rPr lang="hr-HR" sz="2400" dirty="0" smtClean="0"/>
              <a:t> endocarditis.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hr-HR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hr-HR" sz="2400" dirty="0" smtClean="0"/>
              <a:t>Surgery and heart valve replacement is often indicated.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hr-HR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hr-HR" sz="2400" dirty="0" smtClean="0"/>
              <a:t>In our patient, endocardial vegetation showed substantial size reduction and thereafter disappearance by the end of antimicrobial treatment.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hr-HR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hr-HR" sz="2400" dirty="0" smtClean="0"/>
              <a:t>This case report shows that Haemophilus parainfluenzae can cause infective endocarditis in a young immunocompetent person without heart or other predisposing diseases for 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397000"/>
          <a:ext cx="60960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hr-HR" dirty="0" smtClean="0"/>
                        <a:t>Causes of bacteremia potentially leading to endocarditis</a:t>
                      </a:r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hr-HR" dirty="0" smtClean="0"/>
                        <a:t>                                   GASTROINTESTINAL</a:t>
                      </a:r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Upper gastrointestinal endoscopy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8-12%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Sigmoidoscopy</a:t>
                      </a:r>
                      <a:r>
                        <a:rPr lang="hr-HR" baseline="0" dirty="0" smtClean="0"/>
                        <a:t> or colonoscopy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aseline="0" dirty="0" smtClean="0"/>
                        <a:t>0-9,5%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Barium enema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11%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Liver biopsy (percutaneous)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3-13%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hr-HR" dirty="0" smtClean="0"/>
                        <a:t>                                           UROLOGIC</a:t>
                      </a:r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Urethral dilatation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18-33%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Urethral Catheter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8%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Cystoscopy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0-17%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Transurethral prostatectomy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mtClean="0"/>
                        <a:t>12-46%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hr-HR" sz="2400" dirty="0" smtClean="0"/>
              <a:t>Causes of bacteremia that can lead to infective endocarditis: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Dental </a:t>
            </a:r>
            <a:r>
              <a:rPr lang="hr-HR" sz="2400" dirty="0" err="1" smtClean="0"/>
              <a:t>manipulations</a:t>
            </a:r>
            <a:r>
              <a:rPr lang="hr-HR" sz="2400" dirty="0" smtClean="0"/>
              <a:t> (extraction,periodontal surgery), oral </a:t>
            </a:r>
            <a:r>
              <a:rPr lang="hr-HR" sz="2400" dirty="0" err="1" smtClean="0"/>
              <a:t>irrigators</a:t>
            </a:r>
            <a:r>
              <a:rPr lang="hr-HR" sz="2400" dirty="0" smtClean="0"/>
              <a:t> (’’</a:t>
            </a:r>
            <a:r>
              <a:rPr lang="hr-HR" sz="2400" dirty="0" err="1" smtClean="0"/>
              <a:t>Waterpick</a:t>
            </a:r>
            <a:r>
              <a:rPr lang="hr-HR" sz="2400" dirty="0" smtClean="0"/>
              <a:t>’’)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Tonsillectomy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Urology procedures (urethral dilatation, </a:t>
            </a:r>
            <a:r>
              <a:rPr lang="hr-HR" sz="2400" dirty="0" err="1" smtClean="0"/>
              <a:t>cystoscopy</a:t>
            </a:r>
            <a:r>
              <a:rPr lang="hr-HR" sz="2400" dirty="0" smtClean="0"/>
              <a:t>, </a:t>
            </a:r>
            <a:r>
              <a:rPr lang="hr-HR" sz="2400" dirty="0" err="1" smtClean="0"/>
              <a:t>prostatectomy</a:t>
            </a:r>
            <a:r>
              <a:rPr lang="hr-HR" sz="2400" dirty="0" smtClean="0"/>
              <a:t>)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Pulmonary procedures (rigid bronchoscopy, intubation)</a:t>
            </a:r>
          </a:p>
          <a:p>
            <a:pPr>
              <a:buBlip>
                <a:blip r:embed="rId2"/>
              </a:buBlip>
            </a:pPr>
            <a:r>
              <a:rPr lang="hr-HR" sz="2400" dirty="0" smtClean="0"/>
              <a:t>Gastrointestinal (GI) procedures (upper GI endoscopy, sigmoidoscopy, colonscopy)</a:t>
            </a:r>
            <a:endParaRPr lang="hr-HR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905657"/>
              </p:ext>
            </p:extLst>
          </p:nvPr>
        </p:nvGraphicFramePr>
        <p:xfrm>
          <a:off x="381000" y="1143000"/>
          <a:ext cx="8458200" cy="534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40"/>
                <a:gridCol w="1691640"/>
                <a:gridCol w="1691640"/>
                <a:gridCol w="1691640"/>
                <a:gridCol w="1691640"/>
              </a:tblGrid>
              <a:tr h="389345">
                <a:tc gridSpan="5">
                  <a:txBody>
                    <a:bodyPr/>
                    <a:lstStyle/>
                    <a:p>
                      <a:r>
                        <a:rPr lang="hr-HR" dirty="0" smtClean="0"/>
                        <a:t>Microorganisms that cause infective endocarditis</a:t>
                      </a:r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672020"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Organism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Native</a:t>
                      </a:r>
                      <a:r>
                        <a:rPr lang="hr-HR" dirty="0" smtClean="0"/>
                        <a:t> </a:t>
                      </a:r>
                      <a:r>
                        <a:rPr lang="hr-HR" dirty="0" err="1" smtClean="0"/>
                        <a:t>valve</a:t>
                      </a:r>
                      <a:r>
                        <a:rPr lang="hr-HR" dirty="0" smtClean="0"/>
                        <a:t> %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IV drug </a:t>
                      </a:r>
                      <a:r>
                        <a:rPr lang="hr-HR" dirty="0" err="1" smtClean="0"/>
                        <a:t>abuse</a:t>
                      </a:r>
                      <a:r>
                        <a:rPr lang="hr-HR" baseline="0" dirty="0" smtClean="0"/>
                        <a:t> </a:t>
                      </a:r>
                      <a:r>
                        <a:rPr lang="hr-HR" dirty="0" smtClean="0"/>
                        <a:t>%</a:t>
                      </a:r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hr-HR" dirty="0" smtClean="0"/>
                        <a:t>         Prosthetic valve</a:t>
                      </a:r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89345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Early %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Late%</a:t>
                      </a:r>
                      <a:endParaRPr lang="hr-HR" dirty="0"/>
                    </a:p>
                  </a:txBody>
                  <a:tcPr/>
                </a:tc>
              </a:tr>
              <a:tr h="389345">
                <a:tc>
                  <a:txBody>
                    <a:bodyPr/>
                    <a:lstStyle/>
                    <a:p>
                      <a:r>
                        <a:rPr lang="hr-HR" dirty="0" smtClean="0"/>
                        <a:t>Strepococcus sp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60-80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&lt;10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35</a:t>
                      </a:r>
                      <a:endParaRPr lang="hr-HR" dirty="0"/>
                    </a:p>
                  </a:txBody>
                  <a:tcPr/>
                </a:tc>
              </a:tr>
              <a:tr h="389345">
                <a:tc>
                  <a:txBody>
                    <a:bodyPr/>
                    <a:lstStyle/>
                    <a:p>
                      <a:r>
                        <a:rPr lang="hr-HR" dirty="0" smtClean="0"/>
                        <a:t>S. viridans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30-40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25</a:t>
                      </a:r>
                      <a:endParaRPr lang="hr-HR" dirty="0"/>
                    </a:p>
                  </a:txBody>
                  <a:tcPr/>
                </a:tc>
              </a:tr>
              <a:tr h="389345">
                <a:tc>
                  <a:txBody>
                    <a:bodyPr/>
                    <a:lstStyle/>
                    <a:p>
                      <a:r>
                        <a:rPr lang="hr-HR" dirty="0" smtClean="0"/>
                        <a:t>S.bovis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&lt;5</a:t>
                      </a:r>
                      <a:endParaRPr lang="hr-HR" dirty="0"/>
                    </a:p>
                  </a:txBody>
                  <a:tcPr/>
                </a:tc>
              </a:tr>
              <a:tr h="389345">
                <a:tc>
                  <a:txBody>
                    <a:bodyPr/>
                    <a:lstStyle/>
                    <a:p>
                      <a:r>
                        <a:rPr lang="hr-HR" dirty="0" smtClean="0"/>
                        <a:t>other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&lt;5</a:t>
                      </a:r>
                      <a:endParaRPr lang="hr-HR" dirty="0"/>
                    </a:p>
                  </a:txBody>
                  <a:tcPr/>
                </a:tc>
              </a:tr>
              <a:tr h="389345">
                <a:tc>
                  <a:txBody>
                    <a:bodyPr/>
                    <a:lstStyle/>
                    <a:p>
                      <a:r>
                        <a:rPr lang="hr-HR" dirty="0" smtClean="0"/>
                        <a:t>Staphylococcus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20-35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30</a:t>
                      </a:r>
                      <a:endParaRPr lang="hr-HR" dirty="0"/>
                    </a:p>
                  </a:txBody>
                  <a:tcPr/>
                </a:tc>
              </a:tr>
              <a:tr h="389345">
                <a:tc>
                  <a:txBody>
                    <a:bodyPr/>
                    <a:lstStyle/>
                    <a:p>
                      <a:r>
                        <a:rPr lang="hr-HR" dirty="0" smtClean="0"/>
                        <a:t>Coagulasa poz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10-27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</a:t>
                      </a:r>
                      <a:endParaRPr lang="hr-HR" dirty="0"/>
                    </a:p>
                  </a:txBody>
                  <a:tcPr/>
                </a:tc>
              </a:tr>
              <a:tr h="389345">
                <a:tc>
                  <a:txBody>
                    <a:bodyPr/>
                    <a:lstStyle/>
                    <a:p>
                      <a:r>
                        <a:rPr lang="hr-HR" dirty="0" smtClean="0"/>
                        <a:t>Coagulasa neg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1-3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</a:t>
                      </a:r>
                      <a:endParaRPr lang="hr-HR" dirty="0"/>
                    </a:p>
                  </a:txBody>
                  <a:tcPr/>
                </a:tc>
              </a:tr>
              <a:tr h="389345">
                <a:tc>
                  <a:txBody>
                    <a:bodyPr/>
                    <a:lstStyle/>
                    <a:p>
                      <a:r>
                        <a:rPr lang="hr-HR" dirty="0" smtClean="0"/>
                        <a:t>Enterococcus 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5-18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&lt;5</a:t>
                      </a:r>
                      <a:endParaRPr lang="hr-HR" dirty="0"/>
                    </a:p>
                  </a:txBody>
                  <a:tcPr/>
                </a:tc>
              </a:tr>
              <a:tr h="389345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389345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3807</Words>
  <Application>Microsoft Office PowerPoint</Application>
  <PresentationFormat>On-screen Show (4:3)</PresentationFormat>
  <Paragraphs>562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CARDIOVASCULAR INFECTIONS</vt:lpstr>
      <vt:lpstr>INFECTIVE ENDOCARDITIS</vt:lpstr>
      <vt:lpstr>Pathogenesis and predisposing risk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Physical findings in infective endocarditis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Complications associated with infective endocarditis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INTRAVASCULAR CATHETER-RELATED INFECTIONS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MYOCARDITIS</vt:lpstr>
      <vt:lpstr>PowerPoint Presentation</vt:lpstr>
      <vt:lpstr>PowerPoint Presentation</vt:lpstr>
      <vt:lpstr>PERICARDITIS</vt:lpstr>
      <vt:lpstr>PowerPoint Presentation</vt:lpstr>
      <vt:lpstr>PowerPoint Presentation</vt:lpstr>
      <vt:lpstr>PowerPoint Presentation</vt:lpstr>
      <vt:lpstr>ENDOCARDITIS CAUSED BY HAEMOPHILUS PARAINFLUENZAE: FASTIDIOUS AGENT SERIOUS ILLNESS</vt:lpstr>
      <vt:lpstr>INTRODUCTION:</vt:lpstr>
      <vt:lpstr>AIM:</vt:lpstr>
      <vt:lpstr>CASE REPORT:</vt:lpstr>
      <vt:lpstr>PowerPoint Presentation</vt:lpstr>
      <vt:lpstr>PowerPoint Presentation</vt:lpstr>
      <vt:lpstr>PowerPoint Presentation</vt:lpstr>
      <vt:lpstr>DISCUSSION: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INFECTIONS</dc:title>
  <dc:creator>Nastava</dc:creator>
  <cp:lastModifiedBy>Nastava</cp:lastModifiedBy>
  <cp:revision>171</cp:revision>
  <dcterms:created xsi:type="dcterms:W3CDTF">2006-08-16T00:00:00Z</dcterms:created>
  <dcterms:modified xsi:type="dcterms:W3CDTF">2015-06-16T07:10:39Z</dcterms:modified>
</cp:coreProperties>
</file>