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95" r:id="rId2"/>
  </p:sldMasterIdLst>
  <p:handoutMasterIdLst>
    <p:handoutMasterId r:id="rId46"/>
  </p:handoutMasterIdLst>
  <p:sldIdLst>
    <p:sldId id="292" r:id="rId3"/>
    <p:sldId id="294" r:id="rId4"/>
    <p:sldId id="325" r:id="rId5"/>
    <p:sldId id="297" r:id="rId6"/>
    <p:sldId id="298" r:id="rId7"/>
    <p:sldId id="299" r:id="rId8"/>
    <p:sldId id="293" r:id="rId9"/>
    <p:sldId id="295" r:id="rId10"/>
    <p:sldId id="319" r:id="rId11"/>
    <p:sldId id="343" r:id="rId12"/>
    <p:sldId id="331" r:id="rId13"/>
    <p:sldId id="333" r:id="rId14"/>
    <p:sldId id="300" r:id="rId15"/>
    <p:sldId id="301" r:id="rId16"/>
    <p:sldId id="340" r:id="rId17"/>
    <p:sldId id="271" r:id="rId18"/>
    <p:sldId id="314" r:id="rId19"/>
    <p:sldId id="337" r:id="rId20"/>
    <p:sldId id="338" r:id="rId21"/>
    <p:sldId id="341" r:id="rId22"/>
    <p:sldId id="342" r:id="rId23"/>
    <p:sldId id="291" r:id="rId24"/>
    <p:sldId id="317" r:id="rId25"/>
    <p:sldId id="264" r:id="rId26"/>
    <p:sldId id="265" r:id="rId27"/>
    <p:sldId id="286" r:id="rId28"/>
    <p:sldId id="267" r:id="rId29"/>
    <p:sldId id="269" r:id="rId30"/>
    <p:sldId id="263" r:id="rId31"/>
    <p:sldId id="339" r:id="rId32"/>
    <p:sldId id="285" r:id="rId33"/>
    <p:sldId id="290" r:id="rId34"/>
    <p:sldId id="266" r:id="rId35"/>
    <p:sldId id="335" r:id="rId36"/>
    <p:sldId id="273" r:id="rId37"/>
    <p:sldId id="336" r:id="rId38"/>
    <p:sldId id="304" r:id="rId39"/>
    <p:sldId id="276" r:id="rId40"/>
    <p:sldId id="277" r:id="rId41"/>
    <p:sldId id="260" r:id="rId42"/>
    <p:sldId id="259" r:id="rId43"/>
    <p:sldId id="268" r:id="rId44"/>
    <p:sldId id="334" r:id="rId4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i Monk" initials="CM" lastIdx="1" clrIdx="0">
    <p:extLst>
      <p:ext uri="{19B8F6BF-5375-455C-9EA6-DF929625EA0E}">
        <p15:presenceInfo xmlns:p15="http://schemas.microsoft.com/office/powerpoint/2012/main" userId="S::Cathi.Monk@cobbk12.org::ad08d30f-fb84-4911-8d62-4767b01556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6" autoAdjust="0"/>
    <p:restoredTop sz="94660"/>
  </p:normalViewPr>
  <p:slideViewPr>
    <p:cSldViewPr>
      <p:cViewPr varScale="1">
        <p:scale>
          <a:sx n="67" d="100"/>
          <a:sy n="67" d="100"/>
        </p:scale>
        <p:origin x="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0T13:31:20.399" idx="1">
    <p:pos x="4416" y="-48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mailto:dani.hall@sourceatlanta.com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mailto:dani.hall@sourceatlanta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F3238A-FAF9-4395-B4EF-B8EEFFFA65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A6CE0B-468F-4AB1-866C-C3A322B98952}">
      <dgm:prSet/>
      <dgm:spPr/>
      <dgm:t>
        <a:bodyPr/>
        <a:lstStyle/>
        <a:p>
          <a:r>
            <a:rPr lang="en-US"/>
            <a:t>Christy Wright  President</a:t>
          </a:r>
        </a:p>
      </dgm:t>
    </dgm:pt>
    <dgm:pt modelId="{494A0BCF-A587-4185-92B8-7152A5DB496D}" type="parTrans" cxnId="{842CEFE6-663F-42C2-B714-DDA5E9C2FF22}">
      <dgm:prSet/>
      <dgm:spPr/>
      <dgm:t>
        <a:bodyPr/>
        <a:lstStyle/>
        <a:p>
          <a:endParaRPr lang="en-US"/>
        </a:p>
      </dgm:t>
    </dgm:pt>
    <dgm:pt modelId="{77CCF379-0098-48BC-B668-0736CF3AC970}" type="sibTrans" cxnId="{842CEFE6-663F-42C2-B714-DDA5E9C2FF22}">
      <dgm:prSet/>
      <dgm:spPr/>
      <dgm:t>
        <a:bodyPr/>
        <a:lstStyle/>
        <a:p>
          <a:endParaRPr lang="en-US"/>
        </a:p>
      </dgm:t>
    </dgm:pt>
    <dgm:pt modelId="{F7FB1E94-4EFC-4D40-9865-7762AC6BEB56}">
      <dgm:prSet/>
      <dgm:spPr/>
      <dgm:t>
        <a:bodyPr/>
        <a:lstStyle/>
        <a:p>
          <a:r>
            <a:rPr lang="en-US"/>
            <a:t>Tera-Lee Dodsworth</a:t>
          </a:r>
        </a:p>
      </dgm:t>
    </dgm:pt>
    <dgm:pt modelId="{17F159E5-3A29-4B36-86E3-2677212BA42C}" type="parTrans" cxnId="{717DCE35-5399-4CCD-A516-AE7C6546C5A7}">
      <dgm:prSet/>
      <dgm:spPr/>
      <dgm:t>
        <a:bodyPr/>
        <a:lstStyle/>
        <a:p>
          <a:endParaRPr lang="en-US"/>
        </a:p>
      </dgm:t>
    </dgm:pt>
    <dgm:pt modelId="{2389B3A8-9926-4D44-9CF2-825B85E659E3}" type="sibTrans" cxnId="{717DCE35-5399-4CCD-A516-AE7C6546C5A7}">
      <dgm:prSet/>
      <dgm:spPr/>
      <dgm:t>
        <a:bodyPr/>
        <a:lstStyle/>
        <a:p>
          <a:endParaRPr lang="en-US"/>
        </a:p>
      </dgm:t>
    </dgm:pt>
    <dgm:pt modelId="{4AA25FE4-B419-493D-8CBC-C05603C55A56}">
      <dgm:prSet/>
      <dgm:spPr/>
      <dgm:t>
        <a:bodyPr/>
        <a:lstStyle/>
        <a:p>
          <a:r>
            <a:rPr lang="en-US"/>
            <a:t>Cheryl Afshani</a:t>
          </a:r>
        </a:p>
      </dgm:t>
    </dgm:pt>
    <dgm:pt modelId="{ED8EEF73-1A02-41BE-A078-5C2CB1215D56}" type="parTrans" cxnId="{03899085-4A58-4A09-AE11-00864BB7F5A0}">
      <dgm:prSet/>
      <dgm:spPr/>
      <dgm:t>
        <a:bodyPr/>
        <a:lstStyle/>
        <a:p>
          <a:endParaRPr lang="en-US"/>
        </a:p>
      </dgm:t>
    </dgm:pt>
    <dgm:pt modelId="{0623978F-58D2-415B-AA06-0A6339100553}" type="sibTrans" cxnId="{03899085-4A58-4A09-AE11-00864BB7F5A0}">
      <dgm:prSet/>
      <dgm:spPr/>
      <dgm:t>
        <a:bodyPr/>
        <a:lstStyle/>
        <a:p>
          <a:endParaRPr lang="en-US"/>
        </a:p>
      </dgm:t>
    </dgm:pt>
    <dgm:pt modelId="{5A942DED-1284-4C4B-B7DD-DE8212EE321D}">
      <dgm:prSet/>
      <dgm:spPr/>
      <dgm:t>
        <a:bodyPr/>
        <a:lstStyle/>
        <a:p>
          <a:r>
            <a:rPr lang="en-US" dirty="0"/>
            <a:t>Jill Drake</a:t>
          </a:r>
        </a:p>
        <a:p>
          <a:r>
            <a:rPr lang="en-US" dirty="0"/>
            <a:t>Mandy Scales</a:t>
          </a:r>
        </a:p>
      </dgm:t>
    </dgm:pt>
    <dgm:pt modelId="{CC5311DB-9C49-4167-B063-B9952E6FBEB6}" type="parTrans" cxnId="{A3157574-367E-49D1-826B-1D202CC30ABB}">
      <dgm:prSet/>
      <dgm:spPr/>
      <dgm:t>
        <a:bodyPr/>
        <a:lstStyle/>
        <a:p>
          <a:endParaRPr lang="en-US"/>
        </a:p>
      </dgm:t>
    </dgm:pt>
    <dgm:pt modelId="{EEB34D63-2E62-48D9-8A01-B4C7EB7AE8E6}" type="sibTrans" cxnId="{A3157574-367E-49D1-826B-1D202CC30ABB}">
      <dgm:prSet/>
      <dgm:spPr/>
      <dgm:t>
        <a:bodyPr/>
        <a:lstStyle/>
        <a:p>
          <a:endParaRPr lang="en-US"/>
        </a:p>
      </dgm:t>
    </dgm:pt>
    <dgm:pt modelId="{4D74BEA5-E795-466F-8A73-0839516BBF3B}" type="pres">
      <dgm:prSet presAssocID="{AFF3238A-FAF9-4395-B4EF-B8EEFFFA657C}" presName="linear" presStyleCnt="0">
        <dgm:presLayoutVars>
          <dgm:animLvl val="lvl"/>
          <dgm:resizeHandles val="exact"/>
        </dgm:presLayoutVars>
      </dgm:prSet>
      <dgm:spPr/>
    </dgm:pt>
    <dgm:pt modelId="{B2DE81DB-6FBC-4B69-ABDC-36DF1DCE7802}" type="pres">
      <dgm:prSet presAssocID="{A0A6CE0B-468F-4AB1-866C-C3A322B9895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B953528-D494-4AE3-B42D-147E471F9CCA}" type="pres">
      <dgm:prSet presAssocID="{77CCF379-0098-48BC-B668-0736CF3AC970}" presName="spacer" presStyleCnt="0"/>
      <dgm:spPr/>
    </dgm:pt>
    <dgm:pt modelId="{979C2641-1E54-4A5C-8B6C-C9B945F711B8}" type="pres">
      <dgm:prSet presAssocID="{F7FB1E94-4EFC-4D40-9865-7762AC6BEB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124143-CD9F-40ED-92B7-7D2A06B59162}" type="pres">
      <dgm:prSet presAssocID="{2389B3A8-9926-4D44-9CF2-825B85E659E3}" presName="spacer" presStyleCnt="0"/>
      <dgm:spPr/>
    </dgm:pt>
    <dgm:pt modelId="{AEDF4EBE-0691-4B71-A1B7-C0FA93E8CD79}" type="pres">
      <dgm:prSet presAssocID="{4AA25FE4-B419-493D-8CBC-C05603C55A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D2545D-177E-4307-A99F-7CB3227B2080}" type="pres">
      <dgm:prSet presAssocID="{0623978F-58D2-415B-AA06-0A6339100553}" presName="spacer" presStyleCnt="0"/>
      <dgm:spPr/>
    </dgm:pt>
    <dgm:pt modelId="{82C92716-26E4-43DD-B78B-F093253D2309}" type="pres">
      <dgm:prSet presAssocID="{5A942DED-1284-4C4B-B7DD-DE8212EE321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BB54412-FFC5-46AD-9FB3-1E4739D464C7}" type="presOf" srcId="{AFF3238A-FAF9-4395-B4EF-B8EEFFFA657C}" destId="{4D74BEA5-E795-466F-8A73-0839516BBF3B}" srcOrd="0" destOrd="0" presId="urn:microsoft.com/office/officeart/2005/8/layout/vList2"/>
    <dgm:cxn modelId="{0A2EFB31-1399-4FED-B95E-7201C46073F7}" type="presOf" srcId="{5A942DED-1284-4C4B-B7DD-DE8212EE321D}" destId="{82C92716-26E4-43DD-B78B-F093253D2309}" srcOrd="0" destOrd="0" presId="urn:microsoft.com/office/officeart/2005/8/layout/vList2"/>
    <dgm:cxn modelId="{717DCE35-5399-4CCD-A516-AE7C6546C5A7}" srcId="{AFF3238A-FAF9-4395-B4EF-B8EEFFFA657C}" destId="{F7FB1E94-4EFC-4D40-9865-7762AC6BEB56}" srcOrd="1" destOrd="0" parTransId="{17F159E5-3A29-4B36-86E3-2677212BA42C}" sibTransId="{2389B3A8-9926-4D44-9CF2-825B85E659E3}"/>
    <dgm:cxn modelId="{A3157574-367E-49D1-826B-1D202CC30ABB}" srcId="{AFF3238A-FAF9-4395-B4EF-B8EEFFFA657C}" destId="{5A942DED-1284-4C4B-B7DD-DE8212EE321D}" srcOrd="3" destOrd="0" parTransId="{CC5311DB-9C49-4167-B063-B9952E6FBEB6}" sibTransId="{EEB34D63-2E62-48D9-8A01-B4C7EB7AE8E6}"/>
    <dgm:cxn modelId="{03899085-4A58-4A09-AE11-00864BB7F5A0}" srcId="{AFF3238A-FAF9-4395-B4EF-B8EEFFFA657C}" destId="{4AA25FE4-B419-493D-8CBC-C05603C55A56}" srcOrd="2" destOrd="0" parTransId="{ED8EEF73-1A02-41BE-A078-5C2CB1215D56}" sibTransId="{0623978F-58D2-415B-AA06-0A6339100553}"/>
    <dgm:cxn modelId="{1B6DFCA8-4F74-4950-B0D5-1E8E48D2A967}" type="presOf" srcId="{A0A6CE0B-468F-4AB1-866C-C3A322B98952}" destId="{B2DE81DB-6FBC-4B69-ABDC-36DF1DCE7802}" srcOrd="0" destOrd="0" presId="urn:microsoft.com/office/officeart/2005/8/layout/vList2"/>
    <dgm:cxn modelId="{BE7212B4-856F-454B-8B04-BBF8B8801DF7}" type="presOf" srcId="{4AA25FE4-B419-493D-8CBC-C05603C55A56}" destId="{AEDF4EBE-0691-4B71-A1B7-C0FA93E8CD79}" srcOrd="0" destOrd="0" presId="urn:microsoft.com/office/officeart/2005/8/layout/vList2"/>
    <dgm:cxn modelId="{842CEFE6-663F-42C2-B714-DDA5E9C2FF22}" srcId="{AFF3238A-FAF9-4395-B4EF-B8EEFFFA657C}" destId="{A0A6CE0B-468F-4AB1-866C-C3A322B98952}" srcOrd="0" destOrd="0" parTransId="{494A0BCF-A587-4185-92B8-7152A5DB496D}" sibTransId="{77CCF379-0098-48BC-B668-0736CF3AC970}"/>
    <dgm:cxn modelId="{82CABFF5-3107-4019-8C85-8179144BEC46}" type="presOf" srcId="{F7FB1E94-4EFC-4D40-9865-7762AC6BEB56}" destId="{979C2641-1E54-4A5C-8B6C-C9B945F711B8}" srcOrd="0" destOrd="0" presId="urn:microsoft.com/office/officeart/2005/8/layout/vList2"/>
    <dgm:cxn modelId="{038FB115-CF01-45FC-A27A-7D9DDE81A616}" type="presParOf" srcId="{4D74BEA5-E795-466F-8A73-0839516BBF3B}" destId="{B2DE81DB-6FBC-4B69-ABDC-36DF1DCE7802}" srcOrd="0" destOrd="0" presId="urn:microsoft.com/office/officeart/2005/8/layout/vList2"/>
    <dgm:cxn modelId="{36E2B8D3-E317-4688-B692-187192B09417}" type="presParOf" srcId="{4D74BEA5-E795-466F-8A73-0839516BBF3B}" destId="{6B953528-D494-4AE3-B42D-147E471F9CCA}" srcOrd="1" destOrd="0" presId="urn:microsoft.com/office/officeart/2005/8/layout/vList2"/>
    <dgm:cxn modelId="{AEF4EEAA-2DD6-4930-A8A7-51EC38CED85F}" type="presParOf" srcId="{4D74BEA5-E795-466F-8A73-0839516BBF3B}" destId="{979C2641-1E54-4A5C-8B6C-C9B945F711B8}" srcOrd="2" destOrd="0" presId="urn:microsoft.com/office/officeart/2005/8/layout/vList2"/>
    <dgm:cxn modelId="{26B33014-4442-4D04-AD48-C1EC08DAEAE0}" type="presParOf" srcId="{4D74BEA5-E795-466F-8A73-0839516BBF3B}" destId="{66124143-CD9F-40ED-92B7-7D2A06B59162}" srcOrd="3" destOrd="0" presId="urn:microsoft.com/office/officeart/2005/8/layout/vList2"/>
    <dgm:cxn modelId="{E9AC9347-63CA-4C70-A055-0C982DEF3589}" type="presParOf" srcId="{4D74BEA5-E795-466F-8A73-0839516BBF3B}" destId="{AEDF4EBE-0691-4B71-A1B7-C0FA93E8CD79}" srcOrd="4" destOrd="0" presId="urn:microsoft.com/office/officeart/2005/8/layout/vList2"/>
    <dgm:cxn modelId="{94B013E1-5E55-4788-944A-8F828090F772}" type="presParOf" srcId="{4D74BEA5-E795-466F-8A73-0839516BBF3B}" destId="{7ED2545D-177E-4307-A99F-7CB3227B2080}" srcOrd="5" destOrd="0" presId="urn:microsoft.com/office/officeart/2005/8/layout/vList2"/>
    <dgm:cxn modelId="{84F16376-072B-4D67-B47C-B252B4B90E47}" type="presParOf" srcId="{4D74BEA5-E795-466F-8A73-0839516BBF3B}" destId="{82C92716-26E4-43DD-B78B-F093253D230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43993-65B3-4191-96F7-6548BD7E8F9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546CA7-D8D2-4E6D-94D9-72E2913460F7}">
      <dgm:prSet/>
      <dgm:spPr/>
      <dgm:t>
        <a:bodyPr/>
        <a:lstStyle/>
        <a:p>
          <a:r>
            <a:rPr lang="en-US"/>
            <a:t>Support</a:t>
          </a:r>
        </a:p>
      </dgm:t>
    </dgm:pt>
    <dgm:pt modelId="{C24FA915-92E4-49EF-A6D0-DB87F188367F}" type="parTrans" cxnId="{8E186D3A-8A4C-46F4-B5E2-4AA98F387D69}">
      <dgm:prSet/>
      <dgm:spPr/>
      <dgm:t>
        <a:bodyPr/>
        <a:lstStyle/>
        <a:p>
          <a:endParaRPr lang="en-US"/>
        </a:p>
      </dgm:t>
    </dgm:pt>
    <dgm:pt modelId="{E5880400-FC82-4467-A9CE-11101653CE7A}" type="sibTrans" cxnId="{8E186D3A-8A4C-46F4-B5E2-4AA98F387D69}">
      <dgm:prSet/>
      <dgm:spPr/>
      <dgm:t>
        <a:bodyPr/>
        <a:lstStyle/>
        <a:p>
          <a:endParaRPr lang="en-US"/>
        </a:p>
      </dgm:t>
    </dgm:pt>
    <dgm:pt modelId="{4BAB0768-9DC0-4346-80DF-8D65A9109FB5}">
      <dgm:prSet/>
      <dgm:spPr/>
      <dgm:t>
        <a:bodyPr/>
        <a:lstStyle/>
        <a:p>
          <a:r>
            <a:rPr lang="en-US"/>
            <a:t>Support Development of Strong Winning Program</a:t>
          </a:r>
        </a:p>
      </dgm:t>
    </dgm:pt>
    <dgm:pt modelId="{C17D172D-E496-4D5A-BEAE-B8E43EEABE55}" type="parTrans" cxnId="{BC6CD8D6-A34F-413C-A9B7-DC7566CE1B92}">
      <dgm:prSet/>
      <dgm:spPr/>
      <dgm:t>
        <a:bodyPr/>
        <a:lstStyle/>
        <a:p>
          <a:endParaRPr lang="en-US"/>
        </a:p>
      </dgm:t>
    </dgm:pt>
    <dgm:pt modelId="{CF85A5E4-E828-4073-BA8D-CB7DE474E56F}" type="sibTrans" cxnId="{BC6CD8D6-A34F-413C-A9B7-DC7566CE1B92}">
      <dgm:prSet/>
      <dgm:spPr/>
      <dgm:t>
        <a:bodyPr/>
        <a:lstStyle/>
        <a:p>
          <a:endParaRPr lang="en-US"/>
        </a:p>
      </dgm:t>
    </dgm:pt>
    <dgm:pt modelId="{2FCF6D8B-47DB-4E25-B30E-099B5236E5ED}">
      <dgm:prSet/>
      <dgm:spPr/>
      <dgm:t>
        <a:bodyPr/>
        <a:lstStyle/>
        <a:p>
          <a:r>
            <a:rPr lang="en-US"/>
            <a:t>Continue</a:t>
          </a:r>
        </a:p>
      </dgm:t>
    </dgm:pt>
    <dgm:pt modelId="{F61A4E3F-F481-48B7-AB26-6E79076A5C77}" type="parTrans" cxnId="{02BCF59F-18E2-410A-B6E7-494049039E42}">
      <dgm:prSet/>
      <dgm:spPr/>
      <dgm:t>
        <a:bodyPr/>
        <a:lstStyle/>
        <a:p>
          <a:endParaRPr lang="en-US"/>
        </a:p>
      </dgm:t>
    </dgm:pt>
    <dgm:pt modelId="{BED313A7-D864-4752-8CC5-C9BCF9E3BD1B}" type="sibTrans" cxnId="{02BCF59F-18E2-410A-B6E7-494049039E42}">
      <dgm:prSet/>
      <dgm:spPr/>
      <dgm:t>
        <a:bodyPr/>
        <a:lstStyle/>
        <a:p>
          <a:endParaRPr lang="en-US"/>
        </a:p>
      </dgm:t>
    </dgm:pt>
    <dgm:pt modelId="{FAF8FB63-DC30-47BB-982E-73871C750858}">
      <dgm:prSet/>
      <dgm:spPr/>
      <dgm:t>
        <a:bodyPr/>
        <a:lstStyle/>
        <a:p>
          <a:r>
            <a:rPr lang="en-US"/>
            <a:t>Continue Strong Booster Club Communication</a:t>
          </a:r>
        </a:p>
      </dgm:t>
    </dgm:pt>
    <dgm:pt modelId="{ECF3D381-94BA-4044-AED5-DF839EA54F9A}" type="parTrans" cxnId="{8421C0BF-8343-40A1-A006-AB1B978E1A35}">
      <dgm:prSet/>
      <dgm:spPr/>
      <dgm:t>
        <a:bodyPr/>
        <a:lstStyle/>
        <a:p>
          <a:endParaRPr lang="en-US"/>
        </a:p>
      </dgm:t>
    </dgm:pt>
    <dgm:pt modelId="{1B1212A6-4A05-4984-90FC-4D43CBD4075E}" type="sibTrans" cxnId="{8421C0BF-8343-40A1-A006-AB1B978E1A35}">
      <dgm:prSet/>
      <dgm:spPr/>
      <dgm:t>
        <a:bodyPr/>
        <a:lstStyle/>
        <a:p>
          <a:endParaRPr lang="en-US"/>
        </a:p>
      </dgm:t>
    </dgm:pt>
    <dgm:pt modelId="{371C3F43-A268-47F3-A97F-D411E5900290}">
      <dgm:prSet/>
      <dgm:spPr/>
      <dgm:t>
        <a:bodyPr/>
        <a:lstStyle/>
        <a:p>
          <a:r>
            <a:rPr lang="en-US"/>
            <a:t>Increase</a:t>
          </a:r>
        </a:p>
      </dgm:t>
    </dgm:pt>
    <dgm:pt modelId="{310AEACD-D788-4F3F-B2CF-A1D554835727}" type="parTrans" cxnId="{6EAB423D-2A66-4E04-8C6C-C223F875DF04}">
      <dgm:prSet/>
      <dgm:spPr/>
      <dgm:t>
        <a:bodyPr/>
        <a:lstStyle/>
        <a:p>
          <a:endParaRPr lang="en-US"/>
        </a:p>
      </dgm:t>
    </dgm:pt>
    <dgm:pt modelId="{607749A6-487D-44BC-B025-8C4A2AB98890}" type="sibTrans" cxnId="{6EAB423D-2A66-4E04-8C6C-C223F875DF04}">
      <dgm:prSet/>
      <dgm:spPr/>
      <dgm:t>
        <a:bodyPr/>
        <a:lstStyle/>
        <a:p>
          <a:endParaRPr lang="en-US"/>
        </a:p>
      </dgm:t>
    </dgm:pt>
    <dgm:pt modelId="{24D9E533-7C3A-47FF-8341-F34C862E9B83}">
      <dgm:prSet/>
      <dgm:spPr/>
      <dgm:t>
        <a:bodyPr/>
        <a:lstStyle/>
        <a:p>
          <a:r>
            <a:rPr lang="en-US"/>
            <a:t>Increase Family Participation</a:t>
          </a:r>
        </a:p>
      </dgm:t>
    </dgm:pt>
    <dgm:pt modelId="{423B255F-9BED-49A7-880F-0F30CE30CD15}" type="parTrans" cxnId="{66F1962E-464A-4E6F-871B-0EC471C8F346}">
      <dgm:prSet/>
      <dgm:spPr/>
      <dgm:t>
        <a:bodyPr/>
        <a:lstStyle/>
        <a:p>
          <a:endParaRPr lang="en-US"/>
        </a:p>
      </dgm:t>
    </dgm:pt>
    <dgm:pt modelId="{07867E06-69E8-4337-B972-3E9B5ACCDA9E}" type="sibTrans" cxnId="{66F1962E-464A-4E6F-871B-0EC471C8F346}">
      <dgm:prSet/>
      <dgm:spPr/>
      <dgm:t>
        <a:bodyPr/>
        <a:lstStyle/>
        <a:p>
          <a:endParaRPr lang="en-US"/>
        </a:p>
      </dgm:t>
    </dgm:pt>
    <dgm:pt modelId="{6974965E-571A-41AC-9183-731E9A34E48B}">
      <dgm:prSet/>
      <dgm:spPr/>
      <dgm:t>
        <a:bodyPr/>
        <a:lstStyle/>
        <a:p>
          <a:r>
            <a:rPr lang="en-US"/>
            <a:t>Repair / Maintain</a:t>
          </a:r>
        </a:p>
      </dgm:t>
    </dgm:pt>
    <dgm:pt modelId="{BE845BC6-617E-4A7B-87EE-134E1B0687CB}" type="parTrans" cxnId="{0D0D4744-2F7E-4220-B1A5-AC2D71165910}">
      <dgm:prSet/>
      <dgm:spPr/>
      <dgm:t>
        <a:bodyPr/>
        <a:lstStyle/>
        <a:p>
          <a:endParaRPr lang="en-US"/>
        </a:p>
      </dgm:t>
    </dgm:pt>
    <dgm:pt modelId="{D2043E37-9B2E-4D1E-8559-454E18409957}" type="sibTrans" cxnId="{0D0D4744-2F7E-4220-B1A5-AC2D71165910}">
      <dgm:prSet/>
      <dgm:spPr/>
      <dgm:t>
        <a:bodyPr/>
        <a:lstStyle/>
        <a:p>
          <a:endParaRPr lang="en-US"/>
        </a:p>
      </dgm:t>
    </dgm:pt>
    <dgm:pt modelId="{388652E8-DBA0-4C82-81E4-E85B60E586A5}">
      <dgm:prSet/>
      <dgm:spPr/>
      <dgm:t>
        <a:bodyPr/>
        <a:lstStyle/>
        <a:p>
          <a:r>
            <a:rPr lang="en-US"/>
            <a:t>Repair / Maintain of Pope Trail</a:t>
          </a:r>
        </a:p>
      </dgm:t>
    </dgm:pt>
    <dgm:pt modelId="{42DED6D8-7DCF-4E7E-8EEA-A0104115C8DD}" type="parTrans" cxnId="{B26E3077-08E0-4674-AF45-FDDBCB5F5F4E}">
      <dgm:prSet/>
      <dgm:spPr/>
      <dgm:t>
        <a:bodyPr/>
        <a:lstStyle/>
        <a:p>
          <a:endParaRPr lang="en-US"/>
        </a:p>
      </dgm:t>
    </dgm:pt>
    <dgm:pt modelId="{415C7FF2-1640-446F-9919-CA5C45BA1EAE}" type="sibTrans" cxnId="{B26E3077-08E0-4674-AF45-FDDBCB5F5F4E}">
      <dgm:prSet/>
      <dgm:spPr/>
      <dgm:t>
        <a:bodyPr/>
        <a:lstStyle/>
        <a:p>
          <a:endParaRPr lang="en-US"/>
        </a:p>
      </dgm:t>
    </dgm:pt>
    <dgm:pt modelId="{B2D80A6E-5E2F-48FC-9CC2-8DDE1498ECB1}" type="pres">
      <dgm:prSet presAssocID="{05243993-65B3-4191-96F7-6548BD7E8F90}" presName="Name0" presStyleCnt="0">
        <dgm:presLayoutVars>
          <dgm:dir/>
          <dgm:animLvl val="lvl"/>
          <dgm:resizeHandles val="exact"/>
        </dgm:presLayoutVars>
      </dgm:prSet>
      <dgm:spPr/>
    </dgm:pt>
    <dgm:pt modelId="{3E382BF7-56BB-4E4C-B9D9-D09DE5133F54}" type="pres">
      <dgm:prSet presAssocID="{D9546CA7-D8D2-4E6D-94D9-72E2913460F7}" presName="linNode" presStyleCnt="0"/>
      <dgm:spPr/>
    </dgm:pt>
    <dgm:pt modelId="{0F7B8EFD-2A76-411C-A5D0-1BF6D278B05F}" type="pres">
      <dgm:prSet presAssocID="{D9546CA7-D8D2-4E6D-94D9-72E2913460F7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02EA7956-9F15-4508-B3E0-0EC82B25403F}" type="pres">
      <dgm:prSet presAssocID="{D9546CA7-D8D2-4E6D-94D9-72E2913460F7}" presName="descendantText" presStyleLbl="alignAccFollowNode1" presStyleIdx="0" presStyleCnt="4">
        <dgm:presLayoutVars>
          <dgm:bulletEnabled/>
        </dgm:presLayoutVars>
      </dgm:prSet>
      <dgm:spPr/>
    </dgm:pt>
    <dgm:pt modelId="{A83CAE49-95D4-42B5-B9A9-A08E0EBDF001}" type="pres">
      <dgm:prSet presAssocID="{E5880400-FC82-4467-A9CE-11101653CE7A}" presName="sp" presStyleCnt="0"/>
      <dgm:spPr/>
    </dgm:pt>
    <dgm:pt modelId="{369A22E4-E1E9-4D46-A898-21BBC0869EE4}" type="pres">
      <dgm:prSet presAssocID="{2FCF6D8B-47DB-4E25-B30E-099B5236E5ED}" presName="linNode" presStyleCnt="0"/>
      <dgm:spPr/>
    </dgm:pt>
    <dgm:pt modelId="{740D72E2-B5AE-481F-B304-F59A587855FD}" type="pres">
      <dgm:prSet presAssocID="{2FCF6D8B-47DB-4E25-B30E-099B5236E5ED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BAC441AA-B3F5-4929-83C0-3EB1E2D879CF}" type="pres">
      <dgm:prSet presAssocID="{2FCF6D8B-47DB-4E25-B30E-099B5236E5ED}" presName="descendantText" presStyleLbl="alignAccFollowNode1" presStyleIdx="1" presStyleCnt="4">
        <dgm:presLayoutVars>
          <dgm:bulletEnabled/>
        </dgm:presLayoutVars>
      </dgm:prSet>
      <dgm:spPr/>
    </dgm:pt>
    <dgm:pt modelId="{EBC54E40-0250-4712-BD46-50F1DE44E446}" type="pres">
      <dgm:prSet presAssocID="{BED313A7-D864-4752-8CC5-C9BCF9E3BD1B}" presName="sp" presStyleCnt="0"/>
      <dgm:spPr/>
    </dgm:pt>
    <dgm:pt modelId="{F5B9A8A9-1D2D-45F6-AC30-63E1285B6946}" type="pres">
      <dgm:prSet presAssocID="{371C3F43-A268-47F3-A97F-D411E5900290}" presName="linNode" presStyleCnt="0"/>
      <dgm:spPr/>
    </dgm:pt>
    <dgm:pt modelId="{592C18CD-C108-4D1F-9A29-DF8B10EB3548}" type="pres">
      <dgm:prSet presAssocID="{371C3F43-A268-47F3-A97F-D411E5900290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15218FEE-298E-4139-A369-D9DF134F6BF8}" type="pres">
      <dgm:prSet presAssocID="{371C3F43-A268-47F3-A97F-D411E5900290}" presName="descendantText" presStyleLbl="alignAccFollowNode1" presStyleIdx="2" presStyleCnt="4">
        <dgm:presLayoutVars>
          <dgm:bulletEnabled/>
        </dgm:presLayoutVars>
      </dgm:prSet>
      <dgm:spPr/>
    </dgm:pt>
    <dgm:pt modelId="{CE78B7C2-E3D6-4FFF-A6D8-0DDF65A8E33E}" type="pres">
      <dgm:prSet presAssocID="{607749A6-487D-44BC-B025-8C4A2AB98890}" presName="sp" presStyleCnt="0"/>
      <dgm:spPr/>
    </dgm:pt>
    <dgm:pt modelId="{4415F465-93AE-440A-84E0-E2534E566A7D}" type="pres">
      <dgm:prSet presAssocID="{6974965E-571A-41AC-9183-731E9A34E48B}" presName="linNode" presStyleCnt="0"/>
      <dgm:spPr/>
    </dgm:pt>
    <dgm:pt modelId="{78B55A55-8A93-44EE-BDEE-F4539733F559}" type="pres">
      <dgm:prSet presAssocID="{6974965E-571A-41AC-9183-731E9A34E48B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736C98A0-5827-4640-B8E9-4CA75595708E}" type="pres">
      <dgm:prSet presAssocID="{6974965E-571A-41AC-9183-731E9A34E48B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CDFFFF0D-2ABA-4A8B-939F-90E0279B083C}" type="presOf" srcId="{2FCF6D8B-47DB-4E25-B30E-099B5236E5ED}" destId="{740D72E2-B5AE-481F-B304-F59A587855FD}" srcOrd="0" destOrd="0" presId="urn:microsoft.com/office/officeart/2016/7/layout/VerticalSolidActionList"/>
    <dgm:cxn modelId="{0E02A822-A804-4F14-99CA-629472379B10}" type="presOf" srcId="{388652E8-DBA0-4C82-81E4-E85B60E586A5}" destId="{736C98A0-5827-4640-B8E9-4CA75595708E}" srcOrd="0" destOrd="0" presId="urn:microsoft.com/office/officeart/2016/7/layout/VerticalSolidActionList"/>
    <dgm:cxn modelId="{60D51228-4375-4F11-9D2A-A0548E715A65}" type="presOf" srcId="{4BAB0768-9DC0-4346-80DF-8D65A9109FB5}" destId="{02EA7956-9F15-4508-B3E0-0EC82B25403F}" srcOrd="0" destOrd="0" presId="urn:microsoft.com/office/officeart/2016/7/layout/VerticalSolidActionList"/>
    <dgm:cxn modelId="{66F1962E-464A-4E6F-871B-0EC471C8F346}" srcId="{371C3F43-A268-47F3-A97F-D411E5900290}" destId="{24D9E533-7C3A-47FF-8341-F34C862E9B83}" srcOrd="0" destOrd="0" parTransId="{423B255F-9BED-49A7-880F-0F30CE30CD15}" sibTransId="{07867E06-69E8-4337-B972-3E9B5ACCDA9E}"/>
    <dgm:cxn modelId="{20FBAC39-B731-47DF-B43F-61B5769C7D40}" type="presOf" srcId="{371C3F43-A268-47F3-A97F-D411E5900290}" destId="{592C18CD-C108-4D1F-9A29-DF8B10EB3548}" srcOrd="0" destOrd="0" presId="urn:microsoft.com/office/officeart/2016/7/layout/VerticalSolidActionList"/>
    <dgm:cxn modelId="{8E186D3A-8A4C-46F4-B5E2-4AA98F387D69}" srcId="{05243993-65B3-4191-96F7-6548BD7E8F90}" destId="{D9546CA7-D8D2-4E6D-94D9-72E2913460F7}" srcOrd="0" destOrd="0" parTransId="{C24FA915-92E4-49EF-A6D0-DB87F188367F}" sibTransId="{E5880400-FC82-4467-A9CE-11101653CE7A}"/>
    <dgm:cxn modelId="{6EAB423D-2A66-4E04-8C6C-C223F875DF04}" srcId="{05243993-65B3-4191-96F7-6548BD7E8F90}" destId="{371C3F43-A268-47F3-A97F-D411E5900290}" srcOrd="2" destOrd="0" parTransId="{310AEACD-D788-4F3F-B2CF-A1D554835727}" sibTransId="{607749A6-487D-44BC-B025-8C4A2AB98890}"/>
    <dgm:cxn modelId="{9162CE5B-C9B8-4EE0-9349-735BAF50386F}" type="presOf" srcId="{6974965E-571A-41AC-9183-731E9A34E48B}" destId="{78B55A55-8A93-44EE-BDEE-F4539733F559}" srcOrd="0" destOrd="0" presId="urn:microsoft.com/office/officeart/2016/7/layout/VerticalSolidActionList"/>
    <dgm:cxn modelId="{0D0D4744-2F7E-4220-B1A5-AC2D71165910}" srcId="{05243993-65B3-4191-96F7-6548BD7E8F90}" destId="{6974965E-571A-41AC-9183-731E9A34E48B}" srcOrd="3" destOrd="0" parTransId="{BE845BC6-617E-4A7B-87EE-134E1B0687CB}" sibTransId="{D2043E37-9B2E-4D1E-8559-454E18409957}"/>
    <dgm:cxn modelId="{EC8F2D4F-1B11-4CCC-908E-808F2C8189BA}" type="presOf" srcId="{05243993-65B3-4191-96F7-6548BD7E8F90}" destId="{B2D80A6E-5E2F-48FC-9CC2-8DDE1498ECB1}" srcOrd="0" destOrd="0" presId="urn:microsoft.com/office/officeart/2016/7/layout/VerticalSolidActionList"/>
    <dgm:cxn modelId="{B26E3077-08E0-4674-AF45-FDDBCB5F5F4E}" srcId="{6974965E-571A-41AC-9183-731E9A34E48B}" destId="{388652E8-DBA0-4C82-81E4-E85B60E586A5}" srcOrd="0" destOrd="0" parTransId="{42DED6D8-7DCF-4E7E-8EEA-A0104115C8DD}" sibTransId="{415C7FF2-1640-446F-9919-CA5C45BA1EAE}"/>
    <dgm:cxn modelId="{A596588D-0898-46E1-A874-2578467ACF6B}" type="presOf" srcId="{D9546CA7-D8D2-4E6D-94D9-72E2913460F7}" destId="{0F7B8EFD-2A76-411C-A5D0-1BF6D278B05F}" srcOrd="0" destOrd="0" presId="urn:microsoft.com/office/officeart/2016/7/layout/VerticalSolidActionList"/>
    <dgm:cxn modelId="{C820B88F-D5D3-422C-B226-F83CDE02D6E4}" type="presOf" srcId="{24D9E533-7C3A-47FF-8341-F34C862E9B83}" destId="{15218FEE-298E-4139-A369-D9DF134F6BF8}" srcOrd="0" destOrd="0" presId="urn:microsoft.com/office/officeart/2016/7/layout/VerticalSolidActionList"/>
    <dgm:cxn modelId="{02BCF59F-18E2-410A-B6E7-494049039E42}" srcId="{05243993-65B3-4191-96F7-6548BD7E8F90}" destId="{2FCF6D8B-47DB-4E25-B30E-099B5236E5ED}" srcOrd="1" destOrd="0" parTransId="{F61A4E3F-F481-48B7-AB26-6E79076A5C77}" sibTransId="{BED313A7-D864-4752-8CC5-C9BCF9E3BD1B}"/>
    <dgm:cxn modelId="{8421C0BF-8343-40A1-A006-AB1B978E1A35}" srcId="{2FCF6D8B-47DB-4E25-B30E-099B5236E5ED}" destId="{FAF8FB63-DC30-47BB-982E-73871C750858}" srcOrd="0" destOrd="0" parTransId="{ECF3D381-94BA-4044-AED5-DF839EA54F9A}" sibTransId="{1B1212A6-4A05-4984-90FC-4D43CBD4075E}"/>
    <dgm:cxn modelId="{56774ACC-4201-4B3E-8F2C-FD2E52D82EC7}" type="presOf" srcId="{FAF8FB63-DC30-47BB-982E-73871C750858}" destId="{BAC441AA-B3F5-4929-83C0-3EB1E2D879CF}" srcOrd="0" destOrd="0" presId="urn:microsoft.com/office/officeart/2016/7/layout/VerticalSolidActionList"/>
    <dgm:cxn modelId="{BC6CD8D6-A34F-413C-A9B7-DC7566CE1B92}" srcId="{D9546CA7-D8D2-4E6D-94D9-72E2913460F7}" destId="{4BAB0768-9DC0-4346-80DF-8D65A9109FB5}" srcOrd="0" destOrd="0" parTransId="{C17D172D-E496-4D5A-BEAE-B8E43EEABE55}" sibTransId="{CF85A5E4-E828-4073-BA8D-CB7DE474E56F}"/>
    <dgm:cxn modelId="{C33EA1C7-4F4B-4334-8660-72EC6A440EC4}" type="presParOf" srcId="{B2D80A6E-5E2F-48FC-9CC2-8DDE1498ECB1}" destId="{3E382BF7-56BB-4E4C-B9D9-D09DE5133F54}" srcOrd="0" destOrd="0" presId="urn:microsoft.com/office/officeart/2016/7/layout/VerticalSolidActionList"/>
    <dgm:cxn modelId="{10E9F4BE-B803-4E38-9936-30DDF3733272}" type="presParOf" srcId="{3E382BF7-56BB-4E4C-B9D9-D09DE5133F54}" destId="{0F7B8EFD-2A76-411C-A5D0-1BF6D278B05F}" srcOrd="0" destOrd="0" presId="urn:microsoft.com/office/officeart/2016/7/layout/VerticalSolidActionList"/>
    <dgm:cxn modelId="{6A060673-140F-45C3-9781-1779A9589651}" type="presParOf" srcId="{3E382BF7-56BB-4E4C-B9D9-D09DE5133F54}" destId="{02EA7956-9F15-4508-B3E0-0EC82B25403F}" srcOrd="1" destOrd="0" presId="urn:microsoft.com/office/officeart/2016/7/layout/VerticalSolidActionList"/>
    <dgm:cxn modelId="{395BD580-8D9E-4A34-A0DA-72ED79441084}" type="presParOf" srcId="{B2D80A6E-5E2F-48FC-9CC2-8DDE1498ECB1}" destId="{A83CAE49-95D4-42B5-B9A9-A08E0EBDF001}" srcOrd="1" destOrd="0" presId="urn:microsoft.com/office/officeart/2016/7/layout/VerticalSolidActionList"/>
    <dgm:cxn modelId="{CDA5C6B7-F42A-4F86-B8AE-CB67648DE6D9}" type="presParOf" srcId="{B2D80A6E-5E2F-48FC-9CC2-8DDE1498ECB1}" destId="{369A22E4-E1E9-4D46-A898-21BBC0869EE4}" srcOrd="2" destOrd="0" presId="urn:microsoft.com/office/officeart/2016/7/layout/VerticalSolidActionList"/>
    <dgm:cxn modelId="{114358F1-1891-4786-92D9-994561AB27A0}" type="presParOf" srcId="{369A22E4-E1E9-4D46-A898-21BBC0869EE4}" destId="{740D72E2-B5AE-481F-B304-F59A587855FD}" srcOrd="0" destOrd="0" presId="urn:microsoft.com/office/officeart/2016/7/layout/VerticalSolidActionList"/>
    <dgm:cxn modelId="{90BC2E5F-9440-4CCA-BBFA-9EED6E70E867}" type="presParOf" srcId="{369A22E4-E1E9-4D46-A898-21BBC0869EE4}" destId="{BAC441AA-B3F5-4929-83C0-3EB1E2D879CF}" srcOrd="1" destOrd="0" presId="urn:microsoft.com/office/officeart/2016/7/layout/VerticalSolidActionList"/>
    <dgm:cxn modelId="{DFB09C8C-E04A-4C7E-81A2-E1072DADFAFF}" type="presParOf" srcId="{B2D80A6E-5E2F-48FC-9CC2-8DDE1498ECB1}" destId="{EBC54E40-0250-4712-BD46-50F1DE44E446}" srcOrd="3" destOrd="0" presId="urn:microsoft.com/office/officeart/2016/7/layout/VerticalSolidActionList"/>
    <dgm:cxn modelId="{F7477233-7FFF-403A-97EA-CE94E565D0AA}" type="presParOf" srcId="{B2D80A6E-5E2F-48FC-9CC2-8DDE1498ECB1}" destId="{F5B9A8A9-1D2D-45F6-AC30-63E1285B6946}" srcOrd="4" destOrd="0" presId="urn:microsoft.com/office/officeart/2016/7/layout/VerticalSolidActionList"/>
    <dgm:cxn modelId="{556CC13E-8526-4D32-BEA0-9F094C5B747C}" type="presParOf" srcId="{F5B9A8A9-1D2D-45F6-AC30-63E1285B6946}" destId="{592C18CD-C108-4D1F-9A29-DF8B10EB3548}" srcOrd="0" destOrd="0" presId="urn:microsoft.com/office/officeart/2016/7/layout/VerticalSolidActionList"/>
    <dgm:cxn modelId="{43A93D40-3EE7-425E-8669-04E913D317A7}" type="presParOf" srcId="{F5B9A8A9-1D2D-45F6-AC30-63E1285B6946}" destId="{15218FEE-298E-4139-A369-D9DF134F6BF8}" srcOrd="1" destOrd="0" presId="urn:microsoft.com/office/officeart/2016/7/layout/VerticalSolidActionList"/>
    <dgm:cxn modelId="{77A12A37-730A-4445-A628-1CE845AA14F5}" type="presParOf" srcId="{B2D80A6E-5E2F-48FC-9CC2-8DDE1498ECB1}" destId="{CE78B7C2-E3D6-4FFF-A6D8-0DDF65A8E33E}" srcOrd="5" destOrd="0" presId="urn:microsoft.com/office/officeart/2016/7/layout/VerticalSolidActionList"/>
    <dgm:cxn modelId="{90C0BB18-E186-4DF1-ACB7-3CBD660CF931}" type="presParOf" srcId="{B2D80A6E-5E2F-48FC-9CC2-8DDE1498ECB1}" destId="{4415F465-93AE-440A-84E0-E2534E566A7D}" srcOrd="6" destOrd="0" presId="urn:microsoft.com/office/officeart/2016/7/layout/VerticalSolidActionList"/>
    <dgm:cxn modelId="{7C89A924-1116-40A9-BE1E-BD9E4723BCF5}" type="presParOf" srcId="{4415F465-93AE-440A-84E0-E2534E566A7D}" destId="{78B55A55-8A93-44EE-BDEE-F4539733F559}" srcOrd="0" destOrd="0" presId="urn:microsoft.com/office/officeart/2016/7/layout/VerticalSolidActionList"/>
    <dgm:cxn modelId="{6C1AE277-DA8F-4FA4-9BA1-807F66911E2D}" type="presParOf" srcId="{4415F465-93AE-440A-84E0-E2534E566A7D}" destId="{736C98A0-5827-4640-B8E9-4CA75595708E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2A21F7-DA3B-409B-979C-D08371978E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F079762-5018-45CD-B6CE-99FEBA95F9A7}">
      <dgm:prSet/>
      <dgm:spPr/>
      <dgm:t>
        <a:bodyPr/>
        <a:lstStyle/>
        <a:p>
          <a:r>
            <a:rPr lang="en-US"/>
            <a:t>CHOA</a:t>
          </a:r>
        </a:p>
      </dgm:t>
    </dgm:pt>
    <dgm:pt modelId="{A0128383-C70B-4FF3-9996-EDD561609058}" type="parTrans" cxnId="{85E04581-E32D-4F84-A479-8750F4B57811}">
      <dgm:prSet/>
      <dgm:spPr/>
      <dgm:t>
        <a:bodyPr/>
        <a:lstStyle/>
        <a:p>
          <a:endParaRPr lang="en-US"/>
        </a:p>
      </dgm:t>
    </dgm:pt>
    <dgm:pt modelId="{9EE1D7A2-F513-43EE-BB64-1D2B10FEA733}" type="sibTrans" cxnId="{85E04581-E32D-4F84-A479-8750F4B57811}">
      <dgm:prSet/>
      <dgm:spPr/>
      <dgm:t>
        <a:bodyPr/>
        <a:lstStyle/>
        <a:p>
          <a:endParaRPr lang="en-US"/>
        </a:p>
      </dgm:t>
    </dgm:pt>
    <dgm:pt modelId="{B2FE01C3-AD4B-4685-BDAF-52818D3FBACD}">
      <dgm:prSet/>
      <dgm:spPr/>
      <dgm:t>
        <a:bodyPr/>
        <a:lstStyle/>
        <a:p>
          <a:r>
            <a:rPr lang="en-US" b="1"/>
            <a:t>Dani Hall, MS ATC</a:t>
          </a:r>
          <a:endParaRPr lang="en-US"/>
        </a:p>
      </dgm:t>
    </dgm:pt>
    <dgm:pt modelId="{BB523F52-5F3E-422B-9C3E-26831F8778E8}" type="parTrans" cxnId="{1AA9DDFE-76D0-4187-A7E8-0CB201FF6E85}">
      <dgm:prSet/>
      <dgm:spPr/>
      <dgm:t>
        <a:bodyPr/>
        <a:lstStyle/>
        <a:p>
          <a:endParaRPr lang="en-US"/>
        </a:p>
      </dgm:t>
    </dgm:pt>
    <dgm:pt modelId="{8EF85D66-4ED2-4AFA-9E03-0071571C01AB}" type="sibTrans" cxnId="{1AA9DDFE-76D0-4187-A7E8-0CB201FF6E85}">
      <dgm:prSet/>
      <dgm:spPr/>
      <dgm:t>
        <a:bodyPr/>
        <a:lstStyle/>
        <a:p>
          <a:endParaRPr lang="en-US"/>
        </a:p>
      </dgm:t>
    </dgm:pt>
    <dgm:pt modelId="{C355A3AF-D989-417A-82A0-8D823F9FB855}">
      <dgm:prSet/>
      <dgm:spPr/>
      <dgm:t>
        <a:bodyPr/>
        <a:lstStyle/>
        <a:p>
          <a:r>
            <a:rPr lang="en-US" b="1">
              <a:hlinkClick xmlns:r="http://schemas.openxmlformats.org/officeDocument/2006/relationships" r:id="rId1"/>
            </a:rPr>
            <a:t>dani.hall@sourceatlanta.com</a:t>
          </a:r>
          <a:r>
            <a:rPr lang="en-US" b="1"/>
            <a:t> </a:t>
          </a:r>
          <a:endParaRPr lang="en-US"/>
        </a:p>
      </dgm:t>
    </dgm:pt>
    <dgm:pt modelId="{9E859AAD-78EF-41A7-A4CF-2DDCF62AEDF6}" type="parTrans" cxnId="{45921C9D-53F7-44E2-A94D-E63B2F2A23B1}">
      <dgm:prSet/>
      <dgm:spPr/>
      <dgm:t>
        <a:bodyPr/>
        <a:lstStyle/>
        <a:p>
          <a:endParaRPr lang="en-US"/>
        </a:p>
      </dgm:t>
    </dgm:pt>
    <dgm:pt modelId="{CDA955C7-453E-471E-AFC0-66FBF391EBBC}" type="sibTrans" cxnId="{45921C9D-53F7-44E2-A94D-E63B2F2A23B1}">
      <dgm:prSet/>
      <dgm:spPr/>
      <dgm:t>
        <a:bodyPr/>
        <a:lstStyle/>
        <a:p>
          <a:endParaRPr lang="en-US"/>
        </a:p>
      </dgm:t>
    </dgm:pt>
    <dgm:pt modelId="{8484E993-706C-4082-B00A-5787BBD09805}" type="pres">
      <dgm:prSet presAssocID="{F72A21F7-DA3B-409B-979C-D08371978E17}" presName="linear" presStyleCnt="0">
        <dgm:presLayoutVars>
          <dgm:animLvl val="lvl"/>
          <dgm:resizeHandles val="exact"/>
        </dgm:presLayoutVars>
      </dgm:prSet>
      <dgm:spPr/>
    </dgm:pt>
    <dgm:pt modelId="{9CE92026-CEF0-411A-B416-58655E86B08D}" type="pres">
      <dgm:prSet presAssocID="{3F079762-5018-45CD-B6CE-99FEBA95F9A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D349EC-BBDC-4134-BE6A-E2FA8720485B}" type="pres">
      <dgm:prSet presAssocID="{9EE1D7A2-F513-43EE-BB64-1D2B10FEA733}" presName="spacer" presStyleCnt="0"/>
      <dgm:spPr/>
    </dgm:pt>
    <dgm:pt modelId="{7E9492FD-EC80-4426-A911-16A22BFE9376}" type="pres">
      <dgm:prSet presAssocID="{B2FE01C3-AD4B-4685-BDAF-52818D3FBAC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CE5DFA-BE63-4C90-880A-F9086AAD7F82}" type="pres">
      <dgm:prSet presAssocID="{8EF85D66-4ED2-4AFA-9E03-0071571C01AB}" presName="spacer" presStyleCnt="0"/>
      <dgm:spPr/>
    </dgm:pt>
    <dgm:pt modelId="{B584D79F-9D64-4144-9086-B45EA9C91855}" type="pres">
      <dgm:prSet presAssocID="{C355A3AF-D989-417A-82A0-8D823F9FB85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5EBFC4A-E3F5-4ED8-A3E1-1960500620A2}" type="presOf" srcId="{C355A3AF-D989-417A-82A0-8D823F9FB855}" destId="{B584D79F-9D64-4144-9086-B45EA9C91855}" srcOrd="0" destOrd="0" presId="urn:microsoft.com/office/officeart/2005/8/layout/vList2"/>
    <dgm:cxn modelId="{D314547B-DBFF-4CFF-8098-43162768033B}" type="presOf" srcId="{B2FE01C3-AD4B-4685-BDAF-52818D3FBACD}" destId="{7E9492FD-EC80-4426-A911-16A22BFE9376}" srcOrd="0" destOrd="0" presId="urn:microsoft.com/office/officeart/2005/8/layout/vList2"/>
    <dgm:cxn modelId="{FB630B7E-ED4D-4AD1-9CBA-88B191EAF16F}" type="presOf" srcId="{F72A21F7-DA3B-409B-979C-D08371978E17}" destId="{8484E993-706C-4082-B00A-5787BBD09805}" srcOrd="0" destOrd="0" presId="urn:microsoft.com/office/officeart/2005/8/layout/vList2"/>
    <dgm:cxn modelId="{85E04581-E32D-4F84-A479-8750F4B57811}" srcId="{F72A21F7-DA3B-409B-979C-D08371978E17}" destId="{3F079762-5018-45CD-B6CE-99FEBA95F9A7}" srcOrd="0" destOrd="0" parTransId="{A0128383-C70B-4FF3-9996-EDD561609058}" sibTransId="{9EE1D7A2-F513-43EE-BB64-1D2B10FEA733}"/>
    <dgm:cxn modelId="{45921C9D-53F7-44E2-A94D-E63B2F2A23B1}" srcId="{F72A21F7-DA3B-409B-979C-D08371978E17}" destId="{C355A3AF-D989-417A-82A0-8D823F9FB855}" srcOrd="2" destOrd="0" parTransId="{9E859AAD-78EF-41A7-A4CF-2DDCF62AEDF6}" sibTransId="{CDA955C7-453E-471E-AFC0-66FBF391EBBC}"/>
    <dgm:cxn modelId="{0CF6EB9E-6B8C-4DD7-9DF7-9C261F87BC26}" type="presOf" srcId="{3F079762-5018-45CD-B6CE-99FEBA95F9A7}" destId="{9CE92026-CEF0-411A-B416-58655E86B08D}" srcOrd="0" destOrd="0" presId="urn:microsoft.com/office/officeart/2005/8/layout/vList2"/>
    <dgm:cxn modelId="{1AA9DDFE-76D0-4187-A7E8-0CB201FF6E85}" srcId="{F72A21F7-DA3B-409B-979C-D08371978E17}" destId="{B2FE01C3-AD4B-4685-BDAF-52818D3FBACD}" srcOrd="1" destOrd="0" parTransId="{BB523F52-5F3E-422B-9C3E-26831F8778E8}" sibTransId="{8EF85D66-4ED2-4AFA-9E03-0071571C01AB}"/>
    <dgm:cxn modelId="{267F972C-83FC-4342-AC0A-73C5084C3423}" type="presParOf" srcId="{8484E993-706C-4082-B00A-5787BBD09805}" destId="{9CE92026-CEF0-411A-B416-58655E86B08D}" srcOrd="0" destOrd="0" presId="urn:microsoft.com/office/officeart/2005/8/layout/vList2"/>
    <dgm:cxn modelId="{210A1456-8DC9-4931-858B-2ECA5FB130C1}" type="presParOf" srcId="{8484E993-706C-4082-B00A-5787BBD09805}" destId="{D7D349EC-BBDC-4134-BE6A-E2FA8720485B}" srcOrd="1" destOrd="0" presId="urn:microsoft.com/office/officeart/2005/8/layout/vList2"/>
    <dgm:cxn modelId="{661064CB-1B5E-402C-B4F9-CDDF450E399F}" type="presParOf" srcId="{8484E993-706C-4082-B00A-5787BBD09805}" destId="{7E9492FD-EC80-4426-A911-16A22BFE9376}" srcOrd="2" destOrd="0" presId="urn:microsoft.com/office/officeart/2005/8/layout/vList2"/>
    <dgm:cxn modelId="{19CA737D-167A-40B9-9342-4432E6F1DC43}" type="presParOf" srcId="{8484E993-706C-4082-B00A-5787BBD09805}" destId="{DECE5DFA-BE63-4C90-880A-F9086AAD7F82}" srcOrd="3" destOrd="0" presId="urn:microsoft.com/office/officeart/2005/8/layout/vList2"/>
    <dgm:cxn modelId="{5428E152-5DB4-4CC4-BA0D-C7D7045C96F3}" type="presParOf" srcId="{8484E993-706C-4082-B00A-5787BBD09805}" destId="{B584D79F-9D64-4144-9086-B45EA9C9185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E81DB-6FBC-4B69-ABDC-36DF1DCE7802}">
      <dsp:nvSpPr>
        <dsp:cNvPr id="0" name=""/>
        <dsp:cNvSpPr/>
      </dsp:nvSpPr>
      <dsp:spPr>
        <a:xfrm>
          <a:off x="0" y="72466"/>
          <a:ext cx="4231481" cy="1135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Christy Wright  President</a:t>
          </a:r>
        </a:p>
      </dsp:txBody>
      <dsp:txXfrm>
        <a:off x="55443" y="127909"/>
        <a:ext cx="4120595" cy="1024873"/>
      </dsp:txXfrm>
    </dsp:sp>
    <dsp:sp modelId="{979C2641-1E54-4A5C-8B6C-C9B945F711B8}">
      <dsp:nvSpPr>
        <dsp:cNvPr id="0" name=""/>
        <dsp:cNvSpPr/>
      </dsp:nvSpPr>
      <dsp:spPr>
        <a:xfrm>
          <a:off x="0" y="1285985"/>
          <a:ext cx="4231481" cy="1135759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Tera-Lee Dodsworth</a:t>
          </a:r>
        </a:p>
      </dsp:txBody>
      <dsp:txXfrm>
        <a:off x="55443" y="1341428"/>
        <a:ext cx="4120595" cy="1024873"/>
      </dsp:txXfrm>
    </dsp:sp>
    <dsp:sp modelId="{AEDF4EBE-0691-4B71-A1B7-C0FA93E8CD79}">
      <dsp:nvSpPr>
        <dsp:cNvPr id="0" name=""/>
        <dsp:cNvSpPr/>
      </dsp:nvSpPr>
      <dsp:spPr>
        <a:xfrm>
          <a:off x="0" y="2499505"/>
          <a:ext cx="4231481" cy="1135759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Cheryl Afshani</a:t>
          </a:r>
        </a:p>
      </dsp:txBody>
      <dsp:txXfrm>
        <a:off x="55443" y="2554948"/>
        <a:ext cx="4120595" cy="1024873"/>
      </dsp:txXfrm>
    </dsp:sp>
    <dsp:sp modelId="{82C92716-26E4-43DD-B78B-F093253D2309}">
      <dsp:nvSpPr>
        <dsp:cNvPr id="0" name=""/>
        <dsp:cNvSpPr/>
      </dsp:nvSpPr>
      <dsp:spPr>
        <a:xfrm>
          <a:off x="0" y="3713024"/>
          <a:ext cx="4231481" cy="1135759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Jill Drake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Mandy Scales</a:t>
          </a:r>
        </a:p>
      </dsp:txBody>
      <dsp:txXfrm>
        <a:off x="55443" y="3768467"/>
        <a:ext cx="4120595" cy="1024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7956-9F15-4508-B3E0-0EC82B25403F}">
      <dsp:nvSpPr>
        <dsp:cNvPr id="0" name=""/>
        <dsp:cNvSpPr/>
      </dsp:nvSpPr>
      <dsp:spPr>
        <a:xfrm>
          <a:off x="846296" y="2270"/>
          <a:ext cx="3385184" cy="117624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82" tIns="298766" rIns="65682" bIns="29876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Support Development of Strong Winning Program</a:t>
          </a:r>
        </a:p>
      </dsp:txBody>
      <dsp:txXfrm>
        <a:off x="846296" y="2270"/>
        <a:ext cx="3385184" cy="1176246"/>
      </dsp:txXfrm>
    </dsp:sp>
    <dsp:sp modelId="{0F7B8EFD-2A76-411C-A5D0-1BF6D278B05F}">
      <dsp:nvSpPr>
        <dsp:cNvPr id="0" name=""/>
        <dsp:cNvSpPr/>
      </dsp:nvSpPr>
      <dsp:spPr>
        <a:xfrm>
          <a:off x="0" y="2270"/>
          <a:ext cx="846296" cy="11762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3" tIns="116187" rIns="44783" bIns="116187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</a:t>
          </a:r>
        </a:p>
      </dsp:txBody>
      <dsp:txXfrm>
        <a:off x="0" y="2270"/>
        <a:ext cx="846296" cy="1176246"/>
      </dsp:txXfrm>
    </dsp:sp>
    <dsp:sp modelId="{BAC441AA-B3F5-4929-83C0-3EB1E2D879CF}">
      <dsp:nvSpPr>
        <dsp:cNvPr id="0" name=""/>
        <dsp:cNvSpPr/>
      </dsp:nvSpPr>
      <dsp:spPr>
        <a:xfrm>
          <a:off x="846296" y="1249091"/>
          <a:ext cx="3385184" cy="1176246"/>
        </a:xfrm>
        <a:prstGeom prst="rect">
          <a:avLst/>
        </a:prstGeom>
        <a:solidFill>
          <a:schemeClr val="accent2">
            <a:tint val="40000"/>
            <a:alpha val="90000"/>
            <a:hueOff val="-613955"/>
            <a:satOff val="4090"/>
            <a:lumOff val="37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13955"/>
              <a:satOff val="4090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82" tIns="298766" rIns="65682" bIns="29876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Continue Strong Booster Club Communication</a:t>
          </a:r>
        </a:p>
      </dsp:txBody>
      <dsp:txXfrm>
        <a:off x="846296" y="1249091"/>
        <a:ext cx="3385184" cy="1176246"/>
      </dsp:txXfrm>
    </dsp:sp>
    <dsp:sp modelId="{740D72E2-B5AE-481F-B304-F59A587855FD}">
      <dsp:nvSpPr>
        <dsp:cNvPr id="0" name=""/>
        <dsp:cNvSpPr/>
      </dsp:nvSpPr>
      <dsp:spPr>
        <a:xfrm>
          <a:off x="0" y="1249091"/>
          <a:ext cx="846296" cy="1176246"/>
        </a:xfrm>
        <a:prstGeom prst="rect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3" tIns="116187" rIns="44783" bIns="116187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Continue</a:t>
          </a:r>
        </a:p>
      </dsp:txBody>
      <dsp:txXfrm>
        <a:off x="0" y="1249091"/>
        <a:ext cx="846296" cy="1176246"/>
      </dsp:txXfrm>
    </dsp:sp>
    <dsp:sp modelId="{15218FEE-298E-4139-A369-D9DF134F6BF8}">
      <dsp:nvSpPr>
        <dsp:cNvPr id="0" name=""/>
        <dsp:cNvSpPr/>
      </dsp:nvSpPr>
      <dsp:spPr>
        <a:xfrm>
          <a:off x="846296" y="2495912"/>
          <a:ext cx="3385184" cy="1176246"/>
        </a:xfrm>
        <a:prstGeom prst="rect">
          <a:avLst/>
        </a:prstGeom>
        <a:solidFill>
          <a:schemeClr val="accent2">
            <a:tint val="40000"/>
            <a:alpha val="90000"/>
            <a:hueOff val="-1227910"/>
            <a:satOff val="8180"/>
            <a:lumOff val="74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27910"/>
              <a:satOff val="8180"/>
              <a:lumOff val="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82" tIns="298766" rIns="65682" bIns="29876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Increase Family Participation</a:t>
          </a:r>
        </a:p>
      </dsp:txBody>
      <dsp:txXfrm>
        <a:off x="846296" y="2495912"/>
        <a:ext cx="3385184" cy="1176246"/>
      </dsp:txXfrm>
    </dsp:sp>
    <dsp:sp modelId="{592C18CD-C108-4D1F-9A29-DF8B10EB3548}">
      <dsp:nvSpPr>
        <dsp:cNvPr id="0" name=""/>
        <dsp:cNvSpPr/>
      </dsp:nvSpPr>
      <dsp:spPr>
        <a:xfrm>
          <a:off x="0" y="2495912"/>
          <a:ext cx="846296" cy="1176246"/>
        </a:xfrm>
        <a:prstGeom prst="rect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3" tIns="116187" rIns="44783" bIns="116187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Increase</a:t>
          </a:r>
        </a:p>
      </dsp:txBody>
      <dsp:txXfrm>
        <a:off x="0" y="2495912"/>
        <a:ext cx="846296" cy="1176246"/>
      </dsp:txXfrm>
    </dsp:sp>
    <dsp:sp modelId="{736C98A0-5827-4640-B8E9-4CA75595708E}">
      <dsp:nvSpPr>
        <dsp:cNvPr id="0" name=""/>
        <dsp:cNvSpPr/>
      </dsp:nvSpPr>
      <dsp:spPr>
        <a:xfrm>
          <a:off x="846296" y="3742733"/>
          <a:ext cx="3385184" cy="1176246"/>
        </a:xfrm>
        <a:prstGeom prst="rect">
          <a:avLst/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82" tIns="298766" rIns="65682" bIns="298766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Repair / Maintain of Pope Trail</a:t>
          </a:r>
        </a:p>
      </dsp:txBody>
      <dsp:txXfrm>
        <a:off x="846296" y="3742733"/>
        <a:ext cx="3385184" cy="1176246"/>
      </dsp:txXfrm>
    </dsp:sp>
    <dsp:sp modelId="{78B55A55-8A93-44EE-BDEE-F4539733F559}">
      <dsp:nvSpPr>
        <dsp:cNvPr id="0" name=""/>
        <dsp:cNvSpPr/>
      </dsp:nvSpPr>
      <dsp:spPr>
        <a:xfrm>
          <a:off x="0" y="3742733"/>
          <a:ext cx="846296" cy="1176246"/>
        </a:xfrm>
        <a:prstGeom prst="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83" tIns="116187" rIns="44783" bIns="116187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Repair / Maintain</a:t>
          </a:r>
        </a:p>
      </dsp:txBody>
      <dsp:txXfrm>
        <a:off x="0" y="3742733"/>
        <a:ext cx="846296" cy="1176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92026-CEF0-411A-B416-58655E86B08D}">
      <dsp:nvSpPr>
        <dsp:cNvPr id="0" name=""/>
        <dsp:cNvSpPr/>
      </dsp:nvSpPr>
      <dsp:spPr>
        <a:xfrm>
          <a:off x="0" y="1090628"/>
          <a:ext cx="5029199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CHOA</a:t>
          </a:r>
        </a:p>
      </dsp:txBody>
      <dsp:txXfrm>
        <a:off x="33412" y="1124040"/>
        <a:ext cx="4962375" cy="617626"/>
      </dsp:txXfrm>
    </dsp:sp>
    <dsp:sp modelId="{7E9492FD-EC80-4426-A911-16A22BFE9376}">
      <dsp:nvSpPr>
        <dsp:cNvPr id="0" name=""/>
        <dsp:cNvSpPr/>
      </dsp:nvSpPr>
      <dsp:spPr>
        <a:xfrm>
          <a:off x="0" y="1861479"/>
          <a:ext cx="5029199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Dani Hall, MS ATC</a:t>
          </a:r>
          <a:endParaRPr lang="en-US" sz="3000" kern="1200"/>
        </a:p>
      </dsp:txBody>
      <dsp:txXfrm>
        <a:off x="33412" y="1894891"/>
        <a:ext cx="4962375" cy="617626"/>
      </dsp:txXfrm>
    </dsp:sp>
    <dsp:sp modelId="{B584D79F-9D64-4144-9086-B45EA9C91855}">
      <dsp:nvSpPr>
        <dsp:cNvPr id="0" name=""/>
        <dsp:cNvSpPr/>
      </dsp:nvSpPr>
      <dsp:spPr>
        <a:xfrm>
          <a:off x="0" y="2632329"/>
          <a:ext cx="5029199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hlinkClick xmlns:r="http://schemas.openxmlformats.org/officeDocument/2006/relationships" r:id="rId1"/>
            </a:rPr>
            <a:t>dani.hall@sourceatlanta.com</a:t>
          </a:r>
          <a:r>
            <a:rPr lang="en-US" sz="3000" b="1" kern="1200"/>
            <a:t> </a:t>
          </a:r>
          <a:endParaRPr lang="en-US" sz="3000" kern="1200"/>
        </a:p>
      </dsp:txBody>
      <dsp:txXfrm>
        <a:off x="33412" y="2665741"/>
        <a:ext cx="4962375" cy="617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3BBF5-C0C6-46FC-BB9A-47CA8DCE0597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A9D90-B2E9-4968-8B1A-9D96B0F25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6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F17-E948-4E14-B110-1A7CCAAF2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EF64E-85B4-4C4F-8033-9F456DFF2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9F1C7-DF3C-4A9A-9285-3F90B04C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8D1E3-7064-4D17-BFD9-2CB55D7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F7CF-AC7B-45FC-9133-127A807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88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7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57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4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39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24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3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7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97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4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7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2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2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0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9E86DE-2BB1-4E9C-A898-FD1D36D7683F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F6822-E5BC-46AC-97EF-0545425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9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iRespond</a:t>
            </a:r>
            <a:r>
              <a:rPr lang="en-US" dirty="0"/>
              <a:t> Graph</a:t>
            </a:r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24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8/11/2022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Shape" hidden="1">
            <a:extLst>
              <a:ext uri="{FF2B5EF4-FFF2-40B4-BE49-F238E27FC236}">
                <a16:creationId xmlns:a16="http://schemas.microsoft.com/office/drawing/2014/main" id="{57AAEA6E-AA4F-434C-9279-77D7408F6DDC}"/>
              </a:ext>
            </a:extLst>
          </p:cNvPr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iRespond</a:t>
            </a:r>
            <a:r>
              <a:rPr lang="en-US" dirty="0"/>
              <a:t> Graph</a:t>
            </a:r>
          </a:p>
        </p:txBody>
      </p:sp>
      <p:grpSp>
        <p:nvGrpSpPr>
          <p:cNvPr id="9" name="CorrectBarGroup">
            <a:extLst>
              <a:ext uri="{FF2B5EF4-FFF2-40B4-BE49-F238E27FC236}">
                <a16:creationId xmlns:a16="http://schemas.microsoft.com/office/drawing/2014/main" id="{D326DE82-B7B1-454C-847C-5EAA907A27A7}"/>
              </a:ext>
            </a:extLst>
          </p:cNvPr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10" name="CorrectBar0">
              <a:extLst>
                <a:ext uri="{FF2B5EF4-FFF2-40B4-BE49-F238E27FC236}">
                  <a16:creationId xmlns:a16="http://schemas.microsoft.com/office/drawing/2014/main" id="{C7841DD4-4686-4428-82B1-1DDE9B4FAB8D}"/>
                </a:ext>
              </a:extLst>
            </p:cNvPr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rrectBar1">
              <a:extLst>
                <a:ext uri="{FF2B5EF4-FFF2-40B4-BE49-F238E27FC236}">
                  <a16:creationId xmlns:a16="http://schemas.microsoft.com/office/drawing/2014/main" id="{804EA58D-1A65-4B8D-9D62-1C3CA2E64E01}"/>
                </a:ext>
              </a:extLst>
            </p:cNvPr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PercentLabelGroup">
            <a:extLst>
              <a:ext uri="{FF2B5EF4-FFF2-40B4-BE49-F238E27FC236}">
                <a16:creationId xmlns:a16="http://schemas.microsoft.com/office/drawing/2014/main" id="{8FF65375-1DB9-4BB5-A5B1-421FBE91EFF8}"/>
              </a:ext>
            </a:extLst>
          </p:cNvPr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13" name="PercentLabel0">
              <a:extLst>
                <a:ext uri="{FF2B5EF4-FFF2-40B4-BE49-F238E27FC236}">
                  <a16:creationId xmlns:a16="http://schemas.microsoft.com/office/drawing/2014/main" id="{C3F2EAF8-584E-4E17-9B72-98DAD444AF9E}"/>
                </a:ext>
              </a:extLst>
            </p:cNvPr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14" name="PercentLabel1">
              <a:extLst>
                <a:ext uri="{FF2B5EF4-FFF2-40B4-BE49-F238E27FC236}">
                  <a16:creationId xmlns:a16="http://schemas.microsoft.com/office/drawing/2014/main" id="{3170CBF1-8DF1-4D05-9F68-FB3977B997B3}"/>
                </a:ext>
              </a:extLst>
            </p:cNvPr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15" name="PercentLabel2">
              <a:extLst>
                <a:ext uri="{FF2B5EF4-FFF2-40B4-BE49-F238E27FC236}">
                  <a16:creationId xmlns:a16="http://schemas.microsoft.com/office/drawing/2014/main" id="{887814D9-73E5-4DEA-9510-777FDDE65428}"/>
                </a:ext>
              </a:extLst>
            </p:cNvPr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6" name="PercentLabel3">
              <a:extLst>
                <a:ext uri="{FF2B5EF4-FFF2-40B4-BE49-F238E27FC236}">
                  <a16:creationId xmlns:a16="http://schemas.microsoft.com/office/drawing/2014/main" id="{114D0043-65C5-4FA4-BF34-50F890D7D0B9}"/>
                </a:ext>
              </a:extLst>
            </p:cNvPr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7" name="PercentLabel4">
              <a:extLst>
                <a:ext uri="{FF2B5EF4-FFF2-40B4-BE49-F238E27FC236}">
                  <a16:creationId xmlns:a16="http://schemas.microsoft.com/office/drawing/2014/main" id="{D827796D-0135-49B7-9B21-6C9BA7E9A4C5}"/>
                </a:ext>
              </a:extLst>
            </p:cNvPr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18" name="IncorrectBarGroup">
            <a:extLst>
              <a:ext uri="{FF2B5EF4-FFF2-40B4-BE49-F238E27FC236}">
                <a16:creationId xmlns:a16="http://schemas.microsoft.com/office/drawing/2014/main" id="{2C45BBE4-7CD6-44D0-A744-CD438B047F58}"/>
              </a:ext>
            </a:extLst>
          </p:cNvPr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9" name="IncorrectBar2">
              <a:extLst>
                <a:ext uri="{FF2B5EF4-FFF2-40B4-BE49-F238E27FC236}">
                  <a16:creationId xmlns:a16="http://schemas.microsoft.com/office/drawing/2014/main" id="{FABDBA41-13CF-48A0-B7C8-46693A72CAAD}"/>
                </a:ext>
              </a:extLst>
            </p:cNvPr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ncorrectBar3">
              <a:extLst>
                <a:ext uri="{FF2B5EF4-FFF2-40B4-BE49-F238E27FC236}">
                  <a16:creationId xmlns:a16="http://schemas.microsoft.com/office/drawing/2014/main" id="{C1BB51B3-6EAA-4D38-9222-3521254839A0}"/>
                </a:ext>
              </a:extLst>
            </p:cNvPr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>
              <a:extLst>
                <a:ext uri="{FF2B5EF4-FFF2-40B4-BE49-F238E27FC236}">
                  <a16:creationId xmlns:a16="http://schemas.microsoft.com/office/drawing/2014/main" id="{BB9B121E-3B39-4748-BAD4-26A195FD35C9}"/>
                </a:ext>
              </a:extLst>
            </p:cNvPr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XLabelGroup">
            <a:extLst>
              <a:ext uri="{FF2B5EF4-FFF2-40B4-BE49-F238E27FC236}">
                <a16:creationId xmlns:a16="http://schemas.microsoft.com/office/drawing/2014/main" id="{8CD684D1-A8C5-457D-8779-269BD9A9EE7F}"/>
              </a:ext>
            </a:extLst>
          </p:cNvPr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23" name="XValueLabel0">
              <a:extLst>
                <a:ext uri="{FF2B5EF4-FFF2-40B4-BE49-F238E27FC236}">
                  <a16:creationId xmlns:a16="http://schemas.microsoft.com/office/drawing/2014/main" id="{E9F1B75F-3708-4022-A51A-7279D3ACFC98}"/>
                </a:ext>
              </a:extLst>
            </p:cNvPr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24" name="XValueLabel1">
              <a:extLst>
                <a:ext uri="{FF2B5EF4-FFF2-40B4-BE49-F238E27FC236}">
                  <a16:creationId xmlns:a16="http://schemas.microsoft.com/office/drawing/2014/main" id="{535266CD-210F-46DB-9344-365613164836}"/>
                </a:ext>
              </a:extLst>
            </p:cNvPr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25" name="XValueLabel2">
              <a:extLst>
                <a:ext uri="{FF2B5EF4-FFF2-40B4-BE49-F238E27FC236}">
                  <a16:creationId xmlns:a16="http://schemas.microsoft.com/office/drawing/2014/main" id="{0FE72560-063C-4B9A-B45D-7A0F80B62FB2}"/>
                </a:ext>
              </a:extLst>
            </p:cNvPr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26" name="XValueLabel3">
              <a:extLst>
                <a:ext uri="{FF2B5EF4-FFF2-40B4-BE49-F238E27FC236}">
                  <a16:creationId xmlns:a16="http://schemas.microsoft.com/office/drawing/2014/main" id="{E095C031-4D19-4663-847B-72B1C7D973F1}"/>
                </a:ext>
              </a:extLst>
            </p:cNvPr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27" name="XValueLabel4">
              <a:extLst>
                <a:ext uri="{FF2B5EF4-FFF2-40B4-BE49-F238E27FC236}">
                  <a16:creationId xmlns:a16="http://schemas.microsoft.com/office/drawing/2014/main" id="{3FF40525-5D1C-436D-B10C-C285A5923634}"/>
                </a:ext>
              </a:extLst>
            </p:cNvPr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28" name="AxisLineGroup">
            <a:extLst>
              <a:ext uri="{FF2B5EF4-FFF2-40B4-BE49-F238E27FC236}">
                <a16:creationId xmlns:a16="http://schemas.microsoft.com/office/drawing/2014/main" id="{5AE9A157-D7BA-47F8-84CD-2A8592A2DB42}"/>
              </a:ext>
            </a:extLst>
          </p:cNvPr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9" name="XAxisLine">
              <a:extLst>
                <a:ext uri="{FF2B5EF4-FFF2-40B4-BE49-F238E27FC236}">
                  <a16:creationId xmlns:a16="http://schemas.microsoft.com/office/drawing/2014/main" id="{D3314923-70D6-46BE-AF12-34F028A08EDA}"/>
                </a:ext>
              </a:extLst>
            </p:cNvPr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YAxisLine">
              <a:extLst>
                <a:ext uri="{FF2B5EF4-FFF2-40B4-BE49-F238E27FC236}">
                  <a16:creationId xmlns:a16="http://schemas.microsoft.com/office/drawing/2014/main" id="{9EB7695C-19A9-40C8-A902-0847E20D2EB5}"/>
                </a:ext>
              </a:extLst>
            </p:cNvPr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0">
              <a:extLst>
                <a:ext uri="{FF2B5EF4-FFF2-40B4-BE49-F238E27FC236}">
                  <a16:creationId xmlns:a16="http://schemas.microsoft.com/office/drawing/2014/main" id="{04628D24-EC93-4BFB-90EF-326D7507B9EF}"/>
                </a:ext>
              </a:extLst>
            </p:cNvPr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YAxisTick1">
              <a:extLst>
                <a:ext uri="{FF2B5EF4-FFF2-40B4-BE49-F238E27FC236}">
                  <a16:creationId xmlns:a16="http://schemas.microsoft.com/office/drawing/2014/main" id="{BA353D6B-D0A7-457F-B2F4-9B1C4ECEEBC0}"/>
                </a:ext>
              </a:extLst>
            </p:cNvPr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YAxisTick2">
              <a:extLst>
                <a:ext uri="{FF2B5EF4-FFF2-40B4-BE49-F238E27FC236}">
                  <a16:creationId xmlns:a16="http://schemas.microsoft.com/office/drawing/2014/main" id="{A9D88AD8-D657-4015-95EE-36AA901F19E4}"/>
                </a:ext>
              </a:extLst>
            </p:cNvPr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YAxisTick3">
              <a:extLst>
                <a:ext uri="{FF2B5EF4-FFF2-40B4-BE49-F238E27FC236}">
                  <a16:creationId xmlns:a16="http://schemas.microsoft.com/office/drawing/2014/main" id="{FCFB9216-F416-43AE-A869-911E9BD6137D}"/>
                </a:ext>
              </a:extLst>
            </p:cNvPr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YLabelGroup">
            <a:extLst>
              <a:ext uri="{FF2B5EF4-FFF2-40B4-BE49-F238E27FC236}">
                <a16:creationId xmlns:a16="http://schemas.microsoft.com/office/drawing/2014/main" id="{234007D4-5839-4DDB-9106-C3C0189D0A42}"/>
              </a:ext>
            </a:extLst>
          </p:cNvPr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36" name="YValueLabel0">
              <a:extLst>
                <a:ext uri="{FF2B5EF4-FFF2-40B4-BE49-F238E27FC236}">
                  <a16:creationId xmlns:a16="http://schemas.microsoft.com/office/drawing/2014/main" id="{5E0A3A03-F58F-403C-9B38-3C7AFB18D89C}"/>
                </a:ext>
              </a:extLst>
            </p:cNvPr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7" name="YValueLabel1">
              <a:extLst>
                <a:ext uri="{FF2B5EF4-FFF2-40B4-BE49-F238E27FC236}">
                  <a16:creationId xmlns:a16="http://schemas.microsoft.com/office/drawing/2014/main" id="{DD1924D9-CFC0-49C0-80F1-59770F14850D}"/>
                </a:ext>
              </a:extLst>
            </p:cNvPr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8" name="YValueLabel2">
              <a:extLst>
                <a:ext uri="{FF2B5EF4-FFF2-40B4-BE49-F238E27FC236}">
                  <a16:creationId xmlns:a16="http://schemas.microsoft.com/office/drawing/2014/main" id="{DAC4157E-A0A5-40CA-896A-3580D4E4B0F3}"/>
                </a:ext>
              </a:extLst>
            </p:cNvPr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9" name="YValueLabel3">
              <a:extLst>
                <a:ext uri="{FF2B5EF4-FFF2-40B4-BE49-F238E27FC236}">
                  <a16:creationId xmlns:a16="http://schemas.microsoft.com/office/drawing/2014/main" id="{E98A6980-02EC-4B37-9D78-7F8B8409ED89}"/>
                </a:ext>
              </a:extLst>
            </p:cNvPr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01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n5fxxtpdAsK3zM&amp;tbnid=UXwKw2xanIeqYM:&amp;ved=0CAUQjRw&amp;url=http://www.prosportstickers.com/products/Oval-Greyhound-Decal.html&amp;ei=sV_rU76iGMan8gGEu4GABQ&amp;psig=AFQjCNEoEADiQciBHb8UjO41t85KayWflQ&amp;ust=1408020654659493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/url?sa=i&amp;rct=j&amp;q=&amp;esrc=s&amp;frm=1&amp;source=images&amp;cd=&amp;cad=rja&amp;uact=8&amp;docid=FP1nUg73uCzEdM&amp;tbnid=mFNMMP3QxSTtlM:&amp;ved=0CAUQjRw&amp;url=http://www.runnersworld.com/electronics/advanced-gps-running-watches&amp;ei=_V_rU_r8Ee2n8QGe8YHYDw&amp;psig=AFQjCNFY-IvzfybsSPsAk4Curh_LvKKPQQ&amp;ust=1408020844901201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popetfxc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cathi.monk@cobbk12.or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cathi.monk@cobbk12.org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comments" Target="../comments/commen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A033D82A-34D5-4A1F-A25B-568EA668C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EA8AA91C-C1E0-4606-86F0-7E56E603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9144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LINKS to the future!!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When your legs tire run with your heart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r="29096" b="1"/>
          <a:stretch/>
        </p:blipFill>
        <p:spPr>
          <a:xfrm>
            <a:off x="20" y="10"/>
            <a:ext cx="2964697" cy="4399090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8022DA9-BFCE-44E4-B815-8A1262667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3" r="29492" b="1"/>
          <a:stretch/>
        </p:blipFill>
        <p:spPr bwMode="auto">
          <a:xfrm>
            <a:off x="3088215" y="-11961"/>
            <a:ext cx="2966183" cy="44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CFE6924-2DB9-454F-9EEC-880B27076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r="31203"/>
          <a:stretch/>
        </p:blipFill>
        <p:spPr bwMode="auto">
          <a:xfrm>
            <a:off x="6172200" y="10"/>
            <a:ext cx="2974648" cy="43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9" name="Straight Connector 3088">
            <a:extLst>
              <a:ext uri="{FF2B5EF4-FFF2-40B4-BE49-F238E27FC236}">
                <a16:creationId xmlns:a16="http://schemas.microsoft.com/office/drawing/2014/main" id="{A1BD66FD-B09F-4B77-9801-8F6CA8EDD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8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5139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4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155" name="Straight Connector 5143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6" name="Rectangle 5145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9144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B2390-53DE-476D-A485-A82AF3C609E3}"/>
              </a:ext>
            </a:extLst>
          </p:cNvPr>
          <p:cNvSpPr txBox="1"/>
          <p:nvPr/>
        </p:nvSpPr>
        <p:spPr>
          <a:xfrm>
            <a:off x="342900" y="4960137"/>
            <a:ext cx="58293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GREAT KIDS </a:t>
            </a:r>
            <a:r>
              <a:rPr lang="en-US" sz="5000" cap="all" spc="20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000" cap="all" spc="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5157" name="Rectangle 5147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preview">
            <a:extLst>
              <a:ext uri="{FF2B5EF4-FFF2-40B4-BE49-F238E27FC236}">
                <a16:creationId xmlns:a16="http://schemas.microsoft.com/office/drawing/2014/main" id="{61BE7DE9-8E57-43BC-8C15-260530F1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64" y="484632"/>
            <a:ext cx="3611208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8" name="Straight Connector 5149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5105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1FC0A10C-5C5B-44F9-9E98-E1E72109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574" y="484632"/>
            <a:ext cx="3602181" cy="36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2" name="Straight Connector 5151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34D664-AF0A-41F9-AB26-E8B4D419E80D}"/>
              </a:ext>
            </a:extLst>
          </p:cNvPr>
          <p:cNvSpPr txBox="1"/>
          <p:nvPr/>
        </p:nvSpPr>
        <p:spPr>
          <a:xfrm>
            <a:off x="4114800" y="3028950"/>
            <a:ext cx="914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37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9456D-DB62-4765-B24C-AE8891AC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226991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100" dirty="0">
                <a:highlight>
                  <a:srgbClr val="FFFF00"/>
                </a:highlight>
              </a:rPr>
              <a:t>Strength training makes us faster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5C46A-2596-4CAD-AEF1-7F29F6BA6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8371" y="5105400"/>
            <a:ext cx="2683729" cy="1603844"/>
          </a:xfrm>
        </p:spPr>
        <p:txBody>
          <a:bodyPr vert="horz" lIns="91440" tIns="91440" rIns="91440" bIns="91440" rtlCol="0">
            <a:noAutofit/>
          </a:bodyPr>
          <a:lstStyle/>
          <a:p>
            <a:pPr defTabSz="914400"/>
            <a:r>
              <a:rPr lang="en-US" sz="2400" cap="all" dirty="0"/>
              <a:t>Summer training on the trails and in the </a:t>
            </a:r>
            <a:r>
              <a:rPr lang="en-US" sz="2400" cap="all" dirty="0" err="1"/>
              <a:t>weightroom</a:t>
            </a:r>
            <a:r>
              <a:rPr lang="en-US" sz="2400" cap="all" dirty="0"/>
              <a:t>!!!!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3B266-65B1-4CFF-98C4-74E3F6E574B1}"/>
              </a:ext>
            </a:extLst>
          </p:cNvPr>
          <p:cNvSpPr txBox="1"/>
          <p:nvPr/>
        </p:nvSpPr>
        <p:spPr>
          <a:xfrm>
            <a:off x="7659688" y="3244334"/>
            <a:ext cx="12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SENIORS</a:t>
            </a:r>
          </a:p>
        </p:txBody>
      </p:sp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E7A90B70-4607-460A-9E00-7BAE21A051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80" y="304800"/>
            <a:ext cx="4259263" cy="42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4D9F4E-7DD2-4A0C-97FE-D98F7EA941E9}"/>
              </a:ext>
            </a:extLst>
          </p:cNvPr>
          <p:cNvSpPr txBox="1"/>
          <p:nvPr/>
        </p:nvSpPr>
        <p:spPr>
          <a:xfrm>
            <a:off x="3184318" y="315850"/>
            <a:ext cx="1636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trial for training group placement.</a:t>
            </a:r>
          </a:p>
        </p:txBody>
      </p:sp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68C60D45-63A2-4A20-A76C-5012CF3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41" y="224206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Image preview">
            <a:extLst>
              <a:ext uri="{FF2B5EF4-FFF2-40B4-BE49-F238E27FC236}">
                <a16:creationId xmlns:a16="http://schemas.microsoft.com/office/drawing/2014/main" id="{0DCDD031-CD0D-4372-9299-AB72250A43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14600" y="1371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Image preview">
            <a:extLst>
              <a:ext uri="{FF2B5EF4-FFF2-40B4-BE49-F238E27FC236}">
                <a16:creationId xmlns:a16="http://schemas.microsoft.com/office/drawing/2014/main" id="{32DF8469-8384-4153-9998-ACAB661D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0800" y="5091982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Image preview">
            <a:extLst>
              <a:ext uri="{FF2B5EF4-FFF2-40B4-BE49-F238E27FC236}">
                <a16:creationId xmlns:a16="http://schemas.microsoft.com/office/drawing/2014/main" id="{77594FE9-EC73-4E30-9407-5524B064D9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31918" y="4109319"/>
            <a:ext cx="1540082" cy="15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Image preview">
            <a:extLst>
              <a:ext uri="{FF2B5EF4-FFF2-40B4-BE49-F238E27FC236}">
                <a16:creationId xmlns:a16="http://schemas.microsoft.com/office/drawing/2014/main" id="{D28F9EA9-FEF4-4A9B-95D9-23148B9D6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50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3">
            <a:extLst>
              <a:ext uri="{FF2B5EF4-FFF2-40B4-BE49-F238E27FC236}">
                <a16:creationId xmlns:a16="http://schemas.microsoft.com/office/drawing/2014/main" id="{B2E4F995-3E7F-4CBE-AE68-FB2404EA0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84" y="128713"/>
            <a:ext cx="6571344" cy="1056319"/>
          </a:xfrm>
        </p:spPr>
        <p:txBody>
          <a:bodyPr>
            <a:normAutofit fontScale="90000"/>
          </a:bodyPr>
          <a:lstStyle/>
          <a:p>
            <a:r>
              <a:rPr lang="en-US" dirty="0"/>
              <a:t>BILATERAL STRENGTH and upper body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1AD4A-2826-4698-9CFA-DD8C9F3D4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ollage of a person running&#10;&#10;Description automatically generated with low confidence">
            <a:extLst>
              <a:ext uri="{FF2B5EF4-FFF2-40B4-BE49-F238E27FC236}">
                <a16:creationId xmlns:a16="http://schemas.microsoft.com/office/drawing/2014/main" id="{A60CAFC4-FFA5-4E1B-9466-08CEC22B1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20272"/>
            <a:ext cx="3341687" cy="334168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58061E-A5DF-41D3-A353-0DE6D9C80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A collage of a person exercising&#10;&#10;Description automatically generated with low confidence">
            <a:extLst>
              <a:ext uri="{FF2B5EF4-FFF2-40B4-BE49-F238E27FC236}">
                <a16:creationId xmlns:a16="http://schemas.microsoft.com/office/drawing/2014/main" id="{7AE19BCB-AE6F-47A0-892D-F38F79D363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81400"/>
            <a:ext cx="3341687" cy="3341687"/>
          </a:xfr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E7AC0ED-D6DC-4F6E-91BE-A80C58BB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1" y="860423"/>
            <a:ext cx="2638426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47549052-0ADE-4CC5-8679-CEB9B64DCF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preview">
            <a:extLst>
              <a:ext uri="{FF2B5EF4-FFF2-40B4-BE49-F238E27FC236}">
                <a16:creationId xmlns:a16="http://schemas.microsoft.com/office/drawing/2014/main" id="{69E9E337-8738-496E-9D63-707E9A64A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8096" y="585216"/>
            <a:ext cx="283431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Uniforms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8096" y="2286000"/>
            <a:ext cx="2843784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Required for all athletes: GHSA standard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All athletes must have </a:t>
            </a:r>
            <a:r>
              <a:rPr lang="en-US" b="1" dirty="0">
                <a:solidFill>
                  <a:srgbClr val="FF0000"/>
                </a:solidFill>
              </a:rPr>
              <a:t>Pope Singlet &amp; Shorts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Booster Club carries minimal inventory (cost)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XC uniforms are for sale through the Booster club for ALL athletes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9A0F17-8C0D-45E5-991F-848BB2CCA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8142"/>
            <a:ext cx="4091940" cy="23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6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746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Save on Shoes and Apparel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</a:rPr>
              <a:t>$$$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261" y="1941395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POPE XC  - Discount at </a:t>
            </a:r>
            <a:r>
              <a:rPr lang="en-US" b="1" dirty="0">
                <a:solidFill>
                  <a:srgbClr val="0070C0"/>
                </a:solidFill>
              </a:rPr>
              <a:t>BIG PEACH-Marietta </a:t>
            </a:r>
            <a:endParaRPr lang="en-US" dirty="0">
              <a:solidFill>
                <a:srgbClr val="00B05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POPE Athletes get 10% off training shoes/15% off spikes, and apparel, 10% off everything else in store.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HOURS: </a:t>
            </a:r>
            <a:r>
              <a:rPr lang="en-US" dirty="0"/>
              <a:t>M-F 10a-8p, Sat 9a-6p, Sun 12p-5p</a:t>
            </a:r>
            <a:endParaRPr lang="en-US" dirty="0">
              <a:solidFill>
                <a:srgbClr val="0070C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POPE Family members get 10% off any purchase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52" y="3954070"/>
            <a:ext cx="3134087" cy="9697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5065739"/>
            <a:ext cx="3603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www.bigpeachrunningco.com</a:t>
            </a:r>
            <a:endParaRPr lang="en-US" u="sng" dirty="0"/>
          </a:p>
        </p:txBody>
      </p:sp>
      <p:sp>
        <p:nvSpPr>
          <p:cNvPr id="9" name="Rectangle 8"/>
          <p:cNvSpPr/>
          <p:nvPr/>
        </p:nvSpPr>
        <p:spPr>
          <a:xfrm>
            <a:off x="1600200" y="55033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* </a:t>
            </a:r>
            <a:r>
              <a:rPr lang="en-US" dirty="0"/>
              <a:t>1062 Johnson Ferry Road</a:t>
            </a:r>
            <a:br>
              <a:rPr lang="en-US" dirty="0"/>
            </a:br>
            <a:r>
              <a:rPr lang="en-US" dirty="0"/>
              <a:t>Marietta, GA 30068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D59D-8B12-47CA-86C0-6F8F24D5F673}"/>
              </a:ext>
            </a:extLst>
          </p:cNvPr>
          <p:cNvSpPr txBox="1"/>
          <p:nvPr/>
        </p:nvSpPr>
        <p:spPr>
          <a:xfrm>
            <a:off x="592261" y="4172423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Shoes should normally be replaced every 300-500 miles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8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E5459-CD21-4DAC-9546-5AFC2C51057C}"/>
              </a:ext>
            </a:extLst>
          </p:cNvPr>
          <p:cNvSpPr txBox="1"/>
          <p:nvPr/>
        </p:nvSpPr>
        <p:spPr>
          <a:xfrm>
            <a:off x="768096" y="585216"/>
            <a:ext cx="283431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4300" cap="all" spc="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shoe should I buy?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DF47D7-58D1-4174-BCC6-85CC4F458E6A}"/>
              </a:ext>
            </a:extLst>
          </p:cNvPr>
          <p:cNvSpPr txBox="1"/>
          <p:nvPr/>
        </p:nvSpPr>
        <p:spPr>
          <a:xfrm>
            <a:off x="768096" y="2286000"/>
            <a:ext cx="2843784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>
                <a:solidFill>
                  <a:srgbClr val="FFFFFF"/>
                </a:solidFill>
              </a:rPr>
              <a:t>Big Peach allows athletes to try on/run in any shoes they would like.  Camera on the treadmill allows for athletes to view motion issues in a shoe.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7610B35F-1818-44F1-8323-7581006BC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5" b="-4"/>
          <a:stretch/>
        </p:blipFill>
        <p:spPr bwMode="auto">
          <a:xfrm>
            <a:off x="5103575" y="640080"/>
            <a:ext cx="3028789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9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91" y="804333"/>
            <a:ext cx="2543925" cy="52493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2021 Coaching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286" y="804333"/>
            <a:ext cx="4729502" cy="5249334"/>
          </a:xfrm>
        </p:spPr>
        <p:txBody>
          <a:bodyPr anchor="ctr">
            <a:norm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Head Coach</a:t>
            </a:r>
          </a:p>
          <a:p>
            <a:pPr>
              <a:spcBef>
                <a:spcPct val="50000"/>
              </a:spcBef>
            </a:pPr>
            <a:r>
              <a:rPr lang="en-US" dirty="0"/>
              <a:t>Cathi Monk</a:t>
            </a:r>
          </a:p>
          <a:p>
            <a:pPr>
              <a:spcBef>
                <a:spcPct val="50000"/>
              </a:spcBef>
            </a:pPr>
            <a:r>
              <a:rPr lang="en-US" b="1" u="sng" dirty="0"/>
              <a:t>Assistant Coaches</a:t>
            </a:r>
          </a:p>
          <a:p>
            <a:pPr>
              <a:spcBef>
                <a:spcPct val="50000"/>
              </a:spcBef>
            </a:pPr>
            <a:r>
              <a:rPr lang="en-US" dirty="0"/>
              <a:t>Steve Krause</a:t>
            </a:r>
          </a:p>
          <a:p>
            <a:pPr>
              <a:spcBef>
                <a:spcPct val="50000"/>
              </a:spcBef>
            </a:pPr>
            <a:r>
              <a:rPr lang="en-US" dirty="0"/>
              <a:t>Will Harrison </a:t>
            </a:r>
          </a:p>
          <a:p>
            <a:pPr>
              <a:spcBef>
                <a:spcPct val="50000"/>
              </a:spcBef>
            </a:pPr>
            <a:r>
              <a:rPr lang="en-US" dirty="0"/>
              <a:t>Joey Giunta </a:t>
            </a:r>
          </a:p>
          <a:p>
            <a:pPr>
              <a:spcBef>
                <a:spcPct val="50000"/>
              </a:spcBef>
            </a:pPr>
            <a:r>
              <a:rPr lang="en-US" dirty="0"/>
              <a:t>Anne </a:t>
            </a:r>
            <a:r>
              <a:rPr lang="en-US" dirty="0" err="1"/>
              <a:t>Chrzanowski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F57890-95DF-44E6-AF9F-51E850497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8BA4F77-F42F-4375-A0D0-D4EBDC1A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9316F8-4E62-42EF-B6FC-38F6A4CC1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35D5AB-D344-47EB-99D2-9E735E92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733" y="484632"/>
            <a:ext cx="3009513" cy="5885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44986E-673D-4D14-A796-4909A34B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150596"/>
            <a:ext cx="5278628" cy="22196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1091" y="4391025"/>
            <a:ext cx="4446717" cy="17388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Coach Steve Krause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767" y="804997"/>
            <a:ext cx="2483182" cy="5324835"/>
          </a:xfrm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</a:rPr>
              <a:t>3 time State Champion in 300 AND 400.</a:t>
            </a:r>
          </a:p>
          <a:p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</a:rPr>
              <a:t>PR of 48.3  in 400</a:t>
            </a:r>
          </a:p>
          <a:p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</a:rPr>
              <a:t>Certified personal Trainer</a:t>
            </a:r>
          </a:p>
          <a:p>
            <a:endParaRPr lang="en-US" sz="16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20200811_083755">
            <a:hlinkClick r:id="" action="ppaction://media"/>
            <a:extLst>
              <a:ext uri="{FF2B5EF4-FFF2-40B4-BE49-F238E27FC236}">
                <a16:creationId xmlns:a16="http://schemas.microsoft.com/office/drawing/2014/main" id="{427E0BF5-C87E-4477-A331-ECADD0A87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0722" y="821556"/>
            <a:ext cx="1679717" cy="2986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2097" y="1474780"/>
            <a:ext cx="2235877" cy="167971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33" y="1074995"/>
            <a:ext cx="1679717" cy="247928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E6461D-D2D6-41D5-A7B2-80B431C09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84494" y="480322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6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6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0E3B6C-22DE-480F-9288-32F1FF0D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Coach will harrison</a:t>
            </a:r>
          </a:p>
        </p:txBody>
      </p:sp>
      <p:pic>
        <p:nvPicPr>
          <p:cNvPr id="3" name="Content Placeholder 2" descr="A picture containing grass, baseball, person, outdoor&#10;&#10;Description automatically generated">
            <a:extLst>
              <a:ext uri="{FF2B5EF4-FFF2-40B4-BE49-F238E27FC236}">
                <a16:creationId xmlns:a16="http://schemas.microsoft.com/office/drawing/2014/main" id="{C8768618-B3BA-4BA6-A75E-0DDC9B88D3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14839" b="-5"/>
          <a:stretch/>
        </p:blipFill>
        <p:spPr>
          <a:xfrm>
            <a:off x="245660" y="321733"/>
            <a:ext cx="2586538" cy="4107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A1E49-69DF-417D-B460-9AF3DBB17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r="49202" b="-3"/>
          <a:stretch/>
        </p:blipFill>
        <p:spPr>
          <a:xfrm>
            <a:off x="2943800" y="321732"/>
            <a:ext cx="2586538" cy="41062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7391D5-13F9-497B-9EF5-5008C0910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Special Education (transition academy) teacher at Pope High School</a:t>
            </a:r>
          </a:p>
          <a:p>
            <a:r>
              <a:rPr lang="en-US">
                <a:solidFill>
                  <a:srgbClr val="FFFFFF"/>
                </a:solidFill>
              </a:rPr>
              <a:t>Baseball coach</a:t>
            </a:r>
          </a:p>
        </p:txBody>
      </p:sp>
    </p:spTree>
    <p:extLst>
      <p:ext uri="{BB962C8B-B14F-4D97-AF65-F5344CB8AC3E}">
        <p14:creationId xmlns:p14="http://schemas.microsoft.com/office/powerpoint/2010/main" val="293322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0A2D-1FAF-4D6A-833F-D2205781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367635"/>
            <a:ext cx="8603674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 dirty="0"/>
              <a:t>Coach joey </a:t>
            </a:r>
            <a:r>
              <a:rPr lang="en-US" sz="6000" spc="150" dirty="0" err="1"/>
              <a:t>giunta</a:t>
            </a:r>
            <a:r>
              <a:rPr lang="en-US" sz="6000" spc="150" dirty="0"/>
              <a:t> (</a:t>
            </a:r>
            <a:r>
              <a:rPr lang="en-US" sz="6000" spc="150" dirty="0" err="1"/>
              <a:t>jun</a:t>
            </a:r>
            <a:r>
              <a:rPr lang="en-US" sz="6000" spc="150" dirty="0"/>
              <a:t> –ta)</a:t>
            </a:r>
          </a:p>
        </p:txBody>
      </p:sp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6DB33ECF-69C7-4A6B-862F-23DF3BB2F0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7486" b="3"/>
          <a:stretch/>
        </p:blipFill>
        <p:spPr bwMode="auto">
          <a:xfrm>
            <a:off x="321944" y="35957"/>
            <a:ext cx="2692401" cy="31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18729-13C0-4F59-9978-D0C431478E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EB0C0B69-140F-42EA-9BE5-387B54FC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" y="4674616"/>
            <a:ext cx="2667000" cy="218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7A31AD-0344-4FFA-95BA-EEF43F730EF2}"/>
              </a:ext>
            </a:extLst>
          </p:cNvPr>
          <p:cNvSpPr txBox="1"/>
          <p:nvPr/>
        </p:nvSpPr>
        <p:spPr>
          <a:xfrm>
            <a:off x="4267200" y="4800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Science technology teacher at </a:t>
            </a:r>
            <a:r>
              <a:rPr lang="en-US" b="1" dirty="0" err="1"/>
              <a:t>Tritt</a:t>
            </a:r>
            <a:r>
              <a:rPr lang="en-US" b="1" dirty="0"/>
              <a:t> elementary school.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9FB98-9646-4861-A3A1-4045737AF9C9}"/>
              </a:ext>
            </a:extLst>
          </p:cNvPr>
          <p:cNvSpPr txBox="1"/>
          <p:nvPr/>
        </p:nvSpPr>
        <p:spPr>
          <a:xfrm>
            <a:off x="2360295" y="152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 school</a:t>
            </a:r>
          </a:p>
        </p:txBody>
      </p:sp>
    </p:spTree>
    <p:extLst>
      <p:ext uri="{BB962C8B-B14F-4D97-AF65-F5344CB8AC3E}">
        <p14:creationId xmlns:p14="http://schemas.microsoft.com/office/powerpoint/2010/main" val="34712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9141714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8096" y="643467"/>
            <a:ext cx="3562604" cy="3606798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/>
              <a:t>2022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/>
              <a:t>POPE Cross Country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/>
              <a:t>Kickoff Meeting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b="1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/>
              <a:t>WELCOME!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342596"/>
            <a:ext cx="3560318" cy="22085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3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787A-8C1A-41EB-AD61-56C76CAB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2834314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Coach Anne ChrNOWski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9B65B-2629-4A2E-82BD-26D98C94B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2843784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Formerly of Starrs Mill</a:t>
            </a:r>
          </a:p>
          <a:p>
            <a:r>
              <a:rPr lang="en-US">
                <a:solidFill>
                  <a:srgbClr val="FFFFFF"/>
                </a:solidFill>
              </a:rPr>
              <a:t>Ironman Triathlete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A2170E5-985E-47D0-B29C-1022C98A6A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13498" b="3"/>
          <a:stretch/>
        </p:blipFill>
        <p:spPr bwMode="auto">
          <a:xfrm>
            <a:off x="4572000" y="640080"/>
            <a:ext cx="40919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4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grass, outdoor, sport&#10;&#10;Description automatically generated">
            <a:extLst>
              <a:ext uri="{FF2B5EF4-FFF2-40B4-BE49-F238E27FC236}">
                <a16:creationId xmlns:a16="http://schemas.microsoft.com/office/drawing/2014/main" id="{3CF6AE90-2AA0-4082-B330-E2EB653B7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64D681-1671-49A0-B70E-0E5A22293FBF}"/>
              </a:ext>
            </a:extLst>
          </p:cNvPr>
          <p:cNvCxnSpPr/>
          <p:nvPr/>
        </p:nvCxnSpPr>
        <p:spPr>
          <a:xfrm>
            <a:off x="4591049" y="1600200"/>
            <a:ext cx="915479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9B317713-C5AE-4553-A505-3BC45D501182}"/>
              </a:ext>
            </a:extLst>
          </p:cNvPr>
          <p:cNvSpPr/>
          <p:nvPr/>
        </p:nvSpPr>
        <p:spPr>
          <a:xfrm rot="1567521">
            <a:off x="4359559" y="1790700"/>
            <a:ext cx="1378456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8038C92-33AE-4B14-9795-850F00E4392F}"/>
              </a:ext>
            </a:extLst>
          </p:cNvPr>
          <p:cNvSpPr/>
          <p:nvPr/>
        </p:nvSpPr>
        <p:spPr>
          <a:xfrm rot="5163849">
            <a:off x="6858950" y="2222435"/>
            <a:ext cx="81496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A70C7-00BF-4997-BBE4-B692746B1FCD}"/>
              </a:ext>
            </a:extLst>
          </p:cNvPr>
          <p:cNvSpPr txBox="1"/>
          <p:nvPr/>
        </p:nvSpPr>
        <p:spPr>
          <a:xfrm>
            <a:off x="6781800" y="1295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Coach Anne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3295E-A94E-4EBE-BFCC-B175A093E2E7}"/>
              </a:ext>
            </a:extLst>
          </p:cNvPr>
          <p:cNvSpPr txBox="1"/>
          <p:nvPr/>
        </p:nvSpPr>
        <p:spPr>
          <a:xfrm>
            <a:off x="3453534" y="1295400"/>
            <a:ext cx="126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Coach Krause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918839-1168-4C96-97EA-3E6B5F0A82C3}"/>
              </a:ext>
            </a:extLst>
          </p:cNvPr>
          <p:cNvSpPr txBox="1"/>
          <p:nvPr/>
        </p:nvSpPr>
        <p:spPr>
          <a:xfrm>
            <a:off x="1371600" y="48006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4x800 school record</a:t>
            </a:r>
          </a:p>
        </p:txBody>
      </p:sp>
    </p:spTree>
    <p:extLst>
      <p:ext uri="{BB962C8B-B14F-4D97-AF65-F5344CB8AC3E}">
        <p14:creationId xmlns:p14="http://schemas.microsoft.com/office/powerpoint/2010/main" val="3079664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Cathi monk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Walton HS alumni</a:t>
            </a:r>
          </a:p>
          <a:p>
            <a:r>
              <a:rPr lang="en-US" dirty="0"/>
              <a:t>Auburn University athlete</a:t>
            </a:r>
          </a:p>
          <a:p>
            <a:r>
              <a:rPr lang="en-US" dirty="0"/>
              <a:t>28 years of Coaching Experience</a:t>
            </a:r>
          </a:p>
          <a:p>
            <a:r>
              <a:rPr lang="en-US" dirty="0"/>
              <a:t>Coached  multiple region and State individual/team Champions. </a:t>
            </a:r>
          </a:p>
          <a:p>
            <a:r>
              <a:rPr lang="en-US" dirty="0"/>
              <a:t>Numerous time County/Region Coach of the year.</a:t>
            </a:r>
          </a:p>
          <a:p>
            <a:r>
              <a:rPr lang="en-US" dirty="0"/>
              <a:t>TEAM GEORGIA Coordinator</a:t>
            </a:r>
          </a:p>
          <a:p>
            <a:r>
              <a:rPr lang="en-US" dirty="0"/>
              <a:t>Elected as Vice President of the GATFXCCA (Coaches Assn).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Post 40 PR’s</a:t>
            </a:r>
          </a:p>
          <a:p>
            <a:r>
              <a:rPr lang="en-US" dirty="0"/>
              <a:t>19:21 5K</a:t>
            </a:r>
          </a:p>
          <a:p>
            <a:r>
              <a:rPr lang="en-US" dirty="0"/>
              <a:t>41:40 10K</a:t>
            </a:r>
          </a:p>
          <a:p>
            <a:r>
              <a:rPr lang="en-US" dirty="0"/>
              <a:t>1:35 ½ marathon</a:t>
            </a:r>
          </a:p>
          <a:p>
            <a:r>
              <a:rPr lang="en-US" dirty="0"/>
              <a:t>3:22 marathon</a:t>
            </a:r>
          </a:p>
        </p:txBody>
      </p:sp>
    </p:spTree>
    <p:extLst>
      <p:ext uri="{BB962C8B-B14F-4D97-AF65-F5344CB8AC3E}">
        <p14:creationId xmlns:p14="http://schemas.microsoft.com/office/powerpoint/2010/main" val="1133204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254" y="585216"/>
            <a:ext cx="3650096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/>
              <a:t>Summer training</a:t>
            </a:r>
          </a:p>
        </p:txBody>
      </p:sp>
      <p:pic>
        <p:nvPicPr>
          <p:cNvPr id="6" name="Content Placeholder 5" descr="A collage of a person in a swimsuit&#10;&#10;Description automatically generated with low confidence">
            <a:extLst>
              <a:ext uri="{FF2B5EF4-FFF2-40B4-BE49-F238E27FC236}">
                <a16:creationId xmlns:a16="http://schemas.microsoft.com/office/drawing/2014/main" id="{F154746B-EBB3-4382-A08A-079B443777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15285" b="-4"/>
          <a:stretch/>
        </p:blipFill>
        <p:spPr>
          <a:xfrm>
            <a:off x="249422" y="65627"/>
            <a:ext cx="2200834" cy="3315748"/>
          </a:xfrm>
          <a:prstGeom prst="rect">
            <a:avLst/>
          </a:prstGeom>
        </p:spPr>
      </p:pic>
      <p:sp>
        <p:nvSpPr>
          <p:cNvPr id="2060" name="Content Placeholder 2059">
            <a:extLst>
              <a:ext uri="{FF2B5EF4-FFF2-40B4-BE49-F238E27FC236}">
                <a16:creationId xmlns:a16="http://schemas.microsoft.com/office/drawing/2014/main" id="{62505F9E-244A-E321-4272-FB1606B6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9254" y="2286000"/>
            <a:ext cx="3650096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1700" dirty="0"/>
              <a:t>Motivated athletes make our job as coaches SOOOOO much easier!! </a:t>
            </a:r>
            <a:r>
              <a:rPr lang="en-US" sz="1700" dirty="0">
                <a:sym typeface="Wingdings" panose="05000000000000000000" pitchFamily="2" charset="2"/>
              </a:rPr>
              <a:t></a:t>
            </a:r>
            <a:endParaRPr lang="en-US" sz="1700" dirty="0"/>
          </a:p>
        </p:txBody>
      </p:sp>
      <p:pic>
        <p:nvPicPr>
          <p:cNvPr id="8" name="Content Placeholder 7" descr="A picture containing grass, tree, person, outdoor&#10;&#10;Description automatically generated">
            <a:extLst>
              <a:ext uri="{FF2B5EF4-FFF2-40B4-BE49-F238E27FC236}">
                <a16:creationId xmlns:a16="http://schemas.microsoft.com/office/drawing/2014/main" id="{ACB619B4-57A5-4639-BE69-29B268AF59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r="13133" b="-4"/>
          <a:stretch/>
        </p:blipFill>
        <p:spPr>
          <a:xfrm>
            <a:off x="2321504" y="10"/>
            <a:ext cx="2249305" cy="3315748"/>
          </a:xfrm>
          <a:prstGeom prst="rect">
            <a:avLst/>
          </a:prstGeom>
        </p:spPr>
      </p:pic>
      <p:pic>
        <p:nvPicPr>
          <p:cNvPr id="2056" name="Picture 8" descr="Image preview">
            <a:extLst>
              <a:ext uri="{FF2B5EF4-FFF2-40B4-BE49-F238E27FC236}">
                <a16:creationId xmlns:a16="http://schemas.microsoft.com/office/drawing/2014/main" id="{BA8FBE13-1B84-447B-B8B0-48B940EFE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"/>
          <a:stretch/>
        </p:blipFill>
        <p:spPr bwMode="auto">
          <a:xfrm>
            <a:off x="20" y="3476625"/>
            <a:ext cx="4570789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9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en-US" sz="5000" dirty="0">
                <a:solidFill>
                  <a:schemeClr val="tx1"/>
                </a:solidFill>
              </a:rPr>
              <a:t>BUILD THE BASE</a:t>
            </a:r>
            <a:r>
              <a:rPr lang="en-US" sz="5000" dirty="0">
                <a:solidFill>
                  <a:srgbClr val="FFFFFF"/>
                </a:solidFill>
              </a:rPr>
              <a:t>!!!</a:t>
            </a:r>
          </a:p>
        </p:txBody>
      </p:sp>
      <p:pic>
        <p:nvPicPr>
          <p:cNvPr id="15363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7" r="11716" b="3"/>
          <a:stretch/>
        </p:blipFill>
        <p:spPr>
          <a:xfrm>
            <a:off x="2943800" y="321732"/>
            <a:ext cx="2586538" cy="410628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1989" y="917725"/>
            <a:ext cx="2568554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defRPr/>
            </a:pPr>
            <a:r>
              <a:rPr lang="en-US" dirty="0"/>
              <a:t>Long runs!!!!</a:t>
            </a:r>
            <a:br>
              <a:rPr lang="en-US" dirty="0"/>
            </a:br>
            <a:r>
              <a:rPr lang="en-US" dirty="0"/>
              <a:t>Vary the terrain and pace!!</a:t>
            </a:r>
          </a:p>
          <a:p>
            <a:pPr>
              <a:defRPr/>
            </a:pPr>
            <a:r>
              <a:rPr lang="en-US" dirty="0"/>
              <a:t>Weights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 encourage STRONG athletes!!</a:t>
            </a:r>
          </a:p>
          <a:p>
            <a:pPr>
              <a:defRPr/>
            </a:pPr>
            <a:r>
              <a:rPr lang="en-US" dirty="0"/>
              <a:t>Consistency in training is KEY!!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r="19702" b="-5"/>
          <a:stretch/>
        </p:blipFill>
        <p:spPr>
          <a:xfrm>
            <a:off x="245660" y="321733"/>
            <a:ext cx="2586538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1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0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6858000"/>
          </a:xfrm>
          <a:prstGeom prst="rect">
            <a:avLst/>
          </a:prstGeom>
          <a:solidFill>
            <a:srgbClr val="513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4505270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Practice Schedule</a:t>
            </a:r>
          </a:p>
        </p:txBody>
      </p:sp>
      <p:cxnSp>
        <p:nvCxnSpPr>
          <p:cNvPr id="1040" name="Straight Connector 1032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4505270" cy="4023360"/>
          </a:xfrm>
        </p:spPr>
        <p:txBody>
          <a:bodyPr>
            <a:normAutofit/>
          </a:bodyPr>
          <a:lstStyle/>
          <a:p>
            <a:r>
              <a:rPr lang="en-US" sz="1300" b="1" dirty="0">
                <a:solidFill>
                  <a:srgbClr val="FFFFFF"/>
                </a:solidFill>
              </a:rPr>
              <a:t>Monday  Tuesday Thursday 3:45-5:45pm</a:t>
            </a:r>
          </a:p>
          <a:p>
            <a:r>
              <a:rPr lang="en-US" sz="1300" b="1" dirty="0">
                <a:solidFill>
                  <a:srgbClr val="FFFFFF"/>
                </a:solidFill>
              </a:rPr>
              <a:t>Wednesday Friday 6:20-7:30am</a:t>
            </a:r>
            <a:br>
              <a:rPr lang="en-US" sz="1300" b="1" dirty="0">
                <a:solidFill>
                  <a:srgbClr val="FFFFFF"/>
                </a:solidFill>
              </a:rPr>
            </a:br>
            <a:r>
              <a:rPr lang="en-US" sz="1300" b="1" dirty="0">
                <a:solidFill>
                  <a:srgbClr val="FFFFFF"/>
                </a:solidFill>
              </a:rPr>
              <a:t>Check out with a COACH!!</a:t>
            </a:r>
          </a:p>
          <a:p>
            <a:endParaRPr lang="en-US" sz="1300" dirty="0">
              <a:solidFill>
                <a:srgbClr val="FFFFFF"/>
              </a:solidFill>
            </a:endParaRPr>
          </a:p>
          <a:p>
            <a:r>
              <a:rPr lang="en-US" sz="1300" b="1" dirty="0">
                <a:solidFill>
                  <a:srgbClr val="FFFFFF"/>
                </a:solidFill>
              </a:rPr>
              <a:t>Alert Coaches prior to practice if you are going to miss via the website. </a:t>
            </a:r>
            <a:br>
              <a:rPr lang="en-US" sz="1300" b="1" dirty="0">
                <a:solidFill>
                  <a:srgbClr val="FFFFFF"/>
                </a:solidFill>
              </a:rPr>
            </a:br>
            <a:r>
              <a:rPr lang="en-US" sz="1300" b="1" dirty="0">
                <a:solidFill>
                  <a:srgbClr val="FFFFFF"/>
                </a:solidFill>
              </a:rPr>
              <a:t>Go to the front page of the website….click on </a:t>
            </a:r>
            <a:br>
              <a:rPr lang="en-US" sz="1300" b="1" dirty="0">
                <a:solidFill>
                  <a:srgbClr val="FFFFFF"/>
                </a:solidFill>
              </a:rPr>
            </a:br>
            <a:r>
              <a:rPr lang="en-US" sz="1300" b="1" dirty="0">
                <a:solidFill>
                  <a:srgbClr val="FFFFFF"/>
                </a:solidFill>
              </a:rPr>
              <a:t>ABSENCE NOTIFICATION</a:t>
            </a:r>
          </a:p>
          <a:p>
            <a:pPr marL="11430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	</a:t>
            </a:r>
            <a:br>
              <a:rPr lang="en-US" sz="1300" b="1" dirty="0">
                <a:solidFill>
                  <a:srgbClr val="FFFFFF"/>
                </a:solidFill>
              </a:rPr>
            </a:br>
            <a:endParaRPr lang="en-US" sz="1300" b="1" dirty="0">
              <a:solidFill>
                <a:srgbClr val="FFFFFF"/>
              </a:solidFill>
            </a:endParaRPr>
          </a:p>
          <a:p>
            <a:r>
              <a:rPr lang="en-US" sz="1300" b="1" dirty="0">
                <a:solidFill>
                  <a:srgbClr val="FFFFFF"/>
                </a:solidFill>
              </a:rPr>
              <a:t>No Practice = No RACE</a:t>
            </a:r>
          </a:p>
          <a:p>
            <a:endParaRPr lang="en-US" sz="1300" b="1" dirty="0">
              <a:solidFill>
                <a:srgbClr val="FFFFFF"/>
              </a:solidFill>
            </a:endParaRPr>
          </a:p>
          <a:p>
            <a:r>
              <a:rPr lang="en-US" sz="1300" b="1" dirty="0">
                <a:solidFill>
                  <a:schemeClr val="bg1"/>
                </a:solidFill>
                <a:highlight>
                  <a:srgbClr val="FFFF00"/>
                </a:highlight>
              </a:rPr>
              <a:t>DUE TO THE HEAT WE WILL OFFER PRACTICE AT 6:20 AND 345  ON MONDAY 8/15 AND 8/22.  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35EB182-ABC5-43C4-8737-F5357B05E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1466"/>
          <a:stretch/>
        </p:blipFill>
        <p:spPr bwMode="auto">
          <a:xfrm>
            <a:off x="5664199" y="10"/>
            <a:ext cx="3479801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tanding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4BC6A11A-976B-47C9-A124-F263CC592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11691"/>
          <a:stretch/>
        </p:blipFill>
        <p:spPr>
          <a:xfrm>
            <a:off x="5664199" y="3429000"/>
            <a:ext cx="34798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6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9" y="243546"/>
            <a:ext cx="8260672" cy="1039427"/>
          </a:xfrm>
        </p:spPr>
        <p:txBody>
          <a:bodyPr/>
          <a:lstStyle/>
          <a:p>
            <a:r>
              <a:rPr lang="en-US" dirty="0"/>
              <a:t>Attendance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13" y="2022164"/>
            <a:ext cx="4038600" cy="4407408"/>
          </a:xfrm>
        </p:spPr>
        <p:txBody>
          <a:bodyPr>
            <a:normAutofit/>
          </a:bodyPr>
          <a:lstStyle/>
          <a:p>
            <a:r>
              <a:rPr lang="en-US" sz="2600" dirty="0"/>
              <a:t>If you have an UNEXCUSED absence, it is at the Coaches discretion to allow the athlete to compete.  It is a privilege to compete and something you earn!!!!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6887" y="1883490"/>
            <a:ext cx="4038600" cy="4407408"/>
          </a:xfrm>
        </p:spPr>
        <p:txBody>
          <a:bodyPr>
            <a:normAutofit/>
          </a:bodyPr>
          <a:lstStyle/>
          <a:p>
            <a:r>
              <a:rPr lang="en-US" dirty="0"/>
              <a:t>Please submit your absence notification </a:t>
            </a:r>
            <a:r>
              <a:rPr lang="en-US" b="1" dirty="0">
                <a:solidFill>
                  <a:srgbClr val="FF0000"/>
                </a:solidFill>
              </a:rPr>
              <a:t>BEFORE</a:t>
            </a:r>
            <a:r>
              <a:rPr lang="en-US" dirty="0"/>
              <a:t> you miss practice.</a:t>
            </a:r>
          </a:p>
        </p:txBody>
      </p:sp>
      <p:pic>
        <p:nvPicPr>
          <p:cNvPr id="1026" name="Picture 2" descr="C:\Users\msc10580\AppData\Local\Microsoft\Windows\Temporary Internet Files\Content.IE5\9U7DH37P\IMG_71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200"/>
            <a:ext cx="107431" cy="19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924800" y="4927032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 flipV="1">
            <a:off x="7585958" y="4400680"/>
            <a:ext cx="1066800" cy="841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7E243-4E84-4273-8461-E0C810151940}"/>
              </a:ext>
            </a:extLst>
          </p:cNvPr>
          <p:cNvSpPr txBox="1"/>
          <p:nvPr/>
        </p:nvSpPr>
        <p:spPr>
          <a:xfrm>
            <a:off x="328950" y="5088743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If you miss practice to see  doctor please get a “return to play” note from the Doctor.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5C1BC6-7401-424A-8C9F-1C5E922D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20" y="2638850"/>
            <a:ext cx="5401733" cy="30384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892BFCD-5AA2-4038-AF9A-A4033CB2DF4F}"/>
              </a:ext>
            </a:extLst>
          </p:cNvPr>
          <p:cNvSpPr/>
          <p:nvPr/>
        </p:nvSpPr>
        <p:spPr>
          <a:xfrm>
            <a:off x="4086613" y="4225868"/>
            <a:ext cx="1247387" cy="12605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796" y="585216"/>
            <a:ext cx="4305554" cy="1499616"/>
          </a:xfrm>
        </p:spPr>
        <p:txBody>
          <a:bodyPr>
            <a:normAutofit/>
          </a:bodyPr>
          <a:lstStyle/>
          <a:p>
            <a:r>
              <a:rPr lang="en-US" sz="3700"/>
              <a:t>Training of multisport</a:t>
            </a:r>
            <a:br>
              <a:rPr lang="en-US" sz="3700"/>
            </a:br>
            <a:r>
              <a:rPr lang="en-US" sz="3700"/>
              <a:t> athletes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18962" b="1"/>
          <a:stretch/>
        </p:blipFill>
        <p:spPr>
          <a:xfrm>
            <a:off x="363476" y="484632"/>
            <a:ext cx="2436391" cy="3511948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0F78CF7-743D-4F97-AEAF-6D872AEF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3308" y="484632"/>
            <a:ext cx="812020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7DCBFCC-8C5F-4A93-997F-0A2BB3F0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672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encrypted-tbn2.gstatic.com/images?q=tbn:ANd9GcR0y0WqdVT1bNDdZ0SzxvKBOcifGvqNByzXR0foaFJHI5EzEBbk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r="4" b="3196"/>
          <a:stretch/>
        </p:blipFill>
        <p:spPr bwMode="auto">
          <a:xfrm>
            <a:off x="363474" y="4150596"/>
            <a:ext cx="3371852" cy="22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796" y="2286000"/>
            <a:ext cx="4305554" cy="4023360"/>
          </a:xfrm>
        </p:spPr>
        <p:txBody>
          <a:bodyPr>
            <a:normAutofit/>
          </a:bodyPr>
          <a:lstStyle/>
          <a:p>
            <a:r>
              <a:rPr lang="en-US" dirty="0"/>
              <a:t>BE TRUE TO THE GREYHOUND!!</a:t>
            </a:r>
          </a:p>
          <a:p>
            <a:r>
              <a:rPr lang="en-US" dirty="0"/>
              <a:t>All our Coaches share the same training philosophy and have numerous years of experience.</a:t>
            </a:r>
          </a:p>
          <a:p>
            <a:r>
              <a:rPr lang="en-US" dirty="0"/>
              <a:t>During XC season we expect that all athletes are PRIMARILY XC athletes for our major meets (County/Region/State)  .  IF you are a 2 sport athlete please bring/email a schedule in to the coaches ASAP.</a:t>
            </a:r>
          </a:p>
        </p:txBody>
      </p:sp>
    </p:spTree>
    <p:extLst>
      <p:ext uri="{BB962C8B-B14F-4D97-AF65-F5344CB8AC3E}">
        <p14:creationId xmlns:p14="http://schemas.microsoft.com/office/powerpoint/2010/main" val="110601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3549183" cy="1499616"/>
          </a:xfrm>
        </p:spPr>
        <p:txBody>
          <a:bodyPr>
            <a:normAutofit/>
          </a:bodyPr>
          <a:lstStyle/>
          <a:p>
            <a:r>
              <a:rPr lang="en-US" sz="4200"/>
              <a:t>What do I need for xc?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3492177" cy="4023360"/>
          </a:xfrm>
        </p:spPr>
        <p:txBody>
          <a:bodyPr>
            <a:normAutofit/>
          </a:bodyPr>
          <a:lstStyle/>
          <a:p>
            <a:r>
              <a:rPr lang="en-US" sz="1700" b="1"/>
              <a:t>SHOES!!!!!!!!!  New within the last 3 months!!!</a:t>
            </a:r>
            <a:br>
              <a:rPr lang="en-US" sz="1700"/>
            </a:br>
            <a:endParaRPr lang="en-US" sz="1700"/>
          </a:p>
          <a:p>
            <a:pPr lvl="1"/>
            <a:r>
              <a:rPr lang="en-US" sz="1700"/>
              <a:t>Most athletes need a basic cushioning running shoe – </a:t>
            </a:r>
          </a:p>
          <a:p>
            <a:pPr lvl="1"/>
            <a:r>
              <a:rPr lang="en-US" sz="1700"/>
              <a:t>Spikes for meets (optional but highly recommended)</a:t>
            </a:r>
          </a:p>
          <a:p>
            <a:r>
              <a:rPr lang="en-US" sz="1700"/>
              <a:t>Timing   </a:t>
            </a:r>
            <a:r>
              <a:rPr lang="en-US" sz="1700" b="1"/>
              <a:t>EVERYDAY!!!!</a:t>
            </a:r>
          </a:p>
          <a:p>
            <a:pPr lvl="2"/>
            <a:r>
              <a:rPr lang="en-US" sz="1700"/>
              <a:t>Sports watch –Walmart/Target</a:t>
            </a:r>
          </a:p>
          <a:p>
            <a:pPr lvl="2"/>
            <a:r>
              <a:rPr lang="en-US" sz="1700"/>
              <a:t>Map my Run or Strava</a:t>
            </a:r>
          </a:p>
          <a:p>
            <a:r>
              <a:rPr lang="en-US" sz="1700"/>
              <a:t>Team uniform – required</a:t>
            </a:r>
          </a:p>
          <a:p>
            <a:r>
              <a:rPr lang="en-US" sz="1700"/>
              <a:t>TEAM shorts/Tshirt</a:t>
            </a:r>
          </a:p>
          <a:p>
            <a:endParaRPr lang="en-US" sz="17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20" y="1360516"/>
            <a:ext cx="2218529" cy="1584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23" y="2172169"/>
            <a:ext cx="1281596" cy="1281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20" y="4914677"/>
            <a:ext cx="1342004" cy="797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5E56A-346C-4AA0-AC06-11C0C553F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349" y="4706012"/>
            <a:ext cx="2160270" cy="1215151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QTEhQUEhQVFhUXGBgYFhgYFhUaGhwWGBcWFxUZGhkYHCggGBomGxQZITEhJikvLi4uFx8zODMsNygtLiwBCgoKDg0OGhAQGzcmHiU3Ny0sNzI0MTQsNy4wLDQsLTctLC83Liw3NDU1Lyw3Ny0yNy8sNSwtMCwsMCwsNC00Lf/AABEIAKAAoAMBIgACEQEDEQH/xAAcAAABBQEBAQAAAAAAAAAAAAAAAwQFBgcIAQL/xABCEAACAAQDAwkECAUDBQEAAAABAgADBBESITEFQVEGBxMiMmFxgZFCcqGxFCNSYoLB0eEzc5Ki8FOywkNUY4PxFf/EABgBAQEBAQEAAAAAAAAAAAAAAAACAQME/8QALhEAAgIBAQUFCAMAAAAAAAAAAAECEQMhEjFBkaETUWGBwQQiIzJxsdHwQuHx/9oADAMBAAIRAxEAPwDcYIIIAIIIIAIIIrPLHlrT0C9c45pHVlgi/ix9kQBZojNtbfp6VcVRNVL6AnrHwUZmMmrucjaVQhEiQJQPtqrFrbrF8vO0UStoahmZ5qTWZu0xuxPiczCzdl1dGobb53QRajlH+ZM/JB+Z8oqtRy+rHNzOYe71R8IokyW6nI2+6wtaPOnmDVQfAwML/I5d1a/9Z/M3+cSdNzl1Q1dW8VHzEZd/+hbtKwhRNoId/rAGy0nOm/typbeDFf1ico+cunbtpMT0YfDP4RgyVI3ER8VNeRYJmx+HfAHTNByppJuSTlvwbqn4xMgxyUMR7TkmJ/k/yyq6MjoprFP9NyWT0OnlAHS94IqXIfl1J2gCoHRzlF2lk3uNCUPtC/mItsAEEEEAEEEEAEEEEAVDl/yuNGiypK46mdfo13KNC7d3DwPCMpkyCJhP8epY3eY2YBPC+QGesPuU23fpE+bVDRvqqf8AkoTdx7zXbwtEKlScPRysXWze9rk6WuPZ19TEfM/A7r4UU/5PovyxzWVTZfWlm327IFgRnvOZHlDdatwL4z6w/puT7sLs1vCPZvJxvZe/iI3ZXcZ2+S72nzYlRVM6awljAxIJs5UCw72yhOupgjMk6lCsvatla+YN1y074dUbVlMrrJIXGVLFQMRw3sLkaZ6Q1avcviqZbzLteYb2Zl3re1hkLRLjW5HXHncm+0lw4q9eowaipm06RPMMPjDeZyfRuxOlt3MpU/MxZ5m0aGdUCZNNSE6irLYIQijXrZ3RRay2uc84eU8jZxE95syW18U0IitLZUuVREIYKX0YqRleK2XwZz7WD+aC8rX5XQoM7ks40QN7jAwxl0olk5EHvyhDaO2WPUlEgb2BIv3Du74bS9qzUNsWIDKzC4jPeXiVGOCSttx5Nej6Mk3EeuMr7oSpatZuQGB/s7m93ge6FJD2NjoY2MrIy4Xjp3ae5rd++D1G+xtvTZFRLnSsmRgy9/c3cwyPjHWuzK1Z0qXNTszEVx4MAfzjkTaNGJbgjsnTuO8eEdKc01V0my6f7oZP6WIijiXCCCCACCCCACK1zhbUMihmlDaZMtKl+/M6t/IEnyiyxlPOvtPFUypV+rTy2nOP/JM6kv0UP/XGN0rLxw25qPeZ7tNwGCL2ZahR5W/aJ/kzRgJjOp08N0U+WS7gb2Pz1jQ6dcKgDcIRVKjcs9ubkv1cAqZbk3VrZAAep18bQgsyaoFxiA1vqfD0+MO8UeYo05iMmrfqhlFySDna1gCTvvrHrVaXZT7OpIy3frCpaISsJlvKXFjxNoyjS4JNxr+0ASE2TIbXBpfO2nnEDtXYcqaMK3Ve7f8AtDSdVPPDCVKPRqwUdYXIS9siLEG99YmpEvCqqNwAgCoVHIs+xM9REDtTY82R2xl9oaefCNQLDjDSbhmmZKYZALf8QPytAGe7Op1mIwUhZqYpgP2wAOqD7NrE6Z37oedNiVX42J8d/wARELWSMDuhzwsR6afCJOiH1Q8/mf1iWtUzvjl8OcXu0fnaX2bH9WuKV3j/AI/sY1PmY5ZU0unWjnOJc3pGKYuy4c3FjuIJtnGSSZxAa/ZAv8LR8bEkB5slBq8yWhPvOo/OKOB19BBBABBBBAHyxtrHNvKnbPTtOn/9xMLL/KXqy/7Rf8RjbecjahkUE4qbPMAlJ70w4fgCT5RzptqeOkwDRAFERLVpHow+7CU/JfV/1ZKclpGObfco+Ji74orfJCnwysW9s4mKyowKTcA7s958Ys847xQYobyS1hitffYWhOrqxLRnbRQT6QA5eZbWKhtOuLTp0zdJTCvvtl66xLSNolnCumFinSCzXAXvyFjEQuzkmyyspz136S7qQGGeWmYzMAfWyKhpPRSCg64xAhswDvYERYIiaKkczjNmYMlwqFNx3+ES0AMaynLOpwAgZHPMjv7hw74fGCIjbm0cNPNcA2tZWO8tllv3wBnu0KjpJsxxozEjwvl8IkwtlA4AQwFEVdFJU3AbqkHKwNjwMSDNn4ZxnE6bofX0/wB6DepvYDvvFj5s9lvP2hTqouFmCY/cqEEk+dh5wVOxU+hTpxyeX0VjfV5hF1t4GL1zAVTXnIJaYDm0z22YaKe4Br/jgmnuGTG8bqRtIggEEacwggggDJ+ejaF51LJ9lFmT397JJfwMz1EYiGLv3s3zP7xofOntJZtdWFDcS5aS77ri5e3m1ooVVTiR9GmBiwdRM7NgLMLqDc4vGIWsmenJpggu+36L15mkUiBEUbgIJ0pXAN9NCDuOo8MoYzA7hiCHlsgwppmdbtwtHjz+jlFQrrZSAbYhfPPq+MWeYlHeIzbElpiYQLgsuIDXCDmAN8L0coqgUm5A1iP2igE0zJqkylSwI3EnrEjUboARSkGKYz3RG6ilmOIADK19LknIw62bPszy7q0uUq9YC245ZEg5DWHM9gFX6zBwvbPLQ4tYYUVZ0gloyC0xHZ7ZWW9lNu+AFdhi0ozLZzC0wjx7I9AIbGsmIAMdyFzDDCSxuT2rX0t5xJ7Nnq8tWQELooPAZCGn0TTDMBGJsYJyLEjFYcQLwAt0rNLbGAM8NxvFwGbwzMQvLH6x5FOL9ZizWzIVRuG/LEfIRZhLAFgABpYAW9IoG1NpqKt2wLMVB0aqTYZWvuzzvlAHlZP6SonPoAcC5k5DLeBbIaWyvHtDI6SYq/aYDyGvwvDSkTDLHE5n8omeT1G0xiEOFsNg32S2reSgmIk6i2erFBSyxi9y3/dj3lPV/USKZcjNmNPmeZwyh5Lc+UahzKUtpTMBZQot/wCxix88KJGLVTB6iYyljlli1xYcIHxjo7m3oeiox95j6LZB/tjYqkcs89rI2WqCCCKOQQQQGAOWdqU4lVU+U2QLOh/qIB9RfziGYAyTIcqryS7KTfrBiLgEcRuPAW3xoHPJsgyq0zAOrMAf16rehH9wihz1WYAH3aMNR+oiGmnaPTCUZ4+zk6a1T4a70/R89Ha+di8pZkgYCuNNwvYjwP5RZKXlfTv2iyH7wy9RcRTzs1lzWzcM7HPuMGz+ill/pMp2uAEAysb9ZtRfIad8apJkZME4R2mtO/hzWhpFNXS5nYdW8CD8I+KmgD5Fnw3vhvcXBuN17Xik1Wx6drNTO7Xt/ptY5DCVLK4zzuL/AJwrVyaukw2nYlYsBmTmtr9V8x2hFHJJt0i21sia8tpYKHEMOLMHvNtCYS2rSgSiUU4woRStwbaZ23b4rUjllOX+JLVu8Er+oiWpOWUhu2HQ94uPVYBprRk/SyQiKo9kAekMaqiRAJmmAEnIEtcgkZ7za3nC9LtOTM7ExD+IX9I9rK2UgvMdAO8j5QMPayrCSmmHKy4rHXTIHvvGUoCxz1Y5+J1ix7b2w1Y3RSurLF2JbK9vabgo4RD0UqzE5HDcAjME6ZHfGMqCt67h5OIy4aeQi28nHWXQVU/2v4Y8XGfog/uipMgORhSp2q/QmnU/VYr6C97W14RjjdHXHm2HJ8WhXk0mOepPZxAny65+Q9Y6q2JS9FTyk+yi38bXPxjnbm22b0k+UvE3P43A/wBssx0vFHAIIIIAIIIIAgeV/JWTtCUJc26lTdHW2Jb2xWvlYgZjw4Rz/wAteTD7PqTKY4kYYpTfaS9sx9ob46eigc8uwunoumUdenJcfyzYTB8AfwwBz8ZsfaVdsr+R09DCQXXxPzMeERjSe8qE5QdxdPwFJkuW3aRfLL5R41Le1prgDIB+sAOA4ekJW/wQDuP+eIidhcDuvap3ckn5U+ap9QenmjerDuI/OGdZuuhU77i0PhNMKy6ndfy/Yxig07X4OkvaYzi4ytX58k6fUhGUWHHP03fnDvZ9HLfEZkwSwpF8rsQb9kXHC3iRD+YFOqL6WhFsA0QXik33HCUcfCXT9+4oahQpSnXCpyeYSSTxC3ANv0GQ3poQAAoyGneeJj5didfTd5w4p5F+s2nz7hwEaQ2qpCiygcybCxzINv8AN0RrRMVyDocXSJcth6MHrgAElrblvYeJhjs+kabMSXLF3dlRB95iFW/AXMaQa5zPbP8ArwfsICfJbfN42eKzyI5Irs+Wyq5dmC4mI9oXxW7rmLNABBBBABBBBABCc+SHVlYXVgVYHeCLEekKQQByvt3YzUtROp2z6NyAeK6o3mpHxiKnLbdlGwc9exrTJNUoycGVM95c5Z8xiH4RxjL2lwBFYh/nd/8AYMEP3kjhCEylG7KAGpWEZ27xh8skjWEKqXkPEQAm7QvIpja++PJUvOHyiAG8qmsTcXtx07yYl9nUEmcjYq2VImXsomI9iOOMdUeERwmSGxJOMwaWKYTbjdWIv5HyhCq2bLUY5NSrj7JVlb0IgBGspujdkxpMwm2NDdW7wYvvMnsbpq/pDpIXGfea6J/yP4Yz4C5jovmd2H9HoBMI6889IfctaWPTP8RgC9wQQQAQQQQAQQQQAQQQQBEcrNkfSqSbJ3st07nXNPiI5xZOIIO8HUEZEHvjqWMV51OT3QVHToPqp5JP3ZurD8Qz8mgCgYY+TLhYx40ANsENa5Ooe4g/ERIkQjVSro44g+toAZyVhWbMwgk7oTpWuAeIj5rpllvADdpsl+0ljxRiD/S1wYTKBSQrEj7wAPwJEJBlb2QPDL5R9KdIAneR+wzW1UqQLgOeuRuljNyO+1x4kR1VJlhVCqLAAAAaADICMw5juTPRSGrHHWnALKHCUCSW/EfgqxqUAEEEEAEEEEAEEEEAEEEEAEM9qbNl1EppU1cSMMx8iDuIO+HkEAYbyn5rayWS9I4nJuUgBreFxn4GKHVtOktgnyXRuFjfxwsAT5Xjq6EKyjlzVwzUV14MoYehgDlaVXI2jC/A5H0MObxtu2uaqgnjJGlH7hy/pcERR6/mYqZRvTT0mD7JvLNuGFiynyIgDOZMvCzLwOXunMfp5QnXSzhOfC0WnavJCrlEM9PMFr6LiBG/NbxGNs8zBYAm+VgM/SAKszd0Wvm65JttGpEvMSks05huQk2UcGaxA8Cd0SXJzmorKlxjHQyt7zFzt91NWPjYRvnJrk/JopCyJC2UZkntM29mO8wBJyJQVQqgBVAAA0AGQA7o+4IIAIIIIAIIIIA/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14300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60672" cy="103942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Take care of your body!!!!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2960291"/>
            <a:ext cx="3565525" cy="26741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9518" y="762000"/>
            <a:ext cx="4038600" cy="440740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Take your vitamins….specifically iron and D!!!!</a:t>
            </a:r>
          </a:p>
          <a:p>
            <a:pPr eaLnBrk="1" hangingPunct="1">
              <a:defRPr/>
            </a:pPr>
            <a:r>
              <a:rPr lang="en-US" dirty="0"/>
              <a:t>Hydrate</a:t>
            </a:r>
            <a:r>
              <a:rPr lang="en-US" dirty="0">
                <a:solidFill>
                  <a:schemeClr val="tx1"/>
                </a:solidFill>
              </a:rPr>
              <a:t>!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4-5 waters bottles a day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eaLnBrk="1" hangingPunct="1">
              <a:defRPr/>
            </a:pPr>
            <a:r>
              <a:rPr lang="en-US" dirty="0"/>
              <a:t>Feed your children!!!!!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SLEEP!!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3" y="3028665"/>
            <a:ext cx="26289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9518" y="2667000"/>
            <a:ext cx="340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2-3 snacks a day and 3 FULL meals!!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81" y="990600"/>
            <a:ext cx="167640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21" y="3264408"/>
            <a:ext cx="2841381" cy="2667000"/>
          </a:xfrm>
          <a:prstGeom prst="rect">
            <a:avLst/>
          </a:prstGeom>
        </p:spPr>
      </p:pic>
      <p:sp>
        <p:nvSpPr>
          <p:cNvPr id="10" name="AutoShape 2" descr="Image result for almond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01555"/>
            <a:ext cx="2815537" cy="17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953FD7-F17A-4D8D-8237-93E8D567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861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2601" y="643467"/>
            <a:ext cx="2561709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cap="all" spc="1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2022 Pope XC Booster Club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EEA49AF-FF6A-35B9-73C9-7319DAB16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523294"/>
              </p:ext>
            </p:extLst>
          </p:nvPr>
        </p:nvGraphicFramePr>
        <p:xfrm>
          <a:off x="4202906" y="954088"/>
          <a:ext cx="4231481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203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F7D35-2B12-4C86-80F7-45BF4D1A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640080"/>
            <a:ext cx="3156492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2022 schedule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7B5A2FA4-A7B4-4E8F-AA41-4AC2466F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167" y="23616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A7C2B9A-A5A5-40CD-8E3E-6DFC80FD9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1652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05A488-769D-44AE-8CE0-9E3AB8742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25006"/>
              </p:ext>
            </p:extLst>
          </p:nvPr>
        </p:nvGraphicFramePr>
        <p:xfrm>
          <a:off x="4572000" y="1056786"/>
          <a:ext cx="4094603" cy="4745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6314">
                  <a:extLst>
                    <a:ext uri="{9D8B030D-6E8A-4147-A177-3AD203B41FA5}">
                      <a16:colId xmlns:a16="http://schemas.microsoft.com/office/drawing/2014/main" val="1224157276"/>
                    </a:ext>
                  </a:extLst>
                </a:gridCol>
                <a:gridCol w="1005817">
                  <a:extLst>
                    <a:ext uri="{9D8B030D-6E8A-4147-A177-3AD203B41FA5}">
                      <a16:colId xmlns:a16="http://schemas.microsoft.com/office/drawing/2014/main" val="3579841374"/>
                    </a:ext>
                  </a:extLst>
                </a:gridCol>
                <a:gridCol w="1021952">
                  <a:extLst>
                    <a:ext uri="{9D8B030D-6E8A-4147-A177-3AD203B41FA5}">
                      <a16:colId xmlns:a16="http://schemas.microsoft.com/office/drawing/2014/main" val="1636629636"/>
                    </a:ext>
                  </a:extLst>
                </a:gridCol>
                <a:gridCol w="582274">
                  <a:extLst>
                    <a:ext uri="{9D8B030D-6E8A-4147-A177-3AD203B41FA5}">
                      <a16:colId xmlns:a16="http://schemas.microsoft.com/office/drawing/2014/main" val="2176627846"/>
                    </a:ext>
                  </a:extLst>
                </a:gridCol>
                <a:gridCol w="738246">
                  <a:extLst>
                    <a:ext uri="{9D8B030D-6E8A-4147-A177-3AD203B41FA5}">
                      <a16:colId xmlns:a16="http://schemas.microsoft.com/office/drawing/2014/main" val="355616615"/>
                    </a:ext>
                  </a:extLst>
                </a:gridCol>
              </a:tblGrid>
              <a:tr h="253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Meet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location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Time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Athletes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95182416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Sat.  8/13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Hoya 2 mile Invitational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Allatoona Creek Park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2900848557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Sat. 8/20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Kosh Classic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Westminster HS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684832369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Sat. 8/27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Bob Blasto Invitational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Whitesburg,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375405892"/>
                  </a:ext>
                </a:extLst>
              </a:tr>
              <a:tr h="1837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9/4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OFF (Labor Day)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4102552893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Sat. 9/10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Carrollton Orthopedic XC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Carrollton,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Top 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2650393752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Sat. 9/17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Cobb County Championships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Allatoona Creek Park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051055528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Fri. 9/23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Wingfoot Classic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Sam Smith Park, Cartersville,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7-12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260460071"/>
                  </a:ext>
                </a:extLst>
              </a:tr>
              <a:tr h="511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Tues. 10/4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Cass Cartersville Invitational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Dellinger Park  Cartersville, GA</a:t>
                      </a:r>
                      <a:br>
                        <a:rPr lang="en-US" sz="900">
                          <a:effectLst/>
                        </a:rPr>
                      </a:b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2-7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2528538149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Saturday 10/8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Atlanta Classic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Douglas County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398224451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en-US" sz="900">
                          <a:effectLst/>
                        </a:rPr>
                        <a:t>Sat. 10/15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Pickens and a Grinnin’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Jasper,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7-1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1685942321"/>
                  </a:ext>
                </a:extLst>
              </a:tr>
              <a:tr h="347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Wed.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10/26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Region meet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9-1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4238102809"/>
                  </a:ext>
                </a:extLst>
              </a:tr>
              <a:tr h="673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Saturday 11/5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State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Carrolton Elementary School, Carrollton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930 and 10:15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TOP 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7" marR="51667" marT="0" marB="0"/>
                </a:tc>
                <a:extLst>
                  <a:ext uri="{0D108BD9-81ED-4DB2-BD59-A6C34878D82A}">
                    <a16:rowId xmlns:a16="http://schemas.microsoft.com/office/drawing/2014/main" val="2091799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299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0707"/>
            <a:ext cx="6571343" cy="1059305"/>
          </a:xfrm>
        </p:spPr>
        <p:txBody>
          <a:bodyPr>
            <a:normAutofit/>
          </a:bodyPr>
          <a:lstStyle/>
          <a:p>
            <a:r>
              <a:rPr lang="en-US" dirty="0"/>
              <a:t>Now for the fun stuff : meets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232711" y="997258"/>
            <a:ext cx="4038600" cy="4407408"/>
          </a:xfrm>
        </p:spPr>
        <p:txBody>
          <a:bodyPr>
            <a:normAutofit/>
          </a:bodyPr>
          <a:lstStyle/>
          <a:p>
            <a:r>
              <a:rPr lang="en-US" b="1" dirty="0"/>
              <a:t>In some meets/divisions we have entry limits!!!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If you need to miss a meet</a:t>
            </a:r>
            <a:br>
              <a:rPr lang="en-US" b="1" dirty="0"/>
            </a:br>
            <a:r>
              <a:rPr lang="en-US" b="1" dirty="0"/>
              <a:t>Go to the website….</a:t>
            </a:r>
          </a:p>
          <a:p>
            <a:pPr marL="114300" indent="0">
              <a:buNone/>
            </a:pPr>
            <a:r>
              <a:rPr lang="en-US" b="1" dirty="0"/>
              <a:t>Click on ABSENCE NOTIFICATION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8023" r="30273" b="34430"/>
          <a:stretch>
            <a:fillRect/>
          </a:stretch>
        </p:blipFill>
        <p:spPr bwMode="auto">
          <a:xfrm>
            <a:off x="762000" y="4378748"/>
            <a:ext cx="5214599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8768"/>
            <a:ext cx="4801556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400941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BAHAAAAAA!!!!!!!</a:t>
            </a:r>
          </a:p>
        </p:txBody>
      </p:sp>
      <p:pic>
        <p:nvPicPr>
          <p:cNvPr id="2" name="jv video">
            <a:hlinkClick r:id="" action="ppaction://media"/>
            <a:extLst>
              <a:ext uri="{FF2B5EF4-FFF2-40B4-BE49-F238E27FC236}">
                <a16:creationId xmlns:a16="http://schemas.microsoft.com/office/drawing/2014/main" id="{5A0BA0B0-DD2D-4818-80CF-3010A52516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636" y="3276600"/>
            <a:ext cx="241935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254" y="585216"/>
            <a:ext cx="3650096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Now for the fun stuff : meets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3" r="15611" b="1"/>
          <a:stretch/>
        </p:blipFill>
        <p:spPr>
          <a:xfrm>
            <a:off x="472948" y="3432769"/>
            <a:ext cx="4570789" cy="338137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903F49-101B-4C2D-BCC1-D333401F5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8220" y="2084832"/>
            <a:ext cx="3566160" cy="402336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r="13255" b="-2"/>
          <a:stretch/>
        </p:blipFill>
        <p:spPr>
          <a:xfrm>
            <a:off x="3200400" y="3023765"/>
            <a:ext cx="2249305" cy="3315748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5119254" y="2286000"/>
            <a:ext cx="3650096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700">
                <a:solidFill>
                  <a:schemeClr val="tx1"/>
                </a:solidFill>
              </a:rPr>
              <a:t>Athletes will need for meets: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1. Uniform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2. training shoes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3. Team Tshirt/shorts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4. Sweats when cold 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5. spikes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chemeClr val="tx1"/>
                </a:solidFill>
              </a:rPr>
              <a:t>6. WATER/Gatorade </a:t>
            </a:r>
            <a:br>
              <a:rPr lang="en-US" sz="1700">
                <a:solidFill>
                  <a:schemeClr val="tx1"/>
                </a:solidFill>
              </a:rPr>
            </a:br>
            <a:r>
              <a:rPr lang="en-US" sz="1700">
                <a:solidFill>
                  <a:schemeClr val="tx1"/>
                </a:solidFill>
              </a:rPr>
              <a:t>7. TEAM SPIRIT!!!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2517321"/>
            <a:ext cx="1828800" cy="136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0E05B39-67BD-4357-9C28-CCCD3357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3776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01DF5-3407-491F-9778-1702F9C81F1B}"/>
              </a:ext>
            </a:extLst>
          </p:cNvPr>
          <p:cNvSpPr txBox="1"/>
          <p:nvPr/>
        </p:nvSpPr>
        <p:spPr>
          <a:xfrm>
            <a:off x="921904" y="457200"/>
            <a:ext cx="1377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¼" and 3/8” replacement spikes for the athletes to update throughout the season.</a:t>
            </a:r>
          </a:p>
        </p:txBody>
      </p:sp>
    </p:spTree>
    <p:extLst>
      <p:ext uri="{BB962C8B-B14F-4D97-AF65-F5344CB8AC3E}">
        <p14:creationId xmlns:p14="http://schemas.microsoft.com/office/powerpoint/2010/main" val="3245003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91" y="2286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/>
              <a:t>NOW THE FUN STUFF…</a:t>
            </a:r>
            <a:br>
              <a:rPr lang="en-US" dirty="0"/>
            </a:br>
            <a:r>
              <a:rPr lang="en-US" dirty="0"/>
              <a:t>MEETS!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373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Buses will leave EARLY in the morning so PLEASE be on time.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ATTACH your chip!!!!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  <a:p>
            <a:r>
              <a:rPr lang="en-US" sz="2500" dirty="0"/>
              <a:t>Warm-up and Cool-down are important!  All </a:t>
            </a:r>
          </a:p>
          <a:p>
            <a:r>
              <a:rPr lang="en-US" sz="2500" dirty="0"/>
              <a:t>athletes will need to cool down </a:t>
            </a:r>
            <a:r>
              <a:rPr lang="en-US" sz="2500" b="1" u="sng" dirty="0">
                <a:solidFill>
                  <a:srgbClr val="FF0000"/>
                </a:solidFill>
              </a:rPr>
              <a:t>BEFORE</a:t>
            </a:r>
            <a:r>
              <a:rPr lang="en-US" sz="2500" dirty="0"/>
              <a:t> parents sign them out at a meet!!!</a:t>
            </a:r>
            <a:r>
              <a:rPr lang="en-US" sz="2500" dirty="0">
                <a:sym typeface="Wingdings" panose="05000000000000000000" pitchFamily="2" charset="2"/>
              </a:rPr>
              <a:t></a:t>
            </a:r>
          </a:p>
          <a:p>
            <a:pPr marL="114300" indent="0">
              <a:buNone/>
            </a:pP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r>
              <a:rPr lang="en-US" sz="2900" dirty="0">
                <a:sym typeface="Wingdings" panose="05000000000000000000" pitchFamily="2" charset="2"/>
              </a:rPr>
              <a:t>If you are taking your kids home please sign them out at the meet.  NO ATHLETES will be allowed to drive another athlete home!!</a:t>
            </a:r>
            <a:r>
              <a:rPr lang="en-US" sz="2900" dirty="0"/>
              <a:t>  THIS IS ONLY FOR THOSE WHO RIDE THE BUS DOWN BUT RIDE HOME WITH THEIR PARENTS.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5638800"/>
            <a:ext cx="1950720" cy="130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23" y="1905000"/>
            <a:ext cx="1885950" cy="1414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C6420-1187-46EF-A119-D07CD26C19C4}"/>
              </a:ext>
            </a:extLst>
          </p:cNvPr>
          <p:cNvSpPr txBox="1"/>
          <p:nvPr/>
        </p:nvSpPr>
        <p:spPr>
          <a:xfrm>
            <a:off x="4340927" y="2225354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After the race athletes will need to turn in their timing chip at the team tent.  Failure to do so will cause a $25 fee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5990D2A-189F-41D4-A976-2F02BC0A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04" y="215494"/>
            <a:ext cx="3157599" cy="21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07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EE0EB4-E78D-4E6D-ADED-2737A4FB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3549183" cy="1167384"/>
          </a:xfrm>
        </p:spPr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meet reminders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4338-C013-45F8-8076-0126AE76C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676400"/>
            <a:ext cx="3492177" cy="4023360"/>
          </a:xfrm>
        </p:spPr>
        <p:txBody>
          <a:bodyPr>
            <a:noAutofit/>
          </a:bodyPr>
          <a:lstStyle/>
          <a:p>
            <a:r>
              <a:rPr lang="en-US" sz="1400" dirty="0"/>
              <a:t>Pack your uniform and shoes the night before.</a:t>
            </a:r>
          </a:p>
          <a:p>
            <a:r>
              <a:rPr lang="en-US" sz="1400" dirty="0"/>
              <a:t>All athletes should wear their TEAM </a:t>
            </a:r>
            <a:r>
              <a:rPr lang="en-US" sz="1400" dirty="0" err="1"/>
              <a:t>Tshirt</a:t>
            </a:r>
            <a:r>
              <a:rPr lang="en-US" sz="1400" dirty="0"/>
              <a:t> and shorts over their uniform.  Athletes should ONLY wear their uniform when racing.</a:t>
            </a:r>
          </a:p>
          <a:p>
            <a:r>
              <a:rPr lang="en-US" sz="1400" dirty="0"/>
              <a:t>Varsity will occasionally ride to meets with their parents.  ALL others should ride the team bus.  </a:t>
            </a:r>
          </a:p>
          <a:p>
            <a:r>
              <a:rPr lang="en-US" sz="1400" dirty="0"/>
              <a:t>Those athletes who ride with their parents to the meet should plan on being at the team tent 1 hour prior to their scheduled race time. Forty Five minutes before each race athletes should pick up their number and chip.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A warmup and cooldown is a KEY part of the meet process.  </a:t>
            </a:r>
          </a:p>
          <a:p>
            <a:endParaRPr lang="en-US" sz="1400" dirty="0"/>
          </a:p>
          <a:p>
            <a:r>
              <a:rPr lang="en-US" sz="1400" dirty="0"/>
              <a:t>All other information will be updated on a daily basis to </a:t>
            </a:r>
            <a:r>
              <a:rPr lang="en-US" sz="1400" dirty="0">
                <a:hlinkClick r:id="rId2"/>
              </a:rPr>
              <a:t>www.popetfxc.com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7DC31-AF8A-47B6-893B-0CD275DE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73" y="914400"/>
            <a:ext cx="2702052" cy="319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6E7935-EA4C-4F66-940F-2400693B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84" y="2327110"/>
            <a:ext cx="2160270" cy="136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1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Follow us on </a:t>
            </a:r>
            <a:br>
              <a:rPr lang="en-US" b="1" dirty="0"/>
            </a:br>
            <a:r>
              <a:rPr lang="en-US" b="1" dirty="0"/>
              <a:t>Twitter: @</a:t>
            </a:r>
            <a:r>
              <a:rPr lang="en-US" b="1" dirty="0" err="1"/>
              <a:t>PopeXC</a:t>
            </a:r>
            <a:br>
              <a:rPr lang="en-US" b="1" dirty="0"/>
            </a:br>
            <a:r>
              <a:rPr lang="en-US" b="1" dirty="0"/>
              <a:t>Instagram pope-xc </a:t>
            </a:r>
            <a:r>
              <a:rPr lang="en-US" b="1" dirty="0" err="1"/>
              <a:t>coach.monk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b="1" dirty="0"/>
              <a:t>Pope Athletics: @</a:t>
            </a:r>
            <a:r>
              <a:rPr lang="en-US" b="1" dirty="0" err="1"/>
              <a:t>PopeAthletics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56D7B1-D494-4B79-B32A-B56DB6EE1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3823834" cy="38512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0537" y="2013936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Most questions can usually be answered on the PHS XC website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351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5CED-25B1-46F3-8309-3BC8E0B8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91" y="804333"/>
            <a:ext cx="2543925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>
                <a:solidFill>
                  <a:schemeClr val="tx1"/>
                </a:solidFill>
              </a:rPr>
              <a:t>How do I earn a VARSITY LETTER</a:t>
            </a:r>
            <a:r>
              <a:rPr lang="en-US" sz="5000">
                <a:solidFill>
                  <a:srgbClr val="FFFFFF"/>
                </a:solidFill>
              </a:rPr>
              <a:t>? 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8012E-27C7-4DEF-968F-4A696C878F45}"/>
              </a:ext>
            </a:extLst>
          </p:cNvPr>
          <p:cNvSpPr/>
          <p:nvPr/>
        </p:nvSpPr>
        <p:spPr>
          <a:xfrm>
            <a:off x="3713286" y="804333"/>
            <a:ext cx="4729502" cy="524933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b="1" u="sng"/>
              <a:t>VARSITY LETTER CRITERIA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b="1"/>
              <a:t>AUTOMATIC TIME QUALIFIERS: 5K COURSES ONLY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u="sng"/>
              <a:t>GRADE</a:t>
            </a:r>
            <a:r>
              <a:rPr lang="en-US" sz="1100"/>
              <a:t> </a:t>
            </a:r>
            <a:r>
              <a:rPr lang="en-US" sz="1100" u="sng"/>
              <a:t>MALE</a:t>
            </a:r>
            <a:r>
              <a:rPr lang="en-US" sz="1100"/>
              <a:t> </a:t>
            </a:r>
            <a:r>
              <a:rPr lang="en-US" sz="1100" u="sng"/>
              <a:t>FEMALE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9 	20:15 	24:00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10 	19:45	23:15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11 	19:15 	22:45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12 	18:45	22:00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b="1"/>
              <a:t>CHAMPIONSHIP MEETS: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Any athlete who places in the top 20 overall in the County or Region Championships.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Any athlete who places in the top 30 overall in the State Championships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 </a:t>
            </a:r>
            <a:r>
              <a:rPr lang="en-US" sz="1100" b="1"/>
              <a:t>SENIORS: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Any senior who has completed 2 Cross Country seasons in good standing with the team.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b="1"/>
              <a:t>COACHES DISCRETION: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The coaching staff reserves the right to award a varsity letter to any athlete in a situation where they have not met any of the above criteria.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 b="1"/>
              <a:t>GUIDELINES:</a:t>
            </a:r>
            <a:endParaRPr lang="en-US" sz="11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>
                <a:highlight>
                  <a:srgbClr val="FFFF00"/>
                </a:highlight>
              </a:rPr>
              <a:t>The athlete must show progress throughout the season and compete maintain 80% attendance.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"/>
            </a:pPr>
            <a:r>
              <a:rPr lang="en-US" sz="1100"/>
              <a:t>The athlete must finish the season in good standing with the team based on attendance and conduct.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9520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457871"/>
            <a:ext cx="8260672" cy="1039427"/>
          </a:xfrm>
        </p:spPr>
        <p:txBody>
          <a:bodyPr/>
          <a:lstStyle/>
          <a:p>
            <a:r>
              <a:rPr lang="en-US" dirty="0"/>
              <a:t>What if I am injured?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088" y="1990724"/>
            <a:ext cx="4038600" cy="4407408"/>
          </a:xfrm>
        </p:spPr>
        <p:txBody>
          <a:bodyPr/>
          <a:lstStyle/>
          <a:p>
            <a:r>
              <a:rPr lang="en-US" dirty="0"/>
              <a:t>All athletes who have an injury should still come to practice.  Prior to coming up to the track they should go to the trainer. 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55A8ED22-D789-4CFA-A103-237314D135E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084320" y="1600200"/>
          <a:ext cx="5029200" cy="440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8" y="780289"/>
            <a:ext cx="1524003" cy="152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27" y="4684394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74918"/>
            <a:ext cx="2143125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8" y="329885"/>
            <a:ext cx="194663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5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4100" dirty="0">
                <a:solidFill>
                  <a:schemeClr val="tx1"/>
                </a:solidFill>
              </a:rPr>
              <a:t>Cross Country 101</a:t>
            </a:r>
            <a:br>
              <a:rPr lang="en-US" sz="4100" dirty="0">
                <a:solidFill>
                  <a:schemeClr val="tx1"/>
                </a:solidFill>
              </a:rPr>
            </a:br>
            <a:br>
              <a:rPr lang="en-US" sz="4100" dirty="0">
                <a:solidFill>
                  <a:schemeClr val="tx1"/>
                </a:solidFill>
              </a:rPr>
            </a:br>
            <a:endParaRPr lang="en-US" sz="4100" dirty="0">
              <a:solidFill>
                <a:schemeClr val="tx1"/>
              </a:solidFill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1400" dirty="0"/>
              <a:t>Races typically 5K or 3.1 miles</a:t>
            </a:r>
          </a:p>
          <a:p>
            <a:pPr eaLnBrk="1" hangingPunct="1"/>
            <a:r>
              <a:rPr lang="en-US" sz="1400" dirty="0"/>
              <a:t>Varsity, Junior Varsity and Open Races</a:t>
            </a:r>
          </a:p>
          <a:p>
            <a:pPr eaLnBrk="1" hangingPunct="1"/>
            <a:r>
              <a:rPr lang="en-US" sz="1400" dirty="0"/>
              <a:t>Boys &amp; girls and varsity &amp; junior varsity run separate races (typically same day &amp; place)</a:t>
            </a:r>
          </a:p>
          <a:p>
            <a:pPr lvl="1" eaLnBrk="1" hangingPunct="1"/>
            <a:r>
              <a:rPr lang="en-US" sz="1400" dirty="0"/>
              <a:t>Varsity events maximum of seven (or 10) athletes per team </a:t>
            </a:r>
          </a:p>
          <a:p>
            <a:pPr lvl="1" eaLnBrk="1" hangingPunct="1"/>
            <a:r>
              <a:rPr lang="en-US" sz="1400" dirty="0"/>
              <a:t>Some JV events allow more runners</a:t>
            </a:r>
          </a:p>
          <a:p>
            <a:pPr eaLnBrk="1" hangingPunct="1"/>
            <a:r>
              <a:rPr lang="en-US" sz="1400" b="1" dirty="0"/>
              <a:t>Lowest team score wins</a:t>
            </a:r>
          </a:p>
          <a:p>
            <a:pPr eaLnBrk="1" hangingPunct="1"/>
            <a:r>
              <a:rPr lang="en-US" sz="1400" dirty="0"/>
              <a:t>Athletes must wear proper running shoes and watch  </a:t>
            </a:r>
          </a:p>
          <a:p>
            <a:pPr lvl="1" eaLnBrk="1" hangingPunct="1"/>
            <a:r>
              <a:rPr lang="en-US" sz="1400" dirty="0"/>
              <a:t>Athletes may choose to wear racing spikes or flats</a:t>
            </a:r>
          </a:p>
          <a:p>
            <a:pPr lvl="1" eaLnBrk="1" hangingPunct="1"/>
            <a:r>
              <a:rPr lang="en-US" sz="1400" dirty="0"/>
              <a:t>No earrings (male and female)/jewelry</a:t>
            </a:r>
          </a:p>
        </p:txBody>
      </p:sp>
      <p:sp>
        <p:nvSpPr>
          <p:cNvPr id="92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6" y="6535157"/>
            <a:ext cx="161560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www.popetfxc.com</a:t>
            </a:r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" b="-2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058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400">
                <a:solidFill>
                  <a:schemeClr val="tx2"/>
                </a:solidFill>
              </a:rPr>
              <a:t>Cross Country 101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15737" y="1889760"/>
            <a:ext cx="2757509" cy="420624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CHEER ON THOSE POPE ATHLETES!!!!!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Not the typical spectator sport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Select spot for best viewing 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Spectators encouraged to cheer on </a:t>
            </a:r>
            <a:r>
              <a:rPr lang="en-US" sz="1600" u="sng" dirty="0">
                <a:solidFill>
                  <a:srgbClr val="FF0000"/>
                </a:solidFill>
              </a:rPr>
              <a:t>all</a:t>
            </a:r>
            <a:r>
              <a:rPr lang="en-US" sz="1600" dirty="0">
                <a:solidFill>
                  <a:srgbClr val="FF0000"/>
                </a:solidFill>
              </a:rPr>
              <a:t> Pope athletes.</a:t>
            </a:r>
          </a:p>
          <a:p>
            <a:pPr lvl="1" eaLnBrk="1" hangingPunct="1"/>
            <a:r>
              <a:rPr lang="en-US" sz="1600" i="1" dirty="0">
                <a:solidFill>
                  <a:srgbClr val="FF0000"/>
                </a:solidFill>
              </a:rPr>
              <a:t>If you can’t put a name with an athlete’s face, fear not, “Go Pope!” or “Go Hounds!” works great!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Introduce yourself to other parents.  It’s part of the sport!</a:t>
            </a:r>
          </a:p>
          <a:p>
            <a:pPr marL="228600" lvl="1" indent="0">
              <a:buNone/>
            </a:pPr>
            <a:br>
              <a:rPr lang="en-US" sz="1600" dirty="0">
                <a:solidFill>
                  <a:schemeClr val="bg1"/>
                </a:solidFill>
              </a:rPr>
            </a:br>
            <a:endParaRPr lang="en-US" sz="1600" i="1" dirty="0">
              <a:solidFill>
                <a:schemeClr val="bg1"/>
              </a:solidFill>
            </a:endParaRPr>
          </a:p>
          <a:p>
            <a:pPr lvl="1" eaLnBrk="1" hangingPunct="1"/>
            <a:endParaRPr lang="en-US" sz="1600" i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Wear Pope spirit wear</a:t>
            </a:r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xfrm>
            <a:off x="3886200" y="5856476"/>
            <a:ext cx="4384270" cy="57924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www.</a:t>
            </a:r>
            <a:r>
              <a:rPr lang="en-US" sz="1800" dirty="0">
                <a:solidFill>
                  <a:srgbClr val="FF0000"/>
                </a:solidFill>
              </a:rPr>
              <a:t>Bring a comfortable chair and look for the Pope tent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C33364-1451-474D-B00A-FA6CAD3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776" y="1835413"/>
            <a:ext cx="4712701" cy="31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0D1E9-9006-40D9-A1BA-4244826C290A}"/>
              </a:ext>
            </a:extLst>
          </p:cNvPr>
          <p:cNvSpPr txBox="1"/>
          <p:nvPr/>
        </p:nvSpPr>
        <p:spPr>
          <a:xfrm>
            <a:off x="4173881" y="3389226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030388-3321-4DB7-B9C3-1E04E7B2B275}"/>
              </a:ext>
            </a:extLst>
          </p:cNvPr>
          <p:cNvSpPr/>
          <p:nvPr/>
        </p:nvSpPr>
        <p:spPr>
          <a:xfrm>
            <a:off x="3724941" y="5148590"/>
            <a:ext cx="5317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Parents are needed to assist with set up and </a:t>
            </a:r>
          </a:p>
          <a:p>
            <a:pPr marL="22860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Break down team tent area.  </a:t>
            </a:r>
            <a:r>
              <a:rPr lang="en-US" sz="16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1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1" y="643467"/>
            <a:ext cx="2561709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cap="all" spc="10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Pope TFXC Booster Club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" y="277884"/>
            <a:ext cx="3914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----Board Objectives----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8051A623-40CB-ED82-8105-F0ECBA96A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85434"/>
              </p:ext>
            </p:extLst>
          </p:nvPr>
        </p:nvGraphicFramePr>
        <p:xfrm>
          <a:off x="4202906" y="954088"/>
          <a:ext cx="4231481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302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Rectangle 11"/>
          <p:cNvSpPr>
            <a:spLocks noGrp="1" noChangeArrowheads="1"/>
          </p:cNvSpPr>
          <p:nvPr>
            <p:ph type="title"/>
          </p:nvPr>
        </p:nvSpPr>
        <p:spPr>
          <a:xfrm>
            <a:off x="5394664" y="-2793833"/>
            <a:ext cx="3201006" cy="53711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TEAM Champions Prove team depth!!!! 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E1A20D-237E-4719-8EC6-B117993BEC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80" y="1175938"/>
            <a:ext cx="1480820" cy="986828"/>
          </a:xfrm>
        </p:spPr>
      </p:pic>
      <p:sp>
        <p:nvSpPr>
          <p:cNvPr id="6" name="TextBox 5"/>
          <p:cNvSpPr txBox="1"/>
          <p:nvPr/>
        </p:nvSpPr>
        <p:spPr>
          <a:xfrm>
            <a:off x="2895600" y="5562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83" y="3285823"/>
            <a:ext cx="1128251" cy="157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39B07-CA63-470B-A57F-BB2430E0A8FB}"/>
              </a:ext>
            </a:extLst>
          </p:cNvPr>
          <p:cNvSpPr txBox="1"/>
          <p:nvPr/>
        </p:nvSpPr>
        <p:spPr>
          <a:xfrm>
            <a:off x="677647" y="28805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 YEARS in  a ROW Region TEAM CHAMPS!!!!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9E8F0-A424-48D2-AC72-583ACAE91A46}"/>
              </a:ext>
            </a:extLst>
          </p:cNvPr>
          <p:cNvSpPr txBox="1"/>
          <p:nvPr/>
        </p:nvSpPr>
        <p:spPr>
          <a:xfrm>
            <a:off x="4099262" y="5834616"/>
            <a:ext cx="281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Girls REGION/STATE 3</a:t>
            </a:r>
            <a:r>
              <a:rPr lang="en-US" b="1" baseline="30000" dirty="0">
                <a:solidFill>
                  <a:srgbClr val="FF0000"/>
                </a:solidFill>
              </a:rPr>
              <a:t>rd</a:t>
            </a:r>
            <a:r>
              <a:rPr lang="en-US" b="1" dirty="0">
                <a:solidFill>
                  <a:srgbClr val="FF0000"/>
                </a:solidFill>
              </a:rPr>
              <a:t> place....EVERY athlete counts #AlwaysRebuilding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057AF3-CA91-4F6A-8AAE-D96C0445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53380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3844AAE-EEEB-43BC-B7C7-B2C1C4B4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46" y="5115739"/>
            <a:ext cx="2119416" cy="15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E65C60-8105-4AB0-9985-9127DC1115FD}"/>
              </a:ext>
            </a:extLst>
          </p:cNvPr>
          <p:cNvSpPr/>
          <p:nvPr/>
        </p:nvSpPr>
        <p:spPr>
          <a:xfrm>
            <a:off x="590024" y="361651"/>
            <a:ext cx="5190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TEAM Champions Prove team depth!!!! </a:t>
            </a:r>
            <a:endParaRPr lang="en-US" sz="2400" dirty="0"/>
          </a:p>
        </p:txBody>
      </p:sp>
      <p:pic>
        <p:nvPicPr>
          <p:cNvPr id="7172" name="Picture 4" descr="Image preview">
            <a:extLst>
              <a:ext uri="{FF2B5EF4-FFF2-40B4-BE49-F238E27FC236}">
                <a16:creationId xmlns:a16="http://schemas.microsoft.com/office/drawing/2014/main" id="{8F91BC5F-E42B-47E0-A87A-1D600206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99" y="94866"/>
            <a:ext cx="2498624" cy="24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preview">
            <a:extLst>
              <a:ext uri="{FF2B5EF4-FFF2-40B4-BE49-F238E27FC236}">
                <a16:creationId xmlns:a16="http://schemas.microsoft.com/office/drawing/2014/main" id="{C595DEA9-1E82-46DA-B328-711423AA13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8" y="3460740"/>
            <a:ext cx="3565525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preview">
            <a:extLst>
              <a:ext uri="{FF2B5EF4-FFF2-40B4-BE49-F238E27FC236}">
                <a16:creationId xmlns:a16="http://schemas.microsoft.com/office/drawing/2014/main" id="{BA70EA72-40E6-4AD7-A367-E9D3BD22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8" y="779529"/>
            <a:ext cx="2119416" cy="21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31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rgbClr val="FF0000"/>
                </a:solidFill>
              </a:rPr>
              <a:t>Will you be pleased with the result?????????</a:t>
            </a:r>
          </a:p>
        </p:txBody>
      </p:sp>
      <p:pic>
        <p:nvPicPr>
          <p:cNvPr id="31747" name="Picture 4" descr="04patriotandcass 0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2286000"/>
            <a:ext cx="5363633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3E0AC5-A616-47BD-85CC-18113CC0593F}"/>
              </a:ext>
            </a:extLst>
          </p:cNvPr>
          <p:cNvSpPr txBox="1"/>
          <p:nvPr/>
        </p:nvSpPr>
        <p:spPr>
          <a:xfrm>
            <a:off x="3352800" y="4885263"/>
            <a:ext cx="5581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WE have made a concerted effort at practice all week to remind the athletes of procedures for practice and meets.  Please email me should you have questions </a:t>
            </a:r>
            <a:r>
              <a:rPr lang="en-US" sz="1800" dirty="0">
                <a:highlight>
                  <a:srgbClr val="FFFF00"/>
                </a:highlight>
                <a:hlinkClick r:id="rId4"/>
              </a:rPr>
              <a:t>cathi.monk@cobbk12.org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3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1885" y="284176"/>
            <a:ext cx="2914649" cy="1508760"/>
          </a:xfrm>
        </p:spPr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885" y="2011680"/>
            <a:ext cx="2958973" cy="420624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Be a part of something bigger than yourself!!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2" y="589126"/>
            <a:ext cx="4980936" cy="278932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1214C05-0043-40A4-A1CD-4875264C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733800"/>
            <a:ext cx="1582272" cy="21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90158"/>
            <a:ext cx="2519549" cy="188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6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8586-818C-4E0A-93A4-EA906FC7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Questions?????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EEFFA-5D79-4892-931A-E26E7FA04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have made a concerted effort at practice all week to remind the athletes of procedures for practice and meets.  Please email me should you have questions </a:t>
            </a:r>
            <a:r>
              <a:rPr lang="en-US" sz="4000" dirty="0">
                <a:hlinkClick r:id="rId2"/>
              </a:rPr>
              <a:t>cathi.monk@cobbk12.org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74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38200"/>
            <a:ext cx="6688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Pope TFXC Booster Club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6746" y="1884908"/>
            <a:ext cx="546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Volunteer Opportunities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2818031"/>
            <a:ext cx="50610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Team Photographers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Trail Cleanup Day?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Senior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Team Banquet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Meet Set Up / Breakdown</a:t>
            </a:r>
          </a:p>
        </p:txBody>
      </p:sp>
    </p:spTree>
    <p:extLst>
      <p:ext uri="{BB962C8B-B14F-4D97-AF65-F5344CB8AC3E}">
        <p14:creationId xmlns:p14="http://schemas.microsoft.com/office/powerpoint/2010/main" val="408450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494" y="838200"/>
            <a:ext cx="7447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Registration Fees Toward…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494" y="1970544"/>
            <a:ext cx="4342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Coaches Stipends &amp; Supplements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Athletic Trainer Supplement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Weight Room Fees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Team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Meet Supplies &amp; Snacks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1695" y="1970544"/>
            <a:ext cx="4342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Meet Transportation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Trail 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Substitute Fees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Senior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Team Shirt/shorts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Team Awards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667250"/>
            <a:ext cx="3156389" cy="15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09600"/>
            <a:ext cx="62488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Where Do I Need to Do?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Pay Dues</a:t>
            </a:r>
          </a:p>
          <a:p>
            <a:r>
              <a:rPr lang="en-US" sz="3200" dirty="0"/>
              <a:t>    </a:t>
            </a:r>
            <a:r>
              <a:rPr lang="en-US" sz="2000" dirty="0"/>
              <a:t>- Cash, CC’s, Checks payable to Pope TFXC</a:t>
            </a:r>
            <a:endParaRPr lang="en-US" sz="3200" dirty="0"/>
          </a:p>
          <a:p>
            <a:r>
              <a:rPr lang="en-US" sz="3200" dirty="0"/>
              <a:t>2.Volunteer </a:t>
            </a:r>
          </a:p>
          <a:p>
            <a:r>
              <a:rPr lang="en-US" sz="3200" dirty="0"/>
              <a:t>3. Pay/Order/Pick Up Uniforms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724400" cy="2800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965B1-CFA6-4FAF-BC87-F5D5A397F4A3}"/>
              </a:ext>
            </a:extLst>
          </p:cNvPr>
          <p:cNvSpPr txBox="1"/>
          <p:nvPr/>
        </p:nvSpPr>
        <p:spPr>
          <a:xfrm>
            <a:off x="5334000" y="342804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TEAM SPIRIT PACK</a:t>
            </a:r>
            <a:br>
              <a:rPr lang="en-US" dirty="0"/>
            </a:br>
            <a:r>
              <a:rPr lang="en-US" dirty="0"/>
              <a:t>TEAM short </a:t>
            </a:r>
          </a:p>
          <a:p>
            <a:r>
              <a:rPr lang="en-US" dirty="0"/>
              <a:t>TEAM </a:t>
            </a:r>
            <a:r>
              <a:rPr lang="en-US" dirty="0" err="1"/>
              <a:t>Tshirt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4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51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Website has everything you need to know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7247" y="1295400"/>
            <a:ext cx="184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u="sng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0B4F2-29B0-4880-B1BD-14E3AC90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247775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75FAB-B2CA-4230-989F-1D04A3B406C5}"/>
              </a:ext>
            </a:extLst>
          </p:cNvPr>
          <p:cNvSpPr txBox="1"/>
          <p:nvPr/>
        </p:nvSpPr>
        <p:spPr>
          <a:xfrm>
            <a:off x="2390775" y="1247775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www.popetfxc.com</a:t>
            </a:r>
          </a:p>
        </p:txBody>
      </p:sp>
    </p:spTree>
    <p:extLst>
      <p:ext uri="{BB962C8B-B14F-4D97-AF65-F5344CB8AC3E}">
        <p14:creationId xmlns:p14="http://schemas.microsoft.com/office/powerpoint/2010/main" val="379135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0" name="Straight Connector 2054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2" name="Rectangle 2056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9141714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75725-86B6-421B-95B4-BA497B5DD952}"/>
              </a:ext>
            </a:extLst>
          </p:cNvPr>
          <p:cNvSpPr/>
          <p:nvPr/>
        </p:nvSpPr>
        <p:spPr>
          <a:xfrm>
            <a:off x="312166" y="281620"/>
            <a:ext cx="3562604" cy="716463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 dirty="0"/>
              <a:t>WE enjoyed previous years success but are challenged to do even more this year!!!!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B0F89B-84BC-4BDA-AAFC-2E5658EA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666" y="356878"/>
            <a:ext cx="3560318" cy="23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3536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BFAA9F21-5E25-4E8C-9C70-F23A0AE9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3778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34284877-440A-4788-9733-48AFE34C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288" y="3285965"/>
            <a:ext cx="3290062" cy="329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preview">
            <a:extLst>
              <a:ext uri="{FF2B5EF4-FFF2-40B4-BE49-F238E27FC236}">
                <a16:creationId xmlns:a16="http://schemas.microsoft.com/office/drawing/2014/main" id="{C71E399B-856B-49FB-91DF-1346C61E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2" y="82632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8176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1918</Words>
  <Application>Microsoft Office PowerPoint</Application>
  <PresentationFormat>On-screen Show (4:3)</PresentationFormat>
  <Paragraphs>309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Tw Cen MT</vt:lpstr>
      <vt:lpstr>Tw Cen MT Condensed</vt:lpstr>
      <vt:lpstr>Wingdings</vt:lpstr>
      <vt:lpstr>Wingdings 3</vt:lpstr>
      <vt:lpstr>iRespondGraphMaster</vt:lpstr>
      <vt:lpstr>Integral</vt:lpstr>
      <vt:lpstr>LINKS to the future!!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Strength training makes us faster</vt:lpstr>
      <vt:lpstr>BILATERAL STRENGTH and upper body</vt:lpstr>
      <vt:lpstr>PowerPoint Presentation</vt:lpstr>
      <vt:lpstr>PowerPoint Presentation</vt:lpstr>
      <vt:lpstr>PowerPoint Presentation</vt:lpstr>
      <vt:lpstr>2021 Coaching staff</vt:lpstr>
      <vt:lpstr>Coach Steve Krause</vt:lpstr>
      <vt:lpstr>Coach will harrison</vt:lpstr>
      <vt:lpstr>Coach joey giunta (jun –ta)</vt:lpstr>
      <vt:lpstr>Coach Anne ChrNOWski</vt:lpstr>
      <vt:lpstr>PowerPoint Presentation</vt:lpstr>
      <vt:lpstr>Cathi monk</vt:lpstr>
      <vt:lpstr>Summer training</vt:lpstr>
      <vt:lpstr>BUILD THE BASE!!!</vt:lpstr>
      <vt:lpstr>Practice Schedule</vt:lpstr>
      <vt:lpstr>Attendance policy</vt:lpstr>
      <vt:lpstr>Training of multisport  athletes </vt:lpstr>
      <vt:lpstr>What do I need for xc?</vt:lpstr>
      <vt:lpstr>Take care of your body!!!!</vt:lpstr>
      <vt:lpstr>2022 schedule</vt:lpstr>
      <vt:lpstr>Now for the fun stuff : meets</vt:lpstr>
      <vt:lpstr>Now for the fun stuff : meets</vt:lpstr>
      <vt:lpstr>NOW THE FUN STUFF… MEETS!</vt:lpstr>
      <vt:lpstr>1st meet reminders</vt:lpstr>
      <vt:lpstr>UPDATES</vt:lpstr>
      <vt:lpstr>How do I earn a VARSITY LETTER? </vt:lpstr>
      <vt:lpstr>What if I am injured?  </vt:lpstr>
      <vt:lpstr>Cross Country 101  </vt:lpstr>
      <vt:lpstr>Cross Country 101</vt:lpstr>
      <vt:lpstr>TEAM Champions Prove team depth!!!!  </vt:lpstr>
      <vt:lpstr>Will you be pleased with the result?????????</vt:lpstr>
      <vt:lpstr> </vt:lpstr>
      <vt:lpstr>Questions?????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Cathi Monk</dc:creator>
  <cp:lastModifiedBy>Cathi Monk</cp:lastModifiedBy>
  <cp:revision>33</cp:revision>
  <cp:lastPrinted>2022-08-11T21:30:29Z</cp:lastPrinted>
  <dcterms:created xsi:type="dcterms:W3CDTF">2021-08-19T21:24:59Z</dcterms:created>
  <dcterms:modified xsi:type="dcterms:W3CDTF">2022-08-12T00:55:21Z</dcterms:modified>
</cp:coreProperties>
</file>