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2" r:id="rId3"/>
    <p:sldId id="301" r:id="rId4"/>
    <p:sldId id="329" r:id="rId5"/>
    <p:sldId id="265" r:id="rId6"/>
    <p:sldId id="277" r:id="rId7"/>
    <p:sldId id="323" r:id="rId8"/>
    <p:sldId id="327" r:id="rId9"/>
    <p:sldId id="328" r:id="rId10"/>
    <p:sldId id="324" r:id="rId11"/>
    <p:sldId id="325" r:id="rId12"/>
    <p:sldId id="326" r:id="rId13"/>
    <p:sldId id="257" r:id="rId14"/>
    <p:sldId id="296" r:id="rId15"/>
    <p:sldId id="303" r:id="rId16"/>
    <p:sldId id="311" r:id="rId17"/>
    <p:sldId id="313" r:id="rId18"/>
    <p:sldId id="315" r:id="rId19"/>
    <p:sldId id="319" r:id="rId20"/>
    <p:sldId id="317" r:id="rId21"/>
    <p:sldId id="32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ton, Heather (DBHDS)" initials="HN" lastIdx="2" clrIdx="0"/>
  <p:cmAuthor id="1" name="Reppas, Maria (DBHDS)" initials="R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A7B"/>
    <a:srgbClr val="A9C571"/>
    <a:srgbClr val="74E6A2"/>
    <a:srgbClr val="136735"/>
    <a:srgbClr val="3A6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99" autoAdjust="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29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2BB89-A5E9-4C33-AD88-412716C1325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A770189E-CED7-4EA1-8695-3783FCB942C1}">
      <dgm:prSet phldrT="[Text]" custT="1"/>
      <dgm:spPr>
        <a:solidFill>
          <a:srgbClr val="00B050"/>
        </a:solidFill>
      </dgm:spPr>
      <dgm:t>
        <a:bodyPr/>
        <a:lstStyle/>
        <a:p>
          <a:r>
            <a:rPr lang="en-US" sz="2400" dirty="0" smtClean="0">
              <a:effectLst>
                <a:outerShdw blurRad="38100" dist="38100" dir="2700000" algn="tl">
                  <a:srgbClr val="000000">
                    <a:alpha val="43137"/>
                  </a:srgbClr>
                </a:outerShdw>
              </a:effectLst>
            </a:rPr>
            <a:t>Medicaid BH Redesign</a:t>
          </a:r>
          <a:endParaRPr lang="en-US" sz="2400" dirty="0">
            <a:effectLst>
              <a:outerShdw blurRad="38100" dist="38100" dir="2700000" algn="tl">
                <a:srgbClr val="000000">
                  <a:alpha val="43137"/>
                </a:srgbClr>
              </a:outerShdw>
            </a:effectLst>
          </a:endParaRPr>
        </a:p>
      </dgm:t>
    </dgm:pt>
    <dgm:pt modelId="{02D853F5-2345-41C4-9EE1-11AFE014C66E}" type="parTrans" cxnId="{F402EB99-DBDC-4DA8-A9E4-A32698D1B57B}">
      <dgm:prSet/>
      <dgm:spPr/>
      <dgm:t>
        <a:bodyPr/>
        <a:lstStyle/>
        <a:p>
          <a:endParaRPr lang="en-US"/>
        </a:p>
      </dgm:t>
    </dgm:pt>
    <dgm:pt modelId="{95DCC56F-243F-4F1C-B222-8110497AF8D6}" type="sibTrans" cxnId="{F402EB99-DBDC-4DA8-A9E4-A32698D1B57B}">
      <dgm:prSet/>
      <dgm:spPr/>
      <dgm:t>
        <a:bodyPr/>
        <a:lstStyle/>
        <a:p>
          <a:endParaRPr lang="en-US"/>
        </a:p>
      </dgm:t>
    </dgm:pt>
    <dgm:pt modelId="{4B7F899F-E68A-4490-BC42-0608E4F6A713}">
      <dgm:prSet phldrT="[Text]" custT="1"/>
      <dgm:spPr/>
      <dgm:t>
        <a:bodyPr/>
        <a:lstStyle/>
        <a:p>
          <a:r>
            <a:rPr lang="en-US" sz="4000" dirty="0" smtClean="0">
              <a:effectLst>
                <a:outerShdw blurRad="38100" dist="38100" dir="2700000" algn="tl">
                  <a:srgbClr val="000000">
                    <a:alpha val="43137"/>
                  </a:srgbClr>
                </a:outerShdw>
              </a:effectLst>
            </a:rPr>
            <a:t>STEP VA</a:t>
          </a:r>
          <a:endParaRPr lang="en-US" sz="4000" dirty="0">
            <a:effectLst>
              <a:outerShdw blurRad="38100" dist="38100" dir="2700000" algn="tl">
                <a:srgbClr val="000000">
                  <a:alpha val="43137"/>
                </a:srgbClr>
              </a:outerShdw>
            </a:effectLst>
          </a:endParaRPr>
        </a:p>
      </dgm:t>
    </dgm:pt>
    <dgm:pt modelId="{9CCFFBEA-7922-438B-B891-5CAC0E595AF8}" type="parTrans" cxnId="{63DF0ED1-8083-42EF-A9DA-9E7F5CA25E88}">
      <dgm:prSet/>
      <dgm:spPr/>
      <dgm:t>
        <a:bodyPr/>
        <a:lstStyle/>
        <a:p>
          <a:endParaRPr lang="en-US"/>
        </a:p>
      </dgm:t>
    </dgm:pt>
    <dgm:pt modelId="{9102C53C-BD84-4908-8634-D445D9DC64A7}" type="sibTrans" cxnId="{63DF0ED1-8083-42EF-A9DA-9E7F5CA25E88}">
      <dgm:prSet/>
      <dgm:spPr/>
      <dgm:t>
        <a:bodyPr/>
        <a:lstStyle/>
        <a:p>
          <a:endParaRPr lang="en-US"/>
        </a:p>
      </dgm:t>
    </dgm:pt>
    <dgm:pt modelId="{692F87E9-313E-4CBF-A6F2-9C731253DD38}" type="pres">
      <dgm:prSet presAssocID="{3BC2BB89-A5E9-4C33-AD88-412716C1325C}" presName="Name0" presStyleCnt="0">
        <dgm:presLayoutVars>
          <dgm:chMax val="7"/>
          <dgm:resizeHandles val="exact"/>
        </dgm:presLayoutVars>
      </dgm:prSet>
      <dgm:spPr/>
      <dgm:t>
        <a:bodyPr/>
        <a:lstStyle/>
        <a:p>
          <a:endParaRPr lang="en-US"/>
        </a:p>
      </dgm:t>
    </dgm:pt>
    <dgm:pt modelId="{9E0BAFEC-D6EC-4721-BC36-C2EA43E0E23C}" type="pres">
      <dgm:prSet presAssocID="{3BC2BB89-A5E9-4C33-AD88-412716C1325C}" presName="comp1" presStyleCnt="0"/>
      <dgm:spPr/>
    </dgm:pt>
    <dgm:pt modelId="{BDA59794-8DAB-4052-8992-7CEF5789E6ED}" type="pres">
      <dgm:prSet presAssocID="{3BC2BB89-A5E9-4C33-AD88-412716C1325C}" presName="circle1" presStyleLbl="node1" presStyleIdx="0" presStyleCnt="2" custLinFactNeighborX="-1739" custLinFactNeighborY="1763"/>
      <dgm:spPr/>
      <dgm:t>
        <a:bodyPr/>
        <a:lstStyle/>
        <a:p>
          <a:endParaRPr lang="en-US"/>
        </a:p>
      </dgm:t>
    </dgm:pt>
    <dgm:pt modelId="{5F973F9F-ED85-48F1-9F8F-2CB677DC01DF}" type="pres">
      <dgm:prSet presAssocID="{3BC2BB89-A5E9-4C33-AD88-412716C1325C}" presName="c1text" presStyleLbl="node1" presStyleIdx="0" presStyleCnt="2">
        <dgm:presLayoutVars>
          <dgm:bulletEnabled val="1"/>
        </dgm:presLayoutVars>
      </dgm:prSet>
      <dgm:spPr/>
      <dgm:t>
        <a:bodyPr/>
        <a:lstStyle/>
        <a:p>
          <a:endParaRPr lang="en-US"/>
        </a:p>
      </dgm:t>
    </dgm:pt>
    <dgm:pt modelId="{23665CC9-7D75-4DD2-980D-A41300B1158A}" type="pres">
      <dgm:prSet presAssocID="{3BC2BB89-A5E9-4C33-AD88-412716C1325C}" presName="comp2" presStyleCnt="0"/>
      <dgm:spPr/>
    </dgm:pt>
    <dgm:pt modelId="{C69B8AE5-50B9-46D0-9CF7-18234D7A8B2D}" type="pres">
      <dgm:prSet presAssocID="{3BC2BB89-A5E9-4C33-AD88-412716C1325C}" presName="circle2" presStyleLbl="node1" presStyleIdx="1" presStyleCnt="2" custScaleX="82042" custScaleY="76874" custLinFactNeighborX="-2859" custLinFactNeighborY="12919"/>
      <dgm:spPr/>
      <dgm:t>
        <a:bodyPr/>
        <a:lstStyle/>
        <a:p>
          <a:endParaRPr lang="en-US"/>
        </a:p>
      </dgm:t>
    </dgm:pt>
    <dgm:pt modelId="{A6713293-E24F-43D0-8F19-963F97D6B32E}" type="pres">
      <dgm:prSet presAssocID="{3BC2BB89-A5E9-4C33-AD88-412716C1325C}" presName="c2text" presStyleLbl="node1" presStyleIdx="1" presStyleCnt="2">
        <dgm:presLayoutVars>
          <dgm:bulletEnabled val="1"/>
        </dgm:presLayoutVars>
      </dgm:prSet>
      <dgm:spPr/>
      <dgm:t>
        <a:bodyPr/>
        <a:lstStyle/>
        <a:p>
          <a:endParaRPr lang="en-US"/>
        </a:p>
      </dgm:t>
    </dgm:pt>
  </dgm:ptLst>
  <dgm:cxnLst>
    <dgm:cxn modelId="{1FF67E5F-6030-4AF0-B14D-0C510FD0D75E}" type="presOf" srcId="{A770189E-CED7-4EA1-8695-3783FCB942C1}" destId="{BDA59794-8DAB-4052-8992-7CEF5789E6ED}" srcOrd="0" destOrd="0" presId="urn:microsoft.com/office/officeart/2005/8/layout/venn2"/>
    <dgm:cxn modelId="{5853D052-8A24-4411-8CC3-46FEEF8E2139}" type="presOf" srcId="{A770189E-CED7-4EA1-8695-3783FCB942C1}" destId="{5F973F9F-ED85-48F1-9F8F-2CB677DC01DF}" srcOrd="1" destOrd="0" presId="urn:microsoft.com/office/officeart/2005/8/layout/venn2"/>
    <dgm:cxn modelId="{63DF0ED1-8083-42EF-A9DA-9E7F5CA25E88}" srcId="{3BC2BB89-A5E9-4C33-AD88-412716C1325C}" destId="{4B7F899F-E68A-4490-BC42-0608E4F6A713}" srcOrd="1" destOrd="0" parTransId="{9CCFFBEA-7922-438B-B891-5CAC0E595AF8}" sibTransId="{9102C53C-BD84-4908-8634-D445D9DC64A7}"/>
    <dgm:cxn modelId="{353E5A1C-673E-40D1-888D-39C4EC65AF22}" type="presOf" srcId="{4B7F899F-E68A-4490-BC42-0608E4F6A713}" destId="{A6713293-E24F-43D0-8F19-963F97D6B32E}" srcOrd="1" destOrd="0" presId="urn:microsoft.com/office/officeart/2005/8/layout/venn2"/>
    <dgm:cxn modelId="{C5BBF4A0-2502-4817-BC81-D0C828DCB47E}" type="presOf" srcId="{3BC2BB89-A5E9-4C33-AD88-412716C1325C}" destId="{692F87E9-313E-4CBF-A6F2-9C731253DD38}" srcOrd="0" destOrd="0" presId="urn:microsoft.com/office/officeart/2005/8/layout/venn2"/>
    <dgm:cxn modelId="{F402EB99-DBDC-4DA8-A9E4-A32698D1B57B}" srcId="{3BC2BB89-A5E9-4C33-AD88-412716C1325C}" destId="{A770189E-CED7-4EA1-8695-3783FCB942C1}" srcOrd="0" destOrd="0" parTransId="{02D853F5-2345-41C4-9EE1-11AFE014C66E}" sibTransId="{95DCC56F-243F-4F1C-B222-8110497AF8D6}"/>
    <dgm:cxn modelId="{6D47900A-5798-4603-ABD8-8E1ED878E8CE}" type="presOf" srcId="{4B7F899F-E68A-4490-BC42-0608E4F6A713}" destId="{C69B8AE5-50B9-46D0-9CF7-18234D7A8B2D}" srcOrd="0" destOrd="0" presId="urn:microsoft.com/office/officeart/2005/8/layout/venn2"/>
    <dgm:cxn modelId="{B51FE5B7-0411-4519-8463-C046B30C7159}" type="presParOf" srcId="{692F87E9-313E-4CBF-A6F2-9C731253DD38}" destId="{9E0BAFEC-D6EC-4721-BC36-C2EA43E0E23C}" srcOrd="0" destOrd="0" presId="urn:microsoft.com/office/officeart/2005/8/layout/venn2"/>
    <dgm:cxn modelId="{ED6685C8-1A68-482E-8B3B-82CF1C0BE953}" type="presParOf" srcId="{9E0BAFEC-D6EC-4721-BC36-C2EA43E0E23C}" destId="{BDA59794-8DAB-4052-8992-7CEF5789E6ED}" srcOrd="0" destOrd="0" presId="urn:microsoft.com/office/officeart/2005/8/layout/venn2"/>
    <dgm:cxn modelId="{A70BAB86-880D-4629-B984-06A34E11095D}" type="presParOf" srcId="{9E0BAFEC-D6EC-4721-BC36-C2EA43E0E23C}" destId="{5F973F9F-ED85-48F1-9F8F-2CB677DC01DF}" srcOrd="1" destOrd="0" presId="urn:microsoft.com/office/officeart/2005/8/layout/venn2"/>
    <dgm:cxn modelId="{787BAD76-08DC-4C10-8A40-97F3E6B675DA}" type="presParOf" srcId="{692F87E9-313E-4CBF-A6F2-9C731253DD38}" destId="{23665CC9-7D75-4DD2-980D-A41300B1158A}" srcOrd="1" destOrd="0" presId="urn:microsoft.com/office/officeart/2005/8/layout/venn2"/>
    <dgm:cxn modelId="{5401CA2C-A998-42AA-A668-04B0BA9F7A90}" type="presParOf" srcId="{23665CC9-7D75-4DD2-980D-A41300B1158A}" destId="{C69B8AE5-50B9-46D0-9CF7-18234D7A8B2D}" srcOrd="0" destOrd="0" presId="urn:microsoft.com/office/officeart/2005/8/layout/venn2"/>
    <dgm:cxn modelId="{9824A416-53EC-4DCB-9D8E-6DB222C8C8A2}" type="presParOf" srcId="{23665CC9-7D75-4DD2-980D-A41300B1158A}" destId="{A6713293-E24F-43D0-8F19-963F97D6B32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0013C1-EDEE-41FB-9E7F-1A0983AE1BDB}" type="doc">
      <dgm:prSet loTypeId="urn:microsoft.com/office/officeart/2009/3/layout/BlockDescendingList" loCatId="list" qsTypeId="urn:microsoft.com/office/officeart/2005/8/quickstyle/simple1" qsCatId="simple" csTypeId="urn:microsoft.com/office/officeart/2005/8/colors/accent6_1" csCatId="accent6" phldr="1"/>
      <dgm:spPr/>
      <dgm:t>
        <a:bodyPr/>
        <a:lstStyle/>
        <a:p>
          <a:endParaRPr lang="en-US"/>
        </a:p>
      </dgm:t>
    </dgm:pt>
    <dgm:pt modelId="{986B9A2E-6811-41C3-A13F-42E89F00F848}">
      <dgm:prSet phldrT="[Text]"/>
      <dgm:spPr/>
      <dgm:t>
        <a:bodyPr/>
        <a:lstStyle/>
        <a:p>
          <a:r>
            <a:rPr lang="en-US" dirty="0" smtClean="0"/>
            <a:t>Promotion, Prevention, Screening</a:t>
          </a:r>
          <a:endParaRPr lang="en-US" dirty="0"/>
        </a:p>
      </dgm:t>
    </dgm:pt>
    <dgm:pt modelId="{07B91CA8-B79E-48BA-A53F-1A63F3B7E585}" type="parTrans" cxnId="{AFDC7ED0-40EA-41CD-A9C1-17510256BE27}">
      <dgm:prSet/>
      <dgm:spPr/>
      <dgm:t>
        <a:bodyPr/>
        <a:lstStyle/>
        <a:p>
          <a:endParaRPr lang="en-US"/>
        </a:p>
      </dgm:t>
    </dgm:pt>
    <dgm:pt modelId="{0247E3AB-CC3E-4860-9F01-B56DB5DB5EAB}" type="sibTrans" cxnId="{AFDC7ED0-40EA-41CD-A9C1-17510256BE27}">
      <dgm:prSet/>
      <dgm:spPr/>
      <dgm:t>
        <a:bodyPr/>
        <a:lstStyle/>
        <a:p>
          <a:endParaRPr lang="en-US"/>
        </a:p>
      </dgm:t>
    </dgm:pt>
    <dgm:pt modelId="{CC4DD4CC-ABF0-43ED-AD0F-A950B2F0B327}">
      <dgm:prSet phldrT="[Text]"/>
      <dgm:spPr/>
      <dgm:t>
        <a:bodyPr/>
        <a:lstStyle/>
        <a:p>
          <a:r>
            <a:rPr lang="en-US" dirty="0" smtClean="0"/>
            <a:t>SBIRT</a:t>
          </a:r>
          <a:endParaRPr lang="en-US" dirty="0"/>
        </a:p>
      </dgm:t>
    </dgm:pt>
    <dgm:pt modelId="{94B9B4A9-2794-4090-B2EA-357B50FD566D}" type="parTrans" cxnId="{03427F1C-EC10-4421-BED7-BC0F0A5078C2}">
      <dgm:prSet/>
      <dgm:spPr/>
      <dgm:t>
        <a:bodyPr/>
        <a:lstStyle/>
        <a:p>
          <a:endParaRPr lang="en-US"/>
        </a:p>
      </dgm:t>
    </dgm:pt>
    <dgm:pt modelId="{52050B78-D044-4C11-9737-23C4DC1D242F}" type="sibTrans" cxnId="{03427F1C-EC10-4421-BED7-BC0F0A5078C2}">
      <dgm:prSet/>
      <dgm:spPr/>
      <dgm:t>
        <a:bodyPr/>
        <a:lstStyle/>
        <a:p>
          <a:endParaRPr lang="en-US"/>
        </a:p>
      </dgm:t>
    </dgm:pt>
    <dgm:pt modelId="{B3393806-D2FF-415A-9D1C-58BB099E882D}">
      <dgm:prSet phldrT="[Text]"/>
      <dgm:spPr/>
      <dgm:t>
        <a:bodyPr/>
        <a:lstStyle/>
        <a:p>
          <a:r>
            <a:rPr lang="en-US" dirty="0" smtClean="0"/>
            <a:t>Early Intervention</a:t>
          </a:r>
          <a:endParaRPr lang="en-US" dirty="0"/>
        </a:p>
      </dgm:t>
    </dgm:pt>
    <dgm:pt modelId="{7A327506-2107-4E2C-BEA1-4D7A18CD8ECD}" type="parTrans" cxnId="{599184EA-187D-41B5-9C92-6CCE4156B813}">
      <dgm:prSet/>
      <dgm:spPr/>
      <dgm:t>
        <a:bodyPr/>
        <a:lstStyle/>
        <a:p>
          <a:endParaRPr lang="en-US"/>
        </a:p>
      </dgm:t>
    </dgm:pt>
    <dgm:pt modelId="{DE40CB84-B938-4EE3-B71F-E0AFF89F38F2}" type="sibTrans" cxnId="{599184EA-187D-41B5-9C92-6CCE4156B813}">
      <dgm:prSet/>
      <dgm:spPr/>
      <dgm:t>
        <a:bodyPr/>
        <a:lstStyle/>
        <a:p>
          <a:endParaRPr lang="en-US"/>
        </a:p>
      </dgm:t>
    </dgm:pt>
    <dgm:pt modelId="{A6535A51-211C-46C1-8525-EE921971EDF2}">
      <dgm:prSet phldrT="[Text]"/>
      <dgm:spPr/>
      <dgm:t>
        <a:bodyPr/>
        <a:lstStyle/>
        <a:p>
          <a:r>
            <a:rPr lang="en-US" dirty="0" smtClean="0"/>
            <a:t>Case Management</a:t>
          </a:r>
          <a:endParaRPr lang="en-US" dirty="0"/>
        </a:p>
      </dgm:t>
    </dgm:pt>
    <dgm:pt modelId="{CB658C2F-014A-4D8E-82CA-A2B8F4EFF44F}" type="parTrans" cxnId="{EBB8AA9F-E661-46FA-B73C-2E3DD1CE24C4}">
      <dgm:prSet/>
      <dgm:spPr/>
      <dgm:t>
        <a:bodyPr/>
        <a:lstStyle/>
        <a:p>
          <a:endParaRPr lang="en-US"/>
        </a:p>
      </dgm:t>
    </dgm:pt>
    <dgm:pt modelId="{B0E42729-95C7-43B6-8CB4-F6C75B900A06}" type="sibTrans" cxnId="{EBB8AA9F-E661-46FA-B73C-2E3DD1CE24C4}">
      <dgm:prSet/>
      <dgm:spPr/>
      <dgm:t>
        <a:bodyPr/>
        <a:lstStyle/>
        <a:p>
          <a:endParaRPr lang="en-US"/>
        </a:p>
      </dgm:t>
    </dgm:pt>
    <dgm:pt modelId="{5FBE55AF-7B6F-4AD7-8248-845884780067}">
      <dgm:prSet phldrT="[Text]"/>
      <dgm:spPr/>
      <dgm:t>
        <a:bodyPr/>
        <a:lstStyle/>
        <a:p>
          <a:r>
            <a:rPr lang="en-US" dirty="0" smtClean="0"/>
            <a:t>GAP Case Management</a:t>
          </a:r>
          <a:endParaRPr lang="en-US" dirty="0"/>
        </a:p>
      </dgm:t>
    </dgm:pt>
    <dgm:pt modelId="{C190A75E-2263-4933-B4F3-B278341BA81F}" type="parTrans" cxnId="{7E2D6E14-2E92-4DAB-AE5D-E18E0E812272}">
      <dgm:prSet/>
      <dgm:spPr/>
      <dgm:t>
        <a:bodyPr/>
        <a:lstStyle/>
        <a:p>
          <a:endParaRPr lang="en-US"/>
        </a:p>
      </dgm:t>
    </dgm:pt>
    <dgm:pt modelId="{09865EB7-2CBC-4B10-8861-AE62B6DAE645}" type="sibTrans" cxnId="{7E2D6E14-2E92-4DAB-AE5D-E18E0E812272}">
      <dgm:prSet/>
      <dgm:spPr/>
      <dgm:t>
        <a:bodyPr/>
        <a:lstStyle/>
        <a:p>
          <a:endParaRPr lang="en-US"/>
        </a:p>
      </dgm:t>
    </dgm:pt>
    <dgm:pt modelId="{7A75A2B6-C14B-4210-B3A1-B97FFDAA1F41}">
      <dgm:prSet phldrT="[Text]"/>
      <dgm:spPr/>
      <dgm:t>
        <a:bodyPr/>
        <a:lstStyle/>
        <a:p>
          <a:r>
            <a:rPr lang="en-US" dirty="0" smtClean="0"/>
            <a:t>MH Case Management</a:t>
          </a:r>
          <a:endParaRPr lang="en-US" dirty="0"/>
        </a:p>
      </dgm:t>
    </dgm:pt>
    <dgm:pt modelId="{57665F1D-3B3E-474A-AFE8-B81317D06B20}" type="parTrans" cxnId="{C1470A09-7F90-4D97-8622-6B705DF6E820}">
      <dgm:prSet/>
      <dgm:spPr/>
      <dgm:t>
        <a:bodyPr/>
        <a:lstStyle/>
        <a:p>
          <a:endParaRPr lang="en-US"/>
        </a:p>
      </dgm:t>
    </dgm:pt>
    <dgm:pt modelId="{A7B6DB4A-681C-4D46-9B68-D787336B5F2E}" type="sibTrans" cxnId="{C1470A09-7F90-4D97-8622-6B705DF6E820}">
      <dgm:prSet/>
      <dgm:spPr/>
      <dgm:t>
        <a:bodyPr/>
        <a:lstStyle/>
        <a:p>
          <a:endParaRPr lang="en-US"/>
        </a:p>
      </dgm:t>
    </dgm:pt>
    <dgm:pt modelId="{7566BC8B-1F94-489D-AE2C-10EC6A5F1774}">
      <dgm:prSet phldrT="[Text]"/>
      <dgm:spPr/>
      <dgm:t>
        <a:bodyPr/>
        <a:lstStyle/>
        <a:p>
          <a:r>
            <a:rPr lang="en-US" dirty="0" smtClean="0"/>
            <a:t>Outpatient Services</a:t>
          </a:r>
          <a:endParaRPr lang="en-US" dirty="0"/>
        </a:p>
      </dgm:t>
    </dgm:pt>
    <dgm:pt modelId="{7A9541BE-D350-4CDD-B9B4-F91330F2072B}" type="parTrans" cxnId="{E3F7D4D9-D757-4035-980F-61DD31322370}">
      <dgm:prSet/>
      <dgm:spPr/>
      <dgm:t>
        <a:bodyPr/>
        <a:lstStyle/>
        <a:p>
          <a:endParaRPr lang="en-US"/>
        </a:p>
      </dgm:t>
    </dgm:pt>
    <dgm:pt modelId="{7006E27E-42E7-4C11-98FC-864F62842C43}" type="sibTrans" cxnId="{E3F7D4D9-D757-4035-980F-61DD31322370}">
      <dgm:prSet/>
      <dgm:spPr/>
      <dgm:t>
        <a:bodyPr/>
        <a:lstStyle/>
        <a:p>
          <a:endParaRPr lang="en-US"/>
        </a:p>
      </dgm:t>
    </dgm:pt>
    <dgm:pt modelId="{0CB9A821-0DE8-40F3-8FCF-A816310811A0}">
      <dgm:prSet phldrT="[Text]"/>
      <dgm:spPr/>
      <dgm:t>
        <a:bodyPr/>
        <a:lstStyle/>
        <a:p>
          <a:r>
            <a:rPr lang="en-US" dirty="0" smtClean="0"/>
            <a:t>Psychological Testing</a:t>
          </a:r>
        </a:p>
      </dgm:t>
    </dgm:pt>
    <dgm:pt modelId="{326A5A3A-DBFA-469E-9D85-EF0F51ACF86E}" type="parTrans" cxnId="{9E5B5A09-BAE0-4770-9BD1-1DBCB3949AD4}">
      <dgm:prSet/>
      <dgm:spPr/>
      <dgm:t>
        <a:bodyPr/>
        <a:lstStyle/>
        <a:p>
          <a:endParaRPr lang="en-US"/>
        </a:p>
      </dgm:t>
    </dgm:pt>
    <dgm:pt modelId="{A2A62C1A-0050-4990-8FAA-D01E29D43D59}" type="sibTrans" cxnId="{9E5B5A09-BAE0-4770-9BD1-1DBCB3949AD4}">
      <dgm:prSet/>
      <dgm:spPr/>
      <dgm:t>
        <a:bodyPr/>
        <a:lstStyle/>
        <a:p>
          <a:endParaRPr lang="en-US"/>
        </a:p>
      </dgm:t>
    </dgm:pt>
    <dgm:pt modelId="{BC2F7708-FBAC-471F-876F-D787E0F16A90}">
      <dgm:prSet phldrT="[Text]"/>
      <dgm:spPr/>
      <dgm:t>
        <a:bodyPr/>
        <a:lstStyle/>
        <a:p>
          <a:r>
            <a:rPr lang="en-US" dirty="0" smtClean="0"/>
            <a:t>Individual Outpatient Psychotherapy</a:t>
          </a:r>
          <a:endParaRPr lang="en-US" dirty="0"/>
        </a:p>
      </dgm:t>
    </dgm:pt>
    <dgm:pt modelId="{F067B23A-CF8F-46D6-9AE6-45EE4AB783C5}" type="parTrans" cxnId="{57A41A82-F7CC-43B0-AF72-3E45DE92D1BA}">
      <dgm:prSet/>
      <dgm:spPr/>
      <dgm:t>
        <a:bodyPr/>
        <a:lstStyle/>
        <a:p>
          <a:endParaRPr lang="en-US"/>
        </a:p>
      </dgm:t>
    </dgm:pt>
    <dgm:pt modelId="{6C6DA236-4F16-46ED-B629-BD1B6F7DA9D2}" type="sibTrans" cxnId="{57A41A82-F7CC-43B0-AF72-3E45DE92D1BA}">
      <dgm:prSet/>
      <dgm:spPr/>
      <dgm:t>
        <a:bodyPr/>
        <a:lstStyle/>
        <a:p>
          <a:endParaRPr lang="en-US"/>
        </a:p>
      </dgm:t>
    </dgm:pt>
    <dgm:pt modelId="{D405FBB5-9E88-431D-B55D-03FFC69B3432}">
      <dgm:prSet phldrT="[Text]"/>
      <dgm:spPr/>
      <dgm:t>
        <a:bodyPr/>
        <a:lstStyle/>
        <a:p>
          <a:r>
            <a:rPr lang="en-US" dirty="0" smtClean="0"/>
            <a:t>Treatment Foster Care Case Management</a:t>
          </a:r>
          <a:endParaRPr lang="en-US" dirty="0"/>
        </a:p>
      </dgm:t>
    </dgm:pt>
    <dgm:pt modelId="{FD2DCDB6-CA6D-4C84-9990-6038E18F1ED7}" type="parTrans" cxnId="{557720E1-D3FF-425C-9DF0-DFD65DC44D5E}">
      <dgm:prSet/>
      <dgm:spPr/>
      <dgm:t>
        <a:bodyPr/>
        <a:lstStyle/>
        <a:p>
          <a:endParaRPr lang="en-US"/>
        </a:p>
      </dgm:t>
    </dgm:pt>
    <dgm:pt modelId="{23826C20-7526-4C99-A6C2-4C9AEA894E19}" type="sibTrans" cxnId="{557720E1-D3FF-425C-9DF0-DFD65DC44D5E}">
      <dgm:prSet/>
      <dgm:spPr/>
      <dgm:t>
        <a:bodyPr/>
        <a:lstStyle/>
        <a:p>
          <a:endParaRPr lang="en-US"/>
        </a:p>
      </dgm:t>
    </dgm:pt>
    <dgm:pt modelId="{AA06EF51-58F1-4777-B982-373BF6E903E0}">
      <dgm:prSet phldrT="[Text]" custT="1"/>
      <dgm:spPr>
        <a:solidFill>
          <a:schemeClr val="accent2"/>
        </a:solidFill>
      </dgm:spPr>
      <dgm:t>
        <a:bodyPr/>
        <a:lstStyle/>
        <a:p>
          <a:r>
            <a:rPr lang="en-US" sz="1800" dirty="0" smtClean="0"/>
            <a:t>Community Mental Health</a:t>
          </a:r>
          <a:endParaRPr lang="en-US" sz="1800" dirty="0"/>
        </a:p>
      </dgm:t>
    </dgm:pt>
    <dgm:pt modelId="{8E0D1DD1-C6E4-43DC-89EF-479D3C50AD38}" type="parTrans" cxnId="{3D865AAD-EBEE-4AC1-85E0-4B84917C3B31}">
      <dgm:prSet/>
      <dgm:spPr/>
      <dgm:t>
        <a:bodyPr/>
        <a:lstStyle/>
        <a:p>
          <a:endParaRPr lang="en-US"/>
        </a:p>
      </dgm:t>
    </dgm:pt>
    <dgm:pt modelId="{5DA564C7-1FDE-429E-8E88-1B56C0B9159F}" type="sibTrans" cxnId="{3D865AAD-EBEE-4AC1-85E0-4B84917C3B31}">
      <dgm:prSet/>
      <dgm:spPr/>
      <dgm:t>
        <a:bodyPr/>
        <a:lstStyle/>
        <a:p>
          <a:endParaRPr lang="en-US"/>
        </a:p>
      </dgm:t>
    </dgm:pt>
    <dgm:pt modelId="{C50D5796-B92F-4BC4-8848-1BF11B87F103}">
      <dgm:prSet phldrT="[Text]"/>
      <dgm:spPr/>
      <dgm:t>
        <a:bodyPr/>
        <a:lstStyle/>
        <a:p>
          <a:r>
            <a:rPr lang="en-US" dirty="0" smtClean="0"/>
            <a:t>Psychosocial Rehabilitation</a:t>
          </a:r>
          <a:endParaRPr lang="en-US" dirty="0"/>
        </a:p>
      </dgm:t>
    </dgm:pt>
    <dgm:pt modelId="{8D9B93E0-48D9-4FCF-8FC3-4EB250698F5C}" type="parTrans" cxnId="{98530592-6C10-4A60-B39A-533B36B405AE}">
      <dgm:prSet/>
      <dgm:spPr/>
      <dgm:t>
        <a:bodyPr/>
        <a:lstStyle/>
        <a:p>
          <a:endParaRPr lang="en-US"/>
        </a:p>
      </dgm:t>
    </dgm:pt>
    <dgm:pt modelId="{E080057F-6823-44D8-A1F1-F35ED536BC3A}" type="sibTrans" cxnId="{98530592-6C10-4A60-B39A-533B36B405AE}">
      <dgm:prSet/>
      <dgm:spPr/>
      <dgm:t>
        <a:bodyPr/>
        <a:lstStyle/>
        <a:p>
          <a:endParaRPr lang="en-US"/>
        </a:p>
      </dgm:t>
    </dgm:pt>
    <dgm:pt modelId="{02B0317F-248C-4308-86C1-940D9BD5F6DA}">
      <dgm:prSet phldrT="[Text]"/>
      <dgm:spPr/>
      <dgm:t>
        <a:bodyPr/>
        <a:lstStyle/>
        <a:p>
          <a:r>
            <a:rPr lang="en-US" dirty="0" smtClean="0"/>
            <a:t>Therapeutic Day Treatment</a:t>
          </a:r>
          <a:endParaRPr lang="en-US" dirty="0"/>
        </a:p>
      </dgm:t>
    </dgm:pt>
    <dgm:pt modelId="{C3A0E80C-56F4-425A-B672-7FBF00256F1A}" type="parTrans" cxnId="{D2D1B3D9-8D6C-4B35-B748-0FE1ACFD8AF3}">
      <dgm:prSet/>
      <dgm:spPr/>
      <dgm:t>
        <a:bodyPr/>
        <a:lstStyle/>
        <a:p>
          <a:endParaRPr lang="en-US"/>
        </a:p>
      </dgm:t>
    </dgm:pt>
    <dgm:pt modelId="{FC5C0FEF-F599-47E1-95C0-9997E4E19889}" type="sibTrans" cxnId="{D2D1B3D9-8D6C-4B35-B748-0FE1ACFD8AF3}">
      <dgm:prSet/>
      <dgm:spPr/>
      <dgm:t>
        <a:bodyPr/>
        <a:lstStyle/>
        <a:p>
          <a:endParaRPr lang="en-US"/>
        </a:p>
      </dgm:t>
    </dgm:pt>
    <dgm:pt modelId="{0805A58B-03FC-4A90-A72A-41B2EE99D028}">
      <dgm:prSet phldrT="[Text]"/>
      <dgm:spPr/>
      <dgm:t>
        <a:bodyPr/>
        <a:lstStyle/>
        <a:p>
          <a:r>
            <a:rPr lang="en-US" dirty="0" smtClean="0"/>
            <a:t>Mental Health Skill Building</a:t>
          </a:r>
          <a:endParaRPr lang="en-US" dirty="0"/>
        </a:p>
      </dgm:t>
    </dgm:pt>
    <dgm:pt modelId="{1EAE9C1E-514B-4EE7-B8CD-89C9BC83F2CB}" type="parTrans" cxnId="{840691F9-8614-4DFD-844A-FF7FED0816DC}">
      <dgm:prSet/>
      <dgm:spPr/>
      <dgm:t>
        <a:bodyPr/>
        <a:lstStyle/>
        <a:p>
          <a:endParaRPr lang="en-US"/>
        </a:p>
      </dgm:t>
    </dgm:pt>
    <dgm:pt modelId="{329B78D1-EFC7-4159-9329-258FC8DCFFBD}" type="sibTrans" cxnId="{840691F9-8614-4DFD-844A-FF7FED0816DC}">
      <dgm:prSet/>
      <dgm:spPr/>
      <dgm:t>
        <a:bodyPr/>
        <a:lstStyle/>
        <a:p>
          <a:endParaRPr lang="en-US"/>
        </a:p>
      </dgm:t>
    </dgm:pt>
    <dgm:pt modelId="{6E031D52-9ADB-4204-9478-D07DB9F6AF6E}">
      <dgm:prSet phldrT="[Text]"/>
      <dgm:spPr/>
      <dgm:t>
        <a:bodyPr/>
        <a:lstStyle/>
        <a:p>
          <a:r>
            <a:rPr lang="en-US" dirty="0" smtClean="0"/>
            <a:t>Intensive Community Treatment</a:t>
          </a:r>
          <a:endParaRPr lang="en-US" dirty="0"/>
        </a:p>
      </dgm:t>
    </dgm:pt>
    <dgm:pt modelId="{DBC01D56-E571-4ABD-B50E-1C0A9188C822}" type="parTrans" cxnId="{1E2291F5-5AAC-4617-AF66-66254AA455F2}">
      <dgm:prSet/>
      <dgm:spPr/>
      <dgm:t>
        <a:bodyPr/>
        <a:lstStyle/>
        <a:p>
          <a:endParaRPr lang="en-US"/>
        </a:p>
      </dgm:t>
    </dgm:pt>
    <dgm:pt modelId="{532C49B4-B2A5-4ABB-A9F3-D76E57288A66}" type="sibTrans" cxnId="{1E2291F5-5AAC-4617-AF66-66254AA455F2}">
      <dgm:prSet/>
      <dgm:spPr/>
      <dgm:t>
        <a:bodyPr/>
        <a:lstStyle/>
        <a:p>
          <a:endParaRPr lang="en-US"/>
        </a:p>
      </dgm:t>
    </dgm:pt>
    <dgm:pt modelId="{AA7A6352-803C-4426-9710-3A899BC49A44}">
      <dgm:prSet phldrT="[Text]"/>
      <dgm:spPr/>
      <dgm:t>
        <a:bodyPr/>
        <a:lstStyle/>
        <a:p>
          <a:r>
            <a:rPr lang="en-US" dirty="0" smtClean="0"/>
            <a:t>Intensive In Home</a:t>
          </a:r>
          <a:endParaRPr lang="en-US" dirty="0"/>
        </a:p>
      </dgm:t>
    </dgm:pt>
    <dgm:pt modelId="{99182D94-25F7-4DA4-AF66-35EDAC9DDDE7}" type="parTrans" cxnId="{83DE2611-2FC8-45EE-AE02-D2B2E8B801A3}">
      <dgm:prSet/>
      <dgm:spPr/>
      <dgm:t>
        <a:bodyPr/>
        <a:lstStyle/>
        <a:p>
          <a:endParaRPr lang="en-US"/>
        </a:p>
      </dgm:t>
    </dgm:pt>
    <dgm:pt modelId="{5142E73D-D74E-4B10-875F-C050DDB0E7DD}" type="sibTrans" cxnId="{83DE2611-2FC8-45EE-AE02-D2B2E8B801A3}">
      <dgm:prSet/>
      <dgm:spPr/>
      <dgm:t>
        <a:bodyPr/>
        <a:lstStyle/>
        <a:p>
          <a:endParaRPr lang="en-US"/>
        </a:p>
      </dgm:t>
    </dgm:pt>
    <dgm:pt modelId="{B4E7AAFB-9430-4DB7-960D-BF4A88F4AA73}">
      <dgm:prSet phldrT="[Text]"/>
      <dgm:spPr/>
      <dgm:t>
        <a:bodyPr/>
        <a:lstStyle/>
        <a:p>
          <a:r>
            <a:rPr lang="en-US" dirty="0" smtClean="0"/>
            <a:t>Crisis Stabilization</a:t>
          </a:r>
          <a:endParaRPr lang="en-US" dirty="0"/>
        </a:p>
      </dgm:t>
    </dgm:pt>
    <dgm:pt modelId="{854176BC-F51E-44DD-A632-F26E42A2DEA8}" type="parTrans" cxnId="{F299C472-25ED-43CB-8ADF-FF58361C08A7}">
      <dgm:prSet/>
      <dgm:spPr/>
      <dgm:t>
        <a:bodyPr/>
        <a:lstStyle/>
        <a:p>
          <a:endParaRPr lang="en-US"/>
        </a:p>
      </dgm:t>
    </dgm:pt>
    <dgm:pt modelId="{CD3D86F6-7C59-46EB-9A8D-512CE3030A58}" type="sibTrans" cxnId="{F299C472-25ED-43CB-8ADF-FF58361C08A7}">
      <dgm:prSet/>
      <dgm:spPr/>
      <dgm:t>
        <a:bodyPr/>
        <a:lstStyle/>
        <a:p>
          <a:endParaRPr lang="en-US"/>
        </a:p>
      </dgm:t>
    </dgm:pt>
    <dgm:pt modelId="{C465399D-E844-4D97-8F83-333A134DD43E}">
      <dgm:prSet phldrT="[Text]"/>
      <dgm:spPr/>
      <dgm:t>
        <a:bodyPr/>
        <a:lstStyle/>
        <a:p>
          <a:r>
            <a:rPr lang="en-US" dirty="0" smtClean="0"/>
            <a:t>Day Treatment / Partial Hospitalization</a:t>
          </a:r>
        </a:p>
        <a:p>
          <a:r>
            <a:rPr lang="en-US" dirty="0" smtClean="0"/>
            <a:t>Behavioral Therapy</a:t>
          </a:r>
        </a:p>
      </dgm:t>
    </dgm:pt>
    <dgm:pt modelId="{A09793CC-BA22-439B-932F-64032A3A3242}" type="parTrans" cxnId="{3B6CCBD0-B29E-4F60-910B-05E986CEBAE8}">
      <dgm:prSet/>
      <dgm:spPr/>
      <dgm:t>
        <a:bodyPr/>
        <a:lstStyle/>
        <a:p>
          <a:endParaRPr lang="en-US"/>
        </a:p>
      </dgm:t>
    </dgm:pt>
    <dgm:pt modelId="{A049AFA4-E7DC-4B56-B3D1-8AD61006C44B}" type="sibTrans" cxnId="{3B6CCBD0-B29E-4F60-910B-05E986CEBAE8}">
      <dgm:prSet/>
      <dgm:spPr/>
      <dgm:t>
        <a:bodyPr/>
        <a:lstStyle/>
        <a:p>
          <a:endParaRPr lang="en-US"/>
        </a:p>
      </dgm:t>
    </dgm:pt>
    <dgm:pt modelId="{A5BC419C-91BC-49EE-BADF-95EBC8ABCC98}">
      <dgm:prSet phldrT="[Text]"/>
      <dgm:spPr/>
      <dgm:t>
        <a:bodyPr/>
        <a:lstStyle/>
        <a:p>
          <a:r>
            <a:rPr lang="en-US" dirty="0" smtClean="0"/>
            <a:t>Inpatient Services</a:t>
          </a:r>
        </a:p>
      </dgm:t>
    </dgm:pt>
    <dgm:pt modelId="{BF5CEFC2-9A9D-4ED8-985E-C63F45DD9C81}" type="parTrans" cxnId="{3D432B05-9AB0-4074-8E76-5E7973A38881}">
      <dgm:prSet/>
      <dgm:spPr/>
      <dgm:t>
        <a:bodyPr/>
        <a:lstStyle/>
        <a:p>
          <a:endParaRPr lang="en-US"/>
        </a:p>
      </dgm:t>
    </dgm:pt>
    <dgm:pt modelId="{90597A2D-D0D3-46C2-9973-A900D670A189}" type="sibTrans" cxnId="{3D432B05-9AB0-4074-8E76-5E7973A38881}">
      <dgm:prSet/>
      <dgm:spPr/>
      <dgm:t>
        <a:bodyPr/>
        <a:lstStyle/>
        <a:p>
          <a:endParaRPr lang="en-US"/>
        </a:p>
      </dgm:t>
    </dgm:pt>
    <dgm:pt modelId="{70398903-6C38-4959-8B84-43FAB6C970F9}">
      <dgm:prSet phldrT="[Text]"/>
      <dgm:spPr/>
      <dgm:t>
        <a:bodyPr/>
        <a:lstStyle/>
        <a:p>
          <a:r>
            <a:rPr lang="en-US" dirty="0" smtClean="0"/>
            <a:t>Hospital E/M</a:t>
          </a:r>
        </a:p>
      </dgm:t>
    </dgm:pt>
    <dgm:pt modelId="{135E9139-902B-418A-9407-9D629A40EB6C}" type="parTrans" cxnId="{B09A63E9-F5A0-4FE6-AE25-79369D33A458}">
      <dgm:prSet/>
      <dgm:spPr/>
      <dgm:t>
        <a:bodyPr/>
        <a:lstStyle/>
        <a:p>
          <a:endParaRPr lang="en-US"/>
        </a:p>
      </dgm:t>
    </dgm:pt>
    <dgm:pt modelId="{E89D7FEB-9CFD-4EFF-AA78-D5D3021E2864}" type="sibTrans" cxnId="{B09A63E9-F5A0-4FE6-AE25-79369D33A458}">
      <dgm:prSet/>
      <dgm:spPr/>
      <dgm:t>
        <a:bodyPr/>
        <a:lstStyle/>
        <a:p>
          <a:endParaRPr lang="en-US"/>
        </a:p>
      </dgm:t>
    </dgm:pt>
    <dgm:pt modelId="{8906D204-1C8F-415C-9655-9C04A12A83FC}">
      <dgm:prSet phldrT="[Text]"/>
      <dgm:spPr/>
      <dgm:t>
        <a:bodyPr/>
        <a:lstStyle/>
        <a:p>
          <a:r>
            <a:rPr lang="en-US" dirty="0" smtClean="0"/>
            <a:t>Inpatient Hospitalization</a:t>
          </a:r>
        </a:p>
      </dgm:t>
    </dgm:pt>
    <dgm:pt modelId="{9F74F80B-5723-4A3B-8AC0-AB06F1E0849A}" type="parTrans" cxnId="{0AABCC20-C5DB-4E9B-80F4-5F7844394E23}">
      <dgm:prSet/>
      <dgm:spPr/>
      <dgm:t>
        <a:bodyPr/>
        <a:lstStyle/>
        <a:p>
          <a:endParaRPr lang="en-US"/>
        </a:p>
      </dgm:t>
    </dgm:pt>
    <dgm:pt modelId="{C19EC66F-FDB1-4F03-B733-828063B97D74}" type="sibTrans" cxnId="{0AABCC20-C5DB-4E9B-80F4-5F7844394E23}">
      <dgm:prSet/>
      <dgm:spPr/>
      <dgm:t>
        <a:bodyPr/>
        <a:lstStyle/>
        <a:p>
          <a:endParaRPr lang="en-US"/>
        </a:p>
      </dgm:t>
    </dgm:pt>
    <dgm:pt modelId="{C3659137-130F-47C4-992E-82693EF1B8CB}">
      <dgm:prSet phldrT="[Text]"/>
      <dgm:spPr/>
      <dgm:t>
        <a:bodyPr/>
        <a:lstStyle/>
        <a:p>
          <a:r>
            <a:rPr lang="en-US" dirty="0" smtClean="0"/>
            <a:t>Psychiatric Residential Treatment</a:t>
          </a:r>
        </a:p>
      </dgm:t>
    </dgm:pt>
    <dgm:pt modelId="{28CAB31E-321E-4D79-A0BA-6036EF241AEE}" type="parTrans" cxnId="{A9DAD1E9-C4F2-43B1-8DE1-D505B8B9F7CC}">
      <dgm:prSet/>
      <dgm:spPr/>
      <dgm:t>
        <a:bodyPr/>
        <a:lstStyle/>
        <a:p>
          <a:endParaRPr lang="en-US"/>
        </a:p>
      </dgm:t>
    </dgm:pt>
    <dgm:pt modelId="{1F8DF84A-F663-4526-B0EF-1C9C85B02BF0}" type="sibTrans" cxnId="{A9DAD1E9-C4F2-43B1-8DE1-D505B8B9F7CC}">
      <dgm:prSet/>
      <dgm:spPr/>
      <dgm:t>
        <a:bodyPr/>
        <a:lstStyle/>
        <a:p>
          <a:endParaRPr lang="en-US"/>
        </a:p>
      </dgm:t>
    </dgm:pt>
    <dgm:pt modelId="{8F2F6B14-2C56-47F4-ADDA-CFFDD3736DF6}">
      <dgm:prSet phldrT="[Text]"/>
      <dgm:spPr/>
      <dgm:t>
        <a:bodyPr/>
        <a:lstStyle/>
        <a:p>
          <a:r>
            <a:rPr lang="en-US" dirty="0" smtClean="0"/>
            <a:t>Recovery</a:t>
          </a:r>
        </a:p>
      </dgm:t>
    </dgm:pt>
    <dgm:pt modelId="{9849E66C-EC12-4036-AD48-1751C287A02A}" type="parTrans" cxnId="{102DBDB0-AF7F-4B97-B282-26B5FBCBECF7}">
      <dgm:prSet/>
      <dgm:spPr/>
      <dgm:t>
        <a:bodyPr/>
        <a:lstStyle/>
        <a:p>
          <a:endParaRPr lang="en-US"/>
        </a:p>
      </dgm:t>
    </dgm:pt>
    <dgm:pt modelId="{24E873E3-5C2C-469D-A369-37994985FA58}" type="sibTrans" cxnId="{102DBDB0-AF7F-4B97-B282-26B5FBCBECF7}">
      <dgm:prSet/>
      <dgm:spPr/>
      <dgm:t>
        <a:bodyPr/>
        <a:lstStyle/>
        <a:p>
          <a:endParaRPr lang="en-US"/>
        </a:p>
      </dgm:t>
    </dgm:pt>
    <dgm:pt modelId="{8A69DC27-CB50-43A5-9C65-FE503132A852}">
      <dgm:prSet phldrT="[Text]"/>
      <dgm:spPr/>
      <dgm:t>
        <a:bodyPr/>
        <a:lstStyle/>
        <a:p>
          <a:r>
            <a:rPr lang="en-US" dirty="0" smtClean="0"/>
            <a:t>Mental Health Peer Supports</a:t>
          </a:r>
        </a:p>
      </dgm:t>
    </dgm:pt>
    <dgm:pt modelId="{2B959329-AB04-4905-8460-420D757CDE6B}" type="parTrans" cxnId="{E4CF5BC0-9B8E-4FD4-A582-C104A0C5AC50}">
      <dgm:prSet/>
      <dgm:spPr/>
      <dgm:t>
        <a:bodyPr/>
        <a:lstStyle/>
        <a:p>
          <a:endParaRPr lang="en-US"/>
        </a:p>
      </dgm:t>
    </dgm:pt>
    <dgm:pt modelId="{C79E16EB-480C-4046-8E30-5C6C92778C0E}" type="sibTrans" cxnId="{E4CF5BC0-9B8E-4FD4-A582-C104A0C5AC50}">
      <dgm:prSet/>
      <dgm:spPr/>
      <dgm:t>
        <a:bodyPr/>
        <a:lstStyle/>
        <a:p>
          <a:endParaRPr lang="en-US"/>
        </a:p>
      </dgm:t>
    </dgm:pt>
    <dgm:pt modelId="{E5B6B42C-0B5B-4D88-9BC2-E96F2734BF14}">
      <dgm:prSet phldrT="[Text]"/>
      <dgm:spPr/>
      <dgm:t>
        <a:bodyPr/>
        <a:lstStyle/>
        <a:p>
          <a:r>
            <a:rPr lang="en-US" dirty="0" smtClean="0"/>
            <a:t>Family Support Partners</a:t>
          </a:r>
        </a:p>
      </dgm:t>
    </dgm:pt>
    <dgm:pt modelId="{67DB72C3-0E5D-47F0-A858-C761A4B2A9DA}" type="parTrans" cxnId="{9A07A782-B2D7-4991-819A-524DDC0B02C1}">
      <dgm:prSet/>
      <dgm:spPr/>
      <dgm:t>
        <a:bodyPr/>
        <a:lstStyle/>
        <a:p>
          <a:endParaRPr lang="en-US"/>
        </a:p>
      </dgm:t>
    </dgm:pt>
    <dgm:pt modelId="{3764A7CD-44AE-4ABA-9A1D-BA0E297A5D9C}" type="sibTrans" cxnId="{9A07A782-B2D7-4991-819A-524DDC0B02C1}">
      <dgm:prSet/>
      <dgm:spPr/>
      <dgm:t>
        <a:bodyPr/>
        <a:lstStyle/>
        <a:p>
          <a:endParaRPr lang="en-US"/>
        </a:p>
      </dgm:t>
    </dgm:pt>
    <dgm:pt modelId="{21C43297-3452-8B45-BE6E-2101E8C71869}">
      <dgm:prSet phldrT="[Text]"/>
      <dgm:spPr/>
      <dgm:t>
        <a:bodyPr/>
        <a:lstStyle/>
        <a:p>
          <a:r>
            <a:rPr lang="en-US" dirty="0" smtClean="0"/>
            <a:t>MH Screening in Primary Care</a:t>
          </a:r>
          <a:endParaRPr lang="en-US" dirty="0"/>
        </a:p>
      </dgm:t>
    </dgm:pt>
    <dgm:pt modelId="{F0023EFA-AF99-2145-ACD6-6E26514A04C6}" type="parTrans" cxnId="{EC4CD4CF-630D-A74A-AB2E-7C437EC53B10}">
      <dgm:prSet/>
      <dgm:spPr/>
      <dgm:t>
        <a:bodyPr/>
        <a:lstStyle/>
        <a:p>
          <a:endParaRPr lang="en-US"/>
        </a:p>
      </dgm:t>
    </dgm:pt>
    <dgm:pt modelId="{F7AE3FC0-BEBD-4C40-B87D-7BF7D10D7CBA}" type="sibTrans" cxnId="{EC4CD4CF-630D-A74A-AB2E-7C437EC53B10}">
      <dgm:prSet/>
      <dgm:spPr/>
      <dgm:t>
        <a:bodyPr/>
        <a:lstStyle/>
        <a:p>
          <a:endParaRPr lang="en-US"/>
        </a:p>
      </dgm:t>
    </dgm:pt>
    <dgm:pt modelId="{A44C98A1-FA48-C14F-BF99-BD9994A26386}">
      <dgm:prSet phldrT="[Text]"/>
      <dgm:spPr/>
      <dgm:t>
        <a:bodyPr/>
        <a:lstStyle/>
        <a:p>
          <a:r>
            <a:rPr lang="en-US" dirty="0" smtClean="0"/>
            <a:t>EPSDT Early Childhood Services</a:t>
          </a:r>
          <a:endParaRPr lang="en-US" dirty="0"/>
        </a:p>
      </dgm:t>
    </dgm:pt>
    <dgm:pt modelId="{365AAA0C-FB91-A340-9C9F-45595455082D}" type="parTrans" cxnId="{57708722-E126-F942-B165-F8F1B498FD93}">
      <dgm:prSet/>
      <dgm:spPr/>
      <dgm:t>
        <a:bodyPr/>
        <a:lstStyle/>
        <a:p>
          <a:endParaRPr lang="en-US"/>
        </a:p>
      </dgm:t>
    </dgm:pt>
    <dgm:pt modelId="{7EC67D34-F3C1-7D49-8FB9-985C7F0143B9}" type="sibTrans" cxnId="{57708722-E126-F942-B165-F8F1B498FD93}">
      <dgm:prSet/>
      <dgm:spPr/>
      <dgm:t>
        <a:bodyPr/>
        <a:lstStyle/>
        <a:p>
          <a:endParaRPr lang="en-US"/>
        </a:p>
      </dgm:t>
    </dgm:pt>
    <dgm:pt modelId="{5092467B-7761-A74F-AC59-EB8653A3BA50}">
      <dgm:prSet phldrT="[Text]"/>
      <dgm:spPr/>
      <dgm:t>
        <a:bodyPr/>
        <a:lstStyle/>
        <a:p>
          <a:r>
            <a:rPr lang="en-US" dirty="0" smtClean="0"/>
            <a:t>DBHDS Prevention Program</a:t>
          </a:r>
          <a:endParaRPr lang="en-US" dirty="0"/>
        </a:p>
      </dgm:t>
    </dgm:pt>
    <dgm:pt modelId="{906FEE4F-269E-DE45-8543-BF62532567C8}" type="parTrans" cxnId="{2285B003-94DC-0C43-9375-AB63307BEDB2}">
      <dgm:prSet/>
      <dgm:spPr/>
      <dgm:t>
        <a:bodyPr/>
        <a:lstStyle/>
        <a:p>
          <a:endParaRPr lang="en-US"/>
        </a:p>
      </dgm:t>
    </dgm:pt>
    <dgm:pt modelId="{A14EF478-848D-F446-BE3A-74E85D7BD8BB}" type="sibTrans" cxnId="{2285B003-94DC-0C43-9375-AB63307BEDB2}">
      <dgm:prSet/>
      <dgm:spPr/>
      <dgm:t>
        <a:bodyPr/>
        <a:lstStyle/>
        <a:p>
          <a:endParaRPr lang="en-US"/>
        </a:p>
      </dgm:t>
    </dgm:pt>
    <dgm:pt modelId="{C1952C2A-0D4C-6E47-970E-456AE97EB925}">
      <dgm:prSet phldrT="[Text]"/>
      <dgm:spPr/>
      <dgm:t>
        <a:bodyPr/>
        <a:lstStyle/>
        <a:p>
          <a:r>
            <a:rPr lang="en-US" dirty="0" smtClean="0"/>
            <a:t>DD Case Management</a:t>
          </a:r>
          <a:endParaRPr lang="en-US" dirty="0"/>
        </a:p>
      </dgm:t>
    </dgm:pt>
    <dgm:pt modelId="{02374A11-8135-5443-B033-101677E42D7E}" type="parTrans" cxnId="{3FA8A2F6-BC87-1240-8D22-225EB48222FF}">
      <dgm:prSet/>
      <dgm:spPr/>
      <dgm:t>
        <a:bodyPr/>
        <a:lstStyle/>
        <a:p>
          <a:endParaRPr lang="en-US"/>
        </a:p>
      </dgm:t>
    </dgm:pt>
    <dgm:pt modelId="{B7696245-7BD8-0047-8CF8-99B4B34E7850}" type="sibTrans" cxnId="{3FA8A2F6-BC87-1240-8D22-225EB48222FF}">
      <dgm:prSet/>
      <dgm:spPr/>
      <dgm:t>
        <a:bodyPr/>
        <a:lstStyle/>
        <a:p>
          <a:endParaRPr lang="en-US"/>
        </a:p>
      </dgm:t>
    </dgm:pt>
    <dgm:pt modelId="{61FAE229-1CFF-124C-9011-9FA51639818F}">
      <dgm:prSet phldrT="[Text]"/>
      <dgm:spPr/>
      <dgm:t>
        <a:bodyPr/>
        <a:lstStyle/>
        <a:p>
          <a:r>
            <a:rPr lang="en-US" dirty="0" smtClean="0"/>
            <a:t>Therapeutic Group Home</a:t>
          </a:r>
        </a:p>
      </dgm:t>
    </dgm:pt>
    <dgm:pt modelId="{0F7EB8E6-A137-8E4C-BFB7-FA0B5A770F17}" type="parTrans" cxnId="{7A8EB86D-338D-6344-955A-6C399DA9D705}">
      <dgm:prSet/>
      <dgm:spPr/>
      <dgm:t>
        <a:bodyPr/>
        <a:lstStyle/>
        <a:p>
          <a:endParaRPr lang="en-US"/>
        </a:p>
      </dgm:t>
    </dgm:pt>
    <dgm:pt modelId="{AB6D14AE-5240-8449-A363-EC92F350A1F2}" type="sibTrans" cxnId="{7A8EB86D-338D-6344-955A-6C399DA9D705}">
      <dgm:prSet/>
      <dgm:spPr/>
      <dgm:t>
        <a:bodyPr/>
        <a:lstStyle/>
        <a:p>
          <a:endParaRPr lang="en-US"/>
        </a:p>
      </dgm:t>
    </dgm:pt>
    <dgm:pt modelId="{AD801BF8-3FB3-B94F-A4DE-BB85A7949062}">
      <dgm:prSet phldrT="[Text]"/>
      <dgm:spPr/>
      <dgm:t>
        <a:bodyPr/>
        <a:lstStyle/>
        <a:p>
          <a:r>
            <a:rPr lang="en-US" dirty="0" smtClean="0"/>
            <a:t>EPSDT Services: Residential, Group Home, 1:1</a:t>
          </a:r>
        </a:p>
      </dgm:t>
    </dgm:pt>
    <dgm:pt modelId="{1957B8E2-C342-714C-9957-7C2EA5798C08}" type="parTrans" cxnId="{22C67BBA-65A6-BF42-A2CE-EEDFCEE44B80}">
      <dgm:prSet/>
      <dgm:spPr/>
      <dgm:t>
        <a:bodyPr/>
        <a:lstStyle/>
        <a:p>
          <a:endParaRPr lang="en-US"/>
        </a:p>
      </dgm:t>
    </dgm:pt>
    <dgm:pt modelId="{E355A62C-51E5-274E-B249-42C9F66B5027}" type="sibTrans" cxnId="{22C67BBA-65A6-BF42-A2CE-EEDFCEE44B80}">
      <dgm:prSet/>
      <dgm:spPr/>
      <dgm:t>
        <a:bodyPr/>
        <a:lstStyle/>
        <a:p>
          <a:endParaRPr lang="en-US"/>
        </a:p>
      </dgm:t>
    </dgm:pt>
    <dgm:pt modelId="{FBDFE77F-FFF9-2743-9095-43F35E5A4BC4}">
      <dgm:prSet phldrT="[Text]"/>
      <dgm:spPr/>
      <dgm:t>
        <a:bodyPr/>
        <a:lstStyle/>
        <a:p>
          <a:r>
            <a:rPr lang="en-US" dirty="0" smtClean="0"/>
            <a:t>EPSDT Personal Care Services</a:t>
          </a:r>
          <a:endParaRPr lang="en-US" dirty="0"/>
        </a:p>
      </dgm:t>
    </dgm:pt>
    <dgm:pt modelId="{C82D2036-FEE5-E942-B7B8-945699290C3C}" type="parTrans" cxnId="{9E181D20-6625-4E41-BC18-2027D7E4FD3D}">
      <dgm:prSet/>
      <dgm:spPr/>
      <dgm:t>
        <a:bodyPr/>
        <a:lstStyle/>
        <a:p>
          <a:endParaRPr lang="en-US"/>
        </a:p>
      </dgm:t>
    </dgm:pt>
    <dgm:pt modelId="{C8A08275-E29E-764C-AF40-5C2566804307}" type="sibTrans" cxnId="{9E181D20-6625-4E41-BC18-2027D7E4FD3D}">
      <dgm:prSet/>
      <dgm:spPr/>
      <dgm:t>
        <a:bodyPr/>
        <a:lstStyle/>
        <a:p>
          <a:endParaRPr lang="en-US"/>
        </a:p>
      </dgm:t>
    </dgm:pt>
    <dgm:pt modelId="{1BAC82F8-6819-BA4D-BEED-9571014902D5}">
      <dgm:prSet phldrT="[Text]"/>
      <dgm:spPr/>
      <dgm:t>
        <a:bodyPr/>
        <a:lstStyle/>
        <a:p>
          <a:r>
            <a:rPr lang="en-US" dirty="0" smtClean="0"/>
            <a:t>DD Consumer Directed Services</a:t>
          </a:r>
        </a:p>
      </dgm:t>
    </dgm:pt>
    <dgm:pt modelId="{8C3D9682-3CC3-9945-A82E-2D05301A9E62}" type="parTrans" cxnId="{5D3B5524-4678-4A42-8FF3-1F5B4170A4F9}">
      <dgm:prSet/>
      <dgm:spPr/>
      <dgm:t>
        <a:bodyPr/>
        <a:lstStyle/>
        <a:p>
          <a:endParaRPr lang="en-US"/>
        </a:p>
      </dgm:t>
    </dgm:pt>
    <dgm:pt modelId="{B8F8D1B1-F634-C645-B6D6-963499EEB75C}" type="sibTrans" cxnId="{5D3B5524-4678-4A42-8FF3-1F5B4170A4F9}">
      <dgm:prSet/>
      <dgm:spPr/>
      <dgm:t>
        <a:bodyPr/>
        <a:lstStyle/>
        <a:p>
          <a:endParaRPr lang="en-US"/>
        </a:p>
      </dgm:t>
    </dgm:pt>
    <dgm:pt modelId="{CA58E6EE-0084-6542-B44F-AB5149B62B88}">
      <dgm:prSet phldrT="[Text]"/>
      <dgm:spPr/>
      <dgm:t>
        <a:bodyPr/>
        <a:lstStyle/>
        <a:p>
          <a:r>
            <a:rPr lang="en-US" dirty="0" smtClean="0"/>
            <a:t>REACH Services</a:t>
          </a:r>
        </a:p>
      </dgm:t>
    </dgm:pt>
    <dgm:pt modelId="{47FAB7F0-BABF-D244-B6ED-5BA00C5783F3}" type="parTrans" cxnId="{28A59A55-9147-6C4B-9D41-DEDB262E17D5}">
      <dgm:prSet/>
      <dgm:spPr/>
      <dgm:t>
        <a:bodyPr/>
        <a:lstStyle/>
        <a:p>
          <a:endParaRPr lang="en-US"/>
        </a:p>
      </dgm:t>
    </dgm:pt>
    <dgm:pt modelId="{9C2D8FBC-650B-2847-BAF5-CC8E8F5D3BAA}" type="sibTrans" cxnId="{28A59A55-9147-6C4B-9D41-DEDB262E17D5}">
      <dgm:prSet/>
      <dgm:spPr/>
      <dgm:t>
        <a:bodyPr/>
        <a:lstStyle/>
        <a:p>
          <a:endParaRPr lang="en-US"/>
        </a:p>
      </dgm:t>
    </dgm:pt>
    <dgm:pt modelId="{0DA5685D-4B00-0A4E-B239-7523E83571A2}">
      <dgm:prSet phldrT="[Text]"/>
      <dgm:spPr/>
      <dgm:t>
        <a:bodyPr/>
        <a:lstStyle/>
        <a:p>
          <a:r>
            <a:rPr lang="en-US" dirty="0" smtClean="0"/>
            <a:t>PACT Services</a:t>
          </a:r>
        </a:p>
      </dgm:t>
    </dgm:pt>
    <dgm:pt modelId="{D0EA6B39-33B1-E34F-982A-B96195353C8D}" type="parTrans" cxnId="{5B951443-AD64-3941-B8B5-96B80E24A4B8}">
      <dgm:prSet/>
      <dgm:spPr/>
      <dgm:t>
        <a:bodyPr/>
        <a:lstStyle/>
        <a:p>
          <a:endParaRPr lang="en-US"/>
        </a:p>
      </dgm:t>
    </dgm:pt>
    <dgm:pt modelId="{9B6565B9-CFE7-8247-A442-5CD3A1BCADB2}" type="sibTrans" cxnId="{5B951443-AD64-3941-B8B5-96B80E24A4B8}">
      <dgm:prSet/>
      <dgm:spPr/>
      <dgm:t>
        <a:bodyPr/>
        <a:lstStyle/>
        <a:p>
          <a:endParaRPr lang="en-US"/>
        </a:p>
      </dgm:t>
    </dgm:pt>
    <dgm:pt modelId="{C2BEDDC6-26FD-F241-9D71-10C7696838CD}">
      <dgm:prSet phldrT="[Text]"/>
      <dgm:spPr/>
      <dgm:t>
        <a:bodyPr/>
        <a:lstStyle/>
        <a:p>
          <a:r>
            <a:rPr lang="en-US" dirty="0" smtClean="0"/>
            <a:t>STEP-VA</a:t>
          </a:r>
          <a:endParaRPr lang="en-US" dirty="0"/>
        </a:p>
      </dgm:t>
    </dgm:pt>
    <dgm:pt modelId="{9774B5EC-EFF7-FE42-BB43-9254EA3658F1}" type="parTrans" cxnId="{4148190D-5315-5C45-87A4-9A6BCE45404F}">
      <dgm:prSet/>
      <dgm:spPr/>
      <dgm:t>
        <a:bodyPr/>
        <a:lstStyle/>
        <a:p>
          <a:endParaRPr lang="en-US"/>
        </a:p>
      </dgm:t>
    </dgm:pt>
    <dgm:pt modelId="{4BC161C3-3C78-B14E-860A-48A43A2FCCC5}" type="sibTrans" cxnId="{4148190D-5315-5C45-87A4-9A6BCE45404F}">
      <dgm:prSet/>
      <dgm:spPr/>
      <dgm:t>
        <a:bodyPr/>
        <a:lstStyle/>
        <a:p>
          <a:endParaRPr lang="en-US"/>
        </a:p>
      </dgm:t>
    </dgm:pt>
    <dgm:pt modelId="{2532C12E-4517-4541-9996-CF8119AD66B3}">
      <dgm:prSet phldrT="[Text]"/>
      <dgm:spPr/>
      <dgm:t>
        <a:bodyPr/>
        <a:lstStyle/>
        <a:p>
          <a:r>
            <a:rPr lang="en-US" dirty="0" smtClean="0"/>
            <a:t>Psychiatric Services</a:t>
          </a:r>
          <a:endParaRPr lang="en-US" dirty="0"/>
        </a:p>
      </dgm:t>
    </dgm:pt>
    <dgm:pt modelId="{9C7BD023-950B-2243-9541-C9680AA785E2}" type="parTrans" cxnId="{9ECD2353-3621-E24E-97AE-94B431A82CEC}">
      <dgm:prSet/>
      <dgm:spPr/>
      <dgm:t>
        <a:bodyPr/>
        <a:lstStyle/>
        <a:p>
          <a:endParaRPr lang="en-US"/>
        </a:p>
      </dgm:t>
    </dgm:pt>
    <dgm:pt modelId="{988E5C6C-2CE1-E44E-AE19-4B5FD59B6ECB}" type="sibTrans" cxnId="{9ECD2353-3621-E24E-97AE-94B431A82CEC}">
      <dgm:prSet/>
      <dgm:spPr/>
      <dgm:t>
        <a:bodyPr/>
        <a:lstStyle/>
        <a:p>
          <a:endParaRPr lang="en-US"/>
        </a:p>
      </dgm:t>
    </dgm:pt>
    <dgm:pt modelId="{F6C0CB80-A60F-9F41-9720-834BD6745ABA}">
      <dgm:prSet phldrT="[Text]"/>
      <dgm:spPr/>
      <dgm:t>
        <a:bodyPr/>
        <a:lstStyle/>
        <a:p>
          <a:r>
            <a:rPr lang="en-US" dirty="0" smtClean="0"/>
            <a:t>Primary Care Services</a:t>
          </a:r>
          <a:endParaRPr lang="en-US" dirty="0"/>
        </a:p>
      </dgm:t>
    </dgm:pt>
    <dgm:pt modelId="{3B3095BB-4AA0-324A-B471-D7D5900A94DB}" type="parTrans" cxnId="{6130AD2B-0D8C-2E4B-8DF7-7F1075436ED2}">
      <dgm:prSet/>
      <dgm:spPr/>
      <dgm:t>
        <a:bodyPr/>
        <a:lstStyle/>
        <a:p>
          <a:endParaRPr lang="en-US"/>
        </a:p>
      </dgm:t>
    </dgm:pt>
    <dgm:pt modelId="{65C51DED-2E8E-124D-9C96-56BA9F274319}" type="sibTrans" cxnId="{6130AD2B-0D8C-2E4B-8DF7-7F1075436ED2}">
      <dgm:prSet/>
      <dgm:spPr/>
      <dgm:t>
        <a:bodyPr/>
        <a:lstStyle/>
        <a:p>
          <a:endParaRPr lang="en-US"/>
        </a:p>
      </dgm:t>
    </dgm:pt>
    <dgm:pt modelId="{E90F89B4-1746-CB4F-AA9D-37D45D50515B}">
      <dgm:prSet phldrT="[Text]"/>
      <dgm:spPr/>
      <dgm:t>
        <a:bodyPr/>
        <a:lstStyle/>
        <a:p>
          <a:r>
            <a:rPr lang="en-US" dirty="0" smtClean="0"/>
            <a:t>Group Therapy</a:t>
          </a:r>
          <a:endParaRPr lang="en-US" dirty="0"/>
        </a:p>
      </dgm:t>
    </dgm:pt>
    <dgm:pt modelId="{8AFA9289-4773-464B-B8FA-6FD6FAF78DEB}" type="parTrans" cxnId="{75BE0D83-B799-324D-9429-88E814509262}">
      <dgm:prSet/>
      <dgm:spPr/>
      <dgm:t>
        <a:bodyPr/>
        <a:lstStyle/>
        <a:p>
          <a:endParaRPr lang="en-US"/>
        </a:p>
      </dgm:t>
    </dgm:pt>
    <dgm:pt modelId="{142E0BE7-FBDA-7944-9A0B-B4556AEDB4B4}" type="sibTrans" cxnId="{75BE0D83-B799-324D-9429-88E814509262}">
      <dgm:prSet/>
      <dgm:spPr/>
      <dgm:t>
        <a:bodyPr/>
        <a:lstStyle/>
        <a:p>
          <a:endParaRPr lang="en-US"/>
        </a:p>
      </dgm:t>
    </dgm:pt>
    <dgm:pt modelId="{2E4EE735-6F00-E74B-8F5F-D830D2304DCA}">
      <dgm:prSet phldrT="[Text]"/>
      <dgm:spPr/>
      <dgm:t>
        <a:bodyPr/>
        <a:lstStyle/>
        <a:p>
          <a:r>
            <a:rPr lang="en-US" dirty="0" smtClean="0"/>
            <a:t>Family Therapy</a:t>
          </a:r>
          <a:endParaRPr lang="en-US" dirty="0"/>
        </a:p>
      </dgm:t>
    </dgm:pt>
    <dgm:pt modelId="{C8BDD026-32B4-F940-9177-F14C8492D388}" type="parTrans" cxnId="{3D49DD8F-FE5C-5145-AA0B-A6827170F1BB}">
      <dgm:prSet/>
      <dgm:spPr/>
      <dgm:t>
        <a:bodyPr/>
        <a:lstStyle/>
        <a:p>
          <a:endParaRPr lang="en-US"/>
        </a:p>
      </dgm:t>
    </dgm:pt>
    <dgm:pt modelId="{E67F3033-B75A-0E42-BEE6-69B2FA374C11}" type="sibTrans" cxnId="{3D49DD8F-FE5C-5145-AA0B-A6827170F1BB}">
      <dgm:prSet/>
      <dgm:spPr/>
      <dgm:t>
        <a:bodyPr/>
        <a:lstStyle/>
        <a:p>
          <a:endParaRPr lang="en-US"/>
        </a:p>
      </dgm:t>
    </dgm:pt>
    <dgm:pt modelId="{3B4D55EF-7623-4325-BA82-0FCC20FABA54}" type="pres">
      <dgm:prSet presAssocID="{350013C1-EDEE-41FB-9E7F-1A0983AE1BDB}" presName="Name0" presStyleCnt="0">
        <dgm:presLayoutVars>
          <dgm:chMax val="7"/>
          <dgm:chPref val="7"/>
          <dgm:dir/>
          <dgm:animLvl val="lvl"/>
        </dgm:presLayoutVars>
      </dgm:prSet>
      <dgm:spPr/>
      <dgm:t>
        <a:bodyPr/>
        <a:lstStyle/>
        <a:p>
          <a:endParaRPr lang="en-US"/>
        </a:p>
      </dgm:t>
    </dgm:pt>
    <dgm:pt modelId="{EA9317EA-5AE9-4F8A-952C-639B5A64E7C4}" type="pres">
      <dgm:prSet presAssocID="{986B9A2E-6811-41C3-A13F-42E89F00F848}" presName="parentText_1" presStyleLbl="node1" presStyleIdx="0" presStyleCnt="6">
        <dgm:presLayoutVars>
          <dgm:chMax val="1"/>
          <dgm:chPref val="1"/>
          <dgm:bulletEnabled val="1"/>
        </dgm:presLayoutVars>
      </dgm:prSet>
      <dgm:spPr/>
      <dgm:t>
        <a:bodyPr/>
        <a:lstStyle/>
        <a:p>
          <a:endParaRPr lang="en-US"/>
        </a:p>
      </dgm:t>
    </dgm:pt>
    <dgm:pt modelId="{05A4DA4D-3862-4B3D-B97F-8BCCF4F358FD}" type="pres">
      <dgm:prSet presAssocID="{986B9A2E-6811-41C3-A13F-42E89F00F848}" presName="childText_1" presStyleLbl="node1" presStyleIdx="0" presStyleCnt="6">
        <dgm:presLayoutVars>
          <dgm:chMax val="0"/>
          <dgm:chPref val="0"/>
          <dgm:bulletEnabled val="1"/>
        </dgm:presLayoutVars>
      </dgm:prSet>
      <dgm:spPr/>
      <dgm:t>
        <a:bodyPr/>
        <a:lstStyle/>
        <a:p>
          <a:endParaRPr lang="en-US"/>
        </a:p>
      </dgm:t>
    </dgm:pt>
    <dgm:pt modelId="{E8600242-6627-4E2A-BF66-F1F0EF206BF7}" type="pres">
      <dgm:prSet presAssocID="{986B9A2E-6811-41C3-A13F-42E89F00F848}" presName="accentShape_1" presStyleCnt="0"/>
      <dgm:spPr/>
    </dgm:pt>
    <dgm:pt modelId="{7372BCC0-4489-4B79-B495-2BCBFC1D04CE}" type="pres">
      <dgm:prSet presAssocID="{986B9A2E-6811-41C3-A13F-42E89F00F848}" presName="imageRepeatNode" presStyleLbl="node1" presStyleIdx="0" presStyleCnt="6"/>
      <dgm:spPr/>
      <dgm:t>
        <a:bodyPr/>
        <a:lstStyle/>
        <a:p>
          <a:endParaRPr lang="en-US"/>
        </a:p>
      </dgm:t>
    </dgm:pt>
    <dgm:pt modelId="{26626D13-D445-4AC4-B362-B4F72DC80DC9}" type="pres">
      <dgm:prSet presAssocID="{A6535A51-211C-46C1-8525-EE921971EDF2}" presName="parentText_2" presStyleLbl="node1" presStyleIdx="0" presStyleCnt="6">
        <dgm:presLayoutVars>
          <dgm:chMax val="1"/>
          <dgm:chPref val="1"/>
          <dgm:bulletEnabled val="1"/>
        </dgm:presLayoutVars>
      </dgm:prSet>
      <dgm:spPr/>
      <dgm:t>
        <a:bodyPr/>
        <a:lstStyle/>
        <a:p>
          <a:endParaRPr lang="en-US"/>
        </a:p>
      </dgm:t>
    </dgm:pt>
    <dgm:pt modelId="{5E5F0871-E8F2-4186-8DD8-DF4808DA5A91}" type="pres">
      <dgm:prSet presAssocID="{A6535A51-211C-46C1-8525-EE921971EDF2}" presName="childText_2" presStyleLbl="node2" presStyleIdx="0" presStyleCnt="0">
        <dgm:presLayoutVars>
          <dgm:chMax val="0"/>
          <dgm:chPref val="0"/>
          <dgm:bulletEnabled val="1"/>
        </dgm:presLayoutVars>
      </dgm:prSet>
      <dgm:spPr/>
      <dgm:t>
        <a:bodyPr/>
        <a:lstStyle/>
        <a:p>
          <a:endParaRPr lang="en-US"/>
        </a:p>
      </dgm:t>
    </dgm:pt>
    <dgm:pt modelId="{7CF7A24F-A772-4D72-BB2F-8A281CC12ADE}" type="pres">
      <dgm:prSet presAssocID="{A6535A51-211C-46C1-8525-EE921971EDF2}" presName="accentShape_2" presStyleCnt="0"/>
      <dgm:spPr/>
    </dgm:pt>
    <dgm:pt modelId="{F2E1AC75-BBD3-4612-8A89-A1B267AED162}" type="pres">
      <dgm:prSet presAssocID="{A6535A51-211C-46C1-8525-EE921971EDF2}" presName="imageRepeatNode" presStyleLbl="node1" presStyleIdx="1" presStyleCnt="6"/>
      <dgm:spPr/>
      <dgm:t>
        <a:bodyPr/>
        <a:lstStyle/>
        <a:p>
          <a:endParaRPr lang="en-US"/>
        </a:p>
      </dgm:t>
    </dgm:pt>
    <dgm:pt modelId="{9FD007EB-1365-4F6A-952E-417A38E10B55}" type="pres">
      <dgm:prSet presAssocID="{7566BC8B-1F94-489D-AE2C-10EC6A5F1774}" presName="parentText_3" presStyleLbl="node1" presStyleIdx="1" presStyleCnt="6">
        <dgm:presLayoutVars>
          <dgm:chMax val="1"/>
          <dgm:chPref val="1"/>
          <dgm:bulletEnabled val="1"/>
        </dgm:presLayoutVars>
      </dgm:prSet>
      <dgm:spPr/>
      <dgm:t>
        <a:bodyPr/>
        <a:lstStyle/>
        <a:p>
          <a:endParaRPr lang="en-US"/>
        </a:p>
      </dgm:t>
    </dgm:pt>
    <dgm:pt modelId="{97064D9C-6AFC-4958-9317-1DF23D128F8D}" type="pres">
      <dgm:prSet presAssocID="{7566BC8B-1F94-489D-AE2C-10EC6A5F1774}" presName="childText_3" presStyleLbl="node2" presStyleIdx="0" presStyleCnt="0">
        <dgm:presLayoutVars>
          <dgm:chMax val="0"/>
          <dgm:chPref val="0"/>
          <dgm:bulletEnabled val="1"/>
        </dgm:presLayoutVars>
      </dgm:prSet>
      <dgm:spPr/>
      <dgm:t>
        <a:bodyPr/>
        <a:lstStyle/>
        <a:p>
          <a:endParaRPr lang="en-US"/>
        </a:p>
      </dgm:t>
    </dgm:pt>
    <dgm:pt modelId="{0C577ABF-15AC-4186-A095-5A186040801A}" type="pres">
      <dgm:prSet presAssocID="{7566BC8B-1F94-489D-AE2C-10EC6A5F1774}" presName="accentShape_3" presStyleCnt="0"/>
      <dgm:spPr/>
    </dgm:pt>
    <dgm:pt modelId="{D4449816-2834-4523-9672-DA7B38E17420}" type="pres">
      <dgm:prSet presAssocID="{7566BC8B-1F94-489D-AE2C-10EC6A5F1774}" presName="imageRepeatNode" presStyleLbl="node1" presStyleIdx="2" presStyleCnt="6"/>
      <dgm:spPr/>
      <dgm:t>
        <a:bodyPr/>
        <a:lstStyle/>
        <a:p>
          <a:endParaRPr lang="en-US"/>
        </a:p>
      </dgm:t>
    </dgm:pt>
    <dgm:pt modelId="{EC20B6B4-C4C3-45FB-9E73-18839AAD6A16}" type="pres">
      <dgm:prSet presAssocID="{AA06EF51-58F1-4777-B982-373BF6E903E0}" presName="parentText_4" presStyleLbl="node1" presStyleIdx="2" presStyleCnt="6">
        <dgm:presLayoutVars>
          <dgm:chMax val="1"/>
          <dgm:chPref val="1"/>
          <dgm:bulletEnabled val="1"/>
        </dgm:presLayoutVars>
      </dgm:prSet>
      <dgm:spPr/>
      <dgm:t>
        <a:bodyPr/>
        <a:lstStyle/>
        <a:p>
          <a:endParaRPr lang="en-US"/>
        </a:p>
      </dgm:t>
    </dgm:pt>
    <dgm:pt modelId="{15A3462A-446F-451F-B9BA-1D609DCD01A0}" type="pres">
      <dgm:prSet presAssocID="{AA06EF51-58F1-4777-B982-373BF6E903E0}" presName="childText_4" presStyleLbl="node2" presStyleIdx="0" presStyleCnt="0">
        <dgm:presLayoutVars>
          <dgm:chMax val="0"/>
          <dgm:chPref val="0"/>
          <dgm:bulletEnabled val="1"/>
        </dgm:presLayoutVars>
      </dgm:prSet>
      <dgm:spPr/>
      <dgm:t>
        <a:bodyPr/>
        <a:lstStyle/>
        <a:p>
          <a:endParaRPr lang="en-US"/>
        </a:p>
      </dgm:t>
    </dgm:pt>
    <dgm:pt modelId="{FFCCC297-375D-4408-89C6-774D5B5354C4}" type="pres">
      <dgm:prSet presAssocID="{AA06EF51-58F1-4777-B982-373BF6E903E0}" presName="accentShape_4" presStyleCnt="0"/>
      <dgm:spPr/>
    </dgm:pt>
    <dgm:pt modelId="{EFBC0F2F-4E54-4FF2-B9BE-99BF09F2DF43}" type="pres">
      <dgm:prSet presAssocID="{AA06EF51-58F1-4777-B982-373BF6E903E0}" presName="imageRepeatNode" presStyleLbl="node1" presStyleIdx="3" presStyleCnt="6"/>
      <dgm:spPr/>
      <dgm:t>
        <a:bodyPr/>
        <a:lstStyle/>
        <a:p>
          <a:endParaRPr lang="en-US"/>
        </a:p>
      </dgm:t>
    </dgm:pt>
    <dgm:pt modelId="{19FDC080-3801-4680-97A8-129C49B3BCA1}" type="pres">
      <dgm:prSet presAssocID="{A5BC419C-91BC-49EE-BADF-95EBC8ABCC98}" presName="parentText_5" presStyleLbl="node1" presStyleIdx="3" presStyleCnt="6">
        <dgm:presLayoutVars>
          <dgm:chMax val="1"/>
          <dgm:chPref val="1"/>
          <dgm:bulletEnabled val="1"/>
        </dgm:presLayoutVars>
      </dgm:prSet>
      <dgm:spPr/>
      <dgm:t>
        <a:bodyPr/>
        <a:lstStyle/>
        <a:p>
          <a:endParaRPr lang="en-US"/>
        </a:p>
      </dgm:t>
    </dgm:pt>
    <dgm:pt modelId="{76201A49-C6E4-4CAE-91A1-7B2AD41A77A3}" type="pres">
      <dgm:prSet presAssocID="{A5BC419C-91BC-49EE-BADF-95EBC8ABCC98}" presName="childText_5" presStyleLbl="node2" presStyleIdx="0" presStyleCnt="0">
        <dgm:presLayoutVars>
          <dgm:chMax val="0"/>
          <dgm:chPref val="0"/>
          <dgm:bulletEnabled val="1"/>
        </dgm:presLayoutVars>
      </dgm:prSet>
      <dgm:spPr/>
      <dgm:t>
        <a:bodyPr/>
        <a:lstStyle/>
        <a:p>
          <a:endParaRPr lang="en-US"/>
        </a:p>
      </dgm:t>
    </dgm:pt>
    <dgm:pt modelId="{DE687035-8ACE-4470-B0E0-43403FA2E11A}" type="pres">
      <dgm:prSet presAssocID="{A5BC419C-91BC-49EE-BADF-95EBC8ABCC98}" presName="accentShape_5" presStyleCnt="0"/>
      <dgm:spPr/>
    </dgm:pt>
    <dgm:pt modelId="{6D3B6608-CD8D-4423-8978-2813AB423E75}" type="pres">
      <dgm:prSet presAssocID="{A5BC419C-91BC-49EE-BADF-95EBC8ABCC98}" presName="imageRepeatNode" presStyleLbl="node1" presStyleIdx="4" presStyleCnt="6"/>
      <dgm:spPr/>
      <dgm:t>
        <a:bodyPr/>
        <a:lstStyle/>
        <a:p>
          <a:endParaRPr lang="en-US"/>
        </a:p>
      </dgm:t>
    </dgm:pt>
    <dgm:pt modelId="{E6353CD0-35A8-4E23-A06F-AD87BE2B2BC5}" type="pres">
      <dgm:prSet presAssocID="{8F2F6B14-2C56-47F4-ADDA-CFFDD3736DF6}" presName="parentText_6" presStyleLbl="node1" presStyleIdx="4" presStyleCnt="6">
        <dgm:presLayoutVars>
          <dgm:chMax val="1"/>
          <dgm:chPref val="1"/>
          <dgm:bulletEnabled val="1"/>
        </dgm:presLayoutVars>
      </dgm:prSet>
      <dgm:spPr/>
      <dgm:t>
        <a:bodyPr/>
        <a:lstStyle/>
        <a:p>
          <a:endParaRPr lang="en-US"/>
        </a:p>
      </dgm:t>
    </dgm:pt>
    <dgm:pt modelId="{D94C182A-4B75-4A20-B829-96D9BF822AE1}" type="pres">
      <dgm:prSet presAssocID="{8F2F6B14-2C56-47F4-ADDA-CFFDD3736DF6}" presName="childText_6" presStyleLbl="node2" presStyleIdx="0" presStyleCnt="0">
        <dgm:presLayoutVars>
          <dgm:chMax val="0"/>
          <dgm:chPref val="0"/>
          <dgm:bulletEnabled val="1"/>
        </dgm:presLayoutVars>
      </dgm:prSet>
      <dgm:spPr/>
      <dgm:t>
        <a:bodyPr/>
        <a:lstStyle/>
        <a:p>
          <a:endParaRPr lang="en-US"/>
        </a:p>
      </dgm:t>
    </dgm:pt>
    <dgm:pt modelId="{F0EB6068-F1B9-4A75-B7AA-3EC71520CE05}" type="pres">
      <dgm:prSet presAssocID="{8F2F6B14-2C56-47F4-ADDA-CFFDD3736DF6}" presName="accentShape_6" presStyleCnt="0"/>
      <dgm:spPr/>
    </dgm:pt>
    <dgm:pt modelId="{2F849295-D9C5-4406-AA78-8DF21B82EB75}" type="pres">
      <dgm:prSet presAssocID="{8F2F6B14-2C56-47F4-ADDA-CFFDD3736DF6}" presName="imageRepeatNode" presStyleLbl="node1" presStyleIdx="5" presStyleCnt="6"/>
      <dgm:spPr/>
      <dgm:t>
        <a:bodyPr/>
        <a:lstStyle/>
        <a:p>
          <a:endParaRPr lang="en-US"/>
        </a:p>
      </dgm:t>
    </dgm:pt>
  </dgm:ptLst>
  <dgm:cxnLst>
    <dgm:cxn modelId="{EC4CD4CF-630D-A74A-AB2E-7C437EC53B10}" srcId="{986B9A2E-6811-41C3-A13F-42E89F00F848}" destId="{21C43297-3452-8B45-BE6E-2101E8C71869}" srcOrd="2" destOrd="0" parTransId="{F0023EFA-AF99-2145-ACD6-6E26514A04C6}" sibTransId="{F7AE3FC0-BEBD-4C40-B87D-7BF7D10D7CBA}"/>
    <dgm:cxn modelId="{3B6CCBD0-B29E-4F60-910B-05E986CEBAE8}" srcId="{AA06EF51-58F1-4777-B982-373BF6E903E0}" destId="{C465399D-E844-4D97-8F83-333A134DD43E}" srcOrd="6" destOrd="0" parTransId="{A09793CC-BA22-439B-932F-64032A3A3242}" sibTransId="{A049AFA4-E7DC-4B56-B3D1-8AD61006C44B}"/>
    <dgm:cxn modelId="{9DA9C9FC-9B0C-3644-B22D-416A705D5825}" type="presOf" srcId="{8F2F6B14-2C56-47F4-ADDA-CFFDD3736DF6}" destId="{E6353CD0-35A8-4E23-A06F-AD87BE2B2BC5}" srcOrd="0" destOrd="0" presId="urn:microsoft.com/office/officeart/2009/3/layout/BlockDescendingList"/>
    <dgm:cxn modelId="{FE43B632-2AFC-B94F-9DE5-F95E74BBE741}" type="presOf" srcId="{0CB9A821-0DE8-40F3-8FCF-A816310811A0}" destId="{97064D9C-6AFC-4958-9317-1DF23D128F8D}" srcOrd="0" destOrd="0" presId="urn:microsoft.com/office/officeart/2009/3/layout/BlockDescendingList"/>
    <dgm:cxn modelId="{77FFC8A2-B02E-854F-B81E-B6659336FC85}" type="presOf" srcId="{7566BC8B-1F94-489D-AE2C-10EC6A5F1774}" destId="{D4449816-2834-4523-9672-DA7B38E17420}" srcOrd="1" destOrd="0" presId="urn:microsoft.com/office/officeart/2009/3/layout/BlockDescendingList"/>
    <dgm:cxn modelId="{599184EA-187D-41B5-9C92-6CCE4156B813}" srcId="{986B9A2E-6811-41C3-A13F-42E89F00F848}" destId="{B3393806-D2FF-415A-9D1C-58BB099E882D}" srcOrd="1" destOrd="0" parTransId="{7A327506-2107-4E2C-BEA1-4D7A18CD8ECD}" sibTransId="{DE40CB84-B938-4EE3-B71F-E0AFF89F38F2}"/>
    <dgm:cxn modelId="{2EF13FA0-BFBA-D545-B0BA-426A550DC447}" type="presOf" srcId="{0DA5685D-4B00-0A4E-B239-7523E83571A2}" destId="{15A3462A-446F-451F-B9BA-1D609DCD01A0}" srcOrd="0" destOrd="8" presId="urn:microsoft.com/office/officeart/2009/3/layout/BlockDescendingList"/>
    <dgm:cxn modelId="{5B4A961E-7804-7E42-8409-EEE342B7E296}" type="presOf" srcId="{986B9A2E-6811-41C3-A13F-42E89F00F848}" destId="{7372BCC0-4489-4B79-B495-2BCBFC1D04CE}" srcOrd="1" destOrd="0" presId="urn:microsoft.com/office/officeart/2009/3/layout/BlockDescendingList"/>
    <dgm:cxn modelId="{F7353CAB-FF7F-4A41-8232-A8A162D4B8FE}" type="presOf" srcId="{8906D204-1C8F-415C-9655-9C04A12A83FC}" destId="{76201A49-C6E4-4CAE-91A1-7B2AD41A77A3}" srcOrd="0" destOrd="1" presId="urn:microsoft.com/office/officeart/2009/3/layout/BlockDescendingList"/>
    <dgm:cxn modelId="{271582AF-3B39-3D47-AA2F-FCB31174C4BE}" type="presOf" srcId="{02B0317F-248C-4308-86C1-940D9BD5F6DA}" destId="{15A3462A-446F-451F-B9BA-1D609DCD01A0}" srcOrd="0" destOrd="1" presId="urn:microsoft.com/office/officeart/2009/3/layout/BlockDescendingList"/>
    <dgm:cxn modelId="{19D32F7E-546B-1A4E-823D-4F3378010902}" type="presOf" srcId="{C2BEDDC6-26FD-F241-9D71-10C7696838CD}" destId="{97064D9C-6AFC-4958-9317-1DF23D128F8D}" srcOrd="0" destOrd="7" presId="urn:microsoft.com/office/officeart/2009/3/layout/BlockDescendingList"/>
    <dgm:cxn modelId="{963DCBE7-D96A-2F42-AE5B-AF3E61CB2881}" type="presOf" srcId="{0805A58B-03FC-4A90-A72A-41B2EE99D028}" destId="{15A3462A-446F-451F-B9BA-1D609DCD01A0}" srcOrd="0" destOrd="2" presId="urn:microsoft.com/office/officeart/2009/3/layout/BlockDescendingList"/>
    <dgm:cxn modelId="{57A41A82-F7CC-43B0-AF72-3E45DE92D1BA}" srcId="{7566BC8B-1F94-489D-AE2C-10EC6A5F1774}" destId="{BC2F7708-FBAC-471F-876F-D787E0F16A90}" srcOrd="1" destOrd="0" parTransId="{F067B23A-CF8F-46D6-9AE6-45EE4AB783C5}" sibTransId="{6C6DA236-4F16-46ED-B629-BD1B6F7DA9D2}"/>
    <dgm:cxn modelId="{3FA8A2F6-BC87-1240-8D22-225EB48222FF}" srcId="{A6535A51-211C-46C1-8525-EE921971EDF2}" destId="{C1952C2A-0D4C-6E47-970E-456AE97EB925}" srcOrd="3" destOrd="0" parTransId="{02374A11-8135-5443-B033-101677E42D7E}" sibTransId="{B7696245-7BD8-0047-8CF8-99B4B34E7850}"/>
    <dgm:cxn modelId="{6130AD2B-0D8C-2E4B-8DF7-7F1075436ED2}" srcId="{7566BC8B-1F94-489D-AE2C-10EC6A5F1774}" destId="{F6C0CB80-A60F-9F41-9720-834BD6745ABA}" srcOrd="5" destOrd="0" parTransId="{3B3095BB-4AA0-324A-B471-D7D5900A94DB}" sibTransId="{65C51DED-2E8E-124D-9C96-56BA9F274319}"/>
    <dgm:cxn modelId="{56E29F92-F87A-924D-9F44-0416A87D8FCA}" type="presOf" srcId="{7566BC8B-1F94-489D-AE2C-10EC6A5F1774}" destId="{9FD007EB-1365-4F6A-952E-417A38E10B55}" srcOrd="0" destOrd="0" presId="urn:microsoft.com/office/officeart/2009/3/layout/BlockDescendingList"/>
    <dgm:cxn modelId="{840691F9-8614-4DFD-844A-FF7FED0816DC}" srcId="{AA06EF51-58F1-4777-B982-373BF6E903E0}" destId="{0805A58B-03FC-4A90-A72A-41B2EE99D028}" srcOrd="2" destOrd="0" parTransId="{1EAE9C1E-514B-4EE7-B8CD-89C9BC83F2CB}" sibTransId="{329B78D1-EFC7-4159-9329-258FC8DCFFBD}"/>
    <dgm:cxn modelId="{75BE0D83-B799-324D-9429-88E814509262}" srcId="{7566BC8B-1F94-489D-AE2C-10EC6A5F1774}" destId="{E90F89B4-1746-CB4F-AA9D-37D45D50515B}" srcOrd="2" destOrd="0" parTransId="{8AFA9289-4773-464B-B8FA-6FD6FAF78DEB}" sibTransId="{142E0BE7-FBDA-7944-9A0B-B4556AEDB4B4}"/>
    <dgm:cxn modelId="{14C902C5-B9B2-C644-B2AF-3E13C12EDC4E}" type="presOf" srcId="{8F2F6B14-2C56-47F4-ADDA-CFFDD3736DF6}" destId="{2F849295-D9C5-4406-AA78-8DF21B82EB75}" srcOrd="1" destOrd="0" presId="urn:microsoft.com/office/officeart/2009/3/layout/BlockDescendingList"/>
    <dgm:cxn modelId="{F82B8CCC-D0E8-BE45-999C-165EC7A868B1}" type="presOf" srcId="{AA06EF51-58F1-4777-B982-373BF6E903E0}" destId="{EC20B6B4-C4C3-45FB-9E73-18839AAD6A16}" srcOrd="0" destOrd="0" presId="urn:microsoft.com/office/officeart/2009/3/layout/BlockDescendingList"/>
    <dgm:cxn modelId="{B09A63E9-F5A0-4FE6-AE25-79369D33A458}" srcId="{A5BC419C-91BC-49EE-BADF-95EBC8ABCC98}" destId="{70398903-6C38-4959-8B84-43FAB6C970F9}" srcOrd="0" destOrd="0" parTransId="{135E9139-902B-418A-9407-9D629A40EB6C}" sibTransId="{E89D7FEB-9CFD-4EFF-AA78-D5D3021E2864}"/>
    <dgm:cxn modelId="{0D0ED0C4-C665-B649-9235-3C3512CDD59A}" type="presOf" srcId="{8A69DC27-CB50-43A5-9C65-FE503132A852}" destId="{D94C182A-4B75-4A20-B829-96D9BF822AE1}" srcOrd="0" destOrd="0" presId="urn:microsoft.com/office/officeart/2009/3/layout/BlockDescendingList"/>
    <dgm:cxn modelId="{7A8EB86D-338D-6344-955A-6C399DA9D705}" srcId="{A5BC419C-91BC-49EE-BADF-95EBC8ABCC98}" destId="{61FAE229-1CFF-124C-9011-9FA51639818F}" srcOrd="3" destOrd="0" parTransId="{0F7EB8E6-A137-8E4C-BFB7-FA0B5A770F17}" sibTransId="{AB6D14AE-5240-8449-A363-EC92F350A1F2}"/>
    <dgm:cxn modelId="{79ACC4D0-4C89-104A-8E84-7E505395384C}" type="presOf" srcId="{F6C0CB80-A60F-9F41-9720-834BD6745ABA}" destId="{97064D9C-6AFC-4958-9317-1DF23D128F8D}" srcOrd="0" destOrd="5" presId="urn:microsoft.com/office/officeart/2009/3/layout/BlockDescendingList"/>
    <dgm:cxn modelId="{CBE7B176-B267-6C4E-95FE-170084B1B2E5}" type="presOf" srcId="{986B9A2E-6811-41C3-A13F-42E89F00F848}" destId="{EA9317EA-5AE9-4F8A-952C-639B5A64E7C4}" srcOrd="0" destOrd="0" presId="urn:microsoft.com/office/officeart/2009/3/layout/BlockDescendingList"/>
    <dgm:cxn modelId="{0AABCC20-C5DB-4E9B-80F4-5F7844394E23}" srcId="{A5BC419C-91BC-49EE-BADF-95EBC8ABCC98}" destId="{8906D204-1C8F-415C-9655-9C04A12A83FC}" srcOrd="1" destOrd="0" parTransId="{9F74F80B-5723-4A3B-8AC0-AB06F1E0849A}" sibTransId="{C19EC66F-FDB1-4F03-B733-828063B97D74}"/>
    <dgm:cxn modelId="{9A07A782-B2D7-4991-819A-524DDC0B02C1}" srcId="{8F2F6B14-2C56-47F4-ADDA-CFFDD3736DF6}" destId="{E5B6B42C-0B5B-4D88-9BC2-E96F2734BF14}" srcOrd="1" destOrd="0" parTransId="{67DB72C3-0E5D-47F0-A858-C761A4B2A9DA}" sibTransId="{3764A7CD-44AE-4ABA-9A1D-BA0E297A5D9C}"/>
    <dgm:cxn modelId="{B370C28C-C014-9043-BB9B-98B4539B7A1C}" type="presOf" srcId="{5FBE55AF-7B6F-4AD7-8248-845884780067}" destId="{5E5F0871-E8F2-4186-8DD8-DF4808DA5A91}" srcOrd="0" destOrd="0" presId="urn:microsoft.com/office/officeart/2009/3/layout/BlockDescendingList"/>
    <dgm:cxn modelId="{0A30AAE3-AC71-7744-90D3-4F54D7CE64BC}" type="presOf" srcId="{2532C12E-4517-4541-9996-CF8119AD66B3}" destId="{97064D9C-6AFC-4958-9317-1DF23D128F8D}" srcOrd="0" destOrd="4" presId="urn:microsoft.com/office/officeart/2009/3/layout/BlockDescendingList"/>
    <dgm:cxn modelId="{F1FBFC53-913B-9149-8E66-A285CDD8A36A}" type="presOf" srcId="{A6535A51-211C-46C1-8525-EE921971EDF2}" destId="{F2E1AC75-BBD3-4612-8A89-A1B267AED162}" srcOrd="1" destOrd="0" presId="urn:microsoft.com/office/officeart/2009/3/layout/BlockDescendingList"/>
    <dgm:cxn modelId="{AFDC7ED0-40EA-41CD-A9C1-17510256BE27}" srcId="{350013C1-EDEE-41FB-9E7F-1A0983AE1BDB}" destId="{986B9A2E-6811-41C3-A13F-42E89F00F848}" srcOrd="0" destOrd="0" parTransId="{07B91CA8-B79E-48BA-A53F-1A63F3B7E585}" sibTransId="{0247E3AB-CC3E-4860-9F01-B56DB5DB5EAB}"/>
    <dgm:cxn modelId="{3E485469-716E-454C-B708-3225D68E0639}" type="presOf" srcId="{E90F89B4-1746-CB4F-AA9D-37D45D50515B}" destId="{97064D9C-6AFC-4958-9317-1DF23D128F8D}" srcOrd="0" destOrd="2" presId="urn:microsoft.com/office/officeart/2009/3/layout/BlockDescendingList"/>
    <dgm:cxn modelId="{7DBE4170-2B56-0447-BF16-4C52F290B02F}" type="presOf" srcId="{A44C98A1-FA48-C14F-BF99-BD9994A26386}" destId="{05A4DA4D-3862-4B3D-B97F-8BCCF4F358FD}" srcOrd="0" destOrd="3" presId="urn:microsoft.com/office/officeart/2009/3/layout/BlockDescendingList"/>
    <dgm:cxn modelId="{9ECD2353-3621-E24E-97AE-94B431A82CEC}" srcId="{7566BC8B-1F94-489D-AE2C-10EC6A5F1774}" destId="{2532C12E-4517-4541-9996-CF8119AD66B3}" srcOrd="4" destOrd="0" parTransId="{9C7BD023-950B-2243-9541-C9680AA785E2}" sibTransId="{988E5C6C-2CE1-E44E-AE19-4B5FD59B6ECB}"/>
    <dgm:cxn modelId="{0BCFFA45-65B6-D74E-856C-E79196F92DCE}" type="presOf" srcId="{AA7A6352-803C-4426-9710-3A899BC49A44}" destId="{15A3462A-446F-451F-B9BA-1D609DCD01A0}" srcOrd="0" destOrd="4" presId="urn:microsoft.com/office/officeart/2009/3/layout/BlockDescendingList"/>
    <dgm:cxn modelId="{42393918-890C-4042-8CB4-DF4D5C3909E6}" type="presOf" srcId="{E5B6B42C-0B5B-4D88-9BC2-E96F2734BF14}" destId="{D94C182A-4B75-4A20-B829-96D9BF822AE1}" srcOrd="0" destOrd="1" presId="urn:microsoft.com/office/officeart/2009/3/layout/BlockDescendingList"/>
    <dgm:cxn modelId="{3D865AAD-EBEE-4AC1-85E0-4B84917C3B31}" srcId="{350013C1-EDEE-41FB-9E7F-1A0983AE1BDB}" destId="{AA06EF51-58F1-4777-B982-373BF6E903E0}" srcOrd="3" destOrd="0" parTransId="{8E0D1DD1-C6E4-43DC-89EF-479D3C50AD38}" sibTransId="{5DA564C7-1FDE-429E-8E88-1B56C0B9159F}"/>
    <dgm:cxn modelId="{58765368-302B-A24E-9575-13B40D06528A}" type="presOf" srcId="{AA06EF51-58F1-4777-B982-373BF6E903E0}" destId="{EFBC0F2F-4E54-4FF2-B9BE-99BF09F2DF43}" srcOrd="1" destOrd="0" presId="urn:microsoft.com/office/officeart/2009/3/layout/BlockDescendingList"/>
    <dgm:cxn modelId="{76A46BFE-007B-5A47-8690-CDEFFB000011}" type="presOf" srcId="{21C43297-3452-8B45-BE6E-2101E8C71869}" destId="{05A4DA4D-3862-4B3D-B97F-8BCCF4F358FD}" srcOrd="0" destOrd="2" presId="urn:microsoft.com/office/officeart/2009/3/layout/BlockDescendingList"/>
    <dgm:cxn modelId="{C1470A09-7F90-4D97-8622-6B705DF6E820}" srcId="{A6535A51-211C-46C1-8525-EE921971EDF2}" destId="{7A75A2B6-C14B-4210-B3A1-B97FFDAA1F41}" srcOrd="1" destOrd="0" parTransId="{57665F1D-3B3E-474A-AFE8-B81317D06B20}" sibTransId="{A7B6DB4A-681C-4D46-9B68-D787336B5F2E}"/>
    <dgm:cxn modelId="{C90D4BE5-41FB-5D40-920C-D8E11F48F9E9}" type="presOf" srcId="{A5BC419C-91BC-49EE-BADF-95EBC8ABCC98}" destId="{6D3B6608-CD8D-4423-8978-2813AB423E75}" srcOrd="1" destOrd="0" presId="urn:microsoft.com/office/officeart/2009/3/layout/BlockDescendingList"/>
    <dgm:cxn modelId="{E4CF5BC0-9B8E-4FD4-A582-C104A0C5AC50}" srcId="{8F2F6B14-2C56-47F4-ADDA-CFFDD3736DF6}" destId="{8A69DC27-CB50-43A5-9C65-FE503132A852}" srcOrd="0" destOrd="0" parTransId="{2B959329-AB04-4905-8460-420D757CDE6B}" sibTransId="{C79E16EB-480C-4046-8E30-5C6C92778C0E}"/>
    <dgm:cxn modelId="{93BF1907-B0BE-A149-A524-5D9073A10775}" type="presOf" srcId="{AD801BF8-3FB3-B94F-A4DE-BB85A7949062}" destId="{76201A49-C6E4-4CAE-91A1-7B2AD41A77A3}" srcOrd="0" destOrd="4" presId="urn:microsoft.com/office/officeart/2009/3/layout/BlockDescendingList"/>
    <dgm:cxn modelId="{DF76B874-79AE-3B48-841D-E3A52D97107A}" type="presOf" srcId="{C465399D-E844-4D97-8F83-333A134DD43E}" destId="{15A3462A-446F-451F-B9BA-1D609DCD01A0}" srcOrd="0" destOrd="6" presId="urn:microsoft.com/office/officeart/2009/3/layout/BlockDescendingList"/>
    <dgm:cxn modelId="{A769724C-DC6C-3C4C-BFC5-B6CA5BE0681E}" type="presOf" srcId="{BC2F7708-FBAC-471F-876F-D787E0F16A90}" destId="{97064D9C-6AFC-4958-9317-1DF23D128F8D}" srcOrd="0" destOrd="1" presId="urn:microsoft.com/office/officeart/2009/3/layout/BlockDescendingList"/>
    <dgm:cxn modelId="{3D49DD8F-FE5C-5145-AA0B-A6827170F1BB}" srcId="{7566BC8B-1F94-489D-AE2C-10EC6A5F1774}" destId="{2E4EE735-6F00-E74B-8F5F-D830D2304DCA}" srcOrd="3" destOrd="0" parTransId="{C8BDD026-32B4-F940-9177-F14C8492D388}" sibTransId="{E67F3033-B75A-0E42-BEE6-69B2FA374C11}"/>
    <dgm:cxn modelId="{9E181D20-6625-4E41-BC18-2027D7E4FD3D}" srcId="{7566BC8B-1F94-489D-AE2C-10EC6A5F1774}" destId="{FBDFE77F-FFF9-2743-9095-43F35E5A4BC4}" srcOrd="6" destOrd="0" parTransId="{C82D2036-FEE5-E942-B7B8-945699290C3C}" sibTransId="{C8A08275-E29E-764C-AF40-5C2566804307}"/>
    <dgm:cxn modelId="{102DBDB0-AF7F-4B97-B282-26B5FBCBECF7}" srcId="{350013C1-EDEE-41FB-9E7F-1A0983AE1BDB}" destId="{8F2F6B14-2C56-47F4-ADDA-CFFDD3736DF6}" srcOrd="5" destOrd="0" parTransId="{9849E66C-EC12-4036-AD48-1751C287A02A}" sibTransId="{24E873E3-5C2C-469D-A369-37994985FA58}"/>
    <dgm:cxn modelId="{7E2D6E14-2E92-4DAB-AE5D-E18E0E812272}" srcId="{A6535A51-211C-46C1-8525-EE921971EDF2}" destId="{5FBE55AF-7B6F-4AD7-8248-845884780067}" srcOrd="0" destOrd="0" parTransId="{C190A75E-2263-4933-B4F3-B278341BA81F}" sibTransId="{09865EB7-2CBC-4B10-8861-AE62B6DAE645}"/>
    <dgm:cxn modelId="{2285B003-94DC-0C43-9375-AB63307BEDB2}" srcId="{986B9A2E-6811-41C3-A13F-42E89F00F848}" destId="{5092467B-7761-A74F-AC59-EB8653A3BA50}" srcOrd="4" destOrd="0" parTransId="{906FEE4F-269E-DE45-8543-BF62532567C8}" sibTransId="{A14EF478-848D-F446-BE3A-74E85D7BD8BB}"/>
    <dgm:cxn modelId="{5D3B5524-4678-4A42-8FF3-1F5B4170A4F9}" srcId="{8F2F6B14-2C56-47F4-ADDA-CFFDD3736DF6}" destId="{1BAC82F8-6819-BA4D-BEED-9571014902D5}" srcOrd="2" destOrd="0" parTransId="{8C3D9682-3CC3-9945-A82E-2D05301A9E62}" sibTransId="{B8F8D1B1-F634-C645-B6D6-963499EEB75C}"/>
    <dgm:cxn modelId="{28A59A55-9147-6C4B-9D41-DEDB262E17D5}" srcId="{AA06EF51-58F1-4777-B982-373BF6E903E0}" destId="{CA58E6EE-0084-6542-B44F-AB5149B62B88}" srcOrd="7" destOrd="0" parTransId="{47FAB7F0-BABF-D244-B6ED-5BA00C5783F3}" sibTransId="{9C2D8FBC-650B-2847-BAF5-CC8E8F5D3BAA}"/>
    <dgm:cxn modelId="{04D4F3AC-70D5-A54E-B4B6-7EBB7608C80E}" type="presOf" srcId="{61FAE229-1CFF-124C-9011-9FA51639818F}" destId="{76201A49-C6E4-4CAE-91A1-7B2AD41A77A3}" srcOrd="0" destOrd="3" presId="urn:microsoft.com/office/officeart/2009/3/layout/BlockDescendingList"/>
    <dgm:cxn modelId="{EBB8AA9F-E661-46FA-B73C-2E3DD1CE24C4}" srcId="{350013C1-EDEE-41FB-9E7F-1A0983AE1BDB}" destId="{A6535A51-211C-46C1-8525-EE921971EDF2}" srcOrd="1" destOrd="0" parTransId="{CB658C2F-014A-4D8E-82CA-A2B8F4EFF44F}" sibTransId="{B0E42729-95C7-43B6-8CB4-F6C75B900A06}"/>
    <dgm:cxn modelId="{557720E1-D3FF-425C-9DF0-DFD65DC44D5E}" srcId="{A6535A51-211C-46C1-8525-EE921971EDF2}" destId="{D405FBB5-9E88-431D-B55D-03FFC69B3432}" srcOrd="2" destOrd="0" parTransId="{FD2DCDB6-CA6D-4C84-9990-6038E18F1ED7}" sibTransId="{23826C20-7526-4C99-A6C2-4C9AEA894E19}"/>
    <dgm:cxn modelId="{03427F1C-EC10-4421-BED7-BC0F0A5078C2}" srcId="{986B9A2E-6811-41C3-A13F-42E89F00F848}" destId="{CC4DD4CC-ABF0-43ED-AD0F-A950B2F0B327}" srcOrd="0" destOrd="0" parTransId="{94B9B4A9-2794-4090-B2EA-357B50FD566D}" sibTransId="{52050B78-D044-4C11-9737-23C4DC1D242F}"/>
    <dgm:cxn modelId="{90202646-BB54-0D4A-BCFA-0F51D3F42585}" type="presOf" srcId="{5092467B-7761-A74F-AC59-EB8653A3BA50}" destId="{05A4DA4D-3862-4B3D-B97F-8BCCF4F358FD}" srcOrd="0" destOrd="4" presId="urn:microsoft.com/office/officeart/2009/3/layout/BlockDescendingList"/>
    <dgm:cxn modelId="{57708722-E126-F942-B165-F8F1B498FD93}" srcId="{986B9A2E-6811-41C3-A13F-42E89F00F848}" destId="{A44C98A1-FA48-C14F-BF99-BD9994A26386}" srcOrd="3" destOrd="0" parTransId="{365AAA0C-FB91-A340-9C9F-45595455082D}" sibTransId="{7EC67D34-F3C1-7D49-8FB9-985C7F0143B9}"/>
    <dgm:cxn modelId="{9E5B5A09-BAE0-4770-9BD1-1DBCB3949AD4}" srcId="{7566BC8B-1F94-489D-AE2C-10EC6A5F1774}" destId="{0CB9A821-0DE8-40F3-8FCF-A816310811A0}" srcOrd="0" destOrd="0" parTransId="{326A5A3A-DBFA-469E-9D85-EF0F51ACF86E}" sibTransId="{A2A62C1A-0050-4990-8FAA-D01E29D43D59}"/>
    <dgm:cxn modelId="{5A60592A-13B3-1841-BF18-4D17F798D764}" type="presOf" srcId="{A6535A51-211C-46C1-8525-EE921971EDF2}" destId="{26626D13-D445-4AC4-B362-B4F72DC80DC9}" srcOrd="0" destOrd="0" presId="urn:microsoft.com/office/officeart/2009/3/layout/BlockDescendingList"/>
    <dgm:cxn modelId="{36E2718E-143D-464E-AB51-93AAA46E3A37}" type="presOf" srcId="{2E4EE735-6F00-E74B-8F5F-D830D2304DCA}" destId="{97064D9C-6AFC-4958-9317-1DF23D128F8D}" srcOrd="0" destOrd="3" presId="urn:microsoft.com/office/officeart/2009/3/layout/BlockDescendingList"/>
    <dgm:cxn modelId="{F9996C1E-66B0-A144-9672-A147E516D03F}" type="presOf" srcId="{CA58E6EE-0084-6542-B44F-AB5149B62B88}" destId="{15A3462A-446F-451F-B9BA-1D609DCD01A0}" srcOrd="0" destOrd="7" presId="urn:microsoft.com/office/officeart/2009/3/layout/BlockDescendingList"/>
    <dgm:cxn modelId="{1E2291F5-5AAC-4617-AF66-66254AA455F2}" srcId="{AA06EF51-58F1-4777-B982-373BF6E903E0}" destId="{6E031D52-9ADB-4204-9478-D07DB9F6AF6E}" srcOrd="3" destOrd="0" parTransId="{DBC01D56-E571-4ABD-B50E-1C0A9188C822}" sibTransId="{532C49B4-B2A5-4ABB-A9F3-D76E57288A66}"/>
    <dgm:cxn modelId="{235544E8-C159-CF43-8512-02C97A64CA2D}" type="presOf" srcId="{C3659137-130F-47C4-992E-82693EF1B8CB}" destId="{76201A49-C6E4-4CAE-91A1-7B2AD41A77A3}" srcOrd="0" destOrd="2" presId="urn:microsoft.com/office/officeart/2009/3/layout/BlockDescendingList"/>
    <dgm:cxn modelId="{F299C472-25ED-43CB-8ADF-FF58361C08A7}" srcId="{AA06EF51-58F1-4777-B982-373BF6E903E0}" destId="{B4E7AAFB-9430-4DB7-960D-BF4A88F4AA73}" srcOrd="5" destOrd="0" parTransId="{854176BC-F51E-44DD-A632-F26E42A2DEA8}" sibTransId="{CD3D86F6-7C59-46EB-9A8D-512CE3030A58}"/>
    <dgm:cxn modelId="{3D432B05-9AB0-4074-8E76-5E7973A38881}" srcId="{350013C1-EDEE-41FB-9E7F-1A0983AE1BDB}" destId="{A5BC419C-91BC-49EE-BADF-95EBC8ABCC98}" srcOrd="4" destOrd="0" parTransId="{BF5CEFC2-9A9D-4ED8-985E-C63F45DD9C81}" sibTransId="{90597A2D-D0D3-46C2-9973-A900D670A189}"/>
    <dgm:cxn modelId="{83DE2611-2FC8-45EE-AE02-D2B2E8B801A3}" srcId="{AA06EF51-58F1-4777-B982-373BF6E903E0}" destId="{AA7A6352-803C-4426-9710-3A899BC49A44}" srcOrd="4" destOrd="0" parTransId="{99182D94-25F7-4DA4-AF66-35EDAC9DDDE7}" sibTransId="{5142E73D-D74E-4B10-875F-C050DDB0E7DD}"/>
    <dgm:cxn modelId="{22C67BBA-65A6-BF42-A2CE-EEDFCEE44B80}" srcId="{A5BC419C-91BC-49EE-BADF-95EBC8ABCC98}" destId="{AD801BF8-3FB3-B94F-A4DE-BB85A7949062}" srcOrd="4" destOrd="0" parTransId="{1957B8E2-C342-714C-9957-7C2EA5798C08}" sibTransId="{E355A62C-51E5-274E-B249-42C9F66B5027}"/>
    <dgm:cxn modelId="{BEA9C813-E875-914B-BA8A-A41FED2CD5F7}" type="presOf" srcId="{FBDFE77F-FFF9-2743-9095-43F35E5A4BC4}" destId="{97064D9C-6AFC-4958-9317-1DF23D128F8D}" srcOrd="0" destOrd="6" presId="urn:microsoft.com/office/officeart/2009/3/layout/BlockDescendingList"/>
    <dgm:cxn modelId="{9784D616-46EC-E946-B2D8-4151A3A23115}" type="presOf" srcId="{C1952C2A-0D4C-6E47-970E-456AE97EB925}" destId="{5E5F0871-E8F2-4186-8DD8-DF4808DA5A91}" srcOrd="0" destOrd="3" presId="urn:microsoft.com/office/officeart/2009/3/layout/BlockDescendingList"/>
    <dgm:cxn modelId="{D2D1B3D9-8D6C-4B35-B748-0FE1ACFD8AF3}" srcId="{AA06EF51-58F1-4777-B982-373BF6E903E0}" destId="{02B0317F-248C-4308-86C1-940D9BD5F6DA}" srcOrd="1" destOrd="0" parTransId="{C3A0E80C-56F4-425A-B672-7FBF00256F1A}" sibTransId="{FC5C0FEF-F599-47E1-95C0-9997E4E19889}"/>
    <dgm:cxn modelId="{E413E2BE-3BCB-F343-BB22-D484151E9D4E}" type="presOf" srcId="{A5BC419C-91BC-49EE-BADF-95EBC8ABCC98}" destId="{19FDC080-3801-4680-97A8-129C49B3BCA1}" srcOrd="0" destOrd="0" presId="urn:microsoft.com/office/officeart/2009/3/layout/BlockDescendingList"/>
    <dgm:cxn modelId="{84467E61-22D2-4C42-88DA-A10DFF0CF26F}" type="presOf" srcId="{D405FBB5-9E88-431D-B55D-03FFC69B3432}" destId="{5E5F0871-E8F2-4186-8DD8-DF4808DA5A91}" srcOrd="0" destOrd="2" presId="urn:microsoft.com/office/officeart/2009/3/layout/BlockDescendingList"/>
    <dgm:cxn modelId="{99F0977E-3899-FC42-BC08-C44023BACA2E}" type="presOf" srcId="{6E031D52-9ADB-4204-9478-D07DB9F6AF6E}" destId="{15A3462A-446F-451F-B9BA-1D609DCD01A0}" srcOrd="0" destOrd="3" presId="urn:microsoft.com/office/officeart/2009/3/layout/BlockDescendingList"/>
    <dgm:cxn modelId="{A9DAD1E9-C4F2-43B1-8DE1-D505B8B9F7CC}" srcId="{A5BC419C-91BC-49EE-BADF-95EBC8ABCC98}" destId="{C3659137-130F-47C4-992E-82693EF1B8CB}" srcOrd="2" destOrd="0" parTransId="{28CAB31E-321E-4D79-A0BA-6036EF241AEE}" sibTransId="{1F8DF84A-F663-4526-B0EF-1C9C85B02BF0}"/>
    <dgm:cxn modelId="{E3F7D4D9-D757-4035-980F-61DD31322370}" srcId="{350013C1-EDEE-41FB-9E7F-1A0983AE1BDB}" destId="{7566BC8B-1F94-489D-AE2C-10EC6A5F1774}" srcOrd="2" destOrd="0" parTransId="{7A9541BE-D350-4CDD-B9B4-F91330F2072B}" sibTransId="{7006E27E-42E7-4C11-98FC-864F62842C43}"/>
    <dgm:cxn modelId="{4148190D-5315-5C45-87A4-9A6BCE45404F}" srcId="{7566BC8B-1F94-489D-AE2C-10EC6A5F1774}" destId="{C2BEDDC6-26FD-F241-9D71-10C7696838CD}" srcOrd="7" destOrd="0" parTransId="{9774B5EC-EFF7-FE42-BB43-9254EA3658F1}" sibTransId="{4BC161C3-3C78-B14E-860A-48A43A2FCCC5}"/>
    <dgm:cxn modelId="{C34FF525-7BD6-094F-8948-E6676E46BA3A}" type="presOf" srcId="{B3393806-D2FF-415A-9D1C-58BB099E882D}" destId="{05A4DA4D-3862-4B3D-B97F-8BCCF4F358FD}" srcOrd="0" destOrd="1" presId="urn:microsoft.com/office/officeart/2009/3/layout/BlockDescendingList"/>
    <dgm:cxn modelId="{3AE23955-1A4F-7A4F-8D34-B89277910A9D}" type="presOf" srcId="{7A75A2B6-C14B-4210-B3A1-B97FFDAA1F41}" destId="{5E5F0871-E8F2-4186-8DD8-DF4808DA5A91}" srcOrd="0" destOrd="1" presId="urn:microsoft.com/office/officeart/2009/3/layout/BlockDescendingList"/>
    <dgm:cxn modelId="{85390DA6-0F46-7045-AF40-DDC633750B46}" type="presOf" srcId="{B4E7AAFB-9430-4DB7-960D-BF4A88F4AA73}" destId="{15A3462A-446F-451F-B9BA-1D609DCD01A0}" srcOrd="0" destOrd="5" presId="urn:microsoft.com/office/officeart/2009/3/layout/BlockDescendingList"/>
    <dgm:cxn modelId="{421E0194-9D65-C440-8756-C0111FEEAB4B}" type="presOf" srcId="{C50D5796-B92F-4BC4-8848-1BF11B87F103}" destId="{15A3462A-446F-451F-B9BA-1D609DCD01A0}" srcOrd="0" destOrd="0" presId="urn:microsoft.com/office/officeart/2009/3/layout/BlockDescendingList"/>
    <dgm:cxn modelId="{5B951443-AD64-3941-B8B5-96B80E24A4B8}" srcId="{AA06EF51-58F1-4777-B982-373BF6E903E0}" destId="{0DA5685D-4B00-0A4E-B239-7523E83571A2}" srcOrd="8" destOrd="0" parTransId="{D0EA6B39-33B1-E34F-982A-B96195353C8D}" sibTransId="{9B6565B9-CFE7-8247-A442-5CD3A1BCADB2}"/>
    <dgm:cxn modelId="{6EEC151A-58E2-1248-B3EB-9694DD43EDA4}" type="presOf" srcId="{CC4DD4CC-ABF0-43ED-AD0F-A950B2F0B327}" destId="{05A4DA4D-3862-4B3D-B97F-8BCCF4F358FD}" srcOrd="0" destOrd="0" presId="urn:microsoft.com/office/officeart/2009/3/layout/BlockDescendingList"/>
    <dgm:cxn modelId="{98530592-6C10-4A60-B39A-533B36B405AE}" srcId="{AA06EF51-58F1-4777-B982-373BF6E903E0}" destId="{C50D5796-B92F-4BC4-8848-1BF11B87F103}" srcOrd="0" destOrd="0" parTransId="{8D9B93E0-48D9-4FCF-8FC3-4EB250698F5C}" sibTransId="{E080057F-6823-44D8-A1F1-F35ED536BC3A}"/>
    <dgm:cxn modelId="{D0B3B250-9FE4-F148-B5F3-8C8FD6A8D0E9}" type="presOf" srcId="{350013C1-EDEE-41FB-9E7F-1A0983AE1BDB}" destId="{3B4D55EF-7623-4325-BA82-0FCC20FABA54}" srcOrd="0" destOrd="0" presId="urn:microsoft.com/office/officeart/2009/3/layout/BlockDescendingList"/>
    <dgm:cxn modelId="{BFB67CFF-76F7-0942-9513-7F6355166F02}" type="presOf" srcId="{70398903-6C38-4959-8B84-43FAB6C970F9}" destId="{76201A49-C6E4-4CAE-91A1-7B2AD41A77A3}" srcOrd="0" destOrd="0" presId="urn:microsoft.com/office/officeart/2009/3/layout/BlockDescendingList"/>
    <dgm:cxn modelId="{82A2E86E-37AE-714F-A165-09DA5B9DB15C}" type="presOf" srcId="{1BAC82F8-6819-BA4D-BEED-9571014902D5}" destId="{D94C182A-4B75-4A20-B829-96D9BF822AE1}" srcOrd="0" destOrd="2" presId="urn:microsoft.com/office/officeart/2009/3/layout/BlockDescendingList"/>
    <dgm:cxn modelId="{85B1297F-8787-BF49-881A-827DE2816E77}" type="presParOf" srcId="{3B4D55EF-7623-4325-BA82-0FCC20FABA54}" destId="{EA9317EA-5AE9-4F8A-952C-639B5A64E7C4}" srcOrd="0" destOrd="0" presId="urn:microsoft.com/office/officeart/2009/3/layout/BlockDescendingList"/>
    <dgm:cxn modelId="{2B94E774-6DDB-FE4B-BC38-737887DD1CD0}" type="presParOf" srcId="{3B4D55EF-7623-4325-BA82-0FCC20FABA54}" destId="{05A4DA4D-3862-4B3D-B97F-8BCCF4F358FD}" srcOrd="1" destOrd="0" presId="urn:microsoft.com/office/officeart/2009/3/layout/BlockDescendingList"/>
    <dgm:cxn modelId="{195609B1-637D-CD46-B995-0EDF7A9C0066}" type="presParOf" srcId="{3B4D55EF-7623-4325-BA82-0FCC20FABA54}" destId="{E8600242-6627-4E2A-BF66-F1F0EF206BF7}" srcOrd="2" destOrd="0" presId="urn:microsoft.com/office/officeart/2009/3/layout/BlockDescendingList"/>
    <dgm:cxn modelId="{20DB00A2-C134-4A40-87D3-C7D52A3D4957}" type="presParOf" srcId="{E8600242-6627-4E2A-BF66-F1F0EF206BF7}" destId="{7372BCC0-4489-4B79-B495-2BCBFC1D04CE}" srcOrd="0" destOrd="0" presId="urn:microsoft.com/office/officeart/2009/3/layout/BlockDescendingList"/>
    <dgm:cxn modelId="{59F3A72F-DA61-0E48-85FC-D896538B6425}" type="presParOf" srcId="{3B4D55EF-7623-4325-BA82-0FCC20FABA54}" destId="{26626D13-D445-4AC4-B362-B4F72DC80DC9}" srcOrd="3" destOrd="0" presId="urn:microsoft.com/office/officeart/2009/3/layout/BlockDescendingList"/>
    <dgm:cxn modelId="{7D181FC7-35F0-5D43-BCAD-42B3E395F86D}" type="presParOf" srcId="{3B4D55EF-7623-4325-BA82-0FCC20FABA54}" destId="{5E5F0871-E8F2-4186-8DD8-DF4808DA5A91}" srcOrd="4" destOrd="0" presId="urn:microsoft.com/office/officeart/2009/3/layout/BlockDescendingList"/>
    <dgm:cxn modelId="{49B47154-5197-164E-A74A-05584DD5DC04}" type="presParOf" srcId="{3B4D55EF-7623-4325-BA82-0FCC20FABA54}" destId="{7CF7A24F-A772-4D72-BB2F-8A281CC12ADE}" srcOrd="5" destOrd="0" presId="urn:microsoft.com/office/officeart/2009/3/layout/BlockDescendingList"/>
    <dgm:cxn modelId="{7896F6D4-FF48-7642-B2E4-80AB0EBDF5FF}" type="presParOf" srcId="{7CF7A24F-A772-4D72-BB2F-8A281CC12ADE}" destId="{F2E1AC75-BBD3-4612-8A89-A1B267AED162}" srcOrd="0" destOrd="0" presId="urn:microsoft.com/office/officeart/2009/3/layout/BlockDescendingList"/>
    <dgm:cxn modelId="{FCB24F8C-5B59-0944-95AC-064B5BD91B84}" type="presParOf" srcId="{3B4D55EF-7623-4325-BA82-0FCC20FABA54}" destId="{9FD007EB-1365-4F6A-952E-417A38E10B55}" srcOrd="6" destOrd="0" presId="urn:microsoft.com/office/officeart/2009/3/layout/BlockDescendingList"/>
    <dgm:cxn modelId="{5C2ECDFA-66C7-9845-9148-E872FCCCCCF6}" type="presParOf" srcId="{3B4D55EF-7623-4325-BA82-0FCC20FABA54}" destId="{97064D9C-6AFC-4958-9317-1DF23D128F8D}" srcOrd="7" destOrd="0" presId="urn:microsoft.com/office/officeart/2009/3/layout/BlockDescendingList"/>
    <dgm:cxn modelId="{863CF393-FECD-BD42-BDCD-4AD64AAC8091}" type="presParOf" srcId="{3B4D55EF-7623-4325-BA82-0FCC20FABA54}" destId="{0C577ABF-15AC-4186-A095-5A186040801A}" srcOrd="8" destOrd="0" presId="urn:microsoft.com/office/officeart/2009/3/layout/BlockDescendingList"/>
    <dgm:cxn modelId="{238716ED-DC89-1F40-AC7A-437A6F91470D}" type="presParOf" srcId="{0C577ABF-15AC-4186-A095-5A186040801A}" destId="{D4449816-2834-4523-9672-DA7B38E17420}" srcOrd="0" destOrd="0" presId="urn:microsoft.com/office/officeart/2009/3/layout/BlockDescendingList"/>
    <dgm:cxn modelId="{CEAB8476-C730-E849-B595-57B09D64185B}" type="presParOf" srcId="{3B4D55EF-7623-4325-BA82-0FCC20FABA54}" destId="{EC20B6B4-C4C3-45FB-9E73-18839AAD6A16}" srcOrd="9" destOrd="0" presId="urn:microsoft.com/office/officeart/2009/3/layout/BlockDescendingList"/>
    <dgm:cxn modelId="{EA869CAA-C368-5040-A53F-43FAEAE7B466}" type="presParOf" srcId="{3B4D55EF-7623-4325-BA82-0FCC20FABA54}" destId="{15A3462A-446F-451F-B9BA-1D609DCD01A0}" srcOrd="10" destOrd="0" presId="urn:microsoft.com/office/officeart/2009/3/layout/BlockDescendingList"/>
    <dgm:cxn modelId="{4D6553C1-2F86-464E-B848-DEDE1C430C56}" type="presParOf" srcId="{3B4D55EF-7623-4325-BA82-0FCC20FABA54}" destId="{FFCCC297-375D-4408-89C6-774D5B5354C4}" srcOrd="11" destOrd="0" presId="urn:microsoft.com/office/officeart/2009/3/layout/BlockDescendingList"/>
    <dgm:cxn modelId="{ABAB08E7-83E2-8042-8F32-EC77967DDE3E}" type="presParOf" srcId="{FFCCC297-375D-4408-89C6-774D5B5354C4}" destId="{EFBC0F2F-4E54-4FF2-B9BE-99BF09F2DF43}" srcOrd="0" destOrd="0" presId="urn:microsoft.com/office/officeart/2009/3/layout/BlockDescendingList"/>
    <dgm:cxn modelId="{98DBAC5C-3B54-0D41-8AA5-425198FDC651}" type="presParOf" srcId="{3B4D55EF-7623-4325-BA82-0FCC20FABA54}" destId="{19FDC080-3801-4680-97A8-129C49B3BCA1}" srcOrd="12" destOrd="0" presId="urn:microsoft.com/office/officeart/2009/3/layout/BlockDescendingList"/>
    <dgm:cxn modelId="{D2F9422D-8733-D94B-A8AA-27F6D363C325}" type="presParOf" srcId="{3B4D55EF-7623-4325-BA82-0FCC20FABA54}" destId="{76201A49-C6E4-4CAE-91A1-7B2AD41A77A3}" srcOrd="13" destOrd="0" presId="urn:microsoft.com/office/officeart/2009/3/layout/BlockDescendingList"/>
    <dgm:cxn modelId="{15A0745D-CC09-6446-8DB5-57A5B44C309F}" type="presParOf" srcId="{3B4D55EF-7623-4325-BA82-0FCC20FABA54}" destId="{DE687035-8ACE-4470-B0E0-43403FA2E11A}" srcOrd="14" destOrd="0" presId="urn:microsoft.com/office/officeart/2009/3/layout/BlockDescendingList"/>
    <dgm:cxn modelId="{481CD37E-C392-6949-9EC8-2506F014AFDC}" type="presParOf" srcId="{DE687035-8ACE-4470-B0E0-43403FA2E11A}" destId="{6D3B6608-CD8D-4423-8978-2813AB423E75}" srcOrd="0" destOrd="0" presId="urn:microsoft.com/office/officeart/2009/3/layout/BlockDescendingList"/>
    <dgm:cxn modelId="{139A6AD0-E913-E146-BAD3-6FAC87BCDF36}" type="presParOf" srcId="{3B4D55EF-7623-4325-BA82-0FCC20FABA54}" destId="{E6353CD0-35A8-4E23-A06F-AD87BE2B2BC5}" srcOrd="15" destOrd="0" presId="urn:microsoft.com/office/officeart/2009/3/layout/BlockDescendingList"/>
    <dgm:cxn modelId="{2C141FD5-6079-5448-A9AC-5FB0AE4B68D9}" type="presParOf" srcId="{3B4D55EF-7623-4325-BA82-0FCC20FABA54}" destId="{D94C182A-4B75-4A20-B829-96D9BF822AE1}" srcOrd="16" destOrd="0" presId="urn:microsoft.com/office/officeart/2009/3/layout/BlockDescendingList"/>
    <dgm:cxn modelId="{11F2B76A-6417-3643-8090-32769400F5F8}" type="presParOf" srcId="{3B4D55EF-7623-4325-BA82-0FCC20FABA54}" destId="{F0EB6068-F1B9-4A75-B7AA-3EC71520CE05}" srcOrd="17" destOrd="0" presId="urn:microsoft.com/office/officeart/2009/3/layout/BlockDescendingList"/>
    <dgm:cxn modelId="{C547FE19-4213-3349-A087-EFEAE44D9D92}" type="presParOf" srcId="{F0EB6068-F1B9-4A75-B7AA-3EC71520CE05}" destId="{2F849295-D9C5-4406-AA78-8DF21B82EB75}"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4E130-2BAE-49C7-B9E3-731ED9A6331D}" type="datetimeFigureOut">
              <a:rPr lang="en-US" smtClean="0"/>
              <a:t>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27528-B3EB-4A94-974C-4712C853BE6D}" type="slidenum">
              <a:rPr lang="en-US" smtClean="0"/>
              <a:t>‹#›</a:t>
            </a:fld>
            <a:endParaRPr lang="en-US"/>
          </a:p>
        </p:txBody>
      </p:sp>
    </p:spTree>
    <p:extLst>
      <p:ext uri="{BB962C8B-B14F-4D97-AF65-F5344CB8AC3E}">
        <p14:creationId xmlns:p14="http://schemas.microsoft.com/office/powerpoint/2010/main" val="406373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04800"/>
            <a:ext cx="3810000" cy="2857500"/>
          </a:xfrm>
        </p:spPr>
      </p:sp>
      <p:sp>
        <p:nvSpPr>
          <p:cNvPr id="3" name="Notes Placeholder 2"/>
          <p:cNvSpPr>
            <a:spLocks noGrp="1"/>
          </p:cNvSpPr>
          <p:nvPr>
            <p:ph type="body" idx="1"/>
          </p:nvPr>
        </p:nvSpPr>
        <p:spPr>
          <a:xfrm>
            <a:off x="168640" y="3251200"/>
            <a:ext cx="6576934" cy="5588000"/>
          </a:xfrm>
        </p:spPr>
        <p:txBody>
          <a:bodyPr>
            <a:noAutofit/>
          </a:bodyPr>
          <a:lstStyle/>
          <a:p>
            <a:r>
              <a:rPr lang="en-US" dirty="0" smtClean="0"/>
              <a:t>$40m to support this in this biennial budget.</a:t>
            </a:r>
          </a:p>
          <a:p>
            <a:r>
              <a:rPr lang="en-US" dirty="0" smtClean="0"/>
              <a:t>ACCELERATION!!!</a:t>
            </a:r>
          </a:p>
          <a:p>
            <a:endParaRPr lang="en-US" dirty="0"/>
          </a:p>
        </p:txBody>
      </p:sp>
      <p:sp>
        <p:nvSpPr>
          <p:cNvPr id="4" name="Slide Number Placeholder 3"/>
          <p:cNvSpPr>
            <a:spLocks noGrp="1"/>
          </p:cNvSpPr>
          <p:nvPr>
            <p:ph type="sldNum" sz="quarter" idx="10"/>
          </p:nvPr>
        </p:nvSpPr>
        <p:spPr/>
        <p:txBody>
          <a:bodyPr/>
          <a:lstStyle/>
          <a:p>
            <a:fld id="{940DC3FF-913D-4290-A0FA-C2EFFB62EED5}" type="slidenum">
              <a:rPr lang="en-US" smtClean="0"/>
              <a:pPr/>
              <a:t>2</a:t>
            </a:fld>
            <a:endParaRPr lang="en-US" dirty="0"/>
          </a:p>
        </p:txBody>
      </p:sp>
    </p:spTree>
    <p:extLst>
      <p:ext uri="{BB962C8B-B14F-4D97-AF65-F5344CB8AC3E}">
        <p14:creationId xmlns:p14="http://schemas.microsoft.com/office/powerpoint/2010/main" val="303079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4732" indent="-504732" defTabSz="897301">
              <a:buFont typeface="+mj-lt"/>
              <a:buAutoNum type="arabicPeriod"/>
              <a:defRPr/>
            </a:pPr>
            <a:r>
              <a:rPr lang="en-US" dirty="0" smtClean="0"/>
              <a:t>Ultimately, the charge is to: Partner with VA to Develop a continuum of evidence-based, trauma-informed, and preventive-focused Medicaid behavioral</a:t>
            </a:r>
            <a:r>
              <a:rPr lang="en-US" baseline="0" dirty="0" smtClean="0"/>
              <a:t> </a:t>
            </a:r>
            <a:r>
              <a:rPr lang="en-US" dirty="0" smtClean="0"/>
              <a:t>health services including early intervention services, school-based behavioral health services, and integrated primary care and behavioral health with recommended provider qualifications and reimbursement rates</a:t>
            </a:r>
          </a:p>
          <a:p>
            <a:pPr marL="504732" indent="-504732">
              <a:buFont typeface="+mj-lt"/>
              <a:buAutoNum type="arabicPeriod"/>
            </a:pPr>
            <a:r>
              <a:rPr lang="en-US" dirty="0" smtClean="0"/>
              <a:t>Nationally: Review evidence-based and state policy research of best practices for Medicaid mental health services across the lifespan </a:t>
            </a:r>
          </a:p>
          <a:p>
            <a:pPr marL="504732" indent="-504732">
              <a:buFont typeface="+mj-lt"/>
              <a:buAutoNum type="arabicPeriod"/>
            </a:pPr>
            <a:r>
              <a:rPr lang="en-US" dirty="0" smtClean="0"/>
              <a:t>VA-focused: Analyze service provision and gaps for the Medicaid population </a:t>
            </a:r>
          </a:p>
          <a:p>
            <a:pPr marL="504732" indent="-504732">
              <a:buFont typeface="+mj-lt"/>
              <a:buAutoNum type="arabicPeriod"/>
            </a:pPr>
            <a:r>
              <a:rPr lang="en-US" dirty="0" smtClean="0"/>
              <a:t>Describe and propose individual and population level metrics and quality outcomes</a:t>
            </a:r>
          </a:p>
          <a:p>
            <a:pPr marL="504732" indent="-504732">
              <a:buFont typeface="+mj-lt"/>
              <a:buAutoNum type="arabicPeriod"/>
            </a:pPr>
            <a:r>
              <a:rPr lang="en-US" dirty="0" smtClean="0"/>
              <a:t>Assess and align DBHDS licensing and regulations with DMAS reimbursement to improve quality and accountability (whether an individual is served with state general funds or Medicaid by a public or private provider)</a:t>
            </a:r>
          </a:p>
          <a:p>
            <a:pPr marL="504732" indent="-504732">
              <a:buFont typeface="+mj-lt"/>
              <a:buAutoNum type="arabicPeriod"/>
            </a:pPr>
            <a:r>
              <a:rPr lang="en-US" dirty="0" smtClean="0"/>
              <a:t>Enlist stakeholder input throughout process to shape recommendations for a continuum of care and next steps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327528-B3EB-4A94-974C-4712C853BE6D}" type="slidenum">
              <a:rPr lang="en-US" smtClean="0"/>
              <a:t>11</a:t>
            </a:fld>
            <a:endParaRPr lang="en-US"/>
          </a:p>
        </p:txBody>
      </p:sp>
    </p:spTree>
    <p:extLst>
      <p:ext uri="{BB962C8B-B14F-4D97-AF65-F5344CB8AC3E}">
        <p14:creationId xmlns:p14="http://schemas.microsoft.com/office/powerpoint/2010/main" val="417999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327528-B3EB-4A94-974C-4712C853BE6D}" type="slidenum">
              <a:rPr lang="en-US" smtClean="0"/>
              <a:t>13</a:t>
            </a:fld>
            <a:endParaRPr lang="en-US"/>
          </a:p>
        </p:txBody>
      </p:sp>
    </p:spTree>
    <p:extLst>
      <p:ext uri="{BB962C8B-B14F-4D97-AF65-F5344CB8AC3E}">
        <p14:creationId xmlns:p14="http://schemas.microsoft.com/office/powerpoint/2010/main" val="218351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Virginia is about 65% of the way to reaching compliance.</a:t>
            </a:r>
            <a:br>
              <a:rPr lang="en-US" dirty="0" smtClean="0"/>
            </a:br>
            <a:endParaRPr lang="en-US" dirty="0" smtClean="0"/>
          </a:p>
          <a:p>
            <a:r>
              <a:rPr lang="en-US" dirty="0" smtClean="0"/>
              <a:t>As of October</a:t>
            </a:r>
            <a:r>
              <a:rPr lang="en-US" baseline="0" dirty="0" smtClean="0"/>
              <a:t> 9, there were 146 people in Virginia’s TCs: (75 in CVTC and 71 in SEVTC)</a:t>
            </a:r>
            <a:endParaRPr lang="en-US" dirty="0"/>
          </a:p>
        </p:txBody>
      </p:sp>
      <p:sp>
        <p:nvSpPr>
          <p:cNvPr id="4" name="Slide Number Placeholder 3"/>
          <p:cNvSpPr>
            <a:spLocks noGrp="1"/>
          </p:cNvSpPr>
          <p:nvPr>
            <p:ph type="sldNum" sz="quarter" idx="10"/>
          </p:nvPr>
        </p:nvSpPr>
        <p:spPr/>
        <p:txBody>
          <a:bodyPr/>
          <a:lstStyle/>
          <a:p>
            <a:fld id="{E7327528-B3EB-4A94-974C-4712C853BE6D}" type="slidenum">
              <a:rPr lang="en-US" smtClean="0"/>
              <a:t>14</a:t>
            </a:fld>
            <a:endParaRPr lang="en-US"/>
          </a:p>
        </p:txBody>
      </p:sp>
    </p:spTree>
    <p:extLst>
      <p:ext uri="{BB962C8B-B14F-4D97-AF65-F5344CB8AC3E}">
        <p14:creationId xmlns:p14="http://schemas.microsoft.com/office/powerpoint/2010/main" val="421386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a:t>
            </a:r>
            <a:r>
              <a:rPr lang="en-US" baseline="0" dirty="0" smtClean="0"/>
              <a:t> growth residential settings:</a:t>
            </a:r>
          </a:p>
          <a:p>
            <a:pPr marL="168244" indent="-168244" defTabSz="897301">
              <a:buFontTx/>
              <a:buChar char="-"/>
              <a:defRPr/>
            </a:pPr>
            <a:r>
              <a:rPr lang="en-US" baseline="0" dirty="0" smtClean="0"/>
              <a:t>Supported Living</a:t>
            </a:r>
          </a:p>
          <a:p>
            <a:pPr marL="168244" indent="-168244">
              <a:buFontTx/>
              <a:buChar char="-"/>
            </a:pPr>
            <a:r>
              <a:rPr lang="en-US" baseline="0" dirty="0" smtClean="0"/>
              <a:t>Living Independently</a:t>
            </a:r>
          </a:p>
          <a:p>
            <a:pPr marL="168244" indent="-168244">
              <a:buFontTx/>
              <a:buChar char="-"/>
            </a:pPr>
            <a:endParaRPr lang="en-US" baseline="0" dirty="0" smtClean="0"/>
          </a:p>
          <a:p>
            <a:r>
              <a:rPr lang="en-US" baseline="0" dirty="0" smtClean="0"/>
              <a:t>We are on a trajectory to increase less expensive, more integrated living situations.</a:t>
            </a:r>
          </a:p>
          <a:p>
            <a:pPr marL="168244" indent="-168244">
              <a:buFontTx/>
              <a:buChar char="-"/>
            </a:pPr>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16</a:t>
            </a:fld>
            <a:endParaRPr lang="en-US" dirty="0"/>
          </a:p>
        </p:txBody>
      </p:sp>
    </p:spTree>
    <p:extLst>
      <p:ext uri="{BB962C8B-B14F-4D97-AF65-F5344CB8AC3E}">
        <p14:creationId xmlns:p14="http://schemas.microsoft.com/office/powerpoint/2010/main" val="294859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ctr">
              <a:buNone/>
            </a:pPr>
            <a:r>
              <a:rPr lang="en-US" u="sng" dirty="0" smtClean="0"/>
              <a:t>Definition</a:t>
            </a:r>
          </a:p>
          <a:p>
            <a:pPr marL="0" indent="0">
              <a:buNone/>
            </a:pPr>
            <a:r>
              <a:rPr lang="en-US" dirty="0" smtClean="0"/>
              <a:t/>
            </a:r>
            <a:br>
              <a:rPr lang="en-US" dirty="0" smtClean="0"/>
            </a:br>
            <a:r>
              <a:rPr lang="en-US" dirty="0" smtClean="0"/>
              <a:t>This model builds on collaboration between the criminal justice and behavioral health systems; highlights where to intercept individuals as they move through the criminal justice system; identifies critical decision-makers who can authorize movement away from the justice system and into treatment; and delineates essential partnerships among mental health, substance abuse, law enforcement, pre-trial services, courts, judges, jails, community corrections, social services, and others.</a:t>
            </a:r>
            <a:br>
              <a:rPr lang="en-US" dirty="0" smtClean="0"/>
            </a:br>
            <a:endParaRPr lang="en-US" dirty="0" smtClean="0"/>
          </a:p>
          <a:p>
            <a:pPr marL="0" indent="0" algn="r">
              <a:buNone/>
            </a:pPr>
            <a:r>
              <a:rPr lang="en-US" i="1" dirty="0" smtClean="0"/>
              <a:t/>
            </a:r>
            <a:br>
              <a:rPr lang="en-US" i="1" dirty="0" smtClean="0"/>
            </a:br>
            <a:r>
              <a:rPr lang="en-US" i="1" dirty="0" smtClean="0"/>
              <a:t/>
            </a:r>
            <a:br>
              <a:rPr lang="en-US" i="1" dirty="0" smtClean="0"/>
            </a:br>
            <a:r>
              <a:rPr lang="en-US" i="1" dirty="0" smtClean="0"/>
              <a:t>Source: Substance Abuse and Mental Health Services Administration (SAMHSA)</a:t>
            </a:r>
          </a:p>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17</a:t>
            </a:fld>
            <a:endParaRPr lang="en-US"/>
          </a:p>
        </p:txBody>
      </p:sp>
    </p:spTree>
    <p:extLst>
      <p:ext uri="{BB962C8B-B14F-4D97-AF65-F5344CB8AC3E}">
        <p14:creationId xmlns:p14="http://schemas.microsoft.com/office/powerpoint/2010/main" val="311848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18</a:t>
            </a:fld>
            <a:endParaRPr lang="en-US"/>
          </a:p>
        </p:txBody>
      </p:sp>
    </p:spTree>
    <p:extLst>
      <p:ext uri="{BB962C8B-B14F-4D97-AF65-F5344CB8AC3E}">
        <p14:creationId xmlns:p14="http://schemas.microsoft.com/office/powerpoint/2010/main" val="3009260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19</a:t>
            </a:fld>
            <a:endParaRPr lang="en-US"/>
          </a:p>
        </p:txBody>
      </p:sp>
    </p:spTree>
    <p:extLst>
      <p:ext uri="{BB962C8B-B14F-4D97-AF65-F5344CB8AC3E}">
        <p14:creationId xmlns:p14="http://schemas.microsoft.com/office/powerpoint/2010/main" val="12427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STEP-VA features a uniform set of services with consistent availability across Virginia, high quality outcome measures, and improved oversight of services in all Virginia communities.</a:t>
            </a:r>
          </a:p>
          <a:p>
            <a:pPr marL="171450" lvl="0" indent="-171450">
              <a:buFont typeface="Arial" panose="020B0604020202020204" pitchFamily="34" charset="0"/>
              <a:buChar char="•"/>
            </a:pPr>
            <a:r>
              <a:rPr lang="en-US" dirty="0"/>
              <a:t>SDA is the first phase of STEP-VA.  </a:t>
            </a:r>
            <a:r>
              <a:rPr lang="en-US" b="1" dirty="0"/>
              <a:t>SDA allows a person who calls or appears at a CSB seeking services to receive a clinical assessment the same day instead of waiting for days or even weeks for a mental health appointment.  If the assessment determines the person needs services, he or she will receive a first appointment for the appropriate service within 10 days depending on his or her clinical condition.</a:t>
            </a:r>
          </a:p>
          <a:p>
            <a:pPr marL="171450" lvl="0" indent="-171450">
              <a:buFont typeface="Arial" panose="020B0604020202020204" pitchFamily="34" charset="0"/>
              <a:buChar char="•"/>
            </a:pPr>
            <a:r>
              <a:rPr lang="en-US" dirty="0" smtClean="0"/>
              <a:t>The 2017 GA provided funds for 18 CSBs to implement SDA and the 2018 provided funds for the remaining 22 CSBs to implement SDA. By </a:t>
            </a:r>
            <a:r>
              <a:rPr lang="en-US" dirty="0"/>
              <a:t>the end of 2018, all but 5 CSBs will have implemented SDA and the remaining CSBS will implement in early 2019.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the 2018 General Assembly funded primary care screening beginning in FY2019. </a:t>
            </a:r>
            <a:r>
              <a:rPr lang="en-US" dirty="0" smtClean="0"/>
              <a:t>Primary </a:t>
            </a:r>
            <a:r>
              <a:rPr lang="en-US" dirty="0"/>
              <a:t>Care Screening is the second phase of STEP-VA.  </a:t>
            </a:r>
            <a:r>
              <a:rPr lang="en-US" b="1" dirty="0"/>
              <a:t>This service is to ensure individuals at high risk of physical health issues related to behavioral health conditions receive needed health screening and monitoring as well as connection to appropriate healthcare providers. </a:t>
            </a:r>
            <a:r>
              <a:rPr lang="en-US" dirty="0"/>
              <a:t>CSBs will begin providing or expand this service in early 2019. </a:t>
            </a:r>
          </a:p>
          <a:p>
            <a:pPr marL="171450" lvl="0" indent="-171450">
              <a:buFont typeface="Arial" panose="020B0604020202020204" pitchFamily="34" charset="0"/>
              <a:buChar char="•"/>
            </a:pPr>
            <a:r>
              <a:rPr lang="en-US" dirty="0"/>
              <a:t>In addition for </a:t>
            </a:r>
            <a:r>
              <a:rPr lang="en-US" dirty="0" smtClean="0"/>
              <a:t>FY2020, </a:t>
            </a:r>
            <a:r>
              <a:rPr lang="en-US" dirty="0"/>
              <a:t>$15,000,000 was provided for outpatient counseling </a:t>
            </a:r>
            <a:r>
              <a:rPr lang="en-US" dirty="0" smtClean="0"/>
              <a:t>services.</a:t>
            </a:r>
            <a:r>
              <a:rPr lang="en-US" dirty="0"/>
              <a:t> </a:t>
            </a:r>
            <a:r>
              <a:rPr lang="en-US" b="1" dirty="0"/>
              <a:t>Expansion of outpatient counseling services will allow for the majority of individuals requesting services to be seen within 10 business days of the SDA appointment.</a:t>
            </a:r>
            <a:endParaRPr lang="en-US" b="1" dirty="0" smtClean="0"/>
          </a:p>
          <a:p>
            <a:pPr marL="171450" indent="-171450">
              <a:buFont typeface="Arial" panose="020B0604020202020204" pitchFamily="34" charset="0"/>
              <a:buChar char="•"/>
            </a:pPr>
            <a:r>
              <a:rPr lang="en-US" dirty="0" smtClean="0"/>
              <a:t>Also in FY 2020, $2,000,000 </a:t>
            </a:r>
            <a:r>
              <a:rPr lang="en-US" dirty="0"/>
              <a:t>was provided for detoxification services</a:t>
            </a:r>
            <a:r>
              <a:rPr lang="en-US" dirty="0" smtClean="0"/>
              <a:t>.</a:t>
            </a:r>
            <a:r>
              <a:rPr lang="en-US" dirty="0"/>
              <a:t> </a:t>
            </a:r>
            <a:r>
              <a:rPr lang="en-US" b="1" dirty="0"/>
              <a:t>Additional detoxification services will help divert individuals from state hospital admission under the influence of substances during emergency services evaluation.  </a:t>
            </a:r>
            <a:endParaRPr lang="en-US" sz="1200" b="1"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E7327528-B3EB-4A94-974C-4712C853BE6D}" type="slidenum">
              <a:rPr lang="en-US" smtClean="0"/>
              <a:t>3</a:t>
            </a:fld>
            <a:endParaRPr lang="en-US" dirty="0"/>
          </a:p>
        </p:txBody>
      </p:sp>
    </p:spTree>
    <p:extLst>
      <p:ext uri="{BB962C8B-B14F-4D97-AF65-F5344CB8AC3E}">
        <p14:creationId xmlns:p14="http://schemas.microsoft.com/office/powerpoint/2010/main" val="159244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STEP-VA is fully implemented, the public mental health system will have achieved accessibility, consistency, quality and accountability as a necessary foundational support for behavioral health services.</a:t>
            </a:r>
          </a:p>
          <a:p>
            <a:r>
              <a:rPr lang="en-US" dirty="0" smtClean="0"/>
              <a:t>Medicaid Behavioral Health Redesign will provide the network of support for STEP VA for long term sustainability to ensure access to essential services is met.</a:t>
            </a:r>
          </a:p>
          <a:p>
            <a:endParaRPr lang="en-US" dirty="0"/>
          </a:p>
        </p:txBody>
      </p:sp>
      <p:sp>
        <p:nvSpPr>
          <p:cNvPr id="4" name="Slide Number Placeholder 3"/>
          <p:cNvSpPr>
            <a:spLocks noGrp="1"/>
          </p:cNvSpPr>
          <p:nvPr>
            <p:ph type="sldNum" sz="quarter" idx="10"/>
          </p:nvPr>
        </p:nvSpPr>
        <p:spPr/>
        <p:txBody>
          <a:bodyPr/>
          <a:lstStyle/>
          <a:p>
            <a:fld id="{E7327528-B3EB-4A94-974C-4712C853BE6D}" type="slidenum">
              <a:rPr lang="en-US" smtClean="0"/>
              <a:t>4</a:t>
            </a:fld>
            <a:endParaRPr lang="en-US"/>
          </a:p>
        </p:txBody>
      </p:sp>
    </p:spTree>
    <p:extLst>
      <p:ext uri="{BB962C8B-B14F-4D97-AF65-F5344CB8AC3E}">
        <p14:creationId xmlns:p14="http://schemas.microsoft.com/office/powerpoint/2010/main" val="356637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notes here</a:t>
            </a:r>
            <a:r>
              <a:rPr lang="en-US" baseline="0" dirty="0" smtClean="0"/>
              <a:t> that summarize the state of Medicaid-funded behavioral health care in the commonwealth.</a:t>
            </a:r>
          </a:p>
          <a:p>
            <a:endParaRPr lang="en-US" baseline="0" dirty="0" smtClean="0"/>
          </a:p>
          <a:p>
            <a:pPr marL="224325" indent="-224325">
              <a:buAutoNum type="arabicPeriod"/>
            </a:pPr>
            <a:r>
              <a:rPr lang="en-US" baseline="0" dirty="0" smtClean="0"/>
              <a:t>We pay for most of it</a:t>
            </a:r>
          </a:p>
          <a:p>
            <a:pPr marL="224325" indent="-224325">
              <a:buAutoNum type="arabicPeriod"/>
            </a:pPr>
            <a:r>
              <a:rPr lang="en-US" baseline="0" dirty="0" smtClean="0"/>
              <a:t>Our members have a high prevalence of BH dx and need for service</a:t>
            </a:r>
          </a:p>
          <a:p>
            <a:pPr marL="224325" indent="-224325">
              <a:buAutoNum type="arabicPeriod"/>
            </a:pPr>
            <a:r>
              <a:rPr lang="en-US" baseline="0" dirty="0" smtClean="0"/>
              <a:t>Compared to other states, we have high prevalence and problematic access</a:t>
            </a:r>
            <a:endParaRPr lang="en-US" dirty="0" smtClean="0"/>
          </a:p>
          <a:p>
            <a:endParaRPr lang="en-US" dirty="0" smtClean="0"/>
          </a:p>
          <a:p>
            <a:endParaRPr lang="en-US" dirty="0" smtClean="0"/>
          </a:p>
          <a:p>
            <a:r>
              <a:rPr lang="en-US" b="1" dirty="0" smtClean="0"/>
              <a:t>NOTE FROM ALYSSA:</a:t>
            </a:r>
            <a:r>
              <a:rPr lang="en-US" b="1" baseline="0" dirty="0" smtClean="0"/>
              <a:t> We would like to start with this slide to get straight to the point. What is the consolidated stat from MHA that references a 40</a:t>
            </a:r>
            <a:r>
              <a:rPr lang="en-US" b="1" baseline="30000" dirty="0" smtClean="0"/>
              <a:t>th</a:t>
            </a:r>
            <a:r>
              <a:rPr lang="en-US" b="1" baseline="0" dirty="0" smtClean="0"/>
              <a:t> ranking? Kate was mentioning this at our meeting. We’d prefer that stat to the 23</a:t>
            </a:r>
            <a:r>
              <a:rPr lang="en-US" b="1" baseline="30000" dirty="0" smtClean="0"/>
              <a:t>rd</a:t>
            </a:r>
            <a:r>
              <a:rPr lang="en-US" b="1" baseline="0" dirty="0" smtClean="0"/>
              <a:t> ranking…</a:t>
            </a:r>
            <a:endParaRPr lang="en-US" b="1" dirty="0"/>
          </a:p>
        </p:txBody>
      </p:sp>
      <p:sp>
        <p:nvSpPr>
          <p:cNvPr id="4" name="Slide Number Placeholder 3"/>
          <p:cNvSpPr>
            <a:spLocks noGrp="1"/>
          </p:cNvSpPr>
          <p:nvPr>
            <p:ph type="sldNum" sz="quarter" idx="5"/>
          </p:nvPr>
        </p:nvSpPr>
        <p:spPr/>
        <p:txBody>
          <a:bodyPr/>
          <a:lstStyle/>
          <a:p>
            <a:fld id="{D473AE5C-B9C3-4127-B1A7-B44CC5E23DB6}" type="slidenum">
              <a:rPr lang="en-US" smtClean="0"/>
              <a:t>5</a:t>
            </a:fld>
            <a:endParaRPr lang="en-US" dirty="0"/>
          </a:p>
        </p:txBody>
      </p:sp>
    </p:spTree>
    <p:extLst>
      <p:ext uri="{BB962C8B-B14F-4D97-AF65-F5344CB8AC3E}">
        <p14:creationId xmlns:p14="http://schemas.microsoft.com/office/powerpoint/2010/main" val="381258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FHPC received a grant from the Robert Wood Johnson Foundation to create an approach to advance state policy to integrate behavioral health. With this funding, FHPC worked with DMAS in 2017 to perform a behavioral health analysis for Virginia, assessing needs and opportunities. </a:t>
            </a:r>
          </a:p>
          <a:p>
            <a:pPr>
              <a:defRPr/>
            </a:pPr>
            <a:endParaRPr lang="en-US" dirty="0"/>
          </a:p>
          <a:p>
            <a:pPr>
              <a:defRPr/>
            </a:pPr>
            <a:r>
              <a:rPr lang="en-US" dirty="0"/>
              <a:t>Data from three agencies were included in the analysis:</a:t>
            </a:r>
          </a:p>
          <a:p>
            <a:pPr>
              <a:defRPr/>
            </a:pPr>
            <a:endParaRPr lang="en-US" dirty="0"/>
          </a:p>
          <a:p>
            <a:pPr>
              <a:buFont typeface="Arial"/>
              <a:buChar char="•"/>
              <a:defRPr/>
            </a:pPr>
            <a:r>
              <a:rPr lang="en-US" dirty="0"/>
              <a:t>Department of Medical Assistance Services (DMAS) </a:t>
            </a:r>
          </a:p>
          <a:p>
            <a:pPr lvl="1">
              <a:buFont typeface="Arial"/>
              <a:buChar char="–"/>
              <a:defRPr/>
            </a:pPr>
            <a:r>
              <a:rPr lang="en-US" dirty="0"/>
              <a:t>Claims Data from Fiscal Year 2017</a:t>
            </a:r>
          </a:p>
          <a:p>
            <a:pPr>
              <a:buFont typeface="Arial"/>
              <a:buChar char="•"/>
              <a:defRPr/>
            </a:pPr>
            <a:r>
              <a:rPr lang="en-US" dirty="0"/>
              <a:t>Department of Behavioral Health and Developmental Services </a:t>
            </a:r>
          </a:p>
          <a:p>
            <a:pPr lvl="1">
              <a:buFont typeface="Arial"/>
              <a:buChar char="–"/>
              <a:defRPr/>
            </a:pPr>
            <a:r>
              <a:rPr lang="en-US" dirty="0"/>
              <a:t>Psychiatric Free Standing Hospitals </a:t>
            </a:r>
          </a:p>
          <a:p>
            <a:pPr lvl="1">
              <a:buFont typeface="Arial"/>
              <a:buChar char="–"/>
              <a:defRPr/>
            </a:pPr>
            <a:r>
              <a:rPr lang="en-US" dirty="0"/>
              <a:t>State-funded BH Facilities</a:t>
            </a:r>
          </a:p>
          <a:p>
            <a:pPr lvl="1">
              <a:buFont typeface="Arial"/>
              <a:buChar char="–"/>
              <a:defRPr/>
            </a:pPr>
            <a:r>
              <a:rPr lang="en-US" dirty="0"/>
              <a:t>CSB Locations and Service Areas</a:t>
            </a:r>
          </a:p>
          <a:p>
            <a:pPr>
              <a:buFont typeface="Arial"/>
              <a:buChar char="•"/>
              <a:defRPr/>
            </a:pPr>
            <a:r>
              <a:rPr lang="en-US" dirty="0"/>
              <a:t>Department of Health</a:t>
            </a:r>
          </a:p>
          <a:p>
            <a:pPr lvl="1">
              <a:buFont typeface="Arial"/>
              <a:buChar char="–"/>
              <a:defRPr/>
            </a:pPr>
            <a:r>
              <a:rPr lang="en-US" dirty="0"/>
              <a:t> Population Health Outcomes, 2015 </a:t>
            </a:r>
          </a:p>
          <a:p>
            <a:pPr lvl="2">
              <a:buFont typeface="Arial"/>
              <a:buChar char="•"/>
              <a:defRPr/>
            </a:pPr>
            <a:r>
              <a:rPr lang="en-US" dirty="0"/>
              <a:t>Mortality Rates</a:t>
            </a:r>
          </a:p>
          <a:p>
            <a:pPr lvl="2">
              <a:buFont typeface="Arial"/>
              <a:buChar char="•"/>
              <a:defRPr/>
            </a:pPr>
            <a:r>
              <a:rPr lang="en-US" dirty="0"/>
              <a:t>BH Outcomes including Self-Reported MH Status and many others</a:t>
            </a:r>
          </a:p>
          <a:p>
            <a:pPr marL="378549" lvl="1">
              <a:defRPr/>
            </a:pPr>
            <a:endParaRPr lang="en-US" dirty="0"/>
          </a:p>
          <a:p>
            <a:pPr marL="378549" lvl="1">
              <a:defRPr/>
            </a:pPr>
            <a:r>
              <a:rPr lang="en-US" b="1" dirty="0"/>
              <a:t>Aggregate Data – No Inference Intended on Individual Level</a:t>
            </a:r>
          </a:p>
          <a:p>
            <a:endParaRPr lang="en-US" dirty="0"/>
          </a:p>
          <a:p>
            <a:r>
              <a:rPr lang="en-US" dirty="0"/>
              <a:t>The report is available on the FHPC’s webpage </a:t>
            </a:r>
          </a:p>
          <a:p>
            <a:endParaRPr lang="en-US" dirty="0"/>
          </a:p>
          <a:p>
            <a:r>
              <a:rPr lang="en-US" dirty="0"/>
              <a:t>The findings focused on four main areas:</a:t>
            </a:r>
          </a:p>
          <a:p>
            <a:r>
              <a:rPr lang="en-US" dirty="0"/>
              <a:t>Outcomes, Needs, Access, and Cost</a:t>
            </a:r>
          </a:p>
          <a:p>
            <a:endParaRPr lang="en-US" dirty="0"/>
          </a:p>
          <a:p>
            <a:r>
              <a:rPr lang="en-US" dirty="0"/>
              <a:t>A few highlights of the finds are shown here:</a:t>
            </a:r>
          </a:p>
          <a:p>
            <a:pPr marL="168244" indent="-168244">
              <a:buFontTx/>
              <a:buChar char="-"/>
            </a:pPr>
            <a:r>
              <a:rPr lang="en-US" dirty="0"/>
              <a:t>(outcomes) Regional differences in mental health outcomes exist across the state, including in adults reporting poor mental health</a:t>
            </a:r>
          </a:p>
          <a:p>
            <a:pPr marL="168244" indent="-168244">
              <a:buFontTx/>
              <a:buChar char="-"/>
            </a:pPr>
            <a:r>
              <a:rPr lang="en-US" dirty="0"/>
              <a:t>(needs) In FY17, 28% of Medicaid members had either primary or secondary behavioral health diagnoses </a:t>
            </a:r>
          </a:p>
          <a:p>
            <a:pPr marL="168244" indent="-168244">
              <a:buFontTx/>
              <a:buChar char="-"/>
            </a:pPr>
            <a:r>
              <a:rPr lang="en-US" dirty="0"/>
              <a:t>(access) Medicaid members with behavioral health diagnoses had over 1.34 million visits across multiple care settings – 39% within the mental health system and 37 in primary care</a:t>
            </a:r>
          </a:p>
          <a:p>
            <a:pPr marL="168244" indent="-168244">
              <a:buFontTx/>
              <a:buChar char="-"/>
            </a:pPr>
            <a:r>
              <a:rPr lang="en-US" dirty="0"/>
              <a:t>(cost) Among Medicaid community-based mental health services mental health skill building accounted for nearly 40% of the total expenditure, therapeutic day treatment for 29% and and intensive in-home for 20%. </a:t>
            </a:r>
          </a:p>
          <a:p>
            <a:pPr marL="168244" indent="-168244">
              <a:buFontTx/>
              <a:buChar char="-"/>
            </a:pPr>
            <a:endParaRPr lang="en-US" dirty="0" smtClean="0"/>
          </a:p>
          <a:p>
            <a:pPr marL="168244" indent="-168244">
              <a:buFontTx/>
              <a:buChar char="-"/>
            </a:pPr>
            <a:endParaRPr lang="en-US" dirty="0" smtClean="0"/>
          </a:p>
          <a:p>
            <a:pPr marL="168244" indent="-168244">
              <a:buFontTx/>
              <a:buChar char="-"/>
            </a:pPr>
            <a:endParaRPr lang="en-US" dirty="0" smtClean="0"/>
          </a:p>
          <a:p>
            <a:pPr marL="168244" indent="-168244">
              <a:buFontTx/>
              <a:buChar char="-"/>
            </a:pPr>
            <a:r>
              <a:rPr lang="en-US" b="1" dirty="0" smtClean="0"/>
              <a:t>NOTE FROM</a:t>
            </a:r>
            <a:r>
              <a:rPr lang="en-US" b="1" baseline="0" dirty="0" smtClean="0"/>
              <a:t> ALYSSA: Can we turn the green circle into an infographic on this data? How was “poor mental health” operationalized for this measurement? Was it self-assessed? Where was that data obtained? I also would like in the big picture to understand more about that expenditure data. When we say that these 3 services had the biggest spend, do we know what is driving that cost (most encounters, length of stay, rates, # members receiving)?</a:t>
            </a:r>
            <a:endParaRPr lang="en-US" b="1" dirty="0"/>
          </a:p>
        </p:txBody>
      </p:sp>
      <p:sp>
        <p:nvSpPr>
          <p:cNvPr id="4" name="Slide Number Placeholder 3"/>
          <p:cNvSpPr>
            <a:spLocks noGrp="1"/>
          </p:cNvSpPr>
          <p:nvPr>
            <p:ph type="sldNum" sz="quarter" idx="5"/>
          </p:nvPr>
        </p:nvSpPr>
        <p:spPr/>
        <p:txBody>
          <a:bodyPr/>
          <a:lstStyle/>
          <a:p>
            <a:fld id="{D473AE5C-B9C3-4127-B1A7-B44CC5E23DB6}" type="slidenum">
              <a:rPr lang="en-US" smtClean="0"/>
              <a:t>6</a:t>
            </a:fld>
            <a:endParaRPr lang="en-US" dirty="0"/>
          </a:p>
        </p:txBody>
      </p:sp>
    </p:spTree>
    <p:extLst>
      <p:ext uri="{BB962C8B-B14F-4D97-AF65-F5344CB8AC3E}">
        <p14:creationId xmlns:p14="http://schemas.microsoft.com/office/powerpoint/2010/main" val="367068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a:ea typeface="+mn-ea"/>
                <a:cs typeface="+mn-cs"/>
              </a:rPr>
              <a:t>Expansion will increase the impact of ARTS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Cambr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a:ea typeface="+mn-ea"/>
                <a:cs typeface="+mn-cs"/>
              </a:rPr>
              <a:t>Magellan will continue to cover community-based substance use disorder treatment services for fee-for-service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0000"/>
              </a:solidFill>
              <a:effectLst/>
              <a:uLnTx/>
              <a:uFillTx/>
              <a:latin typeface="Calibri" charset="0"/>
              <a:ea typeface="+mn-ea"/>
              <a:cs typeface="+mn-cs"/>
            </a:endParaRPr>
          </a:p>
          <a:p>
            <a:r>
              <a:rPr lang="en-US" sz="1200" dirty="0" smtClean="0"/>
              <a:t>All Community-Based SUD Services will be Covered by Managed Care Plans </a:t>
            </a:r>
          </a:p>
          <a:p>
            <a:endParaRPr lang="en-US" sz="1200" dirty="0" smtClean="0"/>
          </a:p>
          <a:p>
            <a:endParaRPr lang="en-US" sz="1200" dirty="0" smtClean="0"/>
          </a:p>
          <a:p>
            <a:r>
              <a:rPr lang="en-US" sz="1200" dirty="0" smtClean="0"/>
              <a:t>In 2015 close to 70% of members were served in managed care.  With the implementation of MLTSS, this will close to 90% served in managed care. </a:t>
            </a:r>
          </a:p>
          <a:p>
            <a:pPr marL="168219" indent="-168219">
              <a:buFont typeface="Arial" panose="020B0604020202020204" pitchFamily="34" charset="0"/>
              <a:buChar char="•"/>
            </a:pPr>
            <a:endParaRPr lang="en-US" sz="1200" dirty="0" smtClean="0"/>
          </a:p>
          <a:p>
            <a:pPr marL="168219" indent="-168219">
              <a:buFont typeface="Arial" panose="020B0604020202020204" pitchFamily="34" charset="0"/>
              <a:buChar char="•"/>
            </a:pPr>
            <a:r>
              <a:rPr lang="en-US" sz="1200" dirty="0" smtClean="0"/>
              <a:t>To fully integrate physical and behavioral health services for individuals with SUD and expand access to the full continuum of services, DMAS plans to “carve in” non-traditional SUD services into Managed Care for members who are already enrolled in plans.  The only service currently covered by managed care is inpatient detoxification.</a:t>
            </a:r>
          </a:p>
          <a:p>
            <a:pPr marL="168219" indent="-168219">
              <a:buFont typeface="Arial" panose="020B0604020202020204" pitchFamily="34" charset="0"/>
              <a:buChar char="•"/>
            </a:pPr>
            <a:r>
              <a:rPr lang="en-US" sz="1200" dirty="0" smtClean="0"/>
              <a:t>Non-traditional services that will be “carved in” include Residential Treatment, Opioid Treatment (medication and counseling component), Substance Abuse Day Treatment, Crisis Intervention, Intensive Outpatient Treatment, and Substance Abuse Case Management.</a:t>
            </a:r>
          </a:p>
          <a:p>
            <a:pPr marL="168219" indent="-168219">
              <a:buFont typeface="Arial" panose="020B0604020202020204" pitchFamily="34" charset="0"/>
              <a:buChar char="•"/>
            </a:pPr>
            <a:r>
              <a:rPr lang="en-US" sz="1200" dirty="0" smtClean="0"/>
              <a:t>Magellan will continue to cover these services for those Medicaid members who are enrolled in FFS</a:t>
            </a:r>
          </a:p>
          <a:p>
            <a:pPr marL="168219" indent="-168219">
              <a:buFont typeface="Arial" panose="020B0604020202020204" pitchFamily="34" charset="0"/>
              <a:buChar char="•"/>
            </a:pPr>
            <a:r>
              <a:rPr lang="en-US" sz="1200" dirty="0" smtClean="0"/>
              <a:t>Effective April 1, 2017 except for Peer Supports which will be effective July 1, 2017.</a:t>
            </a:r>
          </a:p>
          <a:p>
            <a:pPr marL="168219" indent="-168219">
              <a:buFont typeface="Arial" panose="020B0604020202020204" pitchFamily="34" charset="0"/>
              <a:buChar char="•"/>
            </a:pPr>
            <a:r>
              <a:rPr lang="en-US" sz="1200" dirty="0" smtClean="0"/>
              <a:t>Providers will need to become enrolled and credentialed with the managed care plans beginning 4/1/17.  Majority of members are covered by managed care and most when the Managed Long Term Services and Supports (MLTSS) is implemented.</a:t>
            </a:r>
          </a:p>
          <a:p>
            <a:pPr marL="168219" indent="-168219">
              <a:buFont typeface="Arial" panose="020B0604020202020204" pitchFamily="34" charset="0"/>
              <a:buChar char="•"/>
            </a:pPr>
            <a:endParaRPr lang="en-US" sz="1200" dirty="0" smtClean="0"/>
          </a:p>
          <a:p>
            <a:pPr marL="168219" indent="-168219">
              <a:buFont typeface="Arial" panose="020B0604020202020204" pitchFamily="34" charset="0"/>
              <a:buChar char="•"/>
            </a:pPr>
            <a:endParaRPr lang="en-US" sz="1200" dirty="0" smtClean="0"/>
          </a:p>
          <a:p>
            <a:pPr marL="168219" indent="-168219">
              <a:buFont typeface="Arial" panose="020B0604020202020204" pitchFamily="34" charset="0"/>
              <a:buChar char="•"/>
            </a:pPr>
            <a:r>
              <a:rPr lang="en-US" sz="1200" dirty="0" smtClean="0"/>
              <a:t>Further notes from ARTS Presentation Slides:</a:t>
            </a:r>
            <a:br>
              <a:rPr lang="en-US" sz="1200" dirty="0" smtClean="0"/>
            </a:br>
            <a:endParaRPr lang="en-US" sz="1200" dirty="0" smtClean="0"/>
          </a:p>
          <a:p>
            <a:pPr marL="0" indent="0">
              <a:buFont typeface="Arial" panose="020B0604020202020204" pitchFamily="34" charset="0"/>
              <a:buNone/>
            </a:pPr>
            <a:r>
              <a:rPr lang="en-US" sz="1200" b="1" dirty="0" smtClean="0"/>
              <a:t>VCU Evaluation: Outcomes From the First One Year of ARTS</a:t>
            </a:r>
          </a:p>
          <a:p>
            <a:pPr marL="0" indent="0">
              <a:buFont typeface="Arial" panose="020B0604020202020204" pitchFamily="34" charset="0"/>
              <a:buNone/>
            </a:pPr>
            <a:r>
              <a:rPr lang="en-US" sz="1200" dirty="0" smtClean="0"/>
              <a:t>Compared before ARTS (April</a:t>
            </a:r>
            <a:r>
              <a:rPr lang="en-US" sz="1200" baseline="0" dirty="0" smtClean="0"/>
              <a:t> 2016-March 2017) to same period after ARTS began (April 2017-Mar 2018)</a:t>
            </a:r>
            <a:endParaRPr lang="en-US" sz="1200" dirty="0" smtClean="0"/>
          </a:p>
          <a:p>
            <a:pPr marL="168219" indent="-168219">
              <a:buFont typeface="Arial" panose="020B0604020202020204" pitchFamily="34" charset="0"/>
              <a:buChar char="•"/>
            </a:pP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Increase in total number of Substance Use Disorder Outpatient Providers</a:t>
            </a:r>
          </a:p>
          <a:p>
            <a:pPr marL="0" indent="0">
              <a:buFont typeface="Arial" panose="020B0604020202020204" pitchFamily="34" charset="0"/>
              <a:buNone/>
            </a:pPr>
            <a:r>
              <a:rPr lang="en-US" sz="1200" dirty="0" smtClean="0"/>
              <a:t>Total number of SUD OP went from 1,087 to 2,965 (up by 173%)</a:t>
            </a:r>
          </a:p>
          <a:p>
            <a:pPr marL="0" indent="0">
              <a:buFont typeface="Arial" panose="020B0604020202020204" pitchFamily="34" charset="0"/>
              <a:buNone/>
            </a:pPr>
            <a:r>
              <a:rPr lang="en-US" sz="1200" dirty="0" smtClean="0"/>
              <a:t>Broken</a:t>
            </a:r>
            <a:r>
              <a:rPr lang="en-US" sz="1200" baseline="0" dirty="0" smtClean="0"/>
              <a:t> down by provider type,</a:t>
            </a:r>
          </a:p>
          <a:p>
            <a:pPr marL="0" indent="0">
              <a:buFont typeface="Arial" panose="020B0604020202020204" pitchFamily="34" charset="0"/>
              <a:buNone/>
            </a:pPr>
            <a:r>
              <a:rPr lang="en-US" sz="1200" baseline="0" dirty="0" smtClean="0"/>
              <a:t>Physicians up from 261 to 1,571 (up by 502%)</a:t>
            </a:r>
          </a:p>
          <a:p>
            <a:pPr marL="0" indent="0">
              <a:buFont typeface="Arial" panose="020B0604020202020204" pitchFamily="34" charset="0"/>
              <a:buNone/>
            </a:pPr>
            <a:r>
              <a:rPr lang="en-US" sz="1200" baseline="0" dirty="0" smtClean="0"/>
              <a:t>NPs up from 25 to 188 (up by 652%)</a:t>
            </a:r>
          </a:p>
          <a:p>
            <a:pPr marL="0" indent="0">
              <a:buFont typeface="Arial" panose="020B0604020202020204" pitchFamily="34" charset="0"/>
              <a:buNone/>
            </a:pPr>
            <a:r>
              <a:rPr lang="en-US" sz="1200" baseline="0" dirty="0" smtClean="0"/>
              <a:t>Counselors and SW up from 300 to 457 (up 52%)</a:t>
            </a:r>
          </a:p>
          <a:p>
            <a:pPr marL="0" indent="0">
              <a:buFont typeface="Arial" panose="020B0604020202020204" pitchFamily="34" charset="0"/>
              <a:buNone/>
            </a:pPr>
            <a:r>
              <a:rPr lang="en-US" sz="1200" baseline="0" dirty="0" smtClean="0"/>
              <a:t>Others up from 501 to 749 (up by 50%)</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1" dirty="0" smtClean="0"/>
              <a:t>VCU Evaluation: Outcomes From the First One Year of ARTS</a:t>
            </a:r>
          </a:p>
          <a:p>
            <a:pPr marL="0" indent="0">
              <a:buFont typeface="Arial" panose="020B0604020202020204" pitchFamily="34" charset="0"/>
              <a:buNone/>
            </a:pPr>
            <a:r>
              <a:rPr lang="en-US" sz="1200" dirty="0" smtClean="0"/>
              <a:t>Compared before ARTS (April</a:t>
            </a:r>
            <a:r>
              <a:rPr lang="en-US" sz="1200" baseline="0" dirty="0" smtClean="0"/>
              <a:t> 2016-March 2017) to same period after ARTS began (April 2017-Mar 2018)</a:t>
            </a:r>
            <a:endParaRPr lang="en-US" sz="1200" dirty="0" smtClean="0"/>
          </a:p>
          <a:p>
            <a:pPr marL="168219" indent="-168219">
              <a:buFont typeface="Arial" panose="020B0604020202020204" pitchFamily="34" charset="0"/>
              <a:buChar char="•"/>
            </a:pP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Increase in total number of OPIOID</a:t>
            </a:r>
            <a:r>
              <a:rPr lang="en-US" sz="1200" b="1" baseline="0" dirty="0" smtClean="0"/>
              <a:t> USE </a:t>
            </a:r>
            <a:r>
              <a:rPr lang="en-US" sz="1200" b="1" dirty="0" smtClean="0"/>
              <a:t>Disorder Outpatient Providers</a:t>
            </a:r>
          </a:p>
          <a:p>
            <a:pPr marL="0" indent="0">
              <a:buFont typeface="Arial" panose="020B0604020202020204" pitchFamily="34" charset="0"/>
              <a:buNone/>
            </a:pPr>
            <a:r>
              <a:rPr lang="en-US" sz="1200" dirty="0" smtClean="0"/>
              <a:t>Total number of SUD OP went from 570 to 1,352 (up by 137%)</a:t>
            </a:r>
          </a:p>
          <a:p>
            <a:pPr marL="0" indent="0">
              <a:buFont typeface="Arial" panose="020B0604020202020204" pitchFamily="34" charset="0"/>
              <a:buNone/>
            </a:pPr>
            <a:r>
              <a:rPr lang="en-US" sz="1200" dirty="0" smtClean="0"/>
              <a:t>Broken</a:t>
            </a:r>
            <a:r>
              <a:rPr lang="en-US" sz="1200" baseline="0" dirty="0" smtClean="0"/>
              <a:t> down by provider type,</a:t>
            </a:r>
          </a:p>
          <a:p>
            <a:pPr marL="0" indent="0">
              <a:buFont typeface="Arial" panose="020B0604020202020204" pitchFamily="34" charset="0"/>
              <a:buNone/>
            </a:pPr>
            <a:r>
              <a:rPr lang="en-US" sz="1200" baseline="0" dirty="0" smtClean="0"/>
              <a:t>Physicians up from 128 to 1586 (up by 358%)</a:t>
            </a:r>
          </a:p>
          <a:p>
            <a:pPr marL="0" indent="0">
              <a:buFont typeface="Arial" panose="020B0604020202020204" pitchFamily="34" charset="0"/>
              <a:buNone/>
            </a:pPr>
            <a:r>
              <a:rPr lang="en-US" sz="1200" baseline="0" dirty="0" smtClean="0"/>
              <a:t>NPs up from 13 to 66 (up by 408%)</a:t>
            </a:r>
          </a:p>
          <a:p>
            <a:pPr marL="0" indent="0">
              <a:buFont typeface="Arial" panose="020B0604020202020204" pitchFamily="34" charset="0"/>
              <a:buNone/>
            </a:pPr>
            <a:r>
              <a:rPr lang="en-US" sz="1200" baseline="0" dirty="0" smtClean="0"/>
              <a:t>Counselors and SW up from 142 to 236 (up 66%)</a:t>
            </a:r>
          </a:p>
          <a:p>
            <a:pPr marL="0" indent="0">
              <a:buFont typeface="Arial" panose="020B0604020202020204" pitchFamily="34" charset="0"/>
              <a:buNone/>
            </a:pPr>
            <a:r>
              <a:rPr lang="en-US" sz="1200" baseline="0" dirty="0" smtClean="0"/>
              <a:t>Others up from 287 to 464 (up by 62%)</a:t>
            </a:r>
          </a:p>
          <a:p>
            <a:pPr mar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More members are receiving treatment for all Substance Use Disorders (SUD) and Opioid Use Disorder (OUD)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Members with SUD Receiving txt went from 15,703 to 24, 615 (up 57%)</a:t>
            </a:r>
          </a:p>
          <a:p>
            <a:pPr marL="0" indent="0">
              <a:buFont typeface="Arial" panose="020B0604020202020204" pitchFamily="34" charset="0"/>
              <a:buNone/>
            </a:pPr>
            <a:r>
              <a:rPr lang="en-US" sz="1200" baseline="0" dirty="0" smtClean="0"/>
              <a:t>Members with OUD receiving txt wen from 10,092 to 14,917 (up 48%)</a:t>
            </a:r>
          </a:p>
          <a:p>
            <a:pPr mar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Decrease in total number of prescriptions and members with prescriptions for opioid pain medications</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Total number of prescriptions for opioid pain medications went from 549,442 down to 399,678 (down 27%)</a:t>
            </a:r>
          </a:p>
          <a:p>
            <a:pPr marL="0" indent="0">
              <a:buFont typeface="Arial" panose="020B0604020202020204" pitchFamily="34" charset="0"/>
              <a:buNone/>
            </a:pPr>
            <a:r>
              <a:rPr lang="en-US" sz="1200" baseline="0" dirty="0" smtClean="0"/>
              <a:t>Number of members who received prescriptions down from 137,847 to 115,096 (down 17%)</a:t>
            </a:r>
          </a:p>
          <a:p>
            <a:pPr mar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Fewer Emergency Department visits related to Substance Use Disorder (SUD) and Opioid Use Disorder (SUD)</a:t>
            </a:r>
          </a:p>
          <a:p>
            <a:pPr marL="0" indent="0">
              <a:buFont typeface="Arial" panose="020B0604020202020204" pitchFamily="34" charset="0"/>
              <a:buNone/>
            </a:pPr>
            <a:r>
              <a:rPr lang="en-US" sz="1200" baseline="0" dirty="0" smtClean="0"/>
              <a:t>ED visits related to SUD went from 24,962 down to 21,445 (down 14%)</a:t>
            </a:r>
          </a:p>
          <a:p>
            <a:pPr marL="0" indent="0">
              <a:buFont typeface="Arial" panose="020B0604020202020204" pitchFamily="34" charset="0"/>
              <a:buNone/>
            </a:pPr>
            <a:r>
              <a:rPr lang="en-US" sz="1200" baseline="0" dirty="0" smtClean="0"/>
              <a:t>ED visits related to OID went from 5,016 down to 3,756 (down 25%)</a:t>
            </a:r>
          </a:p>
          <a:p>
            <a:pPr mar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Fewer inpatient hospitalizations related to Substance Use Disorder (SUD) and Opioid Use Disorder (SUD)</a:t>
            </a:r>
          </a:p>
          <a:p>
            <a:pPr marL="0" indent="0">
              <a:buFont typeface="Arial" panose="020B0604020202020204" pitchFamily="34" charset="0"/>
              <a:buNone/>
            </a:pPr>
            <a:r>
              <a:rPr lang="en-US" sz="1200" baseline="0" dirty="0" smtClean="0"/>
              <a:t>Hospitalizations related to SUD went from 13,182 down to 12,650 (down 4%)</a:t>
            </a:r>
          </a:p>
          <a:p>
            <a:pPr marL="0" indent="0">
              <a:buFont typeface="Arial" panose="020B0604020202020204" pitchFamily="34" charset="0"/>
              <a:buNone/>
            </a:pPr>
            <a:r>
              <a:rPr lang="en-US" sz="1200" baseline="0" dirty="0" smtClean="0"/>
              <a:t>Hospitalizations related to OUD went from 3,520 down to 3,315 (down 6%)</a:t>
            </a:r>
          </a:p>
          <a:p>
            <a:pPr marL="0" indent="0">
              <a:buFont typeface="Arial" panose="020B0604020202020204" pitchFamily="34" charset="0"/>
              <a:buNone/>
            </a:pPr>
            <a:endParaRPr lang="en-US" sz="1200" baseline="0" dirty="0" smtClean="0"/>
          </a:p>
        </p:txBody>
      </p:sp>
      <p:sp>
        <p:nvSpPr>
          <p:cNvPr id="4" name="Slide Number Placeholder 3"/>
          <p:cNvSpPr>
            <a:spLocks noGrp="1"/>
          </p:cNvSpPr>
          <p:nvPr>
            <p:ph type="sldNum" sz="quarter" idx="10"/>
          </p:nvPr>
        </p:nvSpPr>
        <p:spPr/>
        <p:txBody>
          <a:bodyPr/>
          <a:lstStyle/>
          <a:p>
            <a:fld id="{E7327528-B3EB-4A94-974C-4712C853BE6D}" type="slidenum">
              <a:rPr lang="en-US" smtClean="0"/>
              <a:t>7</a:t>
            </a:fld>
            <a:endParaRPr lang="en-US"/>
          </a:p>
        </p:txBody>
      </p:sp>
    </p:spTree>
    <p:extLst>
      <p:ext uri="{BB962C8B-B14F-4D97-AF65-F5344CB8AC3E}">
        <p14:creationId xmlns:p14="http://schemas.microsoft.com/office/powerpoint/2010/main" val="278601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continuum will be</a:t>
            </a:r>
            <a:r>
              <a:rPr lang="en-US" baseline="0" dirty="0" smtClean="0"/>
              <a:t> represented on post its on the back of the room for them to provide feedback</a:t>
            </a:r>
          </a:p>
          <a:p>
            <a:r>
              <a:rPr lang="en-US" baseline="0" dirty="0" smtClean="0"/>
              <a:t>This is current services reimbursed (school based and early intervention exceptions)</a:t>
            </a:r>
          </a:p>
          <a:p>
            <a:r>
              <a:rPr lang="en-US" baseline="0" dirty="0" smtClean="0"/>
              <a:t>NOTE: This does not include comprehensive DD Waiver Services</a:t>
            </a:r>
            <a:endParaRPr lang="en-US" dirty="0"/>
          </a:p>
        </p:txBody>
      </p:sp>
      <p:sp>
        <p:nvSpPr>
          <p:cNvPr id="4" name="Slide Number Placeholder 3"/>
          <p:cNvSpPr>
            <a:spLocks noGrp="1"/>
          </p:cNvSpPr>
          <p:nvPr>
            <p:ph type="sldNum" sz="quarter" idx="10"/>
          </p:nvPr>
        </p:nvSpPr>
        <p:spPr/>
        <p:txBody>
          <a:bodyPr/>
          <a:lstStyle/>
          <a:p>
            <a:fld id="{D473AE5C-B9C3-4127-B1A7-B44CC5E23DB6}" type="slidenum">
              <a:rPr lang="en-US" smtClean="0"/>
              <a:t>8</a:t>
            </a:fld>
            <a:endParaRPr lang="en-US" dirty="0"/>
          </a:p>
        </p:txBody>
      </p:sp>
    </p:spTree>
    <p:extLst>
      <p:ext uri="{BB962C8B-B14F-4D97-AF65-F5344CB8AC3E}">
        <p14:creationId xmlns:p14="http://schemas.microsoft.com/office/powerpoint/2010/main" val="17004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particular,</a:t>
            </a:r>
            <a:r>
              <a:rPr lang="en-US" baseline="0" dirty="0" smtClean="0"/>
              <a:t> what is missing here? </a:t>
            </a:r>
          </a:p>
          <a:p>
            <a:endParaRPr lang="en-US" baseline="0" dirty="0" smtClean="0"/>
          </a:p>
          <a:p>
            <a:r>
              <a:rPr lang="en-US" baseline="0" dirty="0" smtClean="0"/>
              <a:t>* DMAS Covered Services</a:t>
            </a:r>
          </a:p>
          <a:p>
            <a:endParaRPr lang="en-US" dirty="0"/>
          </a:p>
        </p:txBody>
      </p:sp>
      <p:sp>
        <p:nvSpPr>
          <p:cNvPr id="4" name="Slide Number Placeholder 3"/>
          <p:cNvSpPr>
            <a:spLocks noGrp="1"/>
          </p:cNvSpPr>
          <p:nvPr>
            <p:ph type="sldNum" sz="quarter" idx="10"/>
          </p:nvPr>
        </p:nvSpPr>
        <p:spPr/>
        <p:txBody>
          <a:bodyPr/>
          <a:lstStyle/>
          <a:p>
            <a:fld id="{D473AE5C-B9C3-4127-B1A7-B44CC5E23DB6}" type="slidenum">
              <a:rPr lang="en-US" smtClean="0"/>
              <a:t>9</a:t>
            </a:fld>
            <a:endParaRPr lang="en-US" dirty="0"/>
          </a:p>
        </p:txBody>
      </p:sp>
    </p:spTree>
    <p:extLst>
      <p:ext uri="{BB962C8B-B14F-4D97-AF65-F5344CB8AC3E}">
        <p14:creationId xmlns:p14="http://schemas.microsoft.com/office/powerpoint/2010/main" val="215514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dirty="0" smtClean="0"/>
              <a:t>Bring the Commonwealth from 40</a:t>
            </a:r>
            <a:r>
              <a:rPr lang="en-US" sz="1800" baseline="30000" dirty="0" smtClean="0"/>
              <a:t>th</a:t>
            </a:r>
            <a:r>
              <a:rPr lang="en-US" sz="1800" dirty="0" smtClean="0"/>
              <a:t> and 47</a:t>
            </a:r>
            <a:r>
              <a:rPr lang="en-US" sz="1800" baseline="30000" dirty="0" smtClean="0"/>
              <a:t>th</a:t>
            </a:r>
            <a:r>
              <a:rPr lang="en-US" sz="1800" dirty="0" smtClean="0"/>
              <a:t> into the Top 10 in national rankings for behavioral health outcomes</a:t>
            </a:r>
          </a:p>
          <a:p>
            <a:pPr lvl="1"/>
            <a:r>
              <a:rPr lang="en-US" sz="1800" dirty="0" smtClean="0"/>
              <a:t>Shift from working with a reactive, crisis-driven, high-cost system reliant on intensive services to one that is proactive/preventive, cost-efficient, and focused on providing services in the least restrictive environments</a:t>
            </a:r>
          </a:p>
          <a:p>
            <a:pPr lvl="1"/>
            <a:r>
              <a:rPr lang="en-US" sz="1800" dirty="0" smtClean="0"/>
              <a:t>Integration of trauma-informed care principles across the continuum to empower individuals to build resiliency and overcome the impact of adverse experiences so that they can lead meaningful, productive lives in our communities</a:t>
            </a:r>
          </a:p>
          <a:p>
            <a:pPr lvl="1"/>
            <a:r>
              <a:rPr lang="en-US" sz="1800" dirty="0" smtClean="0"/>
              <a:t>Build a robust children’s behavioral health system to address prevention and early intervention of mental health problems to allow each child the chance to reach their full developmental potential</a:t>
            </a:r>
          </a:p>
          <a:p>
            <a:endParaRPr lang="en-US" dirty="0" smtClean="0"/>
          </a:p>
        </p:txBody>
      </p:sp>
      <p:sp>
        <p:nvSpPr>
          <p:cNvPr id="4" name="Slide Number Placeholder 3"/>
          <p:cNvSpPr>
            <a:spLocks noGrp="1"/>
          </p:cNvSpPr>
          <p:nvPr>
            <p:ph type="sldNum" sz="quarter" idx="10"/>
          </p:nvPr>
        </p:nvSpPr>
        <p:spPr/>
        <p:txBody>
          <a:bodyPr/>
          <a:lstStyle/>
          <a:p>
            <a:fld id="{E7327528-B3EB-4A94-974C-4712C853BE6D}" type="slidenum">
              <a:rPr lang="en-US" smtClean="0"/>
              <a:t>10</a:t>
            </a:fld>
            <a:endParaRPr lang="en-US"/>
          </a:p>
        </p:txBody>
      </p:sp>
    </p:spTree>
    <p:extLst>
      <p:ext uri="{BB962C8B-B14F-4D97-AF65-F5344CB8AC3E}">
        <p14:creationId xmlns:p14="http://schemas.microsoft.com/office/powerpoint/2010/main" val="1840294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lvl1pPr>
              <a:defRPr sz="3800">
                <a:solidFill>
                  <a:schemeClr val="tx1">
                    <a:lumMod val="75000"/>
                    <a:lumOff val="25000"/>
                  </a:schemeClr>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0"/>
            <a:ext cx="9144000" cy="1143000"/>
          </a:xfrm>
          <a:prstGeom prst="rect">
            <a:avLst/>
          </a:prstGeom>
          <a:solidFill>
            <a:srgbClr val="3A66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BHDS_Logo_CMYK_BLK_062014-Cropped.jpg"/>
          <p:cNvPicPr>
            <a:picLocks noChangeAspect="1"/>
          </p:cNvPicPr>
          <p:nvPr userDrawn="1"/>
        </p:nvPicPr>
        <p:blipFill>
          <a:blip r:embed="rId2" cstate="print"/>
          <a:stretch>
            <a:fillRect/>
          </a:stretch>
        </p:blipFill>
        <p:spPr>
          <a:xfrm>
            <a:off x="228600" y="152400"/>
            <a:ext cx="3962400" cy="850900"/>
          </a:xfrm>
          <a:prstGeom prst="rect">
            <a:avLst/>
          </a:prstGeom>
          <a:ln>
            <a:solidFill>
              <a:schemeClr val="accent1">
                <a:shade val="50000"/>
              </a:schemeClr>
            </a:solidFill>
          </a:ln>
        </p:spPr>
      </p:pic>
      <p:sp>
        <p:nvSpPr>
          <p:cNvPr id="11" name="Rectangle 10"/>
          <p:cNvSpPr/>
          <p:nvPr userDrawn="1"/>
        </p:nvSpPr>
        <p:spPr>
          <a:xfrm>
            <a:off x="0" y="1143000"/>
            <a:ext cx="9144000" cy="76200"/>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pPr/>
              <a:t>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pPr/>
              <a:t>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lvl1pPr>
              <a:defRPr sz="2800">
                <a:latin typeface="Calibri" panose="020F0502020204030204" pitchFamily="34" charset="0"/>
              </a:defRPr>
            </a:lvl1pPr>
            <a:lvl2pPr marL="742950" indent="-285750">
              <a:buClr>
                <a:schemeClr val="accent2"/>
              </a:buClr>
              <a:buFont typeface="Wingdings" panose="05000000000000000000" pitchFamily="2" charset="2"/>
              <a:buChar char="§"/>
              <a:defRPr sz="2600">
                <a:latin typeface="Calibri" panose="020F0502020204030204" pitchFamily="34" charset="0"/>
              </a:defRPr>
            </a:lvl2pPr>
            <a:lvl3pPr marL="1143000" indent="-228600">
              <a:buClr>
                <a:schemeClr val="accent3"/>
              </a:buClr>
              <a:buFont typeface="Arial" panose="020B0604020202020204" pitchFamily="34" charset="0"/>
              <a:buChar char="•"/>
              <a:defRPr>
                <a:latin typeface="Calibri" panose="020F0502020204030204" pitchFamily="34" charset="0"/>
              </a:defRPr>
            </a:lvl3pPr>
            <a:lvl4pPr>
              <a:buClr>
                <a:schemeClr val="accent1"/>
              </a:buClr>
              <a:defRPr sz="2200">
                <a:latin typeface="Calibri" panose="020F0502020204030204" pitchFamily="34" charset="0"/>
              </a:defRPr>
            </a:lvl4pPr>
            <a:lvl5pPr>
              <a:buClr>
                <a:schemeClr val="accent5"/>
              </a:buCl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457200" y="1066800"/>
            <a:ext cx="8229600" cy="609600"/>
          </a:xfrm>
        </p:spPr>
        <p:txBody>
          <a:bodyPr/>
          <a:lstStyle>
            <a:lvl1pPr marL="0" indent="0">
              <a:buNone/>
              <a:defRPr baseline="0">
                <a:solidFill>
                  <a:schemeClr val="accent1"/>
                </a:solidFill>
              </a:defRPr>
            </a:lvl1pPr>
          </a:lstStyle>
          <a:p>
            <a:pPr lvl="0"/>
            <a:r>
              <a:rPr lang="en-US" dirty="0"/>
              <a:t>Click to add tagline</a:t>
            </a:r>
          </a:p>
        </p:txBody>
      </p:sp>
      <p:sp>
        <p:nvSpPr>
          <p:cNvPr id="4" name="TextBox 3"/>
          <p:cNvSpPr txBox="1"/>
          <p:nvPr userDrawn="1"/>
        </p:nvSpPr>
        <p:spPr>
          <a:xfrm>
            <a:off x="2057400" y="6477000"/>
            <a:ext cx="304800" cy="304800"/>
          </a:xfrm>
          <a:prstGeom prst="rect">
            <a:avLst/>
          </a:prstGeom>
          <a:noFill/>
        </p:spPr>
        <p:txBody>
          <a:bodyPr vert="horz" wrap="none" lIns="91440" tIns="45720" rIns="91440" bIns="45720" rtlCol="0" anchor="t">
            <a:noAutofit/>
          </a:bodyPr>
          <a:lstStyle/>
          <a:p>
            <a:pPr algn="l"/>
            <a:endParaRPr lang="en-US" sz="2000" dirty="0" smtClean="0">
              <a:solidFill>
                <a:srgbClr val="FFFFFF"/>
              </a:solidFill>
            </a:endParaRPr>
          </a:p>
        </p:txBody>
      </p:sp>
    </p:spTree>
    <p:extLst>
      <p:ext uri="{BB962C8B-B14F-4D97-AF65-F5344CB8AC3E}">
        <p14:creationId xmlns:p14="http://schemas.microsoft.com/office/powerpoint/2010/main" val="1205457764"/>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914400"/>
            <a:ext cx="86868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DBHDS_Logo_CMYK_BLK_062014-Cropped.jpg"/>
          <p:cNvPicPr>
            <a:picLocks noChangeAspect="1"/>
          </p:cNvPicPr>
          <p:nvPr userDrawn="1"/>
        </p:nvPicPr>
        <p:blipFill>
          <a:blip r:embed="rId2" cstate="print"/>
          <a:stretch>
            <a:fillRect/>
          </a:stretch>
        </p:blipFill>
        <p:spPr>
          <a:xfrm>
            <a:off x="76200" y="6364224"/>
            <a:ext cx="2057400" cy="441814"/>
          </a:xfrm>
          <a:prstGeom prst="rect">
            <a:avLst/>
          </a:prstGeom>
        </p:spPr>
      </p:pic>
      <p:sp>
        <p:nvSpPr>
          <p:cNvPr id="8" name="Line 14"/>
          <p:cNvSpPr>
            <a:spLocks noChangeShapeType="1"/>
          </p:cNvSpPr>
          <p:nvPr userDrawn="1"/>
        </p:nvSpPr>
        <p:spPr bwMode="auto">
          <a:xfrm>
            <a:off x="0" y="6324600"/>
            <a:ext cx="9144000" cy="0"/>
          </a:xfrm>
          <a:prstGeom prst="line">
            <a:avLst/>
          </a:prstGeom>
          <a:noFill/>
          <a:ln w="12700">
            <a:solidFill>
              <a:schemeClr val="bg2"/>
            </a:solidFill>
            <a:round/>
            <a:headEnd/>
            <a:tailEnd/>
          </a:ln>
          <a:effectLst/>
        </p:spPr>
        <p:txBody>
          <a:bodyPr wrap="none" lIns="45720" rIns="45720" anchor="ctr"/>
          <a:lstStyle/>
          <a:p>
            <a:endParaRPr lang="en-US"/>
          </a:p>
        </p:txBody>
      </p:sp>
      <p:sp>
        <p:nvSpPr>
          <p:cNvPr id="9" name="Line 20"/>
          <p:cNvSpPr>
            <a:spLocks noChangeShapeType="1"/>
          </p:cNvSpPr>
          <p:nvPr userDrawn="1"/>
        </p:nvSpPr>
        <p:spPr bwMode="auto">
          <a:xfrm>
            <a:off x="8382000" y="6324600"/>
            <a:ext cx="0" cy="533400"/>
          </a:xfrm>
          <a:prstGeom prst="line">
            <a:avLst/>
          </a:prstGeom>
          <a:noFill/>
          <a:ln w="12700">
            <a:solidFill>
              <a:schemeClr val="bg2"/>
            </a:solidFill>
            <a:round/>
            <a:headEnd/>
            <a:tailEnd/>
          </a:ln>
          <a:effectLst/>
        </p:spPr>
        <p:txBody>
          <a:bodyPr wrap="none" lIns="45720" rIns="45720" anchor="ctr"/>
          <a:lstStyle/>
          <a:p>
            <a:endParaRPr lang="en-US"/>
          </a:p>
        </p:txBody>
      </p:sp>
      <p:sp>
        <p:nvSpPr>
          <p:cNvPr id="10" name="Rectangle 21"/>
          <p:cNvSpPr>
            <a:spLocks noChangeArrowheads="1"/>
          </p:cNvSpPr>
          <p:nvPr userDrawn="1"/>
        </p:nvSpPr>
        <p:spPr bwMode="auto">
          <a:xfrm>
            <a:off x="8382000" y="6434773"/>
            <a:ext cx="681037" cy="261610"/>
          </a:xfrm>
          <a:prstGeom prst="rect">
            <a:avLst/>
          </a:prstGeom>
          <a:noFill/>
          <a:ln w="12700">
            <a:noFill/>
            <a:miter lim="800000"/>
            <a:headEnd/>
            <a:tailEnd/>
          </a:ln>
          <a:effectLst/>
        </p:spPr>
        <p:txBody>
          <a:bodyPr wrap="square" anchor="ctr">
            <a:spAutoFit/>
          </a:bodyPr>
          <a:lstStyle/>
          <a:p>
            <a:pPr algn="l" eaLnBrk="0" hangingPunct="0">
              <a:spcBef>
                <a:spcPct val="0"/>
              </a:spcBef>
              <a:buClr>
                <a:srgbClr val="F4001D"/>
              </a:buClr>
              <a:buSzPct val="85000"/>
              <a:buFont typeface="Wingdings" pitchFamily="2" charset="2"/>
              <a:buNone/>
              <a:tabLst>
                <a:tab pos="1314450" algn="l"/>
              </a:tabLst>
            </a:pPr>
            <a:r>
              <a:rPr lang="en-US" sz="1100" dirty="0" smtClean="0">
                <a:solidFill>
                  <a:srgbClr val="969696"/>
                </a:solidFill>
                <a:ea typeface="Arial Unicode MS" pitchFamily="34" charset="-128"/>
                <a:cs typeface="Arial Unicode MS" pitchFamily="34" charset="-128"/>
              </a:rPr>
              <a:t>Slide </a:t>
            </a:r>
            <a:fld id="{DB6C938E-0321-4CDF-9DE4-D1C1AAD9B854}" type="slidenum">
              <a:rPr lang="en-US" sz="1100">
                <a:solidFill>
                  <a:srgbClr val="969696"/>
                </a:solidFill>
                <a:ea typeface="Arial Unicode MS" pitchFamily="34" charset="-128"/>
                <a:cs typeface="Arial Unicode MS" pitchFamily="34" charset="-128"/>
              </a:rPr>
              <a:pPr algn="l" eaLnBrk="0" hangingPunct="0">
                <a:spcBef>
                  <a:spcPct val="0"/>
                </a:spcBef>
                <a:buClr>
                  <a:srgbClr val="F4001D"/>
                </a:buClr>
                <a:buSzPct val="85000"/>
                <a:buFont typeface="Wingdings" pitchFamily="2" charset="2"/>
                <a:buNone/>
                <a:tabLst>
                  <a:tab pos="1314450" algn="l"/>
                </a:tabLst>
              </a:pPr>
              <a:t>‹#›</a:t>
            </a:fld>
            <a:endParaRPr lang="en-US" sz="1100" dirty="0">
              <a:solidFill>
                <a:srgbClr val="96969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pPr/>
              <a:t>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pPr/>
              <a:t>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pPr/>
              <a:t>1/3/2019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pPr/>
              <a:t>1/3/2019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pPr/>
              <a:t>1/3/2019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pPr/>
              <a:t>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pPr/>
              <a:t>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rgbClr val="3A6695"/>
          </a:solidFill>
          <a:ln>
            <a:solidFill>
              <a:srgbClr val="3A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0"/>
            <a:ext cx="91440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990600"/>
            <a:ext cx="8686800" cy="5334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762000"/>
            <a:ext cx="9144000" cy="45719"/>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35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bhds.virginia.gov/" TargetMode="External"/><Relationship Id="rId2" Type="http://schemas.openxmlformats.org/officeDocument/2006/relationships/hyperlink" Target="mailto:Hughes.Melton@dbhds.Virginia.gov" TargetMode="External"/><Relationship Id="rId1" Type="http://schemas.openxmlformats.org/officeDocument/2006/relationships/slideLayout" Target="../slideLayouts/slideLayout2.xml"/><Relationship Id="rId6" Type="http://schemas.openxmlformats.org/officeDocument/2006/relationships/hyperlink" Target="http://www.linkedin.com/company/dbhds/" TargetMode="External"/><Relationship Id="rId5" Type="http://schemas.openxmlformats.org/officeDocument/2006/relationships/hyperlink" Target="http://www.facebook.com/DBHDS/" TargetMode="External"/><Relationship Id="rId4" Type="http://schemas.openxmlformats.org/officeDocument/2006/relationships/hyperlink" Target="https://twitter.com/VirginiaDBHD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9144000" cy="1470025"/>
          </a:xfrm>
        </p:spPr>
        <p:txBody>
          <a:bodyPr>
            <a:normAutofit/>
          </a:bodyPr>
          <a:lstStyle/>
          <a:p>
            <a:r>
              <a:rPr lang="en-US" dirty="0" smtClean="0"/>
              <a:t>Key Priorities for Behavioral Health and Developmental Disabilities</a:t>
            </a:r>
            <a:endParaRPr lang="en-US" dirty="0"/>
          </a:p>
        </p:txBody>
      </p:sp>
      <p:sp>
        <p:nvSpPr>
          <p:cNvPr id="3" name="Subtitle 2"/>
          <p:cNvSpPr>
            <a:spLocks noGrp="1"/>
          </p:cNvSpPr>
          <p:nvPr>
            <p:ph type="subTitle" idx="1"/>
          </p:nvPr>
        </p:nvSpPr>
        <p:spPr>
          <a:xfrm>
            <a:off x="0" y="3352800"/>
            <a:ext cx="9144000" cy="1752600"/>
          </a:xfrm>
        </p:spPr>
        <p:txBody>
          <a:bodyPr/>
          <a:lstStyle/>
          <a:p>
            <a:r>
              <a:rPr lang="en-US" dirty="0" smtClean="0"/>
              <a:t>Virginia Association of Community Psychiatric Nurses</a:t>
            </a:r>
            <a:br>
              <a:rPr lang="en-US" dirty="0" smtClean="0"/>
            </a:br>
            <a:endParaRPr lang="en-US" dirty="0"/>
          </a:p>
        </p:txBody>
      </p:sp>
      <p:sp>
        <p:nvSpPr>
          <p:cNvPr id="4" name="Text Box 8"/>
          <p:cNvSpPr txBox="1">
            <a:spLocks noChangeArrowheads="1"/>
          </p:cNvSpPr>
          <p:nvPr/>
        </p:nvSpPr>
        <p:spPr bwMode="auto">
          <a:xfrm>
            <a:off x="4334540" y="5486400"/>
            <a:ext cx="4724400" cy="1089529"/>
          </a:xfrm>
          <a:prstGeom prst="rect">
            <a:avLst/>
          </a:prstGeom>
          <a:noFill/>
          <a:ln w="9525" algn="ctr">
            <a:noFill/>
            <a:miter lim="800000"/>
            <a:headEnd/>
            <a:tailEnd/>
          </a:ln>
        </p:spPr>
        <p:txBody>
          <a:bodyPr wrap="square">
            <a:spAutoFit/>
          </a:bodyPr>
          <a:lstStyle/>
          <a:p>
            <a:pPr algn="r">
              <a:lnSpc>
                <a:spcPct val="90000"/>
              </a:lnSpc>
              <a:buFontTx/>
              <a:buNone/>
            </a:pPr>
            <a:r>
              <a:rPr lang="en-US" b="1" dirty="0" smtClean="0">
                <a:solidFill>
                  <a:schemeClr val="tx1">
                    <a:lumMod val="65000"/>
                    <a:lumOff val="35000"/>
                  </a:schemeClr>
                </a:solidFill>
                <a:latin typeface="+mj-lt"/>
              </a:rPr>
              <a:t>Hughes Melton, MD, MBA</a:t>
            </a:r>
          </a:p>
          <a:p>
            <a:pPr algn="r">
              <a:lnSpc>
                <a:spcPct val="90000"/>
              </a:lnSpc>
              <a:buFontTx/>
              <a:buNone/>
            </a:pPr>
            <a:r>
              <a:rPr lang="en-US" dirty="0" smtClean="0">
                <a:solidFill>
                  <a:schemeClr val="tx1">
                    <a:lumMod val="65000"/>
                    <a:lumOff val="35000"/>
                  </a:schemeClr>
                </a:solidFill>
                <a:latin typeface="+mj-lt"/>
              </a:rPr>
              <a:t>Commissioner</a:t>
            </a:r>
          </a:p>
          <a:p>
            <a:pPr algn="r">
              <a:lnSpc>
                <a:spcPct val="90000"/>
              </a:lnSpc>
              <a:buFontTx/>
              <a:buNone/>
            </a:pPr>
            <a:r>
              <a:rPr lang="en-US" dirty="0" smtClean="0">
                <a:solidFill>
                  <a:schemeClr val="tx1">
                    <a:lumMod val="65000"/>
                    <a:lumOff val="35000"/>
                  </a:schemeClr>
                </a:solidFill>
                <a:latin typeface="+mj-lt"/>
              </a:rPr>
              <a:t>Virginia Department of Behavioral Health</a:t>
            </a:r>
          </a:p>
          <a:p>
            <a:pPr algn="r">
              <a:lnSpc>
                <a:spcPct val="90000"/>
              </a:lnSpc>
              <a:buFontTx/>
              <a:buNone/>
            </a:pPr>
            <a:r>
              <a:rPr lang="en-US" dirty="0" smtClean="0">
                <a:solidFill>
                  <a:schemeClr val="tx1">
                    <a:lumMod val="65000"/>
                    <a:lumOff val="35000"/>
                  </a:schemeClr>
                </a:solidFill>
                <a:latin typeface="+mj-lt"/>
              </a:rPr>
              <a:t>and Developmental Services</a:t>
            </a:r>
            <a:endParaRPr lang="en-US" dirty="0">
              <a:solidFill>
                <a:schemeClr val="tx1">
                  <a:lumMod val="65000"/>
                  <a:lumOff val="35000"/>
                </a:schemeClr>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066800"/>
            <a:ext cx="8458200" cy="5135563"/>
          </a:xfrm>
        </p:spPr>
        <p:txBody>
          <a:bodyPr>
            <a:normAutofit/>
          </a:bodyPr>
          <a:lstStyle/>
          <a:p>
            <a:r>
              <a:rPr lang="en-US" sz="2400" dirty="0"/>
              <a:t>In </a:t>
            </a:r>
            <a:r>
              <a:rPr lang="en-US" sz="2400" dirty="0" smtClean="0"/>
              <a:t>collaboration </a:t>
            </a:r>
            <a:r>
              <a:rPr lang="en-US" sz="2400" dirty="0"/>
              <a:t>with </a:t>
            </a:r>
            <a:r>
              <a:rPr lang="en-US" sz="2400" dirty="0" smtClean="0"/>
              <a:t>stakeholders’ clinical input, our goal is to develop recommendations for a </a:t>
            </a:r>
            <a:r>
              <a:rPr lang="en-US" sz="2400" dirty="0"/>
              <a:t>comprehensive system </a:t>
            </a:r>
            <a:r>
              <a:rPr lang="en-US" sz="2400" dirty="0" smtClean="0"/>
              <a:t>redesign </a:t>
            </a:r>
            <a:r>
              <a:rPr lang="en-US" sz="2400" dirty="0"/>
              <a:t>plan for Medicaid </a:t>
            </a:r>
            <a:r>
              <a:rPr lang="en-US" sz="2400" dirty="0" smtClean="0"/>
              <a:t>behavioral health services</a:t>
            </a:r>
          </a:p>
          <a:p>
            <a:r>
              <a:rPr lang="en-US" sz="2400" dirty="0" smtClean="0"/>
              <a:t>Our vision for this system:</a:t>
            </a:r>
          </a:p>
          <a:p>
            <a:pPr lvl="1"/>
            <a:r>
              <a:rPr lang="en-US" sz="2400" dirty="0" smtClean="0"/>
              <a:t>Improved behavioral health outcomes for members</a:t>
            </a:r>
          </a:p>
          <a:p>
            <a:pPr lvl="1"/>
            <a:r>
              <a:rPr lang="en-US" sz="2400" dirty="0" smtClean="0"/>
              <a:t>A shift in our collective energies</a:t>
            </a:r>
          </a:p>
          <a:p>
            <a:pPr lvl="1"/>
            <a:r>
              <a:rPr lang="en-US" sz="2400" dirty="0" smtClean="0"/>
              <a:t>Manifestation of trauma-informed principles across member, provider, and system</a:t>
            </a:r>
          </a:p>
          <a:p>
            <a:pPr lvl="1"/>
            <a:r>
              <a:rPr lang="en-US" sz="2400" dirty="0" smtClean="0"/>
              <a:t>Reflective of the evidence for what works in community mental health</a:t>
            </a:r>
          </a:p>
          <a:p>
            <a:pPr lvl="1"/>
            <a:r>
              <a:rPr lang="en-US" sz="2400" dirty="0" smtClean="0"/>
              <a:t>Mindful of the evolving needs for members across the lifespan</a:t>
            </a:r>
          </a:p>
        </p:txBody>
      </p:sp>
      <p:sp>
        <p:nvSpPr>
          <p:cNvPr id="5" name="Title 1"/>
          <p:cNvSpPr>
            <a:spLocks noGrp="1"/>
          </p:cNvSpPr>
          <p:nvPr>
            <p:ph type="title"/>
          </p:nvPr>
        </p:nvSpPr>
        <p:spPr>
          <a:xfrm>
            <a:off x="0" y="0"/>
            <a:ext cx="9144000" cy="762000"/>
          </a:xfrm>
        </p:spPr>
        <p:txBody>
          <a:bodyPr>
            <a:normAutofit fontScale="90000"/>
          </a:bodyPr>
          <a:lstStyle/>
          <a:p>
            <a:pPr>
              <a:lnSpc>
                <a:spcPts val="3100"/>
              </a:lnSpc>
            </a:pPr>
            <a:r>
              <a:rPr lang="en-US" dirty="0" smtClean="0"/>
              <a:t>DBHDS/DMAS Vision of Redesign:</a:t>
            </a:r>
            <a:br>
              <a:rPr lang="en-US" dirty="0" smtClean="0"/>
            </a:br>
            <a:r>
              <a:rPr lang="en-US" sz="3100" i="1" dirty="0" smtClean="0"/>
              <a:t>A comprehensive spectrum of behavioral health services</a:t>
            </a:r>
            <a:endParaRPr lang="en-US" sz="3100" dirty="0"/>
          </a:p>
        </p:txBody>
      </p:sp>
    </p:spTree>
    <p:extLst>
      <p:ext uri="{BB962C8B-B14F-4D97-AF65-F5344CB8AC3E}">
        <p14:creationId xmlns:p14="http://schemas.microsoft.com/office/powerpoint/2010/main" val="150399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mtClean="0"/>
              <a:t>Process and Contributions</a:t>
            </a:r>
            <a:endParaRPr lang="en-US" dirty="0"/>
          </a:p>
        </p:txBody>
      </p:sp>
      <p:sp>
        <p:nvSpPr>
          <p:cNvPr id="5" name="Content Placeholder 2"/>
          <p:cNvSpPr>
            <a:spLocks noGrp="1"/>
          </p:cNvSpPr>
          <p:nvPr>
            <p:ph idx="1"/>
          </p:nvPr>
        </p:nvSpPr>
        <p:spPr>
          <a:xfrm>
            <a:off x="76200" y="914400"/>
            <a:ext cx="7010400" cy="4876800"/>
          </a:xfrm>
        </p:spPr>
        <p:txBody>
          <a:bodyPr>
            <a:noAutofit/>
          </a:bodyPr>
          <a:lstStyle/>
          <a:p>
            <a:pPr marL="457200" indent="-457200">
              <a:buFont typeface="+mj-lt"/>
              <a:buAutoNum type="arabicPeriod"/>
            </a:pPr>
            <a:r>
              <a:rPr lang="en-US" sz="2200" dirty="0"/>
              <a:t>Review best practices for Medicaid mental health services across the lifespan from research literature and state case studies</a:t>
            </a:r>
          </a:p>
          <a:p>
            <a:pPr marL="457200" indent="-457200">
              <a:buFont typeface="+mj-lt"/>
              <a:buAutoNum type="arabicPeriod"/>
            </a:pPr>
            <a:r>
              <a:rPr lang="en-US" sz="2200" dirty="0"/>
              <a:t>Analyze service gaps for the Virginia Medicaid population </a:t>
            </a:r>
          </a:p>
          <a:p>
            <a:pPr marL="457200" indent="-457200">
              <a:buFont typeface="+mj-lt"/>
              <a:buAutoNum type="arabicPeriod"/>
            </a:pPr>
            <a:r>
              <a:rPr lang="en-US" sz="2200" dirty="0"/>
              <a:t>Identify individual and population level metrics and quality outcomes</a:t>
            </a:r>
          </a:p>
          <a:p>
            <a:pPr marL="457200" indent="-457200">
              <a:buFont typeface="+mj-lt"/>
              <a:buAutoNum type="arabicPeriod"/>
            </a:pPr>
            <a:r>
              <a:rPr lang="en-US" sz="2200" dirty="0"/>
              <a:t>Assess DBHDS licensing and regulations to ensure quality and accountability </a:t>
            </a:r>
          </a:p>
          <a:p>
            <a:pPr marL="457200" indent="-457200">
              <a:buFont typeface="+mj-lt"/>
              <a:buAutoNum type="arabicPeriod"/>
            </a:pPr>
            <a:r>
              <a:rPr lang="en-US" sz="2200" dirty="0"/>
              <a:t>Enlist stakeholders’ input </a:t>
            </a:r>
            <a:r>
              <a:rPr lang="en-US" sz="2200" dirty="0" smtClean="0"/>
              <a:t>to </a:t>
            </a:r>
            <a:r>
              <a:rPr lang="en-US" sz="2200" dirty="0"/>
              <a:t>shape recommendations  </a:t>
            </a:r>
            <a:r>
              <a:rPr lang="en-US" sz="2200" dirty="0" smtClean="0"/>
              <a:t> for </a:t>
            </a:r>
            <a:r>
              <a:rPr lang="en-US" sz="2200" dirty="0"/>
              <a:t>a continuum of care and next steps </a:t>
            </a:r>
          </a:p>
          <a:p>
            <a:pPr marL="457200" indent="-457200">
              <a:buFont typeface="+mj-lt"/>
              <a:buAutoNum type="arabicPeriod"/>
            </a:pPr>
            <a:r>
              <a:rPr lang="en-US" sz="2200" dirty="0"/>
              <a:t>Develop recommendations for a continuum of evidence-based, trauma-informed, and preventive-focused Medicaid community mental health services</a:t>
            </a:r>
          </a:p>
        </p:txBody>
      </p:sp>
      <p:pic>
        <p:nvPicPr>
          <p:cNvPr id="6" name="Picture 5"/>
          <p:cNvPicPr>
            <a:picLocks noChangeAspect="1"/>
          </p:cNvPicPr>
          <p:nvPr/>
        </p:nvPicPr>
        <p:blipFill>
          <a:blip r:embed="rId3"/>
          <a:stretch>
            <a:fillRect/>
          </a:stretch>
        </p:blipFill>
        <p:spPr>
          <a:xfrm>
            <a:off x="7000875" y="1446078"/>
            <a:ext cx="2066925" cy="3887922"/>
          </a:xfrm>
          <a:prstGeom prst="rect">
            <a:avLst/>
          </a:prstGeom>
        </p:spPr>
      </p:pic>
    </p:spTree>
    <p:extLst>
      <p:ext uri="{BB962C8B-B14F-4D97-AF65-F5344CB8AC3E}">
        <p14:creationId xmlns:p14="http://schemas.microsoft.com/office/powerpoint/2010/main" val="102413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62000"/>
          </a:xfrm>
        </p:spPr>
        <p:txBody>
          <a:bodyPr/>
          <a:lstStyle/>
          <a:p>
            <a:r>
              <a:rPr lang="en-US" dirty="0" smtClean="0"/>
              <a:t> Anticipated </a:t>
            </a:r>
            <a:r>
              <a:rPr lang="en-US" dirty="0"/>
              <a:t>Outcomes</a:t>
            </a:r>
          </a:p>
        </p:txBody>
      </p:sp>
      <p:sp>
        <p:nvSpPr>
          <p:cNvPr id="5" name="Content Placeholder 2"/>
          <p:cNvSpPr>
            <a:spLocks noGrp="1"/>
          </p:cNvSpPr>
          <p:nvPr>
            <p:ph idx="1"/>
          </p:nvPr>
        </p:nvSpPr>
        <p:spPr>
          <a:xfrm>
            <a:off x="228600" y="1066800"/>
            <a:ext cx="8229600" cy="5105400"/>
          </a:xfrm>
        </p:spPr>
        <p:txBody>
          <a:bodyPr>
            <a:normAutofit fontScale="85000" lnSpcReduction="20000"/>
          </a:bodyPr>
          <a:lstStyle/>
          <a:p>
            <a:r>
              <a:rPr lang="en-US" dirty="0" smtClean="0"/>
              <a:t>Alignment:</a:t>
            </a:r>
          </a:p>
          <a:p>
            <a:pPr lvl="1"/>
            <a:r>
              <a:rPr lang="en-US" dirty="0" smtClean="0"/>
              <a:t>Recommendations to align Medicaid behavioral health services with DBHDS licenses to create a continuum of evidence-based, trauma-informed, prevention-focused and cost-effective service options for members across the lifespan</a:t>
            </a:r>
            <a:endParaRPr lang="en-US" dirty="0"/>
          </a:p>
          <a:p>
            <a:r>
              <a:rPr lang="en-US" dirty="0" smtClean="0"/>
              <a:t>Accountability</a:t>
            </a:r>
          </a:p>
          <a:p>
            <a:pPr lvl="1"/>
            <a:r>
              <a:rPr lang="en-US" dirty="0" smtClean="0"/>
              <a:t>Recommendations on outcome measures that incentivize high quality services in least restrictive environments </a:t>
            </a:r>
            <a:endParaRPr lang="en-US" dirty="0"/>
          </a:p>
          <a:p>
            <a:r>
              <a:rPr lang="en-US" dirty="0" smtClean="0"/>
              <a:t>Access</a:t>
            </a:r>
          </a:p>
          <a:p>
            <a:pPr lvl="1"/>
            <a:r>
              <a:rPr lang="en-US" dirty="0" smtClean="0"/>
              <a:t>Recommendations to expand access through a “no wrong door” approach for members across a full array of services delivered in settings where they naturally present for support.</a:t>
            </a:r>
          </a:p>
          <a:p>
            <a:pPr lvl="1"/>
            <a:r>
              <a:rPr lang="en-US" dirty="0" smtClean="0"/>
              <a:t>Recommendations to expand access to service types and therapeutic interventions that are best practices and well-matched to members’ level of impairment / support need.</a:t>
            </a:r>
            <a:endParaRPr lang="en-US" dirty="0"/>
          </a:p>
        </p:txBody>
      </p:sp>
    </p:spTree>
    <p:extLst>
      <p:ext uri="{BB962C8B-B14F-4D97-AF65-F5344CB8AC3E}">
        <p14:creationId xmlns:p14="http://schemas.microsoft.com/office/powerpoint/2010/main" val="254703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Re-envisioning the Future of Crisis Services</a:t>
            </a:r>
            <a:endParaRPr lang="en-US" dirty="0"/>
          </a:p>
        </p:txBody>
      </p:sp>
      <p:grpSp>
        <p:nvGrpSpPr>
          <p:cNvPr id="10" name="Group 9"/>
          <p:cNvGrpSpPr/>
          <p:nvPr/>
        </p:nvGrpSpPr>
        <p:grpSpPr>
          <a:xfrm>
            <a:off x="3538223" y="1944950"/>
            <a:ext cx="2209724" cy="3613339"/>
            <a:chOff x="4189754" y="719831"/>
            <a:chExt cx="1661218" cy="3758696"/>
          </a:xfrm>
          <a:solidFill>
            <a:schemeClr val="accent4">
              <a:lumMod val="20000"/>
              <a:lumOff val="80000"/>
            </a:schemeClr>
          </a:solidFill>
        </p:grpSpPr>
        <p:sp>
          <p:nvSpPr>
            <p:cNvPr id="11" name="Rectangular Callout 10"/>
            <p:cNvSpPr/>
            <p:nvPr/>
          </p:nvSpPr>
          <p:spPr>
            <a:xfrm>
              <a:off x="4189754" y="786877"/>
              <a:ext cx="1661218" cy="3691650"/>
            </a:xfrm>
            <a:prstGeom prst="wedgeRectCallout">
              <a:avLst>
                <a:gd name="adj1" fmla="val 0"/>
                <a:gd name="adj2" fmla="val 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ular Callout 4"/>
            <p:cNvSpPr/>
            <p:nvPr/>
          </p:nvSpPr>
          <p:spPr>
            <a:xfrm>
              <a:off x="4222535" y="719831"/>
              <a:ext cx="1595977" cy="3691650"/>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2225" tIns="22225" rIns="22225" bIns="22225" numCol="1" spcCol="1270" anchor="t" anchorCtr="0">
              <a:noAutofit/>
            </a:bodyPr>
            <a:lstStyle/>
            <a:p>
              <a:pPr lvl="0" algn="r" defTabSz="311150">
                <a:lnSpc>
                  <a:spcPct val="90000"/>
                </a:lnSpc>
                <a:spcBef>
                  <a:spcPct val="0"/>
                </a:spcBef>
                <a:spcAft>
                  <a:spcPct val="35000"/>
                </a:spcAft>
              </a:pPr>
              <a:endParaRPr lang="en-US" sz="1500" kern="1200" dirty="0">
                <a:solidFill>
                  <a:schemeClr val="tx1"/>
                </a:solidFill>
              </a:endParaRPr>
            </a:p>
            <a:p>
              <a:pPr marL="285750" indent="-168275">
                <a:buFont typeface="Arial" panose="020B0604020202020204" pitchFamily="34" charset="0"/>
                <a:buChar char="•"/>
              </a:pPr>
              <a:r>
                <a:rPr lang="en-US" sz="2200" dirty="0" smtClean="0">
                  <a:solidFill>
                    <a:schemeClr val="tx1"/>
                  </a:solidFill>
                </a:rPr>
                <a:t>Children</a:t>
              </a:r>
            </a:p>
            <a:p>
              <a:pPr marL="285750" indent="-168275">
                <a:buFont typeface="Arial" panose="020B0604020202020204" pitchFamily="34" charset="0"/>
                <a:buChar char="•"/>
              </a:pPr>
              <a:r>
                <a:rPr lang="en-US" sz="2200" dirty="0" smtClean="0">
                  <a:solidFill>
                    <a:schemeClr val="tx1"/>
                  </a:solidFill>
                </a:rPr>
                <a:t>Adolescents</a:t>
              </a:r>
            </a:p>
            <a:p>
              <a:pPr marL="285750" indent="-168275">
                <a:buFont typeface="Arial" panose="020B0604020202020204" pitchFamily="34" charset="0"/>
                <a:buChar char="•"/>
              </a:pPr>
              <a:r>
                <a:rPr lang="en-US" sz="2200" dirty="0" smtClean="0">
                  <a:solidFill>
                    <a:schemeClr val="tx1"/>
                  </a:solidFill>
                </a:rPr>
                <a:t>Adults</a:t>
              </a:r>
              <a:endParaRPr lang="en-US" sz="2200" dirty="0">
                <a:solidFill>
                  <a:schemeClr val="tx1"/>
                </a:solidFill>
              </a:endParaRPr>
            </a:p>
          </p:txBody>
        </p:sp>
      </p:grpSp>
      <p:grpSp>
        <p:nvGrpSpPr>
          <p:cNvPr id="13" name="Group 12"/>
          <p:cNvGrpSpPr/>
          <p:nvPr/>
        </p:nvGrpSpPr>
        <p:grpSpPr>
          <a:xfrm>
            <a:off x="3538223" y="1327390"/>
            <a:ext cx="2209724" cy="990011"/>
            <a:chOff x="4189754" y="0"/>
            <a:chExt cx="1661218" cy="897543"/>
          </a:xfrm>
        </p:grpSpPr>
        <p:sp>
          <p:nvSpPr>
            <p:cNvPr id="14" name="Rectangle 13"/>
            <p:cNvSpPr/>
            <p:nvPr/>
          </p:nvSpPr>
          <p:spPr>
            <a:xfrm>
              <a:off x="4189754" y="0"/>
              <a:ext cx="1661218" cy="788220"/>
            </a:xfrm>
            <a:prstGeom prst="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4189754" y="109323"/>
              <a:ext cx="1661218" cy="788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marR="0" lvl="0" indent="0" algn="ctr" defTabSz="914400" eaLnBrk="1" fontAlgn="auto" latinLnBrk="0" hangingPunct="1">
                <a:lnSpc>
                  <a:spcPts val="2200"/>
                </a:lnSpc>
                <a:spcBef>
                  <a:spcPct val="0"/>
                </a:spcBef>
                <a:spcAft>
                  <a:spcPts val="0"/>
                </a:spcAft>
                <a:buClrTx/>
                <a:buSzTx/>
                <a:buFontTx/>
                <a:buNone/>
                <a:tabLst/>
                <a:defRPr/>
              </a:pPr>
              <a:r>
                <a:rPr lang="en-US" sz="2400" b="1" kern="1200" dirty="0" smtClean="0">
                  <a:effectLst>
                    <a:outerShdw blurRad="38100" dist="38100" dir="2700000" algn="tl">
                      <a:srgbClr val="000000">
                        <a:alpha val="43137"/>
                      </a:srgbClr>
                    </a:outerShdw>
                  </a:effectLst>
                </a:rPr>
                <a:t>Lifespan</a:t>
              </a:r>
              <a:br>
                <a:rPr lang="en-US" sz="2400" b="1" kern="1200" dirty="0" smtClean="0">
                  <a:effectLst>
                    <a:outerShdw blurRad="38100" dist="38100" dir="2700000" algn="tl">
                      <a:srgbClr val="000000">
                        <a:alpha val="43137"/>
                      </a:srgbClr>
                    </a:outerShdw>
                  </a:effectLst>
                </a:rPr>
              </a:br>
              <a:r>
                <a:rPr lang="en-US" sz="2400" b="1" kern="1200" dirty="0" smtClean="0">
                  <a:effectLst>
                    <a:outerShdw blurRad="38100" dist="38100" dir="2700000" algn="tl">
                      <a:srgbClr val="000000">
                        <a:alpha val="43137"/>
                      </a:srgbClr>
                    </a:outerShdw>
                  </a:effectLst>
                </a:rPr>
                <a:t>Support</a:t>
              </a:r>
              <a:endParaRPr lang="en-US" sz="2400" kern="1200" dirty="0" smtClean="0">
                <a:effectLst>
                  <a:outerShdw blurRad="38100" dist="38100" dir="2700000" algn="tl">
                    <a:srgbClr val="000000">
                      <a:alpha val="43137"/>
                    </a:srgbClr>
                  </a:outerShdw>
                </a:effectLst>
              </a:endParaRPr>
            </a:p>
            <a:p>
              <a:pPr lvl="0" algn="ctr" defTabSz="1689100">
                <a:lnSpc>
                  <a:spcPct val="90000"/>
                </a:lnSpc>
                <a:spcBef>
                  <a:spcPct val="0"/>
                </a:spcBef>
                <a:spcAft>
                  <a:spcPct val="35000"/>
                </a:spcAft>
              </a:pPr>
              <a:endParaRPr lang="en-US" sz="1500" kern="1200" dirty="0"/>
            </a:p>
          </p:txBody>
        </p:sp>
      </p:grpSp>
      <p:grpSp>
        <p:nvGrpSpPr>
          <p:cNvPr id="16" name="Group 15"/>
          <p:cNvGrpSpPr/>
          <p:nvPr/>
        </p:nvGrpSpPr>
        <p:grpSpPr>
          <a:xfrm>
            <a:off x="5747947" y="1944950"/>
            <a:ext cx="2209724" cy="3613339"/>
            <a:chOff x="4189754" y="719831"/>
            <a:chExt cx="1661218" cy="3758696"/>
          </a:xfrm>
          <a:solidFill>
            <a:srgbClr val="C7E6A4"/>
          </a:solidFill>
        </p:grpSpPr>
        <p:sp>
          <p:nvSpPr>
            <p:cNvPr id="17" name="Rectangular Callout 16"/>
            <p:cNvSpPr/>
            <p:nvPr/>
          </p:nvSpPr>
          <p:spPr>
            <a:xfrm>
              <a:off x="4189754" y="786877"/>
              <a:ext cx="1661218" cy="3691650"/>
            </a:xfrm>
            <a:prstGeom prst="wedgeRectCallout">
              <a:avLst>
                <a:gd name="adj1" fmla="val 0"/>
                <a:gd name="adj2" fmla="val 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Rectangular Callout 4"/>
            <p:cNvSpPr/>
            <p:nvPr/>
          </p:nvSpPr>
          <p:spPr>
            <a:xfrm>
              <a:off x="4222535" y="719831"/>
              <a:ext cx="1595977" cy="3691650"/>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2225" tIns="22225" rIns="22225" bIns="22225" numCol="1" spcCol="1270" anchor="t" anchorCtr="0">
              <a:noAutofit/>
            </a:bodyPr>
            <a:lstStyle/>
            <a:p>
              <a:pPr marL="285750" lvl="0" indent="-168275" algn="r" defTabSz="311150">
                <a:lnSpc>
                  <a:spcPct val="90000"/>
                </a:lnSpc>
                <a:spcBef>
                  <a:spcPct val="0"/>
                </a:spcBef>
                <a:spcAft>
                  <a:spcPct val="35000"/>
                </a:spcAft>
                <a:buFont typeface="Arial" panose="020B0604020202020204" pitchFamily="34" charset="0"/>
                <a:buChar char="•"/>
              </a:pPr>
              <a:endParaRPr lang="en-US" sz="1500" kern="1200" dirty="0" smtClean="0">
                <a:solidFill>
                  <a:schemeClr val="tx1"/>
                </a:solidFill>
              </a:endParaRPr>
            </a:p>
            <a:p>
              <a:pPr marL="338138" lvl="0" indent="-220663" defTabSz="914400">
                <a:spcBef>
                  <a:spcPct val="0"/>
                </a:spcBef>
                <a:buFont typeface="Arial" panose="020B0604020202020204" pitchFamily="34" charset="0"/>
                <a:buChar char="•"/>
                <a:defRPr/>
              </a:pPr>
              <a:r>
                <a:rPr lang="en-US" sz="2200" dirty="0" smtClean="0">
                  <a:solidFill>
                    <a:schemeClr val="tx1"/>
                  </a:solidFill>
                </a:rPr>
                <a:t>Behavioral Health</a:t>
              </a:r>
            </a:p>
            <a:p>
              <a:pPr marL="338138" lvl="0" indent="-220663" defTabSz="914400">
                <a:spcBef>
                  <a:spcPct val="0"/>
                </a:spcBef>
                <a:buFont typeface="Arial" panose="020B0604020202020204" pitchFamily="34" charset="0"/>
                <a:buChar char="•"/>
                <a:defRPr/>
              </a:pPr>
              <a:r>
                <a:rPr lang="en-US" sz="2200" dirty="0" smtClean="0">
                  <a:solidFill>
                    <a:schemeClr val="tx1"/>
                  </a:solidFill>
                </a:rPr>
                <a:t>Developmental Disability</a:t>
              </a:r>
              <a:endParaRPr lang="en-US" sz="2200" dirty="0">
                <a:solidFill>
                  <a:schemeClr val="tx1"/>
                </a:solidFill>
              </a:endParaRPr>
            </a:p>
          </p:txBody>
        </p:sp>
      </p:grpSp>
      <p:grpSp>
        <p:nvGrpSpPr>
          <p:cNvPr id="19" name="Group 18"/>
          <p:cNvGrpSpPr/>
          <p:nvPr/>
        </p:nvGrpSpPr>
        <p:grpSpPr>
          <a:xfrm>
            <a:off x="5747947" y="1327390"/>
            <a:ext cx="2209724" cy="990011"/>
            <a:chOff x="4189754" y="0"/>
            <a:chExt cx="1661218" cy="897543"/>
          </a:xfrm>
        </p:grpSpPr>
        <p:sp>
          <p:nvSpPr>
            <p:cNvPr id="20" name="Rectangle 19"/>
            <p:cNvSpPr/>
            <p:nvPr/>
          </p:nvSpPr>
          <p:spPr>
            <a:xfrm>
              <a:off x="4189754" y="0"/>
              <a:ext cx="1661218" cy="788220"/>
            </a:xfrm>
            <a:prstGeom prst="rect">
              <a:avLst/>
            </a:prstGeom>
            <a:solidFill>
              <a:srgbClr val="72AF2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4189754" y="109323"/>
              <a:ext cx="1661218" cy="788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marR="0" lvl="0" indent="0" algn="ctr" defTabSz="914400" eaLnBrk="1" fontAlgn="auto" latinLnBrk="0" hangingPunct="1">
                <a:lnSpc>
                  <a:spcPts val="2200"/>
                </a:lnSpc>
                <a:spcBef>
                  <a:spcPct val="0"/>
                </a:spcBef>
                <a:spcAft>
                  <a:spcPts val="0"/>
                </a:spcAft>
                <a:buClrTx/>
                <a:buSzTx/>
                <a:buFontTx/>
                <a:buNone/>
                <a:tabLst/>
                <a:defRPr/>
              </a:pPr>
              <a:r>
                <a:rPr lang="en-US" sz="2400" b="1" kern="1200" dirty="0" smtClean="0">
                  <a:effectLst>
                    <a:outerShdw blurRad="38100" dist="38100" dir="2700000" algn="tl">
                      <a:srgbClr val="000000">
                        <a:alpha val="43137"/>
                      </a:srgbClr>
                    </a:outerShdw>
                  </a:effectLst>
                </a:rPr>
                <a:t>Cross </a:t>
              </a:r>
              <a:br>
                <a:rPr lang="en-US" sz="2400" b="1" kern="1200" dirty="0" smtClean="0">
                  <a:effectLst>
                    <a:outerShdw blurRad="38100" dist="38100" dir="2700000" algn="tl">
                      <a:srgbClr val="000000">
                        <a:alpha val="43137"/>
                      </a:srgbClr>
                    </a:outerShdw>
                  </a:effectLst>
                </a:rPr>
              </a:br>
              <a:r>
                <a:rPr lang="en-US" sz="2400" b="1" kern="1200" dirty="0" smtClean="0">
                  <a:effectLst>
                    <a:outerShdw blurRad="38100" dist="38100" dir="2700000" algn="tl">
                      <a:srgbClr val="000000">
                        <a:alpha val="43137"/>
                      </a:srgbClr>
                    </a:outerShdw>
                  </a:effectLst>
                </a:rPr>
                <a:t>Disability</a:t>
              </a:r>
              <a:endParaRPr lang="en-US" sz="2400" kern="1200" dirty="0" smtClean="0">
                <a:effectLst>
                  <a:outerShdw blurRad="38100" dist="38100" dir="2700000" algn="tl">
                    <a:srgbClr val="000000">
                      <a:alpha val="43137"/>
                    </a:srgbClr>
                  </a:outerShdw>
                </a:effectLst>
              </a:endParaRPr>
            </a:p>
            <a:p>
              <a:pPr lvl="0" algn="ctr" defTabSz="1689100">
                <a:lnSpc>
                  <a:spcPct val="90000"/>
                </a:lnSpc>
                <a:spcBef>
                  <a:spcPct val="0"/>
                </a:spcBef>
                <a:spcAft>
                  <a:spcPct val="35000"/>
                </a:spcAft>
              </a:pPr>
              <a:endParaRPr lang="en-US" sz="1500" kern="1200" dirty="0">
                <a:effectLst>
                  <a:outerShdw blurRad="38100" dist="38100" dir="2700000" algn="tl">
                    <a:srgbClr val="000000">
                      <a:alpha val="43137"/>
                    </a:srgbClr>
                  </a:outerShdw>
                </a:effectLst>
              </a:endParaRPr>
            </a:p>
          </p:txBody>
        </p:sp>
      </p:grpSp>
      <p:grpSp>
        <p:nvGrpSpPr>
          <p:cNvPr id="22" name="Group 21"/>
          <p:cNvGrpSpPr/>
          <p:nvPr/>
        </p:nvGrpSpPr>
        <p:grpSpPr>
          <a:xfrm>
            <a:off x="1175947" y="1946878"/>
            <a:ext cx="2362200" cy="3613339"/>
            <a:chOff x="4189754" y="719831"/>
            <a:chExt cx="1661218" cy="3758696"/>
          </a:xfrm>
          <a:solidFill>
            <a:schemeClr val="accent5">
              <a:lumMod val="40000"/>
              <a:lumOff val="60000"/>
            </a:schemeClr>
          </a:solidFill>
        </p:grpSpPr>
        <p:sp>
          <p:nvSpPr>
            <p:cNvPr id="23" name="Rectangular Callout 22"/>
            <p:cNvSpPr/>
            <p:nvPr/>
          </p:nvSpPr>
          <p:spPr>
            <a:xfrm>
              <a:off x="4189754" y="786877"/>
              <a:ext cx="1661218" cy="3691650"/>
            </a:xfrm>
            <a:prstGeom prst="wedgeRectCallout">
              <a:avLst>
                <a:gd name="adj1" fmla="val 0"/>
                <a:gd name="adj2" fmla="val 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ectangular Callout 4"/>
            <p:cNvSpPr/>
            <p:nvPr/>
          </p:nvSpPr>
          <p:spPr>
            <a:xfrm>
              <a:off x="4222535" y="719831"/>
              <a:ext cx="1595977" cy="3691650"/>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2225" tIns="22225" rIns="22225" bIns="22225" numCol="1" spcCol="1270" anchor="t" anchorCtr="0">
              <a:noAutofit/>
            </a:bodyPr>
            <a:lstStyle/>
            <a:p>
              <a:pPr lvl="0" algn="r" defTabSz="311150">
                <a:spcBef>
                  <a:spcPct val="0"/>
                </a:spcBef>
                <a:spcAft>
                  <a:spcPct val="35000"/>
                </a:spcAft>
              </a:pPr>
              <a:endParaRPr lang="en-US" sz="1500" kern="1200" dirty="0" smtClean="0">
                <a:solidFill>
                  <a:schemeClr val="tx1"/>
                </a:solidFill>
              </a:endParaRPr>
            </a:p>
            <a:p>
              <a:pPr marL="117475" lvl="1" indent="-117475">
                <a:buFont typeface="Arial" panose="020B0604020202020204" pitchFamily="34" charset="0"/>
                <a:buChar char="•"/>
              </a:pPr>
              <a:r>
                <a:rPr lang="en-US" sz="2200" dirty="0" smtClean="0">
                  <a:solidFill>
                    <a:schemeClr val="tx1"/>
                  </a:solidFill>
                </a:rPr>
                <a:t>Prevention </a:t>
              </a:r>
              <a:r>
                <a:rPr lang="en-US" sz="2200" dirty="0">
                  <a:solidFill>
                    <a:schemeClr val="tx1"/>
                  </a:solidFill>
                </a:rPr>
                <a:t>Services</a:t>
              </a:r>
            </a:p>
            <a:p>
              <a:pPr marL="117475" lvl="1" indent="-117475">
                <a:buFont typeface="Arial" panose="020B0604020202020204" pitchFamily="34" charset="0"/>
                <a:buChar char="•"/>
              </a:pPr>
              <a:r>
                <a:rPr lang="en-US" sz="2200" dirty="0">
                  <a:solidFill>
                    <a:schemeClr val="tx1"/>
                  </a:solidFill>
                </a:rPr>
                <a:t>Mobile Crisis Stabilization</a:t>
              </a:r>
            </a:p>
            <a:p>
              <a:pPr marL="117475" lvl="1" indent="-117475">
                <a:buFont typeface="Arial" panose="020B0604020202020204" pitchFamily="34" charset="0"/>
                <a:buChar char="•"/>
              </a:pPr>
              <a:r>
                <a:rPr lang="en-US" sz="2200" dirty="0">
                  <a:solidFill>
                    <a:schemeClr val="tx1"/>
                  </a:solidFill>
                </a:rPr>
                <a:t>Children’s Crisis Therapeutic Homes</a:t>
              </a:r>
            </a:p>
            <a:p>
              <a:pPr marL="117475" lvl="1" indent="-117475">
                <a:buFont typeface="Arial" panose="020B0604020202020204" pitchFamily="34" charset="0"/>
                <a:buChar char="•"/>
              </a:pPr>
              <a:r>
                <a:rPr lang="en-US" sz="2200" dirty="0">
                  <a:solidFill>
                    <a:schemeClr val="tx1"/>
                  </a:solidFill>
                </a:rPr>
                <a:t>Provider Development</a:t>
              </a:r>
            </a:p>
          </p:txBody>
        </p:sp>
      </p:grpSp>
      <p:grpSp>
        <p:nvGrpSpPr>
          <p:cNvPr id="25" name="Group 24"/>
          <p:cNvGrpSpPr/>
          <p:nvPr/>
        </p:nvGrpSpPr>
        <p:grpSpPr>
          <a:xfrm>
            <a:off x="1175947" y="1329318"/>
            <a:ext cx="2362200" cy="990011"/>
            <a:chOff x="4189754" y="0"/>
            <a:chExt cx="1661218" cy="897543"/>
          </a:xfrm>
        </p:grpSpPr>
        <p:sp>
          <p:nvSpPr>
            <p:cNvPr id="26" name="Rectangle 25"/>
            <p:cNvSpPr/>
            <p:nvPr/>
          </p:nvSpPr>
          <p:spPr>
            <a:xfrm>
              <a:off x="4189754" y="0"/>
              <a:ext cx="1661218" cy="788220"/>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4189754" y="109323"/>
              <a:ext cx="1661218" cy="788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marR="0" lvl="0" indent="0" algn="ctr" defTabSz="914400" eaLnBrk="1" fontAlgn="auto" latinLnBrk="0" hangingPunct="1">
                <a:lnSpc>
                  <a:spcPts val="2200"/>
                </a:lnSpc>
                <a:spcBef>
                  <a:spcPct val="0"/>
                </a:spcBef>
                <a:spcAft>
                  <a:spcPts val="0"/>
                </a:spcAft>
                <a:buClrTx/>
                <a:buSzTx/>
                <a:buFontTx/>
                <a:buNone/>
                <a:tabLst/>
                <a:defRPr/>
              </a:pPr>
              <a:r>
                <a:rPr lang="en-US" sz="2400" b="1" kern="1200" dirty="0" smtClean="0">
                  <a:effectLst>
                    <a:outerShdw blurRad="38100" dist="38100" dir="2700000" algn="tl">
                      <a:srgbClr val="000000">
                        <a:alpha val="43137"/>
                      </a:srgbClr>
                    </a:outerShdw>
                  </a:effectLst>
                </a:rPr>
                <a:t>Comprehensive </a:t>
              </a:r>
              <a:br>
                <a:rPr lang="en-US" sz="2400" b="1" kern="1200" dirty="0" smtClean="0">
                  <a:effectLst>
                    <a:outerShdw blurRad="38100" dist="38100" dir="2700000" algn="tl">
                      <a:srgbClr val="000000">
                        <a:alpha val="43137"/>
                      </a:srgbClr>
                    </a:outerShdw>
                  </a:effectLst>
                </a:rPr>
              </a:br>
              <a:r>
                <a:rPr lang="en-US" sz="2400" b="1" kern="1200" dirty="0" smtClean="0">
                  <a:effectLst>
                    <a:outerShdw blurRad="38100" dist="38100" dir="2700000" algn="tl">
                      <a:srgbClr val="000000">
                        <a:alpha val="43137"/>
                      </a:srgbClr>
                    </a:outerShdw>
                  </a:effectLst>
                </a:rPr>
                <a:t>Array of Services</a:t>
              </a:r>
              <a:endParaRPr lang="en-US" sz="2400" kern="1200" dirty="0" smtClean="0">
                <a:effectLst>
                  <a:outerShdw blurRad="38100" dist="38100" dir="2700000" algn="tl">
                    <a:srgbClr val="000000">
                      <a:alpha val="43137"/>
                    </a:srgbClr>
                  </a:outerShdw>
                </a:effectLst>
              </a:endParaRPr>
            </a:p>
            <a:p>
              <a:pPr lvl="0" algn="ctr" defTabSz="1689100">
                <a:lnSpc>
                  <a:spcPct val="90000"/>
                </a:lnSpc>
                <a:spcBef>
                  <a:spcPct val="0"/>
                </a:spcBef>
                <a:spcAft>
                  <a:spcPct val="35000"/>
                </a:spcAft>
              </a:pPr>
              <a:endParaRPr lang="en-US" sz="1500" kern="12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DOJ Settlement Agreement</a:t>
            </a:r>
            <a:endParaRPr lang="en-US" dirty="0"/>
          </a:p>
        </p:txBody>
      </p:sp>
      <p:sp>
        <p:nvSpPr>
          <p:cNvPr id="3" name="Content Placeholder 2"/>
          <p:cNvSpPr>
            <a:spLocks noGrp="1"/>
          </p:cNvSpPr>
          <p:nvPr>
            <p:ph idx="1"/>
          </p:nvPr>
        </p:nvSpPr>
        <p:spPr>
          <a:xfrm>
            <a:off x="152400" y="2209800"/>
            <a:ext cx="8767157" cy="4343400"/>
          </a:xfrm>
        </p:spPr>
        <p:txBody>
          <a:bodyPr>
            <a:noAutofit/>
          </a:bodyPr>
          <a:lstStyle/>
          <a:p>
            <a:r>
              <a:rPr lang="en-US" sz="2200" dirty="0" smtClean="0"/>
              <a:t>The Settlement Agreement requires </a:t>
            </a:r>
            <a:r>
              <a:rPr lang="en-US" sz="2200" dirty="0"/>
              <a:t>individuals with </a:t>
            </a:r>
            <a:r>
              <a:rPr lang="en-US" sz="2200" dirty="0" smtClean="0"/>
              <a:t>developmental disabilities (DD) to </a:t>
            </a:r>
            <a:r>
              <a:rPr lang="en-US" sz="2200" dirty="0"/>
              <a:t>be served in the most integrated settings appropriate to their needs. </a:t>
            </a:r>
            <a:endParaRPr lang="en-US" sz="2200" dirty="0" smtClean="0"/>
          </a:p>
          <a:p>
            <a:r>
              <a:rPr lang="en-US" sz="2200" dirty="0"/>
              <a:t>C</a:t>
            </a:r>
            <a:r>
              <a:rPr lang="en-US" sz="2200" dirty="0" smtClean="0"/>
              <a:t>hallenges have included </a:t>
            </a:r>
            <a:r>
              <a:rPr lang="en-US" sz="2200" dirty="0"/>
              <a:t>expanding community capacity to support individuals through </a:t>
            </a:r>
            <a:r>
              <a:rPr lang="en-US" sz="2200" dirty="0" smtClean="0"/>
              <a:t>non-congregate </a:t>
            </a:r>
            <a:r>
              <a:rPr lang="en-US" sz="2200" dirty="0"/>
              <a:t>services in integrated settings, improving the discharge process </a:t>
            </a:r>
            <a:r>
              <a:rPr lang="en-US" sz="2200" dirty="0" smtClean="0"/>
              <a:t>from </a:t>
            </a:r>
            <a:r>
              <a:rPr lang="en-US" sz="2200" dirty="0"/>
              <a:t>training centers into the community, and developing a quality management system. </a:t>
            </a:r>
            <a:endParaRPr lang="en-US" sz="2200" dirty="0" smtClean="0"/>
          </a:p>
          <a:p>
            <a:r>
              <a:rPr lang="en-US" sz="2200" dirty="0" smtClean="0"/>
              <a:t>Strategies </a:t>
            </a:r>
            <a:r>
              <a:rPr lang="en-US" sz="2200" dirty="0"/>
              <a:t>adopted from the beginning focused </a:t>
            </a:r>
            <a:r>
              <a:rPr lang="en-US" sz="2200" dirty="0" smtClean="0"/>
              <a:t>on:</a:t>
            </a:r>
          </a:p>
          <a:p>
            <a:pPr lvl="1"/>
            <a:r>
              <a:rPr lang="en-US" sz="2100" dirty="0"/>
              <a:t>R</a:t>
            </a:r>
            <a:r>
              <a:rPr lang="en-US" sz="2100" dirty="0" smtClean="0"/>
              <a:t>edesigning </a:t>
            </a:r>
            <a:r>
              <a:rPr lang="en-US" sz="2100" dirty="0"/>
              <a:t>the Medicaid </a:t>
            </a:r>
            <a:r>
              <a:rPr lang="en-US" sz="2100" dirty="0" smtClean="0"/>
              <a:t>DD waivers </a:t>
            </a:r>
            <a:r>
              <a:rPr lang="en-US" sz="2100" dirty="0"/>
              <a:t>to provide the resources to support </a:t>
            </a:r>
            <a:r>
              <a:rPr lang="en-US" sz="2100" dirty="0" smtClean="0"/>
              <a:t>people </a:t>
            </a:r>
            <a:r>
              <a:rPr lang="en-US" sz="2100" dirty="0"/>
              <a:t>in inclusive community </a:t>
            </a:r>
            <a:r>
              <a:rPr lang="en-US" sz="2100" dirty="0" smtClean="0"/>
              <a:t>settings.</a:t>
            </a:r>
          </a:p>
          <a:p>
            <a:pPr lvl="1"/>
            <a:r>
              <a:rPr lang="en-US" sz="2100" dirty="0" smtClean="0"/>
              <a:t>Creating </a:t>
            </a:r>
            <a:r>
              <a:rPr lang="en-US" sz="2100" dirty="0"/>
              <a:t>a quality </a:t>
            </a:r>
            <a:r>
              <a:rPr lang="en-US" sz="2100" dirty="0" smtClean="0"/>
              <a:t>management system </a:t>
            </a:r>
            <a:r>
              <a:rPr lang="en-US" sz="2100" dirty="0"/>
              <a:t>to ensure the quality of services.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915400" cy="82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05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Focus to Achieve Full Compliance</a:t>
            </a:r>
            <a:endParaRPr lang="en-US" dirty="0"/>
          </a:p>
        </p:txBody>
      </p:sp>
      <p:sp>
        <p:nvSpPr>
          <p:cNvPr id="77" name="Straight Connector 76"/>
          <p:cNvSpPr/>
          <p:nvPr/>
        </p:nvSpPr>
        <p:spPr>
          <a:xfrm>
            <a:off x="416799" y="990600"/>
            <a:ext cx="8312216"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9" name="Group 78"/>
          <p:cNvGrpSpPr/>
          <p:nvPr/>
        </p:nvGrpSpPr>
        <p:grpSpPr>
          <a:xfrm>
            <a:off x="304800" y="1072859"/>
            <a:ext cx="8951200" cy="677563"/>
            <a:chOff x="345200" y="36677"/>
            <a:chExt cx="8951200" cy="677563"/>
          </a:xfrm>
        </p:grpSpPr>
        <p:sp>
          <p:nvSpPr>
            <p:cNvPr id="109" name="Rectangle 108"/>
            <p:cNvSpPr/>
            <p:nvPr/>
          </p:nvSpPr>
          <p:spPr>
            <a:xfrm>
              <a:off x="345200" y="36677"/>
              <a:ext cx="8598569" cy="6775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0" name="Rectangle 109"/>
            <p:cNvSpPr/>
            <p:nvPr/>
          </p:nvSpPr>
          <p:spPr>
            <a:xfrm>
              <a:off x="345200" y="36677"/>
              <a:ext cx="8951200" cy="6775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900" kern="1200" dirty="0" smtClean="0"/>
                <a:t>Enhancing </a:t>
              </a:r>
              <a:r>
                <a:rPr lang="en-US" sz="1900" b="1" kern="1200" dirty="0" smtClean="0">
                  <a:solidFill>
                    <a:schemeClr val="accent5">
                      <a:lumMod val="75000"/>
                    </a:schemeClr>
                  </a:solidFill>
                </a:rPr>
                <a:t>case management </a:t>
              </a:r>
              <a:r>
                <a:rPr lang="en-US" sz="1900" kern="1200" dirty="0" smtClean="0"/>
                <a:t>through additional guidance and tools for case managers;</a:t>
              </a:r>
              <a:endParaRPr lang="en-US" sz="1900" kern="1200" dirty="0"/>
            </a:p>
          </p:txBody>
        </p:sp>
      </p:grpSp>
      <p:sp>
        <p:nvSpPr>
          <p:cNvPr id="80" name="Straight Connector 79"/>
          <p:cNvSpPr/>
          <p:nvPr/>
        </p:nvSpPr>
        <p:spPr>
          <a:xfrm>
            <a:off x="416799" y="1521824"/>
            <a:ext cx="8305801"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81" name="Group 80"/>
          <p:cNvGrpSpPr/>
          <p:nvPr/>
        </p:nvGrpSpPr>
        <p:grpSpPr>
          <a:xfrm>
            <a:off x="304800" y="1555702"/>
            <a:ext cx="8598569" cy="677563"/>
            <a:chOff x="345200" y="748119"/>
            <a:chExt cx="8598569" cy="677563"/>
          </a:xfrm>
        </p:grpSpPr>
        <p:sp>
          <p:nvSpPr>
            <p:cNvPr id="107" name="Rectangle 106"/>
            <p:cNvSpPr/>
            <p:nvPr/>
          </p:nvSpPr>
          <p:spPr>
            <a:xfrm>
              <a:off x="345200" y="748119"/>
              <a:ext cx="8598569" cy="6775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8" name="Rectangle 107"/>
            <p:cNvSpPr/>
            <p:nvPr/>
          </p:nvSpPr>
          <p:spPr>
            <a:xfrm>
              <a:off x="345200" y="748119"/>
              <a:ext cx="8598569" cy="6775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900" kern="1200" dirty="0" smtClean="0"/>
                <a:t>Increasing </a:t>
              </a:r>
              <a:r>
                <a:rPr lang="en-US" sz="1900" b="1" kern="1200" dirty="0" smtClean="0">
                  <a:solidFill>
                    <a:schemeClr val="accent5">
                      <a:lumMod val="75000"/>
                    </a:schemeClr>
                  </a:solidFill>
                </a:rPr>
                <a:t>child crisis capacity</a:t>
              </a:r>
              <a:r>
                <a:rPr lang="en-US" sz="1900" kern="1200" dirty="0" smtClean="0"/>
                <a:t>, including adding crisis prevention services and opening crisis therapeutic homes for children and youth;</a:t>
              </a:r>
              <a:endParaRPr lang="en-US" sz="1900" kern="1200" dirty="0"/>
            </a:p>
          </p:txBody>
        </p:sp>
      </p:grpSp>
      <p:sp>
        <p:nvSpPr>
          <p:cNvPr id="82" name="Straight Connector 81"/>
          <p:cNvSpPr/>
          <p:nvPr/>
        </p:nvSpPr>
        <p:spPr>
          <a:xfrm>
            <a:off x="416799" y="2233265"/>
            <a:ext cx="8305802" cy="1"/>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83" name="Group 82"/>
          <p:cNvGrpSpPr/>
          <p:nvPr/>
        </p:nvGrpSpPr>
        <p:grpSpPr>
          <a:xfrm>
            <a:off x="304800" y="2267144"/>
            <a:ext cx="8598569" cy="677563"/>
            <a:chOff x="345200" y="1459561"/>
            <a:chExt cx="8598569" cy="677563"/>
          </a:xfrm>
        </p:grpSpPr>
        <p:sp>
          <p:nvSpPr>
            <p:cNvPr id="105" name="Rectangle 104"/>
            <p:cNvSpPr/>
            <p:nvPr/>
          </p:nvSpPr>
          <p:spPr>
            <a:xfrm>
              <a:off x="345200" y="1459561"/>
              <a:ext cx="8598569" cy="6775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6" name="Rectangle 105"/>
            <p:cNvSpPr/>
            <p:nvPr/>
          </p:nvSpPr>
          <p:spPr>
            <a:xfrm>
              <a:off x="345200" y="1459561"/>
              <a:ext cx="8598569" cy="6775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900" kern="1200" dirty="0" smtClean="0"/>
                <a:t>Increasing </a:t>
              </a:r>
              <a:r>
                <a:rPr lang="en-US" sz="1900" b="1" kern="1200" dirty="0" smtClean="0">
                  <a:solidFill>
                    <a:schemeClr val="accent5">
                      <a:lumMod val="75000"/>
                    </a:schemeClr>
                  </a:solidFill>
                </a:rPr>
                <a:t>provider capacity </a:t>
              </a:r>
              <a:r>
                <a:rPr lang="en-US" sz="1900" kern="1200" dirty="0" smtClean="0"/>
                <a:t>to serve people (including those with intense medical and BH support needs) in integrated, non-congregate settings;</a:t>
              </a:r>
              <a:endParaRPr lang="en-US" sz="1900" kern="1200" dirty="0"/>
            </a:p>
          </p:txBody>
        </p:sp>
      </p:grpSp>
      <p:sp>
        <p:nvSpPr>
          <p:cNvPr id="84" name="Straight Connector 83"/>
          <p:cNvSpPr/>
          <p:nvPr/>
        </p:nvSpPr>
        <p:spPr>
          <a:xfrm flipV="1">
            <a:off x="416799" y="2944706"/>
            <a:ext cx="8305802" cy="1"/>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85" name="Group 84"/>
          <p:cNvGrpSpPr/>
          <p:nvPr/>
        </p:nvGrpSpPr>
        <p:grpSpPr>
          <a:xfrm>
            <a:off x="304800" y="2978586"/>
            <a:ext cx="8598569" cy="677563"/>
            <a:chOff x="345200" y="2171003"/>
            <a:chExt cx="8598569" cy="677563"/>
          </a:xfrm>
        </p:grpSpPr>
        <p:sp>
          <p:nvSpPr>
            <p:cNvPr id="103" name="Rectangle 102"/>
            <p:cNvSpPr/>
            <p:nvPr/>
          </p:nvSpPr>
          <p:spPr>
            <a:xfrm>
              <a:off x="345200" y="2171003"/>
              <a:ext cx="8598569" cy="6775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4" name="Rectangle 103"/>
            <p:cNvSpPr/>
            <p:nvPr/>
          </p:nvSpPr>
          <p:spPr>
            <a:xfrm>
              <a:off x="345200" y="2171003"/>
              <a:ext cx="8598569" cy="6775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900" kern="1200" dirty="0" smtClean="0"/>
                <a:t>Expanding opportunities for individuals to access </a:t>
              </a:r>
              <a:r>
                <a:rPr lang="en-US" sz="1900" b="1" kern="1200" dirty="0" smtClean="0">
                  <a:solidFill>
                    <a:schemeClr val="accent5">
                      <a:lumMod val="75000"/>
                    </a:schemeClr>
                  </a:solidFill>
                </a:rPr>
                <a:t>competitive integrated employment and independent housing</a:t>
              </a:r>
              <a:r>
                <a:rPr lang="en-US" sz="1900" kern="1200" dirty="0" smtClean="0"/>
                <a:t>; </a:t>
              </a:r>
              <a:endParaRPr lang="en-US" sz="1900" kern="1200" dirty="0"/>
            </a:p>
          </p:txBody>
        </p:sp>
      </p:grpSp>
      <p:sp>
        <p:nvSpPr>
          <p:cNvPr id="86" name="Straight Connector 85"/>
          <p:cNvSpPr/>
          <p:nvPr/>
        </p:nvSpPr>
        <p:spPr>
          <a:xfrm>
            <a:off x="416799" y="3581808"/>
            <a:ext cx="831221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87" name="Group 86"/>
          <p:cNvGrpSpPr/>
          <p:nvPr/>
        </p:nvGrpSpPr>
        <p:grpSpPr>
          <a:xfrm>
            <a:off x="304800" y="3690028"/>
            <a:ext cx="8598569" cy="677563"/>
            <a:chOff x="345200" y="2882445"/>
            <a:chExt cx="8598569" cy="677563"/>
          </a:xfrm>
        </p:grpSpPr>
        <p:sp>
          <p:nvSpPr>
            <p:cNvPr id="101" name="Rectangle 100"/>
            <p:cNvSpPr/>
            <p:nvPr/>
          </p:nvSpPr>
          <p:spPr>
            <a:xfrm>
              <a:off x="345200" y="2882445"/>
              <a:ext cx="8598569" cy="6775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2" name="Rectangle 101"/>
            <p:cNvSpPr/>
            <p:nvPr/>
          </p:nvSpPr>
          <p:spPr>
            <a:xfrm>
              <a:off x="345200" y="2882445"/>
              <a:ext cx="8598569" cy="6775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900" kern="1200" dirty="0" smtClean="0"/>
                <a:t>Enhancing </a:t>
              </a:r>
              <a:r>
                <a:rPr lang="en-US" sz="1900" b="1" kern="1200" dirty="0" smtClean="0">
                  <a:solidFill>
                    <a:schemeClr val="accent5">
                      <a:lumMod val="75000"/>
                    </a:schemeClr>
                  </a:solidFill>
                </a:rPr>
                <a:t>data</a:t>
              </a:r>
              <a:r>
                <a:rPr lang="en-US" sz="1900" kern="1200" dirty="0" smtClean="0"/>
                <a:t> collection, reporting capabilities, and data to strengthen the system;  </a:t>
              </a:r>
              <a:endParaRPr lang="en-US" sz="1900" kern="1200" dirty="0"/>
            </a:p>
          </p:txBody>
        </p:sp>
      </p:grpSp>
      <p:sp>
        <p:nvSpPr>
          <p:cNvPr id="88" name="Straight Connector 87"/>
          <p:cNvSpPr/>
          <p:nvPr/>
        </p:nvSpPr>
        <p:spPr>
          <a:xfrm flipV="1">
            <a:off x="416799" y="4097184"/>
            <a:ext cx="8305802" cy="33878"/>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89" name="Group 88"/>
          <p:cNvGrpSpPr/>
          <p:nvPr/>
        </p:nvGrpSpPr>
        <p:grpSpPr>
          <a:xfrm>
            <a:off x="304800" y="4131062"/>
            <a:ext cx="8598569" cy="677563"/>
            <a:chOff x="345200" y="3593886"/>
            <a:chExt cx="8598569" cy="677563"/>
          </a:xfrm>
        </p:grpSpPr>
        <p:sp>
          <p:nvSpPr>
            <p:cNvPr id="99" name="Rectangle 98"/>
            <p:cNvSpPr/>
            <p:nvPr/>
          </p:nvSpPr>
          <p:spPr>
            <a:xfrm>
              <a:off x="345200" y="3593886"/>
              <a:ext cx="8598569" cy="6775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0" name="Rectangle 99"/>
            <p:cNvSpPr/>
            <p:nvPr/>
          </p:nvSpPr>
          <p:spPr>
            <a:xfrm>
              <a:off x="345200" y="3593886"/>
              <a:ext cx="8598569" cy="6775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900" kern="1200" dirty="0" smtClean="0"/>
                <a:t>Improving </a:t>
              </a:r>
              <a:r>
                <a:rPr lang="en-US" sz="1900" b="1" kern="1200" dirty="0" smtClean="0">
                  <a:solidFill>
                    <a:schemeClr val="accent5">
                      <a:lumMod val="75000"/>
                    </a:schemeClr>
                  </a:solidFill>
                </a:rPr>
                <a:t>risk management </a:t>
              </a:r>
              <a:r>
                <a:rPr lang="en-US" sz="1900" kern="1200" dirty="0" smtClean="0"/>
                <a:t>capabilities;</a:t>
              </a:r>
              <a:endParaRPr lang="en-US" sz="1900" kern="1200" dirty="0"/>
            </a:p>
          </p:txBody>
        </p:sp>
      </p:grpSp>
      <p:sp>
        <p:nvSpPr>
          <p:cNvPr id="90" name="Straight Connector 89"/>
          <p:cNvSpPr/>
          <p:nvPr/>
        </p:nvSpPr>
        <p:spPr>
          <a:xfrm flipV="1">
            <a:off x="416799" y="4596916"/>
            <a:ext cx="830580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91" name="Group 90"/>
          <p:cNvGrpSpPr/>
          <p:nvPr/>
        </p:nvGrpSpPr>
        <p:grpSpPr>
          <a:xfrm>
            <a:off x="304800" y="4630795"/>
            <a:ext cx="8598569" cy="677563"/>
            <a:chOff x="345200" y="4305328"/>
            <a:chExt cx="8598569" cy="677563"/>
          </a:xfrm>
        </p:grpSpPr>
        <p:sp>
          <p:nvSpPr>
            <p:cNvPr id="97" name="Rectangle 96"/>
            <p:cNvSpPr/>
            <p:nvPr/>
          </p:nvSpPr>
          <p:spPr>
            <a:xfrm>
              <a:off x="345200" y="4305328"/>
              <a:ext cx="8598569" cy="6775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8" name="Rectangle 97"/>
            <p:cNvSpPr/>
            <p:nvPr/>
          </p:nvSpPr>
          <p:spPr>
            <a:xfrm>
              <a:off x="345200" y="4305328"/>
              <a:ext cx="8598569" cy="6775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900" kern="1200" dirty="0" smtClean="0"/>
                <a:t>Developing and improving </a:t>
              </a:r>
              <a:r>
                <a:rPr lang="en-US" sz="1900" b="1" kern="1200" dirty="0" smtClean="0">
                  <a:solidFill>
                    <a:schemeClr val="accent5">
                      <a:lumMod val="75000"/>
                    </a:schemeClr>
                  </a:solidFill>
                </a:rPr>
                <a:t>quality improvement </a:t>
              </a:r>
              <a:r>
                <a:rPr lang="en-US" sz="1900" kern="1200" dirty="0" smtClean="0"/>
                <a:t>mechanisms which improve outcomes for individuals living in the community; and </a:t>
              </a:r>
              <a:endParaRPr lang="en-US" sz="1900" kern="1200" dirty="0"/>
            </a:p>
          </p:txBody>
        </p:sp>
      </p:grpSp>
      <p:sp>
        <p:nvSpPr>
          <p:cNvPr id="92" name="Straight Connector 91"/>
          <p:cNvSpPr/>
          <p:nvPr/>
        </p:nvSpPr>
        <p:spPr>
          <a:xfrm flipV="1">
            <a:off x="416799" y="5308358"/>
            <a:ext cx="830580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93" name="Group 92"/>
          <p:cNvGrpSpPr/>
          <p:nvPr/>
        </p:nvGrpSpPr>
        <p:grpSpPr>
          <a:xfrm>
            <a:off x="304800" y="5342237"/>
            <a:ext cx="8598569" cy="677563"/>
            <a:chOff x="345200" y="5016770"/>
            <a:chExt cx="8598569" cy="677563"/>
          </a:xfrm>
        </p:grpSpPr>
        <p:sp>
          <p:nvSpPr>
            <p:cNvPr id="95" name="Rectangle 94"/>
            <p:cNvSpPr/>
            <p:nvPr/>
          </p:nvSpPr>
          <p:spPr>
            <a:xfrm>
              <a:off x="345200" y="5016770"/>
              <a:ext cx="8598569" cy="6775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6" name="Rectangle 95"/>
            <p:cNvSpPr/>
            <p:nvPr/>
          </p:nvSpPr>
          <p:spPr>
            <a:xfrm>
              <a:off x="345200" y="5016770"/>
              <a:ext cx="8598569" cy="6775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900" kern="1200" smtClean="0"/>
                <a:t>Improving </a:t>
              </a:r>
              <a:r>
                <a:rPr lang="en-US" sz="1900" b="1" kern="1200" smtClean="0">
                  <a:solidFill>
                    <a:schemeClr val="accent5">
                      <a:lumMod val="75000"/>
                    </a:schemeClr>
                  </a:solidFill>
                </a:rPr>
                <a:t>consistency</a:t>
              </a:r>
              <a:r>
                <a:rPr lang="en-US" sz="1900" kern="1200" smtClean="0">
                  <a:solidFill>
                    <a:schemeClr val="accent5">
                      <a:lumMod val="75000"/>
                    </a:schemeClr>
                  </a:solidFill>
                </a:rPr>
                <a:t> </a:t>
              </a:r>
              <a:r>
                <a:rPr lang="en-US" sz="1900" b="1" kern="1200" smtClean="0">
                  <a:solidFill>
                    <a:schemeClr val="accent5">
                      <a:lumMod val="75000"/>
                    </a:schemeClr>
                  </a:solidFill>
                </a:rPr>
                <a:t>in the availability and quality </a:t>
              </a:r>
              <a:r>
                <a:rPr lang="en-US" sz="1900" kern="1200" smtClean="0"/>
                <a:t>of services.</a:t>
              </a:r>
              <a:endParaRPr lang="en-US" sz="1900" kern="1200" dirty="0"/>
            </a:p>
          </p:txBody>
        </p:sp>
      </p:grpSp>
      <p:sp>
        <p:nvSpPr>
          <p:cNvPr id="94" name="Straight Connector 93"/>
          <p:cNvSpPr/>
          <p:nvPr/>
        </p:nvSpPr>
        <p:spPr>
          <a:xfrm>
            <a:off x="416799" y="5791200"/>
            <a:ext cx="831221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23459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3062"/>
            <a:ext cx="9144000" cy="6134939"/>
          </a:xfrm>
          <a:prstGeom prst="rect">
            <a:avLst/>
          </a:prstGeom>
        </p:spPr>
      </p:pic>
      <p:sp>
        <p:nvSpPr>
          <p:cNvPr id="22" name="Text Box 2"/>
          <p:cNvSpPr txBox="1">
            <a:spLocks noChangeArrowheads="1"/>
          </p:cNvSpPr>
          <p:nvPr/>
        </p:nvSpPr>
        <p:spPr bwMode="auto">
          <a:xfrm>
            <a:off x="4547235" y="1941493"/>
            <a:ext cx="1447166" cy="325538"/>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400" b="1" dirty="0">
                <a:solidFill>
                  <a:schemeClr val="bg1"/>
                </a:solidFill>
                <a:effectLst/>
                <a:latin typeface="Calibri"/>
                <a:ea typeface="Calibri"/>
                <a:cs typeface="Times New Roman"/>
              </a:rPr>
              <a:t>   </a:t>
            </a:r>
            <a:r>
              <a:rPr lang="en-US" sz="1400" b="1" dirty="0" smtClean="0">
                <a:solidFill>
                  <a:schemeClr val="bg1"/>
                </a:solidFill>
                <a:effectLst/>
                <a:latin typeface="Calibri"/>
                <a:ea typeface="Calibri"/>
                <a:cs typeface="Times New Roman"/>
              </a:rPr>
              <a:t>8%</a:t>
            </a:r>
            <a:endParaRPr lang="en-US" sz="1400" dirty="0">
              <a:solidFill>
                <a:schemeClr val="bg1"/>
              </a:solidFill>
              <a:effectLst/>
              <a:latin typeface="Calibri"/>
              <a:ea typeface="Calibri"/>
              <a:cs typeface="Times New Roman"/>
            </a:endParaRPr>
          </a:p>
        </p:txBody>
      </p:sp>
      <p:sp>
        <p:nvSpPr>
          <p:cNvPr id="17" name="TextBox 16"/>
          <p:cNvSpPr txBox="1"/>
          <p:nvPr/>
        </p:nvSpPr>
        <p:spPr>
          <a:xfrm>
            <a:off x="1187965" y="0"/>
            <a:ext cx="6982424" cy="630942"/>
          </a:xfrm>
          <a:prstGeom prst="rect">
            <a:avLst/>
          </a:prstGeom>
          <a:noFill/>
        </p:spPr>
        <p:txBody>
          <a:bodyPr wrap="none" rtlCol="0">
            <a:spAutoFit/>
          </a:bodyPr>
          <a:lstStyle/>
          <a:p>
            <a:r>
              <a:rPr lang="en-US" sz="3500" dirty="0">
                <a:solidFill>
                  <a:schemeClr val="bg1"/>
                </a:solidFill>
              </a:rPr>
              <a:t>How </a:t>
            </a:r>
            <a:r>
              <a:rPr lang="en-US" sz="3500" dirty="0" smtClean="0">
                <a:solidFill>
                  <a:schemeClr val="bg1"/>
                </a:solidFill>
              </a:rPr>
              <a:t>Have Living Situations Changed</a:t>
            </a:r>
            <a:r>
              <a:rPr lang="en-US" sz="3500" dirty="0">
                <a:solidFill>
                  <a:schemeClr val="bg1"/>
                </a:solidFill>
              </a:rPr>
              <a:t>?</a:t>
            </a:r>
          </a:p>
        </p:txBody>
      </p:sp>
      <p:sp>
        <p:nvSpPr>
          <p:cNvPr id="21" name="Rectangle 20"/>
          <p:cNvSpPr/>
          <p:nvPr/>
        </p:nvSpPr>
        <p:spPr>
          <a:xfrm>
            <a:off x="3429000" y="6476996"/>
            <a:ext cx="219932" cy="276999"/>
          </a:xfrm>
          <a:prstGeom prst="rect">
            <a:avLst/>
          </a:prstGeom>
        </p:spPr>
        <p:txBody>
          <a:bodyPr wrap="none">
            <a:spAutoFit/>
          </a:bodyPr>
          <a:lstStyle/>
          <a:p>
            <a:r>
              <a:rPr lang="en-US" sz="1200" b="1" i="1" dirty="0" smtClean="0"/>
              <a:t> </a:t>
            </a:r>
            <a:endParaRPr lang="en-US" sz="1200" i="1" dirty="0"/>
          </a:p>
        </p:txBody>
      </p:sp>
      <p:sp>
        <p:nvSpPr>
          <p:cNvPr id="19" name="TextBox 18"/>
          <p:cNvSpPr txBox="1"/>
          <p:nvPr/>
        </p:nvSpPr>
        <p:spPr>
          <a:xfrm rot="16200000">
            <a:off x="-874374" y="1943285"/>
            <a:ext cx="2457883" cy="400110"/>
          </a:xfrm>
          <a:prstGeom prst="rect">
            <a:avLst/>
          </a:prstGeom>
          <a:noFill/>
        </p:spPr>
        <p:txBody>
          <a:bodyPr wrap="square" rtlCol="0">
            <a:spAutoFit/>
          </a:bodyPr>
          <a:lstStyle/>
          <a:p>
            <a:pPr algn="ctr"/>
            <a:r>
              <a:rPr lang="en-US" sz="2000" b="1" dirty="0"/>
              <a:t>Number of people</a:t>
            </a:r>
          </a:p>
        </p:txBody>
      </p:sp>
      <p:sp>
        <p:nvSpPr>
          <p:cNvPr id="25" name="TextBox 24"/>
          <p:cNvSpPr txBox="1"/>
          <p:nvPr/>
        </p:nvSpPr>
        <p:spPr>
          <a:xfrm>
            <a:off x="3807207" y="5638800"/>
            <a:ext cx="2184059" cy="446276"/>
          </a:xfrm>
          <a:prstGeom prst="rect">
            <a:avLst/>
          </a:prstGeom>
          <a:noFill/>
        </p:spPr>
        <p:txBody>
          <a:bodyPr wrap="none" rtlCol="0">
            <a:spAutoFit/>
          </a:bodyPr>
          <a:lstStyle/>
          <a:p>
            <a:r>
              <a:rPr lang="en-US" sz="2300" b="1" dirty="0"/>
              <a:t>Living </a:t>
            </a:r>
            <a:r>
              <a:rPr lang="en-US" sz="2300" b="1" dirty="0" smtClean="0"/>
              <a:t>Situations</a:t>
            </a:r>
            <a:endParaRPr lang="en-US" sz="2300" b="1" dirty="0"/>
          </a:p>
        </p:txBody>
      </p:sp>
      <p:sp>
        <p:nvSpPr>
          <p:cNvPr id="39" name="Right Arrow 38"/>
          <p:cNvSpPr/>
          <p:nvPr/>
        </p:nvSpPr>
        <p:spPr>
          <a:xfrm rot="16200000">
            <a:off x="8002962" y="1135435"/>
            <a:ext cx="827605" cy="844870"/>
          </a:xfrm>
          <a:prstGeom prst="rightArrow">
            <a:avLst/>
          </a:prstGeom>
          <a:solidFill>
            <a:schemeClr val="tx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0" tIns="0" rIns="0" bIns="0" numCol="1" spcCol="0" rtlCol="0" fromWordArt="0" anchor="ctr" anchorCtr="0" forceAA="0" compatLnSpc="1">
            <a:prstTxWarp prst="textNoShape">
              <a:avLst/>
            </a:prstTxWarp>
            <a:noAutofit/>
          </a:bodyPr>
          <a:lstStyle/>
          <a:p>
            <a:pPr algn="ctr"/>
            <a:r>
              <a:rPr lang="en-US" b="1" dirty="0" smtClean="0">
                <a:solidFill>
                  <a:schemeClr val="bg1"/>
                </a:solidFill>
                <a:effectLst>
                  <a:outerShdw blurRad="38100" dist="38100" dir="2700000" algn="tl">
                    <a:srgbClr val="000000">
                      <a:alpha val="43137"/>
                    </a:srgbClr>
                  </a:outerShdw>
                </a:effectLst>
              </a:rPr>
              <a:t>53%</a:t>
            </a:r>
          </a:p>
          <a:p>
            <a:endParaRPr lang="en-US" b="1" dirty="0">
              <a:solidFill>
                <a:schemeClr val="bg1"/>
              </a:solidFill>
              <a:effectLst>
                <a:outerShdw blurRad="38100" dist="38100" dir="2700000" algn="tl">
                  <a:srgbClr val="000000">
                    <a:alpha val="43137"/>
                  </a:srgbClr>
                </a:outerShdw>
              </a:effectLst>
            </a:endParaRPr>
          </a:p>
        </p:txBody>
      </p:sp>
      <p:sp>
        <p:nvSpPr>
          <p:cNvPr id="40" name="Right Arrow 39"/>
          <p:cNvSpPr/>
          <p:nvPr/>
        </p:nvSpPr>
        <p:spPr>
          <a:xfrm rot="16200000">
            <a:off x="1480538" y="1135434"/>
            <a:ext cx="827605" cy="844870"/>
          </a:xfrm>
          <a:prstGeom prst="rightArrow">
            <a:avLst/>
          </a:prstGeom>
          <a:solidFill>
            <a:schemeClr val="tx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0" tIns="0" rIns="0" bIns="0" numCol="1" spcCol="0" rtlCol="0" fromWordArt="0" anchor="ctr" anchorCtr="0" forceAA="0" compatLnSpc="1">
            <a:prstTxWarp prst="textNoShape">
              <a:avLst/>
            </a:prstTxWarp>
            <a:noAutofit/>
          </a:bodyPr>
          <a:lstStyle/>
          <a:p>
            <a:pPr algn="ctr"/>
            <a:r>
              <a:rPr lang="en-US" b="1" dirty="0" smtClean="0">
                <a:solidFill>
                  <a:schemeClr val="bg1"/>
                </a:solidFill>
                <a:effectLst>
                  <a:outerShdw blurRad="38100" dist="38100" dir="2700000" algn="tl">
                    <a:srgbClr val="000000">
                      <a:alpha val="43137"/>
                    </a:srgbClr>
                  </a:outerShdw>
                </a:effectLst>
              </a:rPr>
              <a:t>12%</a:t>
            </a:r>
          </a:p>
          <a:p>
            <a:endParaRPr lang="en-US" b="1" dirty="0">
              <a:solidFill>
                <a:schemeClr val="bg1"/>
              </a:solidFill>
              <a:effectLst>
                <a:outerShdw blurRad="38100" dist="38100" dir="2700000" algn="tl">
                  <a:srgbClr val="000000">
                    <a:alpha val="43137"/>
                  </a:srgbClr>
                </a:outerShdw>
              </a:effectLst>
            </a:endParaRPr>
          </a:p>
        </p:txBody>
      </p:sp>
      <p:sp>
        <p:nvSpPr>
          <p:cNvPr id="41" name="Right Arrow 40"/>
          <p:cNvSpPr/>
          <p:nvPr/>
        </p:nvSpPr>
        <p:spPr>
          <a:xfrm rot="16200000">
            <a:off x="4776615" y="1135435"/>
            <a:ext cx="827605" cy="844870"/>
          </a:xfrm>
          <a:prstGeom prst="rightArrow">
            <a:avLst/>
          </a:prstGeom>
          <a:solidFill>
            <a:schemeClr val="tx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none" lIns="0" tIns="0" rIns="0" bIns="0" numCol="1" spcCol="0" rtlCol="0" fromWordArt="0" anchor="ctr" anchorCtr="0" forceAA="0" compatLnSpc="1">
            <a:prstTxWarp prst="textNoShape">
              <a:avLst/>
            </a:prstTxWarp>
            <a:noAutofit/>
          </a:bodyPr>
          <a:lstStyle/>
          <a:p>
            <a:pPr algn="ctr"/>
            <a:r>
              <a:rPr lang="en-US" b="1" dirty="0" smtClean="0">
                <a:solidFill>
                  <a:schemeClr val="bg1"/>
                </a:solidFill>
                <a:effectLst>
                  <a:outerShdw blurRad="38100" dist="38100" dir="2700000" algn="tl">
                    <a:srgbClr val="000000">
                      <a:alpha val="43137"/>
                    </a:srgbClr>
                  </a:outerShdw>
                </a:effectLst>
              </a:rPr>
              <a:t>146%</a:t>
            </a:r>
          </a:p>
          <a:p>
            <a:endParaRPr lang="en-US" b="1" dirty="0">
              <a:solidFill>
                <a:schemeClr val="bg1"/>
              </a:solidFill>
              <a:effectLst>
                <a:outerShdw blurRad="38100" dist="38100" dir="2700000" algn="tl">
                  <a:srgbClr val="000000">
                    <a:alpha val="43137"/>
                  </a:srgbClr>
                </a:outerShdw>
              </a:effectLst>
            </a:endParaRPr>
          </a:p>
        </p:txBody>
      </p:sp>
      <p:sp>
        <p:nvSpPr>
          <p:cNvPr id="42" name="Right Arrow 41"/>
          <p:cNvSpPr/>
          <p:nvPr/>
        </p:nvSpPr>
        <p:spPr>
          <a:xfrm rot="5400000">
            <a:off x="2592762" y="1135435"/>
            <a:ext cx="827605" cy="844870"/>
          </a:xfrm>
          <a:prstGeom prst="rightArrow">
            <a:avLst/>
          </a:prstGeom>
          <a:solidFill>
            <a:schemeClr val="tx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0" tIns="0" rIns="0" bIns="0" numCol="1" spcCol="0" rtlCol="0" fromWordArt="0" anchor="ctr" anchorCtr="0" forceAA="0" compatLnSpc="1">
            <a:prstTxWarp prst="textNoShape">
              <a:avLst/>
            </a:prstTxWarp>
            <a:noAutofit/>
          </a:bodyPr>
          <a:lstStyle/>
          <a:p>
            <a:pPr algn="ctr"/>
            <a:r>
              <a:rPr lang="en-US" b="1" dirty="0" smtClean="0">
                <a:solidFill>
                  <a:schemeClr val="bg1"/>
                </a:solidFill>
                <a:effectLst>
                  <a:outerShdw blurRad="38100" dist="38100" dir="2700000" algn="tl">
                    <a:srgbClr val="000000">
                      <a:alpha val="43137"/>
                    </a:srgbClr>
                  </a:outerShdw>
                </a:effectLst>
              </a:rPr>
              <a:t>-5%</a:t>
            </a:r>
            <a:endParaRPr lang="en-US" b="1" dirty="0">
              <a:solidFill>
                <a:schemeClr val="bg1"/>
              </a:solidFill>
              <a:effectLst>
                <a:outerShdw blurRad="38100" dist="38100" dir="2700000" algn="tl">
                  <a:srgbClr val="000000">
                    <a:alpha val="43137"/>
                  </a:srgbClr>
                </a:outerShdw>
              </a:effectLst>
            </a:endParaRPr>
          </a:p>
        </p:txBody>
      </p:sp>
      <p:sp>
        <p:nvSpPr>
          <p:cNvPr id="43" name="Right Arrow 42"/>
          <p:cNvSpPr/>
          <p:nvPr/>
        </p:nvSpPr>
        <p:spPr>
          <a:xfrm rot="16200000">
            <a:off x="3644427" y="1135435"/>
            <a:ext cx="827605" cy="844870"/>
          </a:xfrm>
          <a:prstGeom prst="rightArrow">
            <a:avLst/>
          </a:prstGeom>
          <a:solidFill>
            <a:schemeClr val="tx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0" tIns="0" rIns="0" bIns="0" numCol="1" spcCol="0" rtlCol="0" fromWordArt="0" anchor="ctr" anchorCtr="0" forceAA="0" compatLnSpc="1">
            <a:prstTxWarp prst="textNoShape">
              <a:avLst/>
            </a:prstTxWarp>
            <a:noAutofit/>
          </a:bodyPr>
          <a:lstStyle/>
          <a:p>
            <a:pPr algn="ctr"/>
            <a:r>
              <a:rPr lang="en-US" b="1" dirty="0" smtClean="0">
                <a:solidFill>
                  <a:schemeClr val="bg1"/>
                </a:solidFill>
                <a:effectLst>
                  <a:outerShdw blurRad="38100" dist="38100" dir="2700000" algn="tl">
                    <a:srgbClr val="000000">
                      <a:alpha val="43137"/>
                    </a:srgbClr>
                  </a:outerShdw>
                </a:effectLst>
              </a:rPr>
              <a:t>15%</a:t>
            </a:r>
          </a:p>
          <a:p>
            <a:endParaRPr lang="en-US" b="1" dirty="0">
              <a:solidFill>
                <a:schemeClr val="bg1"/>
              </a:solidFill>
              <a:effectLst>
                <a:outerShdw blurRad="38100" dist="38100" dir="2700000" algn="tl">
                  <a:srgbClr val="000000">
                    <a:alpha val="43137"/>
                  </a:srgbClr>
                </a:outerShdw>
              </a:effectLst>
            </a:endParaRPr>
          </a:p>
        </p:txBody>
      </p:sp>
      <p:sp>
        <p:nvSpPr>
          <p:cNvPr id="44" name="Right Arrow 43"/>
          <p:cNvSpPr/>
          <p:nvPr/>
        </p:nvSpPr>
        <p:spPr>
          <a:xfrm rot="16200000">
            <a:off x="5790074" y="2536044"/>
            <a:ext cx="827605" cy="844870"/>
          </a:xfrm>
          <a:prstGeom prst="rightArrow">
            <a:avLst/>
          </a:prstGeom>
          <a:solidFill>
            <a:schemeClr val="tx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0" tIns="0" rIns="0" bIns="0" numCol="1" spcCol="0" rtlCol="0" fromWordArt="0" anchor="ctr" anchorCtr="0" forceAA="0" compatLnSpc="1">
            <a:prstTxWarp prst="textNoShape">
              <a:avLst/>
            </a:prstTxWarp>
            <a:noAutofit/>
          </a:bodyPr>
          <a:lstStyle/>
          <a:p>
            <a:pPr algn="ctr"/>
            <a:r>
              <a:rPr lang="en-US" b="1" dirty="0" smtClean="0">
                <a:solidFill>
                  <a:schemeClr val="bg1"/>
                </a:solidFill>
                <a:effectLst>
                  <a:outerShdw blurRad="38100" dist="38100" dir="2700000" algn="tl">
                    <a:srgbClr val="000000">
                      <a:alpha val="43137"/>
                    </a:srgbClr>
                  </a:outerShdw>
                </a:effectLst>
              </a:rPr>
              <a:t>10%</a:t>
            </a:r>
          </a:p>
          <a:p>
            <a:endParaRPr lang="en-US" b="1" dirty="0">
              <a:solidFill>
                <a:schemeClr val="bg1"/>
              </a:solidFill>
              <a:effectLst>
                <a:outerShdw blurRad="38100" dist="38100" dir="2700000" algn="tl">
                  <a:srgbClr val="000000">
                    <a:alpha val="43137"/>
                  </a:srgbClr>
                </a:outerShdw>
              </a:effectLst>
            </a:endParaRPr>
          </a:p>
        </p:txBody>
      </p:sp>
      <p:sp>
        <p:nvSpPr>
          <p:cNvPr id="45" name="Right Arrow 44"/>
          <p:cNvSpPr/>
          <p:nvPr/>
        </p:nvSpPr>
        <p:spPr>
          <a:xfrm rot="16200000">
            <a:off x="6953620" y="1135435"/>
            <a:ext cx="827605" cy="844870"/>
          </a:xfrm>
          <a:prstGeom prst="rightArrow">
            <a:avLst/>
          </a:prstGeom>
          <a:solidFill>
            <a:schemeClr val="tx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0" tIns="0" rIns="0" bIns="0" numCol="1" spcCol="0" rtlCol="0" fromWordArt="0" anchor="ctr" anchorCtr="0" forceAA="0" compatLnSpc="1">
            <a:prstTxWarp prst="textNoShape">
              <a:avLst/>
            </a:prstTxWarp>
            <a:noAutofit/>
          </a:bodyPr>
          <a:lstStyle/>
          <a:p>
            <a:pPr algn="ctr"/>
            <a:r>
              <a:rPr lang="en-US" b="1" dirty="0" smtClean="0">
                <a:solidFill>
                  <a:schemeClr val="bg1"/>
                </a:solidFill>
                <a:effectLst>
                  <a:outerShdw blurRad="38100" dist="38100" dir="2700000" algn="tl">
                    <a:srgbClr val="000000">
                      <a:alpha val="43137"/>
                    </a:srgbClr>
                  </a:outerShdw>
                </a:effectLst>
              </a:rPr>
              <a:t>97%</a:t>
            </a:r>
          </a:p>
          <a:p>
            <a:endParaRPr lang="en-US" b="1" dirty="0">
              <a:solidFill>
                <a:schemeClr val="bg1"/>
              </a:solidFill>
              <a:effectLst>
                <a:outerShdw blurRad="38100" dist="38100" dir="2700000" algn="tl">
                  <a:srgbClr val="000000">
                    <a:alpha val="43137"/>
                  </a:srgbClr>
                </a:outerShdw>
              </a:effectLst>
            </a:endParaRPr>
          </a:p>
        </p:txBody>
      </p:sp>
      <p:sp>
        <p:nvSpPr>
          <p:cNvPr id="16" name="Right Arrow 15"/>
          <p:cNvSpPr/>
          <p:nvPr/>
        </p:nvSpPr>
        <p:spPr>
          <a:xfrm rot="16200000">
            <a:off x="7702970" y="5493264"/>
            <a:ext cx="674876" cy="688955"/>
          </a:xfrm>
          <a:prstGeom prst="rightArrow">
            <a:avLst/>
          </a:prstGeom>
          <a:solidFill>
            <a:schemeClr val="tx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 name="TextBox 1"/>
          <p:cNvSpPr txBox="1"/>
          <p:nvPr/>
        </p:nvSpPr>
        <p:spPr>
          <a:xfrm>
            <a:off x="7037192" y="6168123"/>
            <a:ext cx="2106807" cy="528350"/>
          </a:xfrm>
          <a:prstGeom prst="rect">
            <a:avLst/>
          </a:prstGeom>
          <a:noFill/>
        </p:spPr>
        <p:txBody>
          <a:bodyPr wrap="square" rtlCol="0">
            <a:spAutoFit/>
          </a:bodyPr>
          <a:lstStyle/>
          <a:p>
            <a:pPr algn="ctr">
              <a:lnSpc>
                <a:spcPts val="1700"/>
              </a:lnSpc>
            </a:pPr>
            <a:r>
              <a:rPr lang="en-US" sz="1600" dirty="0" smtClean="0"/>
              <a:t>Arrows indicate change from Baseline</a:t>
            </a:r>
            <a:endParaRPr lang="en-US" sz="1600" dirty="0"/>
          </a:p>
        </p:txBody>
      </p:sp>
    </p:spTree>
    <p:extLst>
      <p:ext uri="{BB962C8B-B14F-4D97-AF65-F5344CB8AC3E}">
        <p14:creationId xmlns:p14="http://schemas.microsoft.com/office/powerpoint/2010/main" val="314158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500"/>
              </a:lnSpc>
            </a:pPr>
            <a:r>
              <a:rPr lang="en-US" sz="3400" dirty="0"/>
              <a:t>Sequential Intercept Model</a:t>
            </a:r>
          </a:p>
        </p:txBody>
      </p:sp>
      <p:sp>
        <p:nvSpPr>
          <p:cNvPr id="3" name="Content Placeholder 2"/>
          <p:cNvSpPr>
            <a:spLocks noGrp="1"/>
          </p:cNvSpPr>
          <p:nvPr>
            <p:ph idx="1"/>
          </p:nvPr>
        </p:nvSpPr>
        <p:spPr>
          <a:xfrm>
            <a:off x="31531" y="990600"/>
            <a:ext cx="4388069" cy="4800600"/>
          </a:xfrm>
        </p:spPr>
        <p:txBody>
          <a:bodyPr>
            <a:normAutofit fontScale="92500" lnSpcReduction="10000"/>
          </a:bodyPr>
          <a:lstStyle/>
          <a:p>
            <a:pPr marL="0" indent="0">
              <a:buNone/>
            </a:pPr>
            <a:r>
              <a:rPr lang="en-US" dirty="0" smtClean="0"/>
              <a:t>Illustrates </a:t>
            </a:r>
            <a:r>
              <a:rPr lang="en-US" dirty="0"/>
              <a:t>key points to “intercept” individuals to </a:t>
            </a:r>
            <a:r>
              <a:rPr lang="en-US" dirty="0" smtClean="0"/>
              <a:t>ensure:</a:t>
            </a:r>
          </a:p>
          <a:p>
            <a:pPr marL="346075" lvl="1" indent="-234950">
              <a:buFont typeface="Arial" panose="020B0604020202020204" pitchFamily="34" charset="0"/>
              <a:buChar char="•"/>
            </a:pPr>
            <a:r>
              <a:rPr lang="en-US" sz="2700" dirty="0" smtClean="0"/>
              <a:t>early </a:t>
            </a:r>
            <a:r>
              <a:rPr lang="en-US" sz="2700" dirty="0"/>
              <a:t>identification </a:t>
            </a:r>
            <a:endParaRPr lang="en-US" sz="2700" dirty="0" smtClean="0"/>
          </a:p>
          <a:p>
            <a:pPr marL="346075" lvl="1" indent="-234950">
              <a:buFont typeface="Arial" panose="020B0604020202020204" pitchFamily="34" charset="0"/>
              <a:buChar char="•"/>
            </a:pPr>
            <a:r>
              <a:rPr lang="en-US" sz="2700" dirty="0"/>
              <a:t>p</a:t>
            </a:r>
            <a:r>
              <a:rPr lang="en-US" sz="2700" dirty="0" smtClean="0"/>
              <a:t>rompt </a:t>
            </a:r>
            <a:r>
              <a:rPr lang="en-US" sz="2700" dirty="0"/>
              <a:t>access to </a:t>
            </a:r>
            <a:r>
              <a:rPr lang="en-US" sz="2700" dirty="0" smtClean="0"/>
              <a:t>treatment</a:t>
            </a:r>
          </a:p>
          <a:p>
            <a:pPr marL="346075" lvl="1" indent="-234950">
              <a:buFont typeface="Arial" panose="020B0604020202020204" pitchFamily="34" charset="0"/>
              <a:buChar char="•"/>
            </a:pPr>
            <a:r>
              <a:rPr lang="en-US" sz="2700" dirty="0"/>
              <a:t>o</a:t>
            </a:r>
            <a:r>
              <a:rPr lang="en-US" sz="2700" dirty="0" smtClean="0"/>
              <a:t>pportunities </a:t>
            </a:r>
            <a:r>
              <a:rPr lang="en-US" sz="2700" dirty="0"/>
              <a:t>for </a:t>
            </a:r>
            <a:r>
              <a:rPr lang="en-US" sz="2700" dirty="0" smtClean="0"/>
              <a:t>jail diversion</a:t>
            </a:r>
          </a:p>
          <a:p>
            <a:pPr marL="346075" lvl="1" indent="-234950">
              <a:buFont typeface="Arial" panose="020B0604020202020204" pitchFamily="34" charset="0"/>
              <a:buChar char="•"/>
            </a:pPr>
            <a:r>
              <a:rPr lang="en-US" sz="2700" dirty="0"/>
              <a:t>t</a:t>
            </a:r>
            <a:r>
              <a:rPr lang="en-US" sz="2700" dirty="0" smtClean="0"/>
              <a:t>imely </a:t>
            </a:r>
            <a:r>
              <a:rPr lang="en-US" sz="2700" dirty="0"/>
              <a:t>movement through criminal justice </a:t>
            </a:r>
            <a:r>
              <a:rPr lang="en-US" sz="2700" dirty="0" smtClean="0"/>
              <a:t>system while receiving treatment services</a:t>
            </a:r>
          </a:p>
          <a:p>
            <a:pPr marL="346075" lvl="1" indent="-234950">
              <a:buFont typeface="Arial" panose="020B0604020202020204" pitchFamily="34" charset="0"/>
              <a:buChar char="•"/>
            </a:pPr>
            <a:r>
              <a:rPr lang="en-US" sz="2700" dirty="0"/>
              <a:t>l</a:t>
            </a:r>
            <a:r>
              <a:rPr lang="en-US" sz="2700" dirty="0" smtClean="0"/>
              <a:t>inkage </a:t>
            </a:r>
            <a:r>
              <a:rPr lang="en-US" sz="2700" dirty="0"/>
              <a:t>to community resources</a:t>
            </a:r>
          </a:p>
          <a:p>
            <a:endParaRPr lang="en-US" dirty="0" smtClean="0"/>
          </a:p>
          <a:p>
            <a:pPr marL="0" indent="0">
              <a:buNone/>
            </a:pPr>
            <a:endParaRPr lang="en-US" dirty="0" smtClean="0"/>
          </a:p>
          <a:p>
            <a:endParaRPr lang="en-US" dirty="0" smtClean="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79938"/>
            <a:ext cx="4787462" cy="478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294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500"/>
              </a:lnSpc>
            </a:pPr>
            <a:r>
              <a:rPr lang="en-US" sz="3400" dirty="0" smtClean="0"/>
              <a:t>Sequential Intercept Results in Virginia</a:t>
            </a:r>
            <a:endParaRPr lang="en-US" sz="3400" dirty="0"/>
          </a:p>
        </p:txBody>
      </p:sp>
      <p:sp>
        <p:nvSpPr>
          <p:cNvPr id="3" name="Content Placeholder 2"/>
          <p:cNvSpPr>
            <a:spLocks noGrp="1"/>
          </p:cNvSpPr>
          <p:nvPr>
            <p:ph idx="1"/>
          </p:nvPr>
        </p:nvSpPr>
        <p:spPr>
          <a:xfrm>
            <a:off x="3641834" y="927536"/>
            <a:ext cx="5439102" cy="5334000"/>
          </a:xfrm>
          <a:solidFill>
            <a:schemeClr val="accent4">
              <a:lumMod val="40000"/>
              <a:lumOff val="60000"/>
            </a:schemeClr>
          </a:solidFill>
        </p:spPr>
        <p:txBody>
          <a:bodyPr>
            <a:noAutofit/>
          </a:bodyPr>
          <a:lstStyle/>
          <a:p>
            <a:pPr marL="236538" lvl="1" indent="-236538">
              <a:buFont typeface="Arial" panose="020B0604020202020204" pitchFamily="34" charset="0"/>
              <a:buChar char="•"/>
            </a:pPr>
            <a:r>
              <a:rPr lang="en-US" sz="2100" dirty="0" smtClean="0"/>
              <a:t>Develop/expand CIT training for dispatch, law enforcement officers or other first responders</a:t>
            </a:r>
          </a:p>
          <a:p>
            <a:pPr marL="236538" lvl="1" indent="-236538">
              <a:buFont typeface="Arial" panose="020B0604020202020204" pitchFamily="34" charset="0"/>
              <a:buChar char="•"/>
            </a:pPr>
            <a:r>
              <a:rPr lang="en-US" sz="2100" dirty="0" smtClean="0"/>
              <a:t>Improve communication between CSB and law enforcement</a:t>
            </a:r>
          </a:p>
          <a:p>
            <a:pPr marL="236538" lvl="1" indent="-236538">
              <a:buFont typeface="Arial" panose="020B0604020202020204" pitchFamily="34" charset="0"/>
              <a:buChar char="•"/>
            </a:pPr>
            <a:r>
              <a:rPr lang="en-US" sz="2100" dirty="0" smtClean="0"/>
              <a:t>Improve or increase access to or availability of behavioral health services and/or resources</a:t>
            </a:r>
          </a:p>
          <a:p>
            <a:pPr marL="236538" lvl="1" indent="-236538">
              <a:buFont typeface="Arial" panose="020B0604020202020204" pitchFamily="34" charset="0"/>
              <a:buChar char="•"/>
            </a:pPr>
            <a:r>
              <a:rPr lang="en-US" sz="2100" dirty="0" smtClean="0"/>
              <a:t>Establish secure drop off/CIT Assessment Sites</a:t>
            </a:r>
          </a:p>
          <a:p>
            <a:pPr marL="236538" lvl="1" indent="-236538">
              <a:buFont typeface="Arial" panose="020B0604020202020204" pitchFamily="34" charset="0"/>
              <a:buChar char="•"/>
            </a:pPr>
            <a:r>
              <a:rPr lang="en-US" sz="2100" dirty="0" smtClean="0"/>
              <a:t>Decrease law enforcement time and improve law enforcement ECO process</a:t>
            </a:r>
          </a:p>
          <a:p>
            <a:pPr marL="236538" lvl="1" indent="-236538">
              <a:buFont typeface="Arial" panose="020B0604020202020204" pitchFamily="34" charset="0"/>
              <a:buChar char="•"/>
            </a:pPr>
            <a:r>
              <a:rPr lang="en-US" sz="2100" dirty="0" smtClean="0"/>
              <a:t>Improve CSB crisis response</a:t>
            </a:r>
          </a:p>
          <a:p>
            <a:pPr marL="236538" lvl="1" indent="-236538">
              <a:buFont typeface="Arial" panose="020B0604020202020204" pitchFamily="34" charset="0"/>
              <a:buChar char="•"/>
            </a:pPr>
            <a:r>
              <a:rPr lang="en-US" sz="2100" dirty="0" smtClean="0"/>
              <a:t>Decrease wait time at CSB for crisis services</a:t>
            </a:r>
          </a:p>
          <a:p>
            <a:pPr marL="236538" lvl="1" indent="-236538">
              <a:buFont typeface="Arial" panose="020B0604020202020204" pitchFamily="34" charset="0"/>
              <a:buChar char="•"/>
            </a:pPr>
            <a:r>
              <a:rPr lang="en-US" sz="2100" dirty="0" smtClean="0"/>
              <a:t>Expand capacity at existing drop off/CIT Assessment Sites</a:t>
            </a:r>
          </a:p>
          <a:p>
            <a:pPr marL="236538" lvl="1" indent="-236538">
              <a:buFont typeface="Arial" panose="020B0604020202020204" pitchFamily="34" charset="0"/>
              <a:buChar char="•"/>
            </a:pPr>
            <a:r>
              <a:rPr lang="en-US" sz="2100" dirty="0" smtClean="0"/>
              <a:t>Reduce need for psych beds/number of TDOs</a:t>
            </a:r>
          </a:p>
          <a:p>
            <a:endParaRPr lang="en-US" dirty="0" smtClean="0"/>
          </a:p>
          <a:p>
            <a:endParaRPr lang="en-US" dirty="0" smtClean="0"/>
          </a:p>
          <a:p>
            <a:endParaRPr lang="en-US" dirty="0"/>
          </a:p>
        </p:txBody>
      </p:sp>
      <p:sp>
        <p:nvSpPr>
          <p:cNvPr id="7" name="Down Arrow 6"/>
          <p:cNvSpPr/>
          <p:nvPr/>
        </p:nvSpPr>
        <p:spPr>
          <a:xfrm>
            <a:off x="1407359" y="4633310"/>
            <a:ext cx="635000" cy="40640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3048000" y="4673600"/>
            <a:ext cx="3048000" cy="762000"/>
            <a:chOff x="1524000" y="3276599"/>
            <a:chExt cx="3048000" cy="762000"/>
          </a:xfrm>
        </p:grpSpPr>
        <p:sp>
          <p:nvSpPr>
            <p:cNvPr id="19" name="Rectangle 18"/>
            <p:cNvSpPr/>
            <p:nvPr/>
          </p:nvSpPr>
          <p:spPr>
            <a:xfrm>
              <a:off x="1524000" y="3276599"/>
              <a:ext cx="3048000" cy="762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1524000" y="3276599"/>
              <a:ext cx="3048000" cy="762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kern="1200" dirty="0"/>
            </a:p>
          </p:txBody>
        </p:sp>
      </p:grpSp>
      <p:sp>
        <p:nvSpPr>
          <p:cNvPr id="6" name="Oval 5"/>
          <p:cNvSpPr/>
          <p:nvPr/>
        </p:nvSpPr>
        <p:spPr>
          <a:xfrm>
            <a:off x="155902" y="1816100"/>
            <a:ext cx="3276600" cy="1137920"/>
          </a:xfrm>
          <a:prstGeom prst="ellipse">
            <a:avLst/>
          </a:prstGeom>
          <a:solidFill>
            <a:schemeClr val="accent4"/>
          </a:solidFill>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2" name="Shape 11"/>
          <p:cNvSpPr/>
          <p:nvPr/>
        </p:nvSpPr>
        <p:spPr>
          <a:xfrm>
            <a:off x="28902" y="1676400"/>
            <a:ext cx="3556000" cy="284480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375024" y="1203168"/>
            <a:ext cx="2727350" cy="397032"/>
          </a:xfrm>
          <a:prstGeom prst="rect">
            <a:avLst/>
          </a:prstGeom>
        </p:spPr>
        <p:txBody>
          <a:bodyPr wrap="none">
            <a:spAutoFit/>
          </a:bodyPr>
          <a:lstStyle/>
          <a:p>
            <a:pPr lvl="0" algn="ctr" defTabSz="488950">
              <a:lnSpc>
                <a:spcPct val="90000"/>
              </a:lnSpc>
              <a:spcBef>
                <a:spcPct val="0"/>
              </a:spcBef>
              <a:spcAft>
                <a:spcPct val="35000"/>
              </a:spcAft>
            </a:pPr>
            <a:r>
              <a:rPr lang="en-US" sz="2200" b="1" dirty="0"/>
              <a:t>Gaps in Intercept One</a:t>
            </a:r>
          </a:p>
        </p:txBody>
      </p:sp>
      <p:sp>
        <p:nvSpPr>
          <p:cNvPr id="24" name="Rectangle 23"/>
          <p:cNvSpPr/>
          <p:nvPr/>
        </p:nvSpPr>
        <p:spPr>
          <a:xfrm>
            <a:off x="582622" y="5077106"/>
            <a:ext cx="2265679" cy="942694"/>
          </a:xfrm>
          <a:prstGeom prst="rect">
            <a:avLst/>
          </a:prstGeom>
        </p:spPr>
        <p:txBody>
          <a:bodyPr wrap="square">
            <a:spAutoFit/>
          </a:bodyPr>
          <a:lstStyle/>
          <a:p>
            <a:pPr algn="ctr">
              <a:lnSpc>
                <a:spcPts val="2200"/>
              </a:lnSpc>
            </a:pPr>
            <a:r>
              <a:rPr lang="en-US" sz="2200" b="1" dirty="0"/>
              <a:t>Commonwealth </a:t>
            </a:r>
            <a:r>
              <a:rPr lang="en-US" sz="2200" b="1" dirty="0" smtClean="0"/>
              <a:t>efforts to Address the Gaps</a:t>
            </a:r>
            <a:endParaRPr lang="en-US" sz="2200" b="1" dirty="0"/>
          </a:p>
        </p:txBody>
      </p:sp>
      <p:sp>
        <p:nvSpPr>
          <p:cNvPr id="25" name="TextBox 24"/>
          <p:cNvSpPr txBox="1"/>
          <p:nvPr/>
        </p:nvSpPr>
        <p:spPr>
          <a:xfrm>
            <a:off x="469991" y="2061894"/>
            <a:ext cx="2490939" cy="707886"/>
          </a:xfrm>
          <a:prstGeom prst="rect">
            <a:avLst/>
          </a:prstGeom>
          <a:noFill/>
        </p:spPr>
        <p:txBody>
          <a:bodyPr wrap="none" rtlCol="0">
            <a:spAutoFit/>
          </a:bodyPr>
          <a:lstStyle/>
          <a:p>
            <a:pPr algn="ctr"/>
            <a:r>
              <a:rPr lang="en-US" sz="2000" b="1" dirty="0" smtClean="0">
                <a:solidFill>
                  <a:schemeClr val="bg1"/>
                </a:solidFill>
                <a:effectLst>
                  <a:outerShdw blurRad="38100" dist="38100" dir="2700000" algn="tl">
                    <a:srgbClr val="000000">
                      <a:alpha val="43137"/>
                    </a:srgbClr>
                  </a:outerShdw>
                </a:effectLst>
              </a:rPr>
              <a:t>Law Enforcement and</a:t>
            </a:r>
            <a:br>
              <a:rPr lang="en-US" sz="2000" b="1" dirty="0" smtClean="0">
                <a:solidFill>
                  <a:schemeClr val="bg1"/>
                </a:solidFill>
                <a:effectLst>
                  <a:outerShdw blurRad="38100" dist="38100" dir="2700000" algn="tl">
                    <a:srgbClr val="000000">
                      <a:alpha val="43137"/>
                    </a:srgbClr>
                  </a:outerShdw>
                </a:effectLst>
              </a:rPr>
            </a:br>
            <a:r>
              <a:rPr lang="en-US" sz="2000" b="1" dirty="0" smtClean="0">
                <a:solidFill>
                  <a:schemeClr val="bg1"/>
                </a:solidFill>
                <a:effectLst>
                  <a:outerShdw blurRad="38100" dist="38100" dir="2700000" algn="tl">
                    <a:srgbClr val="000000">
                      <a:alpha val="43137"/>
                    </a:srgbClr>
                  </a:outerShdw>
                </a:effectLst>
              </a:rPr>
              <a:t>Emergency Services</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2260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500"/>
              </a:lnSpc>
            </a:pPr>
            <a:r>
              <a:rPr lang="en-US" sz="3400" dirty="0" smtClean="0"/>
              <a:t>Sequential Intercept Results in Virginia</a:t>
            </a:r>
            <a:endParaRPr lang="en-US" sz="3400" dirty="0"/>
          </a:p>
        </p:txBody>
      </p:sp>
      <p:sp>
        <p:nvSpPr>
          <p:cNvPr id="3" name="Content Placeholder 2"/>
          <p:cNvSpPr>
            <a:spLocks noGrp="1"/>
          </p:cNvSpPr>
          <p:nvPr>
            <p:ph idx="1"/>
          </p:nvPr>
        </p:nvSpPr>
        <p:spPr>
          <a:xfrm>
            <a:off x="3704898" y="927536"/>
            <a:ext cx="5334000" cy="5334000"/>
          </a:xfrm>
          <a:solidFill>
            <a:schemeClr val="accent6">
              <a:lumMod val="40000"/>
              <a:lumOff val="60000"/>
            </a:schemeClr>
          </a:solidFill>
        </p:spPr>
        <p:txBody>
          <a:bodyPr>
            <a:noAutofit/>
          </a:bodyPr>
          <a:lstStyle/>
          <a:p>
            <a:pPr marL="342900" lvl="1" indent="-342900">
              <a:buFont typeface="Arial" panose="020B0604020202020204" pitchFamily="34" charset="0"/>
              <a:buChar char="•"/>
            </a:pPr>
            <a:r>
              <a:rPr lang="en-US" sz="2300" dirty="0"/>
              <a:t>Improve communication between CSB, jails, courts and family members</a:t>
            </a:r>
          </a:p>
          <a:p>
            <a:pPr marL="342900" lvl="1" indent="-342900">
              <a:buFont typeface="Arial" panose="020B0604020202020204" pitchFamily="34" charset="0"/>
              <a:buChar char="•"/>
            </a:pPr>
            <a:r>
              <a:rPr lang="en-US" sz="2300" dirty="0"/>
              <a:t>Develop screening process for identifying persons with behavioral health disorders</a:t>
            </a:r>
          </a:p>
          <a:p>
            <a:pPr marL="342900" lvl="1" indent="-342900">
              <a:buFont typeface="Arial" panose="020B0604020202020204" pitchFamily="34" charset="0"/>
              <a:buChar char="•"/>
            </a:pPr>
            <a:r>
              <a:rPr lang="en-US" sz="2300" dirty="0"/>
              <a:t>Provide behavioral health training for magistrates and jail staff</a:t>
            </a:r>
          </a:p>
          <a:p>
            <a:pPr marL="342900" lvl="1" indent="-342900">
              <a:buFont typeface="Arial" panose="020B0604020202020204" pitchFamily="34" charset="0"/>
              <a:buChar char="•"/>
            </a:pPr>
            <a:r>
              <a:rPr lang="en-US" sz="2300" dirty="0"/>
              <a:t>Provide behavioral health training to pretrial services</a:t>
            </a:r>
          </a:p>
          <a:p>
            <a:pPr marL="342900" lvl="1" indent="-342900">
              <a:buFont typeface="Arial" panose="020B0604020202020204" pitchFamily="34" charset="0"/>
              <a:buChar char="•"/>
            </a:pPr>
            <a:r>
              <a:rPr lang="en-US" sz="2300" dirty="0"/>
              <a:t>Increase access to behavioral health services for pretrial agencies</a:t>
            </a:r>
          </a:p>
          <a:p>
            <a:pPr marL="342900" lvl="1" indent="-342900">
              <a:buFont typeface="Arial" panose="020B0604020202020204" pitchFamily="34" charset="0"/>
              <a:buChar char="•"/>
            </a:pPr>
            <a:r>
              <a:rPr lang="en-US" sz="2300" dirty="0"/>
              <a:t>Jail Diversion Programs in approximately 15 localities across the state through Community Services Boards (CSB</a:t>
            </a:r>
            <a:r>
              <a:rPr lang="en-US" sz="2300" dirty="0" smtClean="0"/>
              <a:t>)</a:t>
            </a:r>
          </a:p>
          <a:p>
            <a:endParaRPr lang="en-US" dirty="0" smtClean="0"/>
          </a:p>
          <a:p>
            <a:endParaRPr lang="en-US" dirty="0"/>
          </a:p>
        </p:txBody>
      </p:sp>
      <p:sp>
        <p:nvSpPr>
          <p:cNvPr id="7" name="Down Arrow 6"/>
          <p:cNvSpPr/>
          <p:nvPr/>
        </p:nvSpPr>
        <p:spPr>
          <a:xfrm>
            <a:off x="1454657" y="4633310"/>
            <a:ext cx="635000" cy="40640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3048000" y="4673600"/>
            <a:ext cx="3048000" cy="762000"/>
            <a:chOff x="1524000" y="3276599"/>
            <a:chExt cx="3048000" cy="762000"/>
          </a:xfrm>
        </p:grpSpPr>
        <p:sp>
          <p:nvSpPr>
            <p:cNvPr id="19" name="Rectangle 18"/>
            <p:cNvSpPr/>
            <p:nvPr/>
          </p:nvSpPr>
          <p:spPr>
            <a:xfrm>
              <a:off x="1524000" y="3276599"/>
              <a:ext cx="3048000" cy="762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1524000" y="3276599"/>
              <a:ext cx="3048000" cy="762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kern="1200" dirty="0"/>
            </a:p>
          </p:txBody>
        </p:sp>
      </p:grpSp>
      <p:sp>
        <p:nvSpPr>
          <p:cNvPr id="6" name="Oval 5"/>
          <p:cNvSpPr/>
          <p:nvPr/>
        </p:nvSpPr>
        <p:spPr>
          <a:xfrm>
            <a:off x="203200" y="1816100"/>
            <a:ext cx="3276600" cy="1137920"/>
          </a:xfrm>
          <a:prstGeom prst="ellipse">
            <a:avLst/>
          </a:prstGeom>
          <a:solidFill>
            <a:schemeClr val="accent6"/>
          </a:solidFill>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2" name="Shape 11"/>
          <p:cNvSpPr/>
          <p:nvPr/>
        </p:nvSpPr>
        <p:spPr>
          <a:xfrm>
            <a:off x="76200" y="1676400"/>
            <a:ext cx="3556000" cy="284480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418829" y="1203168"/>
            <a:ext cx="2734338" cy="397032"/>
          </a:xfrm>
          <a:prstGeom prst="rect">
            <a:avLst/>
          </a:prstGeom>
        </p:spPr>
        <p:txBody>
          <a:bodyPr wrap="none">
            <a:spAutoFit/>
          </a:bodyPr>
          <a:lstStyle/>
          <a:p>
            <a:pPr lvl="0" algn="ctr" defTabSz="488950">
              <a:lnSpc>
                <a:spcPct val="90000"/>
              </a:lnSpc>
              <a:spcBef>
                <a:spcPct val="0"/>
              </a:spcBef>
              <a:spcAft>
                <a:spcPct val="35000"/>
              </a:spcAft>
            </a:pPr>
            <a:r>
              <a:rPr lang="en-US" sz="2200" b="1" dirty="0"/>
              <a:t>Gaps in Intercept </a:t>
            </a:r>
            <a:r>
              <a:rPr lang="en-US" sz="2200" b="1" dirty="0" smtClean="0"/>
              <a:t>Two</a:t>
            </a:r>
            <a:endParaRPr lang="en-US" sz="2200" b="1" dirty="0"/>
          </a:p>
        </p:txBody>
      </p:sp>
      <p:sp>
        <p:nvSpPr>
          <p:cNvPr id="24" name="Rectangle 23"/>
          <p:cNvSpPr/>
          <p:nvPr/>
        </p:nvSpPr>
        <p:spPr>
          <a:xfrm>
            <a:off x="629920" y="5077106"/>
            <a:ext cx="2265679" cy="942694"/>
          </a:xfrm>
          <a:prstGeom prst="rect">
            <a:avLst/>
          </a:prstGeom>
        </p:spPr>
        <p:txBody>
          <a:bodyPr wrap="square">
            <a:spAutoFit/>
          </a:bodyPr>
          <a:lstStyle/>
          <a:p>
            <a:pPr algn="ctr">
              <a:lnSpc>
                <a:spcPts val="2200"/>
              </a:lnSpc>
            </a:pPr>
            <a:r>
              <a:rPr lang="en-US" sz="2200" b="1" dirty="0"/>
              <a:t>Commonwealth </a:t>
            </a:r>
            <a:r>
              <a:rPr lang="en-US" sz="2200" b="1" dirty="0" smtClean="0"/>
              <a:t>efforts to Address the Gaps</a:t>
            </a:r>
            <a:endParaRPr lang="en-US" sz="2200" b="1" dirty="0"/>
          </a:p>
        </p:txBody>
      </p:sp>
      <p:sp>
        <p:nvSpPr>
          <p:cNvPr id="25" name="TextBox 24"/>
          <p:cNvSpPr txBox="1"/>
          <p:nvPr/>
        </p:nvSpPr>
        <p:spPr>
          <a:xfrm>
            <a:off x="748321" y="2061894"/>
            <a:ext cx="2028889" cy="707886"/>
          </a:xfrm>
          <a:prstGeom prst="rect">
            <a:avLst/>
          </a:prstGeom>
          <a:noFill/>
        </p:spPr>
        <p:txBody>
          <a:bodyPr wrap="none" rtlCol="0">
            <a:spAutoFit/>
          </a:bodyPr>
          <a:lstStyle/>
          <a:p>
            <a:pPr algn="ctr"/>
            <a:r>
              <a:rPr lang="en-US" sz="2000" b="1" dirty="0" smtClean="0">
                <a:solidFill>
                  <a:schemeClr val="bg1"/>
                </a:solidFill>
                <a:effectLst>
                  <a:outerShdw blurRad="38100" dist="38100" dir="2700000" algn="tl">
                    <a:srgbClr val="000000">
                      <a:alpha val="43137"/>
                    </a:srgbClr>
                  </a:outerShdw>
                </a:effectLst>
              </a:rPr>
              <a:t>Initial Detention/</a:t>
            </a:r>
            <a:br>
              <a:rPr lang="en-US" sz="2000" b="1" dirty="0" smtClean="0">
                <a:solidFill>
                  <a:schemeClr val="bg1"/>
                </a:solidFill>
                <a:effectLst>
                  <a:outerShdw blurRad="38100" dist="38100" dir="2700000" algn="tl">
                    <a:srgbClr val="000000">
                      <a:alpha val="43137"/>
                    </a:srgbClr>
                  </a:outerShdw>
                </a:effectLst>
              </a:rPr>
            </a:br>
            <a:r>
              <a:rPr lang="en-US" sz="2000" b="1" dirty="0" smtClean="0">
                <a:solidFill>
                  <a:schemeClr val="bg1"/>
                </a:solidFill>
                <a:effectLst>
                  <a:outerShdw blurRad="38100" dist="38100" dir="2700000" algn="tl">
                    <a:srgbClr val="000000">
                      <a:alpha val="43137"/>
                    </a:srgbClr>
                  </a:outerShdw>
                </a:effectLst>
              </a:rPr>
              <a:t>Initial Hearings</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501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60038750"/>
              </p:ext>
            </p:extLst>
          </p:nvPr>
        </p:nvGraphicFramePr>
        <p:xfrm>
          <a:off x="457200" y="1828800"/>
          <a:ext cx="8382000" cy="39878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267200">
                  <a:extLst>
                    <a:ext uri="{9D8B030D-6E8A-4147-A177-3AD203B41FA5}">
                      <a16:colId xmlns:a16="http://schemas.microsoft.com/office/drawing/2014/main" xmlns="" val="20001"/>
                    </a:ext>
                  </a:extLst>
                </a:gridCol>
              </a:tblGrid>
              <a:tr h="467886">
                <a:tc>
                  <a:txBody>
                    <a:bodyPr/>
                    <a:lstStyle/>
                    <a:p>
                      <a:pPr algn="ctr">
                        <a:lnSpc>
                          <a:spcPts val="1900"/>
                        </a:lnSpc>
                      </a:pPr>
                      <a:r>
                        <a:rPr lang="en-US" sz="2300" dirty="0" smtClean="0">
                          <a:effectLst>
                            <a:outerShdw blurRad="38100" dist="38100" dir="2700000" algn="tl">
                              <a:srgbClr val="000000">
                                <a:alpha val="43137"/>
                              </a:srgbClr>
                            </a:outerShdw>
                          </a:effectLst>
                        </a:rPr>
                        <a:t>STEP-VA Service</a:t>
                      </a:r>
                      <a:endParaRPr lang="en-US" sz="2300" dirty="0">
                        <a:effectLst>
                          <a:outerShdw blurRad="38100" dist="38100" dir="2700000" algn="tl">
                            <a:srgbClr val="000000">
                              <a:alpha val="43137"/>
                            </a:srgbClr>
                          </a:outerShdw>
                        </a:effectLst>
                      </a:endParaRPr>
                    </a:p>
                  </a:txBody>
                  <a:tcPr marT="60960" marB="60960" anchor="ctr">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lnSpc>
                          <a:spcPts val="1900"/>
                        </a:lnSpc>
                      </a:pPr>
                      <a:r>
                        <a:rPr lang="en-US" sz="2300" dirty="0" smtClean="0">
                          <a:effectLst>
                            <a:outerShdw blurRad="38100" dist="38100" dir="2700000" algn="tl">
                              <a:srgbClr val="000000">
                                <a:alpha val="43137"/>
                              </a:srgbClr>
                            </a:outerShdw>
                          </a:effectLst>
                        </a:rPr>
                        <a:t>General Assembly</a:t>
                      </a:r>
                      <a:r>
                        <a:rPr lang="en-US" sz="2300" baseline="0" dirty="0" smtClean="0">
                          <a:effectLst>
                            <a:outerShdw blurRad="38100" dist="38100" dir="2700000" algn="tl">
                              <a:srgbClr val="000000">
                                <a:alpha val="43137"/>
                              </a:srgbClr>
                            </a:outerShdw>
                          </a:effectLst>
                        </a:rPr>
                        <a:t> </a:t>
                      </a:r>
                      <a:br>
                        <a:rPr lang="en-US" sz="2300" baseline="0" dirty="0" smtClean="0">
                          <a:effectLst>
                            <a:outerShdw blurRad="38100" dist="38100" dir="2700000" algn="tl">
                              <a:srgbClr val="000000">
                                <a:alpha val="43137"/>
                              </a:srgbClr>
                            </a:outerShdw>
                          </a:effectLst>
                        </a:rPr>
                      </a:br>
                      <a:r>
                        <a:rPr lang="en-US" sz="2200" baseline="0" dirty="0" smtClean="0">
                          <a:effectLst>
                            <a:outerShdw blurRad="38100" dist="38100" dir="2700000" algn="tl">
                              <a:srgbClr val="000000">
                                <a:alpha val="43137"/>
                              </a:srgbClr>
                            </a:outerShdw>
                          </a:effectLst>
                        </a:rPr>
                        <a:t>I</a:t>
                      </a:r>
                      <a:r>
                        <a:rPr lang="en-US" sz="2200" dirty="0" smtClean="0">
                          <a:effectLst>
                            <a:outerShdw blurRad="38100" dist="38100" dir="2700000" algn="tl">
                              <a:srgbClr val="000000">
                                <a:alpha val="43137"/>
                              </a:srgbClr>
                            </a:outerShdw>
                          </a:effectLst>
                        </a:rPr>
                        <a:t>mplementation</a:t>
                      </a:r>
                      <a:r>
                        <a:rPr lang="en-US" sz="2200" baseline="0" dirty="0" smtClean="0">
                          <a:effectLst>
                            <a:outerShdw blurRad="38100" dist="38100" dir="2700000" algn="tl">
                              <a:srgbClr val="000000">
                                <a:alpha val="43137"/>
                              </a:srgbClr>
                            </a:outerShdw>
                          </a:effectLst>
                        </a:rPr>
                        <a:t> Date Requirement</a:t>
                      </a:r>
                      <a:endParaRPr lang="en-US" sz="2200" dirty="0">
                        <a:effectLst>
                          <a:outerShdw blurRad="38100" dist="38100" dir="2700000" algn="tl">
                            <a:srgbClr val="000000">
                              <a:alpha val="43137"/>
                            </a:srgbClr>
                          </a:outerShdw>
                        </a:effectLst>
                      </a:endParaRPr>
                    </a:p>
                  </a:txBody>
                  <a:tcPr marT="60960" marB="60960" anchor="ctr">
                    <a:lnB w="12700" cap="flat" cmpd="sng" algn="ctr">
                      <a:solidFill>
                        <a:schemeClr val="bg1">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27707">
                <a:tc>
                  <a:txBody>
                    <a:bodyPr/>
                    <a:lstStyle/>
                    <a:p>
                      <a:pPr>
                        <a:lnSpc>
                          <a:spcPts val="1800"/>
                        </a:lnSpc>
                      </a:pPr>
                      <a:r>
                        <a:rPr lang="en-US" sz="2200" dirty="0" smtClean="0"/>
                        <a:t>Same Day Access</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800"/>
                        </a:lnSpc>
                      </a:pPr>
                      <a:r>
                        <a:rPr lang="en-US" sz="2200" dirty="0" smtClean="0"/>
                        <a:t>July 1, 2019</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241550">
                <a:tc>
                  <a:txBody>
                    <a:bodyPr/>
                    <a:lstStyle/>
                    <a:p>
                      <a:pPr>
                        <a:lnSpc>
                          <a:spcPts val="1800"/>
                        </a:lnSpc>
                      </a:pPr>
                      <a:r>
                        <a:rPr lang="en-US" sz="2200" dirty="0" smtClean="0"/>
                        <a:t>Primary Care Screening</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ts val="1800"/>
                        </a:lnSpc>
                      </a:pPr>
                      <a:r>
                        <a:rPr lang="en-US" sz="2200" dirty="0" smtClean="0"/>
                        <a:t>July 1, 2019</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179193">
                <a:tc>
                  <a:txBody>
                    <a:bodyPr/>
                    <a:lstStyle/>
                    <a:p>
                      <a:pPr>
                        <a:lnSpc>
                          <a:spcPts val="1800"/>
                        </a:lnSpc>
                      </a:pPr>
                      <a:r>
                        <a:rPr lang="en-US" sz="2200" dirty="0" smtClean="0"/>
                        <a:t>Behavioral Health Crisis</a:t>
                      </a:r>
                      <a:r>
                        <a:rPr lang="en-US" sz="2200" baseline="0" dirty="0" smtClean="0"/>
                        <a:t> Services</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800"/>
                        </a:lnSpc>
                      </a:pPr>
                      <a:r>
                        <a:rPr lang="en-US" sz="2200" dirty="0" smtClean="0"/>
                        <a:t>July 1, 2021</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0">
                <a:tc>
                  <a:txBody>
                    <a:bodyPr/>
                    <a:lstStyle/>
                    <a:p>
                      <a:pPr>
                        <a:lnSpc>
                          <a:spcPts val="1800"/>
                        </a:lnSpc>
                      </a:pPr>
                      <a:r>
                        <a:rPr lang="en-US" sz="2200" dirty="0" smtClean="0"/>
                        <a:t>Outpatient Behavioral Health</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293" rtl="0" eaLnBrk="1" fontAlgn="auto" latinLnBrk="0" hangingPunct="1">
                        <a:lnSpc>
                          <a:spcPts val="1800"/>
                        </a:lnSpc>
                        <a:spcBef>
                          <a:spcPts val="0"/>
                        </a:spcBef>
                        <a:spcAft>
                          <a:spcPts val="0"/>
                        </a:spcAft>
                        <a:buClrTx/>
                        <a:buSzTx/>
                        <a:buFontTx/>
                        <a:buNone/>
                        <a:tabLst/>
                        <a:defRPr/>
                      </a:pPr>
                      <a:r>
                        <a:rPr lang="en-US" sz="2200" dirty="0" smtClean="0"/>
                        <a:t>July 1, 2021</a:t>
                      </a:r>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48353">
                <a:tc>
                  <a:txBody>
                    <a:bodyPr/>
                    <a:lstStyle/>
                    <a:p>
                      <a:pPr>
                        <a:lnSpc>
                          <a:spcPts val="1800"/>
                        </a:lnSpc>
                      </a:pPr>
                      <a:r>
                        <a:rPr lang="en-US" sz="2200" dirty="0" smtClean="0"/>
                        <a:t>Psychiatric Rehabilitation</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ctr" defTabSz="914293" rtl="0" eaLnBrk="1" fontAlgn="auto" latinLnBrk="0" hangingPunct="1">
                        <a:lnSpc>
                          <a:spcPts val="1800"/>
                        </a:lnSpc>
                        <a:spcBef>
                          <a:spcPts val="0"/>
                        </a:spcBef>
                        <a:spcAft>
                          <a:spcPts val="0"/>
                        </a:spcAft>
                        <a:buClrTx/>
                        <a:buSzTx/>
                        <a:buFontTx/>
                        <a:buNone/>
                        <a:tabLst/>
                        <a:defRPr/>
                      </a:pPr>
                      <a:r>
                        <a:rPr lang="en-US" sz="2200" dirty="0" smtClean="0"/>
                        <a:t>July 1, 2021</a:t>
                      </a:r>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0">
                <a:tc>
                  <a:txBody>
                    <a:bodyPr/>
                    <a:lstStyle/>
                    <a:p>
                      <a:pPr>
                        <a:lnSpc>
                          <a:spcPts val="1800"/>
                        </a:lnSpc>
                      </a:pPr>
                      <a:r>
                        <a:rPr lang="en-US" sz="2200" dirty="0" smtClean="0"/>
                        <a:t>Peer/Family Support Services</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293" rtl="0" eaLnBrk="1" fontAlgn="auto" latinLnBrk="0" hangingPunct="1">
                        <a:lnSpc>
                          <a:spcPts val="1800"/>
                        </a:lnSpc>
                        <a:spcBef>
                          <a:spcPts val="0"/>
                        </a:spcBef>
                        <a:spcAft>
                          <a:spcPts val="0"/>
                        </a:spcAft>
                        <a:buClrTx/>
                        <a:buSzTx/>
                        <a:buFontTx/>
                        <a:buNone/>
                        <a:tabLst/>
                        <a:defRPr/>
                      </a:pPr>
                      <a:r>
                        <a:rPr lang="en-US" sz="2200" dirty="0" smtClean="0"/>
                        <a:t>July 1, 2021</a:t>
                      </a:r>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48353">
                <a:tc>
                  <a:txBody>
                    <a:bodyPr/>
                    <a:lstStyle/>
                    <a:p>
                      <a:pPr>
                        <a:lnSpc>
                          <a:spcPts val="1800"/>
                        </a:lnSpc>
                      </a:pPr>
                      <a:r>
                        <a:rPr lang="en-US" sz="2200" dirty="0" smtClean="0"/>
                        <a:t>Veterans</a:t>
                      </a:r>
                      <a:r>
                        <a:rPr lang="en-US" sz="2200" baseline="0" dirty="0" smtClean="0"/>
                        <a:t> Behavioral Health</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ctr" defTabSz="914293" rtl="0" eaLnBrk="1" fontAlgn="auto" latinLnBrk="0" hangingPunct="1">
                        <a:lnSpc>
                          <a:spcPts val="1800"/>
                        </a:lnSpc>
                        <a:spcBef>
                          <a:spcPts val="0"/>
                        </a:spcBef>
                        <a:spcAft>
                          <a:spcPts val="0"/>
                        </a:spcAft>
                        <a:buClrTx/>
                        <a:buSzTx/>
                        <a:buFontTx/>
                        <a:buNone/>
                        <a:tabLst/>
                        <a:defRPr/>
                      </a:pPr>
                      <a:r>
                        <a:rPr lang="en-US" sz="2200" dirty="0" smtClean="0"/>
                        <a:t>July 1, 2021</a:t>
                      </a:r>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172208">
                <a:tc>
                  <a:txBody>
                    <a:bodyPr/>
                    <a:lstStyle/>
                    <a:p>
                      <a:pPr>
                        <a:lnSpc>
                          <a:spcPts val="1800"/>
                        </a:lnSpc>
                      </a:pPr>
                      <a:r>
                        <a:rPr lang="en-US" sz="2200" dirty="0" smtClean="0"/>
                        <a:t>Care Coordination</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293" rtl="0" eaLnBrk="1" fontAlgn="auto" latinLnBrk="0" hangingPunct="1">
                        <a:lnSpc>
                          <a:spcPts val="1800"/>
                        </a:lnSpc>
                        <a:spcBef>
                          <a:spcPts val="0"/>
                        </a:spcBef>
                        <a:spcAft>
                          <a:spcPts val="0"/>
                        </a:spcAft>
                        <a:buClrTx/>
                        <a:buSzTx/>
                        <a:buFontTx/>
                        <a:buNone/>
                        <a:tabLst/>
                        <a:defRPr/>
                      </a:pPr>
                      <a:r>
                        <a:rPr lang="en-US" sz="2200" dirty="0" smtClean="0"/>
                        <a:t>July 1, 2021</a:t>
                      </a:r>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0">
                <a:tc>
                  <a:txBody>
                    <a:bodyPr/>
                    <a:lstStyle/>
                    <a:p>
                      <a:pPr>
                        <a:lnSpc>
                          <a:spcPts val="1800"/>
                        </a:lnSpc>
                      </a:pPr>
                      <a:r>
                        <a:rPr lang="en-US" sz="2200" dirty="0" smtClean="0"/>
                        <a:t>Targeted Case Management </a:t>
                      </a:r>
                      <a:br>
                        <a:rPr lang="en-US" sz="2200" dirty="0" smtClean="0"/>
                      </a:br>
                      <a:r>
                        <a:rPr lang="en-US" sz="2200" dirty="0" smtClean="0"/>
                        <a:t>(Adults and Children)</a:t>
                      </a:r>
                      <a:endParaRPr lang="en-US" sz="2200" dirty="0"/>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ctr" defTabSz="914293" rtl="0" eaLnBrk="1" fontAlgn="auto" latinLnBrk="0" hangingPunct="1">
                        <a:lnSpc>
                          <a:spcPts val="1800"/>
                        </a:lnSpc>
                        <a:spcBef>
                          <a:spcPts val="0"/>
                        </a:spcBef>
                        <a:spcAft>
                          <a:spcPts val="0"/>
                        </a:spcAft>
                        <a:buClrTx/>
                        <a:buSzTx/>
                        <a:buFontTx/>
                        <a:buNone/>
                        <a:tabLst/>
                        <a:defRPr/>
                      </a:pPr>
                      <a:r>
                        <a:rPr lang="en-US" sz="2200" dirty="0" smtClean="0"/>
                        <a:t>July 1, 2021</a:t>
                      </a:r>
                    </a:p>
                  </a:txBody>
                  <a:tcPr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bl>
          </a:graphicData>
        </a:graphic>
      </p:graphicFrame>
      <p:sp>
        <p:nvSpPr>
          <p:cNvPr id="5" name="Title 1"/>
          <p:cNvSpPr>
            <a:spLocks noGrp="1"/>
          </p:cNvSpPr>
          <p:nvPr>
            <p:ph type="title"/>
          </p:nvPr>
        </p:nvSpPr>
        <p:spPr/>
        <p:txBody>
          <a:bodyPr>
            <a:normAutofit fontScale="90000"/>
          </a:bodyPr>
          <a:lstStyle/>
          <a:p>
            <a:pPr>
              <a:lnSpc>
                <a:spcPts val="3000"/>
              </a:lnSpc>
            </a:pPr>
            <a:r>
              <a:rPr lang="en-US" sz="3200" dirty="0" smtClean="0"/>
              <a:t>System, Transformation, Excellence and Performance </a:t>
            </a:r>
            <a:r>
              <a:rPr lang="en-US" sz="3800" dirty="0"/>
              <a:t/>
            </a:r>
            <a:br>
              <a:rPr lang="en-US" sz="3800" dirty="0"/>
            </a:br>
            <a:r>
              <a:rPr lang="en-US" sz="3800" dirty="0" smtClean="0"/>
              <a:t>STEP-VA</a:t>
            </a:r>
            <a:endParaRPr lang="en-US" sz="3800" b="0" i="1" dirty="0"/>
          </a:p>
        </p:txBody>
      </p:sp>
      <p:sp>
        <p:nvSpPr>
          <p:cNvPr id="7" name="Content Placeholder 2"/>
          <p:cNvSpPr>
            <a:spLocks noGrp="1"/>
          </p:cNvSpPr>
          <p:nvPr>
            <p:ph idx="1"/>
          </p:nvPr>
        </p:nvSpPr>
        <p:spPr>
          <a:xfrm>
            <a:off x="0" y="914400"/>
            <a:ext cx="9144000" cy="1371600"/>
          </a:xfrm>
        </p:spPr>
        <p:txBody>
          <a:bodyPr>
            <a:normAutofit/>
          </a:bodyPr>
          <a:lstStyle/>
          <a:p>
            <a:pPr marL="0" indent="0" algn="ctr">
              <a:buNone/>
            </a:pPr>
            <a:r>
              <a:rPr lang="en-US" sz="2200" i="1" dirty="0"/>
              <a:t>STEP-VA services will improve access, increase quality, build consistency and strengthen accountability across Virginia’s public behavioral health system</a:t>
            </a:r>
            <a:r>
              <a:rPr lang="en-US" sz="2200" i="1" dirty="0" smtClean="0"/>
              <a:t>.</a:t>
            </a:r>
            <a:endParaRPr lang="en-US" sz="2200" i="1" dirty="0"/>
          </a:p>
        </p:txBody>
      </p:sp>
    </p:spTree>
    <p:extLst>
      <p:ext uri="{BB962C8B-B14F-4D97-AF65-F5344CB8AC3E}">
        <p14:creationId xmlns:p14="http://schemas.microsoft.com/office/powerpoint/2010/main" val="62378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DBHDS Regions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281" t="9770" r="1682" b="26092"/>
          <a:stretch/>
        </p:blipFill>
        <p:spPr>
          <a:xfrm>
            <a:off x="17547" y="914400"/>
            <a:ext cx="9126454" cy="5029200"/>
          </a:xfrm>
          <a:prstGeom prst="rect">
            <a:avLst/>
          </a:prstGeom>
        </p:spPr>
      </p:pic>
    </p:spTree>
    <p:extLst>
      <p:ext uri="{BB962C8B-B14F-4D97-AF65-F5344CB8AC3E}">
        <p14:creationId xmlns:p14="http://schemas.microsoft.com/office/powerpoint/2010/main" val="2384952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TextBox 3"/>
          <p:cNvSpPr txBox="1"/>
          <p:nvPr/>
        </p:nvSpPr>
        <p:spPr>
          <a:xfrm>
            <a:off x="0" y="914400"/>
            <a:ext cx="9144000" cy="2123658"/>
          </a:xfrm>
          <a:prstGeom prst="rect">
            <a:avLst/>
          </a:prstGeom>
          <a:noFill/>
        </p:spPr>
        <p:txBody>
          <a:bodyPr wrap="square" rtlCol="0">
            <a:spAutoFit/>
          </a:bodyPr>
          <a:lstStyle/>
          <a:p>
            <a:pPr algn="ctr"/>
            <a:r>
              <a:rPr lang="en-US" sz="2400" dirty="0"/>
              <a:t>S. Hughes Melton, MD MBA</a:t>
            </a:r>
          </a:p>
          <a:p>
            <a:pPr algn="ctr"/>
            <a:r>
              <a:rPr lang="en-US" sz="2400" dirty="0" smtClean="0"/>
              <a:t>Commissioner</a:t>
            </a:r>
          </a:p>
          <a:p>
            <a:pPr algn="ctr"/>
            <a:r>
              <a:rPr lang="en-US" sz="2400" dirty="0" smtClean="0"/>
              <a:t>Department of Behavioral Health and Developmental Services</a:t>
            </a:r>
          </a:p>
          <a:p>
            <a:pPr algn="ctr"/>
            <a:endParaRPr lang="en-US" sz="1200" dirty="0"/>
          </a:p>
          <a:p>
            <a:pPr algn="ctr"/>
            <a:r>
              <a:rPr lang="en-US" sz="2400" dirty="0" smtClean="0">
                <a:hlinkClick r:id="rId2"/>
              </a:rPr>
              <a:t>Hughes.Melton@dbhds.Virginia.gov</a:t>
            </a:r>
            <a:endParaRPr lang="en-US" sz="2400" dirty="0" smtClean="0"/>
          </a:p>
          <a:p>
            <a:pPr algn="ctr"/>
            <a:r>
              <a:rPr lang="en-US" sz="2400" dirty="0" smtClean="0"/>
              <a:t>(804) 786-3921</a:t>
            </a:r>
            <a:endParaRPr lang="en-US" sz="2400" dirty="0"/>
          </a:p>
        </p:txBody>
      </p:sp>
      <p:sp>
        <p:nvSpPr>
          <p:cNvPr id="5" name="Content Placeholder 2"/>
          <p:cNvSpPr>
            <a:spLocks noGrp="1"/>
          </p:cNvSpPr>
          <p:nvPr>
            <p:ph idx="1"/>
          </p:nvPr>
        </p:nvSpPr>
        <p:spPr>
          <a:xfrm>
            <a:off x="0" y="3276600"/>
            <a:ext cx="9144000" cy="2971800"/>
          </a:xfrm>
          <a:solidFill>
            <a:schemeClr val="accent5">
              <a:lumMod val="40000"/>
              <a:lumOff val="60000"/>
            </a:schemeClr>
          </a:solidFill>
        </p:spPr>
        <p:txBody>
          <a:bodyPr>
            <a:noAutofit/>
          </a:bodyPr>
          <a:lstStyle/>
          <a:p>
            <a:pPr marL="0" indent="0" algn="ctr">
              <a:lnSpc>
                <a:spcPts val="1800"/>
              </a:lnSpc>
              <a:buNone/>
            </a:pPr>
            <a:r>
              <a:rPr lang="en-US" sz="1900" dirty="0" smtClean="0"/>
              <a:t>Website</a:t>
            </a:r>
            <a:r>
              <a:rPr lang="en-US" sz="1900" dirty="0"/>
              <a:t/>
            </a:r>
            <a:br>
              <a:rPr lang="en-US" sz="1900" dirty="0"/>
            </a:br>
            <a:r>
              <a:rPr lang="en-US" sz="1900" dirty="0" smtClean="0">
                <a:hlinkClick r:id="rId3"/>
              </a:rPr>
              <a:t>www.dbhds.virginia.gov/</a:t>
            </a:r>
            <a:r>
              <a:rPr lang="en-US" sz="1900" dirty="0" smtClean="0"/>
              <a:t> </a:t>
            </a:r>
            <a:br>
              <a:rPr lang="en-US" sz="1900" dirty="0" smtClean="0"/>
            </a:br>
            <a:endParaRPr lang="en-US" sz="1500" dirty="0" smtClean="0"/>
          </a:p>
          <a:p>
            <a:pPr marL="0" indent="0" algn="ctr">
              <a:lnSpc>
                <a:spcPts val="1800"/>
              </a:lnSpc>
              <a:buNone/>
            </a:pPr>
            <a:r>
              <a:rPr lang="en-US" sz="1900" dirty="0" smtClean="0"/>
              <a:t>Twitter</a:t>
            </a:r>
          </a:p>
          <a:p>
            <a:pPr marL="0" indent="0" algn="ctr">
              <a:lnSpc>
                <a:spcPts val="1800"/>
              </a:lnSpc>
              <a:buNone/>
            </a:pPr>
            <a:r>
              <a:rPr lang="en-US" sz="1900" dirty="0" smtClean="0">
                <a:hlinkClick r:id="rId4"/>
              </a:rPr>
              <a:t>twitter.com/</a:t>
            </a:r>
            <a:r>
              <a:rPr lang="en-US" sz="1900" dirty="0" err="1" smtClean="0">
                <a:hlinkClick r:id="rId4"/>
              </a:rPr>
              <a:t>VirginiaDBHDS</a:t>
            </a:r>
            <a:r>
              <a:rPr lang="en-US" sz="1900" dirty="0" smtClean="0"/>
              <a:t> </a:t>
            </a:r>
            <a:br>
              <a:rPr lang="en-US" sz="1900" dirty="0" smtClean="0"/>
            </a:br>
            <a:endParaRPr lang="en-US" sz="1900" dirty="0" smtClean="0"/>
          </a:p>
          <a:p>
            <a:pPr marL="0" indent="0" algn="ctr">
              <a:lnSpc>
                <a:spcPts val="1800"/>
              </a:lnSpc>
              <a:buNone/>
            </a:pPr>
            <a:r>
              <a:rPr lang="en-US" sz="1900" dirty="0" smtClean="0"/>
              <a:t>Facebook</a:t>
            </a:r>
          </a:p>
          <a:p>
            <a:pPr marL="0" indent="0" algn="ctr">
              <a:lnSpc>
                <a:spcPts val="1800"/>
              </a:lnSpc>
              <a:buNone/>
            </a:pPr>
            <a:r>
              <a:rPr lang="en-US" sz="1900" dirty="0" smtClean="0">
                <a:hlinkClick r:id="rId5"/>
              </a:rPr>
              <a:t>www.facebook.com/DBHDS/</a:t>
            </a:r>
            <a:r>
              <a:rPr lang="en-US" sz="1900" dirty="0" smtClean="0"/>
              <a:t> </a:t>
            </a:r>
            <a:br>
              <a:rPr lang="en-US" sz="1900" dirty="0" smtClean="0"/>
            </a:br>
            <a:endParaRPr lang="en-US" sz="1900" dirty="0" smtClean="0"/>
          </a:p>
          <a:p>
            <a:pPr marL="0" indent="0" algn="ctr">
              <a:lnSpc>
                <a:spcPts val="1800"/>
              </a:lnSpc>
              <a:buNone/>
            </a:pPr>
            <a:r>
              <a:rPr lang="en-US" sz="1900" dirty="0" smtClean="0"/>
              <a:t>LinkedIn</a:t>
            </a:r>
          </a:p>
          <a:p>
            <a:pPr marL="0" indent="0" algn="ctr">
              <a:lnSpc>
                <a:spcPts val="1800"/>
              </a:lnSpc>
              <a:buNone/>
            </a:pPr>
            <a:r>
              <a:rPr lang="en-US" sz="1900" dirty="0" smtClean="0">
                <a:hlinkClick r:id="rId6"/>
              </a:rPr>
              <a:t>www.linkedin.com/company/dbhds/</a:t>
            </a:r>
            <a:r>
              <a:rPr lang="en-US" sz="1900" dirty="0" smtClean="0"/>
              <a:t> </a:t>
            </a:r>
          </a:p>
          <a:p>
            <a:pPr marL="0" indent="0">
              <a:buNone/>
            </a:pPr>
            <a:endParaRPr lang="en-US" dirty="0" smtClean="0"/>
          </a:p>
          <a:p>
            <a:endParaRPr lang="en-US" dirty="0"/>
          </a:p>
        </p:txBody>
      </p:sp>
    </p:spTree>
    <p:extLst>
      <p:ext uri="{BB962C8B-B14F-4D97-AF65-F5344CB8AC3E}">
        <p14:creationId xmlns:p14="http://schemas.microsoft.com/office/powerpoint/2010/main" val="9977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1030" y="0"/>
            <a:ext cx="9144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dirty="0" smtClean="0"/>
              <a:t>Implementation of the First Steps</a:t>
            </a:r>
            <a:endParaRPr lang="en-US" dirty="0"/>
          </a:p>
        </p:txBody>
      </p:sp>
      <p:sp>
        <p:nvSpPr>
          <p:cNvPr id="16" name="TextBox 15"/>
          <p:cNvSpPr txBox="1"/>
          <p:nvPr/>
        </p:nvSpPr>
        <p:spPr>
          <a:xfrm>
            <a:off x="297080" y="2766106"/>
            <a:ext cx="1590756" cy="674031"/>
          </a:xfrm>
          <a:prstGeom prst="rect">
            <a:avLst/>
          </a:prstGeom>
          <a:noFill/>
        </p:spPr>
        <p:txBody>
          <a:bodyPr wrap="none" rtlCol="0">
            <a:spAutoFit/>
          </a:bodyPr>
          <a:lstStyle/>
          <a:p>
            <a:pPr algn="ctr">
              <a:lnSpc>
                <a:spcPts val="2200"/>
              </a:lnSpc>
            </a:pPr>
            <a:r>
              <a:rPr lang="en-US" sz="2600" dirty="0" smtClean="0">
                <a:solidFill>
                  <a:srgbClr val="136735"/>
                </a:solidFill>
              </a:rPr>
              <a:t>Same Day </a:t>
            </a:r>
            <a:br>
              <a:rPr lang="en-US" sz="2600" dirty="0" smtClean="0">
                <a:solidFill>
                  <a:srgbClr val="136735"/>
                </a:solidFill>
              </a:rPr>
            </a:br>
            <a:r>
              <a:rPr lang="en-US" sz="2600" dirty="0" smtClean="0">
                <a:solidFill>
                  <a:srgbClr val="136735"/>
                </a:solidFill>
              </a:rPr>
              <a:t>Access</a:t>
            </a:r>
            <a:endParaRPr lang="en-US" sz="2600" dirty="0">
              <a:solidFill>
                <a:srgbClr val="136735"/>
              </a:solidFill>
            </a:endParaRPr>
          </a:p>
        </p:txBody>
      </p:sp>
      <p:sp>
        <p:nvSpPr>
          <p:cNvPr id="17" name="TextBox 16"/>
          <p:cNvSpPr txBox="1"/>
          <p:nvPr/>
        </p:nvSpPr>
        <p:spPr>
          <a:xfrm>
            <a:off x="2436264" y="1728158"/>
            <a:ext cx="1819613" cy="1238288"/>
          </a:xfrm>
          <a:prstGeom prst="rect">
            <a:avLst/>
          </a:prstGeom>
          <a:noFill/>
        </p:spPr>
        <p:txBody>
          <a:bodyPr wrap="square" rtlCol="0">
            <a:spAutoFit/>
          </a:bodyPr>
          <a:lstStyle/>
          <a:p>
            <a:pPr algn="ctr">
              <a:lnSpc>
                <a:spcPts val="2200"/>
              </a:lnSpc>
            </a:pPr>
            <a:r>
              <a:rPr lang="en-US" sz="2600" dirty="0" smtClean="0">
                <a:solidFill>
                  <a:schemeClr val="tx2"/>
                </a:solidFill>
              </a:rPr>
              <a:t>Primary Care Screening &amp; Monitoring</a:t>
            </a:r>
            <a:endParaRPr lang="en-US" sz="2600" dirty="0">
              <a:solidFill>
                <a:schemeClr val="tx2"/>
              </a:solidFill>
            </a:endParaRPr>
          </a:p>
        </p:txBody>
      </p:sp>
      <p:sp>
        <p:nvSpPr>
          <p:cNvPr id="18" name="TextBox 17"/>
          <p:cNvSpPr txBox="1"/>
          <p:nvPr/>
        </p:nvSpPr>
        <p:spPr>
          <a:xfrm>
            <a:off x="4572176" y="1728226"/>
            <a:ext cx="1752601" cy="674031"/>
          </a:xfrm>
          <a:prstGeom prst="rect">
            <a:avLst/>
          </a:prstGeom>
          <a:noFill/>
        </p:spPr>
        <p:txBody>
          <a:bodyPr wrap="square" rtlCol="0">
            <a:spAutoFit/>
          </a:bodyPr>
          <a:lstStyle/>
          <a:p>
            <a:pPr algn="ctr">
              <a:lnSpc>
                <a:spcPts val="2200"/>
              </a:lnSpc>
            </a:pPr>
            <a:r>
              <a:rPr lang="en-US" sz="2600" dirty="0" smtClean="0">
                <a:solidFill>
                  <a:schemeClr val="accent4">
                    <a:lumMod val="75000"/>
                  </a:schemeClr>
                </a:solidFill>
              </a:rPr>
              <a:t>Outpatient Services</a:t>
            </a:r>
            <a:endParaRPr lang="en-US" sz="2600" dirty="0">
              <a:solidFill>
                <a:schemeClr val="accent4">
                  <a:lumMod val="75000"/>
                </a:schemeClr>
              </a:solidFill>
            </a:endParaRPr>
          </a:p>
        </p:txBody>
      </p:sp>
      <p:sp>
        <p:nvSpPr>
          <p:cNvPr id="19" name="TextBox 18"/>
          <p:cNvSpPr txBox="1"/>
          <p:nvPr/>
        </p:nvSpPr>
        <p:spPr>
          <a:xfrm>
            <a:off x="6741870" y="958188"/>
            <a:ext cx="2097331" cy="952825"/>
          </a:xfrm>
          <a:prstGeom prst="rect">
            <a:avLst/>
          </a:prstGeom>
          <a:noFill/>
        </p:spPr>
        <p:txBody>
          <a:bodyPr wrap="square" rtlCol="0">
            <a:spAutoFit/>
          </a:bodyPr>
          <a:lstStyle/>
          <a:p>
            <a:pPr algn="ctr">
              <a:lnSpc>
                <a:spcPts val="2200"/>
              </a:lnSpc>
            </a:pPr>
            <a:r>
              <a:rPr lang="en-US" sz="2500" dirty="0" smtClean="0">
                <a:solidFill>
                  <a:schemeClr val="accent6">
                    <a:lumMod val="75000"/>
                  </a:schemeClr>
                </a:solidFill>
              </a:rPr>
              <a:t>Beginning to Build Crisis Services</a:t>
            </a:r>
            <a:endParaRPr lang="en-US" sz="2500" dirty="0">
              <a:solidFill>
                <a:schemeClr val="accent6">
                  <a:lumMod val="75000"/>
                </a:schemeClr>
              </a:solidFill>
            </a:endParaRPr>
          </a:p>
        </p:txBody>
      </p:sp>
      <p:sp>
        <p:nvSpPr>
          <p:cNvPr id="20" name="L-Shape 19"/>
          <p:cNvSpPr/>
          <p:nvPr/>
        </p:nvSpPr>
        <p:spPr>
          <a:xfrm rot="5400000">
            <a:off x="603555" y="2980426"/>
            <a:ext cx="1149748" cy="2062740"/>
          </a:xfrm>
          <a:prstGeom prst="corner">
            <a:avLst>
              <a:gd name="adj1" fmla="val 16120"/>
              <a:gd name="adj2" fmla="val 16110"/>
            </a:avLst>
          </a:prstGeom>
          <a:solidFill>
            <a:srgbClr val="13673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362603" y="3626839"/>
            <a:ext cx="2456797" cy="1513998"/>
            <a:chOff x="39892" y="2281789"/>
            <a:chExt cx="1883624" cy="1513998"/>
          </a:xfrm>
        </p:grpSpPr>
        <p:sp>
          <p:nvSpPr>
            <p:cNvPr id="37" name="Rectangle 36"/>
            <p:cNvSpPr/>
            <p:nvPr/>
          </p:nvSpPr>
          <p:spPr>
            <a:xfrm>
              <a:off x="196309" y="2281789"/>
              <a:ext cx="1727207" cy="1513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tangle 37"/>
            <p:cNvSpPr/>
            <p:nvPr/>
          </p:nvSpPr>
          <p:spPr>
            <a:xfrm>
              <a:off x="39892" y="2281789"/>
              <a:ext cx="1844847" cy="1513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2200" kern="1200" dirty="0" smtClean="0">
                  <a:solidFill>
                    <a:srgbClr val="136735"/>
                  </a:solidFill>
                </a:rPr>
                <a:t>By the end of </a:t>
              </a:r>
              <a:br>
                <a:rPr lang="en-US" sz="2200" kern="1200" dirty="0" smtClean="0">
                  <a:solidFill>
                    <a:srgbClr val="136735"/>
                  </a:solidFill>
                </a:rPr>
              </a:br>
              <a:r>
                <a:rPr lang="en-US" sz="2200" kern="1200" dirty="0" smtClean="0">
                  <a:solidFill>
                    <a:srgbClr val="136735"/>
                  </a:solidFill>
                </a:rPr>
                <a:t>2018, all but 5 </a:t>
              </a:r>
              <a:br>
                <a:rPr lang="en-US" sz="2200" kern="1200" dirty="0" smtClean="0">
                  <a:solidFill>
                    <a:srgbClr val="136735"/>
                  </a:solidFill>
                </a:rPr>
              </a:br>
              <a:r>
                <a:rPr lang="en-US" sz="2200" kern="1200" dirty="0" smtClean="0">
                  <a:solidFill>
                    <a:srgbClr val="136735"/>
                  </a:solidFill>
                </a:rPr>
                <a:t>CSBs will have implemented </a:t>
              </a:r>
              <a:br>
                <a:rPr lang="en-US" sz="2200" kern="1200" dirty="0" smtClean="0">
                  <a:solidFill>
                    <a:srgbClr val="136735"/>
                  </a:solidFill>
                </a:rPr>
              </a:br>
              <a:r>
                <a:rPr lang="en-US" sz="2200" kern="1200" dirty="0" smtClean="0">
                  <a:solidFill>
                    <a:srgbClr val="136735"/>
                  </a:solidFill>
                </a:rPr>
                <a:t>Same Day Access. The remaining 5 will implement in early 2019.</a:t>
              </a:r>
              <a:endParaRPr lang="en-US" sz="2200" kern="1200" dirty="0">
                <a:solidFill>
                  <a:srgbClr val="136735"/>
                </a:solidFill>
              </a:endParaRPr>
            </a:p>
          </p:txBody>
        </p:sp>
      </p:grpSp>
      <p:sp>
        <p:nvSpPr>
          <p:cNvPr id="23" name="L-Shape 22"/>
          <p:cNvSpPr/>
          <p:nvPr/>
        </p:nvSpPr>
        <p:spPr>
          <a:xfrm rot="5400000">
            <a:off x="2772448" y="2611553"/>
            <a:ext cx="1149748" cy="1754045"/>
          </a:xfrm>
          <a:prstGeom prst="corner">
            <a:avLst>
              <a:gd name="adj1" fmla="val 16120"/>
              <a:gd name="adj2" fmla="val 16110"/>
            </a:avLst>
          </a:pr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 name="Group 23"/>
          <p:cNvGrpSpPr/>
          <p:nvPr/>
        </p:nvGrpSpPr>
        <p:grpSpPr>
          <a:xfrm>
            <a:off x="2660082" y="3103619"/>
            <a:ext cx="1422585" cy="1513998"/>
            <a:chOff x="2310749" y="1758569"/>
            <a:chExt cx="1727207" cy="1513998"/>
          </a:xfrm>
        </p:grpSpPr>
        <p:sp>
          <p:nvSpPr>
            <p:cNvPr id="35" name="Rectangle 34"/>
            <p:cNvSpPr/>
            <p:nvPr/>
          </p:nvSpPr>
          <p:spPr>
            <a:xfrm>
              <a:off x="2310749" y="1758569"/>
              <a:ext cx="1727207" cy="1513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2310749" y="1758569"/>
              <a:ext cx="1727207" cy="1513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2200" kern="1200" dirty="0" smtClean="0">
                  <a:solidFill>
                    <a:schemeClr val="tx2"/>
                  </a:solidFill>
                </a:rPr>
                <a:t>CSBs will begin providing or expand this service in early 2019.</a:t>
              </a:r>
              <a:endParaRPr lang="en-US" sz="2200" kern="1200" dirty="0">
                <a:solidFill>
                  <a:schemeClr val="tx2"/>
                </a:solidFill>
              </a:endParaRPr>
            </a:p>
          </p:txBody>
        </p:sp>
      </p:grpSp>
      <p:sp>
        <p:nvSpPr>
          <p:cNvPr id="26" name="L-Shape 25"/>
          <p:cNvSpPr/>
          <p:nvPr/>
        </p:nvSpPr>
        <p:spPr>
          <a:xfrm rot="5400000">
            <a:off x="4861494" y="1917558"/>
            <a:ext cx="1149748" cy="2095595"/>
          </a:xfrm>
          <a:prstGeom prst="corner">
            <a:avLst>
              <a:gd name="adj1" fmla="val 16120"/>
              <a:gd name="adj2" fmla="val 16110"/>
            </a:avLst>
          </a:prstGeom>
          <a:solidFill>
            <a:schemeClr val="accent4">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7" name="Group 26"/>
          <p:cNvGrpSpPr/>
          <p:nvPr/>
        </p:nvGrpSpPr>
        <p:grpSpPr>
          <a:xfrm>
            <a:off x="4565800" y="2580399"/>
            <a:ext cx="2176069" cy="1513998"/>
            <a:chOff x="4402976" y="1235349"/>
            <a:chExt cx="2266770" cy="1513998"/>
          </a:xfrm>
        </p:grpSpPr>
        <p:sp>
          <p:nvSpPr>
            <p:cNvPr id="33" name="Rectangle 32"/>
            <p:cNvSpPr/>
            <p:nvPr/>
          </p:nvSpPr>
          <p:spPr>
            <a:xfrm>
              <a:off x="4402976" y="1235349"/>
              <a:ext cx="1977514" cy="1513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angle 33"/>
            <p:cNvSpPr/>
            <p:nvPr/>
          </p:nvSpPr>
          <p:spPr>
            <a:xfrm>
              <a:off x="4402976" y="1235349"/>
              <a:ext cx="2266770" cy="1513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US" sz="2000" kern="1200" dirty="0" smtClean="0">
                  <a:solidFill>
                    <a:schemeClr val="accent4">
                      <a:lumMod val="75000"/>
                    </a:schemeClr>
                  </a:solidFill>
                </a:rPr>
                <a:t>The 2018 General Assembly provided $15M in FY 2020 for outpatient counseling services to allow the majority of people requesting services to be seen within 10 business days of the SDA appointment.</a:t>
              </a:r>
              <a:endParaRPr lang="en-US" sz="2000" kern="1200" dirty="0">
                <a:solidFill>
                  <a:schemeClr val="accent4">
                    <a:lumMod val="75000"/>
                  </a:schemeClr>
                </a:solidFill>
              </a:endParaRPr>
            </a:p>
          </p:txBody>
        </p:sp>
      </p:grpSp>
      <p:sp>
        <p:nvSpPr>
          <p:cNvPr id="29" name="L-Shape 28"/>
          <p:cNvSpPr/>
          <p:nvPr/>
        </p:nvSpPr>
        <p:spPr>
          <a:xfrm rot="5400000">
            <a:off x="7275974" y="1333157"/>
            <a:ext cx="1149748" cy="2217955"/>
          </a:xfrm>
          <a:prstGeom prst="corner">
            <a:avLst>
              <a:gd name="adj1" fmla="val 16120"/>
              <a:gd name="adj2" fmla="val 16110"/>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0" name="Group 29"/>
          <p:cNvGrpSpPr/>
          <p:nvPr/>
        </p:nvGrpSpPr>
        <p:grpSpPr>
          <a:xfrm>
            <a:off x="6477000" y="2057179"/>
            <a:ext cx="2679652" cy="1569660"/>
            <a:chOff x="6349846" y="712129"/>
            <a:chExt cx="2679652" cy="1569660"/>
          </a:xfrm>
        </p:grpSpPr>
        <p:sp>
          <p:nvSpPr>
            <p:cNvPr id="31" name="Rectangle 30"/>
            <p:cNvSpPr/>
            <p:nvPr/>
          </p:nvSpPr>
          <p:spPr>
            <a:xfrm>
              <a:off x="6349846" y="712129"/>
              <a:ext cx="2178026" cy="1513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6851472" y="767791"/>
              <a:ext cx="2178026" cy="1513998"/>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US" sz="2000" kern="1200" dirty="0" smtClean="0">
                  <a:solidFill>
                    <a:schemeClr val="accent6">
                      <a:lumMod val="75000"/>
                    </a:schemeClr>
                  </a:solidFill>
                </a:rPr>
                <a:t>The 2018 General Assembly provided $2M in FY 2020 for detoxification services to help divert individuals from state hospital admission under the influence of substances during emergency services evaluation.</a:t>
              </a:r>
              <a:endParaRPr lang="en-US" sz="2000" kern="1200" dirty="0">
                <a:solidFill>
                  <a:schemeClr val="accent6">
                    <a:lumMod val="75000"/>
                  </a:schemeClr>
                </a:solidFill>
              </a:endParaRPr>
            </a:p>
          </p:txBody>
        </p:sp>
      </p:grpSp>
    </p:spTree>
    <p:extLst>
      <p:ext uri="{BB962C8B-B14F-4D97-AF65-F5344CB8AC3E}">
        <p14:creationId xmlns:p14="http://schemas.microsoft.com/office/powerpoint/2010/main" val="195954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STEP-VA </a:t>
            </a:r>
            <a:r>
              <a:rPr lang="en-US" dirty="0" smtClean="0"/>
              <a:t>and </a:t>
            </a:r>
            <a:r>
              <a:rPr lang="en-US" dirty="0"/>
              <a:t>Medicaid BH Redesign</a:t>
            </a:r>
          </a:p>
        </p:txBody>
      </p:sp>
      <p:graphicFrame>
        <p:nvGraphicFramePr>
          <p:cNvPr id="4" name="Content Placeholder 3"/>
          <p:cNvGraphicFramePr>
            <a:graphicFrameLocks noGrp="1"/>
          </p:cNvGraphicFramePr>
          <p:nvPr>
            <p:ph idx="4294967295"/>
            <p:extLst/>
          </p:nvPr>
        </p:nvGraphicFramePr>
        <p:xfrm>
          <a:off x="304800" y="1447800"/>
          <a:ext cx="4038600" cy="3903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0" y="1295400"/>
            <a:ext cx="4267200" cy="1600200"/>
          </a:xfrm>
          <a:prstGeom prst="rect">
            <a:avLst/>
          </a:prstGeom>
          <a:noFill/>
        </p:spPr>
        <p:txBody>
          <a:bodyPr vert="horz" wrap="square" lIns="91440" tIns="45720" rIns="91440" bIns="45720" rtlCol="0" anchor="t">
            <a:noAutofit/>
          </a:bodyPr>
          <a:lstStyle/>
          <a:p>
            <a:pPr marL="342900" indent="-342900">
              <a:buFont typeface="Arial" panose="020B0604020202020204" pitchFamily="34" charset="0"/>
              <a:buChar char="•"/>
            </a:pPr>
            <a:r>
              <a:rPr lang="en-US" sz="1600" dirty="0"/>
              <a:t>A strong public behavioral health system provides a necessary </a:t>
            </a:r>
            <a:r>
              <a:rPr lang="en-US" sz="1600" dirty="0" smtClean="0"/>
              <a:t>foundation.</a:t>
            </a:r>
            <a:endParaRPr lang="en-US" sz="1600" dirty="0"/>
          </a:p>
          <a:p>
            <a:pPr marL="342900" indent="-342900" algn="l">
              <a:buFont typeface="Arial" panose="020B0604020202020204" pitchFamily="34" charset="0"/>
              <a:buChar char="•"/>
            </a:pPr>
            <a:r>
              <a:rPr lang="en-US" sz="1600" dirty="0" smtClean="0"/>
              <a:t>STEP VA meets the essential needs of  of individuals through the public mental health system.</a:t>
            </a:r>
          </a:p>
          <a:p>
            <a:pPr marL="342900" indent="-342900" algn="l">
              <a:buFont typeface="Arial" panose="020B0604020202020204" pitchFamily="34" charset="0"/>
              <a:buChar char="•"/>
            </a:pPr>
            <a:r>
              <a:rPr lang="en-US" sz="1600" dirty="0" smtClean="0"/>
              <a:t>The remaining proportion of mental health needs will be met through the system redesign.</a:t>
            </a:r>
          </a:p>
          <a:p>
            <a:pPr marL="342900" indent="-342900" algn="l">
              <a:buFont typeface="Arial" panose="020B0604020202020204" pitchFamily="34" charset="0"/>
              <a:buChar char="•"/>
            </a:pPr>
            <a:r>
              <a:rPr lang="en-US" sz="1600" dirty="0" smtClean="0"/>
              <a:t>Both transformative efforts provide and enhance services through the continuum meeting the needs of all populations.</a:t>
            </a:r>
          </a:p>
        </p:txBody>
      </p:sp>
      <p:pic>
        <p:nvPicPr>
          <p:cNvPr id="5" name="Picture 4">
            <a:extLst>
              <a:ext uri="{FF2B5EF4-FFF2-40B4-BE49-F238E27FC236}">
                <a16:creationId xmlns:a16="http://schemas.microsoft.com/office/drawing/2014/main" xmlns="" id="{18243696-063E-0D48-AB05-E1FDB61D7C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4038600"/>
            <a:ext cx="4724400" cy="2623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90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1B3708-9144-F44C-B5E0-84AEBB378A52}"/>
              </a:ext>
            </a:extLst>
          </p:cNvPr>
          <p:cNvSpPr>
            <a:spLocks noGrp="1"/>
          </p:cNvSpPr>
          <p:nvPr>
            <p:ph type="title"/>
          </p:nvPr>
        </p:nvSpPr>
        <p:spPr/>
        <p:txBody>
          <a:bodyPr>
            <a:noAutofit/>
          </a:bodyPr>
          <a:lstStyle/>
          <a:p>
            <a:pPr>
              <a:lnSpc>
                <a:spcPts val="3200"/>
              </a:lnSpc>
            </a:pPr>
            <a:r>
              <a:rPr lang="en-US" sz="3100" dirty="0" smtClean="0"/>
              <a:t>Behavioral Health in the Commonwealth of Virginia</a:t>
            </a:r>
            <a:br>
              <a:rPr lang="en-US" sz="3100" dirty="0" smtClean="0"/>
            </a:br>
            <a:r>
              <a:rPr lang="en-US" sz="3100" i="1" dirty="0" smtClean="0"/>
              <a:t>Opportunity for Medicaid Redesign</a:t>
            </a:r>
            <a:endParaRPr lang="en-US" sz="3100" dirty="0"/>
          </a:p>
        </p:txBody>
      </p:sp>
      <p:sp>
        <p:nvSpPr>
          <p:cNvPr id="4" name="TextBox 3">
            <a:extLst>
              <a:ext uri="{FF2B5EF4-FFF2-40B4-BE49-F238E27FC236}">
                <a16:creationId xmlns:a16="http://schemas.microsoft.com/office/drawing/2014/main" xmlns="" id="{3B2E6012-6801-C742-B3F3-303266DDF6AF}"/>
              </a:ext>
            </a:extLst>
          </p:cNvPr>
          <p:cNvSpPr txBox="1"/>
          <p:nvPr/>
        </p:nvSpPr>
        <p:spPr>
          <a:xfrm>
            <a:off x="2219632" y="1447800"/>
            <a:ext cx="0" cy="0"/>
          </a:xfrm>
          <a:prstGeom prst="rect">
            <a:avLst/>
          </a:prstGeom>
          <a:solidFill>
            <a:schemeClr val="accent4"/>
          </a:solidFill>
        </p:spPr>
        <p:txBody>
          <a:bodyPr vert="horz" wrap="none" lIns="91440" tIns="45720" rIns="91440" bIns="45720" rtlCol="0" anchor="t">
            <a:noAutofit/>
          </a:bodyPr>
          <a:lstStyle/>
          <a:p>
            <a:pPr algn="l"/>
            <a:endParaRPr lang="en-US" sz="2000" dirty="0">
              <a:solidFill>
                <a:srgbClr val="FFFFFF"/>
              </a:solidFill>
            </a:endParaRPr>
          </a:p>
        </p:txBody>
      </p:sp>
      <p:pic>
        <p:nvPicPr>
          <p:cNvPr id="6" name="Picture 5">
            <a:extLst>
              <a:ext uri="{FF2B5EF4-FFF2-40B4-BE49-F238E27FC236}">
                <a16:creationId xmlns:a16="http://schemas.microsoft.com/office/drawing/2014/main" xmlns="" id="{8CF259B5-8D3B-0A42-91F1-3A0AF54DC1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407975"/>
            <a:ext cx="1198562" cy="1198562"/>
          </a:xfrm>
          <a:prstGeom prst="rect">
            <a:avLst/>
          </a:prstGeom>
        </p:spPr>
      </p:pic>
      <p:sp>
        <p:nvSpPr>
          <p:cNvPr id="7" name="Rectangle 6">
            <a:extLst>
              <a:ext uri="{FF2B5EF4-FFF2-40B4-BE49-F238E27FC236}">
                <a16:creationId xmlns:a16="http://schemas.microsoft.com/office/drawing/2014/main" xmlns="" id="{9F010C63-CA0C-EA4D-B276-09630CAAA99B}"/>
              </a:ext>
            </a:extLst>
          </p:cNvPr>
          <p:cNvSpPr/>
          <p:nvPr/>
        </p:nvSpPr>
        <p:spPr>
          <a:xfrm>
            <a:off x="674906" y="3770895"/>
            <a:ext cx="742511" cy="477054"/>
          </a:xfrm>
          <a:prstGeom prst="rect">
            <a:avLst/>
          </a:prstGeom>
        </p:spPr>
        <p:txBody>
          <a:bodyPr wrap="none">
            <a:spAutoFit/>
          </a:bodyPr>
          <a:lstStyle/>
          <a:p>
            <a:r>
              <a:rPr lang="en-US" sz="2500" b="1" dirty="0">
                <a:solidFill>
                  <a:srgbClr val="00B0F0"/>
                </a:solidFill>
              </a:rPr>
              <a:t>28%</a:t>
            </a:r>
          </a:p>
        </p:txBody>
      </p:sp>
      <p:sp>
        <p:nvSpPr>
          <p:cNvPr id="8" name="Rectangle 7">
            <a:extLst>
              <a:ext uri="{FF2B5EF4-FFF2-40B4-BE49-F238E27FC236}">
                <a16:creationId xmlns:a16="http://schemas.microsoft.com/office/drawing/2014/main" xmlns="" id="{81A36830-E0EA-8C46-804B-CBE3BF39E5A5}"/>
              </a:ext>
            </a:extLst>
          </p:cNvPr>
          <p:cNvSpPr/>
          <p:nvPr/>
        </p:nvSpPr>
        <p:spPr>
          <a:xfrm>
            <a:off x="1752600" y="3545591"/>
            <a:ext cx="3221038" cy="923330"/>
          </a:xfrm>
          <a:prstGeom prst="rect">
            <a:avLst/>
          </a:prstGeom>
        </p:spPr>
        <p:txBody>
          <a:bodyPr wrap="square">
            <a:spAutoFit/>
          </a:bodyPr>
          <a:lstStyle/>
          <a:p>
            <a:pPr>
              <a:spcBef>
                <a:spcPts val="2000"/>
              </a:spcBef>
            </a:pPr>
            <a:r>
              <a:rPr lang="en-US" dirty="0">
                <a:solidFill>
                  <a:srgbClr val="00B0F0"/>
                </a:solidFill>
              </a:rPr>
              <a:t>of Medicaid members had either a primary or secondary behavioral health diagnoses </a:t>
            </a:r>
          </a:p>
        </p:txBody>
      </p:sp>
      <p:sp>
        <p:nvSpPr>
          <p:cNvPr id="9" name="Rectangle 8">
            <a:extLst>
              <a:ext uri="{FF2B5EF4-FFF2-40B4-BE49-F238E27FC236}">
                <a16:creationId xmlns:a16="http://schemas.microsoft.com/office/drawing/2014/main" xmlns="" id="{8A4488D8-6CD7-CD44-B9FE-C4006DA6FFF9}"/>
              </a:ext>
            </a:extLst>
          </p:cNvPr>
          <p:cNvSpPr/>
          <p:nvPr/>
        </p:nvSpPr>
        <p:spPr>
          <a:xfrm>
            <a:off x="2514600" y="1775131"/>
            <a:ext cx="1981200" cy="1200329"/>
          </a:xfrm>
          <a:prstGeom prst="rect">
            <a:avLst/>
          </a:prstGeom>
        </p:spPr>
        <p:txBody>
          <a:bodyPr wrap="square">
            <a:spAutoFit/>
          </a:bodyPr>
          <a:lstStyle/>
          <a:p>
            <a:pPr>
              <a:spcBef>
                <a:spcPts val="2000"/>
              </a:spcBef>
            </a:pPr>
            <a:r>
              <a:rPr lang="en-US" b="1" dirty="0">
                <a:solidFill>
                  <a:srgbClr val="81C341"/>
                </a:solidFill>
              </a:rPr>
              <a:t>Medicaid is the largest payer of </a:t>
            </a:r>
            <a:r>
              <a:rPr lang="en-US" dirty="0">
                <a:solidFill>
                  <a:srgbClr val="81C341"/>
                </a:solidFill>
              </a:rPr>
              <a:t>behavioral health services in Virginia </a:t>
            </a:r>
          </a:p>
        </p:txBody>
      </p:sp>
      <p:pic>
        <p:nvPicPr>
          <p:cNvPr id="11" name="Picture 10">
            <a:extLst>
              <a:ext uri="{FF2B5EF4-FFF2-40B4-BE49-F238E27FC236}">
                <a16:creationId xmlns:a16="http://schemas.microsoft.com/office/drawing/2014/main" xmlns="" id="{58DBEFD0-2E39-B24A-B30D-0E6789DDE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409" y="1841295"/>
            <a:ext cx="1900791" cy="1103685"/>
          </a:xfrm>
          <a:prstGeom prst="rect">
            <a:avLst/>
          </a:prstGeom>
        </p:spPr>
      </p:pic>
      <p:pic>
        <p:nvPicPr>
          <p:cNvPr id="13" name="Picture 12">
            <a:extLst>
              <a:ext uri="{FF2B5EF4-FFF2-40B4-BE49-F238E27FC236}">
                <a16:creationId xmlns:a16="http://schemas.microsoft.com/office/drawing/2014/main" xmlns="" id="{4EDB83AA-98CE-1C40-9BB3-8CEBF0B53079}"/>
              </a:ext>
            </a:extLst>
          </p:cNvPr>
          <p:cNvPicPr>
            <a:picLocks noChangeAspect="1"/>
          </p:cNvPicPr>
          <p:nvPr/>
        </p:nvPicPr>
        <p:blipFill>
          <a:blip r:embed="rId5" cstate="print">
            <a:alphaModFix amt="45000"/>
            <a:extLst>
              <a:ext uri="{28A0092B-C50C-407E-A947-70E740481C1C}">
                <a14:useLocalDpi xmlns:a14="http://schemas.microsoft.com/office/drawing/2010/main" val="0"/>
              </a:ext>
            </a:extLst>
          </a:blip>
          <a:stretch>
            <a:fillRect/>
          </a:stretch>
        </p:blipFill>
        <p:spPr>
          <a:xfrm>
            <a:off x="4800600" y="1858118"/>
            <a:ext cx="3956614" cy="2447239"/>
          </a:xfrm>
          <a:prstGeom prst="rect">
            <a:avLst/>
          </a:prstGeom>
        </p:spPr>
      </p:pic>
      <p:sp>
        <p:nvSpPr>
          <p:cNvPr id="14" name="Rectangle 13">
            <a:extLst>
              <a:ext uri="{FF2B5EF4-FFF2-40B4-BE49-F238E27FC236}">
                <a16:creationId xmlns:a16="http://schemas.microsoft.com/office/drawing/2014/main" xmlns="" id="{6CEAA4CA-31B2-6445-B7D2-B458CE6185EE}"/>
              </a:ext>
            </a:extLst>
          </p:cNvPr>
          <p:cNvSpPr/>
          <p:nvPr/>
        </p:nvSpPr>
        <p:spPr>
          <a:xfrm>
            <a:off x="1413259" y="2265373"/>
            <a:ext cx="644141" cy="400110"/>
          </a:xfrm>
          <a:prstGeom prst="rect">
            <a:avLst/>
          </a:prstGeom>
        </p:spPr>
        <p:txBody>
          <a:bodyPr wrap="square">
            <a:spAutoFit/>
          </a:bodyPr>
          <a:lstStyle/>
          <a:p>
            <a:pPr>
              <a:spcBef>
                <a:spcPts val="2000"/>
              </a:spcBef>
            </a:pPr>
            <a:r>
              <a:rPr lang="en-US" sz="2000" b="1" dirty="0">
                <a:solidFill>
                  <a:schemeClr val="bg1"/>
                </a:solidFill>
              </a:rPr>
              <a:t>$$$</a:t>
            </a:r>
            <a:endParaRPr lang="en-US" sz="2000" dirty="0">
              <a:solidFill>
                <a:schemeClr val="bg1"/>
              </a:solidFill>
            </a:endParaRPr>
          </a:p>
        </p:txBody>
      </p:sp>
      <p:sp>
        <p:nvSpPr>
          <p:cNvPr id="3" name="Content Placeholder 2">
            <a:extLst>
              <a:ext uri="{FF2B5EF4-FFF2-40B4-BE49-F238E27FC236}">
                <a16:creationId xmlns:a16="http://schemas.microsoft.com/office/drawing/2014/main" xmlns="" id="{0646E5BC-1494-7645-A187-81124188435E}"/>
              </a:ext>
            </a:extLst>
          </p:cNvPr>
          <p:cNvSpPr>
            <a:spLocks noGrp="1"/>
          </p:cNvSpPr>
          <p:nvPr>
            <p:ph idx="1"/>
          </p:nvPr>
        </p:nvSpPr>
        <p:spPr>
          <a:xfrm>
            <a:off x="5093903" y="2208084"/>
            <a:ext cx="3179762" cy="2514600"/>
          </a:xfrm>
        </p:spPr>
        <p:txBody>
          <a:bodyPr>
            <a:normAutofit/>
          </a:bodyPr>
          <a:lstStyle/>
          <a:p>
            <a:pPr marL="0" indent="0">
              <a:spcBef>
                <a:spcPts val="2000"/>
              </a:spcBef>
              <a:buNone/>
            </a:pPr>
            <a:r>
              <a:rPr lang="en-US" sz="2000" b="1" dirty="0" smtClean="0">
                <a:solidFill>
                  <a:schemeClr val="tx2"/>
                </a:solidFill>
              </a:rPr>
              <a:t>40</a:t>
            </a:r>
            <a:r>
              <a:rPr lang="en-US" sz="2000" b="1" baseline="30000" dirty="0" smtClean="0">
                <a:solidFill>
                  <a:schemeClr val="tx2"/>
                </a:solidFill>
              </a:rPr>
              <a:t>th</a:t>
            </a:r>
            <a:r>
              <a:rPr lang="en-US" sz="2000" b="1" dirty="0" smtClean="0">
                <a:solidFill>
                  <a:schemeClr val="tx2"/>
                </a:solidFill>
              </a:rPr>
              <a:t> in the county for overall mental health outcomes</a:t>
            </a:r>
            <a:endParaRPr lang="en-US" sz="2000" dirty="0">
              <a:solidFill>
                <a:schemeClr val="tx2"/>
              </a:solidFill>
            </a:endParaRPr>
          </a:p>
          <a:p>
            <a:pPr marL="0" indent="0">
              <a:spcBef>
                <a:spcPts val="2000"/>
              </a:spcBef>
              <a:buNone/>
            </a:pPr>
            <a:r>
              <a:rPr lang="en-US" sz="2000" b="1" dirty="0">
                <a:solidFill>
                  <a:schemeClr val="tx2"/>
                </a:solidFill>
              </a:rPr>
              <a:t>47</a:t>
            </a:r>
            <a:r>
              <a:rPr lang="en-US" sz="2000" b="1" baseline="30000" dirty="0">
                <a:solidFill>
                  <a:schemeClr val="tx2"/>
                </a:solidFill>
              </a:rPr>
              <a:t>th</a:t>
            </a:r>
            <a:r>
              <a:rPr lang="en-US" sz="2000" b="1" dirty="0">
                <a:solidFill>
                  <a:schemeClr val="tx2"/>
                </a:solidFill>
              </a:rPr>
              <a:t> in the country for </a:t>
            </a:r>
            <a:r>
              <a:rPr lang="en-US" sz="2000" b="1" dirty="0" smtClean="0">
                <a:solidFill>
                  <a:schemeClr val="tx2"/>
                </a:solidFill>
              </a:rPr>
              <a:t>children’s mental health outcomes</a:t>
            </a:r>
            <a:endParaRPr lang="en-US" sz="2000" dirty="0">
              <a:solidFill>
                <a:schemeClr val="tx2"/>
              </a:solidFill>
            </a:endParaRPr>
          </a:p>
        </p:txBody>
      </p:sp>
      <p:sp>
        <p:nvSpPr>
          <p:cNvPr id="5" name="TextBox 4"/>
          <p:cNvSpPr txBox="1"/>
          <p:nvPr/>
        </p:nvSpPr>
        <p:spPr>
          <a:xfrm>
            <a:off x="2070100" y="6553200"/>
            <a:ext cx="304800" cy="304800"/>
          </a:xfrm>
          <a:prstGeom prst="rect">
            <a:avLst/>
          </a:prstGeom>
          <a:noFill/>
        </p:spPr>
        <p:txBody>
          <a:bodyPr vert="horz" wrap="none" lIns="91440" tIns="45720" rIns="91440" bIns="45720" rtlCol="0" anchor="t">
            <a:noAutofit/>
          </a:bodyPr>
          <a:lstStyle/>
          <a:p>
            <a:pPr algn="l"/>
            <a:endParaRPr lang="en-US" sz="2000" dirty="0" smtClean="0">
              <a:solidFill>
                <a:srgbClr val="FFFFFF"/>
              </a:solidFill>
            </a:endParaRPr>
          </a:p>
        </p:txBody>
      </p:sp>
    </p:spTree>
    <p:extLst>
      <p:ext uri="{BB962C8B-B14F-4D97-AF65-F5344CB8AC3E}">
        <p14:creationId xmlns:p14="http://schemas.microsoft.com/office/powerpoint/2010/main" val="1176351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A8B97A22-03A4-1744-98BE-9BE394E745C2}"/>
              </a:ext>
            </a:extLst>
          </p:cNvPr>
          <p:cNvSpPr>
            <a:spLocks noGrp="1" noChangeArrowheads="1"/>
          </p:cNvSpPr>
          <p:nvPr>
            <p:ph type="title"/>
          </p:nvPr>
        </p:nvSpPr>
        <p:spPr/>
        <p:txBody>
          <a:bodyPr anchor="ctr">
            <a:normAutofit/>
          </a:bodyPr>
          <a:lstStyle/>
          <a:p>
            <a:r>
              <a:rPr lang="en-US" sz="3400" dirty="0"/>
              <a:t>Farley Center’s work in Virginia: </a:t>
            </a:r>
            <a:r>
              <a:rPr lang="en-US" altLang="en-US" sz="3400" dirty="0">
                <a:cs typeface="Arial" panose="020B0604020202020204" pitchFamily="34" charset="0"/>
              </a:rPr>
              <a:t>Key </a:t>
            </a:r>
            <a:r>
              <a:rPr lang="en-US" altLang="en-US" sz="3400" dirty="0" smtClean="0">
                <a:cs typeface="Arial" panose="020B0604020202020204" pitchFamily="34" charset="0"/>
              </a:rPr>
              <a:t>Findings</a:t>
            </a:r>
            <a:endParaRPr lang="en-US" altLang="en-US" sz="3400" dirty="0">
              <a:cs typeface="Arial" panose="020B0604020202020204" pitchFamily="34" charset="0"/>
            </a:endParaRPr>
          </a:p>
        </p:txBody>
      </p:sp>
      <p:sp>
        <p:nvSpPr>
          <p:cNvPr id="2" name="TextBox 1">
            <a:extLst>
              <a:ext uri="{FF2B5EF4-FFF2-40B4-BE49-F238E27FC236}">
                <a16:creationId xmlns:a16="http://schemas.microsoft.com/office/drawing/2014/main" xmlns="" id="{37417AFB-13B3-D442-818F-3BA310E69D66}"/>
              </a:ext>
            </a:extLst>
          </p:cNvPr>
          <p:cNvSpPr txBox="1"/>
          <p:nvPr/>
        </p:nvSpPr>
        <p:spPr>
          <a:xfrm>
            <a:off x="5428456" y="1177632"/>
            <a:ext cx="3486944" cy="1005857"/>
          </a:xfrm>
          <a:prstGeom prst="rect">
            <a:avLst/>
          </a:prstGeom>
          <a:noFill/>
        </p:spPr>
        <p:txBody>
          <a:bodyPr vert="horz" wrap="square" lIns="91440" tIns="45720" rIns="91440" bIns="45720" rtlCol="0" anchor="t">
            <a:noAutofit/>
          </a:bodyPr>
          <a:lstStyle/>
          <a:p>
            <a:r>
              <a:rPr lang="en-US" dirty="0">
                <a:solidFill>
                  <a:srgbClr val="00B0F0"/>
                </a:solidFill>
              </a:rPr>
              <a:t>In FY17, 28% of Medicaid members had either primary or secondary behavioral health diagnoses </a:t>
            </a:r>
          </a:p>
        </p:txBody>
      </p:sp>
      <p:sp>
        <p:nvSpPr>
          <p:cNvPr id="6" name="TextBox 5">
            <a:extLst>
              <a:ext uri="{FF2B5EF4-FFF2-40B4-BE49-F238E27FC236}">
                <a16:creationId xmlns:a16="http://schemas.microsoft.com/office/drawing/2014/main" xmlns="" id="{AF2EBD74-08D6-EE43-9B05-9DE6F601ACB2}"/>
              </a:ext>
            </a:extLst>
          </p:cNvPr>
          <p:cNvSpPr txBox="1"/>
          <p:nvPr/>
        </p:nvSpPr>
        <p:spPr>
          <a:xfrm>
            <a:off x="774422" y="4238520"/>
            <a:ext cx="3429000" cy="1524000"/>
          </a:xfrm>
          <a:prstGeom prst="rect">
            <a:avLst/>
          </a:prstGeom>
          <a:noFill/>
        </p:spPr>
        <p:txBody>
          <a:bodyPr vert="horz" wrap="square" lIns="91440" tIns="45720" rIns="91440" bIns="45720" rtlCol="0" anchor="t">
            <a:noAutofit/>
          </a:bodyPr>
          <a:lstStyle/>
          <a:p>
            <a:r>
              <a:rPr lang="en-US" sz="2000" dirty="0">
                <a:solidFill>
                  <a:srgbClr val="00B0F0"/>
                </a:solidFill>
              </a:rPr>
              <a:t>Medicaid members with behavioral health diagnoses </a:t>
            </a:r>
            <a:r>
              <a:rPr lang="en-US" sz="2400" b="1" dirty="0">
                <a:solidFill>
                  <a:srgbClr val="00B0F0"/>
                </a:solidFill>
              </a:rPr>
              <a:t>had 1.34+ million visits </a:t>
            </a:r>
            <a:r>
              <a:rPr lang="en-US" sz="2000" dirty="0">
                <a:solidFill>
                  <a:srgbClr val="00B0F0"/>
                </a:solidFill>
              </a:rPr>
              <a:t>across multiple care settings</a:t>
            </a:r>
          </a:p>
        </p:txBody>
      </p:sp>
      <p:pic>
        <p:nvPicPr>
          <p:cNvPr id="13" name="Content Placeholder 5" descr="A close up of a map&#10;&#10;Description generated with high confidence">
            <a:extLst>
              <a:ext uri="{FF2B5EF4-FFF2-40B4-BE49-F238E27FC236}">
                <a16:creationId xmlns:a16="http://schemas.microsoft.com/office/drawing/2014/main" xmlns="" id="{BC443CF2-8446-214B-A268-BE8D6B9410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67" r="50000" b="52329"/>
          <a:stretch/>
        </p:blipFill>
        <p:spPr>
          <a:xfrm>
            <a:off x="76200" y="990600"/>
            <a:ext cx="3639343" cy="2570162"/>
          </a:xfrm>
          <a:prstGeom prst="rect">
            <a:avLst/>
          </a:prstGeom>
        </p:spPr>
      </p:pic>
      <p:pic>
        <p:nvPicPr>
          <p:cNvPr id="8" name="Picture 7">
            <a:extLst>
              <a:ext uri="{FF2B5EF4-FFF2-40B4-BE49-F238E27FC236}">
                <a16:creationId xmlns:a16="http://schemas.microsoft.com/office/drawing/2014/main" xmlns="" id="{A68C137B-DA09-7F46-97EA-01192F3FAB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442" y="1081280"/>
            <a:ext cx="1198562" cy="1198562"/>
          </a:xfrm>
          <a:prstGeom prst="rect">
            <a:avLst/>
          </a:prstGeom>
        </p:spPr>
      </p:pic>
      <p:sp>
        <p:nvSpPr>
          <p:cNvPr id="9" name="Rectangle 8">
            <a:extLst>
              <a:ext uri="{FF2B5EF4-FFF2-40B4-BE49-F238E27FC236}">
                <a16:creationId xmlns:a16="http://schemas.microsoft.com/office/drawing/2014/main" xmlns="" id="{5E675649-F36B-1445-B593-D52688501384}"/>
              </a:ext>
            </a:extLst>
          </p:cNvPr>
          <p:cNvSpPr/>
          <p:nvPr/>
        </p:nvSpPr>
        <p:spPr>
          <a:xfrm>
            <a:off x="4439089" y="1427946"/>
            <a:ext cx="742511" cy="477054"/>
          </a:xfrm>
          <a:prstGeom prst="rect">
            <a:avLst/>
          </a:prstGeom>
        </p:spPr>
        <p:txBody>
          <a:bodyPr wrap="none">
            <a:spAutoFit/>
          </a:bodyPr>
          <a:lstStyle/>
          <a:p>
            <a:r>
              <a:rPr lang="en-US" sz="2500" b="1" dirty="0">
                <a:solidFill>
                  <a:srgbClr val="00B0F0"/>
                </a:solidFill>
              </a:rPr>
              <a:t>28%</a:t>
            </a:r>
          </a:p>
        </p:txBody>
      </p:sp>
      <p:pic>
        <p:nvPicPr>
          <p:cNvPr id="11" name="Picture 10">
            <a:extLst>
              <a:ext uri="{FF2B5EF4-FFF2-40B4-BE49-F238E27FC236}">
                <a16:creationId xmlns:a16="http://schemas.microsoft.com/office/drawing/2014/main" xmlns="" id="{EA7B3C42-0622-814C-B277-760D1E350B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43" y="4246562"/>
            <a:ext cx="475781" cy="1314659"/>
          </a:xfrm>
          <a:prstGeom prst="rect">
            <a:avLst/>
          </a:prstGeom>
        </p:spPr>
      </p:pic>
      <p:sp>
        <p:nvSpPr>
          <p:cNvPr id="7" name="TextBox 6">
            <a:extLst>
              <a:ext uri="{FF2B5EF4-FFF2-40B4-BE49-F238E27FC236}">
                <a16:creationId xmlns:a16="http://schemas.microsoft.com/office/drawing/2014/main" xmlns="" id="{4CC153CD-4328-FE4F-BF5E-541F8C0E55EA}"/>
              </a:ext>
            </a:extLst>
          </p:cNvPr>
          <p:cNvSpPr txBox="1"/>
          <p:nvPr/>
        </p:nvSpPr>
        <p:spPr>
          <a:xfrm>
            <a:off x="5085458" y="3332991"/>
            <a:ext cx="2458341" cy="2189580"/>
          </a:xfrm>
          <a:prstGeom prst="rect">
            <a:avLst/>
          </a:prstGeom>
          <a:noFill/>
        </p:spPr>
        <p:txBody>
          <a:bodyPr vert="horz" wrap="square" lIns="91440" tIns="45720" rIns="91440" bIns="45720" rtlCol="0" anchor="t">
            <a:noAutofit/>
          </a:bodyPr>
          <a:lstStyle/>
          <a:p>
            <a:pPr algn="ctr"/>
            <a:r>
              <a:rPr lang="en-US" sz="1500" dirty="0">
                <a:solidFill>
                  <a:schemeClr val="bg1"/>
                </a:solidFill>
              </a:rPr>
              <a:t>Among Medicaid community-based mental health services mental health skill building accounted for nearly </a:t>
            </a:r>
            <a:br>
              <a:rPr lang="en-US" sz="1500" dirty="0">
                <a:solidFill>
                  <a:schemeClr val="bg1"/>
                </a:solidFill>
              </a:rPr>
            </a:br>
            <a:r>
              <a:rPr lang="en-US" sz="1500" dirty="0">
                <a:solidFill>
                  <a:schemeClr val="bg1"/>
                </a:solidFill>
              </a:rPr>
              <a:t>40% of the total expenditure, therapeutic day treatment for 29% and and intensive in-home for 20%. </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4914" y="3155732"/>
            <a:ext cx="4950848" cy="309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06182" y="2755311"/>
            <a:ext cx="3876786" cy="505523"/>
          </a:xfrm>
          <a:prstGeom prst="rect">
            <a:avLst/>
          </a:prstGeom>
        </p:spPr>
        <p:txBody>
          <a:bodyPr wrap="square">
            <a:spAutoFit/>
          </a:bodyPr>
          <a:lstStyle/>
          <a:p>
            <a:pPr algn="ctr">
              <a:lnSpc>
                <a:spcPts val="1600"/>
              </a:lnSpc>
            </a:pPr>
            <a:r>
              <a:rPr lang="en-US" sz="1600" b="1" dirty="0">
                <a:solidFill>
                  <a:schemeClr val="tx1">
                    <a:lumMod val="50000"/>
                    <a:lumOff val="50000"/>
                  </a:schemeClr>
                </a:solidFill>
              </a:rPr>
              <a:t>Medicaid Expenditures on Community-Based Medicaid Mental Health Services</a:t>
            </a:r>
          </a:p>
        </p:txBody>
      </p:sp>
    </p:spTree>
    <p:extLst>
      <p:ext uri="{BB962C8B-B14F-4D97-AF65-F5344CB8AC3E}">
        <p14:creationId xmlns:p14="http://schemas.microsoft.com/office/powerpoint/2010/main" val="1031882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Addiction and Recovery Treatment Services (ARTS)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4" t="7436" r="1809" b="2181"/>
          <a:stretch/>
        </p:blipFill>
        <p:spPr bwMode="auto">
          <a:xfrm>
            <a:off x="1620172" y="1892387"/>
            <a:ext cx="5847427" cy="436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 y="838200"/>
            <a:ext cx="8694683" cy="1184940"/>
          </a:xfrm>
          <a:prstGeom prst="rect">
            <a:avLst/>
          </a:prstGeom>
        </p:spPr>
        <p:txBody>
          <a:bodyPr wrap="square">
            <a:spAutoFit/>
          </a:bodyPr>
          <a:lstStyle/>
          <a:p>
            <a:pPr marL="236538" indent="-236538">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Transformed the Medicaid benefit and services using national American Society of Addiction Medicine criteria </a:t>
            </a:r>
          </a:p>
          <a:p>
            <a:pPr marL="236538" indent="-236538">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Increased Medicaid reimbursement for evidence-based treatment</a:t>
            </a:r>
          </a:p>
        </p:txBody>
      </p:sp>
    </p:spTree>
    <p:extLst>
      <p:ext uri="{BB962C8B-B14F-4D97-AF65-F5344CB8AC3E}">
        <p14:creationId xmlns:p14="http://schemas.microsoft.com/office/powerpoint/2010/main" val="197092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with the end in mind…”</a:t>
            </a:r>
            <a:endParaRPr lang="en-US" dirty="0"/>
          </a:p>
        </p:txBody>
      </p:sp>
      <p:graphicFrame>
        <p:nvGraphicFramePr>
          <p:cNvPr id="5" name="Content Placeholder 4"/>
          <p:cNvGraphicFramePr>
            <a:graphicFrameLocks noGrp="1"/>
          </p:cNvGraphicFramePr>
          <p:nvPr>
            <p:ph idx="1"/>
            <p:extLst/>
          </p:nvPr>
        </p:nvGraphicFramePr>
        <p:xfrm>
          <a:off x="152400" y="1066800"/>
          <a:ext cx="8763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3"/>
          </p:nvPr>
        </p:nvSpPr>
        <p:spPr>
          <a:xfrm>
            <a:off x="152400" y="990600"/>
            <a:ext cx="8229600" cy="609600"/>
          </a:xfrm>
        </p:spPr>
        <p:txBody>
          <a:bodyPr/>
          <a:lstStyle/>
          <a:p>
            <a:r>
              <a:rPr lang="en-US" i="1" dirty="0" smtClean="0"/>
              <a:t>Envisioning our continuum activity</a:t>
            </a:r>
            <a:endParaRPr lang="en-US" i="1" dirty="0"/>
          </a:p>
        </p:txBody>
      </p:sp>
    </p:spTree>
    <p:extLst>
      <p:ext uri="{BB962C8B-B14F-4D97-AF65-F5344CB8AC3E}">
        <p14:creationId xmlns:p14="http://schemas.microsoft.com/office/powerpoint/2010/main" val="98746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a:t>
            </a:r>
            <a:endParaRPr lang="en-US" dirty="0"/>
          </a:p>
        </p:txBody>
      </p:sp>
      <p:grpSp>
        <p:nvGrpSpPr>
          <p:cNvPr id="6" name="Group 5"/>
          <p:cNvGrpSpPr/>
          <p:nvPr/>
        </p:nvGrpSpPr>
        <p:grpSpPr>
          <a:xfrm>
            <a:off x="685800" y="1143000"/>
            <a:ext cx="7772400" cy="5227636"/>
            <a:chOff x="4395086" y="1539261"/>
            <a:chExt cx="1279565" cy="2533016"/>
          </a:xfrm>
        </p:grpSpPr>
        <p:sp>
          <p:nvSpPr>
            <p:cNvPr id="7" name="Rectangle 6"/>
            <p:cNvSpPr/>
            <p:nvPr/>
          </p:nvSpPr>
          <p:spPr>
            <a:xfrm>
              <a:off x="4395086" y="1539261"/>
              <a:ext cx="1279565" cy="2533016"/>
            </a:xfrm>
            <a:prstGeom prst="rect">
              <a:avLst/>
            </a:prstGeom>
            <a:solidFill>
              <a:schemeClr val="accent2"/>
            </a:solidFill>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TextBox 7"/>
            <p:cNvSpPr txBox="1"/>
            <p:nvPr/>
          </p:nvSpPr>
          <p:spPr>
            <a:xfrm rot="16200000">
              <a:off x="4329343" y="2512775"/>
              <a:ext cx="2279715" cy="332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102870" bIns="22860" numCol="1" spcCol="1270" anchor="ctr" anchorCtr="0">
              <a:noAutofit/>
            </a:bodyPr>
            <a:lstStyle/>
            <a:p>
              <a:pPr lvl="0" algn="r" defTabSz="800100">
                <a:lnSpc>
                  <a:spcPct val="90000"/>
                </a:lnSpc>
                <a:spcBef>
                  <a:spcPct val="0"/>
                </a:spcBef>
                <a:spcAft>
                  <a:spcPct val="35000"/>
                </a:spcAft>
              </a:pPr>
              <a:r>
                <a:rPr lang="en-US" sz="2800" b="1" kern="1200" dirty="0" smtClean="0"/>
                <a:t>Community Mental Health</a:t>
              </a:r>
              <a:endParaRPr lang="en-US" sz="2800" b="1" kern="1200" dirty="0"/>
            </a:p>
          </p:txBody>
        </p:sp>
      </p:grpSp>
      <p:sp>
        <p:nvSpPr>
          <p:cNvPr id="9" name="Rectangle 8"/>
          <p:cNvSpPr/>
          <p:nvPr/>
        </p:nvSpPr>
        <p:spPr>
          <a:xfrm>
            <a:off x="701566" y="1111469"/>
            <a:ext cx="7337447" cy="5360443"/>
          </a:xfrm>
          <a:prstGeom prst="rect">
            <a:avLst/>
          </a:prstGeom>
        </p:spPr>
        <p:txBody>
          <a:bodyPr wrap="square">
            <a:spAutoFit/>
          </a:bodyPr>
          <a:lstStyle/>
          <a:p>
            <a:pPr lvl="0">
              <a:lnSpc>
                <a:spcPct val="90000"/>
              </a:lnSpc>
            </a:pPr>
            <a:r>
              <a:rPr lang="en-US" sz="2000" dirty="0"/>
              <a:t>Psychosocial </a:t>
            </a:r>
            <a:r>
              <a:rPr lang="en-US" sz="2000" dirty="0" smtClean="0"/>
              <a:t>Rehabilitation*</a:t>
            </a:r>
          </a:p>
          <a:p>
            <a:pPr lvl="0">
              <a:lnSpc>
                <a:spcPct val="90000"/>
              </a:lnSpc>
            </a:pPr>
            <a:endParaRPr lang="en-US" sz="2000" dirty="0"/>
          </a:p>
          <a:p>
            <a:pPr lvl="0">
              <a:lnSpc>
                <a:spcPct val="90000"/>
              </a:lnSpc>
            </a:pPr>
            <a:r>
              <a:rPr lang="en-US" sz="2000" dirty="0"/>
              <a:t>Therapeutic Day </a:t>
            </a:r>
            <a:r>
              <a:rPr lang="en-US" sz="2000" dirty="0" smtClean="0"/>
              <a:t>Treatment*</a:t>
            </a:r>
            <a:endParaRPr lang="en-US" sz="2000" dirty="0"/>
          </a:p>
          <a:p>
            <a:pPr lvl="0">
              <a:lnSpc>
                <a:spcPct val="90000"/>
              </a:lnSpc>
            </a:pPr>
            <a:endParaRPr lang="en-US" sz="2000" dirty="0" smtClean="0"/>
          </a:p>
          <a:p>
            <a:pPr lvl="0">
              <a:lnSpc>
                <a:spcPct val="90000"/>
              </a:lnSpc>
            </a:pPr>
            <a:r>
              <a:rPr lang="en-US" sz="2000" dirty="0" smtClean="0"/>
              <a:t>Mental </a:t>
            </a:r>
            <a:r>
              <a:rPr lang="en-US" sz="2000" dirty="0"/>
              <a:t>Health Skill </a:t>
            </a:r>
            <a:r>
              <a:rPr lang="en-US" sz="2000" dirty="0" smtClean="0"/>
              <a:t>Building*</a:t>
            </a:r>
            <a:endParaRPr lang="en-US" sz="2000" dirty="0"/>
          </a:p>
          <a:p>
            <a:pPr lvl="0">
              <a:lnSpc>
                <a:spcPct val="90000"/>
              </a:lnSpc>
            </a:pPr>
            <a:endParaRPr lang="en-US" sz="2000" dirty="0" smtClean="0"/>
          </a:p>
          <a:p>
            <a:pPr lvl="0">
              <a:lnSpc>
                <a:spcPct val="90000"/>
              </a:lnSpc>
            </a:pPr>
            <a:r>
              <a:rPr lang="en-US" sz="2000" dirty="0" smtClean="0"/>
              <a:t>Intensive </a:t>
            </a:r>
            <a:r>
              <a:rPr lang="en-US" sz="2000" dirty="0"/>
              <a:t>Community </a:t>
            </a:r>
            <a:r>
              <a:rPr lang="en-US" sz="2000" dirty="0" smtClean="0"/>
              <a:t>Treatment*</a:t>
            </a:r>
            <a:endParaRPr lang="en-US" sz="2000" dirty="0"/>
          </a:p>
          <a:p>
            <a:pPr lvl="0">
              <a:lnSpc>
                <a:spcPct val="90000"/>
              </a:lnSpc>
            </a:pPr>
            <a:endParaRPr lang="en-US" sz="2000" dirty="0" smtClean="0"/>
          </a:p>
          <a:p>
            <a:pPr lvl="0">
              <a:lnSpc>
                <a:spcPct val="90000"/>
              </a:lnSpc>
            </a:pPr>
            <a:r>
              <a:rPr lang="en-US" sz="2000" dirty="0" smtClean="0"/>
              <a:t>Intensive </a:t>
            </a:r>
            <a:r>
              <a:rPr lang="en-US" sz="2000" dirty="0"/>
              <a:t>In </a:t>
            </a:r>
            <a:r>
              <a:rPr lang="en-US" sz="2000" dirty="0" smtClean="0"/>
              <a:t>Home*</a:t>
            </a:r>
            <a:endParaRPr lang="en-US" sz="2000" dirty="0"/>
          </a:p>
          <a:p>
            <a:pPr lvl="0">
              <a:lnSpc>
                <a:spcPct val="90000"/>
              </a:lnSpc>
            </a:pPr>
            <a:endParaRPr lang="en-US" sz="2000" dirty="0" smtClean="0"/>
          </a:p>
          <a:p>
            <a:pPr lvl="0">
              <a:lnSpc>
                <a:spcPct val="90000"/>
              </a:lnSpc>
            </a:pPr>
            <a:r>
              <a:rPr lang="en-US" sz="2000" dirty="0" smtClean="0"/>
              <a:t>Crisis Stabilization*</a:t>
            </a:r>
            <a:endParaRPr lang="en-US" sz="2000" dirty="0"/>
          </a:p>
          <a:p>
            <a:pPr lvl="0">
              <a:lnSpc>
                <a:spcPct val="90000"/>
              </a:lnSpc>
            </a:pPr>
            <a:endParaRPr lang="en-US" sz="2000" dirty="0" smtClean="0"/>
          </a:p>
          <a:p>
            <a:pPr lvl="0">
              <a:lnSpc>
                <a:spcPct val="90000"/>
              </a:lnSpc>
            </a:pPr>
            <a:r>
              <a:rPr lang="en-US" sz="2000" dirty="0" smtClean="0"/>
              <a:t>Day </a:t>
            </a:r>
            <a:r>
              <a:rPr lang="en-US" sz="2000" dirty="0"/>
              <a:t>Treatment / Partial Hospitalization</a:t>
            </a:r>
          </a:p>
          <a:p>
            <a:pPr lvl="0">
              <a:lnSpc>
                <a:spcPct val="90000"/>
              </a:lnSpc>
            </a:pPr>
            <a:endParaRPr lang="en-US" sz="2000" dirty="0" smtClean="0"/>
          </a:p>
          <a:p>
            <a:pPr lvl="0">
              <a:lnSpc>
                <a:spcPct val="90000"/>
              </a:lnSpc>
            </a:pPr>
            <a:r>
              <a:rPr lang="en-US" sz="2000" dirty="0" smtClean="0"/>
              <a:t>Behavioral Therapy*</a:t>
            </a:r>
            <a:endParaRPr lang="en-US" sz="2000" dirty="0"/>
          </a:p>
          <a:p>
            <a:pPr lvl="0">
              <a:lnSpc>
                <a:spcPct val="90000"/>
              </a:lnSpc>
            </a:pPr>
            <a:endParaRPr lang="en-US" sz="2000" dirty="0" smtClean="0"/>
          </a:p>
          <a:p>
            <a:pPr lvl="0">
              <a:lnSpc>
                <a:spcPct val="90000"/>
              </a:lnSpc>
            </a:pPr>
            <a:r>
              <a:rPr lang="en-US" sz="2000" dirty="0" smtClean="0"/>
              <a:t>REACH Services</a:t>
            </a:r>
          </a:p>
          <a:p>
            <a:pPr lvl="0">
              <a:lnSpc>
                <a:spcPct val="90000"/>
              </a:lnSpc>
            </a:pPr>
            <a:endParaRPr lang="en-US" sz="2000" dirty="0"/>
          </a:p>
          <a:p>
            <a:pPr lvl="0">
              <a:lnSpc>
                <a:spcPct val="90000"/>
              </a:lnSpc>
            </a:pPr>
            <a:r>
              <a:rPr lang="en-US" sz="2000" dirty="0"/>
              <a:t>PACT Services</a:t>
            </a:r>
          </a:p>
        </p:txBody>
      </p:sp>
    </p:spTree>
    <p:extLst>
      <p:ext uri="{BB962C8B-B14F-4D97-AF65-F5344CB8AC3E}">
        <p14:creationId xmlns:p14="http://schemas.microsoft.com/office/powerpoint/2010/main" val="137888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2429</Words>
  <Application>Microsoft Office PowerPoint</Application>
  <PresentationFormat>On-screen Show (4:3)</PresentationFormat>
  <Paragraphs>386</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 Unicode MS</vt:lpstr>
      <vt:lpstr>Arial</vt:lpstr>
      <vt:lpstr>Calibri</vt:lpstr>
      <vt:lpstr>Cambria</vt:lpstr>
      <vt:lpstr>Times New Roman</vt:lpstr>
      <vt:lpstr>Wingdings</vt:lpstr>
      <vt:lpstr>Office Theme</vt:lpstr>
      <vt:lpstr>Key Priorities for Behavioral Health and Developmental Disabilities</vt:lpstr>
      <vt:lpstr>System, Transformation, Excellence and Performance  STEP-VA</vt:lpstr>
      <vt:lpstr>PowerPoint Presentation</vt:lpstr>
      <vt:lpstr>STEP-VA and Medicaid BH Redesign</vt:lpstr>
      <vt:lpstr>Behavioral Health in the Commonwealth of Virginia Opportunity for Medicaid Redesign</vt:lpstr>
      <vt:lpstr>Farley Center’s work in Virginia: Key Findings</vt:lpstr>
      <vt:lpstr>Addiction and Recovery Treatment Services (ARTS)</vt:lpstr>
      <vt:lpstr>“Begin with the end in mind…”</vt:lpstr>
      <vt:lpstr>A closer look</vt:lpstr>
      <vt:lpstr>DBHDS/DMAS Vision of Redesign: A comprehensive spectrum of behavioral health services</vt:lpstr>
      <vt:lpstr>PowerPoint Presentation</vt:lpstr>
      <vt:lpstr> Anticipated Outcomes</vt:lpstr>
      <vt:lpstr>Re-envisioning the Future of Crisis Services</vt:lpstr>
      <vt:lpstr>U.S. DOJ Settlement Agreement</vt:lpstr>
      <vt:lpstr>Areas of Focus to Achieve Full Compliance</vt:lpstr>
      <vt:lpstr>PowerPoint Presentation</vt:lpstr>
      <vt:lpstr>Sequential Intercept Model</vt:lpstr>
      <vt:lpstr>Sequential Intercept Results in Virginia</vt:lpstr>
      <vt:lpstr>Sequential Intercept Results in Virginia</vt:lpstr>
      <vt:lpstr>DBHDS Regions</vt:lpstr>
      <vt:lpstr>Contact Information</vt:lpstr>
    </vt:vector>
  </TitlesOfParts>
  <Company>Virginia IT Infrastructure Partnership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wtg77908</dc:creator>
  <cp:lastModifiedBy>Michele Morgan</cp:lastModifiedBy>
  <cp:revision>54</cp:revision>
  <dcterms:created xsi:type="dcterms:W3CDTF">2014-08-23T13:13:25Z</dcterms:created>
  <dcterms:modified xsi:type="dcterms:W3CDTF">2019-01-03T14:33:59Z</dcterms:modified>
</cp:coreProperties>
</file>